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9"/>
  </p:notesMasterIdLst>
  <p:sldIdLst>
    <p:sldId id="269" r:id="rId2"/>
    <p:sldId id="285" r:id="rId3"/>
    <p:sldId id="286" r:id="rId4"/>
    <p:sldId id="288" r:id="rId5"/>
    <p:sldId id="287" r:id="rId6"/>
    <p:sldId id="290" r:id="rId7"/>
    <p:sldId id="292" r:id="rId8"/>
    <p:sldId id="519" r:id="rId9"/>
    <p:sldId id="674" r:id="rId10"/>
    <p:sldId id="663" r:id="rId11"/>
    <p:sldId id="262" r:id="rId12"/>
    <p:sldId id="676" r:id="rId13"/>
    <p:sldId id="700" r:id="rId14"/>
    <p:sldId id="675" r:id="rId15"/>
    <p:sldId id="677" r:id="rId16"/>
    <p:sldId id="678" r:id="rId17"/>
    <p:sldId id="681" r:id="rId18"/>
    <p:sldId id="679" r:id="rId19"/>
    <p:sldId id="683" r:id="rId20"/>
    <p:sldId id="682" r:id="rId21"/>
    <p:sldId id="318" r:id="rId22"/>
    <p:sldId id="701" r:id="rId23"/>
    <p:sldId id="685" r:id="rId24"/>
    <p:sldId id="686" r:id="rId25"/>
    <p:sldId id="684" r:id="rId26"/>
    <p:sldId id="698" r:id="rId27"/>
    <p:sldId id="689" r:id="rId28"/>
    <p:sldId id="690" r:id="rId29"/>
    <p:sldId id="691" r:id="rId30"/>
    <p:sldId id="702" r:id="rId31"/>
    <p:sldId id="671" r:id="rId32"/>
    <p:sldId id="692" r:id="rId33"/>
    <p:sldId id="693" r:id="rId34"/>
    <p:sldId id="694" r:id="rId35"/>
    <p:sldId id="695" r:id="rId36"/>
    <p:sldId id="646" r:id="rId37"/>
    <p:sldId id="666" r:id="rId38"/>
  </p:sldIdLst>
  <p:sldSz cx="12192000" cy="6858000"/>
  <p:notesSz cx="6858000" cy="9144000"/>
  <p:embeddedFontLst>
    <p:embeddedFont>
      <p:font typeface="#9Slide03 Oswald Medium" panose="00000600000000000000" pitchFamily="2" charset="0"/>
      <p:regular r:id="rId40"/>
    </p:embeddedFont>
    <p:embeddedFont>
      <p:font typeface="#9Slide03 SFU Futura_12" panose="00000400000000000000" pitchFamily="2" charset="0"/>
      <p:regular r:id="rId41"/>
    </p:embeddedFont>
    <p:embeddedFont>
      <p:font typeface="#9Slide05 Great Vibes" panose="02000507080000020002" pitchFamily="2" charset="0"/>
      <p:regular r:id="rId42"/>
    </p:embeddedFont>
    <p:embeddedFont>
      <p:font typeface="#9Slide05 SVNUT Triumph" panose="00000500000000000000" pitchFamily="2" charset="0"/>
      <p:italic r:id="rId43"/>
    </p:embeddedFont>
    <p:embeddedFont>
      <p:font typeface="#9Slide07 IcielKoni" pitchFamily="2" charset="0"/>
      <p:bold r:id="rId44"/>
    </p:embeddedFont>
    <p:embeddedFont>
      <p:font typeface="Calibri" panose="020F0502020204030204" pitchFamily="34" charset="0"/>
      <p:regular r:id="rId45"/>
      <p:bold r:id="rId46"/>
      <p:italic r:id="rId47"/>
      <p:boldItalic r:id="rId48"/>
    </p:embeddedFont>
    <p:embeddedFont>
      <p:font typeface="Calibri Light" panose="020F0302020204030204" pitchFamily="34" charset="0"/>
      <p:regular r:id="rId49"/>
      <p: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ạm Trang" initials="PT" lastIdx="1" clrIdx="0">
    <p:extLst>
      <p:ext uri="{19B8F6BF-5375-455C-9EA6-DF929625EA0E}">
        <p15:presenceInfo xmlns:p15="http://schemas.microsoft.com/office/powerpoint/2012/main" userId="S::phamtrang@c2kl.onmicrosoft.com::4e706872-a0ef-4a7c-8e3c-1c70ce6dec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D3C1"/>
    <a:srgbClr val="2B8D3A"/>
    <a:srgbClr val="0078A0"/>
    <a:srgbClr val="DEFFF9"/>
    <a:srgbClr val="0033CC"/>
    <a:srgbClr val="14213F"/>
    <a:srgbClr val="BBE0FF"/>
    <a:srgbClr val="944D2D"/>
    <a:srgbClr val="FFFFFF"/>
    <a:srgbClr val="F8BC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1466" autoAdjust="0"/>
  </p:normalViewPr>
  <p:slideViewPr>
    <p:cSldViewPr snapToGrid="0">
      <p:cViewPr varScale="1">
        <p:scale>
          <a:sx n="65" d="100"/>
          <a:sy n="65" d="100"/>
        </p:scale>
        <p:origin x="85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F2B5B-73BC-434E-BE61-B0F084C9D3B4}" type="datetimeFigureOut">
              <a:rPr lang="en-US" smtClean="0"/>
              <a:t>1/11/2022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03F92-1099-41D2-9E8E-88ADAE2EAE65}" type="slidenum">
              <a:rPr lang="en-US" smtClean="0"/>
              <a:t>‹#›</a:t>
            </a:fld>
            <a:endParaRPr lang="en-US"/>
          </a:p>
        </p:txBody>
      </p:sp>
    </p:spTree>
    <p:extLst>
      <p:ext uri="{BB962C8B-B14F-4D97-AF65-F5344CB8AC3E}">
        <p14:creationId xmlns:p14="http://schemas.microsoft.com/office/powerpoint/2010/main" val="928474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a0wLuv3SBYk"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vnexpress.net/phuong-phap-do-nhiet-do-cua-co-quan-khi-tuong-3773678.htm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BÀI</a:t>
            </a:r>
            <a:r>
              <a:rPr lang="en-US" baseline="0" dirty="0"/>
              <a:t> 4: </a:t>
            </a:r>
            <a:r>
              <a:rPr lang="en-US" dirty="0"/>
              <a:t>DO CHỊU</a:t>
            </a:r>
            <a:r>
              <a:rPr lang="en-US" baseline="0" dirty="0"/>
              <a:t> ẢNH HƯỞNG CỦA LỰC CORIOLIS</a:t>
            </a:r>
            <a:endParaRPr lang="en-US" dirty="0"/>
          </a:p>
        </p:txBody>
      </p:sp>
      <p:sp>
        <p:nvSpPr>
          <p:cNvPr id="4" name="Slide Number Placeholder 3"/>
          <p:cNvSpPr>
            <a:spLocks noGrp="1"/>
          </p:cNvSpPr>
          <p:nvPr>
            <p:ph type="sldNum" sz="quarter" idx="10"/>
          </p:nvPr>
        </p:nvSpPr>
        <p:spPr/>
        <p:txBody>
          <a:bodyPr/>
          <a:lstStyle/>
          <a:p>
            <a:fld id="{86D4C9CD-77AF-4635-B439-AE33BF5F14FF}" type="slidenum">
              <a:rPr lang="en-US" smtClean="0"/>
              <a:t>3</a:t>
            </a:fld>
            <a:endParaRPr lang="en-US"/>
          </a:p>
        </p:txBody>
      </p:sp>
    </p:spTree>
    <p:extLst>
      <p:ext uri="{BB962C8B-B14F-4D97-AF65-F5344CB8AC3E}">
        <p14:creationId xmlns:p14="http://schemas.microsoft.com/office/powerpoint/2010/main" val="1616955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16</a:t>
            </a:fld>
            <a:endParaRPr lang="en-US"/>
          </a:p>
        </p:txBody>
      </p:sp>
    </p:spTree>
    <p:extLst>
      <p:ext uri="{BB962C8B-B14F-4D97-AF65-F5344CB8AC3E}">
        <p14:creationId xmlns:p14="http://schemas.microsoft.com/office/powerpoint/2010/main" val="3856352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18</a:t>
            </a:fld>
            <a:endParaRPr lang="en-US"/>
          </a:p>
        </p:txBody>
      </p:sp>
    </p:spTree>
    <p:extLst>
      <p:ext uri="{BB962C8B-B14F-4D97-AF65-F5344CB8AC3E}">
        <p14:creationId xmlns:p14="http://schemas.microsoft.com/office/powerpoint/2010/main" val="2075133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20</a:t>
            </a:fld>
            <a:endParaRPr lang="en-US"/>
          </a:p>
        </p:txBody>
      </p:sp>
    </p:spTree>
    <p:extLst>
      <p:ext uri="{BB962C8B-B14F-4D97-AF65-F5344CB8AC3E}">
        <p14:creationId xmlns:p14="http://schemas.microsoft.com/office/powerpoint/2010/main" val="3275234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22</a:t>
            </a:fld>
            <a:endParaRPr lang="en-US"/>
          </a:p>
        </p:txBody>
      </p:sp>
    </p:spTree>
    <p:extLst>
      <p:ext uri="{BB962C8B-B14F-4D97-AF65-F5344CB8AC3E}">
        <p14:creationId xmlns:p14="http://schemas.microsoft.com/office/powerpoint/2010/main" val="3797837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24</a:t>
            </a:fld>
            <a:endParaRPr lang="en-US"/>
          </a:p>
        </p:txBody>
      </p:sp>
    </p:spTree>
    <p:extLst>
      <p:ext uri="{BB962C8B-B14F-4D97-AF65-F5344CB8AC3E}">
        <p14:creationId xmlns:p14="http://schemas.microsoft.com/office/powerpoint/2010/main" val="1723973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25</a:t>
            </a:fld>
            <a:endParaRPr lang="en-US"/>
          </a:p>
        </p:txBody>
      </p:sp>
    </p:spTree>
    <p:extLst>
      <p:ext uri="{BB962C8B-B14F-4D97-AF65-F5344CB8AC3E}">
        <p14:creationId xmlns:p14="http://schemas.microsoft.com/office/powerpoint/2010/main" val="1075924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27</a:t>
            </a:fld>
            <a:endParaRPr lang="en-US"/>
          </a:p>
        </p:txBody>
      </p:sp>
    </p:spTree>
    <p:extLst>
      <p:ext uri="{BB962C8B-B14F-4D97-AF65-F5344CB8AC3E}">
        <p14:creationId xmlns:p14="http://schemas.microsoft.com/office/powerpoint/2010/main" val="3699099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28</a:t>
            </a:fld>
            <a:endParaRPr lang="en-US"/>
          </a:p>
        </p:txBody>
      </p:sp>
    </p:spTree>
    <p:extLst>
      <p:ext uri="{BB962C8B-B14F-4D97-AF65-F5344CB8AC3E}">
        <p14:creationId xmlns:p14="http://schemas.microsoft.com/office/powerpoint/2010/main" val="35968106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29</a:t>
            </a:fld>
            <a:endParaRPr lang="en-US"/>
          </a:p>
        </p:txBody>
      </p:sp>
    </p:spTree>
    <p:extLst>
      <p:ext uri="{BB962C8B-B14F-4D97-AF65-F5344CB8AC3E}">
        <p14:creationId xmlns:p14="http://schemas.microsoft.com/office/powerpoint/2010/main" val="3470597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31</a:t>
            </a:fld>
            <a:endParaRPr lang="en-US"/>
          </a:p>
        </p:txBody>
      </p:sp>
    </p:spTree>
    <p:extLst>
      <p:ext uri="{BB962C8B-B14F-4D97-AF65-F5344CB8AC3E}">
        <p14:creationId xmlns:p14="http://schemas.microsoft.com/office/powerpoint/2010/main" val="3352240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D4C9CD-77AF-4635-B439-AE33BF5F14FF}" type="slidenum">
              <a:rPr lang="en-US" smtClean="0"/>
              <a:t>4</a:t>
            </a:fld>
            <a:endParaRPr lang="en-US"/>
          </a:p>
        </p:txBody>
      </p:sp>
    </p:spTree>
    <p:extLst>
      <p:ext uri="{BB962C8B-B14F-4D97-AF65-F5344CB8AC3E}">
        <p14:creationId xmlns:p14="http://schemas.microsoft.com/office/powerpoint/2010/main" val="2040572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32</a:t>
            </a:fld>
            <a:endParaRPr lang="en-US"/>
          </a:p>
        </p:txBody>
      </p:sp>
    </p:spTree>
    <p:extLst>
      <p:ext uri="{BB962C8B-B14F-4D97-AF65-F5344CB8AC3E}">
        <p14:creationId xmlns:p14="http://schemas.microsoft.com/office/powerpoint/2010/main" val="3559383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33</a:t>
            </a:fld>
            <a:endParaRPr lang="en-US"/>
          </a:p>
        </p:txBody>
      </p:sp>
    </p:spTree>
    <p:extLst>
      <p:ext uri="{BB962C8B-B14F-4D97-AF65-F5344CB8AC3E}">
        <p14:creationId xmlns:p14="http://schemas.microsoft.com/office/powerpoint/2010/main" val="41991148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34</a:t>
            </a:fld>
            <a:endParaRPr lang="en-US"/>
          </a:p>
        </p:txBody>
      </p:sp>
    </p:spTree>
    <p:extLst>
      <p:ext uri="{BB962C8B-B14F-4D97-AF65-F5344CB8AC3E}">
        <p14:creationId xmlns:p14="http://schemas.microsoft.com/office/powerpoint/2010/main" val="37381685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35</a:t>
            </a:fld>
            <a:endParaRPr lang="en-US"/>
          </a:p>
        </p:txBody>
      </p:sp>
    </p:spTree>
    <p:extLst>
      <p:ext uri="{BB962C8B-B14F-4D97-AF65-F5344CB8AC3E}">
        <p14:creationId xmlns:p14="http://schemas.microsoft.com/office/powerpoint/2010/main" val="28777492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36</a:t>
            </a:fld>
            <a:endParaRPr lang="en-US"/>
          </a:p>
        </p:txBody>
      </p:sp>
    </p:spTree>
    <p:extLst>
      <p:ext uri="{BB962C8B-B14F-4D97-AF65-F5344CB8AC3E}">
        <p14:creationId xmlns:p14="http://schemas.microsoft.com/office/powerpoint/2010/main" val="24427234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37</a:t>
            </a:fld>
            <a:endParaRPr lang="en-US"/>
          </a:p>
        </p:txBody>
      </p:sp>
    </p:spTree>
    <p:extLst>
      <p:ext uri="{BB962C8B-B14F-4D97-AF65-F5344CB8AC3E}">
        <p14:creationId xmlns:p14="http://schemas.microsoft.com/office/powerpoint/2010/main" val="1601520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D4C9CD-77AF-4635-B439-AE33BF5F14FF}" type="slidenum">
              <a:rPr lang="en-US" smtClean="0"/>
              <a:t>5</a:t>
            </a:fld>
            <a:endParaRPr lang="en-US"/>
          </a:p>
        </p:txBody>
      </p:sp>
    </p:spTree>
    <p:extLst>
      <p:ext uri="{BB962C8B-B14F-4D97-AF65-F5344CB8AC3E}">
        <p14:creationId xmlns:p14="http://schemas.microsoft.com/office/powerpoint/2010/main" val="1010834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ea typeface="Cambria" panose="02040503050406030204" pitchFamily="18" charset="0"/>
              </a:rPr>
              <a:t> </a:t>
            </a:r>
            <a:r>
              <a:rPr lang="en-US" u="sng" dirty="0">
                <a:solidFill>
                  <a:srgbClr val="0563C1"/>
                </a:solidFill>
                <a:latin typeface="Times New Roman" panose="02020603050405020304" pitchFamily="18" charset="0"/>
                <a:ea typeface="Cambria" panose="02040503050406030204" pitchFamily="18" charset="0"/>
                <a:hlinkClick r:id="rId3"/>
              </a:rPr>
              <a:t>https://www.youtube.com/watch?v=a0wLuv3SBYk</a:t>
            </a:r>
            <a:endParaRPr lang="en-US" dirty="0"/>
          </a:p>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6</a:t>
            </a:fld>
            <a:endParaRPr lang="en-US"/>
          </a:p>
        </p:txBody>
      </p:sp>
    </p:spTree>
    <p:extLst>
      <p:ext uri="{BB962C8B-B14F-4D97-AF65-F5344CB8AC3E}">
        <p14:creationId xmlns:p14="http://schemas.microsoft.com/office/powerpoint/2010/main" val="2240944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7</a:t>
            </a:fld>
            <a:endParaRPr lang="en-US"/>
          </a:p>
        </p:txBody>
      </p:sp>
    </p:spTree>
    <p:extLst>
      <p:ext uri="{BB962C8B-B14F-4D97-AF65-F5344CB8AC3E}">
        <p14:creationId xmlns:p14="http://schemas.microsoft.com/office/powerpoint/2010/main" val="1140207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10</a:t>
            </a:fld>
            <a:endParaRPr lang="en-US"/>
          </a:p>
        </p:txBody>
      </p:sp>
    </p:spTree>
    <p:extLst>
      <p:ext uri="{BB962C8B-B14F-4D97-AF65-F5344CB8AC3E}">
        <p14:creationId xmlns:p14="http://schemas.microsoft.com/office/powerpoint/2010/main" val="3334456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12</a:t>
            </a:fld>
            <a:endParaRPr lang="en-US"/>
          </a:p>
        </p:txBody>
      </p:sp>
    </p:spTree>
    <p:extLst>
      <p:ext uri="{BB962C8B-B14F-4D97-AF65-F5344CB8AC3E}">
        <p14:creationId xmlns:p14="http://schemas.microsoft.com/office/powerpoint/2010/main" val="826732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hlinkClick r:id="rId3"/>
              </a:rPr>
              <a:t>https://vnexpress.net/phuong-phap-do-nhiet-do-cua-co-quan-khi-tuong-3773678.html</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14</a:t>
            </a:fld>
            <a:endParaRPr lang="en-US"/>
          </a:p>
        </p:txBody>
      </p:sp>
    </p:spTree>
    <p:extLst>
      <p:ext uri="{BB962C8B-B14F-4D97-AF65-F5344CB8AC3E}">
        <p14:creationId xmlns:p14="http://schemas.microsoft.com/office/powerpoint/2010/main" val="2429638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15</a:t>
            </a:fld>
            <a:endParaRPr lang="en-US"/>
          </a:p>
        </p:txBody>
      </p:sp>
    </p:spTree>
    <p:extLst>
      <p:ext uri="{BB962C8B-B14F-4D97-AF65-F5344CB8AC3E}">
        <p14:creationId xmlns:p14="http://schemas.microsoft.com/office/powerpoint/2010/main" val="3499057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D157-518B-44CA-94AB-8D16D1EAE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CC320C-AA0B-4800-9B92-1C826FFA7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DBAE35-4AF4-4519-A968-806D9E59725D}"/>
              </a:ext>
            </a:extLst>
          </p:cNvPr>
          <p:cNvSpPr>
            <a:spLocks noGrp="1"/>
          </p:cNvSpPr>
          <p:nvPr>
            <p:ph type="dt" sz="half" idx="10"/>
          </p:nvPr>
        </p:nvSpPr>
        <p:spPr/>
        <p:txBody>
          <a:bodyPr/>
          <a:lstStyle/>
          <a:p>
            <a:fld id="{19D6E806-824E-41C9-8D3A-2E5D3B8BCB4A}" type="datetimeFigureOut">
              <a:rPr lang="en-US" smtClean="0"/>
              <a:t>1/11/2022</a:t>
            </a:fld>
            <a:endParaRPr lang="en-US"/>
          </a:p>
        </p:txBody>
      </p:sp>
      <p:sp>
        <p:nvSpPr>
          <p:cNvPr id="5" name="Footer Placeholder 4">
            <a:extLst>
              <a:ext uri="{FF2B5EF4-FFF2-40B4-BE49-F238E27FC236}">
                <a16:creationId xmlns:a16="http://schemas.microsoft.com/office/drawing/2014/main" id="{2A10F181-54CC-4240-97D6-B8AC6C8C2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DA0BF-1124-4995-8D7D-2D3557D2D66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04411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B7C11-9EAD-42A0-A8BE-85D346FF4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55EFF9-EE96-4C19-B03C-FE9A28668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2234C-D72C-46F3-A2D6-20475363484F}"/>
              </a:ext>
            </a:extLst>
          </p:cNvPr>
          <p:cNvSpPr>
            <a:spLocks noGrp="1"/>
          </p:cNvSpPr>
          <p:nvPr>
            <p:ph type="dt" sz="half" idx="10"/>
          </p:nvPr>
        </p:nvSpPr>
        <p:spPr/>
        <p:txBody>
          <a:bodyPr/>
          <a:lstStyle/>
          <a:p>
            <a:fld id="{19D6E806-824E-41C9-8D3A-2E5D3B8BCB4A}" type="datetimeFigureOut">
              <a:rPr lang="en-US" smtClean="0"/>
              <a:t>1/11/2022</a:t>
            </a:fld>
            <a:endParaRPr lang="en-US"/>
          </a:p>
        </p:txBody>
      </p:sp>
      <p:sp>
        <p:nvSpPr>
          <p:cNvPr id="5" name="Footer Placeholder 4">
            <a:extLst>
              <a:ext uri="{FF2B5EF4-FFF2-40B4-BE49-F238E27FC236}">
                <a16:creationId xmlns:a16="http://schemas.microsoft.com/office/drawing/2014/main" id="{32340F49-9C6F-44DB-8AF5-39731B3DC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E9F29-BF6A-4E0D-A817-D387F093CC6F}"/>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56586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F9E335-9E86-406E-88CF-229C42849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B2DF44-7807-42C3-B45C-39B1AB516F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1474C-DCAD-411B-AF4D-0CBD9EB5A636}"/>
              </a:ext>
            </a:extLst>
          </p:cNvPr>
          <p:cNvSpPr>
            <a:spLocks noGrp="1"/>
          </p:cNvSpPr>
          <p:nvPr>
            <p:ph type="dt" sz="half" idx="10"/>
          </p:nvPr>
        </p:nvSpPr>
        <p:spPr/>
        <p:txBody>
          <a:bodyPr/>
          <a:lstStyle/>
          <a:p>
            <a:fld id="{19D6E806-824E-41C9-8D3A-2E5D3B8BCB4A}" type="datetimeFigureOut">
              <a:rPr lang="en-US" smtClean="0"/>
              <a:t>1/11/2022</a:t>
            </a:fld>
            <a:endParaRPr lang="en-US"/>
          </a:p>
        </p:txBody>
      </p:sp>
      <p:sp>
        <p:nvSpPr>
          <p:cNvPr id="5" name="Footer Placeholder 4">
            <a:extLst>
              <a:ext uri="{FF2B5EF4-FFF2-40B4-BE49-F238E27FC236}">
                <a16:creationId xmlns:a16="http://schemas.microsoft.com/office/drawing/2014/main" id="{AAA44AC9-BFDD-4681-902E-24E5DD8F0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734CA-8B43-4BB6-9744-C92F5CB04307}"/>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22511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BF9D9-3D85-4F50-B482-2799AAE5FFCA}"/>
              </a:ext>
            </a:extLst>
          </p:cNvPr>
          <p:cNvSpPr>
            <a:spLocks noGrp="1"/>
          </p:cNvSpPr>
          <p:nvPr>
            <p:ph type="dt" sz="half" idx="10"/>
          </p:nvPr>
        </p:nvSpPr>
        <p:spPr/>
        <p:txBody>
          <a:bodyPr/>
          <a:lstStyle/>
          <a:p>
            <a:fld id="{19D6E806-824E-41C9-8D3A-2E5D3B8BCB4A}" type="datetimeFigureOut">
              <a:rPr lang="en-US" smtClean="0"/>
              <a:t>1/11/2022</a:t>
            </a:fld>
            <a:endParaRPr lang="en-US"/>
          </a:p>
        </p:txBody>
      </p:sp>
      <p:sp>
        <p:nvSpPr>
          <p:cNvPr id="5" name="Footer Placeholder 4">
            <a:extLst>
              <a:ext uri="{FF2B5EF4-FFF2-40B4-BE49-F238E27FC236}">
                <a16:creationId xmlns:a16="http://schemas.microsoft.com/office/drawing/2014/main"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7888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92BE-C4E6-4517-8DA0-E56FDDD5EA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8B670C-8AF1-44FA-8660-783E4B27C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C3A1BC-566C-4269-B685-26C4AC62851E}"/>
              </a:ext>
            </a:extLst>
          </p:cNvPr>
          <p:cNvSpPr>
            <a:spLocks noGrp="1"/>
          </p:cNvSpPr>
          <p:nvPr>
            <p:ph type="dt" sz="half" idx="10"/>
          </p:nvPr>
        </p:nvSpPr>
        <p:spPr/>
        <p:txBody>
          <a:bodyPr/>
          <a:lstStyle/>
          <a:p>
            <a:fld id="{19D6E806-824E-41C9-8D3A-2E5D3B8BCB4A}" type="datetimeFigureOut">
              <a:rPr lang="en-US" smtClean="0"/>
              <a:t>1/11/2022</a:t>
            </a:fld>
            <a:endParaRPr lang="en-US"/>
          </a:p>
        </p:txBody>
      </p:sp>
      <p:sp>
        <p:nvSpPr>
          <p:cNvPr id="5" name="Footer Placeholder 4">
            <a:extLst>
              <a:ext uri="{FF2B5EF4-FFF2-40B4-BE49-F238E27FC236}">
                <a16:creationId xmlns:a16="http://schemas.microsoft.com/office/drawing/2014/main" id="{DE4DFB6B-BB99-4E36-AC48-2CC7B8F17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7AF69-81E7-402B-B436-1C70A767C080}"/>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189616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982DE-10B1-4082-875D-2BBD734EB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DBE3BE-E398-4A2B-B8C3-B79F853BC5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29FC3-CB4B-41BF-B155-2677B42576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7F8F2B-E362-45E2-B396-CFC8EB4F74E4}"/>
              </a:ext>
            </a:extLst>
          </p:cNvPr>
          <p:cNvSpPr>
            <a:spLocks noGrp="1"/>
          </p:cNvSpPr>
          <p:nvPr>
            <p:ph type="dt" sz="half" idx="10"/>
          </p:nvPr>
        </p:nvSpPr>
        <p:spPr/>
        <p:txBody>
          <a:bodyPr/>
          <a:lstStyle/>
          <a:p>
            <a:fld id="{19D6E806-824E-41C9-8D3A-2E5D3B8BCB4A}" type="datetimeFigureOut">
              <a:rPr lang="en-US" smtClean="0"/>
              <a:t>1/11/2022</a:t>
            </a:fld>
            <a:endParaRPr lang="en-US"/>
          </a:p>
        </p:txBody>
      </p:sp>
      <p:sp>
        <p:nvSpPr>
          <p:cNvPr id="6" name="Footer Placeholder 5">
            <a:extLst>
              <a:ext uri="{FF2B5EF4-FFF2-40B4-BE49-F238E27FC236}">
                <a16:creationId xmlns:a16="http://schemas.microsoft.com/office/drawing/2014/main" id="{381FE8E6-1D28-4799-92E2-538B00F9A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1C9735-2415-4A35-97B0-3B7D3FAD0C6C}"/>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039598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C968-1569-471A-A09E-26BBEF817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D3683D-C799-4EE5-9D42-9362D9C5D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E86C35-7E50-41B8-863C-6DA7D7FE66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DD0A66-B78E-4F40-95DF-1FA0D49D7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BC4FF-08E2-4837-B335-529AE2AB38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EEBED0-D2D7-4417-B306-837209F710AD}"/>
              </a:ext>
            </a:extLst>
          </p:cNvPr>
          <p:cNvSpPr>
            <a:spLocks noGrp="1"/>
          </p:cNvSpPr>
          <p:nvPr>
            <p:ph type="dt" sz="half" idx="10"/>
          </p:nvPr>
        </p:nvSpPr>
        <p:spPr/>
        <p:txBody>
          <a:bodyPr/>
          <a:lstStyle/>
          <a:p>
            <a:fld id="{19D6E806-824E-41C9-8D3A-2E5D3B8BCB4A}" type="datetimeFigureOut">
              <a:rPr lang="en-US" smtClean="0"/>
              <a:t>1/11/2022</a:t>
            </a:fld>
            <a:endParaRPr lang="en-US"/>
          </a:p>
        </p:txBody>
      </p:sp>
      <p:sp>
        <p:nvSpPr>
          <p:cNvPr id="8" name="Footer Placeholder 7">
            <a:extLst>
              <a:ext uri="{FF2B5EF4-FFF2-40B4-BE49-F238E27FC236}">
                <a16:creationId xmlns:a16="http://schemas.microsoft.com/office/drawing/2014/main" id="{65762310-7F3A-4E80-96D9-40C377BEDB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136530-96DF-41DC-A31C-770B8D04A593}"/>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339721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D278-D095-4D41-8E72-19B52F12ED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BD0591-0175-4144-9CB8-C26C7CBBC4DA}"/>
              </a:ext>
            </a:extLst>
          </p:cNvPr>
          <p:cNvSpPr>
            <a:spLocks noGrp="1"/>
          </p:cNvSpPr>
          <p:nvPr>
            <p:ph type="dt" sz="half" idx="10"/>
          </p:nvPr>
        </p:nvSpPr>
        <p:spPr/>
        <p:txBody>
          <a:bodyPr/>
          <a:lstStyle/>
          <a:p>
            <a:fld id="{19D6E806-824E-41C9-8D3A-2E5D3B8BCB4A}" type="datetimeFigureOut">
              <a:rPr lang="en-US" smtClean="0"/>
              <a:t>1/11/2022</a:t>
            </a:fld>
            <a:endParaRPr lang="en-US"/>
          </a:p>
        </p:txBody>
      </p:sp>
      <p:sp>
        <p:nvSpPr>
          <p:cNvPr id="4" name="Footer Placeholder 3">
            <a:extLst>
              <a:ext uri="{FF2B5EF4-FFF2-40B4-BE49-F238E27FC236}">
                <a16:creationId xmlns:a16="http://schemas.microsoft.com/office/drawing/2014/main" id="{3B2C68B6-2E68-4513-8731-C3093623C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35A993-7865-4559-A295-FDE044356B58}"/>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85104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11306-E80E-441B-B8D0-DE38E9DEE4A3}"/>
              </a:ext>
            </a:extLst>
          </p:cNvPr>
          <p:cNvSpPr>
            <a:spLocks noGrp="1"/>
          </p:cNvSpPr>
          <p:nvPr>
            <p:ph type="dt" sz="half" idx="10"/>
          </p:nvPr>
        </p:nvSpPr>
        <p:spPr/>
        <p:txBody>
          <a:bodyPr/>
          <a:lstStyle/>
          <a:p>
            <a:fld id="{19D6E806-824E-41C9-8D3A-2E5D3B8BCB4A}" type="datetimeFigureOut">
              <a:rPr lang="en-US" smtClean="0"/>
              <a:t>1/11/2022</a:t>
            </a:fld>
            <a:endParaRPr lang="en-US"/>
          </a:p>
        </p:txBody>
      </p:sp>
      <p:sp>
        <p:nvSpPr>
          <p:cNvPr id="3" name="Footer Placeholder 2">
            <a:extLst>
              <a:ext uri="{FF2B5EF4-FFF2-40B4-BE49-F238E27FC236}">
                <a16:creationId xmlns:a16="http://schemas.microsoft.com/office/drawing/2014/main" id="{3323B839-D2DB-4DCF-9B12-F91126C1C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8D39CA-01E1-4C12-899B-8FEE58386841}"/>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7474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2B6C7-768F-47C9-B89D-8E2346397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6624F3-B141-4011-9FD3-E51C98771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12BA4C-CA5B-4219-9622-93558AAE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6DB210-35C4-4084-BFF3-9038B00CCA7D}"/>
              </a:ext>
            </a:extLst>
          </p:cNvPr>
          <p:cNvSpPr>
            <a:spLocks noGrp="1"/>
          </p:cNvSpPr>
          <p:nvPr>
            <p:ph type="dt" sz="half" idx="10"/>
          </p:nvPr>
        </p:nvSpPr>
        <p:spPr/>
        <p:txBody>
          <a:bodyPr/>
          <a:lstStyle/>
          <a:p>
            <a:fld id="{19D6E806-824E-41C9-8D3A-2E5D3B8BCB4A}" type="datetimeFigureOut">
              <a:rPr lang="en-US" smtClean="0"/>
              <a:t>1/11/2022</a:t>
            </a:fld>
            <a:endParaRPr lang="en-US"/>
          </a:p>
        </p:txBody>
      </p:sp>
      <p:sp>
        <p:nvSpPr>
          <p:cNvPr id="6" name="Footer Placeholder 5">
            <a:extLst>
              <a:ext uri="{FF2B5EF4-FFF2-40B4-BE49-F238E27FC236}">
                <a16:creationId xmlns:a16="http://schemas.microsoft.com/office/drawing/2014/main" id="{5EF15426-6DF9-4213-A601-D7B9EF811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652964-011A-4664-A30A-DAA6F125712A}"/>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018057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CE8E-A834-4B5F-AE0D-4EC0F9426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B4759-2AEC-4339-B329-F735180A9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41613B-4BB2-488D-8A73-7F75CEADA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31A0F-212A-4FDB-9B0E-F87E996D82AD}"/>
              </a:ext>
            </a:extLst>
          </p:cNvPr>
          <p:cNvSpPr>
            <a:spLocks noGrp="1"/>
          </p:cNvSpPr>
          <p:nvPr>
            <p:ph type="dt" sz="half" idx="10"/>
          </p:nvPr>
        </p:nvSpPr>
        <p:spPr/>
        <p:txBody>
          <a:bodyPr/>
          <a:lstStyle/>
          <a:p>
            <a:fld id="{19D6E806-824E-41C9-8D3A-2E5D3B8BCB4A}" type="datetimeFigureOut">
              <a:rPr lang="en-US" smtClean="0"/>
              <a:t>1/11/2022</a:t>
            </a:fld>
            <a:endParaRPr lang="en-US"/>
          </a:p>
        </p:txBody>
      </p:sp>
      <p:sp>
        <p:nvSpPr>
          <p:cNvPr id="6" name="Footer Placeholder 5">
            <a:extLst>
              <a:ext uri="{FF2B5EF4-FFF2-40B4-BE49-F238E27FC236}">
                <a16:creationId xmlns:a16="http://schemas.microsoft.com/office/drawing/2014/main" id="{F0841533-1595-48A7-93AE-5298BC62A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F93AC-F598-4691-9A54-B4F1D5AAE962}"/>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15261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225115-4321-4C30-A9B3-52B08CD52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08A963-8047-4156-8CD7-A29DF9D94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68BDF-58C6-44EC-91D3-4AAFB0AF1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6E806-824E-41C9-8D3A-2E5D3B8BCB4A}" type="datetimeFigureOut">
              <a:rPr lang="en-US" smtClean="0"/>
              <a:t>1/11/2022</a:t>
            </a:fld>
            <a:endParaRPr lang="en-US"/>
          </a:p>
        </p:txBody>
      </p:sp>
      <p:sp>
        <p:nvSpPr>
          <p:cNvPr id="5" name="Footer Placeholder 4">
            <a:extLst>
              <a:ext uri="{FF2B5EF4-FFF2-40B4-BE49-F238E27FC236}">
                <a16:creationId xmlns:a16="http://schemas.microsoft.com/office/drawing/2014/main" id="{33C19779-A4BD-4DBE-8F1E-3299841D49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999600-D4B6-47BC-A711-56C07DBED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40BB4-3EB6-4C20-8E89-2F2EF3C78720}" type="slidenum">
              <a:rPr lang="en-US" smtClean="0"/>
              <a:t>‹#›</a:t>
            </a:fld>
            <a:endParaRPr lang="en-US"/>
          </a:p>
        </p:txBody>
      </p:sp>
    </p:spTree>
    <p:extLst>
      <p:ext uri="{BB962C8B-B14F-4D97-AF65-F5344CB8AC3E}">
        <p14:creationId xmlns:p14="http://schemas.microsoft.com/office/powerpoint/2010/main" val="2406735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8.jpeg"/><Relationship Id="rId4" Type="http://schemas.microsoft.com/office/2007/relationships/hdphoto" Target="../media/hdphoto20.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0.jpeg"/><Relationship Id="rId4" Type="http://schemas.microsoft.com/office/2007/relationships/hdphoto" Target="../media/hdphoto21.wdp"/></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hdphoto" Target="../media/hdphoto22.wdp"/><Relationship Id="rId7" Type="http://schemas.microsoft.com/office/2007/relationships/hdphoto" Target="../media/hdphoto23.wdp"/><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2.png"/><Relationship Id="rId5" Type="http://schemas.microsoft.com/office/2007/relationships/hdphoto" Target="../media/hdphoto17.wdp"/><Relationship Id="rId10" Type="http://schemas.microsoft.com/office/2007/relationships/hdphoto" Target="../media/hdphoto18.wdp"/><Relationship Id="rId4" Type="http://schemas.openxmlformats.org/officeDocument/2006/relationships/image" Target="../media/image24.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7.wdp"/><Relationship Id="rId5" Type="http://schemas.openxmlformats.org/officeDocument/2006/relationships/image" Target="../media/image10.png"/><Relationship Id="rId10" Type="http://schemas.openxmlformats.org/officeDocument/2006/relationships/image" Target="../media/image35.png"/><Relationship Id="rId4" Type="http://schemas.openxmlformats.org/officeDocument/2006/relationships/notesSlide" Target="../notesSlides/notesSlide8.xml"/><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6.jpe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24.wdp"/><Relationship Id="rId5" Type="http://schemas.openxmlformats.org/officeDocument/2006/relationships/image" Target="../media/image38.png"/><Relationship Id="rId4" Type="http://schemas.openxmlformats.org/officeDocument/2006/relationships/image" Target="../media/image37.png"/><Relationship Id="rId9" Type="http://schemas.microsoft.com/office/2007/relationships/hdphoto" Target="../media/hdphoto5.wdp"/></Relationships>
</file>

<file path=ppt/slides/_rels/slide1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6.jpeg"/><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24.wdp"/><Relationship Id="rId5" Type="http://schemas.openxmlformats.org/officeDocument/2006/relationships/image" Target="../media/image39.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microsoft.com/office/2007/relationships/hdphoto" Target="../media/hdphoto5.wdp"/><Relationship Id="rId3" Type="http://schemas.microsoft.com/office/2007/relationships/hdphoto" Target="../media/hdphoto22.wdp"/><Relationship Id="rId7" Type="http://schemas.openxmlformats.org/officeDocument/2006/relationships/image" Target="../media/image8.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07/relationships/hdphoto" Target="../media/hdphoto23.wdp"/><Relationship Id="rId10" Type="http://schemas.microsoft.com/office/2007/relationships/hdphoto" Target="../media/hdphoto18.wdp"/><Relationship Id="rId4" Type="http://schemas.openxmlformats.org/officeDocument/2006/relationships/image" Target="../media/image32.png"/><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7" Type="http://schemas.microsoft.com/office/2007/relationships/hdphoto" Target="../media/hdphoto26.wdp"/><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1.png"/><Relationship Id="rId5" Type="http://schemas.microsoft.com/office/2007/relationships/hdphoto" Target="../media/hdphoto25.wdp"/><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7" Type="http://schemas.microsoft.com/office/2007/relationships/hdphoto" Target="../media/hdphoto27.wdp"/><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43.png"/><Relationship Id="rId5" Type="http://schemas.microsoft.com/office/2007/relationships/hdphoto" Target="../media/hdphoto10.wdp"/><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png"/><Relationship Id="rId4" Type="http://schemas.microsoft.com/office/2007/relationships/hdphoto" Target="../media/hdphoto27.wdp"/></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6.jpg"/><Relationship Id="rId1" Type="http://schemas.openxmlformats.org/officeDocument/2006/relationships/slideLayout" Target="../slideLayouts/slideLayout2.xml"/><Relationship Id="rId4" Type="http://schemas.microsoft.com/office/2007/relationships/hdphoto" Target="../media/hdphoto27.wdp"/></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28.wdp"/><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50.png"/><Relationship Id="rId7"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microsoft.com/office/2007/relationships/hdphoto" Target="../media/hdphoto30.wdp"/><Relationship Id="rId11" Type="http://schemas.openxmlformats.org/officeDocument/2006/relationships/image" Target="../media/image52.jpeg"/><Relationship Id="rId5" Type="http://schemas.openxmlformats.org/officeDocument/2006/relationships/image" Target="../media/image51.png"/><Relationship Id="rId10" Type="http://schemas.microsoft.com/office/2007/relationships/hdphoto" Target="../media/hdphoto15.wdp"/><Relationship Id="rId4" Type="http://schemas.microsoft.com/office/2007/relationships/hdphoto" Target="../media/hdphoto29.wdp"/><Relationship Id="rId9" Type="http://schemas.openxmlformats.org/officeDocument/2006/relationships/image" Target="../media/image22.png"/></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microsoft.com/office/2007/relationships/hdphoto" Target="../media/hdphoto31.wd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10" Type="http://schemas.microsoft.com/office/2007/relationships/hdphoto" Target="../media/hdphoto32.wdp"/><Relationship Id="rId4" Type="http://schemas.openxmlformats.org/officeDocument/2006/relationships/image" Target="../media/image54.png"/><Relationship Id="rId9"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33.wdp"/></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28.wdp"/><Relationship Id="rId5" Type="http://schemas.openxmlformats.org/officeDocument/2006/relationships/image" Target="../media/image49.png"/><Relationship Id="rId4" Type="http://schemas.microsoft.com/office/2007/relationships/hdphoto" Target="../media/hdphoto34.wdp"/></Relationships>
</file>

<file path=ppt/slides/_rels/slide29.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61.png"/><Relationship Id="rId7"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34.wdp"/></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microsoft.com/office/2007/relationships/hdphoto" Target="../media/hdphoto35.wdp"/><Relationship Id="rId5" Type="http://schemas.openxmlformats.org/officeDocument/2006/relationships/image" Target="../media/image62.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microsoft.com/office/2007/relationships/hdphoto" Target="../media/hdphoto36.wdp"/><Relationship Id="rId5" Type="http://schemas.openxmlformats.org/officeDocument/2006/relationships/image" Target="../media/image63.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7" Type="http://schemas.microsoft.com/office/2007/relationships/hdphoto" Target="../media/hdphoto28.wdp"/><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microsoft.com/office/2007/relationships/hdphoto" Target="../media/hdphoto28.wdp"/><Relationship Id="rId5" Type="http://schemas.openxmlformats.org/officeDocument/2006/relationships/image" Target="../media/image49.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microsoft.com/office/2007/relationships/hdphoto" Target="../media/hdphoto37.wdp"/><Relationship Id="rId5" Type="http://schemas.openxmlformats.org/officeDocument/2006/relationships/image" Target="../media/image67.png"/><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microsoft.com/office/2007/relationships/hdphoto" Target="../media/hdphoto39.wdp"/><Relationship Id="rId5" Type="http://schemas.openxmlformats.org/officeDocument/2006/relationships/image" Target="../media/image69.png"/><Relationship Id="rId4" Type="http://schemas.microsoft.com/office/2007/relationships/hdphoto" Target="../media/hdphoto38.wdp"/></Relationships>
</file>

<file path=ppt/slides/_rels/slide3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70.png"/><Relationship Id="rId7" Type="http://schemas.microsoft.com/office/2007/relationships/hdphoto" Target="../media/hdphoto9.wdp"/><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65.png"/><Relationship Id="rId4" Type="http://schemas.microsoft.com/office/2007/relationships/hdphoto" Target="../media/hdphoto40.wdp"/><Relationship Id="rId9" Type="http://schemas.microsoft.com/office/2007/relationships/hdphoto" Target="../media/hdphoto28.wdp"/></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8.png"/><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8.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7.wdp"/><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notesSlide" Target="../notesSlides/notesSlide4.xml"/><Relationship Id="rId9" Type="http://schemas.microsoft.com/office/2007/relationships/hdphoto" Target="../media/hdphoto8.wdp"/></Relationships>
</file>

<file path=ppt/slides/_rels/slide7.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3.png"/><Relationship Id="rId7" Type="http://schemas.openxmlformats.org/officeDocument/2006/relationships/image" Target="../media/image15.png"/><Relationship Id="rId12" Type="http://schemas.microsoft.com/office/2007/relationships/hdphoto" Target="../media/hdphoto12.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10.wdp"/><Relationship Id="rId11" Type="http://schemas.openxmlformats.org/officeDocument/2006/relationships/image" Target="../media/image18.png"/><Relationship Id="rId5" Type="http://schemas.openxmlformats.org/officeDocument/2006/relationships/image" Target="../media/image14.png"/><Relationship Id="rId10" Type="http://schemas.openxmlformats.org/officeDocument/2006/relationships/image" Target="../media/image17.png"/><Relationship Id="rId4" Type="http://schemas.microsoft.com/office/2007/relationships/hdphoto" Target="../media/hdphoto9.wdp"/><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microsoft.com/office/2007/relationships/hdphoto" Target="../media/hdphoto15.wdp"/><Relationship Id="rId3" Type="http://schemas.microsoft.com/office/2007/relationships/hdphoto" Target="../media/hdphoto13.wdp"/><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14.wdp"/><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hdphoto" Target="../media/hdphoto16.wdp"/><Relationship Id="rId7"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8.png"/><Relationship Id="rId11" Type="http://schemas.microsoft.com/office/2007/relationships/hdphoto" Target="../media/hdphoto19.wdp"/><Relationship Id="rId5" Type="http://schemas.microsoft.com/office/2007/relationships/hdphoto" Target="../media/hdphoto17.wdp"/><Relationship Id="rId10" Type="http://schemas.openxmlformats.org/officeDocument/2006/relationships/image" Target="../media/image26.png"/><Relationship Id="rId4" Type="http://schemas.openxmlformats.org/officeDocument/2006/relationships/image" Target="../media/image24.png"/><Relationship Id="rId9" Type="http://schemas.microsoft.com/office/2007/relationships/hdphoto" Target="../media/hdphoto18.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website&#10;&#10;Description automatically generated">
            <a:extLst>
              <a:ext uri="{FF2B5EF4-FFF2-40B4-BE49-F238E27FC236}">
                <a16:creationId xmlns:a16="http://schemas.microsoft.com/office/drawing/2014/main" id="{C04236C8-F810-49FC-80CC-C833A9CB81D2}"/>
              </a:ext>
            </a:extLst>
          </p:cNvPr>
          <p:cNvPicPr>
            <a:picLocks noGrp="1" noChangeAspect="1"/>
          </p:cNvPicPr>
          <p:nvPr>
            <p:ph idx="1"/>
          </p:nvPr>
        </p:nvPicPr>
        <p:blipFill>
          <a:blip r:embed="rId2"/>
          <a:stretch>
            <a:fillRect/>
          </a:stretch>
        </p:blipFill>
        <p:spPr>
          <a:xfrm>
            <a:off x="221672" y="1207481"/>
            <a:ext cx="5553434" cy="5511974"/>
          </a:xfrm>
        </p:spPr>
      </p:pic>
      <p:grpSp>
        <p:nvGrpSpPr>
          <p:cNvPr id="36" name="Group 35"/>
          <p:cNvGrpSpPr/>
          <p:nvPr/>
        </p:nvGrpSpPr>
        <p:grpSpPr>
          <a:xfrm>
            <a:off x="221672" y="13499"/>
            <a:ext cx="3235989" cy="1207481"/>
            <a:chOff x="221672" y="13499"/>
            <a:chExt cx="3235989" cy="1207481"/>
          </a:xfrm>
        </p:grpSpPr>
        <p:sp>
          <p:nvSpPr>
            <p:cNvPr id="10" name="Flowchart: Terminator 9">
              <a:extLst>
                <a:ext uri="{FF2B5EF4-FFF2-40B4-BE49-F238E27FC236}">
                  <a16:creationId xmlns:a16="http://schemas.microsoft.com/office/drawing/2014/main" id="{454EC65F-9461-4D3A-AD62-5A0132ABA328}"/>
                </a:ext>
              </a:extLst>
            </p:cNvPr>
            <p:cNvSpPr/>
            <p:nvPr/>
          </p:nvSpPr>
          <p:spPr>
            <a:xfrm>
              <a:off x="433973" y="192923"/>
              <a:ext cx="3023688" cy="821636"/>
            </a:xfrm>
            <a:prstGeom prst="flowChartTerminator">
              <a:avLst/>
            </a:prstGeom>
            <a:solidFill>
              <a:srgbClr val="0078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3F"/>
                  </a:solidFill>
                  <a:latin typeface="#9Slide03 Oswald Medium" panose="00000600000000000000" pitchFamily="2" charset="0"/>
                  <a:cs typeface="Arial" panose="020B0604020202020204" pitchFamily="34" charset="0"/>
                </a:rPr>
                <a:t>BÀI 1</a:t>
              </a:r>
            </a:p>
          </p:txBody>
        </p:sp>
        <p:pic>
          <p:nvPicPr>
            <p:cNvPr id="12" name="Picture 11">
              <a:extLst>
                <a:ext uri="{FF2B5EF4-FFF2-40B4-BE49-F238E27FC236}">
                  <a16:creationId xmlns:a16="http://schemas.microsoft.com/office/drawing/2014/main" id="{DC0502AE-5658-4CEE-96B3-BC6EFE8B1D42}"/>
                </a:ext>
              </a:extLst>
            </p:cNvPr>
            <p:cNvPicPr>
              <a:picLocks noChangeAspect="1"/>
            </p:cNvPicPr>
            <p:nvPr/>
          </p:nvPicPr>
          <p:blipFill>
            <a:blip r:embed="rId3"/>
            <a:stretch>
              <a:fillRect/>
            </a:stretch>
          </p:blipFill>
          <p:spPr>
            <a:xfrm>
              <a:off x="221672" y="13499"/>
              <a:ext cx="1207481" cy="1207481"/>
            </a:xfrm>
            <a:prstGeom prst="rect">
              <a:avLst/>
            </a:prstGeom>
          </p:spPr>
        </p:pic>
      </p:grpSp>
      <p:sp>
        <p:nvSpPr>
          <p:cNvPr id="13" name="Rectangle: Rounded Corners 7">
            <a:extLst>
              <a:ext uri="{FF2B5EF4-FFF2-40B4-BE49-F238E27FC236}">
                <a16:creationId xmlns:a16="http://schemas.microsoft.com/office/drawing/2014/main" id="{9C8CB8A0-CA76-4A71-B990-0741CE8ED4AB}"/>
              </a:ext>
            </a:extLst>
          </p:cNvPr>
          <p:cNvSpPr/>
          <p:nvPr/>
        </p:nvSpPr>
        <p:spPr>
          <a:xfrm>
            <a:off x="3894365" y="437184"/>
            <a:ext cx="5595998" cy="644678"/>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9Slide03 SFU Futura_12" panose="00000400000000000000" pitchFamily="2" charset="0"/>
                <a:cs typeface="Arial" panose="020B0604020202020204" pitchFamily="34" charset="0"/>
              </a:rPr>
              <a:t>Hãy</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ghi</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chú</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cho</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hình</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sau</a:t>
            </a:r>
            <a:r>
              <a:rPr lang="en-US" sz="3200" b="1" dirty="0">
                <a:solidFill>
                  <a:schemeClr val="tx1"/>
                </a:solidFill>
                <a:latin typeface="#9Slide03 SFU Futura_12" panose="00000400000000000000" pitchFamily="2" charset="0"/>
                <a:cs typeface="Arial" panose="020B0604020202020204" pitchFamily="34" charset="0"/>
              </a:rPr>
              <a:t>:</a:t>
            </a:r>
          </a:p>
        </p:txBody>
      </p:sp>
      <p:pic>
        <p:nvPicPr>
          <p:cNvPr id="17" name="Picture 4" descr="Text Box Ppt Directory, Ppt, Directory, Box Clipart PNG Transparent Clipart  Image and PSD File for Free Download"/>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000" b="90000" l="10000" r="94583">
                        <a14:foregroundMark x1="88500" y1="6667" x2="88500" y2="6667"/>
                        <a14:foregroundMark x1="92500" y1="11500" x2="92500" y2="11500"/>
                        <a14:foregroundMark x1="93500" y1="38000" x2="93500" y2="38000"/>
                        <a14:foregroundMark x1="85833" y1="5083" x2="85833" y2="5083"/>
                        <a14:foregroundMark x1="94583" y1="11917" x2="94583" y2="11917"/>
                      </a14:backgroundRemoval>
                    </a14:imgEffect>
                    <a14:imgEffect>
                      <a14:sharpenSoften amount="50000"/>
                    </a14:imgEffect>
                  </a14:imgLayer>
                </a14:imgProps>
              </a:ext>
              <a:ext uri="{28A0092B-C50C-407E-A947-70E740481C1C}">
                <a14:useLocalDpi xmlns:a14="http://schemas.microsoft.com/office/drawing/2010/main" val="0"/>
              </a:ext>
            </a:extLst>
          </a:blip>
          <a:srcRect l="11203" t="3824" r="4534" b="63800"/>
          <a:stretch/>
        </p:blipFill>
        <p:spPr bwMode="auto">
          <a:xfrm>
            <a:off x="3963948" y="-319852"/>
            <a:ext cx="6192981" cy="158487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스트 라이프 카탈로그 만화 일러스트 카탈로그 일러스트 Ppt 카탈로그, 스트라이프 카탈로그, 만화 삽화, 카탈로그 일러스트무료  다운로드를위한 PNG 및 PSD 파일"/>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500" b="91667" l="6750" r="92167">
                        <a14:foregroundMark x1="17667" y1="13833" x2="17667" y2="13833"/>
                        <a14:foregroundMark x1="24500" y1="20667" x2="24500" y2="20667"/>
                        <a14:foregroundMark x1="28750" y1="21167" x2="28750" y2="21167"/>
                        <a14:foregroundMark x1="34583" y1="22917" x2="37333" y2="22917"/>
                        <a14:foregroundMark x1="43417" y1="23417" x2="43417" y2="23417"/>
                        <a14:foregroundMark x1="45667" y1="23417" x2="45667" y2="23417"/>
                        <a14:foregroundMark x1="91417" y1="18417" x2="91417" y2="18417"/>
                        <a14:foregroundMark x1="16667" y1="6000" x2="16667" y2="6000"/>
                        <a14:foregroundMark x1="20917" y1="8833" x2="20917" y2="8833"/>
                        <a14:foregroundMark x1="19917" y1="4500" x2="19917" y2="4500"/>
                        <a14:foregroundMark x1="8583" y1="35333" x2="8583" y2="35333"/>
                        <a14:foregroundMark x1="15833" y1="65167" x2="15833" y2="65167"/>
                        <a14:foregroundMark x1="11333" y1="60333" x2="11333" y2="60333"/>
                        <a14:foregroundMark x1="11333" y1="58333" x2="11333" y2="57333"/>
                        <a14:foregroundMark x1="14333" y1="55500" x2="14333" y2="55500"/>
                        <a14:foregroundMark x1="16167" y1="56333" x2="16167" y2="56333"/>
                        <a14:foregroundMark x1="21417" y1="58083" x2="21417" y2="58083"/>
                        <a14:foregroundMark x1="25500" y1="64917" x2="25500" y2="64917"/>
                        <a14:foregroundMark x1="27250" y1="65917" x2="27250" y2="65917"/>
                        <a14:foregroundMark x1="30500" y1="67667" x2="31750" y2="68167"/>
                        <a14:foregroundMark x1="35083" y1="68917" x2="35083" y2="68917"/>
                        <a14:foregroundMark x1="53000" y1="72250" x2="53000" y2="72250"/>
                        <a14:foregroundMark x1="66917" y1="74500" x2="66917" y2="74500"/>
                        <a14:foregroundMark x1="37583" y1="60083" x2="91417" y2="72250"/>
                        <a14:foregroundMark x1="13583" y1="81083" x2="13583" y2="81083"/>
                        <a14:foregroundMark x1="17917" y1="81833" x2="60083" y2="90167"/>
                        <a14:foregroundMark x1="68417" y1="87583" x2="73750" y2="87333"/>
                        <a14:foregroundMark x1="38333" y1="66667" x2="27500" y2="62083"/>
                        <a14:foregroundMark x1="14083" y1="60083" x2="14083" y2="60083"/>
                        <a14:foregroundMark x1="15583" y1="54750" x2="23167" y2="63083"/>
                        <a14:foregroundMark x1="19667" y1="52500" x2="7500" y2="52000"/>
                        <a14:foregroundMark x1="8333" y1="54500" x2="7250" y2="63333"/>
                        <a14:foregroundMark x1="11833" y1="65417" x2="11833" y2="65417"/>
                        <a14:foregroundMark x1="12083" y1="63083" x2="45417" y2="75250"/>
                        <a14:foregroundMark x1="32583" y1="65417" x2="47917" y2="67917"/>
                        <a14:foregroundMark x1="45167" y1="65917" x2="69667" y2="67917"/>
                        <a14:foregroundMark x1="63833" y1="62083" x2="87083" y2="59583"/>
                        <a14:foregroundMark x1="89167" y1="63833" x2="90167" y2="68417"/>
                        <a14:foregroundMark x1="89167" y1="64917" x2="88667" y2="69417"/>
                        <a14:foregroundMark x1="88667" y1="68667" x2="88667" y2="68667"/>
                        <a14:foregroundMark x1="83333" y1="83583" x2="42167" y2="77750"/>
                        <a14:foregroundMark x1="17917" y1="77500" x2="17917" y2="77500"/>
                        <a14:foregroundMark x1="14833" y1="78000" x2="13833" y2="78750"/>
                        <a14:foregroundMark x1="10833" y1="80833" x2="10833" y2="80833"/>
                        <a14:foregroundMark x1="12833" y1="83333" x2="12833" y2="83333"/>
                        <a14:foregroundMark x1="13083" y1="83833" x2="13083" y2="83833"/>
                        <a14:foregroundMark x1="13583" y1="84083" x2="13583" y2="84083"/>
                        <a14:foregroundMark x1="13583" y1="83583" x2="13583" y2="83583"/>
                        <a14:foregroundMark x1="13083" y1="82583" x2="13083" y2="82583"/>
                        <a14:foregroundMark x1="27750" y1="91417" x2="89417" y2="89917"/>
                        <a14:foregroundMark x1="88167" y1="84083" x2="90917" y2="91667"/>
                        <a14:foregroundMark x1="17167" y1="38583" x2="17167" y2="38333"/>
                        <a14:foregroundMark x1="12083" y1="12833" x2="82333" y2="18917"/>
                        <a14:foregroundMark x1="44917" y1="19917" x2="88167" y2="19917"/>
                        <a14:foregroundMark x1="88667" y1="60083" x2="88667" y2="60083"/>
                        <a14:foregroundMark x1="89667" y1="59083" x2="20667" y2="57583"/>
                        <a14:foregroundMark x1="20667" y1="53250" x2="8583" y2="51000"/>
                        <a14:foregroundMark x1="7000" y1="61583" x2="14333" y2="65917"/>
                        <a14:foregroundMark x1="14833" y1="66667" x2="15833" y2="70917"/>
                        <a14:foregroundMark x1="19917" y1="76500" x2="7750" y2="73000"/>
                        <a14:foregroundMark x1="8583" y1="75000" x2="6750" y2="88167"/>
                        <a14:foregroundMark x1="89167" y1="58583" x2="69667" y2="56583"/>
                        <a14:foregroundMark x1="89667" y1="60333" x2="92167" y2="66667"/>
                        <a14:foregroundMark x1="90667" y1="66917" x2="91667" y2="68667"/>
                        <a14:foregroundMark x1="11583" y1="28500" x2="19417" y2="29500"/>
                        <a14:foregroundMark x1="19917" y1="28250" x2="13083" y2="28750"/>
                        <a14:foregroundMark x1="11583" y1="90667" x2="10083" y2="89167"/>
                        <a14:foregroundMark x1="13833" y1="89417" x2="13833" y2="89417"/>
                        <a14:foregroundMark x1="15833" y1="89667" x2="15833" y2="89667"/>
                      </a14:backgroundRemoval>
                    </a14:imgEffect>
                    <a14:imgEffect>
                      <a14:sharpenSoften amount="50000"/>
                    </a14:imgEffect>
                  </a14:imgLayer>
                </a14:imgProps>
              </a:ext>
              <a:ext uri="{28A0092B-C50C-407E-A947-70E740481C1C}">
                <a14:useLocalDpi xmlns:a14="http://schemas.microsoft.com/office/drawing/2010/main" val="0"/>
              </a:ext>
            </a:extLst>
          </a:blip>
          <a:srcRect l="6473" t="28275" r="6713" b="51630"/>
          <a:stretch/>
        </p:blipFill>
        <p:spPr bwMode="auto">
          <a:xfrm>
            <a:off x="6692364" y="6012873"/>
            <a:ext cx="4488873" cy="84512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스트 라이프 카탈로그 만화 일러스트 카탈로그 일러스트 Ppt 카탈로그, 스트라이프 카탈로그, 만화 삽화, 카탈로그 일러스트무료  다운로드를위한 PNG 및 PSD 파일"/>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500" b="91667" l="6750" r="92167">
                        <a14:foregroundMark x1="17667" y1="13833" x2="17667" y2="13833"/>
                        <a14:foregroundMark x1="24500" y1="20667" x2="24500" y2="20667"/>
                        <a14:foregroundMark x1="28750" y1="21167" x2="28750" y2="21167"/>
                        <a14:foregroundMark x1="34583" y1="22917" x2="37333" y2="22917"/>
                        <a14:foregroundMark x1="43417" y1="23417" x2="43417" y2="23417"/>
                        <a14:foregroundMark x1="45667" y1="23417" x2="45667" y2="23417"/>
                        <a14:foregroundMark x1="91417" y1="18417" x2="91417" y2="18417"/>
                        <a14:foregroundMark x1="16667" y1="6000" x2="16667" y2="6000"/>
                        <a14:foregroundMark x1="20917" y1="8833" x2="20917" y2="8833"/>
                        <a14:foregroundMark x1="19917" y1="4500" x2="19917" y2="4500"/>
                        <a14:foregroundMark x1="8583" y1="35333" x2="8583" y2="35333"/>
                        <a14:foregroundMark x1="15833" y1="65167" x2="15833" y2="65167"/>
                        <a14:foregroundMark x1="11333" y1="60333" x2="11333" y2="60333"/>
                        <a14:foregroundMark x1="11333" y1="58333" x2="11333" y2="57333"/>
                        <a14:foregroundMark x1="14333" y1="55500" x2="14333" y2="55500"/>
                        <a14:foregroundMark x1="16167" y1="56333" x2="16167" y2="56333"/>
                        <a14:foregroundMark x1="21417" y1="58083" x2="21417" y2="58083"/>
                        <a14:foregroundMark x1="25500" y1="64917" x2="25500" y2="64917"/>
                        <a14:foregroundMark x1="27250" y1="65917" x2="27250" y2="65917"/>
                        <a14:foregroundMark x1="30500" y1="67667" x2="31750" y2="68167"/>
                        <a14:foregroundMark x1="35083" y1="68917" x2="35083" y2="68917"/>
                        <a14:foregroundMark x1="53000" y1="72250" x2="53000" y2="72250"/>
                        <a14:foregroundMark x1="66917" y1="74500" x2="66917" y2="74500"/>
                        <a14:foregroundMark x1="37583" y1="60083" x2="91417" y2="72250"/>
                        <a14:foregroundMark x1="13583" y1="81083" x2="13583" y2="81083"/>
                        <a14:foregroundMark x1="17917" y1="81833" x2="60083" y2="90167"/>
                        <a14:foregroundMark x1="68417" y1="87583" x2="73750" y2="87333"/>
                        <a14:foregroundMark x1="38333" y1="66667" x2="27500" y2="62083"/>
                        <a14:foregroundMark x1="14083" y1="60083" x2="14083" y2="60083"/>
                        <a14:foregroundMark x1="15583" y1="54750" x2="23167" y2="63083"/>
                        <a14:foregroundMark x1="19667" y1="52500" x2="7500" y2="52000"/>
                        <a14:foregroundMark x1="8333" y1="54500" x2="7250" y2="63333"/>
                        <a14:foregroundMark x1="11833" y1="65417" x2="11833" y2="65417"/>
                        <a14:foregroundMark x1="12083" y1="63083" x2="45417" y2="75250"/>
                        <a14:foregroundMark x1="32583" y1="65417" x2="47917" y2="67917"/>
                        <a14:foregroundMark x1="45167" y1="65917" x2="69667" y2="67917"/>
                        <a14:foregroundMark x1="63833" y1="62083" x2="87083" y2="59583"/>
                        <a14:foregroundMark x1="89167" y1="63833" x2="90167" y2="68417"/>
                        <a14:foregroundMark x1="89167" y1="64917" x2="88667" y2="69417"/>
                        <a14:foregroundMark x1="88667" y1="68667" x2="88667" y2="68667"/>
                        <a14:foregroundMark x1="83333" y1="83583" x2="42167" y2="77750"/>
                        <a14:foregroundMark x1="17917" y1="77500" x2="17917" y2="77500"/>
                        <a14:foregroundMark x1="14833" y1="78000" x2="13833" y2="78750"/>
                        <a14:foregroundMark x1="10833" y1="80833" x2="10833" y2="80833"/>
                        <a14:foregroundMark x1="12833" y1="83333" x2="12833" y2="83333"/>
                        <a14:foregroundMark x1="13083" y1="83833" x2="13083" y2="83833"/>
                        <a14:foregroundMark x1="13583" y1="84083" x2="13583" y2="84083"/>
                        <a14:foregroundMark x1="13583" y1="83583" x2="13583" y2="83583"/>
                        <a14:foregroundMark x1="13083" y1="82583" x2="13083" y2="82583"/>
                        <a14:foregroundMark x1="27750" y1="91417" x2="89417" y2="89917"/>
                        <a14:foregroundMark x1="88167" y1="84083" x2="90917" y2="91667"/>
                        <a14:foregroundMark x1="17167" y1="38583" x2="17167" y2="38333"/>
                        <a14:foregroundMark x1="12083" y1="12833" x2="82333" y2="18917"/>
                        <a14:foregroundMark x1="44917" y1="19917" x2="88167" y2="19917"/>
                        <a14:foregroundMark x1="88667" y1="60083" x2="88667" y2="60083"/>
                        <a14:foregroundMark x1="89667" y1="59083" x2="20667" y2="57583"/>
                        <a14:foregroundMark x1="20667" y1="53250" x2="8583" y2="51000"/>
                        <a14:foregroundMark x1="7000" y1="61583" x2="14333" y2="65917"/>
                        <a14:foregroundMark x1="14833" y1="66667" x2="15833" y2="70917"/>
                        <a14:foregroundMark x1="19917" y1="76500" x2="7750" y2="73000"/>
                        <a14:foregroundMark x1="8583" y1="75000" x2="6750" y2="88167"/>
                        <a14:foregroundMark x1="89167" y1="58583" x2="69667" y2="56583"/>
                        <a14:foregroundMark x1="89667" y1="60333" x2="92167" y2="66667"/>
                        <a14:foregroundMark x1="90667" y1="66917" x2="91667" y2="68667"/>
                        <a14:foregroundMark x1="11583" y1="28500" x2="19417" y2="29500"/>
                        <a14:foregroundMark x1="19917" y1="28250" x2="13083" y2="28750"/>
                        <a14:foregroundMark x1="11583" y1="90667" x2="10083" y2="89167"/>
                        <a14:foregroundMark x1="13833" y1="89417" x2="13833" y2="89417"/>
                        <a14:foregroundMark x1="15833" y1="89667" x2="15833" y2="89667"/>
                      </a14:backgroundRemoval>
                    </a14:imgEffect>
                    <a14:imgEffect>
                      <a14:sharpenSoften amount="50000"/>
                    </a14:imgEffect>
                  </a14:imgLayer>
                </a14:imgProps>
              </a:ext>
              <a:ext uri="{28A0092B-C50C-407E-A947-70E740481C1C}">
                <a14:useLocalDpi xmlns:a14="http://schemas.microsoft.com/office/drawing/2010/main" val="0"/>
              </a:ext>
            </a:extLst>
          </a:blip>
          <a:srcRect l="6473" t="28275" r="6713" b="51630"/>
          <a:stretch/>
        </p:blipFill>
        <p:spPr bwMode="auto">
          <a:xfrm>
            <a:off x="6692365" y="4641273"/>
            <a:ext cx="4488873" cy="103909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스트 라이프 카탈로그 만화 일러스트 카탈로그 일러스트 Ppt 카탈로그, 스트라이프 카탈로그, 만화 삽화, 카탈로그 일러스트무료  다운로드를위한 PNG 및 PSD 파일"/>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500" b="91667" l="6750" r="92167">
                        <a14:foregroundMark x1="17667" y1="13833" x2="17667" y2="13833"/>
                        <a14:foregroundMark x1="24500" y1="20667" x2="24500" y2="20667"/>
                        <a14:foregroundMark x1="28750" y1="21167" x2="28750" y2="21167"/>
                        <a14:foregroundMark x1="34583" y1="22917" x2="37333" y2="22917"/>
                        <a14:foregroundMark x1="43417" y1="23417" x2="43417" y2="23417"/>
                        <a14:foregroundMark x1="45667" y1="23417" x2="45667" y2="23417"/>
                        <a14:foregroundMark x1="91417" y1="18417" x2="91417" y2="18417"/>
                        <a14:foregroundMark x1="16667" y1="6000" x2="16667" y2="6000"/>
                        <a14:foregroundMark x1="20917" y1="8833" x2="20917" y2="8833"/>
                        <a14:foregroundMark x1="19917" y1="4500" x2="19917" y2="4500"/>
                        <a14:foregroundMark x1="8583" y1="35333" x2="8583" y2="35333"/>
                        <a14:foregroundMark x1="15833" y1="65167" x2="15833" y2="65167"/>
                        <a14:foregroundMark x1="11333" y1="60333" x2="11333" y2="60333"/>
                        <a14:foregroundMark x1="11333" y1="58333" x2="11333" y2="57333"/>
                        <a14:foregroundMark x1="14333" y1="55500" x2="14333" y2="55500"/>
                        <a14:foregroundMark x1="16167" y1="56333" x2="16167" y2="56333"/>
                        <a14:foregroundMark x1="21417" y1="58083" x2="21417" y2="58083"/>
                        <a14:foregroundMark x1="25500" y1="64917" x2="25500" y2="64917"/>
                        <a14:foregroundMark x1="27250" y1="65917" x2="27250" y2="65917"/>
                        <a14:foregroundMark x1="30500" y1="67667" x2="31750" y2="68167"/>
                        <a14:foregroundMark x1="35083" y1="68917" x2="35083" y2="68917"/>
                        <a14:foregroundMark x1="53000" y1="72250" x2="53000" y2="72250"/>
                        <a14:foregroundMark x1="66917" y1="74500" x2="66917" y2="74500"/>
                        <a14:foregroundMark x1="37583" y1="60083" x2="91417" y2="72250"/>
                        <a14:foregroundMark x1="13583" y1="81083" x2="13583" y2="81083"/>
                        <a14:foregroundMark x1="17917" y1="81833" x2="60083" y2="90167"/>
                        <a14:foregroundMark x1="68417" y1="87583" x2="73750" y2="87333"/>
                        <a14:foregroundMark x1="38333" y1="66667" x2="27500" y2="62083"/>
                        <a14:foregroundMark x1="14083" y1="60083" x2="14083" y2="60083"/>
                        <a14:foregroundMark x1="15583" y1="54750" x2="23167" y2="63083"/>
                        <a14:foregroundMark x1="19667" y1="52500" x2="7500" y2="52000"/>
                        <a14:foregroundMark x1="8333" y1="54500" x2="7250" y2="63333"/>
                        <a14:foregroundMark x1="11833" y1="65417" x2="11833" y2="65417"/>
                        <a14:foregroundMark x1="12083" y1="63083" x2="45417" y2="75250"/>
                        <a14:foregroundMark x1="32583" y1="65417" x2="47917" y2="67917"/>
                        <a14:foregroundMark x1="45167" y1="65917" x2="69667" y2="67917"/>
                        <a14:foregroundMark x1="63833" y1="62083" x2="87083" y2="59583"/>
                        <a14:foregroundMark x1="89167" y1="63833" x2="90167" y2="68417"/>
                        <a14:foregroundMark x1="89167" y1="64917" x2="88667" y2="69417"/>
                        <a14:foregroundMark x1="88667" y1="68667" x2="88667" y2="68667"/>
                        <a14:foregroundMark x1="83333" y1="83583" x2="42167" y2="77750"/>
                        <a14:foregroundMark x1="17917" y1="77500" x2="17917" y2="77500"/>
                        <a14:foregroundMark x1="14833" y1="78000" x2="13833" y2="78750"/>
                        <a14:foregroundMark x1="10833" y1="80833" x2="10833" y2="80833"/>
                        <a14:foregroundMark x1="12833" y1="83333" x2="12833" y2="83333"/>
                        <a14:foregroundMark x1="13083" y1="83833" x2="13083" y2="83833"/>
                        <a14:foregroundMark x1="13583" y1="84083" x2="13583" y2="84083"/>
                        <a14:foregroundMark x1="13583" y1="83583" x2="13583" y2="83583"/>
                        <a14:foregroundMark x1="13083" y1="82583" x2="13083" y2="82583"/>
                        <a14:foregroundMark x1="27750" y1="91417" x2="89417" y2="89917"/>
                        <a14:foregroundMark x1="88167" y1="84083" x2="90917" y2="91667"/>
                        <a14:foregroundMark x1="17167" y1="38583" x2="17167" y2="38333"/>
                        <a14:foregroundMark x1="12083" y1="12833" x2="82333" y2="18917"/>
                        <a14:foregroundMark x1="44917" y1="19917" x2="88167" y2="19917"/>
                        <a14:foregroundMark x1="88667" y1="60083" x2="88667" y2="60083"/>
                        <a14:foregroundMark x1="89667" y1="59083" x2="20667" y2="57583"/>
                        <a14:foregroundMark x1="20667" y1="53250" x2="8583" y2="51000"/>
                        <a14:foregroundMark x1="7000" y1="61583" x2="14333" y2="65917"/>
                        <a14:foregroundMark x1="14833" y1="66667" x2="15833" y2="70917"/>
                        <a14:foregroundMark x1="19917" y1="76500" x2="7750" y2="73000"/>
                        <a14:foregroundMark x1="8583" y1="75000" x2="6750" y2="88167"/>
                        <a14:foregroundMark x1="89167" y1="58583" x2="69667" y2="56583"/>
                        <a14:foregroundMark x1="89667" y1="60333" x2="92167" y2="66667"/>
                        <a14:foregroundMark x1="90667" y1="66917" x2="91667" y2="68667"/>
                        <a14:foregroundMark x1="11583" y1="28500" x2="19417" y2="29500"/>
                        <a14:foregroundMark x1="19917" y1="28250" x2="13083" y2="28750"/>
                        <a14:foregroundMark x1="11583" y1="90667" x2="10083" y2="89167"/>
                        <a14:foregroundMark x1="13833" y1="89417" x2="13833" y2="89417"/>
                        <a14:foregroundMark x1="15833" y1="89667" x2="15833" y2="89667"/>
                      </a14:backgroundRemoval>
                    </a14:imgEffect>
                    <a14:imgEffect>
                      <a14:sharpenSoften amount="50000"/>
                    </a14:imgEffect>
                  </a14:imgLayer>
                </a14:imgProps>
              </a:ext>
              <a:ext uri="{28A0092B-C50C-407E-A947-70E740481C1C}">
                <a14:useLocalDpi xmlns:a14="http://schemas.microsoft.com/office/drawing/2010/main" val="0"/>
              </a:ext>
            </a:extLst>
          </a:blip>
          <a:srcRect l="6473" t="28275" r="6713" b="51630"/>
          <a:stretch/>
        </p:blipFill>
        <p:spPr bwMode="auto">
          <a:xfrm>
            <a:off x="6692365" y="2146325"/>
            <a:ext cx="4488873" cy="103909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7">
            <a:extLst>
              <a:ext uri="{FF2B5EF4-FFF2-40B4-BE49-F238E27FC236}">
                <a16:creationId xmlns:a16="http://schemas.microsoft.com/office/drawing/2014/main" id="{9C8CB8A0-CA76-4A71-B990-0741CE8ED4AB}"/>
              </a:ext>
            </a:extLst>
          </p:cNvPr>
          <p:cNvSpPr/>
          <p:nvPr/>
        </p:nvSpPr>
        <p:spPr>
          <a:xfrm>
            <a:off x="7437651" y="6157904"/>
            <a:ext cx="3465876" cy="700096"/>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9Slide03 SFU Futura_12" panose="00000400000000000000" pitchFamily="2" charset="0"/>
                <a:cs typeface="Arial" panose="020B0604020202020204" pitchFamily="34" charset="0"/>
              </a:rPr>
              <a:t>………………………..</a:t>
            </a:r>
          </a:p>
        </p:txBody>
      </p:sp>
      <p:sp>
        <p:nvSpPr>
          <p:cNvPr id="22" name="Rectangle: Rounded Corners 7">
            <a:extLst>
              <a:ext uri="{FF2B5EF4-FFF2-40B4-BE49-F238E27FC236}">
                <a16:creationId xmlns:a16="http://schemas.microsoft.com/office/drawing/2014/main" id="{9C8CB8A0-CA76-4A71-B990-0741CE8ED4AB}"/>
              </a:ext>
            </a:extLst>
          </p:cNvPr>
          <p:cNvSpPr/>
          <p:nvPr/>
        </p:nvSpPr>
        <p:spPr>
          <a:xfrm>
            <a:off x="7437651" y="4910554"/>
            <a:ext cx="3465876" cy="700096"/>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9Slide03 SFU Futura_12" panose="00000400000000000000" pitchFamily="2" charset="0"/>
                <a:cs typeface="Arial" panose="020B0604020202020204" pitchFamily="34" charset="0"/>
              </a:rPr>
              <a:t>………………………..</a:t>
            </a:r>
          </a:p>
        </p:txBody>
      </p:sp>
      <p:sp>
        <p:nvSpPr>
          <p:cNvPr id="23" name="Rectangle: Rounded Corners 7">
            <a:extLst>
              <a:ext uri="{FF2B5EF4-FFF2-40B4-BE49-F238E27FC236}">
                <a16:creationId xmlns:a16="http://schemas.microsoft.com/office/drawing/2014/main" id="{9C8CB8A0-CA76-4A71-B990-0741CE8ED4AB}"/>
              </a:ext>
            </a:extLst>
          </p:cNvPr>
          <p:cNvSpPr/>
          <p:nvPr/>
        </p:nvSpPr>
        <p:spPr>
          <a:xfrm>
            <a:off x="7437651" y="2380692"/>
            <a:ext cx="3465876" cy="700096"/>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9Slide03 SFU Futura_12" panose="00000400000000000000" pitchFamily="2" charset="0"/>
                <a:cs typeface="Arial" panose="020B0604020202020204" pitchFamily="34" charset="0"/>
              </a:rPr>
              <a:t>………………………..</a:t>
            </a:r>
          </a:p>
        </p:txBody>
      </p:sp>
      <p:sp>
        <p:nvSpPr>
          <p:cNvPr id="24" name="Rectangle: Rounded Corners 7">
            <a:extLst>
              <a:ext uri="{FF2B5EF4-FFF2-40B4-BE49-F238E27FC236}">
                <a16:creationId xmlns:a16="http://schemas.microsoft.com/office/drawing/2014/main" id="{9C8CB8A0-CA76-4A71-B990-0741CE8ED4AB}"/>
              </a:ext>
            </a:extLst>
          </p:cNvPr>
          <p:cNvSpPr/>
          <p:nvPr/>
        </p:nvSpPr>
        <p:spPr>
          <a:xfrm>
            <a:off x="6820314" y="6012873"/>
            <a:ext cx="487148" cy="52086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FU Futura_12" panose="00000400000000000000" pitchFamily="2" charset="0"/>
                <a:cs typeface="Arial" panose="020B0604020202020204" pitchFamily="34" charset="0"/>
              </a:rPr>
              <a:t>1</a:t>
            </a:r>
          </a:p>
        </p:txBody>
      </p:sp>
      <p:sp>
        <p:nvSpPr>
          <p:cNvPr id="25" name="Rectangle: Rounded Corners 7">
            <a:extLst>
              <a:ext uri="{FF2B5EF4-FFF2-40B4-BE49-F238E27FC236}">
                <a16:creationId xmlns:a16="http://schemas.microsoft.com/office/drawing/2014/main" id="{9C8CB8A0-CA76-4A71-B990-0741CE8ED4AB}"/>
              </a:ext>
            </a:extLst>
          </p:cNvPr>
          <p:cNvSpPr/>
          <p:nvPr/>
        </p:nvSpPr>
        <p:spPr>
          <a:xfrm>
            <a:off x="6820314" y="4646016"/>
            <a:ext cx="484909" cy="614586"/>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FU Futura_12" panose="00000400000000000000" pitchFamily="2" charset="0"/>
                <a:cs typeface="Arial" panose="020B0604020202020204" pitchFamily="34" charset="0"/>
              </a:rPr>
              <a:t>2</a:t>
            </a:r>
          </a:p>
        </p:txBody>
      </p:sp>
      <p:sp>
        <p:nvSpPr>
          <p:cNvPr id="26" name="Rectangle: Rounded Corners 7">
            <a:extLst>
              <a:ext uri="{FF2B5EF4-FFF2-40B4-BE49-F238E27FC236}">
                <a16:creationId xmlns:a16="http://schemas.microsoft.com/office/drawing/2014/main" id="{9C8CB8A0-CA76-4A71-B990-0741CE8ED4AB}"/>
              </a:ext>
            </a:extLst>
          </p:cNvPr>
          <p:cNvSpPr/>
          <p:nvPr/>
        </p:nvSpPr>
        <p:spPr>
          <a:xfrm>
            <a:off x="6842216" y="2264068"/>
            <a:ext cx="445585" cy="468706"/>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FU Futura_12" panose="00000400000000000000" pitchFamily="2" charset="0"/>
                <a:cs typeface="Arial" panose="020B0604020202020204" pitchFamily="34" charset="0"/>
              </a:rPr>
              <a:t>3</a:t>
            </a:r>
          </a:p>
        </p:txBody>
      </p:sp>
      <p:cxnSp>
        <p:nvCxnSpPr>
          <p:cNvPr id="28" name="Straight Arrow Connector 27"/>
          <p:cNvCxnSpPr/>
          <p:nvPr/>
        </p:nvCxnSpPr>
        <p:spPr>
          <a:xfrm>
            <a:off x="5775106" y="2498421"/>
            <a:ext cx="842334"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5775106" y="5001801"/>
            <a:ext cx="879728" cy="1711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5808036" y="6292742"/>
            <a:ext cx="868735" cy="1712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810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 name="Rectangle 142">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Windy PNG Image &amp;amp; PSD File Free Download - Lovepik | 401602727">
            <a:extLst>
              <a:ext uri="{FF2B5EF4-FFF2-40B4-BE49-F238E27FC236}">
                <a16:creationId xmlns:a16="http://schemas.microsoft.com/office/drawing/2014/main" id="{C66AED97-4CEC-4120-882E-1402994ED03B}"/>
              </a:ext>
            </a:extLst>
          </p:cNvPr>
          <p:cNvPicPr>
            <a:picLocks noChangeAspect="1" noChangeArrowheads="1"/>
          </p:cNvPicPr>
          <p:nvPr/>
        </p:nvPicPr>
        <p:blipFill rotWithShape="1">
          <a:blip r:embed="rId3">
            <a:alphaModFix amt="40000"/>
            <a:extLst>
              <a:ext uri="{BEBA8EAE-BF5A-486C-A8C5-ECC9F3942E4B}">
                <a14:imgProps xmlns:a14="http://schemas.microsoft.com/office/drawing/2010/main">
                  <a14:imgLayer r:embed="rId4">
                    <a14:imgEffect>
                      <a14:backgroundRemoval t="10000" b="96744" l="10000" r="92907">
                        <a14:foregroundMark x1="92907" y1="67093" x2="92907" y2="67093"/>
                        <a14:foregroundMark x1="69070" y1="95000" x2="69070" y2="95000"/>
                        <a14:foregroundMark x1="67791" y1="96744" x2="67791" y2="96744"/>
                      </a14:backgroundRemoval>
                    </a14:imgEffect>
                  </a14:imgLayer>
                </a14:imgProps>
              </a:ext>
              <a:ext uri="{28A0092B-C50C-407E-A947-70E740481C1C}">
                <a14:useLocalDpi xmlns:a14="http://schemas.microsoft.com/office/drawing/2010/main" val="0"/>
              </a:ext>
            </a:extLst>
          </a:blip>
          <a:srcRect l="9187" t="10482" r="5301" b="18844"/>
          <a:stretch/>
        </p:blipFill>
        <p:spPr bwMode="auto">
          <a:xfrm>
            <a:off x="-86288" y="-304800"/>
            <a:ext cx="5863938" cy="506431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imate And Weather Vector Icons. Royalty-Free Stock Image - Storyblocks">
            <a:extLst>
              <a:ext uri="{FF2B5EF4-FFF2-40B4-BE49-F238E27FC236}">
                <a16:creationId xmlns:a16="http://schemas.microsoft.com/office/drawing/2014/main" id="{635ADAA2-3EF9-451F-950D-C4F23CE0FE8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2372" t="-1" r="10243" b="54167"/>
          <a:stretch/>
        </p:blipFill>
        <p:spPr bwMode="auto">
          <a:xfrm>
            <a:off x="6226167" y="0"/>
            <a:ext cx="5962785" cy="314325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95FE3C8-8779-4328-81F5-6B38A83C891A}"/>
              </a:ext>
            </a:extLst>
          </p:cNvPr>
          <p:cNvSpPr txBox="1"/>
          <p:nvPr/>
        </p:nvSpPr>
        <p:spPr>
          <a:xfrm>
            <a:off x="3988297" y="3727873"/>
            <a:ext cx="8286943" cy="2782300"/>
          </a:xfrm>
          <a:prstGeom prst="rect">
            <a:avLst/>
          </a:prstGeom>
          <a:noFill/>
        </p:spPr>
        <p:txBody>
          <a:bodyPr wrap="square">
            <a:spAutoFit/>
          </a:bodyPr>
          <a:lstStyle/>
          <a:p>
            <a:pPr indent="180340" algn="ctr">
              <a:lnSpc>
                <a:spcPct val="115000"/>
              </a:lnSpc>
            </a:pPr>
            <a:r>
              <a:rPr lang="vi-VN" sz="4400" b="1" kern="1400" spc="-50" dirty="0">
                <a:solidFill>
                  <a:schemeClr val="bg1"/>
                </a:solidFill>
                <a:latin typeface="#9Slide07 IcielKoni" pitchFamily="2" charset="0"/>
                <a:ea typeface="Times New Roman" panose="02020603050405020304" pitchFamily="18" charset="0"/>
                <a:cs typeface="Times New Roman" panose="02020603050405020304" pitchFamily="18" charset="0"/>
              </a:rPr>
              <a:t>TIẾT 24, 25 - </a:t>
            </a:r>
            <a:r>
              <a:rPr lang="en-US" sz="4400" b="1" kern="1400" spc="-50" dirty="0">
                <a:solidFill>
                  <a:schemeClr val="bg1"/>
                </a:solidFill>
                <a:latin typeface="#9Slide07 IcielKoni" pitchFamily="2" charset="0"/>
                <a:ea typeface="Times New Roman" panose="02020603050405020304" pitchFamily="18" charset="0"/>
                <a:cs typeface="Times New Roman" panose="02020603050405020304" pitchFamily="18" charset="0"/>
              </a:rPr>
              <a:t>BÀI</a:t>
            </a:r>
            <a:r>
              <a:rPr lang="vi-VN" sz="4400" b="1" kern="1400" spc="-50" dirty="0">
                <a:solidFill>
                  <a:schemeClr val="bg1"/>
                </a:solidFill>
                <a:latin typeface="#9Slide07 IcielKoni" pitchFamily="2" charset="0"/>
                <a:ea typeface="Times New Roman" panose="02020603050405020304" pitchFamily="18" charset="0"/>
                <a:cs typeface="Times New Roman" panose="02020603050405020304" pitchFamily="18" charset="0"/>
              </a:rPr>
              <a:t> 16:</a:t>
            </a:r>
          </a:p>
          <a:p>
            <a:pPr indent="180340" algn="ctr">
              <a:lnSpc>
                <a:spcPct val="115000"/>
              </a:lnSpc>
            </a:pPr>
            <a:r>
              <a:rPr lang="vi-VN" sz="5400" b="1" kern="1400" spc="-50" dirty="0">
                <a:solidFill>
                  <a:srgbClr val="FFFF00"/>
                </a:solidFill>
                <a:latin typeface="#9Slide07 IcielKoni" pitchFamily="2" charset="0"/>
                <a:ea typeface="Times New Roman" panose="02020603050405020304" pitchFamily="18" charset="0"/>
                <a:cs typeface="Times New Roman" panose="02020603050405020304" pitchFamily="18" charset="0"/>
              </a:rPr>
              <a:t>NHIỆT ĐỘ KHÔNG KHÍ. MÂY VÀ MƯA</a:t>
            </a:r>
          </a:p>
        </p:txBody>
      </p:sp>
    </p:spTree>
    <p:extLst>
      <p:ext uri="{BB962C8B-B14F-4D97-AF65-F5344CB8AC3E}">
        <p14:creationId xmlns:p14="http://schemas.microsoft.com/office/powerpoint/2010/main" val="1985442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Connector 8">
            <a:extLst>
              <a:ext uri="{FF2B5EF4-FFF2-40B4-BE49-F238E27FC236}">
                <a16:creationId xmlns:a16="http://schemas.microsoft.com/office/drawing/2014/main" id="{B67813DD-1784-4616-8F4E-55B75D4E196B}"/>
              </a:ext>
            </a:extLst>
          </p:cNvPr>
          <p:cNvSpPr/>
          <p:nvPr/>
        </p:nvSpPr>
        <p:spPr>
          <a:xfrm>
            <a:off x="50800" y="2568391"/>
            <a:ext cx="1246248" cy="1214545"/>
          </a:xfrm>
          <a:prstGeom prst="flowChartConnector">
            <a:avLst/>
          </a:prstGeom>
          <a:solidFill>
            <a:srgbClr val="00B05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328" b="1">
                <a:solidFill>
                  <a:schemeClr val="bg1"/>
                </a:solidFill>
                <a:latin typeface="Arial" panose="020B0604020202020204" pitchFamily="34" charset="0"/>
                <a:cs typeface="Arial" panose="020B0604020202020204" pitchFamily="34" charset="0"/>
              </a:rPr>
              <a:t>1</a:t>
            </a:r>
            <a:endParaRPr lang="en-US" sz="5328" b="1" dirty="0">
              <a:solidFill>
                <a:schemeClr val="bg1"/>
              </a:solidFill>
              <a:latin typeface="Arial" panose="020B0604020202020204" pitchFamily="34" charset="0"/>
              <a:cs typeface="Arial" panose="020B0604020202020204" pitchFamily="34" charset="0"/>
            </a:endParaRPr>
          </a:p>
        </p:txBody>
      </p:sp>
      <p:sp>
        <p:nvSpPr>
          <p:cNvPr id="8" name="Flowchart: Connector 7">
            <a:extLst>
              <a:ext uri="{FF2B5EF4-FFF2-40B4-BE49-F238E27FC236}">
                <a16:creationId xmlns:a16="http://schemas.microsoft.com/office/drawing/2014/main" id="{01D71F2D-819C-4B44-8712-F9EB5E069125}"/>
              </a:ext>
            </a:extLst>
          </p:cNvPr>
          <p:cNvSpPr/>
          <p:nvPr/>
        </p:nvSpPr>
        <p:spPr>
          <a:xfrm>
            <a:off x="50800" y="4876284"/>
            <a:ext cx="1310768" cy="1293708"/>
          </a:xfrm>
          <a:prstGeom prst="flowChartConnector">
            <a:avLst/>
          </a:prstGeom>
          <a:solidFill>
            <a:srgbClr val="0070C0"/>
          </a:solidFill>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795" b="1">
                <a:solidFill>
                  <a:schemeClr val="bg1"/>
                </a:solidFill>
                <a:latin typeface="Arial" panose="020B0604020202020204" pitchFamily="34" charset="0"/>
                <a:cs typeface="Arial" panose="020B0604020202020204" pitchFamily="34" charset="0"/>
              </a:rPr>
              <a:t>2</a:t>
            </a:r>
            <a:endParaRPr lang="en-US" sz="4795" b="1" dirty="0">
              <a:solidFill>
                <a:schemeClr val="bg1"/>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7027D11F-9EBF-46D2-B639-067C5B7130D3}"/>
              </a:ext>
            </a:extLst>
          </p:cNvPr>
          <p:cNvSpPr/>
          <p:nvPr/>
        </p:nvSpPr>
        <p:spPr>
          <a:xfrm>
            <a:off x="1412877" y="4959825"/>
            <a:ext cx="3707763" cy="1107632"/>
          </a:xfrm>
          <a:prstGeom prst="roundRect">
            <a:avLst/>
          </a:prstGeom>
          <a:solidFill>
            <a:srgbClr val="0070C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996" b="1">
                <a:latin typeface="Arial" panose="020B0604020202020204" pitchFamily="34" charset="0"/>
                <a:cs typeface="Arial" panose="020B0604020202020204" pitchFamily="34" charset="0"/>
              </a:rPr>
              <a:t>  Mây và mưa</a:t>
            </a:r>
            <a:endParaRPr lang="en-US" sz="3996" b="1" dirty="0">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99D75515-C577-4425-89F9-2F36EDA9EBD2}"/>
              </a:ext>
            </a:extLst>
          </p:cNvPr>
          <p:cNvSpPr/>
          <p:nvPr/>
        </p:nvSpPr>
        <p:spPr>
          <a:xfrm>
            <a:off x="1341218" y="2676640"/>
            <a:ext cx="6583582" cy="1107631"/>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996" b="1">
                <a:latin typeface="Arial" panose="020B0604020202020204" pitchFamily="34" charset="0"/>
                <a:cs typeface="Arial" panose="020B0604020202020204" pitchFamily="34" charset="0"/>
              </a:rPr>
              <a:t> Nhiệt độ không khí</a:t>
            </a:r>
            <a:endParaRPr lang="en-US" sz="3996"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57E9DAAF-4DBA-43F7-915F-D94B3CDD85D0}"/>
              </a:ext>
            </a:extLst>
          </p:cNvPr>
          <p:cNvSpPr txBox="1"/>
          <p:nvPr/>
        </p:nvSpPr>
        <p:spPr>
          <a:xfrm>
            <a:off x="2893250" y="189744"/>
            <a:ext cx="6405501" cy="1107630"/>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17" tIns="34258" rIns="68517" bIns="34258" numCol="1" spcCol="0" rtlCol="0" fromWordArt="0" anchor="t" anchorCtr="0" forceAA="0" compatLnSpc="1">
            <a:prstTxWarp prst="textNoShape">
              <a:avLst/>
            </a:prstTxWarp>
            <a:noAutofit/>
          </a:bodyPr>
          <a:lstStyle/>
          <a:p>
            <a:endParaRPr lang="en-US" sz="3596" dirty="0"/>
          </a:p>
        </p:txBody>
      </p:sp>
    </p:spTree>
    <p:extLst>
      <p:ext uri="{BB962C8B-B14F-4D97-AF65-F5344CB8AC3E}">
        <p14:creationId xmlns:p14="http://schemas.microsoft.com/office/powerpoint/2010/main" val="14198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728CA59-B03B-40C8-96F5-69275D159838}"/>
              </a:ext>
            </a:extLst>
          </p:cNvPr>
          <p:cNvCxnSpPr>
            <a:cxnSpLocks/>
          </p:cNvCxnSpPr>
          <p:nvPr/>
        </p:nvCxnSpPr>
        <p:spPr>
          <a:xfrm flipV="1">
            <a:off x="0" y="1839764"/>
            <a:ext cx="12192000" cy="9389"/>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D05D5E41-67EC-4348-A9D0-49AF4D118873}"/>
              </a:ext>
            </a:extLst>
          </p:cNvPr>
          <p:cNvGrpSpPr/>
          <p:nvPr/>
        </p:nvGrpSpPr>
        <p:grpSpPr>
          <a:xfrm>
            <a:off x="1643389" y="41955"/>
            <a:ext cx="9169403" cy="1132560"/>
            <a:chOff x="287662" y="53461"/>
            <a:chExt cx="9169403" cy="1132560"/>
          </a:xfrm>
        </p:grpSpPr>
        <p:sp>
          <p:nvSpPr>
            <p:cNvPr id="19" name="Rectangle 18">
              <a:extLst>
                <a:ext uri="{FF2B5EF4-FFF2-40B4-BE49-F238E27FC236}">
                  <a16:creationId xmlns:a16="http://schemas.microsoft.com/office/drawing/2014/main" id="{811A0B4B-DAAA-41E7-BB47-BCC17608E29F}"/>
                </a:ext>
              </a:extLst>
            </p:cNvPr>
            <p:cNvSpPr/>
            <p:nvPr/>
          </p:nvSpPr>
          <p:spPr>
            <a:xfrm>
              <a:off x="682170" y="91488"/>
              <a:ext cx="8774895" cy="1015663"/>
            </a:xfrm>
            <a:prstGeom prst="rect">
              <a:avLst/>
            </a:prstGeom>
            <a:solidFill>
              <a:srgbClr val="2B8D3A"/>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54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rPr>
                <a:t>1. </a:t>
              </a:r>
              <a:r>
                <a:rPr lang="en-US" sz="54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rPr>
                <a:t>NHIỆT ĐỘ KHÔNG KHÍ</a:t>
              </a:r>
              <a:endParaRPr lang="en-US" sz="48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endParaRPr>
            </a:p>
          </p:txBody>
        </p:sp>
        <p:pic>
          <p:nvPicPr>
            <p:cNvPr id="20" name="Picture 10" descr="Climate And Weather Vector Icons. Royalty-Free Stock Image - Storyblocks">
              <a:extLst>
                <a:ext uri="{FF2B5EF4-FFF2-40B4-BE49-F238E27FC236}">
                  <a16:creationId xmlns:a16="http://schemas.microsoft.com/office/drawing/2014/main" id="{D536C601-F15E-44D3-B739-D705F7CF7DD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67264" r="1763" b="53143"/>
            <a:stretch/>
          </p:blipFill>
          <p:spPr bwMode="auto">
            <a:xfrm>
              <a:off x="287662" y="53461"/>
              <a:ext cx="1132561" cy="11325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
        <p:nvSpPr>
          <p:cNvPr id="21" name="Rectangle: Rounded Corners 7">
            <a:extLst>
              <a:ext uri="{FF2B5EF4-FFF2-40B4-BE49-F238E27FC236}">
                <a16:creationId xmlns:a16="http://schemas.microsoft.com/office/drawing/2014/main" id="{9C8CB8A0-CA76-4A71-B990-0741CE8ED4AB}"/>
              </a:ext>
            </a:extLst>
          </p:cNvPr>
          <p:cNvSpPr/>
          <p:nvPr/>
        </p:nvSpPr>
        <p:spPr>
          <a:xfrm>
            <a:off x="0" y="1129599"/>
            <a:ext cx="12192000" cy="65119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latin typeface="#9Slide03 SFU Futura_12" panose="00000400000000000000" pitchFamily="2" charset="0"/>
                <a:cs typeface="Arial" panose="020B0604020202020204" pitchFamily="34" charset="0"/>
              </a:rPr>
              <a:t>a</a:t>
            </a:r>
            <a:r>
              <a:rPr lang="en-US" sz="3600" b="1" dirty="0">
                <a:solidFill>
                  <a:srgbClr val="C00000"/>
                </a:solidFill>
                <a:latin typeface="#9Slide03 SFU Futura_12" panose="00000400000000000000" pitchFamily="2" charset="0"/>
                <a:cs typeface="Arial" panose="020B0604020202020204" pitchFamily="34" charset="0"/>
              </a:rPr>
              <a:t>. NHIỆT ĐỘ KHÔNG KHÍ VÀ CÁCH SỬ DỤNG NHIỆT KẾ</a:t>
            </a:r>
          </a:p>
        </p:txBody>
      </p:sp>
      <p:grpSp>
        <p:nvGrpSpPr>
          <p:cNvPr id="13" name="Group 12">
            <a:extLst>
              <a:ext uri="{FF2B5EF4-FFF2-40B4-BE49-F238E27FC236}">
                <a16:creationId xmlns:a16="http://schemas.microsoft.com/office/drawing/2014/main" id="{6B312864-5EB2-43A2-8417-90715E958DEE}"/>
              </a:ext>
            </a:extLst>
          </p:cNvPr>
          <p:cNvGrpSpPr/>
          <p:nvPr/>
        </p:nvGrpSpPr>
        <p:grpSpPr>
          <a:xfrm>
            <a:off x="1628109" y="2011464"/>
            <a:ext cx="7558863" cy="4846536"/>
            <a:chOff x="1628109" y="2011464"/>
            <a:chExt cx="7558863" cy="4846536"/>
          </a:xfrm>
        </p:grpSpPr>
        <p:sp>
          <p:nvSpPr>
            <p:cNvPr id="15" name="Star: 32 Points 14">
              <a:extLst>
                <a:ext uri="{FF2B5EF4-FFF2-40B4-BE49-F238E27FC236}">
                  <a16:creationId xmlns:a16="http://schemas.microsoft.com/office/drawing/2014/main" id="{49FEEF2F-1462-475C-B212-968B86CCF434}"/>
                </a:ext>
              </a:extLst>
            </p:cNvPr>
            <p:cNvSpPr/>
            <p:nvPr/>
          </p:nvSpPr>
          <p:spPr>
            <a:xfrm>
              <a:off x="1628109" y="2011464"/>
              <a:ext cx="7558863" cy="4846536"/>
            </a:xfrm>
            <a:prstGeom prst="star32">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794A547-91D9-4444-928B-9ADD2492738B}"/>
                </a:ext>
              </a:extLst>
            </p:cNvPr>
            <p:cNvSpPr txBox="1"/>
            <p:nvPr/>
          </p:nvSpPr>
          <p:spPr>
            <a:xfrm>
              <a:off x="2541180" y="3505786"/>
              <a:ext cx="5732722" cy="1446550"/>
            </a:xfrm>
            <a:prstGeom prst="rect">
              <a:avLst/>
            </a:prstGeom>
            <a:noFill/>
          </p:spPr>
          <p:txBody>
            <a:bodyPr wrap="square" rtlCol="0">
              <a:spAutoFit/>
            </a:bodyPr>
            <a:lstStyle/>
            <a:p>
              <a:pPr algn="ctr"/>
              <a:r>
                <a:rPr lang="en-US" sz="4400" b="1">
                  <a:solidFill>
                    <a:srgbClr val="FF0000"/>
                  </a:solidFill>
                  <a:latin typeface="Arial" panose="020B0604020202020204" pitchFamily="34" charset="0"/>
                  <a:cs typeface="Arial" panose="020B0604020202020204" pitchFamily="34" charset="0"/>
                </a:rPr>
                <a:t>Thế nào là </a:t>
              </a:r>
            </a:p>
            <a:p>
              <a:pPr algn="ctr"/>
              <a:r>
                <a:rPr lang="en-US" sz="4400" b="1">
                  <a:solidFill>
                    <a:srgbClr val="FF0000"/>
                  </a:solidFill>
                  <a:latin typeface="Arial" panose="020B0604020202020204" pitchFamily="34" charset="0"/>
                  <a:cs typeface="Arial" panose="020B0604020202020204" pitchFamily="34" charset="0"/>
                </a:rPr>
                <a:t>nhiệt độ không khí?</a:t>
              </a:r>
            </a:p>
          </p:txBody>
        </p:sp>
      </p:grpSp>
      <p:sp>
        <p:nvSpPr>
          <p:cNvPr id="17" name="Cloud 16">
            <a:extLst>
              <a:ext uri="{FF2B5EF4-FFF2-40B4-BE49-F238E27FC236}">
                <a16:creationId xmlns:a16="http://schemas.microsoft.com/office/drawing/2014/main" id="{48BE0F9D-E5FF-49A3-8CEF-5798B026E328}"/>
              </a:ext>
            </a:extLst>
          </p:cNvPr>
          <p:cNvSpPr/>
          <p:nvPr/>
        </p:nvSpPr>
        <p:spPr>
          <a:xfrm>
            <a:off x="3211032" y="2099645"/>
            <a:ext cx="6677246" cy="4455043"/>
          </a:xfrm>
          <a:prstGeom prst="cloud">
            <a:avLst/>
          </a:prstGeom>
          <a:solidFill>
            <a:schemeClr val="accent2">
              <a:lumMod val="20000"/>
              <a:lumOff val="80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678CD78-C2E7-41D7-94FC-7E892F6D35A4}"/>
              </a:ext>
            </a:extLst>
          </p:cNvPr>
          <p:cNvSpPr txBox="1"/>
          <p:nvPr/>
        </p:nvSpPr>
        <p:spPr>
          <a:xfrm>
            <a:off x="3834592" y="3387992"/>
            <a:ext cx="5434935" cy="1569660"/>
          </a:xfrm>
          <a:prstGeom prst="rect">
            <a:avLst/>
          </a:prstGeom>
          <a:noFill/>
        </p:spPr>
        <p:txBody>
          <a:bodyPr wrap="square" rtlCol="0">
            <a:spAutoFit/>
          </a:bodyPr>
          <a:lstStyle/>
          <a:p>
            <a:pPr algn="ctr"/>
            <a:r>
              <a:rPr lang="en-US" sz="4800" b="1">
                <a:solidFill>
                  <a:srgbClr val="FF0000"/>
                </a:solidFill>
                <a:latin typeface="Arial" panose="020B0604020202020204" pitchFamily="34" charset="0"/>
                <a:cs typeface="Arial" panose="020B0604020202020204" pitchFamily="34" charset="0"/>
              </a:rPr>
              <a:t>Vì sao không khí lại có nhiệt độ?</a:t>
            </a:r>
          </a:p>
        </p:txBody>
      </p:sp>
      <p:grpSp>
        <p:nvGrpSpPr>
          <p:cNvPr id="23" name="Group 22">
            <a:extLst>
              <a:ext uri="{FF2B5EF4-FFF2-40B4-BE49-F238E27FC236}">
                <a16:creationId xmlns:a16="http://schemas.microsoft.com/office/drawing/2014/main" id="{97488B3E-4724-4280-90B0-21A3AED2C73F}"/>
              </a:ext>
            </a:extLst>
          </p:cNvPr>
          <p:cNvGrpSpPr/>
          <p:nvPr/>
        </p:nvGrpSpPr>
        <p:grpSpPr>
          <a:xfrm>
            <a:off x="5514754" y="1905359"/>
            <a:ext cx="6677246" cy="4828008"/>
            <a:chOff x="5514754" y="1905359"/>
            <a:chExt cx="6677246" cy="4828008"/>
          </a:xfrm>
        </p:grpSpPr>
        <p:pic>
          <p:nvPicPr>
            <p:cNvPr id="24" name="Picture 2" descr="Biến đổi khí hậu">
              <a:extLst>
                <a:ext uri="{FF2B5EF4-FFF2-40B4-BE49-F238E27FC236}">
                  <a16:creationId xmlns:a16="http://schemas.microsoft.com/office/drawing/2014/main" id="{06BBADB6-59F1-4CE9-A457-4C9B8BCACB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4754" y="1905359"/>
              <a:ext cx="6677246" cy="4828008"/>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573092CE-7A94-42CA-8430-23997EB9AFF9}"/>
                </a:ext>
              </a:extLst>
            </p:cNvPr>
            <p:cNvSpPr/>
            <p:nvPr/>
          </p:nvSpPr>
          <p:spPr>
            <a:xfrm>
              <a:off x="8273902" y="2099645"/>
              <a:ext cx="3216792" cy="1191010"/>
            </a:xfrm>
            <a:prstGeom prst="roundRect">
              <a:avLst/>
            </a:prstGeom>
            <a:solidFill>
              <a:srgbClr val="324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Google Shape;147;p19">
            <a:extLst>
              <a:ext uri="{FF2B5EF4-FFF2-40B4-BE49-F238E27FC236}">
                <a16:creationId xmlns:a16="http://schemas.microsoft.com/office/drawing/2014/main" id="{490AA5E9-3296-486E-BCDB-00A5584CF998}"/>
              </a:ext>
            </a:extLst>
          </p:cNvPr>
          <p:cNvSpPr txBox="1"/>
          <p:nvPr/>
        </p:nvSpPr>
        <p:spPr>
          <a:xfrm>
            <a:off x="1112214" y="2387516"/>
            <a:ext cx="10305439" cy="830400"/>
          </a:xfrm>
          <a:prstGeom prst="rect">
            <a:avLst/>
          </a:prstGeom>
          <a:noFill/>
          <a:ln>
            <a:noFill/>
          </a:ln>
        </p:spPr>
        <p:txBody>
          <a:bodyPr spcFirstLastPara="1" wrap="square" lIns="91425" tIns="45700" rIns="91425" bIns="45700" anchor="t" anchorCtr="0">
            <a:noAutofit/>
          </a:bodyPr>
          <a:lstStyle/>
          <a:p>
            <a:r>
              <a:rPr lang="en-US" sz="5400">
                <a:solidFill>
                  <a:srgbClr val="0070C0"/>
                </a:solidFill>
                <a:latin typeface="Arial" panose="020B0604020202020204" pitchFamily="34" charset="0"/>
                <a:cs typeface="Arial" panose="020B0604020202020204" pitchFamily="34" charset="0"/>
              </a:rPr>
              <a:t>- Độ nóng, lạnh của không khí được gọi là nhiệt độ không khí</a:t>
            </a:r>
            <a:endParaRPr lang="en-US" sz="5400">
              <a:solidFill>
                <a:srgbClr val="0070C0"/>
              </a:solidFill>
              <a:latin typeface="Arial" panose="020B0604020202020204" pitchFamily="34" charset="0"/>
              <a:ea typeface="Calibri" panose="020F0502020204030204" pitchFamily="34" charset="0"/>
              <a:cs typeface="Arial" panose="020B0604020202020204" pitchFamily="34" charset="0"/>
            </a:endParaRPr>
          </a:p>
          <a:p>
            <a:endParaRPr lang="en-US" sz="4400">
              <a:solidFill>
                <a:schemeClr val="accent5">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758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22"/>
                                        </p:tgtEl>
                                      </p:cBhvr>
                                    </p:animEffect>
                                    <p:set>
                                      <p:cBhvr>
                                        <p:cTn id="31" dur="1" fill="hold">
                                          <p:stCondLst>
                                            <p:cond delay="499"/>
                                          </p:stCondLst>
                                        </p:cTn>
                                        <p:tgtEl>
                                          <p:spTgt spid="22"/>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23"/>
                                        </p:tgtEl>
                                      </p:cBhvr>
                                    </p:animEffect>
                                    <p:set>
                                      <p:cBhvr>
                                        <p:cTn id="46" dur="1" fill="hold">
                                          <p:stCondLst>
                                            <p:cond delay="499"/>
                                          </p:stCondLst>
                                        </p:cTn>
                                        <p:tgtEl>
                                          <p:spTgt spid="2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left)">
                                      <p:cBhvr>
                                        <p:cTn id="5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22" grpId="0"/>
      <p:bldP spid="22" grpId="1"/>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4364182" y="160712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4" descr="Caixa De Texto Bobina De Vírgula Preta, Caixa De Texto, Preto, Vírgula  Imagem PNG e PSD Para Download Gratuito"/>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0469" y1="26406" x2="22344" y2="25000"/>
                        <a14:foregroundMark x1="29531" y1="24688" x2="29531" y2="24688"/>
                        <a14:foregroundMark x1="38906" y1="22188" x2="38906" y2="22188"/>
                        <a14:foregroundMark x1="42500" y1="22188" x2="42500" y2="22188"/>
                        <a14:foregroundMark x1="47031" y1="19219" x2="47031" y2="19219"/>
                        <a14:foregroundMark x1="82656" y1="18281" x2="82656" y2="18281"/>
                        <a14:foregroundMark x1="85938" y1="21250" x2="85938" y2="21250"/>
                        <a14:foregroundMark x1="86250" y1="24688" x2="86250" y2="24688"/>
                        <a14:foregroundMark x1="75156" y1="75000" x2="75156" y2="75000"/>
                        <a14:foregroundMark x1="67813" y1="77656" x2="67813" y2="77656"/>
                        <a14:foregroundMark x1="59688" y1="76406" x2="59688" y2="76406"/>
                        <a14:foregroundMark x1="22031" y1="82500" x2="22031" y2="82500"/>
                        <a14:foregroundMark x1="19063" y1="80781" x2="19063" y2="80781"/>
                        <a14:foregroundMark x1="18750" y1="76719" x2="18750" y2="76719"/>
                      </a14:backgroundRemoval>
                    </a14:imgEffect>
                  </a14:imgLayer>
                </a14:imgProps>
              </a:ext>
              <a:ext uri="{28A0092B-C50C-407E-A947-70E740481C1C}">
                <a14:useLocalDpi xmlns:a14="http://schemas.microsoft.com/office/drawing/2010/main" val="0"/>
              </a:ext>
            </a:extLst>
          </a:blip>
          <a:srcRect l="12267" t="12218" r="9014" b="11483"/>
          <a:stretch/>
        </p:blipFill>
        <p:spPr bwMode="auto">
          <a:xfrm>
            <a:off x="2987523" y="92843"/>
            <a:ext cx="6311762" cy="274569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648D752-BF5C-4466-86C9-578981A27C92}"/>
              </a:ext>
            </a:extLst>
          </p:cNvPr>
          <p:cNvSpPr txBox="1"/>
          <p:nvPr/>
        </p:nvSpPr>
        <p:spPr>
          <a:xfrm>
            <a:off x="4319230" y="643482"/>
            <a:ext cx="3882292" cy="1514261"/>
          </a:xfrm>
          <a:prstGeom prst="rect">
            <a:avLst/>
          </a:prstGeom>
          <a:noFill/>
          <a:ln>
            <a:noFill/>
            <a:prstDash val="sysDot"/>
          </a:ln>
        </p:spPr>
        <p:txBody>
          <a:bodyPr wrap="square">
            <a:spAutoFit/>
          </a:bodyPr>
          <a:lstStyle/>
          <a:p>
            <a:pPr algn="just">
              <a:lnSpc>
                <a:spcPct val="110000"/>
              </a:lnSpc>
            </a:pPr>
            <a:r>
              <a:rPr lang="vi-VN" altLang="en-US" sz="2800" b="1" dirty="0">
                <a:solidFill>
                  <a:srgbClr val="FF0000"/>
                </a:solidFill>
                <a:latin typeface="#9Slide03 SFU Futura_12" panose="00000400000000000000" pitchFamily="2" charset="0"/>
              </a:rPr>
              <a:t>Nhiệt kế </a:t>
            </a:r>
            <a:r>
              <a:rPr lang="vi-VN" altLang="en-US" sz="2800" b="1" dirty="0">
                <a:solidFill>
                  <a:srgbClr val="2B8D3A"/>
                </a:solidFill>
                <a:latin typeface="#9Slide03 SFU Futura_12" panose="00000400000000000000" pitchFamily="2" charset="0"/>
              </a:rPr>
              <a:t>là thiết bị dùng để đo nhiệt độ. </a:t>
            </a:r>
            <a:endParaRPr lang="en-US" altLang="en-US" sz="2800" b="1" dirty="0">
              <a:solidFill>
                <a:srgbClr val="2B8D3A"/>
              </a:solidFill>
              <a:latin typeface="#9Slide03 SFU Futura_12" panose="00000400000000000000" pitchFamily="2" charset="0"/>
            </a:endParaRPr>
          </a:p>
          <a:p>
            <a:pPr algn="just">
              <a:lnSpc>
                <a:spcPct val="110000"/>
              </a:lnSpc>
            </a:pPr>
            <a:r>
              <a:rPr lang="vi-VN" altLang="en-US" sz="2800" b="1" dirty="0">
                <a:solidFill>
                  <a:srgbClr val="2B8D3A"/>
                </a:solidFill>
                <a:latin typeface="#9Slide03 SFU Futura_12" panose="00000400000000000000" pitchFamily="2" charset="0"/>
              </a:rPr>
              <a:t>Đơn vị đo </a:t>
            </a:r>
            <a:r>
              <a:rPr lang="en-US" altLang="en-US" sz="2800" b="1" dirty="0" err="1">
                <a:solidFill>
                  <a:srgbClr val="2B8D3A"/>
                </a:solidFill>
                <a:latin typeface="#9Slide03 SFU Futura_12" panose="00000400000000000000" pitchFamily="2" charset="0"/>
              </a:rPr>
              <a:t>nhiệt</a:t>
            </a:r>
            <a:r>
              <a:rPr lang="en-US" altLang="en-US" sz="2800" b="1" dirty="0">
                <a:solidFill>
                  <a:srgbClr val="2B8D3A"/>
                </a:solidFill>
                <a:latin typeface="#9Slide03 SFU Futura_12" panose="00000400000000000000" pitchFamily="2" charset="0"/>
              </a:rPr>
              <a:t> </a:t>
            </a:r>
            <a:r>
              <a:rPr lang="en-US" altLang="en-US" sz="2800" b="1" dirty="0" err="1">
                <a:solidFill>
                  <a:srgbClr val="2B8D3A"/>
                </a:solidFill>
                <a:latin typeface="#9Slide03 SFU Futura_12" panose="00000400000000000000" pitchFamily="2" charset="0"/>
              </a:rPr>
              <a:t>độ</a:t>
            </a:r>
            <a:r>
              <a:rPr lang="en-US" altLang="en-US" sz="2800" b="1" dirty="0">
                <a:solidFill>
                  <a:srgbClr val="2B8D3A"/>
                </a:solidFill>
                <a:latin typeface="#9Slide03 SFU Futura_12" panose="00000400000000000000" pitchFamily="2" charset="0"/>
              </a:rPr>
              <a:t> </a:t>
            </a:r>
            <a:r>
              <a:rPr lang="vi-VN" altLang="en-US" sz="2800" b="1" dirty="0">
                <a:solidFill>
                  <a:srgbClr val="2B8D3A"/>
                </a:solidFill>
                <a:latin typeface="#9Slide03 SFU Futura_12" panose="00000400000000000000" pitchFamily="2" charset="0"/>
              </a:rPr>
              <a:t>là </a:t>
            </a:r>
            <a:r>
              <a:rPr lang="en-US" altLang="en-US" sz="2800" b="1" baseline="30000" dirty="0">
                <a:solidFill>
                  <a:srgbClr val="FF0000"/>
                </a:solidFill>
                <a:latin typeface="#9Slide03 SFU Futura_12" panose="00000400000000000000" pitchFamily="2" charset="0"/>
              </a:rPr>
              <a:t>0</a:t>
            </a:r>
            <a:r>
              <a:rPr lang="en-US" altLang="en-US" sz="2800" b="1" dirty="0">
                <a:solidFill>
                  <a:srgbClr val="FF0000"/>
                </a:solidFill>
                <a:latin typeface="#9Slide03 SFU Futura_12" panose="00000400000000000000" pitchFamily="2" charset="0"/>
              </a:rPr>
              <a:t>C</a:t>
            </a:r>
          </a:p>
        </p:txBody>
      </p:sp>
      <p:pic>
        <p:nvPicPr>
          <p:cNvPr id="12" name="Picture 2" descr="Cartoon Cute Yellow Rectangle White Border Bubble Box Element, Cartoon,  Lovely, Yellow PNG Transparent Clipart Image and PSD File for Free Download"/>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1875">
                        <a14:foregroundMark x1="15625" y1="24688" x2="15625" y2="24688"/>
                        <a14:foregroundMark x1="17813" y1="17969" x2="17813" y2="17969"/>
                        <a14:foregroundMark x1="22031" y1="20000" x2="22031" y2="20000"/>
                        <a14:foregroundMark x1="91875" y1="56563" x2="91875" y2="56563"/>
                        <a14:foregroundMark x1="25781" y1="18906" x2="25781" y2="18906"/>
                        <a14:foregroundMark x1="22031" y1="24844" x2="22031" y2="24844"/>
                      </a14:backgroundRemoval>
                    </a14:imgEffect>
                  </a14:imgLayer>
                </a14:imgProps>
              </a:ext>
              <a:ext uri="{28A0092B-C50C-407E-A947-70E740481C1C}">
                <a14:useLocalDpi xmlns:a14="http://schemas.microsoft.com/office/drawing/2010/main" val="0"/>
              </a:ext>
            </a:extLst>
          </a:blip>
          <a:srcRect l="7695" t="14318" r="5259" b="18637"/>
          <a:stretch/>
        </p:blipFill>
        <p:spPr bwMode="auto">
          <a:xfrm>
            <a:off x="9162641" y="92843"/>
            <a:ext cx="2996630" cy="230810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648D752-BF5C-4466-86C9-578981A27C92}"/>
              </a:ext>
            </a:extLst>
          </p:cNvPr>
          <p:cNvSpPr txBox="1"/>
          <p:nvPr/>
        </p:nvSpPr>
        <p:spPr>
          <a:xfrm>
            <a:off x="9701911" y="1018353"/>
            <a:ext cx="2203502" cy="566309"/>
          </a:xfrm>
          <a:prstGeom prst="rect">
            <a:avLst/>
          </a:prstGeom>
          <a:noFill/>
          <a:ln>
            <a:noFill/>
            <a:prstDash val="sysDot"/>
          </a:ln>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2800" b="1" dirty="0">
                <a:solidFill>
                  <a:srgbClr val="C00000"/>
                </a:solidFill>
                <a:latin typeface="#9Slide03 SFU Futura_12" panose="00000400000000000000" pitchFamily="2" charset="0"/>
              </a:rPr>
              <a:t>ĐÂY LÀ GÌ?</a:t>
            </a:r>
          </a:p>
        </p:txBody>
      </p:sp>
      <p:sp>
        <p:nvSpPr>
          <p:cNvPr id="14" name="TextBox 13">
            <a:extLst>
              <a:ext uri="{FF2B5EF4-FFF2-40B4-BE49-F238E27FC236}">
                <a16:creationId xmlns:a16="http://schemas.microsoft.com/office/drawing/2014/main" id="{E648D752-BF5C-4466-86C9-578981A27C92}"/>
              </a:ext>
            </a:extLst>
          </p:cNvPr>
          <p:cNvSpPr txBox="1"/>
          <p:nvPr/>
        </p:nvSpPr>
        <p:spPr>
          <a:xfrm>
            <a:off x="9162641" y="5844689"/>
            <a:ext cx="2007586" cy="701731"/>
          </a:xfrm>
          <a:prstGeom prst="rect">
            <a:avLst/>
          </a:prstGeom>
          <a:solidFill>
            <a:srgbClr val="BBE0FF"/>
          </a:solidFill>
          <a:ln>
            <a:noFill/>
            <a:prstDash val="sysDot"/>
          </a:ln>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3600" b="1" dirty="0" err="1">
                <a:solidFill>
                  <a:srgbClr val="002060"/>
                </a:solidFill>
                <a:latin typeface="#9Slide03 SFU Futura_12" panose="00000400000000000000" pitchFamily="2" charset="0"/>
              </a:rPr>
              <a:t>Nhiệt</a:t>
            </a:r>
            <a:r>
              <a:rPr lang="en-US" altLang="en-US" sz="3600" b="1" dirty="0">
                <a:solidFill>
                  <a:srgbClr val="002060"/>
                </a:solidFill>
                <a:latin typeface="#9Slide03 SFU Futura_12" panose="00000400000000000000" pitchFamily="2" charset="0"/>
              </a:rPr>
              <a:t> </a:t>
            </a:r>
            <a:r>
              <a:rPr lang="en-US" altLang="en-US" sz="3600" b="1" dirty="0" err="1">
                <a:solidFill>
                  <a:srgbClr val="002060"/>
                </a:solidFill>
                <a:latin typeface="#9Slide03 SFU Futura_12" panose="00000400000000000000" pitchFamily="2" charset="0"/>
              </a:rPr>
              <a:t>kế</a:t>
            </a:r>
            <a:endParaRPr lang="en-US" altLang="en-US" sz="3600" b="1" dirty="0">
              <a:solidFill>
                <a:srgbClr val="002060"/>
              </a:solidFill>
              <a:latin typeface="#9Slide03 SFU Futura_12" panose="00000400000000000000" pitchFamily="2" charset="0"/>
            </a:endParaRPr>
          </a:p>
        </p:txBody>
      </p:sp>
      <p:pic>
        <p:nvPicPr>
          <p:cNvPr id="3074" name="Picture 2" descr="Hình ảnh Nhiệt Kế Biểu Tượng Vector Thiết Kế Biểu Tượng, Nhiệt Kế, Chuyển  đổi Biểu Tượng, Biểu Tượng Thể Dục Vector và PNG với nền trong suốt để tải  xuống miễn"/>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7656" b="90000" l="10000" r="90000">
                        <a14:foregroundMark x1="47656" y1="7656" x2="47656" y2="7656"/>
                        <a14:foregroundMark x1="57656" y1="14531" x2="57656" y2="14531"/>
                        <a14:foregroundMark x1="57656" y1="18281" x2="57656" y2="18281"/>
                        <a14:foregroundMark x1="60313" y1="20156" x2="60313" y2="20156"/>
                        <a14:foregroundMark x1="59375" y1="21719" x2="59375" y2="21719"/>
                        <a14:foregroundMark x1="58438" y1="25469" x2="58438" y2="25469"/>
                        <a14:foregroundMark x1="59062" y1="28281" x2="59062" y2="28281"/>
                        <a14:foregroundMark x1="58438" y1="32500" x2="58438" y2="32500"/>
                        <a14:foregroundMark x1="58125" y1="36094" x2="58125" y2="36094"/>
                        <a14:foregroundMark x1="58438" y1="38906" x2="58438" y2="38906"/>
                        <a14:foregroundMark x1="58438" y1="42813" x2="58438" y2="42813"/>
                        <a14:foregroundMark x1="58438" y1="45625" x2="58438" y2="45625"/>
                        <a14:foregroundMark x1="58594" y1="50313" x2="58594" y2="50313"/>
                        <a14:foregroundMark x1="58906" y1="53438" x2="58906" y2="53438"/>
                        <a14:foregroundMark x1="59062" y1="56719" x2="59062" y2="56719"/>
                        <a14:foregroundMark x1="59375" y1="60156" x2="59375" y2="60156"/>
                        <a14:foregroundMark x1="58438" y1="64375" x2="58438" y2="64375"/>
                        <a14:foregroundMark x1="58594" y1="67188" x2="58594" y2="67188"/>
                        <a14:foregroundMark x1="38438" y1="86250" x2="38438" y2="86250"/>
                        <a14:foregroundMark x1="39844" y1="78281" x2="39844" y2="78281"/>
                        <a14:foregroundMark x1="60781" y1="34688" x2="60781" y2="34688"/>
                        <a14:foregroundMark x1="61250" y1="57188" x2="61250" y2="57188"/>
                        <a14:foregroundMark x1="61250" y1="50313" x2="61250" y2="50313"/>
                        <a14:foregroundMark x1="61719" y1="49375" x2="61719" y2="49375"/>
                        <a14:foregroundMark x1="57500" y1="59531" x2="57500" y2="59531"/>
                        <a14:foregroundMark x1="60000" y1="63750" x2="60000" y2="63750"/>
                      </a14:backgroundRemoval>
                    </a14:imgEffect>
                  </a14:imgLayer>
                </a14:imgProps>
              </a:ext>
              <a:ext uri="{28A0092B-C50C-407E-A947-70E740481C1C}">
                <a14:useLocalDpi xmlns:a14="http://schemas.microsoft.com/office/drawing/2010/main" val="0"/>
              </a:ext>
            </a:extLst>
          </a:blip>
          <a:srcRect l="36355" t="7683" r="33411" b="7708"/>
          <a:stretch/>
        </p:blipFill>
        <p:spPr bwMode="auto">
          <a:xfrm>
            <a:off x="3919976" y="746585"/>
            <a:ext cx="513930" cy="14382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8"/>
          <a:stretch>
            <a:fillRect/>
          </a:stretch>
        </p:blipFill>
        <p:spPr>
          <a:xfrm>
            <a:off x="9706002" y="2101789"/>
            <a:ext cx="920865" cy="3599106"/>
          </a:xfrm>
          <a:prstGeom prst="rect">
            <a:avLst/>
          </a:prstGeom>
        </p:spPr>
      </p:pic>
      <p:sp>
        <p:nvSpPr>
          <p:cNvPr id="17" name="TextBox 16">
            <a:extLst>
              <a:ext uri="{FF2B5EF4-FFF2-40B4-BE49-F238E27FC236}">
                <a16:creationId xmlns:a16="http://schemas.microsoft.com/office/drawing/2014/main" id="{E648D752-BF5C-4466-86C9-578981A27C92}"/>
              </a:ext>
            </a:extLst>
          </p:cNvPr>
          <p:cNvSpPr txBox="1"/>
          <p:nvPr/>
        </p:nvSpPr>
        <p:spPr>
          <a:xfrm>
            <a:off x="111915" y="77295"/>
            <a:ext cx="3875024" cy="716093"/>
          </a:xfrm>
          <a:prstGeom prst="rect">
            <a:avLst/>
          </a:prstGeom>
          <a:noFill/>
          <a:ln>
            <a:noFill/>
            <a:prstDash val="sysDot"/>
          </a:ln>
        </p:spPr>
        <p:txBody>
          <a:bodyPr wrap="square">
            <a:spAutoFit/>
          </a:bodyPr>
          <a:lstStyle/>
          <a:p>
            <a:pPr algn="just">
              <a:lnSpc>
                <a:spcPct val="110000"/>
              </a:lnSpc>
            </a:pPr>
            <a:r>
              <a:rPr lang="en-US" altLang="en-US" sz="4000" b="1" dirty="0">
                <a:solidFill>
                  <a:srgbClr val="FF0000"/>
                </a:solidFill>
                <a:latin typeface="#9Slide03 SFU Futura_12" panose="00000400000000000000" pitchFamily="2" charset="0"/>
              </a:rPr>
              <a:t>EM CÓ BIẾT ?</a:t>
            </a:r>
          </a:p>
        </p:txBody>
      </p:sp>
      <p:pic>
        <p:nvPicPr>
          <p:cNvPr id="20" name="Picture 4" descr="Thinking Person PNG Image &amp;amp; PSD File Free Download - Lovepik | 401333021"/>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a14="http://schemas.microsoft.com/office/drawing/2010/main" val="0"/>
              </a:ext>
            </a:extLst>
          </a:blip>
          <a:srcRect l="15020" t="4831" r="16684" b="10969"/>
          <a:stretch/>
        </p:blipFill>
        <p:spPr bwMode="auto">
          <a:xfrm>
            <a:off x="795272" y="615559"/>
            <a:ext cx="1818064" cy="2241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135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par>
                                <p:cTn id="30" presetID="16" presetClass="entr" presetSubtype="21" fill="hold" nodeType="withEffect">
                                  <p:stCondLst>
                                    <p:cond delay="0"/>
                                  </p:stCondLst>
                                  <p:childTnLst>
                                    <p:set>
                                      <p:cBhvr>
                                        <p:cTn id="31" dur="1" fill="hold">
                                          <p:stCondLst>
                                            <p:cond delay="0"/>
                                          </p:stCondLst>
                                        </p:cTn>
                                        <p:tgtEl>
                                          <p:spTgt spid="3074"/>
                                        </p:tgtEl>
                                        <p:attrNameLst>
                                          <p:attrName>style.visibility</p:attrName>
                                        </p:attrNameLst>
                                      </p:cBhvr>
                                      <p:to>
                                        <p:strVal val="visible"/>
                                      </p:to>
                                    </p:set>
                                    <p:animEffect transition="in" filter="barn(inVertical)">
                                      <p:cBhvr>
                                        <p:cTn id="32" dur="500"/>
                                        <p:tgtEl>
                                          <p:spTgt spid="3074"/>
                                        </p:tgtEl>
                                      </p:cBhvr>
                                    </p:animEffect>
                                  </p:childTnLst>
                                </p:cTn>
                              </p:par>
                              <p:par>
                                <p:cTn id="33" presetID="16" presetClass="entr" presetSubtype="21"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7">
            <a:extLst>
              <a:ext uri="{FF2B5EF4-FFF2-40B4-BE49-F238E27FC236}">
                <a16:creationId xmlns:a16="http://schemas.microsoft.com/office/drawing/2014/main" id="{09CD7DA3-870E-45AC-9BA5-014F990F81AD}"/>
              </a:ext>
            </a:extLst>
          </p:cNvPr>
          <p:cNvSpPr/>
          <p:nvPr/>
        </p:nvSpPr>
        <p:spPr>
          <a:xfrm>
            <a:off x="128587" y="1425583"/>
            <a:ext cx="4398441" cy="3375017"/>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C00000"/>
                </a:solidFill>
                <a:latin typeface="#9Slide03 SFU Futura_12" panose="00000400000000000000" pitchFamily="2" charset="0"/>
                <a:cs typeface="Arial" panose="020B0604020202020204" pitchFamily="34" charset="0"/>
              </a:rPr>
              <a:t>1. Lều khí tượng có đặc điểm như thế nào?	</a:t>
            </a:r>
          </a:p>
          <a:p>
            <a:pPr algn="just"/>
            <a:r>
              <a:rPr lang="vi-VN" sz="2400" b="1" dirty="0">
                <a:solidFill>
                  <a:schemeClr val="tx1"/>
                </a:solidFill>
                <a:latin typeface="#9Slide03 SFU Futura_12" panose="00000400000000000000" pitchFamily="2" charset="0"/>
                <a:cs typeface="Arial" panose="020B0604020202020204" pitchFamily="34" charset="0"/>
              </a:rPr>
              <a:t>2. Tại sao nhiệt kế lại được đặt trong lều khí tượng?	</a:t>
            </a:r>
          </a:p>
          <a:p>
            <a:pPr algn="just"/>
            <a:r>
              <a:rPr lang="vi-VN" sz="2400" b="1" dirty="0">
                <a:solidFill>
                  <a:srgbClr val="0070C0"/>
                </a:solidFill>
                <a:latin typeface="#9Slide03 SFU Futura_12" panose="00000400000000000000" pitchFamily="2" charset="0"/>
                <a:cs typeface="Arial" panose="020B0604020202020204" pitchFamily="34" charset="0"/>
              </a:rPr>
              <a:t>3. Cần chọn vị trí đặt lều khí tượng như thế nào? Vì sao?	</a:t>
            </a:r>
          </a:p>
          <a:p>
            <a:pPr algn="just"/>
            <a:r>
              <a:rPr lang="vi-VN" sz="2400" b="1" dirty="0">
                <a:solidFill>
                  <a:srgbClr val="2B8D3A"/>
                </a:solidFill>
                <a:latin typeface="#9Slide03 SFU Futura_12" panose="00000400000000000000" pitchFamily="2" charset="0"/>
                <a:cs typeface="Arial" panose="020B0604020202020204" pitchFamily="34" charset="0"/>
              </a:rPr>
              <a:t>4. Nhiệt kế thường được đặt ở độ cao bao nhiêu so với mặt đất? Tại sao?</a:t>
            </a:r>
            <a:r>
              <a:rPr lang="vi-VN" sz="2400" b="1" dirty="0">
                <a:solidFill>
                  <a:schemeClr val="tx1"/>
                </a:solidFill>
                <a:latin typeface="#9Slide03 SFU Futura_12" panose="00000400000000000000" pitchFamily="2" charset="0"/>
                <a:cs typeface="Arial" panose="020B0604020202020204" pitchFamily="34" charset="0"/>
              </a:rPr>
              <a:t>	</a:t>
            </a:r>
          </a:p>
        </p:txBody>
      </p:sp>
      <p:grpSp>
        <p:nvGrpSpPr>
          <p:cNvPr id="21" name="Group 20">
            <a:extLst>
              <a:ext uri="{FF2B5EF4-FFF2-40B4-BE49-F238E27FC236}">
                <a16:creationId xmlns:a16="http://schemas.microsoft.com/office/drawing/2014/main" id="{819623F1-7523-499F-8A9A-2C27BBF03496}"/>
              </a:ext>
            </a:extLst>
          </p:cNvPr>
          <p:cNvGrpSpPr/>
          <p:nvPr/>
        </p:nvGrpSpPr>
        <p:grpSpPr>
          <a:xfrm>
            <a:off x="928026" y="737968"/>
            <a:ext cx="2799562" cy="615047"/>
            <a:chOff x="8374682" y="561751"/>
            <a:chExt cx="2799562" cy="687615"/>
          </a:xfrm>
        </p:grpSpPr>
        <p:sp>
          <p:nvSpPr>
            <p:cNvPr id="22" name="Lưu đồ: Điểm Kết Thúc 150">
              <a:extLst>
                <a:ext uri="{FF2B5EF4-FFF2-40B4-BE49-F238E27FC236}">
                  <a16:creationId xmlns:a16="http://schemas.microsoft.com/office/drawing/2014/main" id="{7A1AF202-CE05-4C33-8C71-238EDE88F3D1}"/>
                </a:ext>
              </a:extLst>
            </p:cNvPr>
            <p:cNvSpPr/>
            <p:nvPr/>
          </p:nvSpPr>
          <p:spPr>
            <a:xfrm>
              <a:off x="8517557" y="660472"/>
              <a:ext cx="2656687" cy="529591"/>
            </a:xfrm>
            <a:prstGeom prst="flowChartTerminator">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9Slide05 SVNUT Triumph" panose="00000500000000000000" pitchFamily="2" charset="0"/>
                </a:rPr>
                <a:t>Câu</a:t>
              </a:r>
              <a:r>
                <a:rPr lang="en-US" sz="3200" dirty="0">
                  <a:latin typeface="#9Slide05 SVNUT Triumph" panose="00000500000000000000" pitchFamily="2" charset="0"/>
                </a:rPr>
                <a:t> </a:t>
              </a:r>
              <a:r>
                <a:rPr lang="en-US" sz="3200" dirty="0" err="1">
                  <a:latin typeface="#9Slide05 SVNUT Triumph" panose="00000500000000000000" pitchFamily="2" charset="0"/>
                </a:rPr>
                <a:t>hỏi</a:t>
              </a:r>
              <a:endParaRPr lang="en-US" sz="3200" dirty="0">
                <a:latin typeface="#9Slide05 SVNUT Triumph" panose="00000500000000000000" pitchFamily="2" charset="0"/>
              </a:endParaRPr>
            </a:p>
          </p:txBody>
        </p:sp>
        <p:pic>
          <p:nvPicPr>
            <p:cNvPr id="24" name="Picture 2" descr="question mark icon png PNG image with transparent background | TOPpng">
              <a:extLst>
                <a:ext uri="{FF2B5EF4-FFF2-40B4-BE49-F238E27FC236}">
                  <a16:creationId xmlns:a16="http://schemas.microsoft.com/office/drawing/2014/main" id="{C87F20E0-0707-4EFB-AF3A-48AB3887625A}"/>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2212" b="97672" l="1667" r="99048">
                          <a14:foregroundMark x1="3810" y1="47846" x2="3333" y2="44587"/>
                          <a14:foregroundMark x1="9048" y1="36205" x2="11310" y2="29569"/>
                          <a14:foregroundMark x1="13810" y1="24447" x2="13810" y2="24447"/>
                          <a14:foregroundMark x1="37500" y1="7916" x2="37500" y2="7916"/>
                          <a14:foregroundMark x1="42619" y1="6054" x2="42619" y2="6054"/>
                          <a14:foregroundMark x1="50119" y1="5588" x2="50119" y2="5588"/>
                          <a14:foregroundMark x1="52619" y1="5588" x2="52619" y2="5588"/>
                          <a14:foregroundMark x1="93095" y1="47497" x2="93095" y2="47497"/>
                          <a14:foregroundMark x1="95238" y1="52619" x2="95238" y2="53201"/>
                          <a14:foregroundMark x1="91310" y1="62631" x2="87262" y2="71711"/>
                          <a14:foregroundMark x1="87262" y1="71711" x2="87262" y2="71711"/>
                          <a14:foregroundMark x1="79762" y1="80675" x2="79762" y2="80675"/>
                          <a14:foregroundMark x1="74524" y1="84168" x2="74524" y2="84168"/>
                          <a14:foregroundMark x1="71548" y1="85681" x2="66667" y2="87893"/>
                          <a14:foregroundMark x1="63810" y1="88475" x2="63810" y2="88475"/>
                          <a14:foregroundMark x1="64405" y1="88941" x2="64405" y2="88941"/>
                          <a14:foregroundMark x1="65000" y1="89057" x2="65000" y2="89057"/>
                          <a14:foregroundMark x1="82262" y1="83935" x2="82262" y2="83935"/>
                          <a14:foregroundMark x1="82262" y1="83935" x2="81429" y2="83935"/>
                          <a14:foregroundMark x1="71310" y1="87660" x2="71310" y2="87660"/>
                          <a14:foregroundMark x1="69643" y1="90338" x2="69643" y2="90338"/>
                          <a14:foregroundMark x1="67976" y1="92782" x2="65833" y2="93597"/>
                          <a14:foregroundMark x1="64643" y1="94412" x2="60833" y2="95925"/>
                          <a14:foregroundMark x1="57857" y1="97555" x2="55357" y2="97672"/>
                          <a14:foregroundMark x1="55357" y1="97672" x2="55357" y2="97672"/>
                          <a14:foregroundMark x1="52500" y1="97555" x2="52500" y2="97555"/>
                          <a14:foregroundMark x1="99048" y1="52969" x2="99048" y2="52969"/>
                          <a14:foregroundMark x1="98571" y1="51804" x2="98571" y2="51804"/>
                          <a14:foregroundMark x1="51548" y1="2328" x2="51548" y2="2328"/>
                          <a14:foregroundMark x1="51548" y1="2328" x2="51548" y2="2328"/>
                          <a14:foregroundMark x1="1905" y1="56112" x2="1667" y2="55064"/>
                        </a14:backgroundRemoval>
                      </a14:imgEffect>
                    </a14:imgLayer>
                  </a14:imgProps>
                </a:ext>
                <a:ext uri="{28A0092B-C50C-407E-A947-70E740481C1C}">
                  <a14:useLocalDpi xmlns:a14="http://schemas.microsoft.com/office/drawing/2010/main" val="0"/>
                </a:ext>
              </a:extLst>
            </a:blip>
            <a:srcRect/>
            <a:stretch>
              <a:fillRect/>
            </a:stretch>
          </p:blipFill>
          <p:spPr bwMode="auto">
            <a:xfrm>
              <a:off x="8374682" y="561751"/>
              <a:ext cx="672335" cy="687615"/>
            </a:xfrm>
            <a:prstGeom prst="rect">
              <a:avLst/>
            </a:prstGeom>
            <a:noFill/>
            <a:extLst>
              <a:ext uri="{909E8E84-426E-40DD-AFC4-6F175D3DCCD1}">
                <a14:hiddenFill xmlns:a14="http://schemas.microsoft.com/office/drawing/2010/main">
                  <a:solidFill>
                    <a:srgbClr val="FFFFFF"/>
                  </a:solidFill>
                </a14:hiddenFill>
              </a:ext>
            </a:extLst>
          </p:spPr>
        </p:pic>
      </p:grpSp>
      <p:pic>
        <p:nvPicPr>
          <p:cNvPr id="30" name="Picture 2" descr="Modern Tv Icon, TFT LED Wide Screen Smart Tv Icon. Monitor Icon Stock  Vector - Illustration of equipment, isolated: 122796492">
            <a:extLst>
              <a:ext uri="{FF2B5EF4-FFF2-40B4-BE49-F238E27FC236}">
                <a16:creationId xmlns:a16="http://schemas.microsoft.com/office/drawing/2014/main" id="{CA07794C-429C-403E-8B42-C3FB32171DE2}"/>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5875" r="94000">
                        <a14:foregroundMark x1="8500" y1="70625" x2="8500" y2="70625"/>
                        <a14:foregroundMark x1="5875" y1="36750" x2="5875" y2="36750"/>
                        <a14:foregroundMark x1="6000" y1="33250" x2="6250" y2="32250"/>
                        <a14:foregroundMark x1="94000" y1="45500" x2="94000" y2="45500"/>
                      </a14:backgroundRemoval>
                    </a14:imgEffect>
                  </a14:imgLayer>
                </a14:imgProps>
              </a:ext>
              <a:ext uri="{28A0092B-C50C-407E-A947-70E740481C1C}">
                <a14:useLocalDpi xmlns:a14="http://schemas.microsoft.com/office/drawing/2010/main" val="0"/>
              </a:ext>
            </a:extLst>
          </a:blip>
          <a:srcRect l="4188" t="16827" r="3504" b="15897"/>
          <a:stretch/>
        </p:blipFill>
        <p:spPr bwMode="auto">
          <a:xfrm>
            <a:off x="4669903" y="1115475"/>
            <a:ext cx="7532233" cy="548956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46806270-5D88-4001-8AB3-074AC6A1C025}"/>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6198" t="8932" r="15052" b="9818"/>
          <a:stretch/>
        </p:blipFill>
        <p:spPr bwMode="auto">
          <a:xfrm>
            <a:off x="298515" y="5205882"/>
            <a:ext cx="1001848" cy="118400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7">
            <a:extLst>
              <a:ext uri="{FF2B5EF4-FFF2-40B4-BE49-F238E27FC236}">
                <a16:creationId xmlns:a16="http://schemas.microsoft.com/office/drawing/2014/main" id="{9C8CB8A0-CA76-4A71-B990-0741CE8ED4AB}"/>
              </a:ext>
            </a:extLst>
          </p:cNvPr>
          <p:cNvSpPr/>
          <p:nvPr/>
        </p:nvSpPr>
        <p:spPr>
          <a:xfrm>
            <a:off x="0" y="-15051"/>
            <a:ext cx="12192000" cy="65119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latin typeface="#9Slide03 SFU Futura_12" panose="00000400000000000000" pitchFamily="2" charset="0"/>
                <a:cs typeface="Arial" panose="020B0604020202020204" pitchFamily="34" charset="0"/>
              </a:rPr>
              <a:t>a</a:t>
            </a:r>
            <a:r>
              <a:rPr lang="en-US" sz="3600" b="1" dirty="0">
                <a:solidFill>
                  <a:srgbClr val="C00000"/>
                </a:solidFill>
                <a:latin typeface="#9Slide03 SFU Futura_12" panose="00000400000000000000" pitchFamily="2" charset="0"/>
                <a:cs typeface="Arial" panose="020B0604020202020204" pitchFamily="34" charset="0"/>
              </a:rPr>
              <a:t>. NHIỆT ĐỘ KHÔNG KHÍ VÀ CÁCH SỬ DỤNG NHIỆT KẾ</a:t>
            </a:r>
          </a:p>
        </p:txBody>
      </p:sp>
      <p:pic>
        <p:nvPicPr>
          <p:cNvPr id="3" name="Phương pháp đo nhiệt độ của cơ quan khí tượng - VnExpres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942498" y="1353015"/>
            <a:ext cx="6905630" cy="3884417"/>
          </a:xfrm>
          <a:prstGeom prst="rect">
            <a:avLst/>
          </a:prstGeom>
        </p:spPr>
      </p:pic>
    </p:spTree>
    <p:extLst>
      <p:ext uri="{BB962C8B-B14F-4D97-AF65-F5344CB8AC3E}">
        <p14:creationId xmlns:p14="http://schemas.microsoft.com/office/powerpoint/2010/main" val="5269575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7">
            <a:extLst>
              <a:ext uri="{FF2B5EF4-FFF2-40B4-BE49-F238E27FC236}">
                <a16:creationId xmlns:a16="http://schemas.microsoft.com/office/drawing/2014/main" id="{9C8CB8A0-CA76-4A71-B990-0741CE8ED4AB}"/>
              </a:ext>
            </a:extLst>
          </p:cNvPr>
          <p:cNvSpPr/>
          <p:nvPr/>
        </p:nvSpPr>
        <p:spPr>
          <a:xfrm>
            <a:off x="142875" y="-15050"/>
            <a:ext cx="12049125" cy="858014"/>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latin typeface="#9Slide03 SFU Futura_12" panose="00000400000000000000" pitchFamily="2" charset="0"/>
                <a:cs typeface="Arial" panose="020B0604020202020204" pitchFamily="34" charset="0"/>
              </a:rPr>
              <a:t>a</a:t>
            </a:r>
            <a:r>
              <a:rPr lang="en-US" sz="3600" b="1" dirty="0">
                <a:solidFill>
                  <a:srgbClr val="C00000"/>
                </a:solidFill>
                <a:latin typeface="#9Slide03 SFU Futura_12" panose="00000400000000000000" pitchFamily="2" charset="0"/>
                <a:cs typeface="Arial" panose="020B0604020202020204" pitchFamily="34" charset="0"/>
              </a:rPr>
              <a:t>. NHIỆT ĐỘ KHÔNG KHÍ VÀ CÁCH SỬ DỤNG NHIỆT KẾ</a:t>
            </a:r>
          </a:p>
        </p:txBody>
      </p:sp>
      <p:pic>
        <p:nvPicPr>
          <p:cNvPr id="2050" name="Picture 2" descr="Tại sao nhiệt độ đo được cao hơn nhiều so với dự báo thời tiết - VnExpress  Số hó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6867" y="1072975"/>
            <a:ext cx="4651911" cy="39257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Rectangle: Rounded Corners 7">
            <a:extLst>
              <a:ext uri="{FF2B5EF4-FFF2-40B4-BE49-F238E27FC236}">
                <a16:creationId xmlns:a16="http://schemas.microsoft.com/office/drawing/2014/main" id="{09CD7DA3-870E-45AC-9BA5-014F990F81AD}"/>
              </a:ext>
            </a:extLst>
          </p:cNvPr>
          <p:cNvSpPr/>
          <p:nvPr/>
        </p:nvSpPr>
        <p:spPr>
          <a:xfrm>
            <a:off x="84531" y="2590782"/>
            <a:ext cx="6987785" cy="1402066"/>
          </a:xfrm>
          <a:prstGeom prst="roundRect">
            <a:avLst/>
          </a:prstGeom>
          <a:no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C00000"/>
                </a:solidFill>
                <a:latin typeface="#9Slide03 SFU Futura_12" panose="00000400000000000000" pitchFamily="2" charset="0"/>
                <a:cs typeface="Arial" panose="020B0604020202020204" pitchFamily="34" charset="0"/>
              </a:rPr>
              <a:t>Hộp gỗ, màu trắng (là vật liệu hấp thụ và dẫn nhiệt kém) có nhiều khe thoáng khí, cho phép không khí lưu thông xung quanh nhiệt kế đặt ở bên trong.</a:t>
            </a:r>
          </a:p>
        </p:txBody>
      </p:sp>
      <p:grpSp>
        <p:nvGrpSpPr>
          <p:cNvPr id="3" name="Group 2"/>
          <p:cNvGrpSpPr/>
          <p:nvPr/>
        </p:nvGrpSpPr>
        <p:grpSpPr>
          <a:xfrm>
            <a:off x="0" y="972959"/>
            <a:ext cx="6383172" cy="1597021"/>
            <a:chOff x="0" y="972959"/>
            <a:chExt cx="6383172" cy="1597021"/>
          </a:xfrm>
        </p:grpSpPr>
        <p:pic>
          <p:nvPicPr>
            <p:cNvPr id="10" name="Picture 2" descr="Green Note Paper Decorative Illustration, Exquisite Notes, Sticky Notes,  Notepads PNG Transparent Clipart Image and PSD File for Free Download"/>
            <p:cNvPicPr>
              <a:picLocks noChangeAspect="1" noChangeArrowheads="1"/>
            </p:cNvPicPr>
            <p:nvPr/>
          </p:nvPicPr>
          <p:blipFill rotWithShape="1">
            <a:blip r:embed="rId4">
              <a:extLst>
                <a:ext uri="{28A0092B-C50C-407E-A947-70E740481C1C}">
                  <a14:useLocalDpi xmlns:a14="http://schemas.microsoft.com/office/drawing/2010/main" val="0"/>
                </a:ext>
              </a:extLst>
            </a:blip>
            <a:srcRect l="9352" t="22587" r="17276" b="27241"/>
            <a:stretch/>
          </p:blipFill>
          <p:spPr bwMode="auto">
            <a:xfrm>
              <a:off x="0" y="1001896"/>
              <a:ext cx="5472113" cy="156808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xclamation Mark Question Mark Clip Art Image, PNG, 800x800px, Exclamation  Mark, Artwork, Beak, Black And White,"/>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5875" b="90000" l="10000" r="90000">
                          <a14:foregroundMark x1="75732" y1="55000" x2="77195" y2="52500"/>
                          <a14:foregroundMark x1="79390" y1="47250" x2="79390" y2="47250"/>
                          <a14:foregroundMark x1="66220" y1="5875" x2="66220" y2="5875"/>
                          <a14:foregroundMark x1="35000" y1="86875" x2="35000" y2="86875"/>
                          <a14:foregroundMark x1="20122" y1="39250" x2="20122" y2="39250"/>
                          <a14:foregroundMark x1="13049" y1="43000" x2="13049" y2="43000"/>
                        </a14:backgroundRemoval>
                      </a14:imgEffect>
                    </a14:imgLayer>
                  </a14:imgProps>
                </a:ext>
                <a:ext uri="{28A0092B-C50C-407E-A947-70E740481C1C}">
                  <a14:useLocalDpi xmlns:a14="http://schemas.microsoft.com/office/drawing/2010/main" val="0"/>
                </a:ext>
              </a:extLst>
            </a:blip>
            <a:srcRect l="9696" t="4312" r="12378" b="7375"/>
            <a:stretch/>
          </p:blipFill>
          <p:spPr bwMode="auto">
            <a:xfrm>
              <a:off x="5109195" y="972959"/>
              <a:ext cx="1273977" cy="1408552"/>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Rectangle: Rounded Corners 7">
            <a:extLst>
              <a:ext uri="{FF2B5EF4-FFF2-40B4-BE49-F238E27FC236}">
                <a16:creationId xmlns:a16="http://schemas.microsoft.com/office/drawing/2014/main" id="{09CD7DA3-870E-45AC-9BA5-014F990F81AD}"/>
              </a:ext>
            </a:extLst>
          </p:cNvPr>
          <p:cNvSpPr/>
          <p:nvPr/>
        </p:nvSpPr>
        <p:spPr>
          <a:xfrm>
            <a:off x="423902" y="1212665"/>
            <a:ext cx="4410742" cy="936648"/>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latin typeface="#9Slide03 SFU Futura_12" panose="00000400000000000000" pitchFamily="2" charset="0"/>
                <a:cs typeface="Arial" panose="020B0604020202020204" pitchFamily="34" charset="0"/>
              </a:rPr>
              <a:t>1. Lều khí tượng có đặc điểm như thế nào?</a:t>
            </a:r>
            <a:endParaRPr lang="vi-VN" sz="2400" b="1" dirty="0">
              <a:solidFill>
                <a:srgbClr val="002060"/>
              </a:solidFill>
              <a:latin typeface="#9Slide03 SFU Futura_12" panose="00000400000000000000" pitchFamily="2" charset="0"/>
              <a:cs typeface="Arial" panose="020B0604020202020204" pitchFamily="34" charset="0"/>
            </a:endParaRPr>
          </a:p>
        </p:txBody>
      </p:sp>
      <p:grpSp>
        <p:nvGrpSpPr>
          <p:cNvPr id="19" name="Group 18"/>
          <p:cNvGrpSpPr/>
          <p:nvPr/>
        </p:nvGrpSpPr>
        <p:grpSpPr>
          <a:xfrm>
            <a:off x="142875" y="4058278"/>
            <a:ext cx="6246772" cy="1568084"/>
            <a:chOff x="0" y="1001896"/>
            <a:chExt cx="6246772" cy="1568084"/>
          </a:xfrm>
        </p:grpSpPr>
        <p:pic>
          <p:nvPicPr>
            <p:cNvPr id="23" name="Picture 2" descr="Green Note Paper Decorative Illustration, Exquisite Notes, Sticky Notes,  Notepads PNG Transparent Clipart Image and PSD File for Free Download"/>
            <p:cNvPicPr>
              <a:picLocks noChangeAspect="1" noChangeArrowheads="1"/>
            </p:cNvPicPr>
            <p:nvPr/>
          </p:nvPicPr>
          <p:blipFill rotWithShape="1">
            <a:blip r:embed="rId4">
              <a:extLst>
                <a:ext uri="{28A0092B-C50C-407E-A947-70E740481C1C}">
                  <a14:useLocalDpi xmlns:a14="http://schemas.microsoft.com/office/drawing/2010/main" val="0"/>
                </a:ext>
              </a:extLst>
            </a:blip>
            <a:srcRect l="9352" t="22587" r="17276" b="27241"/>
            <a:stretch/>
          </p:blipFill>
          <p:spPr bwMode="auto">
            <a:xfrm>
              <a:off x="0" y="1001896"/>
              <a:ext cx="5329238" cy="156808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Exclamation Mark Question Mark Clip Art Image, PNG, 800x800px, Exclamation  Mark, Artwork, Beak, Black And White,"/>
            <p:cNvPicPr>
              <a:picLocks noChangeAspect="1" noChangeArrowheads="1"/>
            </p:cNvPicPr>
            <p:nvPr/>
          </p:nvPicPr>
          <p:blipFill rotWithShape="1">
            <a:blip r:embed="rId7" cstate="hqprint">
              <a:extLst>
                <a:ext uri="{BEBA8EAE-BF5A-486C-A8C5-ECC9F3942E4B}">
                  <a14:imgProps xmlns:a14="http://schemas.microsoft.com/office/drawing/2010/main">
                    <a14:imgLayer r:embed="rId6">
                      <a14:imgEffect>
                        <a14:backgroundRemoval t="5875" b="90000" l="10000" r="90000">
                          <a14:foregroundMark x1="75732" y1="55000" x2="77195" y2="52500"/>
                          <a14:foregroundMark x1="79390" y1="47250" x2="79390" y2="47250"/>
                          <a14:foregroundMark x1="66220" y1="5875" x2="66220" y2="5875"/>
                          <a14:foregroundMark x1="35000" y1="86875" x2="35000" y2="86875"/>
                          <a14:foregroundMark x1="20122" y1="39250" x2="20122" y2="39250"/>
                          <a14:foregroundMark x1="13049" y1="43000" x2="13049" y2="43000"/>
                        </a14:backgroundRemoval>
                      </a14:imgEffect>
                    </a14:imgLayer>
                  </a14:imgProps>
                </a:ext>
                <a:ext uri="{28A0092B-C50C-407E-A947-70E740481C1C}">
                  <a14:useLocalDpi xmlns:a14="http://schemas.microsoft.com/office/drawing/2010/main" val="0"/>
                </a:ext>
              </a:extLst>
            </a:blip>
            <a:srcRect l="9696" t="4312" r="12378" b="7375"/>
            <a:stretch/>
          </p:blipFill>
          <p:spPr bwMode="auto">
            <a:xfrm>
              <a:off x="4972795" y="1001896"/>
              <a:ext cx="1273977" cy="1408552"/>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Rectangle: Rounded Corners 7">
            <a:extLst>
              <a:ext uri="{FF2B5EF4-FFF2-40B4-BE49-F238E27FC236}">
                <a16:creationId xmlns:a16="http://schemas.microsoft.com/office/drawing/2014/main" id="{09CD7DA3-870E-45AC-9BA5-014F990F81AD}"/>
              </a:ext>
            </a:extLst>
          </p:cNvPr>
          <p:cNvSpPr/>
          <p:nvPr/>
        </p:nvSpPr>
        <p:spPr>
          <a:xfrm>
            <a:off x="464847" y="4517567"/>
            <a:ext cx="4542418" cy="936648"/>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latin typeface="#9Slide03 SFU Futura_12" panose="00000400000000000000" pitchFamily="2" charset="0"/>
                <a:cs typeface="Arial" panose="020B0604020202020204" pitchFamily="34" charset="0"/>
              </a:rPr>
              <a:t> 2. Tại sao nhiệt kế lại được đặt trong lều khí tượng?</a:t>
            </a:r>
            <a:endParaRPr lang="en-US" sz="2800" b="1" dirty="0">
              <a:solidFill>
                <a:srgbClr val="002060"/>
              </a:solidFill>
              <a:latin typeface="#9Slide03 SFU Futura_12" panose="00000400000000000000" pitchFamily="2" charset="0"/>
              <a:cs typeface="Arial" panose="020B0604020202020204" pitchFamily="34" charset="0"/>
            </a:endParaRPr>
          </a:p>
          <a:p>
            <a:pPr marL="457200" indent="-457200" algn="just">
              <a:buAutoNum type="arabicPeriod"/>
            </a:pPr>
            <a:endParaRPr lang="vi-VN" sz="2400" b="1" dirty="0">
              <a:solidFill>
                <a:srgbClr val="002060"/>
              </a:solidFill>
              <a:latin typeface="#9Slide03 SFU Futura_12" panose="00000400000000000000" pitchFamily="2" charset="0"/>
              <a:cs typeface="Arial" panose="020B0604020202020204" pitchFamily="34" charset="0"/>
            </a:endParaRPr>
          </a:p>
        </p:txBody>
      </p:sp>
      <p:sp>
        <p:nvSpPr>
          <p:cNvPr id="28" name="Rectangle: Rounded Corners 7">
            <a:extLst>
              <a:ext uri="{FF2B5EF4-FFF2-40B4-BE49-F238E27FC236}">
                <a16:creationId xmlns:a16="http://schemas.microsoft.com/office/drawing/2014/main" id="{09CD7DA3-870E-45AC-9BA5-014F990F81AD}"/>
              </a:ext>
            </a:extLst>
          </p:cNvPr>
          <p:cNvSpPr/>
          <p:nvPr/>
        </p:nvSpPr>
        <p:spPr>
          <a:xfrm>
            <a:off x="142875" y="5663216"/>
            <a:ext cx="6843713" cy="1046018"/>
          </a:xfrm>
          <a:prstGeom prst="roundRect">
            <a:avLst/>
          </a:prstGeom>
          <a:no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rgbClr val="C00000"/>
                </a:solidFill>
                <a:latin typeface="#9Slide03 SFU Futura_12" panose="00000400000000000000" pitchFamily="2" charset="0"/>
                <a:cs typeface="Arial" panose="020B0604020202020204" pitchFamily="34" charset="0"/>
              </a:rPr>
              <a:t>Đ</a:t>
            </a:r>
            <a:r>
              <a:rPr lang="vi-VN" sz="2400" b="1" dirty="0">
                <a:solidFill>
                  <a:srgbClr val="C00000"/>
                </a:solidFill>
                <a:latin typeface="#9Slide03 SFU Futura_12" panose="00000400000000000000" pitchFamily="2" charset="0"/>
                <a:cs typeface="Arial" panose="020B0604020202020204" pitchFamily="34" charset="0"/>
              </a:rPr>
              <a:t>ể ngăn các yếu tố bên ngoài như mưa nắng tác động lên nhiệt kế gây ảnh hưởng </a:t>
            </a:r>
            <a:r>
              <a:rPr lang="en-US" sz="2400" b="1" dirty="0" err="1">
                <a:solidFill>
                  <a:srgbClr val="C00000"/>
                </a:solidFill>
                <a:latin typeface="#9Slide03 SFU Futura_12" panose="00000400000000000000" pitchFamily="2" charset="0"/>
                <a:cs typeface="Arial" panose="020B0604020202020204" pitchFamily="34" charset="0"/>
              </a:rPr>
              <a:t>đến</a:t>
            </a:r>
            <a:r>
              <a:rPr lang="vi-VN" sz="2400" b="1" dirty="0">
                <a:solidFill>
                  <a:srgbClr val="C00000"/>
                </a:solidFill>
                <a:latin typeface="#9Slide03 SFU Futura_12" panose="00000400000000000000" pitchFamily="2" charset="0"/>
                <a:cs typeface="Arial" panose="020B0604020202020204" pitchFamily="34" charset="0"/>
              </a:rPr>
              <a:t> nhiệt độ</a:t>
            </a:r>
          </a:p>
        </p:txBody>
      </p:sp>
      <p:pic>
        <p:nvPicPr>
          <p:cNvPr id="29" name="Picture 2" descr="Ppt Note Cartoon Illustration, Ppt Notes, Cartoon Illustrations, Ppt  Illustrations PNG Transparent Clipart Image and PSD File for Free Download"/>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167">
                        <a14:foregroundMark x1="14167" y1="32000" x2="86583" y2="32417"/>
                        <a14:foregroundMark x1="88000" y1="30167" x2="81500" y2="39833"/>
                        <a14:foregroundMark x1="83333" y1="40167" x2="90167" y2="38750"/>
                        <a14:foregroundMark x1="82583" y1="73500" x2="90000" y2="63667"/>
                        <a14:foregroundMark x1="86750" y1="64083" x2="85333" y2="67667"/>
                        <a14:foregroundMark x1="81333" y1="74750" x2="89833" y2="74417"/>
                        <a14:foregroundMark x1="13250" y1="17750" x2="14333" y2="28417"/>
                        <a14:foregroundMark x1="15417" y1="16583" x2="85500" y2="17917"/>
                        <a14:foregroundMark x1="86750" y1="17500" x2="84917" y2="28417"/>
                        <a14:foregroundMark x1="88167" y1="29833" x2="84583" y2="33500"/>
                        <a14:foregroundMark x1="86750" y1="30167" x2="86750" y2="30167"/>
                        <a14:foregroundMark x1="86583" y1="29333" x2="86583" y2="29333"/>
                        <a14:foregroundMark x1="87667" y1="29083" x2="87667" y2="29083"/>
                        <a14:foregroundMark x1="87667" y1="29667" x2="87667" y2="29667"/>
                        <a14:foregroundMark x1="87833" y1="28583" x2="86000" y2="30583"/>
                        <a14:foregroundMark x1="85083" y1="28750" x2="85083" y2="28750"/>
                        <a14:foregroundMark x1="85083" y1="28583" x2="85083" y2="29083"/>
                        <a14:foregroundMark x1="84917" y1="31083" x2="84917" y2="31083"/>
                        <a14:foregroundMark x1="17917" y1="16417" x2="86750" y2="16417"/>
                      </a14:backgroundRemoval>
                    </a14:imgEffect>
                  </a14:imgLayer>
                </a14:imgProps>
              </a:ext>
              <a:ext uri="{28A0092B-C50C-407E-A947-70E740481C1C}">
                <a14:useLocalDpi xmlns:a14="http://schemas.microsoft.com/office/drawing/2010/main" val="0"/>
              </a:ext>
            </a:extLst>
          </a:blip>
          <a:srcRect l="10668" t="49569" r="10582" b="25462"/>
          <a:stretch/>
        </p:blipFill>
        <p:spPr bwMode="auto">
          <a:xfrm>
            <a:off x="7512531" y="5127049"/>
            <a:ext cx="4433888" cy="158218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E648D752-BF5C-4466-86C9-578981A27C92}"/>
              </a:ext>
            </a:extLst>
          </p:cNvPr>
          <p:cNvSpPr txBox="1"/>
          <p:nvPr/>
        </p:nvSpPr>
        <p:spPr>
          <a:xfrm>
            <a:off x="7711015" y="5376080"/>
            <a:ext cx="4036920" cy="716093"/>
          </a:xfrm>
          <a:prstGeom prst="rect">
            <a:avLst/>
          </a:prstGeom>
          <a:noFill/>
          <a:ln>
            <a:noFill/>
            <a:prstDash val="sysDot"/>
          </a:ln>
        </p:spPr>
        <p:txBody>
          <a:bodyPr wrap="square">
            <a:spAutoFit/>
          </a:bodyPr>
          <a:lstStyle/>
          <a:p>
            <a:pPr marL="0" indent="0" algn="ctr">
              <a:lnSpc>
                <a:spcPct val="110000"/>
              </a:lnSpc>
              <a:spcBef>
                <a:spcPts val="0"/>
              </a:spcBef>
              <a:buFont typeface="Times New Roman" panose="02020603050405020304" pitchFamily="18" charset="0"/>
              <a:buNone/>
            </a:pPr>
            <a:r>
              <a:rPr lang="en-US" altLang="en-US" sz="4000" b="1" dirty="0">
                <a:solidFill>
                  <a:srgbClr val="944D2D"/>
                </a:solidFill>
                <a:latin typeface="#9Slide03 SFU Futura_12" panose="00000400000000000000" pitchFamily="2" charset="0"/>
              </a:rPr>
              <a:t>LỀU KHÍ TƯỢNG </a:t>
            </a:r>
          </a:p>
        </p:txBody>
      </p:sp>
    </p:spTree>
    <p:extLst>
      <p:ext uri="{BB962C8B-B14F-4D97-AF65-F5344CB8AC3E}">
        <p14:creationId xmlns:p14="http://schemas.microsoft.com/office/powerpoint/2010/main" val="2902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par>
                                <p:cTn id="21" presetID="16" presetClass="entr" presetSubtype="21"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barn(inVertical)">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p:bldP spid="26" grpId="0"/>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7">
            <a:extLst>
              <a:ext uri="{FF2B5EF4-FFF2-40B4-BE49-F238E27FC236}">
                <a16:creationId xmlns:a16="http://schemas.microsoft.com/office/drawing/2014/main" id="{9C8CB8A0-CA76-4A71-B990-0741CE8ED4AB}"/>
              </a:ext>
            </a:extLst>
          </p:cNvPr>
          <p:cNvSpPr/>
          <p:nvPr/>
        </p:nvSpPr>
        <p:spPr>
          <a:xfrm>
            <a:off x="142875" y="-15050"/>
            <a:ext cx="12049125" cy="858014"/>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latin typeface="#9Slide03 SFU Futura_12" panose="00000400000000000000" pitchFamily="2" charset="0"/>
                <a:cs typeface="Arial" panose="020B0604020202020204" pitchFamily="34" charset="0"/>
              </a:rPr>
              <a:t>a</a:t>
            </a:r>
            <a:r>
              <a:rPr lang="en-US" sz="3600" b="1" dirty="0">
                <a:solidFill>
                  <a:srgbClr val="C00000"/>
                </a:solidFill>
                <a:latin typeface="#9Slide03 SFU Futura_12" panose="00000400000000000000" pitchFamily="2" charset="0"/>
                <a:cs typeface="Arial" panose="020B0604020202020204" pitchFamily="34" charset="0"/>
              </a:rPr>
              <a:t>. NHIỆT ĐỘ KHÔNG KHÍ VÀ CÁCH SỬ DỤNG NHIỆT KẾ</a:t>
            </a:r>
          </a:p>
        </p:txBody>
      </p:sp>
      <p:pic>
        <p:nvPicPr>
          <p:cNvPr id="2050" name="Picture 2" descr="Tại sao nhiệt độ đo được cao hơn nhiều so với dự báo thời tiết - VnExpress  Số hó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6867" y="1072975"/>
            <a:ext cx="4651911" cy="39257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Rectangle: Rounded Corners 7">
            <a:extLst>
              <a:ext uri="{FF2B5EF4-FFF2-40B4-BE49-F238E27FC236}">
                <a16:creationId xmlns:a16="http://schemas.microsoft.com/office/drawing/2014/main" id="{09CD7DA3-870E-45AC-9BA5-014F990F81AD}"/>
              </a:ext>
            </a:extLst>
          </p:cNvPr>
          <p:cNvSpPr/>
          <p:nvPr/>
        </p:nvSpPr>
        <p:spPr>
          <a:xfrm>
            <a:off x="65032" y="2478250"/>
            <a:ext cx="7229476" cy="1549680"/>
          </a:xfrm>
          <a:prstGeom prst="roundRect">
            <a:avLst/>
          </a:prstGeom>
          <a:no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C00000"/>
                </a:solidFill>
                <a:latin typeface="#9Slide03 SFU Futura_12" panose="00000400000000000000" pitchFamily="2" charset="0"/>
                <a:cs typeface="Arial" panose="020B0604020202020204" pitchFamily="34" charset="0"/>
              </a:rPr>
              <a:t>Đặt ở những nơi đất trống, không có nhà, xây xanh, hoặc cách các công trình nhà, cây xanh 10m vì các công trình này có thể hấp thụ bức xạ nhiệt, dẫn đến quá trình đo nhiệt độ bị sai lệch. </a:t>
            </a:r>
          </a:p>
        </p:txBody>
      </p:sp>
      <p:grpSp>
        <p:nvGrpSpPr>
          <p:cNvPr id="3" name="Group 2"/>
          <p:cNvGrpSpPr/>
          <p:nvPr/>
        </p:nvGrpSpPr>
        <p:grpSpPr>
          <a:xfrm>
            <a:off x="0" y="972959"/>
            <a:ext cx="6383172" cy="1597021"/>
            <a:chOff x="0" y="972959"/>
            <a:chExt cx="6383172" cy="1597021"/>
          </a:xfrm>
        </p:grpSpPr>
        <p:pic>
          <p:nvPicPr>
            <p:cNvPr id="10" name="Picture 2" descr="Green Note Paper Decorative Illustration, Exquisite Notes, Sticky Notes,  Notepads PNG Transparent Clipart Image and PSD File for Free Download"/>
            <p:cNvPicPr>
              <a:picLocks noChangeAspect="1" noChangeArrowheads="1"/>
            </p:cNvPicPr>
            <p:nvPr/>
          </p:nvPicPr>
          <p:blipFill rotWithShape="1">
            <a:blip r:embed="rId4">
              <a:extLst>
                <a:ext uri="{28A0092B-C50C-407E-A947-70E740481C1C}">
                  <a14:useLocalDpi xmlns:a14="http://schemas.microsoft.com/office/drawing/2010/main" val="0"/>
                </a:ext>
              </a:extLst>
            </a:blip>
            <a:srcRect l="9352" t="22587" r="17276" b="27241"/>
            <a:stretch/>
          </p:blipFill>
          <p:spPr bwMode="auto">
            <a:xfrm>
              <a:off x="0" y="1001896"/>
              <a:ext cx="5472113" cy="156808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xclamation Mark Question Mark Clip Art Image, PNG, 800x800px, Exclamation  Mark, Artwork, Beak, Black And White,"/>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5875" b="90000" l="10000" r="90000">
                          <a14:foregroundMark x1="75732" y1="55000" x2="77195" y2="52500"/>
                          <a14:foregroundMark x1="79390" y1="47250" x2="79390" y2="47250"/>
                          <a14:foregroundMark x1="66220" y1="5875" x2="66220" y2="5875"/>
                          <a14:foregroundMark x1="35000" y1="86875" x2="35000" y2="86875"/>
                          <a14:foregroundMark x1="20122" y1="39250" x2="20122" y2="39250"/>
                          <a14:foregroundMark x1="13049" y1="43000" x2="13049" y2="43000"/>
                        </a14:backgroundRemoval>
                      </a14:imgEffect>
                    </a14:imgLayer>
                  </a14:imgProps>
                </a:ext>
                <a:ext uri="{28A0092B-C50C-407E-A947-70E740481C1C}">
                  <a14:useLocalDpi xmlns:a14="http://schemas.microsoft.com/office/drawing/2010/main" val="0"/>
                </a:ext>
              </a:extLst>
            </a:blip>
            <a:srcRect l="9696" t="4312" r="12378" b="7375"/>
            <a:stretch/>
          </p:blipFill>
          <p:spPr bwMode="auto">
            <a:xfrm>
              <a:off x="5109195" y="972959"/>
              <a:ext cx="1273977" cy="1408552"/>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Rectangle: Rounded Corners 7">
            <a:extLst>
              <a:ext uri="{FF2B5EF4-FFF2-40B4-BE49-F238E27FC236}">
                <a16:creationId xmlns:a16="http://schemas.microsoft.com/office/drawing/2014/main" id="{09CD7DA3-870E-45AC-9BA5-014F990F81AD}"/>
              </a:ext>
            </a:extLst>
          </p:cNvPr>
          <p:cNvSpPr/>
          <p:nvPr/>
        </p:nvSpPr>
        <p:spPr>
          <a:xfrm>
            <a:off x="423901" y="1212665"/>
            <a:ext cx="4583363" cy="936648"/>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latin typeface="#9Slide03 SFU Futura_12" panose="00000400000000000000" pitchFamily="2" charset="0"/>
                <a:cs typeface="Arial" panose="020B0604020202020204" pitchFamily="34" charset="0"/>
              </a:rPr>
              <a:t>3. Cần chọn vị trí đặt lều khí tượng như thế nào? Vì sao?</a:t>
            </a:r>
          </a:p>
        </p:txBody>
      </p:sp>
      <p:grpSp>
        <p:nvGrpSpPr>
          <p:cNvPr id="19" name="Group 18"/>
          <p:cNvGrpSpPr/>
          <p:nvPr/>
        </p:nvGrpSpPr>
        <p:grpSpPr>
          <a:xfrm>
            <a:off x="142875" y="4058278"/>
            <a:ext cx="6246772" cy="1568084"/>
            <a:chOff x="0" y="1001896"/>
            <a:chExt cx="6246772" cy="1568084"/>
          </a:xfrm>
        </p:grpSpPr>
        <p:pic>
          <p:nvPicPr>
            <p:cNvPr id="23" name="Picture 2" descr="Green Note Paper Decorative Illustration, Exquisite Notes, Sticky Notes,  Notepads PNG Transparent Clipart Image and PSD File for Free Download"/>
            <p:cNvPicPr>
              <a:picLocks noChangeAspect="1" noChangeArrowheads="1"/>
            </p:cNvPicPr>
            <p:nvPr/>
          </p:nvPicPr>
          <p:blipFill rotWithShape="1">
            <a:blip r:embed="rId4">
              <a:extLst>
                <a:ext uri="{28A0092B-C50C-407E-A947-70E740481C1C}">
                  <a14:useLocalDpi xmlns:a14="http://schemas.microsoft.com/office/drawing/2010/main" val="0"/>
                </a:ext>
              </a:extLst>
            </a:blip>
            <a:srcRect l="9352" t="22587" r="17276" b="27241"/>
            <a:stretch/>
          </p:blipFill>
          <p:spPr bwMode="auto">
            <a:xfrm>
              <a:off x="0" y="1001896"/>
              <a:ext cx="5329238" cy="156808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Exclamation Mark Question Mark Clip Art Image, PNG, 800x800px, Exclamation  Mark, Artwork, Beak, Black And White,"/>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5875" b="90000" l="10000" r="90000">
                          <a14:foregroundMark x1="75732" y1="55000" x2="77195" y2="52500"/>
                          <a14:foregroundMark x1="79390" y1="47250" x2="79390" y2="47250"/>
                          <a14:foregroundMark x1="66220" y1="5875" x2="66220" y2="5875"/>
                          <a14:foregroundMark x1="35000" y1="86875" x2="35000" y2="86875"/>
                          <a14:foregroundMark x1="20122" y1="39250" x2="20122" y2="39250"/>
                          <a14:foregroundMark x1="13049" y1="43000" x2="13049" y2="43000"/>
                        </a14:backgroundRemoval>
                      </a14:imgEffect>
                    </a14:imgLayer>
                  </a14:imgProps>
                </a:ext>
                <a:ext uri="{28A0092B-C50C-407E-A947-70E740481C1C}">
                  <a14:useLocalDpi xmlns:a14="http://schemas.microsoft.com/office/drawing/2010/main" val="0"/>
                </a:ext>
              </a:extLst>
            </a:blip>
            <a:srcRect l="9696" t="4312" r="12378" b="7375"/>
            <a:stretch/>
          </p:blipFill>
          <p:spPr bwMode="auto">
            <a:xfrm>
              <a:off x="4972795" y="1001896"/>
              <a:ext cx="1273977" cy="1408552"/>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Rectangle: Rounded Corners 7">
            <a:extLst>
              <a:ext uri="{FF2B5EF4-FFF2-40B4-BE49-F238E27FC236}">
                <a16:creationId xmlns:a16="http://schemas.microsoft.com/office/drawing/2014/main" id="{09CD7DA3-870E-45AC-9BA5-014F990F81AD}"/>
              </a:ext>
            </a:extLst>
          </p:cNvPr>
          <p:cNvSpPr/>
          <p:nvPr/>
        </p:nvSpPr>
        <p:spPr>
          <a:xfrm>
            <a:off x="553371" y="4239817"/>
            <a:ext cx="4299328" cy="936648"/>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latin typeface="#9Slide03 SFU Futura_12" panose="00000400000000000000" pitchFamily="2" charset="0"/>
                <a:cs typeface="Arial" panose="020B0604020202020204" pitchFamily="34" charset="0"/>
              </a:rPr>
              <a:t> </a:t>
            </a:r>
            <a:r>
              <a:rPr lang="en-US" sz="2800" b="1" dirty="0">
                <a:solidFill>
                  <a:srgbClr val="002060"/>
                </a:solidFill>
                <a:latin typeface="#9Slide03 SFU Futura_12" panose="00000400000000000000" pitchFamily="2" charset="0"/>
                <a:cs typeface="Arial" panose="020B0604020202020204" pitchFamily="34" charset="0"/>
              </a:rPr>
              <a:t>4. </a:t>
            </a:r>
            <a:r>
              <a:rPr lang="vi-VN" sz="2400" b="1" dirty="0">
                <a:solidFill>
                  <a:srgbClr val="002060"/>
                </a:solidFill>
                <a:latin typeface="#9Slide03 SFU Futura_12" panose="00000400000000000000" pitchFamily="2" charset="0"/>
                <a:cs typeface="Arial" panose="020B0604020202020204" pitchFamily="34" charset="0"/>
              </a:rPr>
              <a:t>Nhiệt kế thường được đặt ở độ cao bao nhiêu so với mặt đất? Tại sao?</a:t>
            </a:r>
          </a:p>
        </p:txBody>
      </p:sp>
      <p:sp>
        <p:nvSpPr>
          <p:cNvPr id="28" name="Rectangle: Rounded Corners 7">
            <a:extLst>
              <a:ext uri="{FF2B5EF4-FFF2-40B4-BE49-F238E27FC236}">
                <a16:creationId xmlns:a16="http://schemas.microsoft.com/office/drawing/2014/main" id="{09CD7DA3-870E-45AC-9BA5-014F990F81AD}"/>
              </a:ext>
            </a:extLst>
          </p:cNvPr>
          <p:cNvSpPr/>
          <p:nvPr/>
        </p:nvSpPr>
        <p:spPr>
          <a:xfrm>
            <a:off x="142875" y="5663215"/>
            <a:ext cx="7151633" cy="1194785"/>
          </a:xfrm>
          <a:prstGeom prst="roundRect">
            <a:avLst/>
          </a:prstGeom>
          <a:no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200" b="1" dirty="0">
                <a:solidFill>
                  <a:srgbClr val="C00000"/>
                </a:solidFill>
                <a:latin typeface="#9Slide03 SFU Futura_12" panose="00000400000000000000" pitchFamily="2" charset="0"/>
                <a:cs typeface="Arial" panose="020B0604020202020204" pitchFamily="34" charset="0"/>
              </a:rPr>
              <a:t>1,2 m</a:t>
            </a:r>
            <a:r>
              <a:rPr lang="en-US" sz="2200" b="1" dirty="0">
                <a:solidFill>
                  <a:srgbClr val="C00000"/>
                </a:solidFill>
                <a:latin typeface="#9Slide03 SFU Futura_12" panose="00000400000000000000" pitchFamily="2" charset="0"/>
                <a:cs typeface="Arial" panose="020B0604020202020204" pitchFamily="34" charset="0"/>
              </a:rPr>
              <a:t> – 1,5 m</a:t>
            </a:r>
            <a:r>
              <a:rPr lang="vi-VN" sz="2200" b="1" dirty="0">
                <a:solidFill>
                  <a:srgbClr val="C00000"/>
                </a:solidFill>
                <a:latin typeface="#9Slide03 SFU Futura_12" panose="00000400000000000000" pitchFamily="2" charset="0"/>
                <a:cs typeface="Arial" panose="020B0604020202020204" pitchFamily="34" charset="0"/>
              </a:rPr>
              <a:t> vì nhiệt độ mặt đất có thể cao hơn 7</a:t>
            </a:r>
            <a:r>
              <a:rPr lang="vi-VN" sz="2200" b="1" baseline="30000" dirty="0">
                <a:solidFill>
                  <a:srgbClr val="C00000"/>
                </a:solidFill>
                <a:latin typeface="#9Slide03 SFU Futura_12" panose="00000400000000000000" pitchFamily="2" charset="0"/>
                <a:cs typeface="Arial" panose="020B0604020202020204" pitchFamily="34" charset="0"/>
              </a:rPr>
              <a:t>0</a:t>
            </a:r>
            <a:r>
              <a:rPr lang="vi-VN" sz="2200" b="1" dirty="0">
                <a:solidFill>
                  <a:srgbClr val="C00000"/>
                </a:solidFill>
                <a:latin typeface="#9Slide03 SFU Futura_12" panose="00000400000000000000" pitchFamily="2" charset="0"/>
                <a:cs typeface="Arial" panose="020B0604020202020204" pitchFamily="34" charset="0"/>
              </a:rPr>
              <a:t>C so với nhiệt độ được đo trên mặt đất 2m nên nếu đặt nhiệt kế gần mặt đất thì </a:t>
            </a:r>
            <a:r>
              <a:rPr lang="en-US" sz="2200" b="1" dirty="0" err="1">
                <a:solidFill>
                  <a:srgbClr val="C00000"/>
                </a:solidFill>
                <a:latin typeface="#9Slide03 SFU Futura_12" panose="00000400000000000000" pitchFamily="2" charset="0"/>
                <a:cs typeface="Arial" panose="020B0604020202020204" pitchFamily="34" charset="0"/>
              </a:rPr>
              <a:t>nhiệt</a:t>
            </a:r>
            <a:r>
              <a:rPr lang="en-US" sz="2200" b="1" dirty="0">
                <a:solidFill>
                  <a:srgbClr val="C00000"/>
                </a:solidFill>
                <a:latin typeface="#9Slide03 SFU Futura_12" panose="00000400000000000000" pitchFamily="2" charset="0"/>
                <a:cs typeface="Arial" panose="020B0604020202020204" pitchFamily="34" charset="0"/>
              </a:rPr>
              <a:t> </a:t>
            </a:r>
            <a:r>
              <a:rPr lang="en-US" sz="2200" b="1" dirty="0" err="1">
                <a:solidFill>
                  <a:srgbClr val="C00000"/>
                </a:solidFill>
                <a:latin typeface="#9Slide03 SFU Futura_12" panose="00000400000000000000" pitchFamily="2" charset="0"/>
                <a:cs typeface="Arial" panose="020B0604020202020204" pitchFamily="34" charset="0"/>
              </a:rPr>
              <a:t>độ</a:t>
            </a:r>
            <a:r>
              <a:rPr lang="en-US" sz="2200" b="1" dirty="0">
                <a:solidFill>
                  <a:srgbClr val="C00000"/>
                </a:solidFill>
                <a:latin typeface="#9Slide03 SFU Futura_12" panose="00000400000000000000" pitchFamily="2" charset="0"/>
                <a:cs typeface="Arial" panose="020B0604020202020204" pitchFamily="34" charset="0"/>
              </a:rPr>
              <a:t> </a:t>
            </a:r>
            <a:r>
              <a:rPr lang="vi-VN" sz="2200" b="1" dirty="0">
                <a:solidFill>
                  <a:srgbClr val="C00000"/>
                </a:solidFill>
                <a:latin typeface="#9Slide03 SFU Futura_12" panose="00000400000000000000" pitchFamily="2" charset="0"/>
                <a:cs typeface="Arial" panose="020B0604020202020204" pitchFamily="34" charset="0"/>
              </a:rPr>
              <a:t>đo được sẽ không chính xác.</a:t>
            </a:r>
          </a:p>
        </p:txBody>
      </p:sp>
      <p:pic>
        <p:nvPicPr>
          <p:cNvPr id="29" name="Picture 2" descr="Ppt Note Cartoon Illustration, Ppt Notes, Cartoon Illustrations, Ppt  Illustrations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167">
                        <a14:foregroundMark x1="14167" y1="32000" x2="86583" y2="32417"/>
                        <a14:foregroundMark x1="88000" y1="30167" x2="81500" y2="39833"/>
                        <a14:foregroundMark x1="83333" y1="40167" x2="90167" y2="38750"/>
                        <a14:foregroundMark x1="82583" y1="73500" x2="90000" y2="63667"/>
                        <a14:foregroundMark x1="86750" y1="64083" x2="85333" y2="67667"/>
                        <a14:foregroundMark x1="81333" y1="74750" x2="89833" y2="74417"/>
                        <a14:foregroundMark x1="13250" y1="17750" x2="14333" y2="28417"/>
                        <a14:foregroundMark x1="15417" y1="16583" x2="85500" y2="17917"/>
                        <a14:foregroundMark x1="86750" y1="17500" x2="84917" y2="28417"/>
                        <a14:foregroundMark x1="88167" y1="29833" x2="84583" y2="33500"/>
                        <a14:foregroundMark x1="86750" y1="30167" x2="86750" y2="30167"/>
                        <a14:foregroundMark x1="86583" y1="29333" x2="86583" y2="29333"/>
                        <a14:foregroundMark x1="87667" y1="29083" x2="87667" y2="29083"/>
                        <a14:foregroundMark x1="87667" y1="29667" x2="87667" y2="29667"/>
                        <a14:foregroundMark x1="87833" y1="28583" x2="86000" y2="30583"/>
                        <a14:foregroundMark x1="85083" y1="28750" x2="85083" y2="28750"/>
                        <a14:foregroundMark x1="85083" y1="28583" x2="85083" y2="29083"/>
                        <a14:foregroundMark x1="84917" y1="31083" x2="84917" y2="31083"/>
                        <a14:foregroundMark x1="17917" y1="16417" x2="86750" y2="16417"/>
                      </a14:backgroundRemoval>
                    </a14:imgEffect>
                  </a14:imgLayer>
                </a14:imgProps>
              </a:ext>
              <a:ext uri="{28A0092B-C50C-407E-A947-70E740481C1C}">
                <a14:useLocalDpi xmlns:a14="http://schemas.microsoft.com/office/drawing/2010/main" val="0"/>
              </a:ext>
            </a:extLst>
          </a:blip>
          <a:srcRect l="10668" t="49569" r="10582" b="25462"/>
          <a:stretch/>
        </p:blipFill>
        <p:spPr bwMode="auto">
          <a:xfrm>
            <a:off x="7512531" y="5127049"/>
            <a:ext cx="4433888" cy="158218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E648D752-BF5C-4466-86C9-578981A27C92}"/>
              </a:ext>
            </a:extLst>
          </p:cNvPr>
          <p:cNvSpPr txBox="1"/>
          <p:nvPr/>
        </p:nvSpPr>
        <p:spPr>
          <a:xfrm>
            <a:off x="7711015" y="5376080"/>
            <a:ext cx="4036920" cy="716093"/>
          </a:xfrm>
          <a:prstGeom prst="rect">
            <a:avLst/>
          </a:prstGeom>
          <a:noFill/>
          <a:ln>
            <a:noFill/>
            <a:prstDash val="sysDot"/>
          </a:ln>
        </p:spPr>
        <p:txBody>
          <a:bodyPr wrap="square">
            <a:spAutoFit/>
          </a:bodyPr>
          <a:lstStyle/>
          <a:p>
            <a:pPr marL="0" indent="0" algn="ctr">
              <a:lnSpc>
                <a:spcPct val="110000"/>
              </a:lnSpc>
              <a:spcBef>
                <a:spcPts val="0"/>
              </a:spcBef>
              <a:buFont typeface="Times New Roman" panose="02020603050405020304" pitchFamily="18" charset="0"/>
              <a:buNone/>
            </a:pPr>
            <a:r>
              <a:rPr lang="en-US" altLang="en-US" sz="4000" b="1" dirty="0">
                <a:solidFill>
                  <a:srgbClr val="944D2D"/>
                </a:solidFill>
                <a:latin typeface="#9Slide03 SFU Futura_12" panose="00000400000000000000" pitchFamily="2" charset="0"/>
              </a:rPr>
              <a:t>LỀU KHÍ TƯỢNG </a:t>
            </a:r>
          </a:p>
        </p:txBody>
      </p:sp>
    </p:spTree>
    <p:extLst>
      <p:ext uri="{BB962C8B-B14F-4D97-AF65-F5344CB8AC3E}">
        <p14:creationId xmlns:p14="http://schemas.microsoft.com/office/powerpoint/2010/main" val="179304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par>
                                <p:cTn id="21" presetID="16" presetClass="entr" presetSubtype="21"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barn(inVertical)">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p:bldP spid="26" grpId="0"/>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4364182" y="160712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4" descr="Caixa De Texto Bobina De Vírgula Preta, Caixa De Texto, Preto, Vírgula  Imagem PNG e PSD Para Download Gratuito"/>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0469" y1="26406" x2="22344" y2="25000"/>
                        <a14:foregroundMark x1="29531" y1="24688" x2="29531" y2="24688"/>
                        <a14:foregroundMark x1="38906" y1="22188" x2="38906" y2="22188"/>
                        <a14:foregroundMark x1="42500" y1="22188" x2="42500" y2="22188"/>
                        <a14:foregroundMark x1="47031" y1="19219" x2="47031" y2="19219"/>
                        <a14:foregroundMark x1="82656" y1="18281" x2="82656" y2="18281"/>
                        <a14:foregroundMark x1="85938" y1="21250" x2="85938" y2="21250"/>
                        <a14:foregroundMark x1="86250" y1="24688" x2="86250" y2="24688"/>
                        <a14:foregroundMark x1="75156" y1="75000" x2="75156" y2="75000"/>
                        <a14:foregroundMark x1="67813" y1="77656" x2="67813" y2="77656"/>
                        <a14:foregroundMark x1="59688" y1="76406" x2="59688" y2="76406"/>
                        <a14:foregroundMark x1="22031" y1="82500" x2="22031" y2="82500"/>
                        <a14:foregroundMark x1="19063" y1="80781" x2="19063" y2="80781"/>
                        <a14:foregroundMark x1="18750" y1="76719" x2="18750" y2="76719"/>
                      </a14:backgroundRemoval>
                    </a14:imgEffect>
                  </a14:imgLayer>
                </a14:imgProps>
              </a:ext>
              <a:ext uri="{28A0092B-C50C-407E-A947-70E740481C1C}">
                <a14:useLocalDpi xmlns:a14="http://schemas.microsoft.com/office/drawing/2010/main" val="0"/>
              </a:ext>
            </a:extLst>
          </a:blip>
          <a:srcRect l="12267" t="12218" r="9014" b="11483"/>
          <a:stretch/>
        </p:blipFill>
        <p:spPr bwMode="auto">
          <a:xfrm>
            <a:off x="2987523" y="92843"/>
            <a:ext cx="6311762" cy="274569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648D752-BF5C-4466-86C9-578981A27C92}"/>
              </a:ext>
            </a:extLst>
          </p:cNvPr>
          <p:cNvSpPr txBox="1"/>
          <p:nvPr/>
        </p:nvSpPr>
        <p:spPr>
          <a:xfrm>
            <a:off x="4319230" y="643482"/>
            <a:ext cx="3882292" cy="1514261"/>
          </a:xfrm>
          <a:prstGeom prst="rect">
            <a:avLst/>
          </a:prstGeom>
          <a:noFill/>
          <a:ln>
            <a:noFill/>
            <a:prstDash val="sysDot"/>
          </a:ln>
        </p:spPr>
        <p:txBody>
          <a:bodyPr wrap="square">
            <a:spAutoFit/>
          </a:bodyPr>
          <a:lstStyle/>
          <a:p>
            <a:pPr algn="just">
              <a:lnSpc>
                <a:spcPct val="110000"/>
              </a:lnSpc>
            </a:pPr>
            <a:r>
              <a:rPr lang="vi-VN" altLang="en-US" sz="2800" b="1" dirty="0">
                <a:solidFill>
                  <a:srgbClr val="FF0000"/>
                </a:solidFill>
                <a:latin typeface="#9Slide03 SFU Futura_12" panose="00000400000000000000" pitchFamily="2" charset="0"/>
              </a:rPr>
              <a:t>Nhiệt kế </a:t>
            </a:r>
            <a:r>
              <a:rPr lang="vi-VN" altLang="en-US" sz="2800" b="1" dirty="0">
                <a:solidFill>
                  <a:srgbClr val="2B8D3A"/>
                </a:solidFill>
                <a:latin typeface="#9Slide03 SFU Futura_12" panose="00000400000000000000" pitchFamily="2" charset="0"/>
              </a:rPr>
              <a:t>là thiết bị dùng để đo nhiệt độ. </a:t>
            </a:r>
            <a:endParaRPr lang="en-US" altLang="en-US" sz="2800" b="1" dirty="0">
              <a:solidFill>
                <a:srgbClr val="2B8D3A"/>
              </a:solidFill>
              <a:latin typeface="#9Slide03 SFU Futura_12" panose="00000400000000000000" pitchFamily="2" charset="0"/>
            </a:endParaRPr>
          </a:p>
          <a:p>
            <a:pPr algn="just">
              <a:lnSpc>
                <a:spcPct val="110000"/>
              </a:lnSpc>
            </a:pPr>
            <a:r>
              <a:rPr lang="vi-VN" altLang="en-US" sz="2800" b="1" dirty="0">
                <a:solidFill>
                  <a:srgbClr val="2B8D3A"/>
                </a:solidFill>
                <a:latin typeface="#9Slide03 SFU Futura_12" panose="00000400000000000000" pitchFamily="2" charset="0"/>
              </a:rPr>
              <a:t>Đơn vị đo </a:t>
            </a:r>
            <a:r>
              <a:rPr lang="en-US" altLang="en-US" sz="2800" b="1" dirty="0" err="1">
                <a:solidFill>
                  <a:srgbClr val="2B8D3A"/>
                </a:solidFill>
                <a:latin typeface="#9Slide03 SFU Futura_12" panose="00000400000000000000" pitchFamily="2" charset="0"/>
              </a:rPr>
              <a:t>nhiệt</a:t>
            </a:r>
            <a:r>
              <a:rPr lang="en-US" altLang="en-US" sz="2800" b="1" dirty="0">
                <a:solidFill>
                  <a:srgbClr val="2B8D3A"/>
                </a:solidFill>
                <a:latin typeface="#9Slide03 SFU Futura_12" panose="00000400000000000000" pitchFamily="2" charset="0"/>
              </a:rPr>
              <a:t> </a:t>
            </a:r>
            <a:r>
              <a:rPr lang="en-US" altLang="en-US" sz="2800" b="1" dirty="0" err="1">
                <a:solidFill>
                  <a:srgbClr val="2B8D3A"/>
                </a:solidFill>
                <a:latin typeface="#9Slide03 SFU Futura_12" panose="00000400000000000000" pitchFamily="2" charset="0"/>
              </a:rPr>
              <a:t>độ</a:t>
            </a:r>
            <a:r>
              <a:rPr lang="en-US" altLang="en-US" sz="2800" b="1" dirty="0">
                <a:solidFill>
                  <a:srgbClr val="2B8D3A"/>
                </a:solidFill>
                <a:latin typeface="#9Slide03 SFU Futura_12" panose="00000400000000000000" pitchFamily="2" charset="0"/>
              </a:rPr>
              <a:t> </a:t>
            </a:r>
            <a:r>
              <a:rPr lang="vi-VN" altLang="en-US" sz="2800" b="1" dirty="0">
                <a:solidFill>
                  <a:srgbClr val="2B8D3A"/>
                </a:solidFill>
                <a:latin typeface="#9Slide03 SFU Futura_12" panose="00000400000000000000" pitchFamily="2" charset="0"/>
              </a:rPr>
              <a:t>là </a:t>
            </a:r>
            <a:r>
              <a:rPr lang="en-US" altLang="en-US" sz="2800" b="1" baseline="30000" dirty="0">
                <a:solidFill>
                  <a:srgbClr val="FF0000"/>
                </a:solidFill>
                <a:latin typeface="#9Slide03 SFU Futura_12" panose="00000400000000000000" pitchFamily="2" charset="0"/>
              </a:rPr>
              <a:t>0</a:t>
            </a:r>
            <a:r>
              <a:rPr lang="en-US" altLang="en-US" sz="2800" b="1" dirty="0">
                <a:solidFill>
                  <a:srgbClr val="FF0000"/>
                </a:solidFill>
                <a:latin typeface="#9Slide03 SFU Futura_12" panose="00000400000000000000" pitchFamily="2" charset="0"/>
              </a:rPr>
              <a:t>C</a:t>
            </a:r>
          </a:p>
        </p:txBody>
      </p:sp>
      <p:sp>
        <p:nvSpPr>
          <p:cNvPr id="14" name="TextBox 13">
            <a:extLst>
              <a:ext uri="{FF2B5EF4-FFF2-40B4-BE49-F238E27FC236}">
                <a16:creationId xmlns:a16="http://schemas.microsoft.com/office/drawing/2014/main" id="{E648D752-BF5C-4466-86C9-578981A27C92}"/>
              </a:ext>
            </a:extLst>
          </p:cNvPr>
          <p:cNvSpPr txBox="1"/>
          <p:nvPr/>
        </p:nvSpPr>
        <p:spPr>
          <a:xfrm>
            <a:off x="9162641" y="5844689"/>
            <a:ext cx="2007586" cy="701731"/>
          </a:xfrm>
          <a:prstGeom prst="rect">
            <a:avLst/>
          </a:prstGeom>
          <a:solidFill>
            <a:srgbClr val="BBE0FF"/>
          </a:solidFill>
          <a:ln>
            <a:noFill/>
            <a:prstDash val="sysDot"/>
          </a:ln>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3600" b="1" dirty="0" err="1">
                <a:solidFill>
                  <a:srgbClr val="002060"/>
                </a:solidFill>
                <a:latin typeface="#9Slide03 SFU Futura_12" panose="00000400000000000000" pitchFamily="2" charset="0"/>
              </a:rPr>
              <a:t>Nhiệt</a:t>
            </a:r>
            <a:r>
              <a:rPr lang="en-US" altLang="en-US" sz="3600" b="1" dirty="0">
                <a:solidFill>
                  <a:srgbClr val="002060"/>
                </a:solidFill>
                <a:latin typeface="#9Slide03 SFU Futura_12" panose="00000400000000000000" pitchFamily="2" charset="0"/>
              </a:rPr>
              <a:t> </a:t>
            </a:r>
            <a:r>
              <a:rPr lang="en-US" altLang="en-US" sz="3600" b="1" dirty="0" err="1">
                <a:solidFill>
                  <a:srgbClr val="002060"/>
                </a:solidFill>
                <a:latin typeface="#9Slide03 SFU Futura_12" panose="00000400000000000000" pitchFamily="2" charset="0"/>
              </a:rPr>
              <a:t>kế</a:t>
            </a:r>
            <a:endParaRPr lang="en-US" altLang="en-US" sz="3600" b="1" dirty="0">
              <a:solidFill>
                <a:srgbClr val="002060"/>
              </a:solidFill>
              <a:latin typeface="#9Slide03 SFU Futura_12" panose="00000400000000000000" pitchFamily="2" charset="0"/>
            </a:endParaRPr>
          </a:p>
        </p:txBody>
      </p:sp>
      <p:pic>
        <p:nvPicPr>
          <p:cNvPr id="3074" name="Picture 2" descr="Hình ảnh Nhiệt Kế Biểu Tượng Vector Thiết Kế Biểu Tượng, Nhiệt Kế, Chuyển  đổi Biểu Tượng, Biểu Tượng Thể Dục Vector và PNG với nền trong suốt để tải  xuống miễn"/>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7656" b="90000" l="10000" r="90000">
                        <a14:foregroundMark x1="47656" y1="7656" x2="47656" y2="7656"/>
                        <a14:foregroundMark x1="57656" y1="14531" x2="57656" y2="14531"/>
                        <a14:foregroundMark x1="57656" y1="18281" x2="57656" y2="18281"/>
                        <a14:foregroundMark x1="60313" y1="20156" x2="60313" y2="20156"/>
                        <a14:foregroundMark x1="59375" y1="21719" x2="59375" y2="21719"/>
                        <a14:foregroundMark x1="58438" y1="25469" x2="58438" y2="25469"/>
                        <a14:foregroundMark x1="59062" y1="28281" x2="59062" y2="28281"/>
                        <a14:foregroundMark x1="58438" y1="32500" x2="58438" y2="32500"/>
                        <a14:foregroundMark x1="58125" y1="36094" x2="58125" y2="36094"/>
                        <a14:foregroundMark x1="58438" y1="38906" x2="58438" y2="38906"/>
                        <a14:foregroundMark x1="58438" y1="42813" x2="58438" y2="42813"/>
                        <a14:foregroundMark x1="58438" y1="45625" x2="58438" y2="45625"/>
                        <a14:foregroundMark x1="58594" y1="50313" x2="58594" y2="50313"/>
                        <a14:foregroundMark x1="58906" y1="53438" x2="58906" y2="53438"/>
                        <a14:foregroundMark x1="59062" y1="56719" x2="59062" y2="56719"/>
                        <a14:foregroundMark x1="59375" y1="60156" x2="59375" y2="60156"/>
                        <a14:foregroundMark x1="58438" y1="64375" x2="58438" y2="64375"/>
                        <a14:foregroundMark x1="58594" y1="67188" x2="58594" y2="67188"/>
                        <a14:foregroundMark x1="38438" y1="86250" x2="38438" y2="86250"/>
                        <a14:foregroundMark x1="39844" y1="78281" x2="39844" y2="78281"/>
                        <a14:foregroundMark x1="60781" y1="34688" x2="60781" y2="34688"/>
                        <a14:foregroundMark x1="61250" y1="57188" x2="61250" y2="57188"/>
                        <a14:foregroundMark x1="61250" y1="50313" x2="61250" y2="50313"/>
                        <a14:foregroundMark x1="61719" y1="49375" x2="61719" y2="49375"/>
                        <a14:foregroundMark x1="57500" y1="59531" x2="57500" y2="59531"/>
                        <a14:foregroundMark x1="60000" y1="63750" x2="60000" y2="63750"/>
                      </a14:backgroundRemoval>
                    </a14:imgEffect>
                  </a14:imgLayer>
                </a14:imgProps>
              </a:ext>
              <a:ext uri="{28A0092B-C50C-407E-A947-70E740481C1C}">
                <a14:useLocalDpi xmlns:a14="http://schemas.microsoft.com/office/drawing/2010/main" val="0"/>
              </a:ext>
            </a:extLst>
          </a:blip>
          <a:srcRect l="36355" t="7683" r="33411" b="7708"/>
          <a:stretch/>
        </p:blipFill>
        <p:spPr bwMode="auto">
          <a:xfrm>
            <a:off x="3919976" y="746585"/>
            <a:ext cx="513930" cy="14382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9706002" y="2101789"/>
            <a:ext cx="920865" cy="3599106"/>
          </a:xfrm>
          <a:prstGeom prst="rect">
            <a:avLst/>
          </a:prstGeom>
        </p:spPr>
      </p:pic>
      <p:sp>
        <p:nvSpPr>
          <p:cNvPr id="17" name="TextBox 16">
            <a:extLst>
              <a:ext uri="{FF2B5EF4-FFF2-40B4-BE49-F238E27FC236}">
                <a16:creationId xmlns:a16="http://schemas.microsoft.com/office/drawing/2014/main" id="{E648D752-BF5C-4466-86C9-578981A27C92}"/>
              </a:ext>
            </a:extLst>
          </p:cNvPr>
          <p:cNvSpPr txBox="1"/>
          <p:nvPr/>
        </p:nvSpPr>
        <p:spPr>
          <a:xfrm>
            <a:off x="111915" y="77295"/>
            <a:ext cx="3875024" cy="716093"/>
          </a:xfrm>
          <a:prstGeom prst="rect">
            <a:avLst/>
          </a:prstGeom>
          <a:noFill/>
          <a:ln>
            <a:noFill/>
            <a:prstDash val="sysDot"/>
          </a:ln>
        </p:spPr>
        <p:txBody>
          <a:bodyPr wrap="square">
            <a:spAutoFit/>
          </a:bodyPr>
          <a:lstStyle/>
          <a:p>
            <a:pPr algn="just">
              <a:lnSpc>
                <a:spcPct val="110000"/>
              </a:lnSpc>
            </a:pPr>
            <a:r>
              <a:rPr lang="en-US" altLang="en-US" sz="4000" b="1" dirty="0">
                <a:solidFill>
                  <a:srgbClr val="FF0000"/>
                </a:solidFill>
                <a:latin typeface="#9Slide03 SFU Futura_12" panose="00000400000000000000" pitchFamily="2" charset="0"/>
              </a:rPr>
              <a:t>EM CÓ BIẾT ?</a:t>
            </a:r>
          </a:p>
        </p:txBody>
      </p:sp>
      <p:pic>
        <p:nvPicPr>
          <p:cNvPr id="19" name="Picture 2" descr="Ppt Note Cartoon Illustration, Ppt Notes, Cartoon Illustrations, Ppt  Illustrations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167">
                        <a14:foregroundMark x1="14167" y1="32000" x2="86583" y2="32417"/>
                        <a14:foregroundMark x1="88000" y1="30167" x2="81500" y2="39833"/>
                        <a14:foregroundMark x1="83333" y1="40167" x2="90167" y2="38750"/>
                        <a14:foregroundMark x1="82583" y1="73500" x2="90000" y2="63667"/>
                        <a14:foregroundMark x1="86750" y1="64083" x2="85333" y2="67667"/>
                        <a14:foregroundMark x1="81333" y1="74750" x2="89833" y2="74417"/>
                        <a14:foregroundMark x1="13250" y1="17750" x2="14333" y2="28417"/>
                        <a14:foregroundMark x1="15417" y1="16583" x2="85500" y2="17917"/>
                        <a14:foregroundMark x1="86750" y1="17500" x2="84917" y2="28417"/>
                        <a14:foregroundMark x1="88167" y1="29833" x2="84583" y2="33500"/>
                        <a14:foregroundMark x1="86750" y1="30167" x2="86750" y2="30167"/>
                        <a14:foregroundMark x1="86583" y1="29333" x2="86583" y2="29333"/>
                        <a14:foregroundMark x1="87667" y1="29083" x2="87667" y2="29083"/>
                        <a14:foregroundMark x1="87667" y1="29667" x2="87667" y2="29667"/>
                        <a14:foregroundMark x1="87833" y1="28583" x2="86000" y2="30583"/>
                        <a14:foregroundMark x1="85083" y1="28750" x2="85083" y2="28750"/>
                        <a14:foregroundMark x1="85083" y1="28583" x2="85083" y2="29083"/>
                        <a14:foregroundMark x1="84917" y1="31083" x2="84917" y2="31083"/>
                        <a14:foregroundMark x1="17917" y1="16417" x2="86750" y2="16417"/>
                      </a14:backgroundRemoval>
                    </a14:imgEffect>
                  </a14:imgLayer>
                </a14:imgProps>
              </a:ext>
              <a:ext uri="{28A0092B-C50C-407E-A947-70E740481C1C}">
                <a14:useLocalDpi xmlns:a14="http://schemas.microsoft.com/office/drawing/2010/main" val="0"/>
              </a:ext>
            </a:extLst>
          </a:blip>
          <a:srcRect l="10668" t="49569" r="10582" b="25462"/>
          <a:stretch/>
        </p:blipFill>
        <p:spPr bwMode="auto">
          <a:xfrm>
            <a:off x="426240" y="2812918"/>
            <a:ext cx="7017269" cy="139271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Thinking Person PNG Image &amp;amp; PSD File Free Download - Lovepik | 401333021"/>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a14="http://schemas.microsoft.com/office/drawing/2010/main" val="0"/>
              </a:ext>
            </a:extLst>
          </a:blip>
          <a:srcRect l="15020" t="4831" r="16684" b="10969"/>
          <a:stretch/>
        </p:blipFill>
        <p:spPr bwMode="auto">
          <a:xfrm>
            <a:off x="795272" y="615559"/>
            <a:ext cx="1818064" cy="224144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Ppt Note Cartoon Illustration, Ppt Notes, Cartoon Illustrations, Ppt  Illustrations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167">
                        <a14:foregroundMark x1="14167" y1="32000" x2="86583" y2="32417"/>
                        <a14:foregroundMark x1="88000" y1="30167" x2="81500" y2="39833"/>
                        <a14:foregroundMark x1="83333" y1="40167" x2="90167" y2="38750"/>
                        <a14:foregroundMark x1="82583" y1="73500" x2="90000" y2="63667"/>
                        <a14:foregroundMark x1="86750" y1="64083" x2="85333" y2="67667"/>
                        <a14:foregroundMark x1="81333" y1="74750" x2="89833" y2="74417"/>
                        <a14:foregroundMark x1="13250" y1="17750" x2="14333" y2="28417"/>
                        <a14:foregroundMark x1="15417" y1="16583" x2="85500" y2="17917"/>
                        <a14:foregroundMark x1="86750" y1="17500" x2="84917" y2="28417"/>
                        <a14:foregroundMark x1="88167" y1="29833" x2="84583" y2="33500"/>
                        <a14:foregroundMark x1="86750" y1="30167" x2="86750" y2="30167"/>
                        <a14:foregroundMark x1="86583" y1="29333" x2="86583" y2="29333"/>
                        <a14:foregroundMark x1="87667" y1="29083" x2="87667" y2="29083"/>
                        <a14:foregroundMark x1="87667" y1="29667" x2="87667" y2="29667"/>
                        <a14:foregroundMark x1="87833" y1="28583" x2="86000" y2="30583"/>
                        <a14:foregroundMark x1="85083" y1="28750" x2="85083" y2="28750"/>
                        <a14:foregroundMark x1="85083" y1="28583" x2="85083" y2="29083"/>
                        <a14:foregroundMark x1="84917" y1="31083" x2="84917" y2="31083"/>
                        <a14:foregroundMark x1="17917" y1="16417" x2="86750" y2="16417"/>
                      </a14:backgroundRemoval>
                    </a14:imgEffect>
                  </a14:imgLayer>
                </a14:imgProps>
              </a:ext>
              <a:ext uri="{28A0092B-C50C-407E-A947-70E740481C1C}">
                <a14:useLocalDpi xmlns:a14="http://schemas.microsoft.com/office/drawing/2010/main" val="0"/>
              </a:ext>
            </a:extLst>
          </a:blip>
          <a:srcRect l="10668" t="49569" r="10582" b="25462"/>
          <a:stretch/>
        </p:blipFill>
        <p:spPr bwMode="auto">
          <a:xfrm>
            <a:off x="426239" y="4204322"/>
            <a:ext cx="7017269" cy="139271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Ppt Note Cartoon Illustration, Ppt Notes, Cartoon Illustrations, Ppt  Illustrations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167">
                        <a14:foregroundMark x1="14167" y1="32000" x2="86583" y2="32417"/>
                        <a14:foregroundMark x1="88000" y1="30167" x2="81500" y2="39833"/>
                        <a14:foregroundMark x1="83333" y1="40167" x2="90167" y2="38750"/>
                        <a14:foregroundMark x1="82583" y1="73500" x2="90000" y2="63667"/>
                        <a14:foregroundMark x1="86750" y1="64083" x2="85333" y2="67667"/>
                        <a14:foregroundMark x1="81333" y1="74750" x2="89833" y2="74417"/>
                        <a14:foregroundMark x1="13250" y1="17750" x2="14333" y2="28417"/>
                        <a14:foregroundMark x1="15417" y1="16583" x2="85500" y2="17917"/>
                        <a14:foregroundMark x1="86750" y1="17500" x2="84917" y2="28417"/>
                        <a14:foregroundMark x1="88167" y1="29833" x2="84583" y2="33500"/>
                        <a14:foregroundMark x1="86750" y1="30167" x2="86750" y2="30167"/>
                        <a14:foregroundMark x1="86583" y1="29333" x2="86583" y2="29333"/>
                        <a14:foregroundMark x1="87667" y1="29083" x2="87667" y2="29083"/>
                        <a14:foregroundMark x1="87667" y1="29667" x2="87667" y2="29667"/>
                        <a14:foregroundMark x1="87833" y1="28583" x2="86000" y2="30583"/>
                        <a14:foregroundMark x1="85083" y1="28750" x2="85083" y2="28750"/>
                        <a14:foregroundMark x1="85083" y1="28583" x2="85083" y2="29083"/>
                        <a14:foregroundMark x1="84917" y1="31083" x2="84917" y2="31083"/>
                        <a14:foregroundMark x1="17917" y1="16417" x2="86750" y2="16417"/>
                      </a14:backgroundRemoval>
                    </a14:imgEffect>
                  </a14:imgLayer>
                </a14:imgProps>
              </a:ext>
              <a:ext uri="{28A0092B-C50C-407E-A947-70E740481C1C}">
                <a14:useLocalDpi xmlns:a14="http://schemas.microsoft.com/office/drawing/2010/main" val="0"/>
              </a:ext>
            </a:extLst>
          </a:blip>
          <a:srcRect l="10668" t="49569" r="10582" b="25462"/>
          <a:stretch/>
        </p:blipFill>
        <p:spPr bwMode="auto">
          <a:xfrm>
            <a:off x="412231" y="5542214"/>
            <a:ext cx="7017269" cy="139271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E648D752-BF5C-4466-86C9-578981A27C92}"/>
              </a:ext>
            </a:extLst>
          </p:cNvPr>
          <p:cNvSpPr txBox="1"/>
          <p:nvPr/>
        </p:nvSpPr>
        <p:spPr>
          <a:xfrm>
            <a:off x="795272" y="2782960"/>
            <a:ext cx="5863474" cy="1040285"/>
          </a:xfrm>
          <a:prstGeom prst="rect">
            <a:avLst/>
          </a:prstGeom>
          <a:noFill/>
          <a:ln>
            <a:noFill/>
            <a:prstDash val="sysDot"/>
          </a:ln>
        </p:spPr>
        <p:txBody>
          <a:bodyPr wrap="square">
            <a:spAutoFit/>
          </a:bodyPr>
          <a:lstStyle/>
          <a:p>
            <a:pPr algn="just">
              <a:lnSpc>
                <a:spcPct val="110000"/>
              </a:lnSpc>
            </a:pPr>
            <a:r>
              <a:rPr lang="vi-VN" altLang="en-US" sz="2400" b="1" dirty="0">
                <a:latin typeface="#9Slide03 SFU Futura_12" panose="00000400000000000000" pitchFamily="2" charset="0"/>
              </a:rPr>
              <a:t>Nhiệt </a:t>
            </a:r>
            <a:r>
              <a:rPr lang="en-US" altLang="en-US" sz="2400" b="1" dirty="0" err="1">
                <a:latin typeface="#9Slide03 SFU Futura_12" panose="00000400000000000000" pitchFamily="2" charset="0"/>
              </a:rPr>
              <a:t>độ</a:t>
            </a:r>
            <a:r>
              <a:rPr lang="en-US" altLang="en-US" sz="2400" b="1" dirty="0">
                <a:latin typeface="#9Slide03 SFU Futura_12" panose="00000400000000000000" pitchFamily="2" charset="0"/>
              </a:rPr>
              <a:t> TB </a:t>
            </a:r>
            <a:r>
              <a:rPr lang="en-US" altLang="en-US" sz="3200" b="1" dirty="0" err="1">
                <a:solidFill>
                  <a:srgbClr val="FF0000"/>
                </a:solidFill>
                <a:latin typeface="#9Slide03 SFU Futura_12" panose="00000400000000000000" pitchFamily="2" charset="0"/>
              </a:rPr>
              <a:t>ngày</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giá</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trị</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trung</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bình</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của</a:t>
            </a:r>
            <a:r>
              <a:rPr lang="en-US" altLang="en-US" sz="2400" b="1" dirty="0">
                <a:latin typeface="#9Slide03 SFU Futura_12" panose="00000400000000000000" pitchFamily="2" charset="0"/>
              </a:rPr>
              <a:t> 4 </a:t>
            </a:r>
            <a:r>
              <a:rPr lang="en-US" altLang="en-US" sz="2400" b="1" dirty="0" err="1">
                <a:latin typeface="#9Slide03 SFU Futura_12" panose="00000400000000000000" pitchFamily="2" charset="0"/>
              </a:rPr>
              <a:t>lần</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đo</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trong</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ngày</a:t>
            </a:r>
            <a:r>
              <a:rPr lang="en-US" altLang="en-US" sz="2400" b="1" dirty="0">
                <a:latin typeface="#9Slide03 SFU Futura_12" panose="00000400000000000000" pitchFamily="2" charset="0"/>
              </a:rPr>
              <a:t> </a:t>
            </a:r>
          </a:p>
        </p:txBody>
      </p:sp>
      <p:sp>
        <p:nvSpPr>
          <p:cNvPr id="29" name="TextBox 28">
            <a:extLst>
              <a:ext uri="{FF2B5EF4-FFF2-40B4-BE49-F238E27FC236}">
                <a16:creationId xmlns:a16="http://schemas.microsoft.com/office/drawing/2014/main" id="{E648D752-BF5C-4466-86C9-578981A27C92}"/>
              </a:ext>
            </a:extLst>
          </p:cNvPr>
          <p:cNvSpPr txBox="1"/>
          <p:nvPr/>
        </p:nvSpPr>
        <p:spPr>
          <a:xfrm>
            <a:off x="801157" y="4175679"/>
            <a:ext cx="5863474" cy="1040285"/>
          </a:xfrm>
          <a:prstGeom prst="rect">
            <a:avLst/>
          </a:prstGeom>
          <a:noFill/>
          <a:ln>
            <a:noFill/>
            <a:prstDash val="sysDot"/>
          </a:ln>
        </p:spPr>
        <p:txBody>
          <a:bodyPr wrap="square">
            <a:spAutoFit/>
          </a:bodyPr>
          <a:lstStyle/>
          <a:p>
            <a:pPr algn="just">
              <a:lnSpc>
                <a:spcPct val="110000"/>
              </a:lnSpc>
            </a:pPr>
            <a:r>
              <a:rPr lang="vi-VN" altLang="en-US" sz="2400" b="1" dirty="0">
                <a:latin typeface="#9Slide03 SFU Futura_12" panose="00000400000000000000" pitchFamily="2" charset="0"/>
              </a:rPr>
              <a:t>Nhiệt </a:t>
            </a:r>
            <a:r>
              <a:rPr lang="en-US" altLang="en-US" sz="2400" b="1" dirty="0" err="1">
                <a:latin typeface="#9Slide03 SFU Futura_12" panose="00000400000000000000" pitchFamily="2" charset="0"/>
              </a:rPr>
              <a:t>độ</a:t>
            </a:r>
            <a:r>
              <a:rPr lang="en-US" altLang="en-US" sz="2400" b="1" dirty="0">
                <a:latin typeface="#9Slide03 SFU Futura_12" panose="00000400000000000000" pitchFamily="2" charset="0"/>
              </a:rPr>
              <a:t> TB</a:t>
            </a:r>
            <a:r>
              <a:rPr lang="en-US" altLang="en-US" sz="3200" b="1" dirty="0">
                <a:latin typeface="#9Slide03 SFU Futura_12" panose="00000400000000000000" pitchFamily="2" charset="0"/>
              </a:rPr>
              <a:t> </a:t>
            </a:r>
            <a:r>
              <a:rPr lang="en-US" altLang="en-US" sz="3200" b="1" dirty="0" err="1">
                <a:solidFill>
                  <a:srgbClr val="FF0000"/>
                </a:solidFill>
                <a:latin typeface="#9Slide03 SFU Futura_12" panose="00000400000000000000" pitchFamily="2" charset="0"/>
              </a:rPr>
              <a:t>tháng</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giá</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trị</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trung</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bình</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của</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nhiệt</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độ</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các</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ngày</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trong</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tháng</a:t>
            </a:r>
            <a:endParaRPr lang="en-US" altLang="en-US" sz="2400" b="1" dirty="0">
              <a:latin typeface="#9Slide03 SFU Futura_12" panose="00000400000000000000" pitchFamily="2" charset="0"/>
            </a:endParaRPr>
          </a:p>
        </p:txBody>
      </p:sp>
      <p:sp>
        <p:nvSpPr>
          <p:cNvPr id="30" name="TextBox 29">
            <a:extLst>
              <a:ext uri="{FF2B5EF4-FFF2-40B4-BE49-F238E27FC236}">
                <a16:creationId xmlns:a16="http://schemas.microsoft.com/office/drawing/2014/main" id="{E648D752-BF5C-4466-86C9-578981A27C92}"/>
              </a:ext>
            </a:extLst>
          </p:cNvPr>
          <p:cNvSpPr txBox="1"/>
          <p:nvPr/>
        </p:nvSpPr>
        <p:spPr>
          <a:xfrm>
            <a:off x="795272" y="5512746"/>
            <a:ext cx="5863474" cy="1040285"/>
          </a:xfrm>
          <a:prstGeom prst="rect">
            <a:avLst/>
          </a:prstGeom>
          <a:noFill/>
          <a:ln>
            <a:noFill/>
            <a:prstDash val="sysDot"/>
          </a:ln>
        </p:spPr>
        <p:txBody>
          <a:bodyPr wrap="square">
            <a:spAutoFit/>
          </a:bodyPr>
          <a:lstStyle/>
          <a:p>
            <a:pPr algn="just">
              <a:lnSpc>
                <a:spcPct val="110000"/>
              </a:lnSpc>
            </a:pPr>
            <a:r>
              <a:rPr lang="vi-VN" altLang="en-US" sz="2400" b="1" dirty="0">
                <a:latin typeface="#9Slide03 SFU Futura_12" panose="00000400000000000000" pitchFamily="2" charset="0"/>
              </a:rPr>
              <a:t>Nhiệt </a:t>
            </a:r>
            <a:r>
              <a:rPr lang="en-US" altLang="en-US" sz="2400" b="1" dirty="0" err="1">
                <a:latin typeface="#9Slide03 SFU Futura_12" panose="00000400000000000000" pitchFamily="2" charset="0"/>
              </a:rPr>
              <a:t>độ</a:t>
            </a:r>
            <a:r>
              <a:rPr lang="en-US" altLang="en-US" sz="2400" b="1" dirty="0">
                <a:latin typeface="#9Slide03 SFU Futura_12" panose="00000400000000000000" pitchFamily="2" charset="0"/>
              </a:rPr>
              <a:t> TB </a:t>
            </a:r>
            <a:r>
              <a:rPr lang="en-US" altLang="en-US" sz="3200" b="1" dirty="0" err="1">
                <a:solidFill>
                  <a:srgbClr val="FF0000"/>
                </a:solidFill>
                <a:latin typeface="#9Slide03 SFU Futura_12" panose="00000400000000000000" pitchFamily="2" charset="0"/>
              </a:rPr>
              <a:t>năm</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giá</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trị</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trung</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bình</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của</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nhiệt</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độ</a:t>
            </a:r>
            <a:r>
              <a:rPr lang="en-US" altLang="en-US" sz="2400" b="1" dirty="0">
                <a:latin typeface="#9Slide03 SFU Futura_12" panose="00000400000000000000" pitchFamily="2" charset="0"/>
              </a:rPr>
              <a:t> 12 </a:t>
            </a:r>
            <a:r>
              <a:rPr lang="en-US" altLang="en-US" sz="2400" b="1" dirty="0" err="1">
                <a:latin typeface="#9Slide03 SFU Futura_12" panose="00000400000000000000" pitchFamily="2" charset="0"/>
              </a:rPr>
              <a:t>tháng</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trong</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năm</a:t>
            </a:r>
            <a:endParaRPr lang="en-US" altLang="en-US" sz="2400" b="1" dirty="0">
              <a:latin typeface="#9Slide03 SFU Futura_12" panose="00000400000000000000" pitchFamily="2" charset="0"/>
            </a:endParaRPr>
          </a:p>
        </p:txBody>
      </p:sp>
    </p:spTree>
    <p:extLst>
      <p:ext uri="{BB962C8B-B14F-4D97-AF65-F5344CB8AC3E}">
        <p14:creationId xmlns:p14="http://schemas.microsoft.com/office/powerpoint/2010/main" val="3461147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par>
                                <p:cTn id="16" presetID="16" presetClass="entr" presetSubtype="21"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arn(inVertical)">
                                      <p:cBhvr>
                                        <p:cTn id="23" dur="500"/>
                                        <p:tgtEl>
                                          <p:spTgt spid="30"/>
                                        </p:tgtEl>
                                      </p:cBhvr>
                                    </p:animEffect>
                                  </p:childTnLst>
                                </p:cTn>
                              </p:par>
                              <p:par>
                                <p:cTn id="24" presetID="16" presetClass="entr" presetSubtype="21"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inVertical)">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7">
            <a:extLst>
              <a:ext uri="{FF2B5EF4-FFF2-40B4-BE49-F238E27FC236}">
                <a16:creationId xmlns:a16="http://schemas.microsoft.com/office/drawing/2014/main" id="{9C8CB8A0-CA76-4A71-B990-0741CE8ED4AB}"/>
              </a:ext>
            </a:extLst>
          </p:cNvPr>
          <p:cNvSpPr/>
          <p:nvPr/>
        </p:nvSpPr>
        <p:spPr>
          <a:xfrm>
            <a:off x="142875" y="-15050"/>
            <a:ext cx="12049125" cy="858014"/>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latin typeface="#9Slide03 SFU Futura_12" panose="00000400000000000000" pitchFamily="2" charset="0"/>
                <a:cs typeface="Arial" panose="020B0604020202020204" pitchFamily="34" charset="0"/>
              </a:rPr>
              <a:t>a</a:t>
            </a:r>
            <a:r>
              <a:rPr lang="en-US" sz="3600" b="1" dirty="0">
                <a:solidFill>
                  <a:srgbClr val="C00000"/>
                </a:solidFill>
                <a:latin typeface="#9Slide03 SFU Futura_12" panose="00000400000000000000" pitchFamily="2" charset="0"/>
                <a:cs typeface="Arial" panose="020B0604020202020204" pitchFamily="34" charset="0"/>
              </a:rPr>
              <a:t>. NHIỆT ĐỘ KHÔNG KHÍ VÀ CÁCH SỬ DỤNG NHIỆT KẾ</a:t>
            </a:r>
          </a:p>
        </p:txBody>
      </p:sp>
      <p:grpSp>
        <p:nvGrpSpPr>
          <p:cNvPr id="3" name="Group 2"/>
          <p:cNvGrpSpPr/>
          <p:nvPr/>
        </p:nvGrpSpPr>
        <p:grpSpPr>
          <a:xfrm>
            <a:off x="0" y="800101"/>
            <a:ext cx="5885192" cy="2271253"/>
            <a:chOff x="0" y="1001896"/>
            <a:chExt cx="5885192" cy="1568084"/>
          </a:xfrm>
        </p:grpSpPr>
        <p:pic>
          <p:nvPicPr>
            <p:cNvPr id="10" name="Picture 2" descr="Green Note Paper Decorative Illustration, Exquisite Notes, Sticky Notes,  Notepads PNG Transparent Clipart Image and PSD File for Free Download"/>
            <p:cNvPicPr>
              <a:picLocks noChangeAspect="1" noChangeArrowheads="1"/>
            </p:cNvPicPr>
            <p:nvPr/>
          </p:nvPicPr>
          <p:blipFill rotWithShape="1">
            <a:blip r:embed="rId3">
              <a:extLst>
                <a:ext uri="{28A0092B-C50C-407E-A947-70E740481C1C}">
                  <a14:useLocalDpi xmlns:a14="http://schemas.microsoft.com/office/drawing/2010/main" val="0"/>
                </a:ext>
              </a:extLst>
            </a:blip>
            <a:srcRect l="9352" t="22587" r="17276" b="27241"/>
            <a:stretch/>
          </p:blipFill>
          <p:spPr bwMode="auto">
            <a:xfrm>
              <a:off x="0" y="1001896"/>
              <a:ext cx="5472113" cy="156808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xclamation Mark Question Mark Clip Art Image, PNG, 800x800px, Exclamation  Mark, Artwork, Beak, Black And White,"/>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5875" b="90000" l="10000" r="90000">
                          <a14:foregroundMark x1="75732" y1="55000" x2="77195" y2="52500"/>
                          <a14:foregroundMark x1="79390" y1="47250" x2="79390" y2="47250"/>
                          <a14:foregroundMark x1="66220" y1="5875" x2="66220" y2="5875"/>
                          <a14:foregroundMark x1="35000" y1="86875" x2="35000" y2="86875"/>
                          <a14:foregroundMark x1="20122" y1="39250" x2="20122" y2="39250"/>
                          <a14:foregroundMark x1="13049" y1="43000" x2="13049" y2="43000"/>
                        </a14:backgroundRemoval>
                      </a14:imgEffect>
                    </a14:imgLayer>
                  </a14:imgProps>
                </a:ext>
                <a:ext uri="{28A0092B-C50C-407E-A947-70E740481C1C}">
                  <a14:useLocalDpi xmlns:a14="http://schemas.microsoft.com/office/drawing/2010/main" val="0"/>
                </a:ext>
              </a:extLst>
            </a:blip>
            <a:srcRect l="9696" t="4312" r="12378" b="7375"/>
            <a:stretch/>
          </p:blipFill>
          <p:spPr bwMode="auto">
            <a:xfrm>
              <a:off x="4926945" y="1110973"/>
              <a:ext cx="958247" cy="605288"/>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Rectangle: Rounded Corners 7">
            <a:extLst>
              <a:ext uri="{FF2B5EF4-FFF2-40B4-BE49-F238E27FC236}">
                <a16:creationId xmlns:a16="http://schemas.microsoft.com/office/drawing/2014/main" id="{09CD7DA3-870E-45AC-9BA5-014F990F81AD}"/>
              </a:ext>
            </a:extLst>
          </p:cNvPr>
          <p:cNvSpPr/>
          <p:nvPr/>
        </p:nvSpPr>
        <p:spPr>
          <a:xfrm>
            <a:off x="411353" y="1309955"/>
            <a:ext cx="4583363" cy="936648"/>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latin typeface="#9Slide03 SFU Futura_12" panose="00000400000000000000" pitchFamily="2" charset="0"/>
                <a:cs typeface="Arial" panose="020B0604020202020204" pitchFamily="34" charset="0"/>
              </a:rPr>
              <a:t>Em hãy </a:t>
            </a:r>
            <a:r>
              <a:rPr lang="vi-VN" sz="2800" b="1" dirty="0">
                <a:solidFill>
                  <a:srgbClr val="FF0000"/>
                </a:solidFill>
                <a:latin typeface="#9Slide03 SFU Futura_12" panose="00000400000000000000" pitchFamily="2" charset="0"/>
                <a:cs typeface="Arial" panose="020B0604020202020204" pitchFamily="34" charset="0"/>
              </a:rPr>
              <a:t>đọc giá trị nhiệt độ </a:t>
            </a:r>
            <a:r>
              <a:rPr lang="vi-VN" sz="2800" b="1" dirty="0">
                <a:solidFill>
                  <a:srgbClr val="002060"/>
                </a:solidFill>
                <a:latin typeface="#9Slide03 SFU Futura_12" panose="00000400000000000000" pitchFamily="2" charset="0"/>
                <a:cs typeface="Arial" panose="020B0604020202020204" pitchFamily="34" charset="0"/>
              </a:rPr>
              <a:t>không khí hi</a:t>
            </a:r>
            <a:r>
              <a:rPr lang="en-US" sz="2800" b="1" dirty="0">
                <a:solidFill>
                  <a:srgbClr val="002060"/>
                </a:solidFill>
                <a:latin typeface="#9Slide03 SFU Futura_12" panose="00000400000000000000" pitchFamily="2" charset="0"/>
                <a:cs typeface="Arial" panose="020B0604020202020204" pitchFamily="34" charset="0"/>
              </a:rPr>
              <a:t>ể</a:t>
            </a:r>
            <a:r>
              <a:rPr lang="vi-VN" sz="2800" b="1" dirty="0">
                <a:solidFill>
                  <a:srgbClr val="002060"/>
                </a:solidFill>
                <a:latin typeface="#9Slide03 SFU Futura_12" panose="00000400000000000000" pitchFamily="2" charset="0"/>
                <a:cs typeface="Arial" panose="020B0604020202020204" pitchFamily="34" charset="0"/>
              </a:rPr>
              <a:t>n thị trên nhiệt kế ở hình 1 SGK trang 146.</a:t>
            </a:r>
          </a:p>
        </p:txBody>
      </p:sp>
      <p:pic>
        <p:nvPicPr>
          <p:cNvPr id="23" name="Picture 2" descr="Green Note Paper Decorative Illustration, Exquisite Notes, Sticky Notes,  Notepads PNG Transparent Clipart Image and PSD File for Free Download"/>
          <p:cNvPicPr>
            <a:picLocks noChangeAspect="1" noChangeArrowheads="1"/>
          </p:cNvPicPr>
          <p:nvPr/>
        </p:nvPicPr>
        <p:blipFill rotWithShape="1">
          <a:blip r:embed="rId3">
            <a:extLst>
              <a:ext uri="{28A0092B-C50C-407E-A947-70E740481C1C}">
                <a14:useLocalDpi xmlns:a14="http://schemas.microsoft.com/office/drawing/2010/main" val="0"/>
              </a:ext>
            </a:extLst>
          </a:blip>
          <a:srcRect l="9352" t="22587" r="17276" b="27241"/>
          <a:stretch/>
        </p:blipFill>
        <p:spPr bwMode="auto">
          <a:xfrm>
            <a:off x="128434" y="2713594"/>
            <a:ext cx="5661710" cy="438729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Rounded Corners 7">
            <a:extLst>
              <a:ext uri="{FF2B5EF4-FFF2-40B4-BE49-F238E27FC236}">
                <a16:creationId xmlns:a16="http://schemas.microsoft.com/office/drawing/2014/main" id="{09CD7DA3-870E-45AC-9BA5-014F990F81AD}"/>
              </a:ext>
            </a:extLst>
          </p:cNvPr>
          <p:cNvSpPr/>
          <p:nvPr/>
        </p:nvSpPr>
        <p:spPr>
          <a:xfrm>
            <a:off x="588832" y="3103578"/>
            <a:ext cx="4539478" cy="258427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latin typeface="#9Slide03 SFU Futura_12" panose="00000400000000000000" pitchFamily="2" charset="0"/>
                <a:cs typeface="Arial" panose="020B0604020202020204" pitchFamily="34" charset="0"/>
              </a:rPr>
              <a:t> </a:t>
            </a:r>
            <a:r>
              <a:rPr lang="en-US" sz="2800" b="1" dirty="0">
                <a:solidFill>
                  <a:srgbClr val="002060"/>
                </a:solidFill>
                <a:latin typeface="#9Slide03 SFU Futura_12" panose="00000400000000000000" pitchFamily="2" charset="0"/>
                <a:cs typeface="Arial" panose="020B0604020202020204" pitchFamily="34" charset="0"/>
              </a:rPr>
              <a:t> </a:t>
            </a:r>
          </a:p>
          <a:p>
            <a:pPr algn="just"/>
            <a:r>
              <a:rPr lang="vi-VN" sz="2300" b="1" dirty="0">
                <a:solidFill>
                  <a:srgbClr val="002060"/>
                </a:solidFill>
                <a:latin typeface="#9Slide03 SFU Futura_12" panose="00000400000000000000" pitchFamily="2" charset="0"/>
                <a:cs typeface="Arial" panose="020B0604020202020204" pitchFamily="34" charset="0"/>
              </a:rPr>
              <a:t>Ở trạm khí tượng Láng (Hà Nội), kết quả đo nhiệt độ ở bốn thời điểm trong ngày 25</a:t>
            </a:r>
            <a:r>
              <a:rPr lang="en-US" sz="2300" b="1" dirty="0">
                <a:solidFill>
                  <a:srgbClr val="002060"/>
                </a:solidFill>
                <a:latin typeface="#9Slide03 SFU Futura_12" panose="00000400000000000000" pitchFamily="2" charset="0"/>
                <a:cs typeface="Arial" panose="020B0604020202020204" pitchFamily="34" charset="0"/>
              </a:rPr>
              <a:t>/</a:t>
            </a:r>
            <a:r>
              <a:rPr lang="vi-VN" sz="2300" b="1" dirty="0">
                <a:solidFill>
                  <a:srgbClr val="002060"/>
                </a:solidFill>
                <a:latin typeface="#9Slide03 SFU Futura_12" panose="00000400000000000000" pitchFamily="2" charset="0"/>
                <a:cs typeface="Arial" panose="020B0604020202020204" pitchFamily="34" charset="0"/>
              </a:rPr>
              <a:t>7</a:t>
            </a:r>
            <a:r>
              <a:rPr lang="en-US" sz="2300" b="1" dirty="0">
                <a:solidFill>
                  <a:srgbClr val="002060"/>
                </a:solidFill>
                <a:latin typeface="#9Slide03 SFU Futura_12" panose="00000400000000000000" pitchFamily="2" charset="0"/>
                <a:cs typeface="Arial" panose="020B0604020202020204" pitchFamily="34" charset="0"/>
              </a:rPr>
              <a:t>/</a:t>
            </a:r>
            <a:r>
              <a:rPr lang="vi-VN" sz="2300" b="1" dirty="0">
                <a:solidFill>
                  <a:srgbClr val="002060"/>
                </a:solidFill>
                <a:latin typeface="#9Slide03 SFU Futura_12" panose="00000400000000000000" pitchFamily="2" charset="0"/>
                <a:cs typeface="Arial" panose="020B0604020202020204" pitchFamily="34" charset="0"/>
              </a:rPr>
              <a:t>2019 l</a:t>
            </a:r>
            <a:r>
              <a:rPr lang="en-US" sz="2300" b="1" dirty="0">
                <a:solidFill>
                  <a:srgbClr val="002060"/>
                </a:solidFill>
                <a:latin typeface="#9Slide03 SFU Futura_12" panose="00000400000000000000" pitchFamily="2" charset="0"/>
                <a:cs typeface="Arial" panose="020B0604020202020204" pitchFamily="34" charset="0"/>
              </a:rPr>
              <a:t>ầ</a:t>
            </a:r>
            <a:r>
              <a:rPr lang="vi-VN" sz="2300" b="1" dirty="0">
                <a:solidFill>
                  <a:srgbClr val="002060"/>
                </a:solidFill>
                <a:latin typeface="#9Slide03 SFU Futura_12" panose="00000400000000000000" pitchFamily="2" charset="0"/>
                <a:cs typeface="Arial" panose="020B0604020202020204" pitchFamily="34" charset="0"/>
              </a:rPr>
              <a:t>n lượt là </a:t>
            </a:r>
            <a:r>
              <a:rPr lang="vi-VN" sz="2300" b="1" dirty="0">
                <a:solidFill>
                  <a:srgbClr val="FF0000"/>
                </a:solidFill>
                <a:latin typeface="#9Slide03 SFU Futura_12" panose="00000400000000000000" pitchFamily="2" charset="0"/>
                <a:cs typeface="Arial" panose="020B0604020202020204" pitchFamily="34" charset="0"/>
              </a:rPr>
              <a:t>27°C, 27°C, 32°C, 30°C. </a:t>
            </a:r>
            <a:r>
              <a:rPr lang="en-US" sz="2300" b="1" dirty="0">
                <a:solidFill>
                  <a:srgbClr val="002060"/>
                </a:solidFill>
                <a:latin typeface="#9Slide03 SFU Futura_12" panose="00000400000000000000" pitchFamily="2" charset="0"/>
                <a:cs typeface="Arial" panose="020B0604020202020204" pitchFamily="34" charset="0"/>
              </a:rPr>
              <a:t>C</a:t>
            </a:r>
            <a:r>
              <a:rPr lang="vi-VN" sz="2300" b="1" dirty="0">
                <a:solidFill>
                  <a:srgbClr val="002060"/>
                </a:solidFill>
                <a:latin typeface="#9Slide03 SFU Futura_12" panose="00000400000000000000" pitchFamily="2" charset="0"/>
                <a:cs typeface="Arial" panose="020B0604020202020204" pitchFamily="34" charset="0"/>
              </a:rPr>
              <a:t>ho biết nhiệt độ không khí trung bình của ngày hôm đó?</a:t>
            </a:r>
          </a:p>
        </p:txBody>
      </p:sp>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10421134" y="800101"/>
            <a:ext cx="1329302" cy="5195437"/>
          </a:xfrm>
          <a:prstGeom prst="rect">
            <a:avLst/>
          </a:prstGeom>
        </p:spPr>
      </p:pic>
      <p:sp>
        <p:nvSpPr>
          <p:cNvPr id="17" name="Rectangle: Rounded Corners 7">
            <a:extLst>
              <a:ext uri="{FF2B5EF4-FFF2-40B4-BE49-F238E27FC236}">
                <a16:creationId xmlns:a16="http://schemas.microsoft.com/office/drawing/2014/main" id="{9C8CB8A0-CA76-4A71-B990-0741CE8ED4AB}"/>
              </a:ext>
            </a:extLst>
          </p:cNvPr>
          <p:cNvSpPr/>
          <p:nvPr/>
        </p:nvSpPr>
        <p:spPr>
          <a:xfrm>
            <a:off x="6219647" y="1478089"/>
            <a:ext cx="2684600" cy="858014"/>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latin typeface="#9Slide03 SFU Futura_12" panose="00000400000000000000" pitchFamily="2" charset="0"/>
                <a:cs typeface="Arial" panose="020B0604020202020204" pitchFamily="34" charset="0"/>
              </a:rPr>
              <a:t>18 </a:t>
            </a:r>
            <a:r>
              <a:rPr lang="en-US" sz="4800" b="1" baseline="30000" dirty="0">
                <a:solidFill>
                  <a:srgbClr val="C00000"/>
                </a:solidFill>
                <a:latin typeface="#9Slide03 SFU Futura_12" panose="00000400000000000000" pitchFamily="2" charset="0"/>
                <a:cs typeface="Arial" panose="020B0604020202020204" pitchFamily="34" charset="0"/>
              </a:rPr>
              <a:t>0</a:t>
            </a:r>
            <a:r>
              <a:rPr lang="en-US" sz="4800" b="1" dirty="0">
                <a:solidFill>
                  <a:srgbClr val="C00000"/>
                </a:solidFill>
                <a:latin typeface="#9Slide03 SFU Futura_12" panose="00000400000000000000" pitchFamily="2" charset="0"/>
                <a:cs typeface="Arial" panose="020B0604020202020204" pitchFamily="34" charset="0"/>
              </a:rPr>
              <a:t>C</a:t>
            </a:r>
            <a:endParaRPr lang="en-US" sz="3600" b="1" dirty="0">
              <a:solidFill>
                <a:srgbClr val="C00000"/>
              </a:solidFill>
              <a:latin typeface="#9Slide03 SFU Futura_12" panose="00000400000000000000" pitchFamily="2" charset="0"/>
              <a:cs typeface="Arial" panose="020B0604020202020204" pitchFamily="34" charset="0"/>
            </a:endParaRPr>
          </a:p>
        </p:txBody>
      </p:sp>
      <p:sp>
        <p:nvSpPr>
          <p:cNvPr id="20" name="TextBox 19">
            <a:extLst>
              <a:ext uri="{FF2B5EF4-FFF2-40B4-BE49-F238E27FC236}">
                <a16:creationId xmlns:a16="http://schemas.microsoft.com/office/drawing/2014/main" id="{E648D752-BF5C-4466-86C9-578981A27C92}"/>
              </a:ext>
            </a:extLst>
          </p:cNvPr>
          <p:cNvSpPr txBox="1"/>
          <p:nvPr/>
        </p:nvSpPr>
        <p:spPr>
          <a:xfrm>
            <a:off x="9842287" y="6008339"/>
            <a:ext cx="2573351" cy="769441"/>
          </a:xfrm>
          <a:prstGeom prst="rect">
            <a:avLst/>
          </a:prstGeom>
          <a:noFill/>
          <a:ln>
            <a:noFill/>
            <a:prstDash val="sysDot"/>
          </a:ln>
        </p:spPr>
        <p:txBody>
          <a:bodyPr wrap="square">
            <a:spAutoFit/>
          </a:bodyPr>
          <a:lstStyle/>
          <a:p>
            <a:pPr marL="0" indent="0" algn="ctr">
              <a:lnSpc>
                <a:spcPct val="110000"/>
              </a:lnSpc>
              <a:spcBef>
                <a:spcPts val="0"/>
              </a:spcBef>
              <a:buFont typeface="Times New Roman" panose="02020603050405020304" pitchFamily="18" charset="0"/>
              <a:buNone/>
            </a:pPr>
            <a:r>
              <a:rPr lang="en-US" altLang="en-US" sz="2000" b="1" dirty="0">
                <a:latin typeface="#9Slide03 SFU Futura_12" panose="00000400000000000000" pitchFamily="2" charset="0"/>
              </a:rPr>
              <a:t>Hình1: </a:t>
            </a:r>
          </a:p>
          <a:p>
            <a:pPr marL="0" indent="0" algn="ctr">
              <a:lnSpc>
                <a:spcPct val="110000"/>
              </a:lnSpc>
              <a:spcBef>
                <a:spcPts val="0"/>
              </a:spcBef>
              <a:buFont typeface="Times New Roman" panose="02020603050405020304" pitchFamily="18" charset="0"/>
              <a:buNone/>
            </a:pPr>
            <a:r>
              <a:rPr lang="en-US" altLang="en-US" sz="2000" b="1" dirty="0" err="1">
                <a:latin typeface="#9Slide03 SFU Futura_12" panose="00000400000000000000" pitchFamily="2" charset="0"/>
              </a:rPr>
              <a:t>nhiệt</a:t>
            </a:r>
            <a:r>
              <a:rPr lang="en-US" altLang="en-US" sz="2000" b="1" dirty="0">
                <a:latin typeface="#9Slide03 SFU Futura_12" panose="00000400000000000000" pitchFamily="2" charset="0"/>
              </a:rPr>
              <a:t> </a:t>
            </a:r>
            <a:r>
              <a:rPr lang="en-US" altLang="en-US" sz="2000" b="1" dirty="0" err="1">
                <a:latin typeface="#9Slide03 SFU Futura_12" panose="00000400000000000000" pitchFamily="2" charset="0"/>
              </a:rPr>
              <a:t>kế</a:t>
            </a:r>
            <a:r>
              <a:rPr lang="en-US" altLang="en-US" sz="2000" b="1" dirty="0">
                <a:latin typeface="#9Slide03 SFU Futura_12" panose="00000400000000000000" pitchFamily="2" charset="0"/>
              </a:rPr>
              <a:t> </a:t>
            </a:r>
            <a:r>
              <a:rPr lang="en-US" altLang="en-US" sz="2000" b="1" dirty="0" err="1">
                <a:latin typeface="#9Slide03 SFU Futura_12" panose="00000400000000000000" pitchFamily="2" charset="0"/>
              </a:rPr>
              <a:t>treo</a:t>
            </a:r>
            <a:r>
              <a:rPr lang="en-US" altLang="en-US" sz="2000" b="1" dirty="0">
                <a:latin typeface="#9Slide03 SFU Futura_12" panose="00000400000000000000" pitchFamily="2" charset="0"/>
              </a:rPr>
              <a:t> </a:t>
            </a:r>
            <a:r>
              <a:rPr lang="en-US" altLang="en-US" sz="2000" b="1" dirty="0" err="1">
                <a:latin typeface="#9Slide03 SFU Futura_12" panose="00000400000000000000" pitchFamily="2" charset="0"/>
              </a:rPr>
              <a:t>tường</a:t>
            </a:r>
            <a:endParaRPr lang="en-US" altLang="en-US" sz="2000" b="1" dirty="0">
              <a:latin typeface="#9Slide03 SFU Futura_12" panose="00000400000000000000" pitchFamily="2" charset="0"/>
            </a:endParaRPr>
          </a:p>
        </p:txBody>
      </p:sp>
      <p:grpSp>
        <p:nvGrpSpPr>
          <p:cNvPr id="7" name="Group 6"/>
          <p:cNvGrpSpPr/>
          <p:nvPr/>
        </p:nvGrpSpPr>
        <p:grpSpPr>
          <a:xfrm>
            <a:off x="5434865" y="3567337"/>
            <a:ext cx="4679714" cy="1253289"/>
            <a:chOff x="5434865" y="3567337"/>
            <a:chExt cx="4679714" cy="1253289"/>
          </a:xfrm>
        </p:grpSpPr>
        <p:sp>
          <p:nvSpPr>
            <p:cNvPr id="4" name="Rectangle 3"/>
            <p:cNvSpPr/>
            <p:nvPr/>
          </p:nvSpPr>
          <p:spPr>
            <a:xfrm>
              <a:off x="5434865" y="3567337"/>
              <a:ext cx="3020401" cy="523220"/>
            </a:xfrm>
            <a:prstGeom prst="rect">
              <a:avLst/>
            </a:prstGeom>
          </p:spPr>
          <p:txBody>
            <a:bodyPr wrap="square">
              <a:spAutoFit/>
            </a:bodyPr>
            <a:lstStyle/>
            <a:p>
              <a:r>
                <a:rPr lang="en-US" sz="2800" b="1" dirty="0">
                  <a:solidFill>
                    <a:srgbClr val="C00000"/>
                  </a:solidFill>
                  <a:latin typeface="#9Slide03 SFU Futura_12" panose="020B0604020202020204" charset="0"/>
                </a:rPr>
                <a:t>27+ 27 + 32+ 30</a:t>
              </a:r>
              <a:endParaRPr lang="en-US" sz="4000" b="1" dirty="0">
                <a:solidFill>
                  <a:srgbClr val="C00000"/>
                </a:solidFill>
                <a:latin typeface="#9Slide03 SFU Futura_12" panose="020B0604020202020204" charset="0"/>
              </a:endParaRPr>
            </a:p>
          </p:txBody>
        </p:sp>
        <p:sp>
          <p:nvSpPr>
            <p:cNvPr id="22" name="Rectangle 21"/>
            <p:cNvSpPr/>
            <p:nvPr/>
          </p:nvSpPr>
          <p:spPr>
            <a:xfrm>
              <a:off x="8900142" y="3817823"/>
              <a:ext cx="1214437" cy="584775"/>
            </a:xfrm>
            <a:prstGeom prst="rect">
              <a:avLst/>
            </a:prstGeom>
          </p:spPr>
          <p:txBody>
            <a:bodyPr wrap="square">
              <a:spAutoFit/>
            </a:bodyPr>
            <a:lstStyle/>
            <a:p>
              <a:r>
                <a:rPr lang="en-US" sz="3200" b="1" dirty="0">
                  <a:solidFill>
                    <a:srgbClr val="C00000"/>
                  </a:solidFill>
                  <a:latin typeface="#9Slide03 SFU Futura_12" panose="020B0604020202020204" charset="0"/>
                </a:rPr>
                <a:t>29°C</a:t>
              </a:r>
            </a:p>
          </p:txBody>
        </p:sp>
        <p:cxnSp>
          <p:nvCxnSpPr>
            <p:cNvPr id="6" name="Straight Connector 5"/>
            <p:cNvCxnSpPr/>
            <p:nvPr/>
          </p:nvCxnSpPr>
          <p:spPr>
            <a:xfrm>
              <a:off x="5434865" y="4143677"/>
              <a:ext cx="276616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6569233" y="4235851"/>
              <a:ext cx="504399" cy="584775"/>
            </a:xfrm>
            <a:prstGeom prst="rect">
              <a:avLst/>
            </a:prstGeom>
          </p:spPr>
          <p:txBody>
            <a:bodyPr wrap="square">
              <a:spAutoFit/>
            </a:bodyPr>
            <a:lstStyle/>
            <a:p>
              <a:r>
                <a:rPr lang="en-US" sz="3200" b="1" dirty="0">
                  <a:solidFill>
                    <a:srgbClr val="C00000"/>
                  </a:solidFill>
                  <a:latin typeface="#9Slide03 SFU Futura_12" panose="020B0604020202020204" charset="0"/>
                </a:rPr>
                <a:t>4</a:t>
              </a:r>
            </a:p>
          </p:txBody>
        </p:sp>
        <p:sp>
          <p:nvSpPr>
            <p:cNvPr id="27" name="Rectangle 26"/>
            <p:cNvSpPr/>
            <p:nvPr/>
          </p:nvSpPr>
          <p:spPr>
            <a:xfrm>
              <a:off x="8294848" y="3725491"/>
              <a:ext cx="630203" cy="769441"/>
            </a:xfrm>
            <a:prstGeom prst="rect">
              <a:avLst/>
            </a:prstGeom>
          </p:spPr>
          <p:txBody>
            <a:bodyPr wrap="square">
              <a:spAutoFit/>
            </a:bodyPr>
            <a:lstStyle/>
            <a:p>
              <a:r>
                <a:rPr lang="en-US" sz="4400" b="1" dirty="0">
                  <a:latin typeface="#9Slide03 SFU Futura_12" panose="020B0604020202020204" charset="0"/>
                </a:rPr>
                <a:t>=</a:t>
              </a:r>
            </a:p>
          </p:txBody>
        </p:sp>
      </p:grpSp>
    </p:spTree>
    <p:extLst>
      <p:ext uri="{BB962C8B-B14F-4D97-AF65-F5344CB8AC3E}">
        <p14:creationId xmlns:p14="http://schemas.microsoft.com/office/powerpoint/2010/main" val="402257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par>
                                <p:cTn id="21" presetID="16" presetClass="entr" presetSubtype="21"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7">
            <a:extLst>
              <a:ext uri="{FF2B5EF4-FFF2-40B4-BE49-F238E27FC236}">
                <a16:creationId xmlns:a16="http://schemas.microsoft.com/office/drawing/2014/main" id="{B432C21E-9A7F-4050-AED6-59BB3D9AD486}"/>
              </a:ext>
            </a:extLst>
          </p:cNvPr>
          <p:cNvSpPr/>
          <p:nvPr/>
        </p:nvSpPr>
        <p:spPr>
          <a:xfrm>
            <a:off x="9338631" y="813472"/>
            <a:ext cx="1648010" cy="1238472"/>
          </a:xfrm>
          <a:prstGeom prst="roundRect">
            <a:avLst/>
          </a:prstGeom>
          <a:solidFill>
            <a:srgbClr val="FFFA9D"/>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Thời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gian</a:t>
            </a:r>
            <a:r>
              <a:rPr lang="en-US" sz="2400" b="1" dirty="0">
                <a:solidFill>
                  <a:schemeClr val="tx1"/>
                </a:solidFill>
                <a:latin typeface="#9Slide03 SFU Futura_12" panose="00000400000000000000" pitchFamily="2" charset="0"/>
                <a:cs typeface="Arial" panose="020B0604020202020204" pitchFamily="34" charset="0"/>
              </a:rPr>
              <a:t>: 5 </a:t>
            </a:r>
            <a:r>
              <a:rPr lang="en-US" sz="2400" b="1" dirty="0" err="1">
                <a:solidFill>
                  <a:schemeClr val="tx1"/>
                </a:solidFill>
                <a:latin typeface="#9Slide03 SFU Futura_12" panose="00000400000000000000" pitchFamily="2" charset="0"/>
                <a:cs typeface="Arial" panose="020B0604020202020204" pitchFamily="34" charset="0"/>
              </a:rPr>
              <a:t>phút</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11"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46806270-5D88-4001-8AB3-074AC6A1C02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198" t="8932" r="15052" b="9818"/>
          <a:stretch/>
        </p:blipFill>
        <p:spPr bwMode="auto">
          <a:xfrm>
            <a:off x="11084275" y="689886"/>
            <a:ext cx="1107725" cy="130912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7">
            <a:extLst>
              <a:ext uri="{FF2B5EF4-FFF2-40B4-BE49-F238E27FC236}">
                <a16:creationId xmlns:a16="http://schemas.microsoft.com/office/drawing/2014/main" id="{9C8CB8A0-CA76-4A71-B990-0741CE8ED4AB}"/>
              </a:ext>
            </a:extLst>
          </p:cNvPr>
          <p:cNvSpPr/>
          <p:nvPr/>
        </p:nvSpPr>
        <p:spPr>
          <a:xfrm>
            <a:off x="571648" y="945949"/>
            <a:ext cx="2597672" cy="1249136"/>
          </a:xfrm>
          <a:prstGeom prst="roundRect">
            <a:avLst/>
          </a:prstGeom>
          <a:solidFill>
            <a:srgbClr val="FFFA9D"/>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Quan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sát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hình</a:t>
            </a:r>
            <a:r>
              <a:rPr lang="en-US" sz="2400" b="1" dirty="0">
                <a:solidFill>
                  <a:schemeClr val="tx1"/>
                </a:solidFill>
                <a:latin typeface="#9Slide03 SFU Futura_12" panose="00000400000000000000" pitchFamily="2" charset="0"/>
                <a:cs typeface="Arial" panose="020B0604020202020204" pitchFamily="34" charset="0"/>
              </a:rPr>
              <a:t> 2 + </a:t>
            </a:r>
            <a:r>
              <a:rPr lang="en-US" sz="2400" b="1" dirty="0" err="1">
                <a:solidFill>
                  <a:schemeClr val="tx1"/>
                </a:solidFill>
                <a:latin typeface="#9Slide03 SFU Futura_12" panose="00000400000000000000" pitchFamily="2" charset="0"/>
                <a:cs typeface="Arial" panose="020B0604020202020204" pitchFamily="34" charset="0"/>
              </a:rPr>
              <a:t>đọc</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thông</a:t>
            </a:r>
            <a:r>
              <a:rPr lang="en-US" sz="2400" b="1" dirty="0">
                <a:solidFill>
                  <a:schemeClr val="tx1"/>
                </a:solidFill>
                <a:latin typeface="#9Slide03 SFU Futura_12" panose="00000400000000000000" pitchFamily="2" charset="0"/>
                <a:cs typeface="Arial" panose="020B0604020202020204" pitchFamily="34" charset="0"/>
              </a:rPr>
              <a:t> tin </a:t>
            </a:r>
            <a:r>
              <a:rPr lang="en-US" sz="2400" b="1" dirty="0" err="1">
                <a:solidFill>
                  <a:schemeClr val="tx1"/>
                </a:solidFill>
                <a:latin typeface="#9Slide03 SFU Futura_12" panose="00000400000000000000" pitchFamily="2" charset="0"/>
                <a:cs typeface="Arial" panose="020B0604020202020204" pitchFamily="34" charset="0"/>
              </a:rPr>
              <a:t>mục</a:t>
            </a:r>
            <a:r>
              <a:rPr lang="en-US" sz="2400" b="1" dirty="0">
                <a:solidFill>
                  <a:schemeClr val="tx1"/>
                </a:solidFill>
                <a:latin typeface="#9Slide03 SFU Futura_12" panose="00000400000000000000" pitchFamily="2" charset="0"/>
                <a:cs typeface="Arial" panose="020B0604020202020204" pitchFamily="34" charset="0"/>
              </a:rPr>
              <a:t> 1b SGK</a:t>
            </a:r>
          </a:p>
        </p:txBody>
      </p:sp>
      <p:sp>
        <p:nvSpPr>
          <p:cNvPr id="29" name="Rectangle 28">
            <a:extLst>
              <a:ext uri="{FF2B5EF4-FFF2-40B4-BE49-F238E27FC236}">
                <a16:creationId xmlns:a16="http://schemas.microsoft.com/office/drawing/2014/main" id="{03DA20BE-9F29-46E5-808E-7356F4F72644}"/>
              </a:ext>
            </a:extLst>
          </p:cNvPr>
          <p:cNvSpPr/>
          <p:nvPr/>
        </p:nvSpPr>
        <p:spPr>
          <a:xfrm>
            <a:off x="113951" y="2851489"/>
            <a:ext cx="5158137" cy="3334999"/>
          </a:xfrm>
          <a:prstGeom prst="rect">
            <a:avLst/>
          </a:prstGeom>
          <a:solidFill>
            <a:srgbClr val="DEFF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Lưu đồ: Điểm Kết Thúc 147">
            <a:extLst>
              <a:ext uri="{FF2B5EF4-FFF2-40B4-BE49-F238E27FC236}">
                <a16:creationId xmlns:a16="http://schemas.microsoft.com/office/drawing/2014/main" id="{05461557-442F-4F94-AF09-A5C02FFACD0D}"/>
              </a:ext>
            </a:extLst>
          </p:cNvPr>
          <p:cNvSpPr/>
          <p:nvPr/>
        </p:nvSpPr>
        <p:spPr>
          <a:xfrm>
            <a:off x="1133926" y="2547298"/>
            <a:ext cx="3080979" cy="739462"/>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9Slide05 SVNUT Triumph" panose="00000500000000000000" pitchFamily="2" charset="0"/>
              </a:rPr>
              <a:t>Nhiệm</a:t>
            </a:r>
            <a:r>
              <a:rPr lang="en-US" sz="3600" dirty="0">
                <a:latin typeface="#9Slide05 SVNUT Triumph" panose="00000500000000000000" pitchFamily="2" charset="0"/>
              </a:rPr>
              <a:t> </a:t>
            </a:r>
            <a:r>
              <a:rPr lang="en-US" sz="3600" dirty="0" err="1">
                <a:latin typeface="#9Slide05 SVNUT Triumph" panose="00000500000000000000" pitchFamily="2" charset="0"/>
              </a:rPr>
              <a:t>vụ</a:t>
            </a:r>
            <a:endParaRPr lang="en-US" sz="3600" dirty="0">
              <a:latin typeface="#9Slide05 SVNUT Triumph" panose="00000500000000000000" pitchFamily="2" charset="0"/>
            </a:endParaRPr>
          </a:p>
        </p:txBody>
      </p:sp>
      <p:sp>
        <p:nvSpPr>
          <p:cNvPr id="31" name="TextBox 30">
            <a:extLst>
              <a:ext uri="{FF2B5EF4-FFF2-40B4-BE49-F238E27FC236}">
                <a16:creationId xmlns:a16="http://schemas.microsoft.com/office/drawing/2014/main" id="{E648D752-BF5C-4466-86C9-578981A27C92}"/>
              </a:ext>
            </a:extLst>
          </p:cNvPr>
          <p:cNvSpPr txBox="1"/>
          <p:nvPr/>
        </p:nvSpPr>
        <p:spPr>
          <a:xfrm>
            <a:off x="214313" y="3555916"/>
            <a:ext cx="5057775" cy="2462213"/>
          </a:xfrm>
          <a:prstGeom prst="rect">
            <a:avLst/>
          </a:prstGeom>
          <a:noFill/>
          <a:ln>
            <a:noFill/>
            <a:prstDash val="sysDot"/>
          </a:ln>
        </p:spPr>
        <p:txBody>
          <a:bodyPr wrap="square">
            <a:spAutoFit/>
          </a:bodyPr>
          <a:lstStyle/>
          <a:p>
            <a:pPr algn="just">
              <a:lnSpc>
                <a:spcPct val="110000"/>
              </a:lnSpc>
            </a:pPr>
            <a:r>
              <a:rPr lang="en-US" altLang="en-US" sz="2800" b="1" dirty="0" err="1">
                <a:solidFill>
                  <a:srgbClr val="C00000"/>
                </a:solidFill>
                <a:latin typeface="#9Slide03 SFU Futura_12" panose="00000400000000000000" pitchFamily="2" charset="0"/>
              </a:rPr>
              <a:t>Nhận</a:t>
            </a:r>
            <a:r>
              <a:rPr lang="en-US" altLang="en-US" sz="2800" b="1" dirty="0">
                <a:solidFill>
                  <a:srgbClr val="C00000"/>
                </a:solidFill>
                <a:latin typeface="#9Slide03 SFU Futura_12" panose="00000400000000000000" pitchFamily="2" charset="0"/>
              </a:rPr>
              <a:t> </a:t>
            </a:r>
            <a:r>
              <a:rPr lang="en-US" altLang="en-US" sz="2800" b="1" dirty="0" err="1">
                <a:solidFill>
                  <a:srgbClr val="C00000"/>
                </a:solidFill>
                <a:latin typeface="#9Slide03 SFU Futura_12" panose="00000400000000000000" pitchFamily="2" charset="0"/>
              </a:rPr>
              <a:t>xét</a:t>
            </a:r>
            <a:r>
              <a:rPr lang="en-US" altLang="en-US" sz="2800" b="1" dirty="0">
                <a:solidFill>
                  <a:srgbClr val="C00000"/>
                </a:solidFill>
                <a:latin typeface="#9Slide03 SFU Futura_12" panose="00000400000000000000" pitchFamily="2" charset="0"/>
              </a:rPr>
              <a:t> </a:t>
            </a:r>
            <a:r>
              <a:rPr lang="en-US" altLang="en-US" sz="2800" b="1" dirty="0" err="1">
                <a:latin typeface="#9Slide03 SFU Futura_12" panose="00000400000000000000" pitchFamily="2" charset="0"/>
              </a:rPr>
              <a:t>sự</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thay</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đổi</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nhiệt</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độ</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trung</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bình</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năm</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của</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không</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khí</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giữa</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các</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địa</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điểm</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Tích</a:t>
            </a:r>
            <a:r>
              <a:rPr lang="en-US" altLang="en-US" sz="2800" b="1" dirty="0">
                <a:latin typeface="#9Slide03 SFU Futura_12" panose="00000400000000000000" pitchFamily="2" charset="0"/>
              </a:rPr>
              <a:t>-xi; </a:t>
            </a:r>
            <a:r>
              <a:rPr lang="en-US" altLang="en-US" sz="2800" b="1" dirty="0" err="1">
                <a:latin typeface="#9Slide03 SFU Futura_12" panose="00000400000000000000" pitchFamily="2" charset="0"/>
              </a:rPr>
              <a:t>Xê</a:t>
            </a:r>
            <a:r>
              <a:rPr lang="en-US" altLang="en-US" sz="2800" b="1" dirty="0">
                <a:latin typeface="#9Slide03 SFU Futura_12" panose="00000400000000000000" pitchFamily="2" charset="0"/>
              </a:rPr>
              <a:t>-un; Ma-</a:t>
            </a:r>
            <a:r>
              <a:rPr lang="en-US" altLang="en-US" sz="2800" b="1" dirty="0" err="1">
                <a:latin typeface="#9Slide03 SFU Futura_12" panose="00000400000000000000" pitchFamily="2" charset="0"/>
              </a:rPr>
              <a:t>ni</a:t>
            </a:r>
            <a:r>
              <a:rPr lang="en-US" altLang="en-US" sz="2800" b="1" dirty="0">
                <a:latin typeface="#9Slide03 SFU Futura_12" panose="00000400000000000000" pitchFamily="2" charset="0"/>
              </a:rPr>
              <a:t>-la. </a:t>
            </a:r>
            <a:r>
              <a:rPr lang="en-US" altLang="en-US" sz="2800" b="1" dirty="0" err="1">
                <a:solidFill>
                  <a:srgbClr val="C00000"/>
                </a:solidFill>
                <a:latin typeface="#9Slide03 SFU Futura_12" panose="00000400000000000000" pitchFamily="2" charset="0"/>
              </a:rPr>
              <a:t>Giải</a:t>
            </a:r>
            <a:r>
              <a:rPr lang="en-US" altLang="en-US" sz="2800" b="1" dirty="0">
                <a:solidFill>
                  <a:srgbClr val="C00000"/>
                </a:solidFill>
                <a:latin typeface="#9Slide03 SFU Futura_12" panose="00000400000000000000" pitchFamily="2" charset="0"/>
              </a:rPr>
              <a:t> </a:t>
            </a:r>
            <a:r>
              <a:rPr lang="en-US" altLang="en-US" sz="2800" b="1" dirty="0" err="1">
                <a:solidFill>
                  <a:srgbClr val="C00000"/>
                </a:solidFill>
                <a:latin typeface="#9Slide03 SFU Futura_12" panose="00000400000000000000" pitchFamily="2" charset="0"/>
              </a:rPr>
              <a:t>thích</a:t>
            </a:r>
            <a:r>
              <a:rPr lang="en-US" altLang="en-US" sz="2800" b="1" dirty="0">
                <a:solidFill>
                  <a:srgbClr val="C00000"/>
                </a:solidFill>
                <a:latin typeface="#9Slide03 SFU Futura_12" panose="00000400000000000000" pitchFamily="2" charset="0"/>
              </a:rPr>
              <a:t> </a:t>
            </a:r>
            <a:r>
              <a:rPr lang="en-US" altLang="en-US" sz="2800" b="1" dirty="0" err="1">
                <a:latin typeface="#9Slide03 SFU Futura_12" panose="00000400000000000000" pitchFamily="2" charset="0"/>
              </a:rPr>
              <a:t>nguyên</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nhân</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của</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sự</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thay</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đổi</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đó</a:t>
            </a:r>
            <a:r>
              <a:rPr lang="en-US" altLang="en-US" sz="2800" b="1" dirty="0">
                <a:latin typeface="#9Slide03 SFU Futura_12" panose="00000400000000000000" pitchFamily="2" charset="0"/>
              </a:rPr>
              <a:t>?</a:t>
            </a:r>
          </a:p>
        </p:txBody>
      </p:sp>
      <p:sp>
        <p:nvSpPr>
          <p:cNvPr id="16" name="Rectangle: Rounded Corners 7">
            <a:extLst>
              <a:ext uri="{FF2B5EF4-FFF2-40B4-BE49-F238E27FC236}">
                <a16:creationId xmlns:a16="http://schemas.microsoft.com/office/drawing/2014/main" id="{9C8CB8A0-CA76-4A71-B990-0741CE8ED4AB}"/>
              </a:ext>
            </a:extLst>
          </p:cNvPr>
          <p:cNvSpPr/>
          <p:nvPr/>
        </p:nvSpPr>
        <p:spPr>
          <a:xfrm>
            <a:off x="142875" y="-15050"/>
            <a:ext cx="12049125" cy="858014"/>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latin typeface="#9Slide03 SFU Futura_12" panose="00000400000000000000" pitchFamily="2" charset="0"/>
                <a:cs typeface="Arial" panose="020B0604020202020204" pitchFamily="34" charset="0"/>
              </a:rPr>
              <a:t>b</a:t>
            </a:r>
            <a:r>
              <a:rPr lang="en-US" sz="3600" b="1" dirty="0">
                <a:solidFill>
                  <a:srgbClr val="C00000"/>
                </a:solidFill>
                <a:latin typeface="#9Slide03 SFU Futura_12" panose="00000400000000000000" pitchFamily="2" charset="0"/>
                <a:cs typeface="Arial" panose="020B0604020202020204" pitchFamily="34" charset="0"/>
              </a:rPr>
              <a:t>. SỰ THAY ĐỔI NHIỆT ĐỘ KHÔNG KHÍ THEO VĨ ĐỘ</a:t>
            </a:r>
          </a:p>
        </p:txBody>
      </p:sp>
      <p:sp>
        <p:nvSpPr>
          <p:cNvPr id="18" name="Rectangle: Rounded Corners 7">
            <a:extLst>
              <a:ext uri="{FF2B5EF4-FFF2-40B4-BE49-F238E27FC236}">
                <a16:creationId xmlns:a16="http://schemas.microsoft.com/office/drawing/2014/main" id="{9C8CB8A0-CA76-4A71-B990-0741CE8ED4AB}"/>
              </a:ext>
            </a:extLst>
          </p:cNvPr>
          <p:cNvSpPr/>
          <p:nvPr/>
        </p:nvSpPr>
        <p:spPr>
          <a:xfrm>
            <a:off x="5230880" y="842964"/>
            <a:ext cx="2137956" cy="1238472"/>
          </a:xfrm>
          <a:prstGeom prst="roundRect">
            <a:avLst/>
          </a:prstGeom>
          <a:solidFill>
            <a:srgbClr val="FFFA9D"/>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Hoàn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hành</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nhiệm</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vụ</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vào</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giấy</a:t>
            </a:r>
            <a:r>
              <a:rPr lang="en-US" sz="2400" b="1" dirty="0">
                <a:solidFill>
                  <a:schemeClr val="tx1"/>
                </a:solidFill>
                <a:latin typeface="#9Slide03 SFU Futura_12" panose="00000400000000000000" pitchFamily="2" charset="0"/>
                <a:cs typeface="Arial" panose="020B0604020202020204" pitchFamily="34" charset="0"/>
              </a:rPr>
              <a:t> note</a:t>
            </a:r>
          </a:p>
        </p:txBody>
      </p:sp>
      <p:pic>
        <p:nvPicPr>
          <p:cNvPr id="22" name="Picture 10" descr="ivyachievement - Luyện thi đại học mỹ, hỗ trợ thi tuyển đại học, trường nội  trú tại Mỹ">
            <a:extLst>
              <a:ext uri="{FF2B5EF4-FFF2-40B4-BE49-F238E27FC236}">
                <a16:creationId xmlns:a16="http://schemas.microsoft.com/office/drawing/2014/main" id="{3989AEFE-974B-478E-8EFE-5BDD0E4FE25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864552" y="842964"/>
            <a:ext cx="1177144" cy="117948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Knowledge Base Silhouette png download - 721*1024 - Free Transparent  Knowledge Base png Download. - CleanPNG / KissPNG"/>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foregroundMark x1="43444" y1="61923" x2="43444" y2="61923"/>
                        <a14:foregroundMark x1="51556" y1="55769" x2="51556" y2="55769"/>
                        <a14:foregroundMark x1="31667" y1="28077" x2="31667" y2="28077"/>
                        <a14:foregroundMark x1="34444" y1="20096" x2="34444" y2="20096"/>
                        <a14:foregroundMark x1="41556" y1="14135" x2="41556" y2="14135"/>
                        <a14:foregroundMark x1="50778" y1="13365" x2="50778" y2="13365"/>
                        <a14:foregroundMark x1="60111" y1="15000" x2="60111" y2="15000"/>
                        <a14:foregroundMark x1="66444" y1="20096" x2="66444" y2="20096"/>
                        <a14:foregroundMark x1="69444" y1="27404" x2="69444" y2="27404"/>
                      </a14:backgroundRemoval>
                    </a14:imgEffect>
                  </a14:imgLayer>
                </a14:imgProps>
              </a:ext>
              <a:ext uri="{28A0092B-C50C-407E-A947-70E740481C1C}">
                <a14:useLocalDpi xmlns:a14="http://schemas.microsoft.com/office/drawing/2010/main" val="0"/>
              </a:ext>
            </a:extLst>
          </a:blip>
          <a:srcRect l="17460" t="7672" r="17417" b="8279"/>
          <a:stretch/>
        </p:blipFill>
        <p:spPr bwMode="auto">
          <a:xfrm>
            <a:off x="3692546" y="724871"/>
            <a:ext cx="985807" cy="1470213"/>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4"/>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72450" y="2372161"/>
            <a:ext cx="6697288" cy="4431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618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par>
                                <p:cTn id="14" presetID="16" presetClass="entr" presetSubtype="21"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animEffect transition="in" filter="barn(inVertical)">
                                      <p:cBhvr>
                                        <p:cTn id="16"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5271" y="1400404"/>
            <a:ext cx="5606328" cy="50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5541819" y="-290944"/>
            <a:ext cx="6551966" cy="3405356"/>
            <a:chOff x="5900803" y="-290944"/>
            <a:chExt cx="6192981" cy="3405356"/>
          </a:xfrm>
        </p:grpSpPr>
        <p:pic>
          <p:nvPicPr>
            <p:cNvPr id="8" name="Picture 4" descr="Text Box Ppt Directory, Ppt, Directory, Box Clipart PNG Transparent Clipart  Image and PSD File for Free Download"/>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000" b="90000" l="10000" r="94583">
                          <a14:foregroundMark x1="88500" y1="6667" x2="88500" y2="6667"/>
                          <a14:foregroundMark x1="92500" y1="11500" x2="92500" y2="11500"/>
                          <a14:foregroundMark x1="93500" y1="38000" x2="93500" y2="38000"/>
                          <a14:foregroundMark x1="85833" y1="5083" x2="85833" y2="5083"/>
                          <a14:foregroundMark x1="94583" y1="11917" x2="94583" y2="11917"/>
                        </a14:backgroundRemoval>
                      </a14:imgEffect>
                      <a14:imgEffect>
                        <a14:sharpenSoften amount="50000"/>
                      </a14:imgEffect>
                    </a14:imgLayer>
                  </a14:imgProps>
                </a:ext>
                <a:ext uri="{28A0092B-C50C-407E-A947-70E740481C1C}">
                  <a14:useLocalDpi xmlns:a14="http://schemas.microsoft.com/office/drawing/2010/main" val="0"/>
                </a:ext>
              </a:extLst>
            </a:blip>
            <a:srcRect l="11203" t="3824" r="4534" b="63800"/>
            <a:stretch/>
          </p:blipFill>
          <p:spPr bwMode="auto">
            <a:xfrm>
              <a:off x="5900803" y="-290944"/>
              <a:ext cx="6192981" cy="340535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7">
              <a:extLst>
                <a:ext uri="{FF2B5EF4-FFF2-40B4-BE49-F238E27FC236}">
                  <a16:creationId xmlns:a16="http://schemas.microsoft.com/office/drawing/2014/main" id="{9C8CB8A0-CA76-4A71-B990-0741CE8ED4AB}"/>
                </a:ext>
              </a:extLst>
            </p:cNvPr>
            <p:cNvSpPr/>
            <p:nvPr/>
          </p:nvSpPr>
          <p:spPr>
            <a:xfrm>
              <a:off x="6232803" y="1014559"/>
              <a:ext cx="4510943" cy="1822148"/>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chemeClr val="tx1"/>
                  </a:solidFill>
                  <a:latin typeface="#9Slide03 SFU Futura_12" panose="00000400000000000000" pitchFamily="2" charset="0"/>
                  <a:cs typeface="Arial" panose="020B0604020202020204" pitchFamily="34" charset="0"/>
                </a:rPr>
                <a:t>Hoàn thành sơ đồ theo mẫu sau để thể hiện các đai khí áp và các loại gió thổi thường xuyên trên Trái Đất</a:t>
              </a:r>
              <a:endParaRPr lang="en-US" sz="2800" b="1" dirty="0">
                <a:solidFill>
                  <a:schemeClr val="tx1"/>
                </a:solidFill>
                <a:latin typeface="#9Slide03 SFU Futura_12" panose="00000400000000000000" pitchFamily="2" charset="0"/>
                <a:cs typeface="Arial" panose="020B0604020202020204" pitchFamily="34" charset="0"/>
              </a:endParaRPr>
            </a:p>
          </p:txBody>
        </p:sp>
      </p:grpSp>
      <p:grpSp>
        <p:nvGrpSpPr>
          <p:cNvPr id="11" name="Group 10"/>
          <p:cNvGrpSpPr/>
          <p:nvPr/>
        </p:nvGrpSpPr>
        <p:grpSpPr>
          <a:xfrm>
            <a:off x="221672" y="13499"/>
            <a:ext cx="3235989" cy="1207481"/>
            <a:chOff x="221672" y="13499"/>
            <a:chExt cx="3235989" cy="1207481"/>
          </a:xfrm>
        </p:grpSpPr>
        <p:sp>
          <p:nvSpPr>
            <p:cNvPr id="12" name="Flowchart: Terminator 11">
              <a:extLst>
                <a:ext uri="{FF2B5EF4-FFF2-40B4-BE49-F238E27FC236}">
                  <a16:creationId xmlns:a16="http://schemas.microsoft.com/office/drawing/2014/main" id="{454EC65F-9461-4D3A-AD62-5A0132ABA328}"/>
                </a:ext>
              </a:extLst>
            </p:cNvPr>
            <p:cNvSpPr/>
            <p:nvPr/>
          </p:nvSpPr>
          <p:spPr>
            <a:xfrm>
              <a:off x="433973" y="192923"/>
              <a:ext cx="3023688" cy="821636"/>
            </a:xfrm>
            <a:prstGeom prst="flowChartTerminator">
              <a:avLst/>
            </a:prstGeom>
            <a:solidFill>
              <a:srgbClr val="0078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3F"/>
                  </a:solidFill>
                  <a:latin typeface="#9Slide03 Oswald Medium" panose="00000600000000000000" pitchFamily="2" charset="0"/>
                  <a:cs typeface="Arial" panose="020B0604020202020204" pitchFamily="34" charset="0"/>
                </a:rPr>
                <a:t>BÀI 2</a:t>
              </a:r>
            </a:p>
          </p:txBody>
        </p:sp>
        <p:pic>
          <p:nvPicPr>
            <p:cNvPr id="13" name="Picture 12">
              <a:extLst>
                <a:ext uri="{FF2B5EF4-FFF2-40B4-BE49-F238E27FC236}">
                  <a16:creationId xmlns:a16="http://schemas.microsoft.com/office/drawing/2014/main" id="{DC0502AE-5658-4CEE-96B3-BC6EFE8B1D42}"/>
                </a:ext>
              </a:extLst>
            </p:cNvPr>
            <p:cNvPicPr>
              <a:picLocks noChangeAspect="1"/>
            </p:cNvPicPr>
            <p:nvPr/>
          </p:nvPicPr>
          <p:blipFill>
            <a:blip r:embed="rId6"/>
            <a:stretch>
              <a:fillRect/>
            </a:stretch>
          </p:blipFill>
          <p:spPr>
            <a:xfrm>
              <a:off x="221672" y="13499"/>
              <a:ext cx="1207481" cy="1207481"/>
            </a:xfrm>
            <a:prstGeom prst="rect">
              <a:avLst/>
            </a:prstGeom>
          </p:spPr>
        </p:pic>
      </p:grpSp>
      <p:pic>
        <p:nvPicPr>
          <p:cNvPr id="5124" name="Picture 4" descr="Pin on An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7944" y="3114411"/>
            <a:ext cx="3877546" cy="369777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818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7">
            <a:extLst>
              <a:ext uri="{FF2B5EF4-FFF2-40B4-BE49-F238E27FC236}">
                <a16:creationId xmlns:a16="http://schemas.microsoft.com/office/drawing/2014/main" id="{9C8CB8A0-CA76-4A71-B990-0741CE8ED4AB}"/>
              </a:ext>
            </a:extLst>
          </p:cNvPr>
          <p:cNvSpPr/>
          <p:nvPr/>
        </p:nvSpPr>
        <p:spPr>
          <a:xfrm>
            <a:off x="142875" y="-15050"/>
            <a:ext cx="12049125" cy="858014"/>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latin typeface="#9Slide03 SFU Futura_12" panose="00000400000000000000" pitchFamily="2" charset="0"/>
                <a:cs typeface="Arial" panose="020B0604020202020204" pitchFamily="34" charset="0"/>
              </a:rPr>
              <a:t>b</a:t>
            </a:r>
            <a:r>
              <a:rPr lang="en-US" sz="3600" b="1" dirty="0">
                <a:solidFill>
                  <a:srgbClr val="C00000"/>
                </a:solidFill>
                <a:latin typeface="#9Slide03 SFU Futura_12" panose="00000400000000000000" pitchFamily="2" charset="0"/>
                <a:cs typeface="Arial" panose="020B0604020202020204" pitchFamily="34" charset="0"/>
              </a:rPr>
              <a:t>. SỰ THAY ĐỔI NHIỆT ĐỘ KHÔNG KHÍ THEO VĨ ĐỘ</a:t>
            </a:r>
          </a:p>
        </p:txBody>
      </p:sp>
      <p:pic>
        <p:nvPicPr>
          <p:cNvPr id="6146" name="Picture 2" descr="4"/>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159465" y="1295668"/>
            <a:ext cx="7032535" cy="4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Rounded Corners 7">
            <a:extLst>
              <a:ext uri="{FF2B5EF4-FFF2-40B4-BE49-F238E27FC236}">
                <a16:creationId xmlns:a16="http://schemas.microsoft.com/office/drawing/2014/main" id="{09CD7DA3-870E-45AC-9BA5-014F990F81AD}"/>
              </a:ext>
            </a:extLst>
          </p:cNvPr>
          <p:cNvSpPr/>
          <p:nvPr/>
        </p:nvSpPr>
        <p:spPr>
          <a:xfrm>
            <a:off x="130265" y="842964"/>
            <a:ext cx="5029200" cy="4186916"/>
          </a:xfrm>
          <a:prstGeom prst="roundRect">
            <a:avLst/>
          </a:prstGeom>
          <a:solidFill>
            <a:srgbClr val="DEFFF9"/>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C00000"/>
                </a:solidFill>
                <a:latin typeface="#9Slide03 SFU Futura_12" panose="00000400000000000000" pitchFamily="2" charset="0"/>
                <a:cs typeface="Arial" panose="020B0604020202020204" pitchFamily="34" charset="0"/>
              </a:rPr>
              <a:t>+ </a:t>
            </a:r>
            <a:r>
              <a:rPr lang="vi-VN" sz="2800" b="1" dirty="0">
                <a:solidFill>
                  <a:srgbClr val="C00000"/>
                </a:solidFill>
                <a:latin typeface="#9Slide03 SFU Futura_12" panose="00000400000000000000" pitchFamily="2" charset="0"/>
                <a:cs typeface="Arial" panose="020B0604020202020204" pitchFamily="34" charset="0"/>
              </a:rPr>
              <a:t>Ma-ni-a</a:t>
            </a:r>
            <a:r>
              <a:rPr lang="en-US" sz="2800" b="1" dirty="0">
                <a:solidFill>
                  <a:srgbClr val="C00000"/>
                </a:solidFill>
                <a:latin typeface="#9Slide03 SFU Futura_12" panose="00000400000000000000" pitchFamily="2" charset="0"/>
                <a:cs typeface="Arial" panose="020B0604020202020204" pitchFamily="34" charset="0"/>
              </a:rPr>
              <a:t>: </a:t>
            </a:r>
            <a:r>
              <a:rPr lang="en-US" sz="2800" b="1" dirty="0" err="1">
                <a:solidFill>
                  <a:srgbClr val="0070C0"/>
                </a:solidFill>
                <a:latin typeface="#9Slide03 SFU Futura_12" panose="00000400000000000000" pitchFamily="2" charset="0"/>
                <a:cs typeface="Arial" panose="020B0604020202020204" pitchFamily="34" charset="0"/>
              </a:rPr>
              <a:t>nhiệt</a:t>
            </a:r>
            <a:r>
              <a:rPr lang="en-US" sz="2800" b="1" dirty="0">
                <a:solidFill>
                  <a:srgbClr val="0070C0"/>
                </a:solidFill>
                <a:latin typeface="#9Slide03 SFU Futura_12" panose="00000400000000000000" pitchFamily="2" charset="0"/>
                <a:cs typeface="Arial" panose="020B0604020202020204" pitchFamily="34" charset="0"/>
              </a:rPr>
              <a:t> </a:t>
            </a:r>
            <a:r>
              <a:rPr lang="en-US" sz="2800" b="1" dirty="0" err="1">
                <a:solidFill>
                  <a:srgbClr val="0070C0"/>
                </a:solidFill>
                <a:latin typeface="#9Slide03 SFU Futura_12" panose="00000400000000000000" pitchFamily="2" charset="0"/>
                <a:cs typeface="Arial" panose="020B0604020202020204" pitchFamily="34" charset="0"/>
              </a:rPr>
              <a:t>độ</a:t>
            </a:r>
            <a:r>
              <a:rPr lang="en-US" sz="2800" b="1" dirty="0">
                <a:solidFill>
                  <a:srgbClr val="0070C0"/>
                </a:solidFill>
                <a:latin typeface="#9Slide03 SFU Futura_12" panose="00000400000000000000" pitchFamily="2" charset="0"/>
                <a:cs typeface="Arial" panose="020B0604020202020204" pitchFamily="34" charset="0"/>
              </a:rPr>
              <a:t> </a:t>
            </a:r>
            <a:r>
              <a:rPr lang="en-US" sz="2800" b="1" dirty="0" err="1">
                <a:solidFill>
                  <a:srgbClr val="0070C0"/>
                </a:solidFill>
                <a:latin typeface="#9Slide03 SFU Futura_12" panose="00000400000000000000" pitchFamily="2" charset="0"/>
                <a:cs typeface="Arial" panose="020B0604020202020204" pitchFamily="34" charset="0"/>
              </a:rPr>
              <a:t>cao</a:t>
            </a:r>
            <a:r>
              <a:rPr lang="en-US" sz="2800" b="1" dirty="0">
                <a:solidFill>
                  <a:srgbClr val="0070C0"/>
                </a:solidFill>
                <a:latin typeface="#9Slide03 SFU Futura_12" panose="00000400000000000000" pitchFamily="2" charset="0"/>
                <a:cs typeface="Arial" panose="020B0604020202020204" pitchFamily="34" charset="0"/>
              </a:rPr>
              <a:t> </a:t>
            </a:r>
            <a:r>
              <a:rPr lang="en-US" sz="2800" b="1" dirty="0" err="1">
                <a:solidFill>
                  <a:srgbClr val="0070C0"/>
                </a:solidFill>
                <a:latin typeface="#9Slide03 SFU Futura_12" panose="00000400000000000000" pitchFamily="2" charset="0"/>
                <a:cs typeface="Arial" panose="020B0604020202020204" pitchFamily="34" charset="0"/>
              </a:rPr>
              <a:t>nhất</a:t>
            </a:r>
            <a:r>
              <a:rPr lang="en-US" sz="2800" b="1" dirty="0">
                <a:solidFill>
                  <a:srgbClr val="0070C0"/>
                </a:solidFill>
                <a:latin typeface="#9Slide03 SFU Futura_12" panose="00000400000000000000" pitchFamily="2" charset="0"/>
                <a:cs typeface="Arial" panose="020B0604020202020204" pitchFamily="34" charset="0"/>
              </a:rPr>
              <a:t>: 25,4</a:t>
            </a:r>
            <a:r>
              <a:rPr lang="en-US" sz="2800" b="1" baseline="30000" dirty="0">
                <a:solidFill>
                  <a:srgbClr val="0070C0"/>
                </a:solidFill>
                <a:latin typeface="#9Slide03 SFU Futura_12" panose="00000400000000000000" pitchFamily="2" charset="0"/>
                <a:cs typeface="Arial" panose="020B0604020202020204" pitchFamily="34" charset="0"/>
              </a:rPr>
              <a:t>0</a:t>
            </a:r>
            <a:r>
              <a:rPr lang="en-US" sz="2800" b="1" dirty="0">
                <a:solidFill>
                  <a:srgbClr val="0070C0"/>
                </a:solidFill>
                <a:latin typeface="#9Slide03 SFU Futura_12" panose="00000400000000000000" pitchFamily="2" charset="0"/>
                <a:cs typeface="Arial" panose="020B0604020202020204" pitchFamily="34" charset="0"/>
              </a:rPr>
              <a:t>C. </a:t>
            </a:r>
            <a:r>
              <a:rPr lang="en-US" sz="2800" b="1" dirty="0" err="1">
                <a:solidFill>
                  <a:srgbClr val="0070C0"/>
                </a:solidFill>
                <a:latin typeface="#9Slide03 SFU Futura_12" panose="00000400000000000000" pitchFamily="2" charset="0"/>
                <a:cs typeface="Arial" panose="020B0604020202020204" pitchFamily="34" charset="0"/>
              </a:rPr>
              <a:t>Vì</a:t>
            </a:r>
            <a:r>
              <a:rPr lang="en-US" sz="2800" b="1" dirty="0">
                <a:solidFill>
                  <a:srgbClr val="0070C0"/>
                </a:solidFill>
                <a:latin typeface="#9Slide03 SFU Futura_12" panose="00000400000000000000" pitchFamily="2" charset="0"/>
                <a:cs typeface="Arial" panose="020B0604020202020204" pitchFamily="34" charset="0"/>
              </a:rPr>
              <a:t> </a:t>
            </a:r>
            <a:r>
              <a:rPr lang="en-US" sz="2800" b="1" dirty="0" err="1">
                <a:solidFill>
                  <a:srgbClr val="0070C0"/>
                </a:solidFill>
                <a:latin typeface="#9Slide03 SFU Futura_12" panose="00000400000000000000" pitchFamily="2" charset="0"/>
                <a:cs typeface="Arial" panose="020B0604020202020204" pitchFamily="34" charset="0"/>
              </a:rPr>
              <a:t>nằm</a:t>
            </a:r>
            <a:r>
              <a:rPr lang="en-US" sz="2800" b="1" dirty="0">
                <a:solidFill>
                  <a:srgbClr val="0070C0"/>
                </a:solidFill>
                <a:latin typeface="#9Slide03 SFU Futura_12" panose="00000400000000000000" pitchFamily="2" charset="0"/>
                <a:cs typeface="Arial" panose="020B0604020202020204" pitchFamily="34" charset="0"/>
              </a:rPr>
              <a:t> ở </a:t>
            </a:r>
            <a:r>
              <a:rPr lang="en-US" sz="2800" b="1" dirty="0" err="1">
                <a:solidFill>
                  <a:srgbClr val="0070C0"/>
                </a:solidFill>
                <a:latin typeface="#9Slide03 SFU Futura_12" panose="00000400000000000000" pitchFamily="2" charset="0"/>
                <a:cs typeface="Arial" panose="020B0604020202020204" pitchFamily="34" charset="0"/>
              </a:rPr>
              <a:t>vĩ</a:t>
            </a:r>
            <a:r>
              <a:rPr lang="en-US" sz="2800" b="1" dirty="0">
                <a:solidFill>
                  <a:srgbClr val="0070C0"/>
                </a:solidFill>
                <a:latin typeface="#9Slide03 SFU Futura_12" panose="00000400000000000000" pitchFamily="2" charset="0"/>
                <a:cs typeface="Arial" panose="020B0604020202020204" pitchFamily="34" charset="0"/>
              </a:rPr>
              <a:t> </a:t>
            </a:r>
            <a:r>
              <a:rPr lang="en-US" sz="2800" b="1" err="1">
                <a:solidFill>
                  <a:srgbClr val="0070C0"/>
                </a:solidFill>
                <a:latin typeface="#9Slide03 SFU Futura_12" panose="00000400000000000000" pitchFamily="2" charset="0"/>
                <a:cs typeface="Arial" panose="020B0604020202020204" pitchFamily="34" charset="0"/>
              </a:rPr>
              <a:t>đô</a:t>
            </a:r>
            <a:r>
              <a:rPr lang="en-US" sz="2800" b="1">
                <a:solidFill>
                  <a:srgbClr val="0070C0"/>
                </a:solidFill>
                <a:latin typeface="#9Slide03 SFU Futura_12" panose="00000400000000000000" pitchFamily="2" charset="0"/>
                <a:cs typeface="Arial" panose="020B0604020202020204" pitchFamily="34" charset="0"/>
              </a:rPr>
              <a:t> thấp, góc chiếu sáng lớn </a:t>
            </a:r>
            <a:r>
              <a:rPr lang="en-US" sz="2800" b="1">
                <a:solidFill>
                  <a:srgbClr val="0070C0"/>
                </a:solidFill>
                <a:latin typeface="#9Slide03 SFU Futura_12" panose="00000400000000000000" pitchFamily="2" charset="0"/>
                <a:cs typeface="Arial" panose="020B0604020202020204" pitchFamily="34" charset="0"/>
                <a:sym typeface="Wingdings" panose="05000000000000000000" pitchFamily="2" charset="2"/>
              </a:rPr>
              <a:t></a:t>
            </a:r>
            <a:r>
              <a:rPr lang="vi-VN" sz="2800" b="1" dirty="0">
                <a:solidFill>
                  <a:srgbClr val="0070C0"/>
                </a:solidFill>
                <a:latin typeface="#9Slide03 SFU Futura_12" panose="00000400000000000000" pitchFamily="2" charset="0"/>
                <a:cs typeface="Arial" panose="020B0604020202020204" pitchFamily="34" charset="0"/>
              </a:rPr>
              <a:t>nhận được nhiều nhiệt từ mặt trời nhất</a:t>
            </a:r>
            <a:r>
              <a:rPr lang="en-US" sz="2800" b="1" dirty="0">
                <a:solidFill>
                  <a:srgbClr val="0070C0"/>
                </a:solidFill>
                <a:latin typeface="#9Slide03 SFU Futura_12" panose="00000400000000000000" pitchFamily="2" charset="0"/>
                <a:cs typeface="Arial" panose="020B0604020202020204" pitchFamily="34" charset="0"/>
              </a:rPr>
              <a:t>.</a:t>
            </a:r>
          </a:p>
          <a:p>
            <a:pPr algn="just"/>
            <a:r>
              <a:rPr lang="en-US" sz="2800" b="1" dirty="0">
                <a:solidFill>
                  <a:srgbClr val="C00000"/>
                </a:solidFill>
                <a:latin typeface="#9Slide03 SFU Futura_12" panose="00000400000000000000" pitchFamily="2" charset="0"/>
                <a:cs typeface="Arial" panose="020B0604020202020204" pitchFamily="34" charset="0"/>
              </a:rPr>
              <a:t>+ </a:t>
            </a:r>
            <a:r>
              <a:rPr lang="en-US" sz="2800" b="1" dirty="0" err="1">
                <a:solidFill>
                  <a:srgbClr val="C00000"/>
                </a:solidFill>
                <a:latin typeface="#9Slide03 SFU Futura_12" panose="00000400000000000000" pitchFamily="2" charset="0"/>
                <a:cs typeface="Arial" panose="020B0604020202020204" pitchFamily="34" charset="0"/>
              </a:rPr>
              <a:t>Xê</a:t>
            </a:r>
            <a:r>
              <a:rPr lang="en-US" sz="2800" b="1" dirty="0">
                <a:solidFill>
                  <a:srgbClr val="C00000"/>
                </a:solidFill>
                <a:latin typeface="#9Slide03 SFU Futura_12" panose="00000400000000000000" pitchFamily="2" charset="0"/>
                <a:cs typeface="Arial" panose="020B0604020202020204" pitchFamily="34" charset="0"/>
              </a:rPr>
              <a:t>-un: </a:t>
            </a:r>
            <a:r>
              <a:rPr lang="en-US" sz="2800" b="1" dirty="0">
                <a:solidFill>
                  <a:srgbClr val="002060"/>
                </a:solidFill>
                <a:latin typeface="#9Slide03 SFU Futura_12" panose="00000400000000000000" pitchFamily="2" charset="0"/>
                <a:cs typeface="Arial" panose="020B0604020202020204" pitchFamily="34" charset="0"/>
              </a:rPr>
              <a:t>13,3</a:t>
            </a:r>
            <a:r>
              <a:rPr lang="en-US" sz="2800" b="1" baseline="30000" dirty="0">
                <a:solidFill>
                  <a:srgbClr val="002060"/>
                </a:solidFill>
                <a:latin typeface="#9Slide03 SFU Futura_12" panose="00000400000000000000" pitchFamily="2" charset="0"/>
                <a:cs typeface="Arial" panose="020B0604020202020204" pitchFamily="34" charset="0"/>
              </a:rPr>
              <a:t>0</a:t>
            </a:r>
            <a:r>
              <a:rPr lang="en-US" sz="2800" b="1" dirty="0">
                <a:solidFill>
                  <a:srgbClr val="002060"/>
                </a:solidFill>
                <a:latin typeface="#9Slide03 SFU Futura_12" panose="00000400000000000000" pitchFamily="2" charset="0"/>
                <a:cs typeface="Arial" panose="020B0604020202020204" pitchFamily="34" charset="0"/>
              </a:rPr>
              <a:t>C. </a:t>
            </a:r>
            <a:r>
              <a:rPr lang="en-US" sz="2800" b="1" dirty="0" err="1">
                <a:solidFill>
                  <a:srgbClr val="002060"/>
                </a:solidFill>
                <a:latin typeface="#9Slide03 SFU Futura_12" panose="00000400000000000000" pitchFamily="2" charset="0"/>
                <a:cs typeface="Arial" panose="020B0604020202020204" pitchFamily="34" charset="0"/>
              </a:rPr>
              <a:t>Vì</a:t>
            </a:r>
            <a:r>
              <a:rPr lang="en-US" sz="2800" b="1" dirty="0">
                <a:solidFill>
                  <a:srgbClr val="002060"/>
                </a:solidFill>
                <a:latin typeface="#9Slide03 SFU Futura_12" panose="00000400000000000000" pitchFamily="2" charset="0"/>
                <a:cs typeface="Arial" panose="020B0604020202020204" pitchFamily="34" charset="0"/>
              </a:rPr>
              <a:t> </a:t>
            </a:r>
            <a:r>
              <a:rPr lang="en-US" sz="2800" b="1" dirty="0" err="1">
                <a:solidFill>
                  <a:srgbClr val="002060"/>
                </a:solidFill>
                <a:latin typeface="#9Slide03 SFU Futura_12" panose="00000400000000000000" pitchFamily="2" charset="0"/>
                <a:cs typeface="Arial" panose="020B0604020202020204" pitchFamily="34" charset="0"/>
              </a:rPr>
              <a:t>nằm</a:t>
            </a:r>
            <a:r>
              <a:rPr lang="en-US" sz="2800" b="1" dirty="0">
                <a:solidFill>
                  <a:srgbClr val="002060"/>
                </a:solidFill>
                <a:latin typeface="#9Slide03 SFU Futura_12" panose="00000400000000000000" pitchFamily="2" charset="0"/>
                <a:cs typeface="Arial" panose="020B0604020202020204" pitchFamily="34" charset="0"/>
              </a:rPr>
              <a:t> ở </a:t>
            </a:r>
            <a:r>
              <a:rPr lang="en-US" sz="2800" b="1" dirty="0" err="1">
                <a:solidFill>
                  <a:srgbClr val="002060"/>
                </a:solidFill>
                <a:latin typeface="#9Slide03 SFU Futura_12" panose="00000400000000000000" pitchFamily="2" charset="0"/>
                <a:cs typeface="Arial" panose="020B0604020202020204" pitchFamily="34" charset="0"/>
              </a:rPr>
              <a:t>vĩ</a:t>
            </a:r>
            <a:r>
              <a:rPr lang="en-US" sz="2800" b="1" dirty="0">
                <a:solidFill>
                  <a:srgbClr val="002060"/>
                </a:solidFill>
                <a:latin typeface="#9Slide03 SFU Futura_12" panose="00000400000000000000" pitchFamily="2" charset="0"/>
                <a:cs typeface="Arial" panose="020B0604020202020204" pitchFamily="34" charset="0"/>
              </a:rPr>
              <a:t> </a:t>
            </a:r>
            <a:r>
              <a:rPr lang="en-US" sz="2800" b="1" dirty="0" err="1">
                <a:solidFill>
                  <a:srgbClr val="002060"/>
                </a:solidFill>
                <a:latin typeface="#9Slide03 SFU Futura_12" panose="00000400000000000000" pitchFamily="2" charset="0"/>
                <a:cs typeface="Arial" panose="020B0604020202020204" pitchFamily="34" charset="0"/>
              </a:rPr>
              <a:t>đô</a:t>
            </a:r>
            <a:r>
              <a:rPr lang="en-US" sz="2800" b="1" dirty="0">
                <a:solidFill>
                  <a:srgbClr val="002060"/>
                </a:solidFill>
                <a:latin typeface="#9Slide03 SFU Futura_12" panose="00000400000000000000" pitchFamily="2" charset="0"/>
                <a:cs typeface="Arial" panose="020B0604020202020204" pitchFamily="34" charset="0"/>
              </a:rPr>
              <a:t> </a:t>
            </a:r>
            <a:r>
              <a:rPr lang="en-US" sz="2800" b="1" dirty="0" err="1">
                <a:solidFill>
                  <a:srgbClr val="002060"/>
                </a:solidFill>
                <a:latin typeface="#9Slide03 SFU Futura_12" panose="00000400000000000000" pitchFamily="2" charset="0"/>
                <a:cs typeface="Arial" panose="020B0604020202020204" pitchFamily="34" charset="0"/>
              </a:rPr>
              <a:t>trung</a:t>
            </a:r>
            <a:r>
              <a:rPr lang="en-US" sz="2800" b="1" dirty="0">
                <a:solidFill>
                  <a:srgbClr val="002060"/>
                </a:solidFill>
                <a:latin typeface="#9Slide03 SFU Futura_12" panose="00000400000000000000" pitchFamily="2" charset="0"/>
                <a:cs typeface="Arial" panose="020B0604020202020204" pitchFamily="34" charset="0"/>
              </a:rPr>
              <a:t> </a:t>
            </a:r>
            <a:r>
              <a:rPr lang="en-US" sz="2800" b="1" dirty="0" err="1">
                <a:solidFill>
                  <a:srgbClr val="002060"/>
                </a:solidFill>
                <a:latin typeface="#9Slide03 SFU Futura_12" panose="00000400000000000000" pitchFamily="2" charset="0"/>
                <a:cs typeface="Arial" panose="020B0604020202020204" pitchFamily="34" charset="0"/>
              </a:rPr>
              <a:t>bình</a:t>
            </a:r>
            <a:r>
              <a:rPr lang="en-US" sz="2800" b="1" dirty="0">
                <a:solidFill>
                  <a:srgbClr val="002060"/>
                </a:solidFill>
                <a:latin typeface="#9Slide03 SFU Futura_12" panose="00000400000000000000" pitchFamily="2" charset="0"/>
                <a:cs typeface="Arial" panose="020B0604020202020204" pitchFamily="34" charset="0"/>
              </a:rPr>
              <a:t>.  </a:t>
            </a:r>
          </a:p>
          <a:p>
            <a:pPr algn="just"/>
            <a:r>
              <a:rPr lang="en-US" sz="2800" b="1" dirty="0">
                <a:solidFill>
                  <a:srgbClr val="C00000"/>
                </a:solidFill>
                <a:latin typeface="#9Slide03 SFU Futura_12" panose="00000400000000000000" pitchFamily="2" charset="0"/>
                <a:cs typeface="Arial" panose="020B0604020202020204" pitchFamily="34" charset="0"/>
              </a:rPr>
              <a:t>+ </a:t>
            </a:r>
            <a:r>
              <a:rPr lang="vi-VN" sz="2800" b="1" dirty="0">
                <a:solidFill>
                  <a:srgbClr val="C00000"/>
                </a:solidFill>
                <a:latin typeface="#9Slide03 SFU Futura_12" panose="00000400000000000000" pitchFamily="2" charset="0"/>
                <a:cs typeface="Arial" panose="020B0604020202020204" pitchFamily="34" charset="0"/>
              </a:rPr>
              <a:t>Tích-xi</a:t>
            </a:r>
            <a:r>
              <a:rPr lang="en-US" sz="2800" b="1" dirty="0">
                <a:solidFill>
                  <a:srgbClr val="C00000"/>
                </a:solidFill>
                <a:latin typeface="#9Slide03 SFU Futura_12" panose="00000400000000000000" pitchFamily="2" charset="0"/>
                <a:cs typeface="Arial" panose="020B0604020202020204" pitchFamily="34" charset="0"/>
              </a:rPr>
              <a:t>: </a:t>
            </a:r>
            <a:r>
              <a:rPr lang="vi-VN" sz="2800" b="1" dirty="0">
                <a:solidFill>
                  <a:srgbClr val="2B8D3A"/>
                </a:solidFill>
                <a:latin typeface="#9Slide03 SFU Futura_12" panose="00000400000000000000" pitchFamily="2" charset="0"/>
                <a:cs typeface="Arial" panose="020B0604020202020204" pitchFamily="34" charset="0"/>
              </a:rPr>
              <a:t>nhiệt </a:t>
            </a:r>
            <a:r>
              <a:rPr lang="en-US" sz="2800" b="1" dirty="0" err="1">
                <a:solidFill>
                  <a:srgbClr val="2B8D3A"/>
                </a:solidFill>
                <a:latin typeface="#9Slide03 SFU Futura_12" panose="00000400000000000000" pitchFamily="2" charset="0"/>
                <a:cs typeface="Arial" panose="020B0604020202020204" pitchFamily="34" charset="0"/>
              </a:rPr>
              <a:t>độ</a:t>
            </a:r>
            <a:r>
              <a:rPr lang="en-US" sz="2800" b="1" dirty="0">
                <a:solidFill>
                  <a:srgbClr val="2B8D3A"/>
                </a:solidFill>
                <a:latin typeface="#9Slide03 SFU Futura_12" panose="00000400000000000000" pitchFamily="2" charset="0"/>
                <a:cs typeface="Arial" panose="020B0604020202020204" pitchFamily="34" charset="0"/>
              </a:rPr>
              <a:t> </a:t>
            </a:r>
            <a:r>
              <a:rPr lang="vi-VN" sz="2800" b="1" dirty="0">
                <a:solidFill>
                  <a:srgbClr val="2B8D3A"/>
                </a:solidFill>
                <a:latin typeface="#9Slide03 SFU Futura_12" panose="00000400000000000000" pitchFamily="2" charset="0"/>
                <a:cs typeface="Arial" panose="020B0604020202020204" pitchFamily="34" charset="0"/>
              </a:rPr>
              <a:t>thấp nhất</a:t>
            </a:r>
            <a:r>
              <a:rPr lang="en-US" sz="2800" b="1" dirty="0">
                <a:solidFill>
                  <a:srgbClr val="2B8D3A"/>
                </a:solidFill>
                <a:latin typeface="#9Slide03 SFU Futura_12" panose="00000400000000000000" pitchFamily="2" charset="0"/>
                <a:cs typeface="Arial" panose="020B0604020202020204" pitchFamily="34" charset="0"/>
              </a:rPr>
              <a:t>: -12,8</a:t>
            </a:r>
            <a:r>
              <a:rPr lang="en-US" sz="2800" b="1" baseline="30000" dirty="0">
                <a:solidFill>
                  <a:srgbClr val="2B8D3A"/>
                </a:solidFill>
                <a:latin typeface="#9Slide03 SFU Futura_12" panose="00000400000000000000" pitchFamily="2" charset="0"/>
                <a:cs typeface="Arial" panose="020B0604020202020204" pitchFamily="34" charset="0"/>
              </a:rPr>
              <a:t>0</a:t>
            </a:r>
            <a:r>
              <a:rPr lang="en-US" sz="2800" b="1" dirty="0">
                <a:solidFill>
                  <a:srgbClr val="2B8D3A"/>
                </a:solidFill>
                <a:latin typeface="#9Slide03 SFU Futura_12" panose="00000400000000000000" pitchFamily="2" charset="0"/>
                <a:cs typeface="Arial" panose="020B0604020202020204" pitchFamily="34" charset="0"/>
              </a:rPr>
              <a:t>C</a:t>
            </a:r>
            <a:r>
              <a:rPr lang="vi-VN" sz="2800" b="1" dirty="0">
                <a:solidFill>
                  <a:srgbClr val="2B8D3A"/>
                </a:solidFill>
                <a:latin typeface="#9Slide03 SFU Futura_12" panose="00000400000000000000" pitchFamily="2" charset="0"/>
                <a:cs typeface="Arial" panose="020B0604020202020204" pitchFamily="34" charset="0"/>
              </a:rPr>
              <a:t>.</a:t>
            </a:r>
            <a:r>
              <a:rPr lang="en-US" sz="2800" b="1" dirty="0">
                <a:solidFill>
                  <a:srgbClr val="2B8D3A"/>
                </a:solidFill>
                <a:latin typeface="#9Slide03 SFU Futura_12" panose="00000400000000000000" pitchFamily="2" charset="0"/>
                <a:cs typeface="Arial" panose="020B0604020202020204" pitchFamily="34" charset="0"/>
              </a:rPr>
              <a:t> </a:t>
            </a:r>
            <a:r>
              <a:rPr lang="en-US" sz="2800" b="1" dirty="0" err="1">
                <a:solidFill>
                  <a:srgbClr val="2B8D3A"/>
                </a:solidFill>
                <a:latin typeface="#9Slide03 SFU Futura_12" panose="00000400000000000000" pitchFamily="2" charset="0"/>
                <a:cs typeface="Arial" panose="020B0604020202020204" pitchFamily="34" charset="0"/>
              </a:rPr>
              <a:t>Vì</a:t>
            </a:r>
            <a:r>
              <a:rPr lang="en-US" sz="2800" b="1" dirty="0">
                <a:solidFill>
                  <a:srgbClr val="2B8D3A"/>
                </a:solidFill>
                <a:latin typeface="#9Slide03 SFU Futura_12" panose="00000400000000000000" pitchFamily="2" charset="0"/>
                <a:cs typeface="Arial" panose="020B0604020202020204" pitchFamily="34" charset="0"/>
              </a:rPr>
              <a:t> </a:t>
            </a:r>
            <a:r>
              <a:rPr lang="en-US" sz="2800" b="1" dirty="0" err="1">
                <a:solidFill>
                  <a:srgbClr val="2B8D3A"/>
                </a:solidFill>
                <a:latin typeface="#9Slide03 SFU Futura_12" panose="00000400000000000000" pitchFamily="2" charset="0"/>
                <a:cs typeface="Arial" panose="020B0604020202020204" pitchFamily="34" charset="0"/>
              </a:rPr>
              <a:t>nằm</a:t>
            </a:r>
            <a:r>
              <a:rPr lang="en-US" sz="2800" b="1" dirty="0">
                <a:solidFill>
                  <a:srgbClr val="2B8D3A"/>
                </a:solidFill>
                <a:latin typeface="#9Slide03 SFU Futura_12" panose="00000400000000000000" pitchFamily="2" charset="0"/>
                <a:cs typeface="Arial" panose="020B0604020202020204" pitchFamily="34" charset="0"/>
              </a:rPr>
              <a:t> ở </a:t>
            </a:r>
            <a:r>
              <a:rPr lang="en-US" sz="2800" b="1" dirty="0" err="1">
                <a:solidFill>
                  <a:srgbClr val="2B8D3A"/>
                </a:solidFill>
                <a:latin typeface="#9Slide03 SFU Futura_12" panose="00000400000000000000" pitchFamily="2" charset="0"/>
                <a:cs typeface="Arial" panose="020B0604020202020204" pitchFamily="34" charset="0"/>
              </a:rPr>
              <a:t>vĩ</a:t>
            </a:r>
            <a:r>
              <a:rPr lang="en-US" sz="2800" b="1" dirty="0">
                <a:solidFill>
                  <a:srgbClr val="2B8D3A"/>
                </a:solidFill>
                <a:latin typeface="#9Slide03 SFU Futura_12" panose="00000400000000000000" pitchFamily="2" charset="0"/>
                <a:cs typeface="Arial" panose="020B0604020202020204" pitchFamily="34" charset="0"/>
              </a:rPr>
              <a:t> </a:t>
            </a:r>
            <a:r>
              <a:rPr lang="en-US" sz="2800" b="1" dirty="0" err="1">
                <a:solidFill>
                  <a:srgbClr val="2B8D3A"/>
                </a:solidFill>
                <a:latin typeface="#9Slide03 SFU Futura_12" panose="00000400000000000000" pitchFamily="2" charset="0"/>
                <a:cs typeface="Arial" panose="020B0604020202020204" pitchFamily="34" charset="0"/>
              </a:rPr>
              <a:t>đô</a:t>
            </a:r>
            <a:r>
              <a:rPr lang="en-US" sz="2800" b="1" dirty="0">
                <a:solidFill>
                  <a:srgbClr val="2B8D3A"/>
                </a:solidFill>
                <a:latin typeface="#9Slide03 SFU Futura_12" panose="00000400000000000000" pitchFamily="2" charset="0"/>
                <a:cs typeface="Arial" panose="020B0604020202020204" pitchFamily="34" charset="0"/>
              </a:rPr>
              <a:t> </a:t>
            </a:r>
            <a:r>
              <a:rPr lang="en-US" sz="2800" b="1" dirty="0" err="1">
                <a:solidFill>
                  <a:srgbClr val="2B8D3A"/>
                </a:solidFill>
                <a:latin typeface="#9Slide03 SFU Futura_12" panose="00000400000000000000" pitchFamily="2" charset="0"/>
                <a:cs typeface="Arial" panose="020B0604020202020204" pitchFamily="34" charset="0"/>
              </a:rPr>
              <a:t>cao</a:t>
            </a:r>
            <a:r>
              <a:rPr lang="en-US" sz="2800" b="1" dirty="0">
                <a:solidFill>
                  <a:srgbClr val="2B8D3A"/>
                </a:solidFill>
                <a:latin typeface="#9Slide03 SFU Futura_12" panose="00000400000000000000" pitchFamily="2" charset="0"/>
                <a:cs typeface="Arial" panose="020B0604020202020204" pitchFamily="34" charset="0"/>
              </a:rPr>
              <a:t> </a:t>
            </a:r>
            <a:r>
              <a:rPr lang="en-US" sz="2800" b="1" dirty="0">
                <a:solidFill>
                  <a:srgbClr val="2B8D3A"/>
                </a:solidFill>
                <a:latin typeface="#9Slide03 SFU Futura_12" panose="00000400000000000000" pitchFamily="2" charset="0"/>
                <a:cs typeface="Arial" panose="020B0604020202020204" pitchFamily="34" charset="0"/>
                <a:sym typeface="Wingdings" panose="05000000000000000000" pitchFamily="2" charset="2"/>
              </a:rPr>
              <a:t></a:t>
            </a:r>
            <a:r>
              <a:rPr lang="vi-VN" sz="2800" b="1" dirty="0">
                <a:solidFill>
                  <a:srgbClr val="2B8D3A"/>
                </a:solidFill>
                <a:latin typeface="#9Slide03 SFU Futura_12" panose="00000400000000000000" pitchFamily="2" charset="0"/>
                <a:cs typeface="Arial" panose="020B0604020202020204" pitchFamily="34" charset="0"/>
              </a:rPr>
              <a:t>nhận được </a:t>
            </a:r>
            <a:r>
              <a:rPr lang="en-US" sz="2800" b="1" dirty="0" err="1">
                <a:solidFill>
                  <a:srgbClr val="2B8D3A"/>
                </a:solidFill>
                <a:latin typeface="#9Slide03 SFU Futura_12" panose="00000400000000000000" pitchFamily="2" charset="0"/>
                <a:cs typeface="Arial" panose="020B0604020202020204" pitchFamily="34" charset="0"/>
              </a:rPr>
              <a:t>ít</a:t>
            </a:r>
            <a:r>
              <a:rPr lang="en-US" sz="2800" b="1" dirty="0">
                <a:solidFill>
                  <a:srgbClr val="2B8D3A"/>
                </a:solidFill>
                <a:latin typeface="#9Slide03 SFU Futura_12" panose="00000400000000000000" pitchFamily="2" charset="0"/>
                <a:cs typeface="Arial" panose="020B0604020202020204" pitchFamily="34" charset="0"/>
              </a:rPr>
              <a:t> </a:t>
            </a:r>
            <a:r>
              <a:rPr lang="vi-VN" sz="2800" b="1" dirty="0">
                <a:solidFill>
                  <a:srgbClr val="2B8D3A"/>
                </a:solidFill>
                <a:latin typeface="#9Slide03 SFU Futura_12" panose="00000400000000000000" pitchFamily="2" charset="0"/>
                <a:cs typeface="Arial" panose="020B0604020202020204" pitchFamily="34" charset="0"/>
              </a:rPr>
              <a:t>nhiệt từ </a:t>
            </a:r>
            <a:r>
              <a:rPr lang="en-US" sz="2800" b="1" dirty="0">
                <a:solidFill>
                  <a:srgbClr val="2B8D3A"/>
                </a:solidFill>
                <a:latin typeface="#9Slide03 SFU Futura_12" panose="00000400000000000000" pitchFamily="2" charset="0"/>
                <a:cs typeface="Arial" panose="020B0604020202020204" pitchFamily="34" charset="0"/>
              </a:rPr>
              <a:t>MT.</a:t>
            </a:r>
            <a:endParaRPr lang="vi-VN" sz="2800" b="1" dirty="0">
              <a:solidFill>
                <a:srgbClr val="2B8D3A"/>
              </a:solidFill>
              <a:latin typeface="#9Slide03 SFU Futura_12" panose="00000400000000000000" pitchFamily="2" charset="0"/>
              <a:cs typeface="Arial" panose="020B0604020202020204" pitchFamily="34" charset="0"/>
            </a:endParaRPr>
          </a:p>
        </p:txBody>
      </p:sp>
      <p:pic>
        <p:nvPicPr>
          <p:cNvPr id="8" name="Picture 7"/>
          <p:cNvPicPr>
            <a:picLocks noChangeAspect="1"/>
          </p:cNvPicPr>
          <p:nvPr/>
        </p:nvPicPr>
        <p:blipFill>
          <a:blip r:embed="rId5"/>
          <a:stretch>
            <a:fillRect/>
          </a:stretch>
        </p:blipFill>
        <p:spPr>
          <a:xfrm>
            <a:off x="465107" y="4962371"/>
            <a:ext cx="2009211" cy="1972270"/>
          </a:xfrm>
          <a:prstGeom prst="ellipse">
            <a:avLst/>
          </a:prstGeom>
          <a:ln>
            <a:noFill/>
          </a:ln>
          <a:effectLst>
            <a:softEdge rad="112500"/>
          </a:effectLst>
        </p:spPr>
      </p:pic>
      <p:pic>
        <p:nvPicPr>
          <p:cNvPr id="6154" name="Picture 10" descr="Ánh sáng mặt trời có thể chống lại hội chứng chuyển hóa?- Thuocbietduo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8577" y="5029880"/>
            <a:ext cx="2128748" cy="202314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7736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0E4486-43F3-4175-82A9-7082E6BAE6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4576"/>
            <a:ext cx="12192000" cy="6263425"/>
          </a:xfrm>
          <a:prstGeom prst="rect">
            <a:avLst/>
          </a:prstGeom>
        </p:spPr>
      </p:pic>
      <p:sp>
        <p:nvSpPr>
          <p:cNvPr id="6" name="Title 1">
            <a:extLst>
              <a:ext uri="{FF2B5EF4-FFF2-40B4-BE49-F238E27FC236}">
                <a16:creationId xmlns:a16="http://schemas.microsoft.com/office/drawing/2014/main" id="{7473C45F-383A-464D-B25B-235EFA71A0C4}"/>
              </a:ext>
            </a:extLst>
          </p:cNvPr>
          <p:cNvSpPr txBox="1">
            <a:spLocks/>
          </p:cNvSpPr>
          <p:nvPr/>
        </p:nvSpPr>
        <p:spPr>
          <a:xfrm>
            <a:off x="611246" y="848277"/>
            <a:ext cx="4884455" cy="507403"/>
          </a:xfrm>
          <a:prstGeom prst="rect">
            <a:avLst/>
          </a:prstGeom>
          <a:noFill/>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rgbClr val="FFFF00"/>
                </a:solidFill>
                <a:latin typeface="Times New Roman" panose="02020603050405020304" pitchFamily="18" charset="0"/>
                <a:cs typeface="Times New Roman" panose="02020603050405020304" pitchFamily="18" charset="0"/>
              </a:rPr>
              <a:t>1. Nhiệt độ không khí</a:t>
            </a:r>
          </a:p>
        </p:txBody>
      </p:sp>
      <p:sp>
        <p:nvSpPr>
          <p:cNvPr id="7" name="Rectangle: Rounded Corners 28">
            <a:extLst>
              <a:ext uri="{FF2B5EF4-FFF2-40B4-BE49-F238E27FC236}">
                <a16:creationId xmlns:a16="http://schemas.microsoft.com/office/drawing/2014/main" id="{24608E28-C4CB-4925-AA1B-63753043F387}"/>
              </a:ext>
            </a:extLst>
          </p:cNvPr>
          <p:cNvSpPr/>
          <p:nvPr/>
        </p:nvSpPr>
        <p:spPr>
          <a:xfrm>
            <a:off x="1909462" y="194466"/>
            <a:ext cx="8857488" cy="400110"/>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rgbClr val="002060"/>
                </a:solidFill>
                <a:latin typeface="+mj-lt"/>
                <a:cs typeface="Arial" panose="020B0604020202020204" pitchFamily="34" charset="0"/>
              </a:rPr>
              <a:t>Tiết </a:t>
            </a:r>
            <a:r>
              <a:rPr lang="en-US" sz="2000" b="1">
                <a:solidFill>
                  <a:srgbClr val="002060"/>
                </a:solidFill>
                <a:latin typeface="Times New Roman" panose="02020603050405020304" pitchFamily="18" charset="0"/>
                <a:cs typeface="Times New Roman" panose="02020603050405020304" pitchFamily="18" charset="0"/>
              </a:rPr>
              <a:t>24 + 25 </a:t>
            </a:r>
            <a:r>
              <a:rPr lang="vi-VN" sz="2000" b="1">
                <a:solidFill>
                  <a:srgbClr val="002060"/>
                </a:solidFill>
                <a:latin typeface="Times New Roman" panose="02020603050405020304" pitchFamily="18" charset="0"/>
                <a:cs typeface="Times New Roman" panose="02020603050405020304" pitchFamily="18" charset="0"/>
              </a:rPr>
              <a:t>- </a:t>
            </a:r>
            <a:r>
              <a:rPr lang="en-US" sz="2000" b="1">
                <a:solidFill>
                  <a:srgbClr val="002060"/>
                </a:solidFill>
                <a:latin typeface="Times New Roman" panose="02020603050405020304" pitchFamily="18" charset="0"/>
                <a:cs typeface="Times New Roman" panose="02020603050405020304" pitchFamily="18" charset="0"/>
              </a:rPr>
              <a:t>Bài 16: NHIỆT ĐỘ KHÔNG KHÍ. MÂY VÀ MƯA</a:t>
            </a:r>
            <a:endParaRPr lang="en-US" sz="2000" b="1" dirty="0">
              <a:solidFill>
                <a:srgbClr val="002060"/>
              </a:solidFill>
              <a:latin typeface="Times New Roman" panose="02020603050405020304" pitchFamily="18" charset="0"/>
              <a:cs typeface="Times New Roman" panose="02020603050405020304" pitchFamily="18" charset="0"/>
            </a:endParaRPr>
          </a:p>
        </p:txBody>
      </p:sp>
      <p:sp>
        <p:nvSpPr>
          <p:cNvPr id="10" name="Google Shape;147;p19">
            <a:extLst>
              <a:ext uri="{FF2B5EF4-FFF2-40B4-BE49-F238E27FC236}">
                <a16:creationId xmlns:a16="http://schemas.microsoft.com/office/drawing/2014/main" id="{C45DA4B2-034D-4D08-A419-F34AB46AD16C}"/>
              </a:ext>
            </a:extLst>
          </p:cNvPr>
          <p:cNvSpPr txBox="1"/>
          <p:nvPr/>
        </p:nvSpPr>
        <p:spPr>
          <a:xfrm>
            <a:off x="255646" y="1355680"/>
            <a:ext cx="11529954" cy="2395475"/>
          </a:xfrm>
          <a:prstGeom prst="rect">
            <a:avLst/>
          </a:prstGeom>
          <a:noFill/>
          <a:ln>
            <a:noFill/>
          </a:ln>
        </p:spPr>
        <p:txBody>
          <a:bodyPr spcFirstLastPara="1" wrap="square" lIns="91425" tIns="45700" rIns="91425" bIns="45700" anchor="t" anchorCtr="0">
            <a:noAutofit/>
          </a:bodyPr>
          <a:lstStyle/>
          <a:p>
            <a:pPr indent="342900">
              <a:lnSpc>
                <a:spcPct val="120000"/>
              </a:lnSpc>
            </a:pPr>
            <a:r>
              <a:rPr lang="en-US" sz="2000">
                <a:solidFill>
                  <a:srgbClr val="FFFF00"/>
                </a:solidFill>
                <a:latin typeface="Times New Roman" panose="02020603050405020304" pitchFamily="18" charset="0"/>
                <a:cs typeface="Times New Roman" panose="02020603050405020304" pitchFamily="18" charset="0"/>
              </a:rPr>
              <a:t>a/ Nhiệt độ không khí và cách sử dụng nhiệt kế: </a:t>
            </a:r>
          </a:p>
          <a:p>
            <a:pPr indent="342900">
              <a:lnSpc>
                <a:spcPct val="120000"/>
              </a:lnSpc>
            </a:pPr>
            <a:r>
              <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Mặt đất hấp thụ lượng nhiệt từ Mặt Trời rồi bức xạ lại vào không khí làm không khí nóng lên. </a:t>
            </a:r>
          </a:p>
          <a:p>
            <a:pPr indent="342900">
              <a:lnSpc>
                <a:spcPct val="120000"/>
              </a:lnSpc>
            </a:pPr>
            <a:r>
              <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Nhiệt độ không khí: Là độ nóng, lạnh của không khí.</a:t>
            </a:r>
          </a:p>
          <a:p>
            <a:pPr indent="342900">
              <a:lnSpc>
                <a:spcPct val="120000"/>
              </a:lnSpc>
            </a:pPr>
            <a:r>
              <a:rPr lang="en-US" sz="2000">
                <a:solidFill>
                  <a:schemeClr val="bg1"/>
                </a:solidFill>
                <a:latin typeface="Times New Roman" panose="02020603050405020304" pitchFamily="18" charset="0"/>
                <a:cs typeface="Times New Roman" panose="02020603050405020304" pitchFamily="18" charset="0"/>
              </a:rPr>
              <a:t>+ Dụng cụ đo: Nhiệt kế. </a:t>
            </a:r>
          </a:p>
          <a:p>
            <a:pPr indent="342900">
              <a:lnSpc>
                <a:spcPct val="120000"/>
              </a:lnSpc>
            </a:pPr>
            <a:r>
              <a:rPr lang="en-US" sz="2000">
                <a:solidFill>
                  <a:schemeClr val="bg1"/>
                </a:solidFill>
                <a:latin typeface="Times New Roman" panose="02020603050405020304" pitchFamily="18" charset="0"/>
                <a:cs typeface="Times New Roman" panose="02020603050405020304" pitchFamily="18" charset="0"/>
              </a:rPr>
              <a:t>+ Đơn vị đo: Độ C (</a:t>
            </a:r>
            <a:r>
              <a:rPr lang="en-US" sz="2000" baseline="30000">
                <a:solidFill>
                  <a:schemeClr val="bg1"/>
                </a:solidFill>
                <a:latin typeface="Times New Roman" panose="02020603050405020304" pitchFamily="18" charset="0"/>
                <a:cs typeface="Times New Roman" panose="02020603050405020304" pitchFamily="18" charset="0"/>
              </a:rPr>
              <a:t>0</a:t>
            </a:r>
            <a:r>
              <a:rPr lang="en-US" sz="2000">
                <a:solidFill>
                  <a:schemeClr val="bg1"/>
                </a:solidFill>
                <a:latin typeface="Times New Roman" panose="02020603050405020304" pitchFamily="18" charset="0"/>
                <a:cs typeface="Times New Roman" panose="02020603050405020304" pitchFamily="18" charset="0"/>
              </a:rPr>
              <a:t>C)</a:t>
            </a:r>
          </a:p>
          <a:p>
            <a:pPr indent="342900">
              <a:lnSpc>
                <a:spcPct val="120000"/>
              </a:lnSpc>
            </a:pPr>
            <a:r>
              <a:rPr lang="en-US" sz="2000">
                <a:solidFill>
                  <a:schemeClr val="bg1"/>
                </a:solidFill>
                <a:latin typeface="Times New Roman" panose="02020603050405020304" pitchFamily="18" charset="0"/>
                <a:cs typeface="Times New Roman" panose="02020603050405020304" pitchFamily="18" charset="0"/>
              </a:rPr>
              <a:t>- Ở các trạm khí tượng, nhiệt kế đặt trong lều khí tượng, cách mặt đất 1,5 m; đo nhiệt độ không khí ít nhất 4 lần trong ngày. (ở Việt Nam đo lúc: 1, 7, 13, 19 h)</a:t>
            </a:r>
          </a:p>
        </p:txBody>
      </p:sp>
      <p:sp>
        <p:nvSpPr>
          <p:cNvPr id="15" name="Title 1">
            <a:extLst>
              <a:ext uri="{FF2B5EF4-FFF2-40B4-BE49-F238E27FC236}">
                <a16:creationId xmlns:a16="http://schemas.microsoft.com/office/drawing/2014/main" id="{7CB43033-8E32-4568-8E49-E5378C225F44}"/>
              </a:ext>
            </a:extLst>
          </p:cNvPr>
          <p:cNvSpPr txBox="1">
            <a:spLocks/>
          </p:cNvSpPr>
          <p:nvPr/>
        </p:nvSpPr>
        <p:spPr>
          <a:xfrm>
            <a:off x="611246" y="4512259"/>
            <a:ext cx="9934395" cy="507403"/>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30000"/>
              </a:lnSpc>
            </a:pPr>
            <a:r>
              <a:rPr lang="en-US" sz="2000" b="1">
                <a:solidFill>
                  <a:srgbClr val="FFFF00"/>
                </a:solidFill>
                <a:latin typeface="Times New Roman" panose="02020603050405020304" pitchFamily="18" charset="0"/>
                <a:cs typeface="Times New Roman" panose="02020603050405020304" pitchFamily="18" charset="0"/>
              </a:rPr>
              <a:t>Bài tập về nhà: </a:t>
            </a:r>
            <a:r>
              <a:rPr lang="en-US" sz="2000">
                <a:solidFill>
                  <a:schemeClr val="bg1"/>
                </a:solidFill>
                <a:latin typeface="Times New Roman" panose="02020603050405020304" pitchFamily="18" charset="0"/>
                <a:cs typeface="Times New Roman" panose="02020603050405020304" pitchFamily="18" charset="0"/>
              </a:rPr>
              <a:t>Làm bài 1 -&gt; 5 Sách bài tập trang 36, 37, 38 </a:t>
            </a:r>
          </a:p>
        </p:txBody>
      </p:sp>
      <p:sp>
        <p:nvSpPr>
          <p:cNvPr id="21" name="TextBox 20">
            <a:extLst>
              <a:ext uri="{FF2B5EF4-FFF2-40B4-BE49-F238E27FC236}">
                <a16:creationId xmlns:a16="http://schemas.microsoft.com/office/drawing/2014/main" id="{461AC7D6-1B66-448D-B828-1D56D87C9A9F}"/>
              </a:ext>
            </a:extLst>
          </p:cNvPr>
          <p:cNvSpPr txBox="1"/>
          <p:nvPr/>
        </p:nvSpPr>
        <p:spPr>
          <a:xfrm>
            <a:off x="305543" y="3881188"/>
            <a:ext cx="9934396" cy="798745"/>
          </a:xfrm>
          <a:prstGeom prst="rect">
            <a:avLst/>
          </a:prstGeom>
          <a:noFill/>
        </p:spPr>
        <p:txBody>
          <a:bodyPr wrap="square">
            <a:spAutoFit/>
          </a:bodyPr>
          <a:lstStyle/>
          <a:p>
            <a:pPr indent="342900">
              <a:lnSpc>
                <a:spcPct val="120000"/>
              </a:lnSpc>
            </a:pPr>
            <a:r>
              <a:rPr lang="en-US" sz="2000">
                <a:solidFill>
                  <a:srgbClr val="FFFF00"/>
                </a:solidFill>
                <a:latin typeface="Times New Roman" panose="02020603050405020304" pitchFamily="18" charset="0"/>
                <a:cs typeface="Times New Roman" panose="02020603050405020304" pitchFamily="18" charset="0"/>
              </a:rPr>
              <a:t>b/ Sự thay đổi nhiệt độ không khí trên bề mặt Trái Đất theo vĩ độ:</a:t>
            </a:r>
          </a:p>
          <a:p>
            <a:pPr indent="342900">
              <a:lnSpc>
                <a:spcPct val="120000"/>
              </a:lnSpc>
            </a:pPr>
            <a:r>
              <a:rPr lang="en-US" sz="2000">
                <a:solidFill>
                  <a:schemeClr val="bg1"/>
                </a:solidFill>
                <a:latin typeface="Times New Roman" panose="02020603050405020304" pitchFamily="18" charset="0"/>
                <a:ea typeface="Tahoma" panose="020B0604030504040204" pitchFamily="34" charset="0"/>
                <a:cs typeface="Times New Roman" panose="02020603050405020304" pitchFamily="18" charset="0"/>
              </a:rPr>
              <a:t>- Không khí ở các vùng vĩ độ thấp nóng hơn không khí ở các vùng vĩ độ cao. </a:t>
            </a:r>
          </a:p>
        </p:txBody>
      </p:sp>
      <p:pic>
        <p:nvPicPr>
          <p:cNvPr id="22" name="Picture 2" descr="4">
            <a:extLst>
              <a:ext uri="{FF2B5EF4-FFF2-40B4-BE49-F238E27FC236}">
                <a16:creationId xmlns:a16="http://schemas.microsoft.com/office/drawing/2014/main" id="{BF3DCA27-374B-4064-9C35-40B8AF9BA23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670471" y="4428886"/>
            <a:ext cx="3215986" cy="2127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23CE98F-AC51-4E6F-80A4-0D6A6FA67F65}"/>
              </a:ext>
            </a:extLst>
          </p:cNvPr>
          <p:cNvSpPr/>
          <p:nvPr/>
        </p:nvSpPr>
        <p:spPr>
          <a:xfrm>
            <a:off x="6799007" y="1773890"/>
            <a:ext cx="1017638" cy="394123"/>
          </a:xfrm>
          <a:prstGeom prst="rect">
            <a:avLst/>
          </a:prstGeom>
          <a:solidFill>
            <a:srgbClr val="B1D3C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1FF640D-6E93-4F6C-A871-EA233752EA28}"/>
              </a:ext>
            </a:extLst>
          </p:cNvPr>
          <p:cNvSpPr/>
          <p:nvPr/>
        </p:nvSpPr>
        <p:spPr>
          <a:xfrm>
            <a:off x="2186800" y="2525066"/>
            <a:ext cx="1017638" cy="297707"/>
          </a:xfrm>
          <a:prstGeom prst="rect">
            <a:avLst/>
          </a:prstGeom>
          <a:solidFill>
            <a:srgbClr val="B1D3C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9D3905D-6AAF-46CE-895E-079329D47E28}"/>
              </a:ext>
            </a:extLst>
          </p:cNvPr>
          <p:cNvSpPr/>
          <p:nvPr/>
        </p:nvSpPr>
        <p:spPr>
          <a:xfrm>
            <a:off x="2035835" y="2901505"/>
            <a:ext cx="1017638" cy="297707"/>
          </a:xfrm>
          <a:prstGeom prst="rect">
            <a:avLst/>
          </a:prstGeom>
          <a:solidFill>
            <a:srgbClr val="B1D3C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0985352-9431-4858-AECD-843625AEFD6F}"/>
              </a:ext>
            </a:extLst>
          </p:cNvPr>
          <p:cNvSpPr/>
          <p:nvPr/>
        </p:nvSpPr>
        <p:spPr>
          <a:xfrm>
            <a:off x="4255103" y="4318423"/>
            <a:ext cx="1017638" cy="297707"/>
          </a:xfrm>
          <a:prstGeom prst="rect">
            <a:avLst/>
          </a:prstGeom>
          <a:solidFill>
            <a:srgbClr val="B1D3C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021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FC2FE5C-24B3-4321-AB89-4B2BE15C5082}"/>
              </a:ext>
            </a:extLst>
          </p:cNvPr>
          <p:cNvGrpSpPr/>
          <p:nvPr/>
        </p:nvGrpSpPr>
        <p:grpSpPr>
          <a:xfrm>
            <a:off x="3263622" y="0"/>
            <a:ext cx="5241750" cy="1342230"/>
            <a:chOff x="3263622" y="0"/>
            <a:chExt cx="5241750" cy="1342230"/>
          </a:xfrm>
        </p:grpSpPr>
        <p:sp>
          <p:nvSpPr>
            <p:cNvPr id="7" name="Rectangle 6">
              <a:extLst>
                <a:ext uri="{FF2B5EF4-FFF2-40B4-BE49-F238E27FC236}">
                  <a16:creationId xmlns:a16="http://schemas.microsoft.com/office/drawing/2014/main" id="{81F2071E-DF8C-495C-8676-8F839E06F04F}"/>
                </a:ext>
              </a:extLst>
            </p:cNvPr>
            <p:cNvSpPr/>
            <p:nvPr/>
          </p:nvSpPr>
          <p:spPr>
            <a:xfrm>
              <a:off x="3457665" y="106002"/>
              <a:ext cx="5047707" cy="1015663"/>
            </a:xfrm>
            <a:prstGeom prst="rect">
              <a:avLst/>
            </a:prstGeom>
            <a:solidFill>
              <a:srgbClr val="FFFF00"/>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54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LUYỆN TẬP</a:t>
              </a:r>
              <a:endParaRPr lang="en-US" sz="48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endParaRPr>
            </a:p>
          </p:txBody>
        </p:sp>
        <p:pic>
          <p:nvPicPr>
            <p:cNvPr id="13"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263622" y="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4232771" y="1615534"/>
            <a:ext cx="7067311" cy="461665"/>
          </a:xfrm>
          <a:prstGeom prst="rect">
            <a:avLst/>
          </a:prstGeom>
        </p:spPr>
        <p:txBody>
          <a:bodyPr wrap="square">
            <a:spAutoFit/>
          </a:bodyPr>
          <a:lstStyle/>
          <a:p>
            <a:pPr algn="just"/>
            <a:r>
              <a:rPr lang="vi-VN" sz="2400" b="1" dirty="0">
                <a:latin typeface="#9Slide03 SFU Futura_12" panose="020B0604020202020204" charset="0"/>
              </a:rPr>
              <a:t>Nhiệt độ trung bình các tháng tại một trạm khí tượng </a:t>
            </a:r>
            <a:endParaRPr lang="en-US" sz="2400" b="1" dirty="0">
              <a:latin typeface="#9Slide03 SFU Futura_12" panose="020B0604020202020204" charset="0"/>
            </a:endParaRPr>
          </a:p>
        </p:txBody>
      </p:sp>
      <p:pic>
        <p:nvPicPr>
          <p:cNvPr id="18" name="Picture 17" descr="Table, calendar&#10;&#10;Description automatically generated">
            <a:extLst>
              <a:ext uri="{FF2B5EF4-FFF2-40B4-BE49-F238E27FC236}">
                <a16:creationId xmlns:a16="http://schemas.microsoft.com/office/drawing/2014/main" id="{62854D44-2A95-4D27-BD7F-59488D517FAE}"/>
              </a:ext>
            </a:extLst>
          </p:cNvPr>
          <p:cNvPicPr>
            <a:picLocks noChangeAspect="1"/>
          </p:cNvPicPr>
          <p:nvPr/>
        </p:nvPicPr>
        <p:blipFill rotWithShape="1">
          <a:blip r:embed="rId4"/>
          <a:srcRect r="9140"/>
          <a:stretch/>
        </p:blipFill>
        <p:spPr>
          <a:xfrm>
            <a:off x="3571965" y="2114894"/>
            <a:ext cx="8388925" cy="2021463"/>
          </a:xfrm>
          <a:prstGeom prst="rect">
            <a:avLst/>
          </a:prstGeom>
        </p:spPr>
      </p:pic>
      <p:sp>
        <p:nvSpPr>
          <p:cNvPr id="25" name="Rectangle 24"/>
          <p:cNvSpPr/>
          <p:nvPr/>
        </p:nvSpPr>
        <p:spPr>
          <a:xfrm>
            <a:off x="212301" y="3697414"/>
            <a:ext cx="3245364" cy="954107"/>
          </a:xfrm>
          <a:prstGeom prst="rect">
            <a:avLst/>
          </a:prstGeom>
        </p:spPr>
        <p:txBody>
          <a:bodyPr wrap="square">
            <a:spAutoFit/>
          </a:bodyPr>
          <a:lstStyle/>
          <a:p>
            <a:pPr algn="just"/>
            <a:r>
              <a:rPr lang="en-US" sz="2800" b="1" dirty="0" err="1">
                <a:latin typeface="#9Slide03 SFU Futura_12" panose="020B0604020202020204" charset="0"/>
              </a:rPr>
              <a:t>Dựa</a:t>
            </a:r>
            <a:r>
              <a:rPr lang="en-US" sz="2800" b="1" dirty="0">
                <a:latin typeface="#9Slide03 SFU Futura_12" panose="020B0604020202020204" charset="0"/>
              </a:rPr>
              <a:t> </a:t>
            </a:r>
            <a:r>
              <a:rPr lang="en-US" sz="2800" b="1" dirty="0" err="1">
                <a:latin typeface="#9Slide03 SFU Futura_12" panose="020B0604020202020204" charset="0"/>
              </a:rPr>
              <a:t>vào</a:t>
            </a:r>
            <a:r>
              <a:rPr lang="en-US" sz="2800" b="1" dirty="0">
                <a:latin typeface="#9Slide03 SFU Futura_12" panose="020B0604020202020204" charset="0"/>
              </a:rPr>
              <a:t> BSL, </a:t>
            </a:r>
            <a:r>
              <a:rPr lang="en-US" sz="2800" b="1" dirty="0" err="1">
                <a:latin typeface="#9Slide03 SFU Futura_12" panose="020B0604020202020204" charset="0"/>
              </a:rPr>
              <a:t>hãy</a:t>
            </a:r>
            <a:r>
              <a:rPr lang="en-US" sz="2800" b="1" dirty="0">
                <a:latin typeface="#9Slide03 SFU Futura_12" panose="020B0604020202020204" charset="0"/>
              </a:rPr>
              <a:t> </a:t>
            </a:r>
            <a:r>
              <a:rPr lang="en-US" sz="2800" b="1" dirty="0" err="1">
                <a:latin typeface="#9Slide03 SFU Futura_12" panose="020B0604020202020204" charset="0"/>
              </a:rPr>
              <a:t>cho</a:t>
            </a:r>
            <a:r>
              <a:rPr lang="en-US" sz="2800" b="1" dirty="0">
                <a:latin typeface="#9Slide03 SFU Futura_12" panose="020B0604020202020204" charset="0"/>
              </a:rPr>
              <a:t> </a:t>
            </a:r>
            <a:r>
              <a:rPr lang="en-US" sz="2800" b="1" dirty="0" err="1">
                <a:latin typeface="#9Slide03 SFU Futura_12" panose="020B0604020202020204" charset="0"/>
              </a:rPr>
              <a:t>biết</a:t>
            </a:r>
            <a:endParaRPr lang="en-US" sz="2800" b="1" dirty="0">
              <a:latin typeface="#9Slide03 SFU Futura_12" panose="020B0604020202020204" charset="0"/>
            </a:endParaRPr>
          </a:p>
        </p:txBody>
      </p:sp>
      <p:sp>
        <p:nvSpPr>
          <p:cNvPr id="27" name="Rectangle 26"/>
          <p:cNvSpPr/>
          <p:nvPr/>
        </p:nvSpPr>
        <p:spPr>
          <a:xfrm>
            <a:off x="209776" y="4743106"/>
            <a:ext cx="11543484" cy="1384995"/>
          </a:xfrm>
          <a:prstGeom prst="rect">
            <a:avLst/>
          </a:prstGeom>
        </p:spPr>
        <p:txBody>
          <a:bodyPr wrap="square">
            <a:spAutoFit/>
          </a:bodyPr>
          <a:lstStyle/>
          <a:p>
            <a:pPr algn="just"/>
            <a:r>
              <a:rPr lang="en-US" sz="2800" b="1" dirty="0">
                <a:latin typeface="#9Slide03 SFU Futura_12" panose="020B0604020202020204" charset="0"/>
              </a:rPr>
              <a:t>+ </a:t>
            </a:r>
            <a:r>
              <a:rPr lang="en-US" sz="2800" b="1" dirty="0" err="1">
                <a:latin typeface="#9Slide03 SFU Futura_12" panose="020B0604020202020204" charset="0"/>
              </a:rPr>
              <a:t>Nhiệt</a:t>
            </a:r>
            <a:r>
              <a:rPr lang="en-US" sz="2800" b="1" dirty="0">
                <a:latin typeface="#9Slide03 SFU Futura_12" panose="020B0604020202020204" charset="0"/>
              </a:rPr>
              <a:t> </a:t>
            </a:r>
            <a:r>
              <a:rPr lang="en-US" sz="2800" b="1" dirty="0" err="1">
                <a:latin typeface="#9Slide03 SFU Futura_12" panose="020B0604020202020204" charset="0"/>
              </a:rPr>
              <a:t>độ</a:t>
            </a:r>
            <a:r>
              <a:rPr lang="en-US" sz="2800" b="1" dirty="0">
                <a:latin typeface="#9Slide03 SFU Futura_12" panose="020B0604020202020204" charset="0"/>
              </a:rPr>
              <a:t> </a:t>
            </a:r>
            <a:r>
              <a:rPr lang="en-US" sz="2800" b="1" dirty="0" err="1">
                <a:latin typeface="#9Slide03 SFU Futura_12" panose="020B0604020202020204" charset="0"/>
              </a:rPr>
              <a:t>trung</a:t>
            </a:r>
            <a:r>
              <a:rPr lang="en-US" sz="2800" b="1" dirty="0">
                <a:latin typeface="#9Slide03 SFU Futura_12" panose="020B0604020202020204" charset="0"/>
              </a:rPr>
              <a:t> </a:t>
            </a:r>
            <a:r>
              <a:rPr lang="en-US" sz="2800" b="1" dirty="0" err="1">
                <a:latin typeface="#9Slide03 SFU Futura_12" panose="020B0604020202020204" charset="0"/>
              </a:rPr>
              <a:t>bình</a:t>
            </a:r>
            <a:r>
              <a:rPr lang="en-US" sz="2800" b="1" dirty="0">
                <a:latin typeface="#9Slide03 SFU Futura_12" panose="020B0604020202020204" charset="0"/>
              </a:rPr>
              <a:t> </a:t>
            </a:r>
            <a:r>
              <a:rPr lang="en-US" sz="2800" b="1" dirty="0" err="1">
                <a:latin typeface="#9Slide03 SFU Futura_12" panose="020B0604020202020204" charset="0"/>
              </a:rPr>
              <a:t>năm</a:t>
            </a:r>
            <a:r>
              <a:rPr lang="en-US" sz="2800" b="1" dirty="0">
                <a:latin typeface="#9Slide03 SFU Futura_12" panose="020B0604020202020204" charset="0"/>
              </a:rPr>
              <a:t>:……………………</a:t>
            </a:r>
          </a:p>
          <a:p>
            <a:pPr algn="just"/>
            <a:r>
              <a:rPr lang="en-US" sz="2800" b="1" dirty="0">
                <a:latin typeface="#9Slide03 SFU Futura_12" panose="020B0604020202020204" charset="0"/>
              </a:rPr>
              <a:t>+ </a:t>
            </a:r>
            <a:r>
              <a:rPr lang="en-US" sz="2800" b="1" dirty="0" err="1">
                <a:latin typeface="#9Slide03 SFU Futura_12" panose="020B0604020202020204" charset="0"/>
              </a:rPr>
              <a:t>Nhiệt</a:t>
            </a:r>
            <a:r>
              <a:rPr lang="en-US" sz="2800" b="1" dirty="0">
                <a:latin typeface="#9Slide03 SFU Futura_12" panose="020B0604020202020204" charset="0"/>
              </a:rPr>
              <a:t> </a:t>
            </a:r>
            <a:r>
              <a:rPr lang="en-US" sz="2800" b="1" dirty="0" err="1">
                <a:latin typeface="#9Slide03 SFU Futura_12" panose="020B0604020202020204" charset="0"/>
              </a:rPr>
              <a:t>độ</a:t>
            </a:r>
            <a:r>
              <a:rPr lang="en-US" sz="2800" b="1" dirty="0">
                <a:latin typeface="#9Slide03 SFU Futura_12" panose="020B0604020202020204" charset="0"/>
              </a:rPr>
              <a:t> </a:t>
            </a:r>
            <a:r>
              <a:rPr lang="en-US" sz="2800" b="1" dirty="0" err="1">
                <a:latin typeface="#9Slide03 SFU Futura_12" panose="020B0604020202020204" charset="0"/>
              </a:rPr>
              <a:t>trung</a:t>
            </a:r>
            <a:r>
              <a:rPr lang="en-US" sz="2800" b="1" dirty="0">
                <a:latin typeface="#9Slide03 SFU Futura_12" panose="020B0604020202020204" charset="0"/>
              </a:rPr>
              <a:t> </a:t>
            </a:r>
            <a:r>
              <a:rPr lang="en-US" sz="2800" b="1" dirty="0" err="1">
                <a:latin typeface="#9Slide03 SFU Futura_12" panose="020B0604020202020204" charset="0"/>
              </a:rPr>
              <a:t>bình</a:t>
            </a:r>
            <a:r>
              <a:rPr lang="en-US" sz="2800" b="1" dirty="0">
                <a:latin typeface="#9Slide03 SFU Futura_12" panose="020B0604020202020204" charset="0"/>
              </a:rPr>
              <a:t> </a:t>
            </a:r>
            <a:r>
              <a:rPr lang="en-US" sz="2800" b="1" dirty="0" err="1">
                <a:latin typeface="#9Slide03 SFU Futura_12" panose="020B0604020202020204" charset="0"/>
              </a:rPr>
              <a:t>cao</a:t>
            </a:r>
            <a:r>
              <a:rPr lang="en-US" sz="2800" b="1" dirty="0">
                <a:latin typeface="#9Slide03 SFU Futura_12" panose="020B0604020202020204" charset="0"/>
              </a:rPr>
              <a:t> </a:t>
            </a:r>
            <a:r>
              <a:rPr lang="en-US" sz="2800" b="1" dirty="0" err="1">
                <a:latin typeface="#9Slide03 SFU Futura_12" panose="020B0604020202020204" charset="0"/>
              </a:rPr>
              <a:t>nhất</a:t>
            </a:r>
            <a:r>
              <a:rPr lang="en-US" sz="2800" b="1" dirty="0">
                <a:latin typeface="#9Slide03 SFU Futura_12" panose="020B0604020202020204" charset="0"/>
              </a:rPr>
              <a:t> </a:t>
            </a:r>
            <a:r>
              <a:rPr lang="en-US" sz="2800" b="1" dirty="0" err="1">
                <a:latin typeface="#9Slide03 SFU Futura_12" panose="020B0604020202020204" charset="0"/>
              </a:rPr>
              <a:t>vào</a:t>
            </a:r>
            <a:r>
              <a:rPr lang="en-US" sz="2800" b="1" dirty="0">
                <a:latin typeface="#9Slide03 SFU Futura_12" panose="020B0604020202020204" charset="0"/>
              </a:rPr>
              <a:t> </a:t>
            </a:r>
            <a:r>
              <a:rPr lang="en-US" sz="2800" b="1" dirty="0" err="1">
                <a:latin typeface="#9Slide03 SFU Futura_12" panose="020B0604020202020204" charset="0"/>
              </a:rPr>
              <a:t>tháng</a:t>
            </a:r>
            <a:r>
              <a:rPr lang="en-US" sz="2800" b="1" dirty="0">
                <a:latin typeface="#9Slide03 SFU Futura_12" panose="020B0604020202020204" charset="0"/>
              </a:rPr>
              <a:t> </a:t>
            </a:r>
            <a:r>
              <a:rPr lang="en-US" sz="2800" b="1" dirty="0" err="1">
                <a:latin typeface="#9Slide03 SFU Futura_12" panose="020B0604020202020204" charset="0"/>
              </a:rPr>
              <a:t>nào</a:t>
            </a:r>
            <a:r>
              <a:rPr lang="en-US" sz="2800" b="1" dirty="0">
                <a:latin typeface="#9Slide03 SFU Futura_12" panose="020B0604020202020204" charset="0"/>
              </a:rPr>
              <a:t>? </a:t>
            </a:r>
            <a:r>
              <a:rPr lang="en-US" sz="2800" b="1" dirty="0" err="1">
                <a:latin typeface="#9Slide03 SFU Futura_12" panose="020B0604020202020204" charset="0"/>
              </a:rPr>
              <a:t>Bao</a:t>
            </a:r>
            <a:r>
              <a:rPr lang="en-US" sz="2800" b="1" dirty="0">
                <a:latin typeface="#9Slide03 SFU Futura_12" panose="020B0604020202020204" charset="0"/>
              </a:rPr>
              <a:t> </a:t>
            </a:r>
            <a:r>
              <a:rPr lang="en-US" sz="2800" b="1" dirty="0" err="1">
                <a:latin typeface="#9Slide03 SFU Futura_12" panose="020B0604020202020204" charset="0"/>
              </a:rPr>
              <a:t>nhiêu</a:t>
            </a:r>
            <a:r>
              <a:rPr lang="en-US" sz="2800" b="1" dirty="0">
                <a:latin typeface="#9Slide03 SFU Futura_12" panose="020B0604020202020204" charset="0"/>
              </a:rPr>
              <a:t> </a:t>
            </a:r>
            <a:r>
              <a:rPr lang="en-US" sz="2800" b="1" baseline="30000" dirty="0">
                <a:latin typeface="#9Slide03 SFU Futura_12" panose="020B0604020202020204" charset="0"/>
              </a:rPr>
              <a:t>0</a:t>
            </a:r>
            <a:r>
              <a:rPr lang="en-US" sz="2800" b="1" dirty="0">
                <a:latin typeface="#9Slide03 SFU Futura_12" panose="020B0604020202020204" charset="0"/>
              </a:rPr>
              <a:t>C : …………. </a:t>
            </a:r>
          </a:p>
          <a:p>
            <a:pPr algn="just"/>
            <a:r>
              <a:rPr lang="en-US" sz="2800" b="1" dirty="0">
                <a:latin typeface="#9Slide03 SFU Futura_12" panose="020B0604020202020204" charset="0"/>
              </a:rPr>
              <a:t>+ </a:t>
            </a:r>
            <a:r>
              <a:rPr lang="en-US" sz="2800" b="1" dirty="0" err="1">
                <a:latin typeface="#9Slide03 SFU Futura_12" panose="020B0604020202020204" charset="0"/>
              </a:rPr>
              <a:t>Nhiệt</a:t>
            </a:r>
            <a:r>
              <a:rPr lang="en-US" sz="2800" b="1" dirty="0">
                <a:latin typeface="#9Slide03 SFU Futura_12" panose="020B0604020202020204" charset="0"/>
              </a:rPr>
              <a:t> </a:t>
            </a:r>
            <a:r>
              <a:rPr lang="en-US" sz="2800" b="1" dirty="0" err="1">
                <a:latin typeface="#9Slide03 SFU Futura_12" panose="020B0604020202020204" charset="0"/>
              </a:rPr>
              <a:t>độ</a:t>
            </a:r>
            <a:r>
              <a:rPr lang="en-US" sz="2800" b="1" dirty="0">
                <a:latin typeface="#9Slide03 SFU Futura_12" panose="020B0604020202020204" charset="0"/>
              </a:rPr>
              <a:t> </a:t>
            </a:r>
            <a:r>
              <a:rPr lang="en-US" sz="2800" b="1" dirty="0" err="1">
                <a:latin typeface="#9Slide03 SFU Futura_12" panose="020B0604020202020204" charset="0"/>
              </a:rPr>
              <a:t>trung</a:t>
            </a:r>
            <a:r>
              <a:rPr lang="en-US" sz="2800" b="1" dirty="0">
                <a:latin typeface="#9Slide03 SFU Futura_12" panose="020B0604020202020204" charset="0"/>
              </a:rPr>
              <a:t> </a:t>
            </a:r>
            <a:r>
              <a:rPr lang="en-US" sz="2800" b="1" dirty="0" err="1">
                <a:latin typeface="#9Slide03 SFU Futura_12" panose="020B0604020202020204" charset="0"/>
              </a:rPr>
              <a:t>bình</a:t>
            </a:r>
            <a:r>
              <a:rPr lang="en-US" sz="2800" b="1" dirty="0">
                <a:latin typeface="#9Slide03 SFU Futura_12" panose="020B0604020202020204" charset="0"/>
              </a:rPr>
              <a:t> </a:t>
            </a:r>
            <a:r>
              <a:rPr lang="en-US" sz="2800" b="1" dirty="0" err="1">
                <a:latin typeface="#9Slide03 SFU Futura_12" panose="020B0604020202020204" charset="0"/>
              </a:rPr>
              <a:t>thấp</a:t>
            </a:r>
            <a:r>
              <a:rPr lang="en-US" sz="2800" b="1" dirty="0">
                <a:latin typeface="#9Slide03 SFU Futura_12" panose="020B0604020202020204" charset="0"/>
              </a:rPr>
              <a:t> </a:t>
            </a:r>
            <a:r>
              <a:rPr lang="en-US" sz="2800" b="1" dirty="0" err="1">
                <a:latin typeface="#9Slide03 SFU Futura_12" panose="020B0604020202020204" charset="0"/>
              </a:rPr>
              <a:t>nhất</a:t>
            </a:r>
            <a:r>
              <a:rPr lang="en-US" sz="2800" b="1" dirty="0">
                <a:latin typeface="#9Slide03 SFU Futura_12" panose="020B0604020202020204" charset="0"/>
              </a:rPr>
              <a:t> </a:t>
            </a:r>
            <a:r>
              <a:rPr lang="en-US" sz="2800" b="1" dirty="0" err="1">
                <a:latin typeface="#9Slide03 SFU Futura_12" panose="020B0604020202020204" charset="0"/>
              </a:rPr>
              <a:t>vào</a:t>
            </a:r>
            <a:r>
              <a:rPr lang="en-US" sz="2800" b="1" dirty="0">
                <a:latin typeface="#9Slide03 SFU Futura_12" panose="020B0604020202020204" charset="0"/>
              </a:rPr>
              <a:t> </a:t>
            </a:r>
            <a:r>
              <a:rPr lang="en-US" sz="2800" b="1" dirty="0" err="1">
                <a:latin typeface="#9Slide03 SFU Futura_12" panose="020B0604020202020204" charset="0"/>
              </a:rPr>
              <a:t>tháng</a:t>
            </a:r>
            <a:r>
              <a:rPr lang="en-US" sz="2800" b="1" dirty="0">
                <a:latin typeface="#9Slide03 SFU Futura_12" panose="020B0604020202020204" charset="0"/>
              </a:rPr>
              <a:t> </a:t>
            </a:r>
            <a:r>
              <a:rPr lang="en-US" sz="2800" b="1" dirty="0" err="1">
                <a:latin typeface="#9Slide03 SFU Futura_12" panose="020B0604020202020204" charset="0"/>
              </a:rPr>
              <a:t>nào</a:t>
            </a:r>
            <a:r>
              <a:rPr lang="en-US" sz="2800" b="1" dirty="0">
                <a:latin typeface="#9Slide03 SFU Futura_12" panose="020B0604020202020204" charset="0"/>
              </a:rPr>
              <a:t>? </a:t>
            </a:r>
            <a:r>
              <a:rPr lang="en-US" sz="2800" b="1" dirty="0" err="1">
                <a:latin typeface="#9Slide03 SFU Futura_12" panose="020B0604020202020204" charset="0"/>
              </a:rPr>
              <a:t>Bao</a:t>
            </a:r>
            <a:r>
              <a:rPr lang="en-US" sz="2800" b="1" dirty="0">
                <a:latin typeface="#9Slide03 SFU Futura_12" panose="020B0604020202020204" charset="0"/>
              </a:rPr>
              <a:t> </a:t>
            </a:r>
            <a:r>
              <a:rPr lang="en-US" sz="2800" b="1" dirty="0" err="1">
                <a:latin typeface="#9Slide03 SFU Futura_12" panose="020B0604020202020204" charset="0"/>
              </a:rPr>
              <a:t>nhiêu</a:t>
            </a:r>
            <a:r>
              <a:rPr lang="en-US" sz="2800" b="1" dirty="0">
                <a:latin typeface="#9Slide03 SFU Futura_12" panose="020B0604020202020204" charset="0"/>
              </a:rPr>
              <a:t> </a:t>
            </a:r>
            <a:r>
              <a:rPr lang="en-US" sz="2800" b="1" baseline="30000" dirty="0">
                <a:latin typeface="#9Slide03 SFU Futura_12" panose="020B0604020202020204" charset="0"/>
              </a:rPr>
              <a:t>0</a:t>
            </a:r>
            <a:r>
              <a:rPr lang="en-US" sz="2800" b="1" dirty="0">
                <a:latin typeface="#9Slide03 SFU Futura_12" panose="020B0604020202020204" charset="0"/>
              </a:rPr>
              <a:t>C:…………..</a:t>
            </a:r>
            <a:endParaRPr lang="en-US" sz="3200" b="1" dirty="0">
              <a:latin typeface="#9Slide03 SFU Futura_12" panose="020B0604020202020204" charset="0"/>
            </a:endParaRPr>
          </a:p>
        </p:txBody>
      </p:sp>
      <p:sp>
        <p:nvSpPr>
          <p:cNvPr id="3" name="Rectangle 2"/>
          <p:cNvSpPr/>
          <p:nvPr/>
        </p:nvSpPr>
        <p:spPr>
          <a:xfrm>
            <a:off x="4443992" y="4651521"/>
            <a:ext cx="3183885" cy="461665"/>
          </a:xfrm>
          <a:prstGeom prst="rect">
            <a:avLst/>
          </a:prstGeom>
        </p:spPr>
        <p:txBody>
          <a:bodyPr wrap="none">
            <a:spAutoFit/>
          </a:bodyPr>
          <a:lstStyle/>
          <a:p>
            <a:pPr algn="just"/>
            <a:r>
              <a:rPr lang="en-US" sz="2400" b="1" dirty="0">
                <a:solidFill>
                  <a:srgbClr val="0078A0"/>
                </a:solidFill>
                <a:latin typeface="#9Slide03 SFU Futura_12" panose="020B0604020202020204" charset="0"/>
              </a:rPr>
              <a:t>(135,8 : 12) = 11,3 </a:t>
            </a:r>
            <a:r>
              <a:rPr lang="en-US" sz="2400" b="1" baseline="30000" dirty="0">
                <a:solidFill>
                  <a:srgbClr val="0078A0"/>
                </a:solidFill>
                <a:latin typeface="#9Slide03 SFU Futura_12" panose="020B0604020202020204" charset="0"/>
              </a:rPr>
              <a:t>0</a:t>
            </a:r>
            <a:r>
              <a:rPr lang="en-US" sz="2400" b="1" dirty="0">
                <a:solidFill>
                  <a:srgbClr val="0078A0"/>
                </a:solidFill>
                <a:latin typeface="#9Slide03 SFU Futura_12" panose="020B0604020202020204" charset="0"/>
              </a:rPr>
              <a:t>C</a:t>
            </a:r>
          </a:p>
        </p:txBody>
      </p:sp>
      <p:sp>
        <p:nvSpPr>
          <p:cNvPr id="5" name="Rectangle 4"/>
          <p:cNvSpPr/>
          <p:nvPr/>
        </p:nvSpPr>
        <p:spPr>
          <a:xfrm>
            <a:off x="9716642" y="5058881"/>
            <a:ext cx="2475358" cy="461665"/>
          </a:xfrm>
          <a:prstGeom prst="rect">
            <a:avLst/>
          </a:prstGeom>
        </p:spPr>
        <p:txBody>
          <a:bodyPr wrap="none">
            <a:spAutoFit/>
          </a:bodyPr>
          <a:lstStyle/>
          <a:p>
            <a:pPr algn="just"/>
            <a:r>
              <a:rPr lang="en-US" sz="2400" b="1" dirty="0" err="1">
                <a:solidFill>
                  <a:srgbClr val="0078A0"/>
                </a:solidFill>
                <a:latin typeface="#9Slide03 SFU Futura_12" panose="020B0604020202020204" charset="0"/>
              </a:rPr>
              <a:t>Tháng</a:t>
            </a:r>
            <a:r>
              <a:rPr lang="en-US" sz="2400" b="1" dirty="0">
                <a:solidFill>
                  <a:srgbClr val="0078A0"/>
                </a:solidFill>
                <a:latin typeface="#9Slide03 SFU Futura_12" panose="020B0604020202020204" charset="0"/>
              </a:rPr>
              <a:t> 7: 19,4 </a:t>
            </a:r>
            <a:r>
              <a:rPr lang="en-US" sz="2400" b="1" baseline="30000" dirty="0">
                <a:solidFill>
                  <a:srgbClr val="0078A0"/>
                </a:solidFill>
                <a:latin typeface="#9Slide03 SFU Futura_12" panose="020B0604020202020204" charset="0"/>
              </a:rPr>
              <a:t>0</a:t>
            </a:r>
            <a:r>
              <a:rPr lang="en-US" sz="2400" b="1" dirty="0">
                <a:solidFill>
                  <a:srgbClr val="0078A0"/>
                </a:solidFill>
                <a:latin typeface="#9Slide03 SFU Futura_12" panose="020B0604020202020204" charset="0"/>
              </a:rPr>
              <a:t>C</a:t>
            </a:r>
          </a:p>
        </p:txBody>
      </p:sp>
      <p:sp>
        <p:nvSpPr>
          <p:cNvPr id="9" name="Rectangle 8"/>
          <p:cNvSpPr/>
          <p:nvPr/>
        </p:nvSpPr>
        <p:spPr>
          <a:xfrm>
            <a:off x="9573698" y="5520546"/>
            <a:ext cx="2387192" cy="461665"/>
          </a:xfrm>
          <a:prstGeom prst="rect">
            <a:avLst/>
          </a:prstGeom>
        </p:spPr>
        <p:txBody>
          <a:bodyPr wrap="none">
            <a:spAutoFit/>
          </a:bodyPr>
          <a:lstStyle/>
          <a:p>
            <a:pPr algn="just"/>
            <a:r>
              <a:rPr lang="en-US" sz="2400" b="1" dirty="0">
                <a:solidFill>
                  <a:srgbClr val="0078A0"/>
                </a:solidFill>
                <a:latin typeface="#9Slide03 SFU Futura_12" panose="020B0604020202020204" charset="0"/>
              </a:rPr>
              <a:t> </a:t>
            </a:r>
            <a:r>
              <a:rPr lang="en-US" sz="2400" b="1" dirty="0" err="1">
                <a:solidFill>
                  <a:srgbClr val="0078A0"/>
                </a:solidFill>
                <a:latin typeface="#9Slide03 SFU Futura_12" panose="020B0604020202020204" charset="0"/>
              </a:rPr>
              <a:t>Tháng</a:t>
            </a:r>
            <a:r>
              <a:rPr lang="en-US" sz="2400" b="1" dirty="0">
                <a:solidFill>
                  <a:srgbClr val="0078A0"/>
                </a:solidFill>
                <a:latin typeface="#9Slide03 SFU Futura_12" panose="020B0604020202020204" charset="0"/>
              </a:rPr>
              <a:t> 1: 3,3 </a:t>
            </a:r>
            <a:r>
              <a:rPr lang="en-US" sz="2400" b="1" baseline="30000" dirty="0">
                <a:solidFill>
                  <a:srgbClr val="0078A0"/>
                </a:solidFill>
                <a:latin typeface="#9Slide03 SFU Futura_12" panose="020B0604020202020204" charset="0"/>
              </a:rPr>
              <a:t>0</a:t>
            </a:r>
            <a:r>
              <a:rPr lang="en-US" sz="2400" b="1" dirty="0">
                <a:solidFill>
                  <a:srgbClr val="0078A0"/>
                </a:solidFill>
                <a:latin typeface="#9Slide03 SFU Futura_12" panose="020B0604020202020204" charset="0"/>
              </a:rPr>
              <a:t>C</a:t>
            </a:r>
          </a:p>
        </p:txBody>
      </p:sp>
      <p:pic>
        <p:nvPicPr>
          <p:cNvPr id="29" name="Picture 2" descr="Vẽ Tay Biểu Tượng Vật Liệu Khí Hậu Tự Nhiên Hình ảnh | Định dạng hình ảnh  PSD 401568414| vn.lovepik.com">
            <a:extLst>
              <a:ext uri="{FF2B5EF4-FFF2-40B4-BE49-F238E27FC236}">
                <a16:creationId xmlns:a16="http://schemas.microsoft.com/office/drawing/2014/main" id="{E6F9FE0C-127F-40B8-B853-EAAAEDB4363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8276" b="97069" l="4535" r="90000">
                        <a14:foregroundMark x1="7326" y1="63621" x2="7326" y2="63621"/>
                        <a14:foregroundMark x1="15581" y1="25690" x2="15581" y2="25690"/>
                        <a14:foregroundMark x1="11163" y1="15000" x2="11163" y2="15000"/>
                        <a14:foregroundMark x1="11163" y1="11207" x2="13953" y2="8448"/>
                        <a14:foregroundMark x1="71628" y1="18276" x2="71628" y2="18276"/>
                        <a14:foregroundMark x1="68488" y1="17241" x2="68488" y2="17241"/>
                        <a14:foregroundMark x1="70349" y1="15000" x2="85581" y2="17586"/>
                        <a14:foregroundMark x1="85581" y1="17586" x2="66977" y2="24828"/>
                        <a14:foregroundMark x1="66977" y1="24828" x2="60000" y2="19138"/>
                        <a14:foregroundMark x1="78256" y1="33276" x2="80116" y2="49138"/>
                        <a14:foregroundMark x1="85465" y1="13621" x2="87093" y2="23793"/>
                        <a14:foregroundMark x1="81744" y1="77069" x2="70000" y2="78621"/>
                        <a14:foregroundMark x1="70000" y1="78621" x2="75698" y2="69138"/>
                        <a14:foregroundMark x1="81395" y1="89310" x2="81744" y2="91552"/>
                        <a14:foregroundMark x1="81744" y1="90172" x2="81744" y2="90172"/>
                        <a14:foregroundMark x1="78605" y1="93966" x2="77674" y2="93448"/>
                        <a14:foregroundMark x1="75465" y1="92931" x2="75465" y2="92931"/>
                        <a14:foregroundMark x1="73488" y1="85000" x2="73488" y2="85000"/>
                        <a14:foregroundMark x1="73837" y1="88276" x2="73837" y2="88276"/>
                        <a14:foregroundMark x1="69070" y1="97241" x2="69070" y2="97241"/>
                        <a14:foregroundMark x1="69070" y1="91552" x2="69070" y2="91552"/>
                        <a14:foregroundMark x1="67907" y1="89655" x2="67907" y2="89655"/>
                        <a14:foregroundMark x1="67209" y1="88276" x2="67209" y2="88276"/>
                        <a14:foregroundMark x1="66279" y1="86897" x2="66279" y2="86897"/>
                        <a14:foregroundMark x1="63140" y1="93448" x2="63140" y2="93448"/>
                        <a14:foregroundMark x1="62209" y1="89310" x2="62209" y2="89310"/>
                        <a14:foregroundMark x1="62209" y1="89310" x2="62209" y2="89310"/>
                        <a14:foregroundMark x1="63721" y1="83103" x2="63721" y2="83103"/>
                        <a14:foregroundMark x1="63721" y1="83103" x2="63721" y2="83103"/>
                        <a14:foregroundMark x1="69070" y1="95862" x2="69070" y2="95862"/>
                        <a14:foregroundMark x1="70698" y1="93966" x2="70698" y2="93966"/>
                        <a14:foregroundMark x1="79535" y1="85517" x2="79535" y2="85517"/>
                        <a14:foregroundMark x1="79535" y1="85517" x2="79535" y2="85517"/>
                        <a14:foregroundMark x1="83605" y1="87414" x2="83605" y2="87414"/>
                        <a14:foregroundMark x1="83605" y1="87414" x2="83605" y2="87414"/>
                        <a14:foregroundMark x1="85233" y1="95862" x2="85233" y2="95862"/>
                        <a14:foregroundMark x1="85233" y1="95862" x2="85233" y2="95862"/>
                        <a14:foregroundMark x1="65349" y1="85517" x2="65349" y2="85517"/>
                        <a14:foregroundMark x1="65349" y1="85517" x2="65349" y2="85517"/>
                        <a14:foregroundMark x1="22791" y1="13103" x2="22791" y2="13103"/>
                        <a14:foregroundMark x1="19651" y1="11724" x2="19651" y2="11724"/>
                        <a14:foregroundMark x1="20581" y1="9828" x2="20581" y2="9828"/>
                        <a14:foregroundMark x1="4535" y1="23793" x2="4535" y2="23793"/>
                        <a14:foregroundMark x1="4535" y1="20172" x2="4535" y2="20172"/>
                        <a14:foregroundMark x1="28488" y1="28448" x2="28488" y2="28448"/>
                        <a14:foregroundMark x1="25930" y1="23448" x2="29419" y2="17241"/>
                        <a14:foregroundMark x1="34186" y1="21034" x2="26163" y2="31897"/>
                        <a14:foregroundMark x1="26163" y1="31897" x2="36977" y2="38793"/>
                        <a14:foregroundMark x1="14651" y1="23793" x2="14651" y2="23793"/>
                        <a14:foregroundMark x1="11163" y1="25690" x2="11163" y2="25690"/>
                        <a14:foregroundMark x1="13023" y1="15862" x2="18372" y2="25690"/>
                      </a14:backgroundRemoval>
                    </a14:imgEffect>
                  </a14:imgLayer>
                </a14:imgProps>
              </a:ext>
              <a:ext uri="{28A0092B-C50C-407E-A947-70E740481C1C}">
                <a14:useLocalDpi xmlns:a14="http://schemas.microsoft.com/office/drawing/2010/main" val="0"/>
              </a:ext>
            </a:extLst>
          </a:blip>
          <a:srcRect b="50000"/>
          <a:stretch/>
        </p:blipFill>
        <p:spPr bwMode="auto">
          <a:xfrm>
            <a:off x="209776" y="2613319"/>
            <a:ext cx="3416252" cy="1151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581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arn(inVertical)">
                                      <p:cBhvr>
                                        <p:cTn id="18" dur="500"/>
                                        <p:tgtEl>
                                          <p:spTgt spid="2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p:bldP spid="27" grpId="0"/>
      <p:bldP spid="3" grpId="0"/>
      <p:bldP spid="5"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7">
            <a:extLst>
              <a:ext uri="{FF2B5EF4-FFF2-40B4-BE49-F238E27FC236}">
                <a16:creationId xmlns:a16="http://schemas.microsoft.com/office/drawing/2014/main" id="{53C967EF-6321-45EB-B34B-D99D778ACFBD}"/>
              </a:ext>
            </a:extLst>
          </p:cNvPr>
          <p:cNvSpPr/>
          <p:nvPr/>
        </p:nvSpPr>
        <p:spPr>
          <a:xfrm>
            <a:off x="2322627" y="3949147"/>
            <a:ext cx="2077756" cy="1401957"/>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Chuẩn</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bị</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bảng</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nhóm</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bút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lông</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10" name="Rectangle: Rounded Corners 7">
            <a:extLst>
              <a:ext uri="{FF2B5EF4-FFF2-40B4-BE49-F238E27FC236}">
                <a16:creationId xmlns:a16="http://schemas.microsoft.com/office/drawing/2014/main" id="{3582B86B-BF97-4986-B5E7-3EF41E0CF4DB}"/>
              </a:ext>
            </a:extLst>
          </p:cNvPr>
          <p:cNvSpPr/>
          <p:nvPr/>
        </p:nvSpPr>
        <p:spPr>
          <a:xfrm>
            <a:off x="4526623" y="3949146"/>
            <a:ext cx="2968346" cy="1401955"/>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Nhìn</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hình</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đoán</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nội</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dung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theo</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số</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thứ</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tự</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16</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12" name="Rectangle: Rounded Corners 7">
            <a:extLst>
              <a:ext uri="{FF2B5EF4-FFF2-40B4-BE49-F238E27FC236}">
                <a16:creationId xmlns:a16="http://schemas.microsoft.com/office/drawing/2014/main" id="{D5397E9F-57CE-4CBC-BF7D-C7F3ACC44961}"/>
              </a:ext>
            </a:extLst>
          </p:cNvPr>
          <p:cNvSpPr/>
          <p:nvPr/>
        </p:nvSpPr>
        <p:spPr>
          <a:xfrm>
            <a:off x="7635064" y="3949145"/>
            <a:ext cx="2093874" cy="1401957"/>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Thời</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gian</a:t>
            </a:r>
            <a:r>
              <a:rPr lang="en-US" sz="2600" b="1" dirty="0">
                <a:solidFill>
                  <a:schemeClr val="tx1"/>
                </a:solidFill>
                <a:latin typeface="#9Slide03 SFU Futura_12" panose="00000400000000000000" pitchFamily="2" charset="0"/>
                <a:cs typeface="Arial" panose="020B0604020202020204" pitchFamily="34" charset="0"/>
              </a:rPr>
              <a:t>: 1 PHÚT</a:t>
            </a:r>
          </a:p>
        </p:txBody>
      </p:sp>
      <p:pic>
        <p:nvPicPr>
          <p:cNvPr id="14"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3998" y="5351101"/>
            <a:ext cx="1593595" cy="159359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D6E7CB2-DECE-4A7D-A15B-85B6D0E3F4A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0" y="5650527"/>
            <a:ext cx="2239313" cy="1207473"/>
          </a:xfrm>
          <a:prstGeom prst="rect">
            <a:avLst/>
          </a:prstGeom>
        </p:spPr>
      </p:pic>
      <p:pic>
        <p:nvPicPr>
          <p:cNvPr id="1026"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2760241" y="5511480"/>
            <a:ext cx="1184639" cy="12222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A502EEEF-18B8-4A77-9404-58674D215B1E}"/>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7993653" y="5421636"/>
            <a:ext cx="1432381" cy="14019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ampions cup icon Royalty Free Vector Image - VectorStock">
            <a:extLst>
              <a:ext uri="{FF2B5EF4-FFF2-40B4-BE49-F238E27FC236}">
                <a16:creationId xmlns:a16="http://schemas.microsoft.com/office/drawing/2014/main" id="{542EEBD3-7673-4409-AA6F-977744C80222}"/>
              </a:ext>
            </a:extLst>
          </p:cNvPr>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3889" b="91759" l="4300" r="97600">
                        <a14:foregroundMark x1="30800" y1="69167" x2="19100" y2="52315"/>
                        <a14:foregroundMark x1="19100" y1="52315" x2="19700" y2="21944"/>
                        <a14:foregroundMark x1="19700" y1="21944" x2="45300" y2="14259"/>
                        <a14:foregroundMark x1="45300" y1="14259" x2="81100" y2="30833"/>
                        <a14:foregroundMark x1="81100" y1="30833" x2="86900" y2="39630"/>
                        <a14:foregroundMark x1="94900" y1="38056" x2="97400" y2="47500"/>
                        <a14:foregroundMark x1="97400" y1="47500" x2="91600" y2="62963"/>
                        <a14:foregroundMark x1="91600" y1="62963" x2="69200" y2="74259"/>
                        <a14:foregroundMark x1="69200" y1="74259" x2="56300" y2="73611"/>
                        <a14:foregroundMark x1="56300" y1="73611" x2="55200" y2="71852"/>
                        <a14:foregroundMark x1="23900" y1="78241" x2="21600" y2="74815"/>
                        <a14:foregroundMark x1="14700" y1="65463" x2="11000" y2="58519"/>
                        <a14:foregroundMark x1="9900" y1="55648" x2="9100" y2="46759"/>
                        <a14:foregroundMark x1="9100" y1="46759" x2="9100" y2="46759"/>
                        <a14:foregroundMark x1="9500" y1="45833" x2="9500" y2="35741"/>
                        <a14:foregroundMark x1="9500" y1="34815" x2="10800" y2="29352"/>
                        <a14:foregroundMark x1="17400" y1="21481" x2="19900" y2="17778"/>
                        <a14:foregroundMark x1="26800" y1="11389" x2="28500" y2="10463"/>
                        <a14:foregroundMark x1="38700" y1="6389" x2="43300" y2="4815"/>
                        <a14:foregroundMark x1="43500" y1="4815" x2="47900" y2="5185"/>
                        <a14:foregroundMark x1="56300" y1="3889" x2="58300" y2="4630"/>
                        <a14:foregroundMark x1="63600" y1="7963" x2="65200" y2="8889"/>
                        <a14:foregroundMark x1="97600" y1="47130" x2="97600" y2="47130"/>
                        <a14:foregroundMark x1="95300" y1="35370" x2="94200" y2="32685"/>
                        <a14:foregroundMark x1="97600" y1="50463" x2="97600" y2="50463"/>
                        <a14:foregroundMark x1="4300" y1="47963" x2="4300" y2="47963"/>
                        <a14:foregroundMark x1="5800" y1="44259" x2="7600" y2="41759"/>
                        <a14:foregroundMark x1="5300" y1="33796" x2="5100" y2="34352"/>
                        <a14:foregroundMark x1="48700" y1="91204" x2="49200" y2="91759"/>
                      </a14:backgroundRemoval>
                    </a14:imgEffect>
                  </a14:imgLayer>
                </a14:imgProps>
              </a:ext>
              <a:ext uri="{28A0092B-C50C-407E-A947-70E740481C1C}">
                <a14:useLocalDpi xmlns:a14="http://schemas.microsoft.com/office/drawing/2010/main" val="0"/>
              </a:ext>
            </a:extLst>
          </a:blip>
          <a:srcRect/>
          <a:stretch>
            <a:fillRect/>
          </a:stretch>
        </p:blipFill>
        <p:spPr bwMode="auto">
          <a:xfrm>
            <a:off x="10418336" y="5421636"/>
            <a:ext cx="1337979" cy="1445017"/>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a:extLst>
              <a:ext uri="{FF2B5EF4-FFF2-40B4-BE49-F238E27FC236}">
                <a16:creationId xmlns:a16="http://schemas.microsoft.com/office/drawing/2014/main" id="{02A4E065-26AE-42DA-9D35-367AC0CC99D8}"/>
              </a:ext>
            </a:extLst>
          </p:cNvPr>
          <p:cNvCxnSpPr/>
          <p:nvPr/>
        </p:nvCxnSpPr>
        <p:spPr>
          <a:xfrm>
            <a:off x="0" y="3763617"/>
            <a:ext cx="12192000" cy="0"/>
          </a:xfrm>
          <a:prstGeom prst="line">
            <a:avLst/>
          </a:prstGeom>
          <a:ln w="28575">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D493815-81D7-4DFB-BC03-7ABE761D9402}"/>
              </a:ext>
            </a:extLst>
          </p:cNvPr>
          <p:cNvCxnSpPr>
            <a:cxnSpLocks/>
          </p:cNvCxnSpPr>
          <p:nvPr/>
        </p:nvCxnSpPr>
        <p:spPr>
          <a:xfrm>
            <a:off x="0" y="3807649"/>
            <a:ext cx="12192000" cy="61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2341380" y="43563"/>
            <a:ext cx="6984244" cy="1062125"/>
            <a:chOff x="317307" y="45026"/>
            <a:chExt cx="6984244" cy="1062125"/>
          </a:xfrm>
        </p:grpSpPr>
        <p:sp>
          <p:nvSpPr>
            <p:cNvPr id="18" name="Rectangle 17">
              <a:extLst>
                <a:ext uri="{FF2B5EF4-FFF2-40B4-BE49-F238E27FC236}">
                  <a16:creationId xmlns:a16="http://schemas.microsoft.com/office/drawing/2014/main" id="{811A0B4B-DAAA-41E7-BB47-BCC17608E29F}"/>
                </a:ext>
              </a:extLst>
            </p:cNvPr>
            <p:cNvSpPr/>
            <p:nvPr/>
          </p:nvSpPr>
          <p:spPr>
            <a:xfrm>
              <a:off x="580573" y="91488"/>
              <a:ext cx="6720978" cy="1015663"/>
            </a:xfrm>
            <a:prstGeom prst="rect">
              <a:avLst/>
            </a:prstGeom>
            <a:solidFill>
              <a:srgbClr val="2B8D3A"/>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54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rPr>
                <a:t>2. </a:t>
              </a:r>
              <a:r>
                <a:rPr lang="en-US" sz="54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rPr>
                <a:t>MÂY VÀ MƯA</a:t>
              </a:r>
              <a:endParaRPr lang="en-US" sz="48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endParaRPr>
            </a:p>
          </p:txBody>
        </p:sp>
        <p:pic>
          <p:nvPicPr>
            <p:cNvPr id="20" name="Picture 2" descr="Round Rain Icon Design, Rain Icons, Round Icons, Rain PNG Transparent  Clipart Image and PSD File for Free Download"/>
            <p:cNvPicPr>
              <a:picLocks noChangeAspect="1" noChangeArrowheads="1"/>
            </p:cNvPicPr>
            <p:nvPr/>
          </p:nvPicPr>
          <p:blipFill rotWithShape="1">
            <a:blip r:embed="rId11" cstate="hqprint">
              <a:extLst>
                <a:ext uri="{28A0092B-C50C-407E-A947-70E740481C1C}">
                  <a14:useLocalDpi xmlns:a14="http://schemas.microsoft.com/office/drawing/2010/main" val="0"/>
                </a:ext>
              </a:extLst>
            </a:blip>
            <a:srcRect l="2960" t="2884" r="6371" b="6211"/>
            <a:stretch/>
          </p:blipFill>
          <p:spPr bwMode="auto">
            <a:xfrm>
              <a:off x="317307" y="45026"/>
              <a:ext cx="1037050" cy="10397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
        <p:nvSpPr>
          <p:cNvPr id="22" name="Rectangle: Rounded Corners 7">
            <a:extLst>
              <a:ext uri="{FF2B5EF4-FFF2-40B4-BE49-F238E27FC236}">
                <a16:creationId xmlns:a16="http://schemas.microsoft.com/office/drawing/2014/main" id="{D6CE6303-3C40-4361-9869-64BB994762E1}"/>
              </a:ext>
            </a:extLst>
          </p:cNvPr>
          <p:cNvSpPr/>
          <p:nvPr/>
        </p:nvSpPr>
        <p:spPr>
          <a:xfrm>
            <a:off x="1017428" y="1888221"/>
            <a:ext cx="10883329" cy="175001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dirty="0" err="1">
                <a:solidFill>
                  <a:srgbClr val="2B8D3A"/>
                </a:solidFill>
                <a:latin typeface="#9Slide05 Great Vibes" panose="02000507080000020002" pitchFamily="2" charset="0"/>
                <a:cs typeface="Arial" panose="020B0604020202020204" pitchFamily="34" charset="0"/>
              </a:rPr>
              <a:t>Nhìn</a:t>
            </a:r>
            <a:r>
              <a:rPr lang="en-US" sz="11500" b="1" dirty="0">
                <a:solidFill>
                  <a:srgbClr val="2B8D3A"/>
                </a:solidFill>
                <a:latin typeface="#9Slide05 Great Vibes" panose="02000507080000020002" pitchFamily="2" charset="0"/>
                <a:cs typeface="Arial" panose="020B0604020202020204" pitchFamily="34" charset="0"/>
              </a:rPr>
              <a:t> </a:t>
            </a:r>
            <a:r>
              <a:rPr lang="en-US" sz="11500" b="1" dirty="0" err="1">
                <a:solidFill>
                  <a:srgbClr val="2B8D3A"/>
                </a:solidFill>
                <a:latin typeface="#9Slide05 Great Vibes" panose="02000507080000020002" pitchFamily="2" charset="0"/>
                <a:cs typeface="Arial" panose="020B0604020202020204" pitchFamily="34" charset="0"/>
              </a:rPr>
              <a:t>hình</a:t>
            </a:r>
            <a:r>
              <a:rPr lang="en-US" sz="11500" b="1" dirty="0">
                <a:solidFill>
                  <a:srgbClr val="2B8D3A"/>
                </a:solidFill>
                <a:latin typeface="#9Slide05 Great Vibes" panose="02000507080000020002" pitchFamily="2" charset="0"/>
                <a:cs typeface="Arial" panose="020B0604020202020204" pitchFamily="34" charset="0"/>
              </a:rPr>
              <a:t> </a:t>
            </a:r>
            <a:r>
              <a:rPr lang="en-US" sz="11500" b="1" dirty="0" err="1">
                <a:solidFill>
                  <a:srgbClr val="2B8D3A"/>
                </a:solidFill>
                <a:latin typeface="#9Slide05 Great Vibes" panose="02000507080000020002" pitchFamily="2" charset="0"/>
                <a:cs typeface="Arial" panose="020B0604020202020204" pitchFamily="34" charset="0"/>
              </a:rPr>
              <a:t>đoán</a:t>
            </a:r>
            <a:r>
              <a:rPr lang="en-US" sz="11500" b="1" dirty="0">
                <a:solidFill>
                  <a:srgbClr val="2B8D3A"/>
                </a:solidFill>
                <a:latin typeface="#9Slide05 Great Vibes" panose="02000507080000020002" pitchFamily="2" charset="0"/>
                <a:cs typeface="Arial" panose="020B0604020202020204" pitchFamily="34" charset="0"/>
              </a:rPr>
              <a:t> </a:t>
            </a:r>
            <a:r>
              <a:rPr lang="en-US" sz="11500" b="1" dirty="0" err="1">
                <a:solidFill>
                  <a:srgbClr val="2B8D3A"/>
                </a:solidFill>
                <a:latin typeface="#9Slide05 Great Vibes" panose="02000507080000020002" pitchFamily="2" charset="0"/>
                <a:cs typeface="Arial" panose="020B0604020202020204" pitchFamily="34" charset="0"/>
              </a:rPr>
              <a:t>Chữ</a:t>
            </a:r>
            <a:endParaRPr lang="en-US" sz="11500" b="1" dirty="0">
              <a:solidFill>
                <a:srgbClr val="2B8D3A"/>
              </a:solidFill>
              <a:latin typeface="#9Slide05 Great Vibes" panose="02000507080000020002" pitchFamily="2" charset="0"/>
              <a:cs typeface="Arial" panose="020B0604020202020204" pitchFamily="34" charset="0"/>
            </a:endParaRPr>
          </a:p>
        </p:txBody>
      </p:sp>
      <p:sp>
        <p:nvSpPr>
          <p:cNvPr id="23" name="Rectangle: Rounded Corners 7">
            <a:extLst>
              <a:ext uri="{FF2B5EF4-FFF2-40B4-BE49-F238E27FC236}">
                <a16:creationId xmlns:a16="http://schemas.microsoft.com/office/drawing/2014/main" id="{B947E66A-9075-41E4-BB5E-4121C57A7C22}"/>
              </a:ext>
            </a:extLst>
          </p:cNvPr>
          <p:cNvSpPr/>
          <p:nvPr/>
        </p:nvSpPr>
        <p:spPr>
          <a:xfrm>
            <a:off x="145773" y="1239389"/>
            <a:ext cx="2392859" cy="66410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FF0000"/>
                </a:solidFill>
                <a:latin typeface="#9Slide03 SFU Futura_12" panose="00000400000000000000" pitchFamily="2" charset="0"/>
                <a:cs typeface="Arial" panose="020B0604020202020204" pitchFamily="34" charset="0"/>
              </a:rPr>
              <a:t>TRÒ CHƠI</a:t>
            </a:r>
          </a:p>
        </p:txBody>
      </p:sp>
    </p:spTree>
    <p:extLst>
      <p:ext uri="{BB962C8B-B14F-4D97-AF65-F5344CB8AC3E}">
        <p14:creationId xmlns:p14="http://schemas.microsoft.com/office/powerpoint/2010/main" val="98589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fade">
                                      <p:cBhvr>
                                        <p:cTn id="25" dur="500"/>
                                        <p:tgtEl>
                                          <p:spTgt spid="1028"/>
                                        </p:tgtEl>
                                      </p:cBhvr>
                                    </p:animEffect>
                                  </p:childTnLst>
                                </p:cTn>
                              </p:par>
                              <p:par>
                                <p:cTn id="26" presetID="10" presetClass="entr" presetSubtype="0" fill="hold" nodeType="withEffect">
                                  <p:stCondLst>
                                    <p:cond delay="0"/>
                                  </p:stCondLst>
                                  <p:childTnLst>
                                    <p:set>
                                      <p:cBhvr>
                                        <p:cTn id="27" dur="1" fill="hold">
                                          <p:stCondLst>
                                            <p:cond delay="0"/>
                                          </p:stCondLst>
                                        </p:cTn>
                                        <p:tgtEl>
                                          <p:spTgt spid="1030"/>
                                        </p:tgtEl>
                                        <p:attrNameLst>
                                          <p:attrName>style.visibility</p:attrName>
                                        </p:attrNameLst>
                                      </p:cBhvr>
                                      <p:to>
                                        <p:strVal val="visible"/>
                                      </p:to>
                                    </p:set>
                                    <p:animEffect transition="in" filter="fade">
                                      <p:cBhvr>
                                        <p:cTn id="28"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007" y="0"/>
            <a:ext cx="2783354" cy="2596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2" descr="Đám mây biểu tượng - Vẽ tay những đám mây png tải về - Miễn phí trong suốt  Máy Tính Nền png Tải về."/>
          <p:cNvPicPr>
            <a:picLocks noChangeAspect="1" noChangeArrowheads="1"/>
          </p:cNvPicPr>
          <p:nvPr/>
        </p:nvPicPr>
        <p:blipFill>
          <a:blip r:embed="rId4">
            <a:extLst>
              <a:ext uri="{28A0092B-C50C-407E-A947-70E740481C1C}">
                <a14:useLocalDpi xmlns:a14="http://schemas.microsoft.com/office/drawing/2010/main" val="0"/>
              </a:ext>
            </a:extLst>
          </a:blip>
          <a:srcRect l="7487" t="16232" r="8723" b="25217"/>
          <a:stretch>
            <a:fillRect/>
          </a:stretch>
        </p:blipFill>
        <p:spPr bwMode="auto">
          <a:xfrm>
            <a:off x="3958652" y="140335"/>
            <a:ext cx="3625939" cy="2028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descr="Mưa png | PNGEgg"/>
          <p:cNvPicPr>
            <a:picLocks noChangeAspect="1" noChangeArrowheads="1"/>
          </p:cNvPicPr>
          <p:nvPr/>
        </p:nvPicPr>
        <p:blipFill>
          <a:blip r:embed="rId5">
            <a:extLst>
              <a:ext uri="{28A0092B-C50C-407E-A947-70E740481C1C}">
                <a14:useLocalDpi xmlns:a14="http://schemas.microsoft.com/office/drawing/2010/main" val="0"/>
              </a:ext>
            </a:extLst>
          </a:blip>
          <a:srcRect l="24353" t="5507" r="20915" b="4739"/>
          <a:stretch>
            <a:fillRect/>
          </a:stretch>
        </p:blipFill>
        <p:spPr bwMode="auto">
          <a:xfrm>
            <a:off x="8458806" y="140335"/>
            <a:ext cx="3307453" cy="2474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2" descr="nội dung bài học tuần 23 - bài 20: hơi nước trong không khí. mưa"/>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59805" t="51871" b="322"/>
          <a:stretch>
            <a:fillRect/>
          </a:stretch>
        </p:blipFill>
        <p:spPr bwMode="auto">
          <a:xfrm>
            <a:off x="4064726" y="3511025"/>
            <a:ext cx="3318121" cy="2419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4" descr="Biểu Tượng Thiết Kế Phim Hoạt Hình Mặt Trời Hình ảnh | Định dạng hình ảnh  PSD 611648012| vn.lovepik.co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91876" y="3458898"/>
            <a:ext cx="2523824" cy="2523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8" descr="Biểu Tượng Ẩm Độ Ẩm Hiệu Máy Tính Biểu Tượng - Biểu tượng 800*800 minh bạch  Png Tải về miễn phí - Xanh, Biểu Tượng, Thương Hiệu."/>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2625" l="10000" r="90000">
                        <a14:foregroundMark x1="52667" y1="92625" x2="52667" y2="92625"/>
                      </a14:backgroundRemoval>
                    </a14:imgEffect>
                  </a14:imgLayer>
                </a14:imgProps>
              </a:ext>
              <a:ext uri="{28A0092B-C50C-407E-A947-70E740481C1C}">
                <a14:useLocalDpi xmlns:a14="http://schemas.microsoft.com/office/drawing/2010/main" val="0"/>
              </a:ext>
            </a:extLst>
          </a:blip>
          <a:srcRect l="20852" t="7500" r="20315" b="7000"/>
          <a:stretch/>
        </p:blipFill>
        <p:spPr bwMode="auto">
          <a:xfrm>
            <a:off x="696232" y="3652239"/>
            <a:ext cx="1804081" cy="2330483"/>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14C1C675-3867-4E5E-A77C-C902482B1451}"/>
              </a:ext>
            </a:extLst>
          </p:cNvPr>
          <p:cNvCxnSpPr/>
          <p:nvPr/>
        </p:nvCxnSpPr>
        <p:spPr>
          <a:xfrm>
            <a:off x="0" y="3458898"/>
            <a:ext cx="12192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C1C675-3867-4E5E-A77C-C902482B1451}"/>
              </a:ext>
            </a:extLst>
          </p:cNvPr>
          <p:cNvCxnSpPr/>
          <p:nvPr/>
        </p:nvCxnSpPr>
        <p:spPr>
          <a:xfrm>
            <a:off x="3471863" y="0"/>
            <a:ext cx="14287" cy="685800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4C1C675-3867-4E5E-A77C-C902482B1451}"/>
              </a:ext>
            </a:extLst>
          </p:cNvPr>
          <p:cNvCxnSpPr/>
          <p:nvPr/>
        </p:nvCxnSpPr>
        <p:spPr>
          <a:xfrm>
            <a:off x="8080218" y="70168"/>
            <a:ext cx="14287" cy="685800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9" name="Rectangle: Rounded Corners 7">
            <a:extLst>
              <a:ext uri="{FF2B5EF4-FFF2-40B4-BE49-F238E27FC236}">
                <a16:creationId xmlns:a16="http://schemas.microsoft.com/office/drawing/2014/main" id="{B947E66A-9075-41E4-BB5E-4121C57A7C22}"/>
              </a:ext>
            </a:extLst>
          </p:cNvPr>
          <p:cNvSpPr/>
          <p:nvPr/>
        </p:nvSpPr>
        <p:spPr>
          <a:xfrm>
            <a:off x="125071" y="2695648"/>
            <a:ext cx="3110541" cy="66410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FF0000"/>
                </a:solidFill>
                <a:latin typeface="#9Slide03 SFU Futura_12" panose="00000400000000000000" pitchFamily="2" charset="0"/>
                <a:cs typeface="Arial" panose="020B0604020202020204" pitchFamily="34" charset="0"/>
              </a:rPr>
              <a:t>1……………..</a:t>
            </a:r>
          </a:p>
        </p:txBody>
      </p:sp>
      <p:sp>
        <p:nvSpPr>
          <p:cNvPr id="20" name="Rectangle: Rounded Corners 7">
            <a:extLst>
              <a:ext uri="{FF2B5EF4-FFF2-40B4-BE49-F238E27FC236}">
                <a16:creationId xmlns:a16="http://schemas.microsoft.com/office/drawing/2014/main" id="{B947E66A-9075-41E4-BB5E-4121C57A7C22}"/>
              </a:ext>
            </a:extLst>
          </p:cNvPr>
          <p:cNvSpPr/>
          <p:nvPr/>
        </p:nvSpPr>
        <p:spPr>
          <a:xfrm>
            <a:off x="4227913" y="2684953"/>
            <a:ext cx="3110541" cy="66410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FF0000"/>
                </a:solidFill>
                <a:latin typeface="#9Slide03 SFU Futura_12" panose="00000400000000000000" pitchFamily="2" charset="0"/>
                <a:cs typeface="Arial" panose="020B0604020202020204" pitchFamily="34" charset="0"/>
              </a:rPr>
              <a:t>2……………..</a:t>
            </a:r>
          </a:p>
        </p:txBody>
      </p:sp>
      <p:sp>
        <p:nvSpPr>
          <p:cNvPr id="21" name="Rectangle: Rounded Corners 7">
            <a:extLst>
              <a:ext uri="{FF2B5EF4-FFF2-40B4-BE49-F238E27FC236}">
                <a16:creationId xmlns:a16="http://schemas.microsoft.com/office/drawing/2014/main" id="{B947E66A-9075-41E4-BB5E-4121C57A7C22}"/>
              </a:ext>
            </a:extLst>
          </p:cNvPr>
          <p:cNvSpPr/>
          <p:nvPr/>
        </p:nvSpPr>
        <p:spPr>
          <a:xfrm>
            <a:off x="8557261" y="2695647"/>
            <a:ext cx="3110541" cy="66410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FF0000"/>
                </a:solidFill>
                <a:latin typeface="#9Slide03 SFU Futura_12" panose="00000400000000000000" pitchFamily="2" charset="0"/>
                <a:cs typeface="Arial" panose="020B0604020202020204" pitchFamily="34" charset="0"/>
              </a:rPr>
              <a:t>3……………..</a:t>
            </a:r>
          </a:p>
        </p:txBody>
      </p:sp>
      <p:sp>
        <p:nvSpPr>
          <p:cNvPr id="23" name="Rectangle: Rounded Corners 7">
            <a:extLst>
              <a:ext uri="{FF2B5EF4-FFF2-40B4-BE49-F238E27FC236}">
                <a16:creationId xmlns:a16="http://schemas.microsoft.com/office/drawing/2014/main" id="{B947E66A-9075-41E4-BB5E-4121C57A7C22}"/>
              </a:ext>
            </a:extLst>
          </p:cNvPr>
          <p:cNvSpPr/>
          <p:nvPr/>
        </p:nvSpPr>
        <p:spPr>
          <a:xfrm>
            <a:off x="66352" y="6150844"/>
            <a:ext cx="3110541" cy="66410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FF0000"/>
                </a:solidFill>
                <a:latin typeface="#9Slide03 SFU Futura_12" panose="00000400000000000000" pitchFamily="2" charset="0"/>
                <a:cs typeface="Arial" panose="020B0604020202020204" pitchFamily="34" charset="0"/>
              </a:rPr>
              <a:t>4……………..</a:t>
            </a:r>
          </a:p>
        </p:txBody>
      </p:sp>
      <p:sp>
        <p:nvSpPr>
          <p:cNvPr id="24" name="Rectangle: Rounded Corners 7">
            <a:extLst>
              <a:ext uri="{FF2B5EF4-FFF2-40B4-BE49-F238E27FC236}">
                <a16:creationId xmlns:a16="http://schemas.microsoft.com/office/drawing/2014/main" id="{B947E66A-9075-41E4-BB5E-4121C57A7C22}"/>
              </a:ext>
            </a:extLst>
          </p:cNvPr>
          <p:cNvSpPr/>
          <p:nvPr/>
        </p:nvSpPr>
        <p:spPr>
          <a:xfrm>
            <a:off x="4169194" y="6140149"/>
            <a:ext cx="3110541" cy="66410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FF0000"/>
                </a:solidFill>
                <a:latin typeface="#9Slide03 SFU Futura_12" panose="00000400000000000000" pitchFamily="2" charset="0"/>
                <a:cs typeface="Arial" panose="020B0604020202020204" pitchFamily="34" charset="0"/>
              </a:rPr>
              <a:t>5……………..</a:t>
            </a:r>
          </a:p>
        </p:txBody>
      </p:sp>
      <p:sp>
        <p:nvSpPr>
          <p:cNvPr id="25" name="Rectangle: Rounded Corners 7">
            <a:extLst>
              <a:ext uri="{FF2B5EF4-FFF2-40B4-BE49-F238E27FC236}">
                <a16:creationId xmlns:a16="http://schemas.microsoft.com/office/drawing/2014/main" id="{B947E66A-9075-41E4-BB5E-4121C57A7C22}"/>
              </a:ext>
            </a:extLst>
          </p:cNvPr>
          <p:cNvSpPr/>
          <p:nvPr/>
        </p:nvSpPr>
        <p:spPr>
          <a:xfrm>
            <a:off x="8498542" y="6150843"/>
            <a:ext cx="3110541" cy="66410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FF0000"/>
                </a:solidFill>
                <a:latin typeface="#9Slide03 SFU Futura_12" panose="00000400000000000000" pitchFamily="2" charset="0"/>
                <a:cs typeface="Arial" panose="020B0604020202020204" pitchFamily="34" charset="0"/>
              </a:rPr>
              <a:t>6……………..</a:t>
            </a:r>
          </a:p>
        </p:txBody>
      </p:sp>
      <p:sp>
        <p:nvSpPr>
          <p:cNvPr id="26" name="Rectangle: Rounded Corners 7">
            <a:extLst>
              <a:ext uri="{FF2B5EF4-FFF2-40B4-BE49-F238E27FC236}">
                <a16:creationId xmlns:a16="http://schemas.microsoft.com/office/drawing/2014/main" id="{B947E66A-9075-41E4-BB5E-4121C57A7C22}"/>
              </a:ext>
            </a:extLst>
          </p:cNvPr>
          <p:cNvSpPr/>
          <p:nvPr/>
        </p:nvSpPr>
        <p:spPr>
          <a:xfrm>
            <a:off x="9303780" y="2559406"/>
            <a:ext cx="1500015" cy="66410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2B8D3A"/>
                </a:solidFill>
                <a:latin typeface="#9Slide03 SFU Futura_12" panose="00000400000000000000" pitchFamily="2" charset="0"/>
                <a:cs typeface="Arial" panose="020B0604020202020204" pitchFamily="34" charset="0"/>
              </a:rPr>
              <a:t>MƯA</a:t>
            </a:r>
          </a:p>
        </p:txBody>
      </p:sp>
      <p:sp>
        <p:nvSpPr>
          <p:cNvPr id="27" name="Rectangle: Rounded Corners 7">
            <a:extLst>
              <a:ext uri="{FF2B5EF4-FFF2-40B4-BE49-F238E27FC236}">
                <a16:creationId xmlns:a16="http://schemas.microsoft.com/office/drawing/2014/main" id="{B947E66A-9075-41E4-BB5E-4121C57A7C22}"/>
              </a:ext>
            </a:extLst>
          </p:cNvPr>
          <p:cNvSpPr/>
          <p:nvPr/>
        </p:nvSpPr>
        <p:spPr>
          <a:xfrm>
            <a:off x="4988162" y="2520387"/>
            <a:ext cx="1471247" cy="66410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2B8D3A"/>
                </a:solidFill>
                <a:latin typeface="#9Slide03 SFU Futura_12" panose="00000400000000000000" pitchFamily="2" charset="0"/>
                <a:cs typeface="Arial" panose="020B0604020202020204" pitchFamily="34" charset="0"/>
              </a:rPr>
              <a:t>MÂY</a:t>
            </a:r>
          </a:p>
        </p:txBody>
      </p:sp>
      <p:sp>
        <p:nvSpPr>
          <p:cNvPr id="28" name="Rectangle: Rounded Corners 7">
            <a:extLst>
              <a:ext uri="{FF2B5EF4-FFF2-40B4-BE49-F238E27FC236}">
                <a16:creationId xmlns:a16="http://schemas.microsoft.com/office/drawing/2014/main" id="{B947E66A-9075-41E4-BB5E-4121C57A7C22}"/>
              </a:ext>
            </a:extLst>
          </p:cNvPr>
          <p:cNvSpPr/>
          <p:nvPr/>
        </p:nvSpPr>
        <p:spPr>
          <a:xfrm>
            <a:off x="884868" y="2572015"/>
            <a:ext cx="1471247" cy="66410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2B8D3A"/>
                </a:solidFill>
                <a:latin typeface="#9Slide03 SFU Futura_12" panose="00000400000000000000" pitchFamily="2" charset="0"/>
                <a:cs typeface="Arial" panose="020B0604020202020204" pitchFamily="34" charset="0"/>
              </a:rPr>
              <a:t>ẨM KẾ</a:t>
            </a:r>
          </a:p>
        </p:txBody>
      </p:sp>
      <p:sp>
        <p:nvSpPr>
          <p:cNvPr id="29" name="Rectangle: Rounded Corners 7">
            <a:extLst>
              <a:ext uri="{FF2B5EF4-FFF2-40B4-BE49-F238E27FC236}">
                <a16:creationId xmlns:a16="http://schemas.microsoft.com/office/drawing/2014/main" id="{B947E66A-9075-41E4-BB5E-4121C57A7C22}"/>
              </a:ext>
            </a:extLst>
          </p:cNvPr>
          <p:cNvSpPr/>
          <p:nvPr/>
        </p:nvSpPr>
        <p:spPr>
          <a:xfrm>
            <a:off x="778990" y="6047943"/>
            <a:ext cx="2114297" cy="66410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2B8D3A"/>
                </a:solidFill>
                <a:latin typeface="#9Slide03 SFU Futura_12" panose="00000400000000000000" pitchFamily="2" charset="0"/>
                <a:cs typeface="Arial" panose="020B0604020202020204" pitchFamily="34" charset="0"/>
              </a:rPr>
              <a:t>ĐỘ ẨM</a:t>
            </a:r>
          </a:p>
        </p:txBody>
      </p:sp>
      <p:sp>
        <p:nvSpPr>
          <p:cNvPr id="30" name="Rectangle: Rounded Corners 7">
            <a:extLst>
              <a:ext uri="{FF2B5EF4-FFF2-40B4-BE49-F238E27FC236}">
                <a16:creationId xmlns:a16="http://schemas.microsoft.com/office/drawing/2014/main" id="{B947E66A-9075-41E4-BB5E-4121C57A7C22}"/>
              </a:ext>
            </a:extLst>
          </p:cNvPr>
          <p:cNvSpPr/>
          <p:nvPr/>
        </p:nvSpPr>
        <p:spPr>
          <a:xfrm>
            <a:off x="4617889" y="6047943"/>
            <a:ext cx="3214515" cy="66410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2B8D3A"/>
                </a:solidFill>
                <a:latin typeface="#9Slide03 SFU Futura_12" panose="00000400000000000000" pitchFamily="2" charset="0"/>
                <a:cs typeface="Arial" panose="020B0604020202020204" pitchFamily="34" charset="0"/>
              </a:rPr>
              <a:t>NƯỚC BỐC HƠI</a:t>
            </a:r>
          </a:p>
        </p:txBody>
      </p:sp>
      <p:sp>
        <p:nvSpPr>
          <p:cNvPr id="31" name="Rectangle: Rounded Corners 7">
            <a:extLst>
              <a:ext uri="{FF2B5EF4-FFF2-40B4-BE49-F238E27FC236}">
                <a16:creationId xmlns:a16="http://schemas.microsoft.com/office/drawing/2014/main" id="{B947E66A-9075-41E4-BB5E-4121C57A7C22}"/>
              </a:ext>
            </a:extLst>
          </p:cNvPr>
          <p:cNvSpPr/>
          <p:nvPr/>
        </p:nvSpPr>
        <p:spPr>
          <a:xfrm>
            <a:off x="8987550" y="6066559"/>
            <a:ext cx="2121985" cy="66410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2B8D3A"/>
                </a:solidFill>
                <a:latin typeface="#9Slide03 SFU Futura_12" panose="00000400000000000000" pitchFamily="2" charset="0"/>
                <a:cs typeface="Arial" panose="020B0604020202020204" pitchFamily="34" charset="0"/>
              </a:rPr>
              <a:t>MẶT TRỜI</a:t>
            </a:r>
          </a:p>
        </p:txBody>
      </p:sp>
    </p:spTree>
    <p:extLst>
      <p:ext uri="{BB962C8B-B14F-4D97-AF65-F5344CB8AC3E}">
        <p14:creationId xmlns:p14="http://schemas.microsoft.com/office/powerpoint/2010/main" val="106834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down)">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down)">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down)">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down)">
                                      <p:cBhvr>
                                        <p:cTn id="5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3" grpId="0"/>
      <p:bldP spid="24" grpId="0"/>
      <p:bldP spid="25" grpId="0"/>
      <p:bldP spid="26" grpId="0"/>
      <p:bldP spid="27" grpId="0"/>
      <p:bldP spid="28" grpId="0"/>
      <p:bldP spid="29" grpId="0"/>
      <p:bldP spid="30" grpId="0"/>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7">
            <a:extLst>
              <a:ext uri="{FF2B5EF4-FFF2-40B4-BE49-F238E27FC236}">
                <a16:creationId xmlns:a16="http://schemas.microsoft.com/office/drawing/2014/main" id="{9C8CB8A0-CA76-4A71-B990-0741CE8ED4AB}"/>
              </a:ext>
            </a:extLst>
          </p:cNvPr>
          <p:cNvSpPr/>
          <p:nvPr/>
        </p:nvSpPr>
        <p:spPr>
          <a:xfrm>
            <a:off x="4882243" y="3871234"/>
            <a:ext cx="6445620" cy="2252761"/>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2B8D3A"/>
                </a:solidFill>
                <a:latin typeface="#9Slide03 SFU Futura_12" panose="00000400000000000000" pitchFamily="2" charset="0"/>
                <a:cs typeface="Arial" panose="020B0604020202020204" pitchFamily="34" charset="0"/>
              </a:rPr>
              <a:t>Do </a:t>
            </a:r>
            <a:r>
              <a:rPr lang="en-US" sz="2800" b="1" dirty="0" err="1">
                <a:solidFill>
                  <a:srgbClr val="2B8D3A"/>
                </a:solidFill>
                <a:latin typeface="#9Slide03 SFU Futura_12" panose="00000400000000000000" pitchFamily="2" charset="0"/>
                <a:cs typeface="Arial" panose="020B0604020202020204" pitchFamily="34" charset="0"/>
              </a:rPr>
              <a:t>sự</a:t>
            </a:r>
            <a:r>
              <a:rPr lang="en-US" sz="2800" b="1" dirty="0">
                <a:solidFill>
                  <a:srgbClr val="2B8D3A"/>
                </a:solidFill>
                <a:latin typeface="#9Slide03 SFU Futura_12" panose="00000400000000000000" pitchFamily="2" charset="0"/>
                <a:cs typeface="Arial" panose="020B0604020202020204" pitchFamily="34" charset="0"/>
              </a:rPr>
              <a:t> </a:t>
            </a:r>
            <a:r>
              <a:rPr lang="en-US" sz="2800" b="1" dirty="0" err="1">
                <a:solidFill>
                  <a:srgbClr val="2B8D3A"/>
                </a:solidFill>
                <a:latin typeface="#9Slide03 SFU Futura_12" panose="00000400000000000000" pitchFamily="2" charset="0"/>
                <a:cs typeface="Arial" panose="020B0604020202020204" pitchFamily="34" charset="0"/>
              </a:rPr>
              <a:t>đốt</a:t>
            </a:r>
            <a:r>
              <a:rPr lang="en-US" sz="2800" b="1" dirty="0">
                <a:solidFill>
                  <a:srgbClr val="2B8D3A"/>
                </a:solidFill>
                <a:latin typeface="#9Slide03 SFU Futura_12" panose="00000400000000000000" pitchFamily="2" charset="0"/>
                <a:cs typeface="Arial" panose="020B0604020202020204" pitchFamily="34" charset="0"/>
              </a:rPr>
              <a:t> </a:t>
            </a:r>
            <a:r>
              <a:rPr lang="en-US" sz="2800" b="1" dirty="0" err="1">
                <a:solidFill>
                  <a:srgbClr val="2B8D3A"/>
                </a:solidFill>
                <a:latin typeface="#9Slide03 SFU Futura_12" panose="00000400000000000000" pitchFamily="2" charset="0"/>
                <a:cs typeface="Arial" panose="020B0604020202020204" pitchFamily="34" charset="0"/>
              </a:rPr>
              <a:t>nóng</a:t>
            </a:r>
            <a:r>
              <a:rPr lang="en-US" sz="2800" b="1" dirty="0">
                <a:solidFill>
                  <a:srgbClr val="2B8D3A"/>
                </a:solidFill>
                <a:latin typeface="#9Slide03 SFU Futura_12" panose="00000400000000000000" pitchFamily="2" charset="0"/>
                <a:cs typeface="Arial" panose="020B0604020202020204" pitchFamily="34" charset="0"/>
              </a:rPr>
              <a:t> </a:t>
            </a:r>
            <a:r>
              <a:rPr lang="en-US" sz="2800" b="1" dirty="0" err="1">
                <a:solidFill>
                  <a:srgbClr val="2B8D3A"/>
                </a:solidFill>
                <a:latin typeface="#9Slide03 SFU Futura_12" panose="00000400000000000000" pitchFamily="2" charset="0"/>
                <a:cs typeface="Arial" panose="020B0604020202020204" pitchFamily="34" charset="0"/>
              </a:rPr>
              <a:t>của</a:t>
            </a:r>
            <a:r>
              <a:rPr lang="en-US" sz="2800" b="1" dirty="0">
                <a:solidFill>
                  <a:srgbClr val="2B8D3A"/>
                </a:solidFill>
                <a:latin typeface="#9Slide03 SFU Futura_12" panose="00000400000000000000" pitchFamily="2" charset="0"/>
                <a:cs typeface="Arial" panose="020B0604020202020204" pitchFamily="34" charset="0"/>
              </a:rPr>
              <a:t> </a:t>
            </a:r>
            <a:r>
              <a:rPr lang="en-US" sz="2800" b="1" dirty="0">
                <a:solidFill>
                  <a:srgbClr val="C00000"/>
                </a:solidFill>
                <a:latin typeface="#9Slide03 SFU Futura_12" panose="00000400000000000000" pitchFamily="2" charset="0"/>
                <a:cs typeface="Arial" panose="020B0604020202020204" pitchFamily="34" charset="0"/>
              </a:rPr>
              <a:t>MẶT TRỜI</a:t>
            </a:r>
            <a:r>
              <a:rPr lang="en-US" sz="2800" b="1" dirty="0">
                <a:solidFill>
                  <a:srgbClr val="14213F"/>
                </a:solidFill>
                <a:latin typeface="#9Slide03 SFU Futura_12" panose="00000400000000000000" pitchFamily="2" charset="0"/>
                <a:cs typeface="Arial" panose="020B0604020202020204" pitchFamily="34" charset="0"/>
              </a:rPr>
              <a:t>, </a:t>
            </a:r>
            <a:r>
              <a:rPr lang="en-US" sz="2800" b="1" dirty="0">
                <a:solidFill>
                  <a:srgbClr val="C00000"/>
                </a:solidFill>
                <a:latin typeface="#9Slide03 SFU Futura_12" panose="00000400000000000000" pitchFamily="2" charset="0"/>
                <a:cs typeface="Arial" panose="020B0604020202020204" pitchFamily="34" charset="0"/>
              </a:rPr>
              <a:t>NƯỚC </a:t>
            </a:r>
            <a:r>
              <a:rPr lang="en-US" sz="2800" b="1" dirty="0">
                <a:solidFill>
                  <a:srgbClr val="2B8D3A"/>
                </a:solidFill>
                <a:latin typeface="#9Slide03 SFU Futura_12" panose="00000400000000000000" pitchFamily="2" charset="0"/>
                <a:cs typeface="Arial" panose="020B0604020202020204" pitchFamily="34" charset="0"/>
              </a:rPr>
              <a:t>ở </a:t>
            </a:r>
            <a:r>
              <a:rPr lang="en-US" sz="2800" b="1" dirty="0" err="1">
                <a:solidFill>
                  <a:srgbClr val="2B8D3A"/>
                </a:solidFill>
                <a:latin typeface="#9Slide03 SFU Futura_12" panose="00000400000000000000" pitchFamily="2" charset="0"/>
                <a:cs typeface="Arial" panose="020B0604020202020204" pitchFamily="34" charset="0"/>
              </a:rPr>
              <a:t>biển</a:t>
            </a:r>
            <a:r>
              <a:rPr lang="en-US" sz="2800" b="1" dirty="0">
                <a:solidFill>
                  <a:srgbClr val="2B8D3A"/>
                </a:solidFill>
                <a:latin typeface="#9Slide03 SFU Futura_12" panose="00000400000000000000" pitchFamily="2" charset="0"/>
                <a:cs typeface="Arial" panose="020B0604020202020204" pitchFamily="34" charset="0"/>
              </a:rPr>
              <a:t> </a:t>
            </a:r>
            <a:r>
              <a:rPr lang="en-US" sz="2800" b="1" dirty="0">
                <a:solidFill>
                  <a:srgbClr val="C00000"/>
                </a:solidFill>
                <a:latin typeface="#9Slide03 SFU Futura_12" panose="00000400000000000000" pitchFamily="2" charset="0"/>
                <a:cs typeface="Arial" panose="020B0604020202020204" pitchFamily="34" charset="0"/>
              </a:rPr>
              <a:t>BỐC HƠI</a:t>
            </a:r>
            <a:r>
              <a:rPr lang="en-US" sz="2800" b="1" dirty="0">
                <a:solidFill>
                  <a:srgbClr val="14213F"/>
                </a:solidFill>
                <a:latin typeface="#9Slide03 SFU Futura_12" panose="00000400000000000000" pitchFamily="2" charset="0"/>
                <a:cs typeface="Arial" panose="020B0604020202020204" pitchFamily="34" charset="0"/>
              </a:rPr>
              <a:t>, </a:t>
            </a:r>
            <a:r>
              <a:rPr lang="en-US" sz="2800" b="1" dirty="0" err="1">
                <a:solidFill>
                  <a:srgbClr val="2B8D3A"/>
                </a:solidFill>
                <a:latin typeface="#9Slide03 SFU Futura_12" panose="00000400000000000000" pitchFamily="2" charset="0"/>
                <a:cs typeface="Arial" panose="020B0604020202020204" pitchFamily="34" charset="0"/>
              </a:rPr>
              <a:t>hơi</a:t>
            </a:r>
            <a:r>
              <a:rPr lang="en-US" sz="2800" b="1" dirty="0">
                <a:solidFill>
                  <a:srgbClr val="2B8D3A"/>
                </a:solidFill>
                <a:latin typeface="#9Slide03 SFU Futura_12" panose="00000400000000000000" pitchFamily="2" charset="0"/>
                <a:cs typeface="Arial" panose="020B0604020202020204" pitchFamily="34" charset="0"/>
              </a:rPr>
              <a:t> </a:t>
            </a:r>
            <a:r>
              <a:rPr lang="en-US" sz="2800" b="1" dirty="0" err="1">
                <a:solidFill>
                  <a:srgbClr val="2B8D3A"/>
                </a:solidFill>
                <a:latin typeface="#9Slide03 SFU Futura_12" panose="00000400000000000000" pitchFamily="2" charset="0"/>
                <a:cs typeface="Arial" panose="020B0604020202020204" pitchFamily="34" charset="0"/>
              </a:rPr>
              <a:t>nước</a:t>
            </a:r>
            <a:r>
              <a:rPr lang="en-US" sz="2800" b="1" dirty="0">
                <a:solidFill>
                  <a:srgbClr val="2B8D3A"/>
                </a:solidFill>
                <a:latin typeface="#9Slide03 SFU Futura_12" panose="00000400000000000000" pitchFamily="2" charset="0"/>
                <a:cs typeface="Arial" panose="020B0604020202020204" pitchFamily="34" charset="0"/>
              </a:rPr>
              <a:t> </a:t>
            </a:r>
            <a:r>
              <a:rPr lang="en-US" sz="2800" b="1" dirty="0" err="1">
                <a:solidFill>
                  <a:srgbClr val="2B8D3A"/>
                </a:solidFill>
                <a:latin typeface="#9Slide03 SFU Futura_12" panose="00000400000000000000" pitchFamily="2" charset="0"/>
                <a:cs typeface="Arial" panose="020B0604020202020204" pitchFamily="34" charset="0"/>
              </a:rPr>
              <a:t>ngưng</a:t>
            </a:r>
            <a:r>
              <a:rPr lang="en-US" sz="2800" b="1" dirty="0">
                <a:solidFill>
                  <a:srgbClr val="2B8D3A"/>
                </a:solidFill>
                <a:latin typeface="#9Slide03 SFU Futura_12" panose="00000400000000000000" pitchFamily="2" charset="0"/>
                <a:cs typeface="Arial" panose="020B0604020202020204" pitchFamily="34" charset="0"/>
              </a:rPr>
              <a:t> </a:t>
            </a:r>
            <a:r>
              <a:rPr lang="en-US" sz="2800" b="1" dirty="0" err="1">
                <a:solidFill>
                  <a:srgbClr val="2B8D3A"/>
                </a:solidFill>
                <a:latin typeface="#9Slide03 SFU Futura_12" panose="00000400000000000000" pitchFamily="2" charset="0"/>
                <a:cs typeface="Arial" panose="020B0604020202020204" pitchFamily="34" charset="0"/>
              </a:rPr>
              <a:t>tụ</a:t>
            </a:r>
            <a:r>
              <a:rPr lang="en-US" sz="2800" b="1" dirty="0">
                <a:solidFill>
                  <a:srgbClr val="2B8D3A"/>
                </a:solidFill>
                <a:latin typeface="#9Slide03 SFU Futura_12" panose="00000400000000000000" pitchFamily="2" charset="0"/>
                <a:cs typeface="Arial" panose="020B0604020202020204" pitchFamily="34" charset="0"/>
              </a:rPr>
              <a:t> </a:t>
            </a:r>
            <a:r>
              <a:rPr lang="en-US" sz="2800" b="1" dirty="0" err="1">
                <a:solidFill>
                  <a:srgbClr val="2B8D3A"/>
                </a:solidFill>
                <a:latin typeface="#9Slide03 SFU Futura_12" panose="00000400000000000000" pitchFamily="2" charset="0"/>
                <a:cs typeface="Arial" panose="020B0604020202020204" pitchFamily="34" charset="0"/>
              </a:rPr>
              <a:t>thành</a:t>
            </a:r>
            <a:r>
              <a:rPr lang="en-US" sz="2800" b="1" dirty="0">
                <a:solidFill>
                  <a:srgbClr val="14213F"/>
                </a:solidFill>
                <a:latin typeface="#9Slide03 SFU Futura_12" panose="00000400000000000000" pitchFamily="2" charset="0"/>
                <a:cs typeface="Arial" panose="020B0604020202020204" pitchFamily="34" charset="0"/>
              </a:rPr>
              <a:t> </a:t>
            </a:r>
            <a:r>
              <a:rPr lang="en-US" sz="2800" b="1" dirty="0">
                <a:solidFill>
                  <a:srgbClr val="C00000"/>
                </a:solidFill>
                <a:latin typeface="#9Slide03 SFU Futura_12" panose="00000400000000000000" pitchFamily="2" charset="0"/>
                <a:cs typeface="Arial" panose="020B0604020202020204" pitchFamily="34" charset="0"/>
              </a:rPr>
              <a:t>MÂY</a:t>
            </a:r>
            <a:r>
              <a:rPr lang="en-US" sz="2800" b="1" dirty="0">
                <a:solidFill>
                  <a:srgbClr val="14213F"/>
                </a:solidFill>
                <a:latin typeface="#9Slide03 SFU Futura_12" panose="00000400000000000000" pitchFamily="2" charset="0"/>
                <a:cs typeface="Arial" panose="020B0604020202020204" pitchFamily="34" charset="0"/>
              </a:rPr>
              <a:t>, </a:t>
            </a:r>
            <a:r>
              <a:rPr lang="en-US" sz="2800" b="1" dirty="0" err="1">
                <a:solidFill>
                  <a:srgbClr val="2B8D3A"/>
                </a:solidFill>
                <a:latin typeface="#9Slide03 SFU Futura_12" panose="00000400000000000000" pitchFamily="2" charset="0"/>
                <a:cs typeface="Arial" panose="020B0604020202020204" pitchFamily="34" charset="0"/>
              </a:rPr>
              <a:t>hạt</a:t>
            </a:r>
            <a:r>
              <a:rPr lang="en-US" sz="2800" b="1" dirty="0">
                <a:solidFill>
                  <a:srgbClr val="2B8D3A"/>
                </a:solidFill>
                <a:latin typeface="#9Slide03 SFU Futura_12" panose="00000400000000000000" pitchFamily="2" charset="0"/>
                <a:cs typeface="Arial" panose="020B0604020202020204" pitchFamily="34" charset="0"/>
              </a:rPr>
              <a:t> </a:t>
            </a:r>
            <a:r>
              <a:rPr lang="en-US" sz="2800" b="1" dirty="0" err="1">
                <a:solidFill>
                  <a:srgbClr val="2B8D3A"/>
                </a:solidFill>
                <a:latin typeface="#9Slide03 SFU Futura_12" panose="00000400000000000000" pitchFamily="2" charset="0"/>
                <a:cs typeface="Arial" panose="020B0604020202020204" pitchFamily="34" charset="0"/>
              </a:rPr>
              <a:t>nước</a:t>
            </a:r>
            <a:r>
              <a:rPr lang="en-US" sz="2800" b="1" dirty="0">
                <a:solidFill>
                  <a:srgbClr val="2B8D3A"/>
                </a:solidFill>
                <a:latin typeface="#9Slide03 SFU Futura_12" panose="00000400000000000000" pitchFamily="2" charset="0"/>
                <a:cs typeface="Arial" panose="020B0604020202020204" pitchFamily="34" charset="0"/>
              </a:rPr>
              <a:t> </a:t>
            </a:r>
            <a:r>
              <a:rPr lang="en-US" sz="2800" b="1" dirty="0" err="1">
                <a:solidFill>
                  <a:srgbClr val="2B8D3A"/>
                </a:solidFill>
                <a:latin typeface="#9Slide03 SFU Futura_12" panose="00000400000000000000" pitchFamily="2" charset="0"/>
                <a:cs typeface="Arial" panose="020B0604020202020204" pitchFamily="34" charset="0"/>
              </a:rPr>
              <a:t>trong</a:t>
            </a:r>
            <a:r>
              <a:rPr lang="en-US" sz="2800" b="1" dirty="0">
                <a:solidFill>
                  <a:srgbClr val="2B8D3A"/>
                </a:solidFill>
                <a:latin typeface="#9Slide03 SFU Futura_12" panose="00000400000000000000" pitchFamily="2" charset="0"/>
                <a:cs typeface="Arial" panose="020B0604020202020204" pitchFamily="34" charset="0"/>
              </a:rPr>
              <a:t> </a:t>
            </a:r>
            <a:r>
              <a:rPr lang="en-US" sz="2800" b="1" dirty="0" err="1">
                <a:solidFill>
                  <a:srgbClr val="2B8D3A"/>
                </a:solidFill>
                <a:latin typeface="#9Slide03 SFU Futura_12" panose="00000400000000000000" pitchFamily="2" charset="0"/>
                <a:cs typeface="Arial" panose="020B0604020202020204" pitchFamily="34" charset="0"/>
              </a:rPr>
              <a:t>mây</a:t>
            </a:r>
            <a:r>
              <a:rPr lang="en-US" sz="2800" b="1" dirty="0">
                <a:solidFill>
                  <a:srgbClr val="2B8D3A"/>
                </a:solidFill>
                <a:latin typeface="#9Slide03 SFU Futura_12" panose="00000400000000000000" pitchFamily="2" charset="0"/>
                <a:cs typeface="Arial" panose="020B0604020202020204" pitchFamily="34" charset="0"/>
              </a:rPr>
              <a:t> </a:t>
            </a:r>
            <a:r>
              <a:rPr lang="en-US" sz="2800" b="1" dirty="0" err="1">
                <a:solidFill>
                  <a:srgbClr val="2B8D3A"/>
                </a:solidFill>
                <a:latin typeface="#9Slide03 SFU Futura_12" panose="00000400000000000000" pitchFamily="2" charset="0"/>
                <a:cs typeface="Arial" panose="020B0604020202020204" pitchFamily="34" charset="0"/>
              </a:rPr>
              <a:t>lớn</a:t>
            </a:r>
            <a:r>
              <a:rPr lang="en-US" sz="2800" b="1" dirty="0">
                <a:solidFill>
                  <a:srgbClr val="2B8D3A"/>
                </a:solidFill>
                <a:latin typeface="#9Slide03 SFU Futura_12" panose="00000400000000000000" pitchFamily="2" charset="0"/>
                <a:cs typeface="Arial" panose="020B0604020202020204" pitchFamily="34" charset="0"/>
              </a:rPr>
              <a:t> </a:t>
            </a:r>
            <a:r>
              <a:rPr lang="en-US" sz="2800" b="1" dirty="0" err="1">
                <a:solidFill>
                  <a:srgbClr val="2B8D3A"/>
                </a:solidFill>
                <a:latin typeface="#9Slide03 SFU Futura_12" panose="00000400000000000000" pitchFamily="2" charset="0"/>
                <a:cs typeface="Arial" panose="020B0604020202020204" pitchFamily="34" charset="0"/>
              </a:rPr>
              <a:t>dần</a:t>
            </a:r>
            <a:r>
              <a:rPr lang="en-US" sz="2800" b="1" dirty="0">
                <a:solidFill>
                  <a:srgbClr val="2B8D3A"/>
                </a:solidFill>
                <a:latin typeface="#9Slide03 SFU Futura_12" panose="00000400000000000000" pitchFamily="2" charset="0"/>
                <a:cs typeface="Arial" panose="020B0604020202020204" pitchFamily="34" charset="0"/>
              </a:rPr>
              <a:t> </a:t>
            </a:r>
            <a:r>
              <a:rPr lang="en-US" sz="2800" b="1" dirty="0" err="1">
                <a:solidFill>
                  <a:srgbClr val="2B8D3A"/>
                </a:solidFill>
                <a:latin typeface="#9Slide03 SFU Futura_12" panose="00000400000000000000" pitchFamily="2" charset="0"/>
                <a:cs typeface="Arial" panose="020B0604020202020204" pitchFamily="34" charset="0"/>
              </a:rPr>
              <a:t>rơi</a:t>
            </a:r>
            <a:r>
              <a:rPr lang="en-US" sz="2800" b="1" dirty="0">
                <a:solidFill>
                  <a:srgbClr val="2B8D3A"/>
                </a:solidFill>
                <a:latin typeface="#9Slide03 SFU Futura_12" panose="00000400000000000000" pitchFamily="2" charset="0"/>
                <a:cs typeface="Arial" panose="020B0604020202020204" pitchFamily="34" charset="0"/>
              </a:rPr>
              <a:t> </a:t>
            </a:r>
            <a:r>
              <a:rPr lang="en-US" sz="2800" b="1" dirty="0" err="1">
                <a:solidFill>
                  <a:srgbClr val="2B8D3A"/>
                </a:solidFill>
                <a:latin typeface="#9Slide03 SFU Futura_12" panose="00000400000000000000" pitchFamily="2" charset="0"/>
                <a:cs typeface="Arial" panose="020B0604020202020204" pitchFamily="34" charset="0"/>
              </a:rPr>
              <a:t>xuống</a:t>
            </a:r>
            <a:r>
              <a:rPr lang="en-US" sz="2800" b="1" dirty="0">
                <a:solidFill>
                  <a:srgbClr val="2B8D3A"/>
                </a:solidFill>
                <a:latin typeface="#9Slide03 SFU Futura_12" panose="00000400000000000000" pitchFamily="2" charset="0"/>
                <a:cs typeface="Arial" panose="020B0604020202020204" pitchFamily="34" charset="0"/>
              </a:rPr>
              <a:t> </a:t>
            </a:r>
            <a:r>
              <a:rPr lang="en-US" sz="2800" b="1" dirty="0" err="1">
                <a:solidFill>
                  <a:srgbClr val="2B8D3A"/>
                </a:solidFill>
                <a:latin typeface="#9Slide03 SFU Futura_12" panose="00000400000000000000" pitchFamily="2" charset="0"/>
                <a:cs typeface="Arial" panose="020B0604020202020204" pitchFamily="34" charset="0"/>
              </a:rPr>
              <a:t>thành</a:t>
            </a:r>
            <a:r>
              <a:rPr lang="en-US" sz="2800" b="1" dirty="0">
                <a:solidFill>
                  <a:srgbClr val="2B8D3A"/>
                </a:solidFill>
                <a:latin typeface="#9Slide03 SFU Futura_12" panose="00000400000000000000" pitchFamily="2" charset="0"/>
                <a:cs typeface="Arial" panose="020B0604020202020204" pitchFamily="34" charset="0"/>
              </a:rPr>
              <a:t> </a:t>
            </a:r>
            <a:r>
              <a:rPr lang="en-US" sz="2800" b="1" dirty="0">
                <a:solidFill>
                  <a:srgbClr val="C00000"/>
                </a:solidFill>
                <a:latin typeface="#9Slide03 SFU Futura_12" panose="00000400000000000000" pitchFamily="2" charset="0"/>
                <a:cs typeface="Arial" panose="020B0604020202020204" pitchFamily="34" charset="0"/>
              </a:rPr>
              <a:t>MƯA</a:t>
            </a:r>
          </a:p>
        </p:txBody>
      </p:sp>
      <p:grpSp>
        <p:nvGrpSpPr>
          <p:cNvPr id="13" name="Group 12"/>
          <p:cNvGrpSpPr/>
          <p:nvPr/>
        </p:nvGrpSpPr>
        <p:grpSpPr>
          <a:xfrm>
            <a:off x="2411454" y="36782"/>
            <a:ext cx="6984244" cy="1062125"/>
            <a:chOff x="317307" y="45026"/>
            <a:chExt cx="6984244" cy="1062125"/>
          </a:xfrm>
        </p:grpSpPr>
        <p:sp>
          <p:nvSpPr>
            <p:cNvPr id="15" name="Rectangle 14">
              <a:extLst>
                <a:ext uri="{FF2B5EF4-FFF2-40B4-BE49-F238E27FC236}">
                  <a16:creationId xmlns:a16="http://schemas.microsoft.com/office/drawing/2014/main" id="{811A0B4B-DAAA-41E7-BB47-BCC17608E29F}"/>
                </a:ext>
              </a:extLst>
            </p:cNvPr>
            <p:cNvSpPr/>
            <p:nvPr/>
          </p:nvSpPr>
          <p:spPr>
            <a:xfrm>
              <a:off x="580573" y="91488"/>
              <a:ext cx="6720978" cy="1015663"/>
            </a:xfrm>
            <a:prstGeom prst="rect">
              <a:avLst/>
            </a:prstGeom>
            <a:solidFill>
              <a:srgbClr val="2B8D3A"/>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54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rPr>
                <a:t>2. </a:t>
              </a:r>
              <a:r>
                <a:rPr lang="en-US" sz="54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rPr>
                <a:t>MÂY VÀ MƯA</a:t>
              </a:r>
              <a:endParaRPr lang="en-US" sz="48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endParaRPr>
            </a:p>
          </p:txBody>
        </p:sp>
        <p:pic>
          <p:nvPicPr>
            <p:cNvPr id="16" name="Picture 2" descr="Round Rain Icon Design, Rain Icons, Round Icons, Rain PNG Transparent  Clipart Image and PSD File for Free Download"/>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2960" t="2884" r="6371" b="6211"/>
            <a:stretch/>
          </p:blipFill>
          <p:spPr bwMode="auto">
            <a:xfrm>
              <a:off x="317307" y="45026"/>
              <a:ext cx="1037050" cy="10397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pic>
        <p:nvPicPr>
          <p:cNvPr id="17" name="Picture 4" descr="Mưa png | PNGEgg"/>
          <p:cNvPicPr>
            <a:picLocks noChangeAspect="1" noChangeArrowheads="1"/>
          </p:cNvPicPr>
          <p:nvPr/>
        </p:nvPicPr>
        <p:blipFill>
          <a:blip r:embed="rId4">
            <a:extLst>
              <a:ext uri="{28A0092B-C50C-407E-A947-70E740481C1C}">
                <a14:useLocalDpi xmlns:a14="http://schemas.microsoft.com/office/drawing/2010/main" val="0"/>
              </a:ext>
            </a:extLst>
          </a:blip>
          <a:srcRect l="24353" t="5507" r="20915" b="4739"/>
          <a:stretch>
            <a:fillRect/>
          </a:stretch>
        </p:blipFill>
        <p:spPr bwMode="auto">
          <a:xfrm>
            <a:off x="10027981" y="47252"/>
            <a:ext cx="1544893" cy="1155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Rounded Corners 7">
            <a:extLst>
              <a:ext uri="{FF2B5EF4-FFF2-40B4-BE49-F238E27FC236}">
                <a16:creationId xmlns:a16="http://schemas.microsoft.com/office/drawing/2014/main" id="{57A4C4EA-710C-4AD4-8E91-309D624937BA}"/>
              </a:ext>
            </a:extLst>
          </p:cNvPr>
          <p:cNvSpPr/>
          <p:nvPr/>
        </p:nvSpPr>
        <p:spPr>
          <a:xfrm>
            <a:off x="585610" y="1657936"/>
            <a:ext cx="5725788" cy="2252761"/>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a:solidFill>
                  <a:srgbClr val="2B8D3A"/>
                </a:solidFill>
                <a:latin typeface="#9Slide03 SFU Futura_12" panose="00000400000000000000" pitchFamily="2" charset="0"/>
                <a:cs typeface="Arial" panose="020B0604020202020204" pitchFamily="34" charset="0"/>
              </a:rPr>
              <a:t>Hơi nước trong không khí do đâu mà có, tại sao có mây và mưa? </a:t>
            </a:r>
            <a:endParaRPr lang="en-US" sz="2800" b="1" dirty="0">
              <a:solidFill>
                <a:srgbClr val="C00000"/>
              </a:solidFill>
              <a:latin typeface="#9Slide03 SFU Futura_12" panose="00000400000000000000" pitchFamily="2" charset="0"/>
              <a:cs typeface="Arial" panose="020B0604020202020204" pitchFamily="34" charset="0"/>
            </a:endParaRPr>
          </a:p>
        </p:txBody>
      </p:sp>
    </p:spTree>
    <p:extLst>
      <p:ext uri="{BB962C8B-B14F-4D97-AF65-F5344CB8AC3E}">
        <p14:creationId xmlns:p14="http://schemas.microsoft.com/office/powerpoint/2010/main" val="47549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òng tuần hoàn của nước là gì - Dạy Trẻ">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71574" y="662768"/>
            <a:ext cx="9301163" cy="5118907"/>
          </a:xfrm>
          <a:prstGeom prst="rect">
            <a:avLst/>
          </a:prstGeom>
        </p:spPr>
      </p:pic>
    </p:spTree>
    <p:extLst>
      <p:ext uri="{BB962C8B-B14F-4D97-AF65-F5344CB8AC3E}">
        <p14:creationId xmlns:p14="http://schemas.microsoft.com/office/powerpoint/2010/main" val="238068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7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02A4E065-26AE-42DA-9D35-367AC0CC99D8}"/>
              </a:ext>
            </a:extLst>
          </p:cNvPr>
          <p:cNvCxnSpPr/>
          <p:nvPr/>
        </p:nvCxnSpPr>
        <p:spPr>
          <a:xfrm>
            <a:off x="0" y="2063404"/>
            <a:ext cx="12192000" cy="0"/>
          </a:xfrm>
          <a:prstGeom prst="line">
            <a:avLst/>
          </a:prstGeom>
          <a:ln w="28575">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D493815-81D7-4DFB-BC03-7ABE761D9402}"/>
              </a:ext>
            </a:extLst>
          </p:cNvPr>
          <p:cNvCxnSpPr>
            <a:cxnSpLocks/>
          </p:cNvCxnSpPr>
          <p:nvPr/>
        </p:nvCxnSpPr>
        <p:spPr>
          <a:xfrm>
            <a:off x="0" y="2194396"/>
            <a:ext cx="12192000" cy="61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Rounded Corners 7">
            <a:extLst>
              <a:ext uri="{FF2B5EF4-FFF2-40B4-BE49-F238E27FC236}">
                <a16:creationId xmlns:a16="http://schemas.microsoft.com/office/drawing/2014/main" id="{D6CE6303-3C40-4361-9869-64BB994762E1}"/>
              </a:ext>
            </a:extLst>
          </p:cNvPr>
          <p:cNvSpPr/>
          <p:nvPr/>
        </p:nvSpPr>
        <p:spPr>
          <a:xfrm>
            <a:off x="523470" y="553180"/>
            <a:ext cx="10883329" cy="175001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dirty="0">
                <a:solidFill>
                  <a:srgbClr val="2B8D3A"/>
                </a:solidFill>
                <a:latin typeface="#9Slide05 Great Vibes" panose="02000507080000020002" pitchFamily="2" charset="0"/>
                <a:cs typeface="Arial" panose="020B0604020202020204" pitchFamily="34" charset="0"/>
              </a:rPr>
              <a:t>Ai </a:t>
            </a:r>
            <a:r>
              <a:rPr lang="en-US" sz="11500" b="1" dirty="0" err="1">
                <a:solidFill>
                  <a:srgbClr val="2B8D3A"/>
                </a:solidFill>
                <a:latin typeface="#9Slide05 Great Vibes" panose="02000507080000020002" pitchFamily="2" charset="0"/>
                <a:cs typeface="Arial" panose="020B0604020202020204" pitchFamily="34" charset="0"/>
              </a:rPr>
              <a:t>tinh</a:t>
            </a:r>
            <a:r>
              <a:rPr lang="en-US" sz="11500" b="1" dirty="0">
                <a:solidFill>
                  <a:srgbClr val="2B8D3A"/>
                </a:solidFill>
                <a:latin typeface="#9Slide05 Great Vibes" panose="02000507080000020002" pitchFamily="2" charset="0"/>
                <a:cs typeface="Arial" panose="020B0604020202020204" pitchFamily="34" charset="0"/>
              </a:rPr>
              <a:t> </a:t>
            </a:r>
            <a:r>
              <a:rPr lang="en-US" sz="11500" b="1" dirty="0" err="1">
                <a:solidFill>
                  <a:srgbClr val="2B8D3A"/>
                </a:solidFill>
                <a:latin typeface="#9Slide05 Great Vibes" panose="02000507080000020002" pitchFamily="2" charset="0"/>
                <a:cs typeface="Arial" panose="020B0604020202020204" pitchFamily="34" charset="0"/>
              </a:rPr>
              <a:t>mắt</a:t>
            </a:r>
            <a:r>
              <a:rPr lang="en-US" sz="11500" b="1" dirty="0">
                <a:solidFill>
                  <a:srgbClr val="2B8D3A"/>
                </a:solidFill>
                <a:latin typeface="#9Slide05 Great Vibes" panose="02000507080000020002" pitchFamily="2" charset="0"/>
                <a:cs typeface="Arial" panose="020B0604020202020204" pitchFamily="34" charset="0"/>
              </a:rPr>
              <a:t> </a:t>
            </a:r>
            <a:r>
              <a:rPr lang="en-US" sz="11500" b="1" dirty="0" err="1">
                <a:solidFill>
                  <a:srgbClr val="2B8D3A"/>
                </a:solidFill>
                <a:latin typeface="#9Slide05 Great Vibes" panose="02000507080000020002" pitchFamily="2" charset="0"/>
                <a:cs typeface="Arial" panose="020B0604020202020204" pitchFamily="34" charset="0"/>
              </a:rPr>
              <a:t>hơn</a:t>
            </a:r>
            <a:endParaRPr lang="en-US" sz="11500" b="1" dirty="0">
              <a:solidFill>
                <a:srgbClr val="2B8D3A"/>
              </a:solidFill>
              <a:latin typeface="#9Slide05 Great Vibes" panose="02000507080000020002" pitchFamily="2" charset="0"/>
              <a:cs typeface="Arial" panose="020B0604020202020204" pitchFamily="34" charset="0"/>
            </a:endParaRPr>
          </a:p>
        </p:txBody>
      </p:sp>
      <p:sp>
        <p:nvSpPr>
          <p:cNvPr id="23" name="Rectangle: Rounded Corners 7">
            <a:extLst>
              <a:ext uri="{FF2B5EF4-FFF2-40B4-BE49-F238E27FC236}">
                <a16:creationId xmlns:a16="http://schemas.microsoft.com/office/drawing/2014/main" id="{B947E66A-9075-41E4-BB5E-4121C57A7C22}"/>
              </a:ext>
            </a:extLst>
          </p:cNvPr>
          <p:cNvSpPr/>
          <p:nvPr/>
        </p:nvSpPr>
        <p:spPr>
          <a:xfrm>
            <a:off x="145773" y="221126"/>
            <a:ext cx="2392859" cy="66410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FF0000"/>
                </a:solidFill>
                <a:latin typeface="#9Slide03 SFU Futura_12" panose="00000400000000000000" pitchFamily="2" charset="0"/>
                <a:cs typeface="Arial" panose="020B0604020202020204" pitchFamily="34" charset="0"/>
              </a:rPr>
              <a:t>TRÒ CHƠI</a:t>
            </a:r>
          </a:p>
        </p:txBody>
      </p:sp>
      <p:pic>
        <p:nvPicPr>
          <p:cNvPr id="12290" name="Picture 1"/>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828" b="97129" l="8850" r="95133">
                        <a14:foregroundMark x1="14602" y1="37799" x2="14602" y2="37799"/>
                        <a14:foregroundMark x1="15929" y1="29187" x2="16372" y2="25359"/>
                        <a14:foregroundMark x1="22124" y1="11005" x2="87168" y2="28708"/>
                        <a14:foregroundMark x1="13717" y1="17225" x2="8850" y2="61244"/>
                        <a14:foregroundMark x1="12389" y1="79426" x2="11504" y2="78947"/>
                        <a14:foregroundMark x1="11062" y1="77512" x2="11062" y2="77512"/>
                        <a14:foregroundMark x1="10619" y1="77033" x2="10619" y2="77033"/>
                        <a14:foregroundMark x1="34956" y1="83732" x2="34956" y2="83732"/>
                        <a14:foregroundMark x1="34956" y1="83732" x2="34956" y2="83732"/>
                        <a14:foregroundMark x1="34956" y1="83732" x2="34956" y2="83732"/>
                        <a14:foregroundMark x1="34956" y1="83732" x2="34956" y2="83732"/>
                        <a14:foregroundMark x1="77876" y1="88517" x2="77876" y2="88517"/>
                        <a14:foregroundMark x1="82301" y1="62201" x2="82301" y2="62201"/>
                        <a14:foregroundMark x1="82301" y1="62201" x2="82301" y2="62201"/>
                        <a14:foregroundMark x1="91593" y1="61722" x2="91593" y2="61722"/>
                        <a14:foregroundMark x1="91593" y1="61244" x2="91593" y2="61244"/>
                        <a14:foregroundMark x1="95133" y1="26316" x2="95133" y2="26316"/>
                        <a14:foregroundMark x1="94690" y1="24880" x2="94690" y2="24880"/>
                        <a14:foregroundMark x1="82301" y1="14354" x2="82301" y2="14354"/>
                        <a14:foregroundMark x1="82301" y1="13876" x2="82301" y2="13876"/>
                        <a14:foregroundMark x1="16814" y1="6220" x2="16814" y2="6220"/>
                        <a14:foregroundMark x1="16814" y1="6220" x2="16814" y2="6220"/>
                        <a14:foregroundMark x1="54425" y1="11005" x2="54425" y2="11005"/>
                        <a14:foregroundMark x1="54867" y1="11005" x2="54867" y2="11005"/>
                        <a14:foregroundMark x1="69912" y1="14354" x2="69912" y2="14354"/>
                        <a14:foregroundMark x1="69912" y1="14354" x2="69912" y2="14354"/>
                        <a14:foregroundMark x1="89823" y1="16746" x2="89823" y2="16746"/>
                        <a14:foregroundMark x1="89823" y1="16746" x2="89823" y2="16746"/>
                        <a14:foregroundMark x1="89823" y1="16268" x2="89823" y2="16268"/>
                        <a14:foregroundMark x1="74779" y1="13397" x2="74779" y2="13397"/>
                        <a14:foregroundMark x1="74779" y1="13397" x2="74779" y2="13397"/>
                        <a14:foregroundMark x1="55310" y1="11483" x2="55310" y2="11483"/>
                        <a14:foregroundMark x1="55310" y1="11483" x2="55310" y2="11483"/>
                        <a14:foregroundMark x1="50442" y1="10526" x2="49115" y2="10526"/>
                        <a14:foregroundMark x1="43805" y1="10526" x2="43805" y2="10526"/>
                        <a14:foregroundMark x1="43805" y1="10526" x2="43805" y2="10526"/>
                        <a14:foregroundMark x1="30973" y1="3828" x2="30973" y2="3828"/>
                        <a14:foregroundMark x1="63274" y1="12440" x2="63274" y2="12440"/>
                        <a14:foregroundMark x1="82743" y1="93780" x2="82743" y2="93780"/>
                        <a14:foregroundMark x1="83628" y1="97129" x2="83628" y2="97129"/>
                      </a14:backgroundRemoval>
                    </a14:imgEffect>
                    <a14:imgEffect>
                      <a14:sharpenSoften amount="50000"/>
                    </a14:imgEffect>
                  </a14:imgLayer>
                </a14:imgProps>
              </a:ext>
              <a:ext uri="{28A0092B-C50C-407E-A947-70E740481C1C}">
                <a14:useLocalDpi xmlns:a14="http://schemas.microsoft.com/office/drawing/2010/main" val="0"/>
              </a:ext>
            </a:extLst>
          </a:blip>
          <a:srcRect l="5550" t="4305" r="5352" b="3993"/>
          <a:stretch/>
        </p:blipFill>
        <p:spPr bwMode="auto">
          <a:xfrm>
            <a:off x="4556548" y="2661305"/>
            <a:ext cx="3191346" cy="301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a:extLst>
              <a:ext uri="{FF2B5EF4-FFF2-40B4-BE49-F238E27FC236}">
                <a16:creationId xmlns:a16="http://schemas.microsoft.com/office/drawing/2014/main" id="{03DA20BE-9F29-46E5-808E-7356F4F72644}"/>
              </a:ext>
            </a:extLst>
          </p:cNvPr>
          <p:cNvSpPr/>
          <p:nvPr/>
        </p:nvSpPr>
        <p:spPr>
          <a:xfrm>
            <a:off x="94392" y="2553580"/>
            <a:ext cx="4347855" cy="3746255"/>
          </a:xfrm>
          <a:prstGeom prst="rect">
            <a:avLst/>
          </a:prstGeom>
          <a:solidFill>
            <a:srgbClr val="ECFF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Lưu đồ: Điểm Kết Thúc 147">
            <a:extLst>
              <a:ext uri="{FF2B5EF4-FFF2-40B4-BE49-F238E27FC236}">
                <a16:creationId xmlns:a16="http://schemas.microsoft.com/office/drawing/2014/main" id="{05461557-442F-4F94-AF09-A5C02FFACD0D}"/>
              </a:ext>
            </a:extLst>
          </p:cNvPr>
          <p:cNvSpPr/>
          <p:nvPr/>
        </p:nvSpPr>
        <p:spPr>
          <a:xfrm>
            <a:off x="1011640" y="2307499"/>
            <a:ext cx="2537299" cy="492163"/>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9Slide05 SVNUT Triumph" panose="00000500000000000000" pitchFamily="2" charset="0"/>
              </a:rPr>
              <a:t>Nhiệm</a:t>
            </a:r>
            <a:r>
              <a:rPr lang="en-US" sz="2800" dirty="0">
                <a:latin typeface="#9Slide05 SVNUT Triumph" panose="00000500000000000000" pitchFamily="2" charset="0"/>
              </a:rPr>
              <a:t> </a:t>
            </a:r>
            <a:r>
              <a:rPr lang="en-US" sz="2800" dirty="0" err="1">
                <a:latin typeface="#9Slide05 SVNUT Triumph" panose="00000500000000000000" pitchFamily="2" charset="0"/>
              </a:rPr>
              <a:t>vụ</a:t>
            </a:r>
            <a:r>
              <a:rPr lang="en-US" sz="2800" dirty="0">
                <a:latin typeface="#9Slide05 SVNUT Triumph" panose="00000500000000000000" pitchFamily="2" charset="0"/>
              </a:rPr>
              <a:t> 1</a:t>
            </a:r>
          </a:p>
        </p:txBody>
      </p:sp>
      <p:sp>
        <p:nvSpPr>
          <p:cNvPr id="27" name="Rectangle 26"/>
          <p:cNvSpPr/>
          <p:nvPr/>
        </p:nvSpPr>
        <p:spPr>
          <a:xfrm>
            <a:off x="208693" y="2889671"/>
            <a:ext cx="4233554" cy="3410164"/>
          </a:xfrm>
          <a:prstGeom prst="rect">
            <a:avLst/>
          </a:prstGeom>
        </p:spPr>
        <p:txBody>
          <a:bodyPr wrap="square">
            <a:spAutoFit/>
          </a:bodyPr>
          <a:lstStyle/>
          <a:p>
            <a:pPr algn="just">
              <a:lnSpc>
                <a:spcPct val="110000"/>
              </a:lnSpc>
            </a:pPr>
            <a:r>
              <a:rPr lang="en-US" altLang="en-US" sz="2800" b="1" dirty="0" err="1">
                <a:latin typeface="#9Slide03 SFU Futura_12" panose="00000400000000000000" pitchFamily="2" charset="0"/>
              </a:rPr>
              <a:t>Quan</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sát</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hình</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ảnh</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ẩm</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kế</a:t>
            </a:r>
            <a:r>
              <a:rPr lang="en-US" altLang="en-US" sz="2800" b="1" dirty="0">
                <a:latin typeface="#9Slide03 SFU Futura_12" panose="00000400000000000000" pitchFamily="2" charset="0"/>
              </a:rPr>
              <a:t>: </a:t>
            </a:r>
          </a:p>
          <a:p>
            <a:pPr algn="just">
              <a:lnSpc>
                <a:spcPct val="110000"/>
              </a:lnSpc>
            </a:pPr>
            <a:r>
              <a:rPr lang="en-US" altLang="en-US" sz="2800" b="1" dirty="0">
                <a:latin typeface="#9Slide03 SFU Futura_12" panose="00000400000000000000" pitchFamily="2" charset="0"/>
              </a:rPr>
              <a:t>1. Cho </a:t>
            </a:r>
            <a:r>
              <a:rPr lang="en-US" altLang="en-US" sz="2800" b="1" dirty="0" err="1">
                <a:latin typeface="#9Slide03 SFU Futura_12" panose="00000400000000000000" pitchFamily="2" charset="0"/>
              </a:rPr>
              <a:t>biết</a:t>
            </a:r>
            <a:r>
              <a:rPr lang="en-US" altLang="en-US" sz="2800" b="1" dirty="0">
                <a:latin typeface="#9Slide03 SFU Futura_12" panose="00000400000000000000" pitchFamily="2" charset="0"/>
              </a:rPr>
              <a:t> </a:t>
            </a:r>
            <a:r>
              <a:rPr lang="en-US" altLang="en-US" sz="2800" b="1" dirty="0" err="1">
                <a:solidFill>
                  <a:srgbClr val="FF0000"/>
                </a:solidFill>
                <a:latin typeface="#9Slide03 SFU Futura_12" panose="00000400000000000000" pitchFamily="2" charset="0"/>
              </a:rPr>
              <a:t>giá</a:t>
            </a:r>
            <a:r>
              <a:rPr lang="en-US" altLang="en-US" sz="2800" b="1" dirty="0">
                <a:solidFill>
                  <a:srgbClr val="FF0000"/>
                </a:solidFill>
                <a:latin typeface="#9Slide03 SFU Futura_12" panose="00000400000000000000" pitchFamily="2" charset="0"/>
              </a:rPr>
              <a:t> </a:t>
            </a:r>
            <a:r>
              <a:rPr lang="en-US" altLang="en-US" sz="2800" b="1" dirty="0" err="1">
                <a:solidFill>
                  <a:srgbClr val="FF0000"/>
                </a:solidFill>
                <a:latin typeface="#9Slide03 SFU Futura_12" panose="00000400000000000000" pitchFamily="2" charset="0"/>
              </a:rPr>
              <a:t>trị</a:t>
            </a:r>
            <a:r>
              <a:rPr lang="en-US" altLang="en-US" sz="2800" b="1" dirty="0">
                <a:solidFill>
                  <a:srgbClr val="FF0000"/>
                </a:solidFill>
                <a:latin typeface="#9Slide03 SFU Futura_12" panose="00000400000000000000" pitchFamily="2" charset="0"/>
              </a:rPr>
              <a:t> </a:t>
            </a:r>
            <a:r>
              <a:rPr lang="en-US" altLang="en-US" sz="2800" b="1" dirty="0" err="1">
                <a:solidFill>
                  <a:srgbClr val="FF0000"/>
                </a:solidFill>
                <a:latin typeface="#9Slide03 SFU Futura_12" panose="00000400000000000000" pitchFamily="2" charset="0"/>
              </a:rPr>
              <a:t>độ</a:t>
            </a:r>
            <a:r>
              <a:rPr lang="en-US" altLang="en-US" sz="2800" b="1" dirty="0">
                <a:solidFill>
                  <a:srgbClr val="FF0000"/>
                </a:solidFill>
                <a:latin typeface="#9Slide03 SFU Futura_12" panose="00000400000000000000" pitchFamily="2" charset="0"/>
              </a:rPr>
              <a:t> </a:t>
            </a:r>
            <a:r>
              <a:rPr lang="en-US" altLang="en-US" sz="2800" b="1" dirty="0" err="1">
                <a:solidFill>
                  <a:srgbClr val="FF0000"/>
                </a:solidFill>
                <a:latin typeface="#9Slide03 SFU Futura_12" panose="00000400000000000000" pitchFamily="2" charset="0"/>
              </a:rPr>
              <a:t>ẩm</a:t>
            </a:r>
            <a:r>
              <a:rPr lang="en-US" altLang="en-US" sz="2800" b="1" dirty="0">
                <a:solidFill>
                  <a:srgbClr val="FF0000"/>
                </a:solidFill>
                <a:latin typeface="#9Slide03 SFU Futura_12" panose="00000400000000000000" pitchFamily="2" charset="0"/>
              </a:rPr>
              <a:t> </a:t>
            </a:r>
            <a:r>
              <a:rPr lang="en-US" altLang="en-US" sz="2800" b="1" dirty="0" err="1">
                <a:latin typeface="#9Slide03 SFU Futura_12" panose="00000400000000000000" pitchFamily="2" charset="0"/>
              </a:rPr>
              <a:t>không</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khí</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hiển</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thị</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trên</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hình</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là</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bao</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nhiêu</a:t>
            </a:r>
            <a:r>
              <a:rPr lang="en-US" altLang="en-US" sz="2800" b="1" dirty="0">
                <a:latin typeface="#9Slide03 SFU Futura_12" panose="00000400000000000000" pitchFamily="2" charset="0"/>
              </a:rPr>
              <a:t>?</a:t>
            </a:r>
          </a:p>
          <a:p>
            <a:pPr algn="just">
              <a:lnSpc>
                <a:spcPct val="110000"/>
              </a:lnSpc>
            </a:pPr>
            <a:r>
              <a:rPr lang="en-US" altLang="en-US" sz="2800" b="1" dirty="0">
                <a:latin typeface="#9Slide03 SFU Futura_12" panose="00000400000000000000" pitchFamily="2" charset="0"/>
              </a:rPr>
              <a:t>2. </a:t>
            </a:r>
            <a:r>
              <a:rPr lang="en-US" altLang="en-US" sz="2800" b="1" dirty="0" err="1">
                <a:latin typeface="#9Slide03 SFU Futura_12" panose="00000400000000000000" pitchFamily="2" charset="0"/>
              </a:rPr>
              <a:t>Còn</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bao</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nhiêu</a:t>
            </a:r>
            <a:r>
              <a:rPr lang="en-US" altLang="en-US" sz="2800" b="1" dirty="0">
                <a:latin typeface="#9Slide03 SFU Futura_12" panose="00000400000000000000" pitchFamily="2" charset="0"/>
              </a:rPr>
              <a:t> % </a:t>
            </a:r>
            <a:r>
              <a:rPr lang="en-US" altLang="en-US" sz="2800" b="1" dirty="0" err="1">
                <a:latin typeface="#9Slide03 SFU Futura_12" panose="00000400000000000000" pitchFamily="2" charset="0"/>
              </a:rPr>
              <a:t>nữa</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thì</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độ</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ẩm</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không</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khí</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sẽ</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đạt</a:t>
            </a:r>
            <a:r>
              <a:rPr lang="en-US" altLang="en-US" sz="2800" b="1" dirty="0">
                <a:latin typeface="#9Slide03 SFU Futura_12" panose="00000400000000000000" pitchFamily="2" charset="0"/>
              </a:rPr>
              <a:t> </a:t>
            </a:r>
            <a:r>
              <a:rPr lang="en-US" altLang="en-US" sz="2800" b="1" dirty="0" err="1">
                <a:latin typeface="#9Slide03 SFU Futura_12" panose="00000400000000000000" pitchFamily="2" charset="0"/>
              </a:rPr>
              <a:t>mức</a:t>
            </a:r>
            <a:r>
              <a:rPr lang="en-US" altLang="en-US" sz="2800" b="1" dirty="0">
                <a:latin typeface="#9Slide03 SFU Futura_12" panose="00000400000000000000" pitchFamily="2" charset="0"/>
              </a:rPr>
              <a:t> </a:t>
            </a:r>
            <a:r>
              <a:rPr lang="en-US" altLang="en-US" sz="2800" b="1" dirty="0" err="1">
                <a:solidFill>
                  <a:srgbClr val="FF0000"/>
                </a:solidFill>
                <a:latin typeface="#9Slide03 SFU Futura_12" panose="00000400000000000000" pitchFamily="2" charset="0"/>
              </a:rPr>
              <a:t>bão</a:t>
            </a:r>
            <a:r>
              <a:rPr lang="en-US" altLang="en-US" sz="2800" b="1" dirty="0">
                <a:solidFill>
                  <a:srgbClr val="FF0000"/>
                </a:solidFill>
                <a:latin typeface="#9Slide03 SFU Futura_12" panose="00000400000000000000" pitchFamily="2" charset="0"/>
              </a:rPr>
              <a:t> </a:t>
            </a:r>
            <a:r>
              <a:rPr lang="en-US" altLang="en-US" sz="2800" b="1" dirty="0" err="1">
                <a:solidFill>
                  <a:srgbClr val="FF0000"/>
                </a:solidFill>
                <a:latin typeface="#9Slide03 SFU Futura_12" panose="00000400000000000000" pitchFamily="2" charset="0"/>
              </a:rPr>
              <a:t>hoà</a:t>
            </a:r>
            <a:r>
              <a:rPr lang="en-US" altLang="en-US" sz="2800" b="1" dirty="0">
                <a:latin typeface="#9Slide03 SFU Futura_12" panose="00000400000000000000" pitchFamily="2" charset="0"/>
              </a:rPr>
              <a:t>?</a:t>
            </a:r>
          </a:p>
        </p:txBody>
      </p:sp>
      <p:pic>
        <p:nvPicPr>
          <p:cNvPr id="28" name="Picture 2" descr="스트 라이프 카탈로그 만화 일러스트 카탈로그 일러스트 Ppt 카탈로그, 스트라이프 카탈로그, 만화 삽화, 카탈로그 일러스트무료  다운로드를위한 PNG 및 PSD 파일"/>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500" b="91667" l="6750" r="92167">
                        <a14:foregroundMark x1="17667" y1="13833" x2="17667" y2="13833"/>
                        <a14:foregroundMark x1="24500" y1="20667" x2="24500" y2="20667"/>
                        <a14:foregroundMark x1="28750" y1="21167" x2="28750" y2="21167"/>
                        <a14:foregroundMark x1="34583" y1="22917" x2="37333" y2="22917"/>
                        <a14:foregroundMark x1="43417" y1="23417" x2="43417" y2="23417"/>
                        <a14:foregroundMark x1="45667" y1="23417" x2="45667" y2="23417"/>
                        <a14:foregroundMark x1="91417" y1="18417" x2="91417" y2="18417"/>
                        <a14:foregroundMark x1="16667" y1="6000" x2="16667" y2="6000"/>
                        <a14:foregroundMark x1="20917" y1="8833" x2="20917" y2="8833"/>
                        <a14:foregroundMark x1="19917" y1="4500" x2="19917" y2="4500"/>
                        <a14:foregroundMark x1="8583" y1="35333" x2="8583" y2="35333"/>
                        <a14:foregroundMark x1="15833" y1="65167" x2="15833" y2="65167"/>
                        <a14:foregroundMark x1="11333" y1="60333" x2="11333" y2="60333"/>
                        <a14:foregroundMark x1="11333" y1="58333" x2="11333" y2="57333"/>
                        <a14:foregroundMark x1="14333" y1="55500" x2="14333" y2="55500"/>
                        <a14:foregroundMark x1="16167" y1="56333" x2="16167" y2="56333"/>
                        <a14:foregroundMark x1="21417" y1="58083" x2="21417" y2="58083"/>
                        <a14:foregroundMark x1="25500" y1="64917" x2="25500" y2="64917"/>
                        <a14:foregroundMark x1="27250" y1="65917" x2="27250" y2="65917"/>
                        <a14:foregroundMark x1="30500" y1="67667" x2="31750" y2="68167"/>
                        <a14:foregroundMark x1="35083" y1="68917" x2="35083" y2="68917"/>
                        <a14:foregroundMark x1="53000" y1="72250" x2="53000" y2="72250"/>
                        <a14:foregroundMark x1="66917" y1="74500" x2="66917" y2="74500"/>
                        <a14:foregroundMark x1="37583" y1="60083" x2="91417" y2="72250"/>
                        <a14:foregroundMark x1="13583" y1="81083" x2="13583" y2="81083"/>
                        <a14:foregroundMark x1="17917" y1="81833" x2="60083" y2="90167"/>
                        <a14:foregroundMark x1="68417" y1="87583" x2="73750" y2="87333"/>
                        <a14:foregroundMark x1="38333" y1="66667" x2="27500" y2="62083"/>
                        <a14:foregroundMark x1="14083" y1="60083" x2="14083" y2="60083"/>
                        <a14:foregroundMark x1="15583" y1="54750" x2="23167" y2="63083"/>
                        <a14:foregroundMark x1="19667" y1="52500" x2="7500" y2="52000"/>
                        <a14:foregroundMark x1="8333" y1="54500" x2="7250" y2="63333"/>
                        <a14:foregroundMark x1="11833" y1="65417" x2="11833" y2="65417"/>
                        <a14:foregroundMark x1="12083" y1="63083" x2="45417" y2="75250"/>
                        <a14:foregroundMark x1="32583" y1="65417" x2="47917" y2="67917"/>
                        <a14:foregroundMark x1="45167" y1="65917" x2="69667" y2="67917"/>
                        <a14:foregroundMark x1="63833" y1="62083" x2="87083" y2="59583"/>
                        <a14:foregroundMark x1="89167" y1="63833" x2="90167" y2="68417"/>
                        <a14:foregroundMark x1="89167" y1="64917" x2="88667" y2="69417"/>
                        <a14:foregroundMark x1="88667" y1="68667" x2="88667" y2="68667"/>
                        <a14:foregroundMark x1="83333" y1="83583" x2="42167" y2="77750"/>
                        <a14:foregroundMark x1="17917" y1="77500" x2="17917" y2="77500"/>
                        <a14:foregroundMark x1="14833" y1="78000" x2="13833" y2="78750"/>
                        <a14:foregroundMark x1="10833" y1="80833" x2="10833" y2="80833"/>
                        <a14:foregroundMark x1="12833" y1="83333" x2="12833" y2="83333"/>
                        <a14:foregroundMark x1="13083" y1="83833" x2="13083" y2="83833"/>
                        <a14:foregroundMark x1="13583" y1="84083" x2="13583" y2="84083"/>
                        <a14:foregroundMark x1="13583" y1="83583" x2="13583" y2="83583"/>
                        <a14:foregroundMark x1="13083" y1="82583" x2="13083" y2="82583"/>
                        <a14:foregroundMark x1="27750" y1="91417" x2="89417" y2="89917"/>
                        <a14:foregroundMark x1="88167" y1="84083" x2="90917" y2="91667"/>
                        <a14:foregroundMark x1="17167" y1="38583" x2="17167" y2="38333"/>
                        <a14:foregroundMark x1="12083" y1="12833" x2="82333" y2="18917"/>
                        <a14:foregroundMark x1="44917" y1="19917" x2="88167" y2="19917"/>
                        <a14:foregroundMark x1="88667" y1="60083" x2="88667" y2="60083"/>
                        <a14:foregroundMark x1="89667" y1="59083" x2="20667" y2="57583"/>
                        <a14:foregroundMark x1="20667" y1="53250" x2="8583" y2="51000"/>
                        <a14:foregroundMark x1="7000" y1="61583" x2="14333" y2="65917"/>
                        <a14:foregroundMark x1="14833" y1="66667" x2="15833" y2="70917"/>
                        <a14:foregroundMark x1="19917" y1="76500" x2="7750" y2="73000"/>
                        <a14:foregroundMark x1="8583" y1="75000" x2="6750" y2="88167"/>
                        <a14:foregroundMark x1="89167" y1="58583" x2="69667" y2="56583"/>
                        <a14:foregroundMark x1="89667" y1="60333" x2="92167" y2="66667"/>
                        <a14:foregroundMark x1="90667" y1="66917" x2="91667" y2="68667"/>
                        <a14:foregroundMark x1="11583" y1="28500" x2="19417" y2="29500"/>
                        <a14:foregroundMark x1="19917" y1="28250" x2="13083" y2="28750"/>
                        <a14:foregroundMark x1="11583" y1="90667" x2="10083" y2="89167"/>
                        <a14:foregroundMark x1="13833" y1="89417" x2="13833" y2="89417"/>
                        <a14:foregroundMark x1="15833" y1="89667" x2="15833" y2="89667"/>
                      </a14:backgroundRemoval>
                    </a14:imgEffect>
                    <a14:imgEffect>
                      <a14:sharpenSoften amount="50000"/>
                    </a14:imgEffect>
                  </a14:imgLayer>
                </a14:imgProps>
              </a:ext>
              <a:ext uri="{28A0092B-C50C-407E-A947-70E740481C1C}">
                <a14:useLocalDpi xmlns:a14="http://schemas.microsoft.com/office/drawing/2010/main" val="0"/>
              </a:ext>
            </a:extLst>
          </a:blip>
          <a:srcRect l="6473" t="28275" r="6713" b="51630"/>
          <a:stretch/>
        </p:blipFill>
        <p:spPr bwMode="auto">
          <a:xfrm>
            <a:off x="8143875" y="2375254"/>
            <a:ext cx="4048125" cy="1668042"/>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7">
            <a:extLst>
              <a:ext uri="{FF2B5EF4-FFF2-40B4-BE49-F238E27FC236}">
                <a16:creationId xmlns:a16="http://schemas.microsoft.com/office/drawing/2014/main" id="{9C8CB8A0-CA76-4A71-B990-0741CE8ED4AB}"/>
              </a:ext>
            </a:extLst>
          </p:cNvPr>
          <p:cNvSpPr/>
          <p:nvPr/>
        </p:nvSpPr>
        <p:spPr>
          <a:xfrm>
            <a:off x="9215010" y="3062953"/>
            <a:ext cx="2191789" cy="112385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9Slide03 SFU Futura_12" panose="00000400000000000000" pitchFamily="2" charset="0"/>
                <a:cs typeface="Arial" panose="020B0604020202020204" pitchFamily="34" charset="0"/>
              </a:rPr>
              <a:t>……………</a:t>
            </a:r>
          </a:p>
        </p:txBody>
      </p:sp>
      <p:pic>
        <p:nvPicPr>
          <p:cNvPr id="30" name="Picture 2" descr="스트 라이프 카탈로그 만화 일러스트 카탈로그 일러스트 Ppt 카탈로그, 스트라이프 카탈로그, 만화 삽화, 카탈로그 일러스트무료  다운로드를위한 PNG 및 PSD 파일"/>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500" b="91667" l="6750" r="92167">
                        <a14:foregroundMark x1="17667" y1="13833" x2="17667" y2="13833"/>
                        <a14:foregroundMark x1="24500" y1="20667" x2="24500" y2="20667"/>
                        <a14:foregroundMark x1="28750" y1="21167" x2="28750" y2="21167"/>
                        <a14:foregroundMark x1="34583" y1="22917" x2="37333" y2="22917"/>
                        <a14:foregroundMark x1="43417" y1="23417" x2="43417" y2="23417"/>
                        <a14:foregroundMark x1="45667" y1="23417" x2="45667" y2="23417"/>
                        <a14:foregroundMark x1="91417" y1="18417" x2="91417" y2="18417"/>
                        <a14:foregroundMark x1="16667" y1="6000" x2="16667" y2="6000"/>
                        <a14:foregroundMark x1="20917" y1="8833" x2="20917" y2="8833"/>
                        <a14:foregroundMark x1="19917" y1="4500" x2="19917" y2="4500"/>
                        <a14:foregroundMark x1="8583" y1="35333" x2="8583" y2="35333"/>
                        <a14:foregroundMark x1="15833" y1="65167" x2="15833" y2="65167"/>
                        <a14:foregroundMark x1="11333" y1="60333" x2="11333" y2="60333"/>
                        <a14:foregroundMark x1="11333" y1="58333" x2="11333" y2="57333"/>
                        <a14:foregroundMark x1="14333" y1="55500" x2="14333" y2="55500"/>
                        <a14:foregroundMark x1="16167" y1="56333" x2="16167" y2="56333"/>
                        <a14:foregroundMark x1="21417" y1="58083" x2="21417" y2="58083"/>
                        <a14:foregroundMark x1="25500" y1="64917" x2="25500" y2="64917"/>
                        <a14:foregroundMark x1="27250" y1="65917" x2="27250" y2="65917"/>
                        <a14:foregroundMark x1="30500" y1="67667" x2="31750" y2="68167"/>
                        <a14:foregroundMark x1="35083" y1="68917" x2="35083" y2="68917"/>
                        <a14:foregroundMark x1="53000" y1="72250" x2="53000" y2="72250"/>
                        <a14:foregroundMark x1="66917" y1="74500" x2="66917" y2="74500"/>
                        <a14:foregroundMark x1="37583" y1="60083" x2="91417" y2="72250"/>
                        <a14:foregroundMark x1="13583" y1="81083" x2="13583" y2="81083"/>
                        <a14:foregroundMark x1="17917" y1="81833" x2="60083" y2="90167"/>
                        <a14:foregroundMark x1="68417" y1="87583" x2="73750" y2="87333"/>
                        <a14:foregroundMark x1="38333" y1="66667" x2="27500" y2="62083"/>
                        <a14:foregroundMark x1="14083" y1="60083" x2="14083" y2="60083"/>
                        <a14:foregroundMark x1="15583" y1="54750" x2="23167" y2="63083"/>
                        <a14:foregroundMark x1="19667" y1="52500" x2="7500" y2="52000"/>
                        <a14:foregroundMark x1="8333" y1="54500" x2="7250" y2="63333"/>
                        <a14:foregroundMark x1="11833" y1="65417" x2="11833" y2="65417"/>
                        <a14:foregroundMark x1="12083" y1="63083" x2="45417" y2="75250"/>
                        <a14:foregroundMark x1="32583" y1="65417" x2="47917" y2="67917"/>
                        <a14:foregroundMark x1="45167" y1="65917" x2="69667" y2="67917"/>
                        <a14:foregroundMark x1="63833" y1="62083" x2="87083" y2="59583"/>
                        <a14:foregroundMark x1="89167" y1="63833" x2="90167" y2="68417"/>
                        <a14:foregroundMark x1="89167" y1="64917" x2="88667" y2="69417"/>
                        <a14:foregroundMark x1="88667" y1="68667" x2="88667" y2="68667"/>
                        <a14:foregroundMark x1="83333" y1="83583" x2="42167" y2="77750"/>
                        <a14:foregroundMark x1="17917" y1="77500" x2="17917" y2="77500"/>
                        <a14:foregroundMark x1="14833" y1="78000" x2="13833" y2="78750"/>
                        <a14:foregroundMark x1="10833" y1="80833" x2="10833" y2="80833"/>
                        <a14:foregroundMark x1="12833" y1="83333" x2="12833" y2="83333"/>
                        <a14:foregroundMark x1="13083" y1="83833" x2="13083" y2="83833"/>
                        <a14:foregroundMark x1="13583" y1="84083" x2="13583" y2="84083"/>
                        <a14:foregroundMark x1="13583" y1="83583" x2="13583" y2="83583"/>
                        <a14:foregroundMark x1="13083" y1="82583" x2="13083" y2="82583"/>
                        <a14:foregroundMark x1="27750" y1="91417" x2="89417" y2="89917"/>
                        <a14:foregroundMark x1="88167" y1="84083" x2="90917" y2="91667"/>
                        <a14:foregroundMark x1="17167" y1="38583" x2="17167" y2="38333"/>
                        <a14:foregroundMark x1="12083" y1="12833" x2="82333" y2="18917"/>
                        <a14:foregroundMark x1="44917" y1="19917" x2="88167" y2="19917"/>
                        <a14:foregroundMark x1="88667" y1="60083" x2="88667" y2="60083"/>
                        <a14:foregroundMark x1="89667" y1="59083" x2="20667" y2="57583"/>
                        <a14:foregroundMark x1="20667" y1="53250" x2="8583" y2="51000"/>
                        <a14:foregroundMark x1="7000" y1="61583" x2="14333" y2="65917"/>
                        <a14:foregroundMark x1="14833" y1="66667" x2="15833" y2="70917"/>
                        <a14:foregroundMark x1="19917" y1="76500" x2="7750" y2="73000"/>
                        <a14:foregroundMark x1="8583" y1="75000" x2="6750" y2="88167"/>
                        <a14:foregroundMark x1="89167" y1="58583" x2="69667" y2="56583"/>
                        <a14:foregroundMark x1="89667" y1="60333" x2="92167" y2="66667"/>
                        <a14:foregroundMark x1="90667" y1="66917" x2="91667" y2="68667"/>
                        <a14:foregroundMark x1="11583" y1="28500" x2="19417" y2="29500"/>
                        <a14:foregroundMark x1="19917" y1="28250" x2="13083" y2="28750"/>
                        <a14:foregroundMark x1="11583" y1="90667" x2="10083" y2="89167"/>
                        <a14:foregroundMark x1="13833" y1="89417" x2="13833" y2="89417"/>
                        <a14:foregroundMark x1="15833" y1="89667" x2="15833" y2="89667"/>
                      </a14:backgroundRemoval>
                    </a14:imgEffect>
                    <a14:imgEffect>
                      <a14:sharpenSoften amount="50000"/>
                    </a14:imgEffect>
                  </a14:imgLayer>
                </a14:imgProps>
              </a:ext>
              <a:ext uri="{28A0092B-C50C-407E-A947-70E740481C1C}">
                <a14:useLocalDpi xmlns:a14="http://schemas.microsoft.com/office/drawing/2010/main" val="0"/>
              </a:ext>
            </a:extLst>
          </a:blip>
          <a:srcRect l="6473" t="28275" r="6713" b="51630"/>
          <a:stretch/>
        </p:blipFill>
        <p:spPr bwMode="auto">
          <a:xfrm>
            <a:off x="8143875" y="4264074"/>
            <a:ext cx="4048125" cy="1668042"/>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Rounded Corners 7">
            <a:extLst>
              <a:ext uri="{FF2B5EF4-FFF2-40B4-BE49-F238E27FC236}">
                <a16:creationId xmlns:a16="http://schemas.microsoft.com/office/drawing/2014/main" id="{9C8CB8A0-CA76-4A71-B990-0741CE8ED4AB}"/>
              </a:ext>
            </a:extLst>
          </p:cNvPr>
          <p:cNvSpPr/>
          <p:nvPr/>
        </p:nvSpPr>
        <p:spPr>
          <a:xfrm>
            <a:off x="9114319" y="5023828"/>
            <a:ext cx="2191789" cy="112385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9Slide03 SFU Futura_12" panose="00000400000000000000" pitchFamily="2" charset="0"/>
                <a:cs typeface="Arial" panose="020B0604020202020204" pitchFamily="34" charset="0"/>
              </a:rPr>
              <a:t>……………</a:t>
            </a:r>
          </a:p>
        </p:txBody>
      </p:sp>
      <p:cxnSp>
        <p:nvCxnSpPr>
          <p:cNvPr id="32" name="Straight Connector 31">
            <a:extLst>
              <a:ext uri="{FF2B5EF4-FFF2-40B4-BE49-F238E27FC236}">
                <a16:creationId xmlns:a16="http://schemas.microsoft.com/office/drawing/2014/main" id="{14C1C675-3867-4E5E-A77C-C902482B1451}"/>
              </a:ext>
            </a:extLst>
          </p:cNvPr>
          <p:cNvCxnSpPr/>
          <p:nvPr/>
        </p:nvCxnSpPr>
        <p:spPr>
          <a:xfrm flipH="1">
            <a:off x="7879499" y="2124228"/>
            <a:ext cx="49370" cy="4733772"/>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3" name="Rectangle: Rounded Corners 7">
            <a:extLst>
              <a:ext uri="{FF2B5EF4-FFF2-40B4-BE49-F238E27FC236}">
                <a16:creationId xmlns:a16="http://schemas.microsoft.com/office/drawing/2014/main" id="{B947E66A-9075-41E4-BB5E-4121C57A7C22}"/>
              </a:ext>
            </a:extLst>
          </p:cNvPr>
          <p:cNvSpPr/>
          <p:nvPr/>
        </p:nvSpPr>
        <p:spPr>
          <a:xfrm>
            <a:off x="8817013" y="3029828"/>
            <a:ext cx="3330781" cy="66410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14213F"/>
                </a:solidFill>
                <a:latin typeface="#9Slide03 SFU Futura_12" panose="00000400000000000000" pitchFamily="2" charset="0"/>
                <a:cs typeface="Arial" panose="020B0604020202020204" pitchFamily="34" charset="0"/>
              </a:rPr>
              <a:t>Giá</a:t>
            </a:r>
            <a:r>
              <a:rPr lang="en-US" sz="2800" b="1" dirty="0">
                <a:solidFill>
                  <a:srgbClr val="14213F"/>
                </a:solidFill>
                <a:latin typeface="#9Slide03 SFU Futura_12" panose="00000400000000000000" pitchFamily="2" charset="0"/>
                <a:cs typeface="Arial" panose="020B0604020202020204" pitchFamily="34" charset="0"/>
              </a:rPr>
              <a:t> </a:t>
            </a:r>
            <a:r>
              <a:rPr lang="en-US" sz="2800" b="1" dirty="0" err="1">
                <a:solidFill>
                  <a:srgbClr val="14213F"/>
                </a:solidFill>
                <a:latin typeface="#9Slide03 SFU Futura_12" panose="00000400000000000000" pitchFamily="2" charset="0"/>
                <a:cs typeface="Arial" panose="020B0604020202020204" pitchFamily="34" charset="0"/>
              </a:rPr>
              <a:t>trị</a:t>
            </a:r>
            <a:r>
              <a:rPr lang="en-US" sz="2800" b="1" dirty="0">
                <a:solidFill>
                  <a:srgbClr val="14213F"/>
                </a:solidFill>
                <a:latin typeface="#9Slide03 SFU Futura_12" panose="00000400000000000000" pitchFamily="2" charset="0"/>
                <a:cs typeface="Arial" panose="020B0604020202020204" pitchFamily="34" charset="0"/>
              </a:rPr>
              <a:t> </a:t>
            </a:r>
            <a:r>
              <a:rPr lang="en-US" sz="2800" b="1" dirty="0" err="1">
                <a:solidFill>
                  <a:srgbClr val="14213F"/>
                </a:solidFill>
                <a:latin typeface="#9Slide03 SFU Futura_12" panose="00000400000000000000" pitchFamily="2" charset="0"/>
                <a:cs typeface="Arial" panose="020B0604020202020204" pitchFamily="34" charset="0"/>
              </a:rPr>
              <a:t>độ</a:t>
            </a:r>
            <a:r>
              <a:rPr lang="en-US" sz="2800" b="1" dirty="0">
                <a:solidFill>
                  <a:srgbClr val="14213F"/>
                </a:solidFill>
                <a:latin typeface="#9Slide03 SFU Futura_12" panose="00000400000000000000" pitchFamily="2" charset="0"/>
                <a:cs typeface="Arial" panose="020B0604020202020204" pitchFamily="34" charset="0"/>
              </a:rPr>
              <a:t> </a:t>
            </a:r>
            <a:r>
              <a:rPr lang="en-US" sz="2800" b="1" dirty="0" err="1">
                <a:solidFill>
                  <a:srgbClr val="14213F"/>
                </a:solidFill>
                <a:latin typeface="#9Slide03 SFU Futura_12" panose="00000400000000000000" pitchFamily="2" charset="0"/>
                <a:cs typeface="Arial" panose="020B0604020202020204" pitchFamily="34" charset="0"/>
              </a:rPr>
              <a:t>ẩm</a:t>
            </a:r>
            <a:r>
              <a:rPr lang="en-US" sz="2800" b="1" dirty="0">
                <a:solidFill>
                  <a:srgbClr val="14213F"/>
                </a:solidFill>
                <a:latin typeface="#9Slide03 SFU Futura_12" panose="00000400000000000000" pitchFamily="2" charset="0"/>
                <a:cs typeface="Arial" panose="020B0604020202020204" pitchFamily="34" charset="0"/>
              </a:rPr>
              <a:t>: 85%</a:t>
            </a:r>
          </a:p>
        </p:txBody>
      </p:sp>
      <p:sp>
        <p:nvSpPr>
          <p:cNvPr id="34" name="Rectangle: Rounded Corners 7">
            <a:extLst>
              <a:ext uri="{FF2B5EF4-FFF2-40B4-BE49-F238E27FC236}">
                <a16:creationId xmlns:a16="http://schemas.microsoft.com/office/drawing/2014/main" id="{B947E66A-9075-41E4-BB5E-4121C57A7C22}"/>
              </a:ext>
            </a:extLst>
          </p:cNvPr>
          <p:cNvSpPr/>
          <p:nvPr/>
        </p:nvSpPr>
        <p:spPr>
          <a:xfrm>
            <a:off x="9205577" y="4921647"/>
            <a:ext cx="2286246" cy="66410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14213F"/>
                </a:solidFill>
                <a:latin typeface="#9Slide03 SFU Futura_12" panose="00000400000000000000" pitchFamily="2" charset="0"/>
                <a:cs typeface="Arial" panose="020B0604020202020204" pitchFamily="34" charset="0"/>
              </a:rPr>
              <a:t>Còn</a:t>
            </a:r>
            <a:r>
              <a:rPr lang="en-US" sz="2800" b="1" dirty="0">
                <a:solidFill>
                  <a:srgbClr val="14213F"/>
                </a:solidFill>
                <a:latin typeface="#9Slide03 SFU Futura_12" panose="00000400000000000000" pitchFamily="2" charset="0"/>
                <a:cs typeface="Arial" panose="020B0604020202020204" pitchFamily="34" charset="0"/>
              </a:rPr>
              <a:t> 15% </a:t>
            </a:r>
            <a:r>
              <a:rPr lang="en-US" sz="2800" b="1" dirty="0" err="1">
                <a:solidFill>
                  <a:srgbClr val="14213F"/>
                </a:solidFill>
                <a:latin typeface="#9Slide03 SFU Futura_12" panose="00000400000000000000" pitchFamily="2" charset="0"/>
                <a:cs typeface="Arial" panose="020B0604020202020204" pitchFamily="34" charset="0"/>
              </a:rPr>
              <a:t>đạt</a:t>
            </a:r>
            <a:r>
              <a:rPr lang="en-US" sz="2800" b="1" dirty="0">
                <a:solidFill>
                  <a:srgbClr val="14213F"/>
                </a:solidFill>
                <a:latin typeface="#9Slide03 SFU Futura_12" panose="00000400000000000000" pitchFamily="2" charset="0"/>
                <a:cs typeface="Arial" panose="020B0604020202020204" pitchFamily="34" charset="0"/>
              </a:rPr>
              <a:t> </a:t>
            </a:r>
            <a:r>
              <a:rPr lang="en-US" sz="2800" b="1" dirty="0" err="1">
                <a:solidFill>
                  <a:srgbClr val="14213F"/>
                </a:solidFill>
                <a:latin typeface="#9Slide03 SFU Futura_12" panose="00000400000000000000" pitchFamily="2" charset="0"/>
                <a:cs typeface="Arial" panose="020B0604020202020204" pitchFamily="34" charset="0"/>
              </a:rPr>
              <a:t>mức</a:t>
            </a:r>
            <a:r>
              <a:rPr lang="en-US" sz="2800" b="1" dirty="0">
                <a:solidFill>
                  <a:srgbClr val="14213F"/>
                </a:solidFill>
                <a:latin typeface="#9Slide03 SFU Futura_12" panose="00000400000000000000" pitchFamily="2" charset="0"/>
                <a:cs typeface="Arial" panose="020B0604020202020204" pitchFamily="34" charset="0"/>
              </a:rPr>
              <a:t> </a:t>
            </a:r>
            <a:r>
              <a:rPr lang="en-US" sz="2800" b="1" dirty="0" err="1">
                <a:solidFill>
                  <a:srgbClr val="14213F"/>
                </a:solidFill>
                <a:latin typeface="#9Slide03 SFU Futura_12" panose="00000400000000000000" pitchFamily="2" charset="0"/>
                <a:cs typeface="Arial" panose="020B0604020202020204" pitchFamily="34" charset="0"/>
              </a:rPr>
              <a:t>bão</a:t>
            </a:r>
            <a:r>
              <a:rPr lang="en-US" sz="2800" b="1" dirty="0">
                <a:solidFill>
                  <a:srgbClr val="14213F"/>
                </a:solidFill>
                <a:latin typeface="#9Slide03 SFU Futura_12" panose="00000400000000000000" pitchFamily="2" charset="0"/>
                <a:cs typeface="Arial" panose="020B0604020202020204" pitchFamily="34" charset="0"/>
              </a:rPr>
              <a:t> </a:t>
            </a:r>
            <a:r>
              <a:rPr lang="en-US" sz="2800" b="1" dirty="0" err="1">
                <a:solidFill>
                  <a:srgbClr val="14213F"/>
                </a:solidFill>
                <a:latin typeface="#9Slide03 SFU Futura_12" panose="00000400000000000000" pitchFamily="2" charset="0"/>
                <a:cs typeface="Arial" panose="020B0604020202020204" pitchFamily="34" charset="0"/>
              </a:rPr>
              <a:t>hòa</a:t>
            </a:r>
            <a:endParaRPr lang="en-US" sz="2800" b="1" dirty="0">
              <a:solidFill>
                <a:srgbClr val="14213F"/>
              </a:solidFill>
              <a:latin typeface="#9Slide03 SFU Futura_12" panose="00000400000000000000" pitchFamily="2" charset="0"/>
              <a:cs typeface="Arial" panose="020B0604020202020204" pitchFamily="34" charset="0"/>
            </a:endParaRPr>
          </a:p>
        </p:txBody>
      </p:sp>
      <p:sp>
        <p:nvSpPr>
          <p:cNvPr id="35" name="Rectangle: Rounded Corners 7">
            <a:extLst>
              <a:ext uri="{FF2B5EF4-FFF2-40B4-BE49-F238E27FC236}">
                <a16:creationId xmlns:a16="http://schemas.microsoft.com/office/drawing/2014/main" id="{B947E66A-9075-41E4-BB5E-4121C57A7C22}"/>
              </a:ext>
            </a:extLst>
          </p:cNvPr>
          <p:cNvSpPr/>
          <p:nvPr/>
        </p:nvSpPr>
        <p:spPr>
          <a:xfrm>
            <a:off x="8298575" y="2645334"/>
            <a:ext cx="474232" cy="66410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14213F"/>
                </a:solidFill>
                <a:latin typeface="#9Slide03 SFU Futura_12" panose="00000400000000000000" pitchFamily="2" charset="0"/>
                <a:cs typeface="Arial" panose="020B0604020202020204" pitchFamily="34" charset="0"/>
              </a:rPr>
              <a:t>1</a:t>
            </a:r>
          </a:p>
        </p:txBody>
      </p:sp>
      <p:sp>
        <p:nvSpPr>
          <p:cNvPr id="36" name="Rectangle: Rounded Corners 7">
            <a:extLst>
              <a:ext uri="{FF2B5EF4-FFF2-40B4-BE49-F238E27FC236}">
                <a16:creationId xmlns:a16="http://schemas.microsoft.com/office/drawing/2014/main" id="{B947E66A-9075-41E4-BB5E-4121C57A7C22}"/>
              </a:ext>
            </a:extLst>
          </p:cNvPr>
          <p:cNvSpPr/>
          <p:nvPr/>
        </p:nvSpPr>
        <p:spPr>
          <a:xfrm>
            <a:off x="8277674" y="4517153"/>
            <a:ext cx="616710" cy="66410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14213F"/>
                </a:solidFill>
                <a:latin typeface="#9Slide03 SFU Futura_12" panose="00000400000000000000" pitchFamily="2" charset="0"/>
                <a:cs typeface="Arial" panose="020B0604020202020204" pitchFamily="34" charset="0"/>
              </a:rPr>
              <a:t>2</a:t>
            </a:r>
          </a:p>
        </p:txBody>
      </p:sp>
      <p:sp>
        <p:nvSpPr>
          <p:cNvPr id="37" name="Rectangle: Rounded Corners 7">
            <a:extLst>
              <a:ext uri="{FF2B5EF4-FFF2-40B4-BE49-F238E27FC236}">
                <a16:creationId xmlns:a16="http://schemas.microsoft.com/office/drawing/2014/main" id="{B947E66A-9075-41E4-BB5E-4121C57A7C22}"/>
              </a:ext>
            </a:extLst>
          </p:cNvPr>
          <p:cNvSpPr/>
          <p:nvPr/>
        </p:nvSpPr>
        <p:spPr>
          <a:xfrm>
            <a:off x="4556548" y="5743613"/>
            <a:ext cx="3125263" cy="580924"/>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chemeClr val="tx1"/>
                </a:solidFill>
                <a:latin typeface="#9Slide03 SFU Futura_12" panose="00000400000000000000" pitchFamily="2" charset="0"/>
                <a:cs typeface="Arial" panose="020B0604020202020204" pitchFamily="34" charset="0"/>
              </a:rPr>
              <a:t>Nhiệt</a:t>
            </a:r>
            <a:r>
              <a:rPr lang="en-US" sz="2400" b="1" dirty="0">
                <a:solidFill>
                  <a:schemeClr val="tx1"/>
                </a:solidFill>
                <a:latin typeface="#9Slide03 SFU Futura_12" panose="00000400000000000000" pitchFamily="2" charset="0"/>
                <a:cs typeface="Arial" panose="020B0604020202020204" pitchFamily="34" charset="0"/>
              </a:rPr>
              <a:t> - </a:t>
            </a:r>
            <a:r>
              <a:rPr lang="en-US" sz="2400" b="1" dirty="0" err="1">
                <a:solidFill>
                  <a:schemeClr val="tx1"/>
                </a:solidFill>
                <a:latin typeface="#9Slide03 SFU Futura_12" panose="00000400000000000000" pitchFamily="2" charset="0"/>
                <a:cs typeface="Arial" panose="020B0604020202020204" pitchFamily="34" charset="0"/>
              </a:rPr>
              <a:t>ẩm</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kế</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điện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tử</a:t>
            </a:r>
            <a:endParaRPr lang="en-US" sz="2400" b="1" dirty="0">
              <a:solidFill>
                <a:schemeClr val="tx1"/>
              </a:solidFill>
              <a:latin typeface="#9Slide03 SFU Futura_12" panose="00000400000000000000" pitchFamily="2" charset="0"/>
              <a:cs typeface="Arial" panose="020B0604020202020204" pitchFamily="34" charset="0"/>
            </a:endParaRPr>
          </a:p>
        </p:txBody>
      </p:sp>
    </p:spTree>
    <p:extLst>
      <p:ext uri="{BB962C8B-B14F-4D97-AF65-F5344CB8AC3E}">
        <p14:creationId xmlns:p14="http://schemas.microsoft.com/office/powerpoint/2010/main" val="6008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16" presetClass="entr" presetSubtype="21" fill="hold" nodeType="withEffect">
                                  <p:stCondLst>
                                    <p:cond delay="0"/>
                                  </p:stCondLst>
                                  <p:childTnLst>
                                    <p:set>
                                      <p:cBhvr>
                                        <p:cTn id="15" dur="1" fill="hold">
                                          <p:stCondLst>
                                            <p:cond delay="0"/>
                                          </p:stCondLst>
                                        </p:cTn>
                                        <p:tgtEl>
                                          <p:spTgt spid="12290"/>
                                        </p:tgtEl>
                                        <p:attrNameLst>
                                          <p:attrName>style.visibility</p:attrName>
                                        </p:attrNameLst>
                                      </p:cBhvr>
                                      <p:to>
                                        <p:strVal val="visible"/>
                                      </p:to>
                                    </p:set>
                                    <p:animEffect transition="in" filter="barn(inVertical)">
                                      <p:cBhvr>
                                        <p:cTn id="16" dur="500"/>
                                        <p:tgtEl>
                                          <p:spTgt spid="1229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barn(inVertical)">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Vertical)">
                                      <p:cBhvr>
                                        <p:cTn id="24" dur="500"/>
                                        <p:tgtEl>
                                          <p:spTgt spid="31"/>
                                        </p:tgtEl>
                                      </p:cBhvr>
                                    </p:animEffect>
                                  </p:childTnLst>
                                </p:cTn>
                              </p:par>
                              <p:par>
                                <p:cTn id="25" presetID="16" presetClass="entr" presetSubtype="21"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barn(inVertical)">
                                      <p:cBhvr>
                                        <p:cTn id="30" dur="500"/>
                                        <p:tgtEl>
                                          <p:spTgt spid="3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barn(inVertical)">
                                      <p:cBhvr>
                                        <p:cTn id="33" dur="500"/>
                                        <p:tgtEl>
                                          <p:spTgt spid="35"/>
                                        </p:tgtEl>
                                      </p:cBhvr>
                                    </p:animEffect>
                                  </p:childTnLst>
                                </p:cTn>
                              </p:par>
                              <p:par>
                                <p:cTn id="34" presetID="16" presetClass="entr" presetSubtype="21"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barn(inVertical)">
                                      <p:cBhvr>
                                        <p:cTn id="36" dur="500"/>
                                        <p:tgtEl>
                                          <p:spTgt spid="2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barn(inVertical)">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barn(inVertical)">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barn(inVertical)">
                                      <p:cBhvr>
                                        <p:cTn id="4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p:bldP spid="29" grpId="0"/>
      <p:bldP spid="31" grpId="0"/>
      <p:bldP spid="33" grpId="0"/>
      <p:bldP spid="34" grpId="0"/>
      <p:bldP spid="35" grpId="0"/>
      <p:bldP spid="36" grpId="0"/>
      <p:bldP spid="3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7">
            <a:extLst>
              <a:ext uri="{FF2B5EF4-FFF2-40B4-BE49-F238E27FC236}">
                <a16:creationId xmlns:a16="http://schemas.microsoft.com/office/drawing/2014/main" id="{B947E66A-9075-41E4-BB5E-4121C57A7C22}"/>
              </a:ext>
            </a:extLst>
          </p:cNvPr>
          <p:cNvSpPr/>
          <p:nvPr/>
        </p:nvSpPr>
        <p:spPr>
          <a:xfrm>
            <a:off x="145773" y="221126"/>
            <a:ext cx="2392859" cy="66410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FF0000"/>
                </a:solidFill>
                <a:latin typeface="#9Slide03 SFU Futura_12" panose="00000400000000000000" pitchFamily="2" charset="0"/>
                <a:cs typeface="Arial" panose="020B0604020202020204" pitchFamily="34" charset="0"/>
              </a:rPr>
              <a:t>TRÒ CHƠI</a:t>
            </a:r>
          </a:p>
        </p:txBody>
      </p:sp>
      <p:sp>
        <p:nvSpPr>
          <p:cNvPr id="25" name="Rectangle 24">
            <a:extLst>
              <a:ext uri="{FF2B5EF4-FFF2-40B4-BE49-F238E27FC236}">
                <a16:creationId xmlns:a16="http://schemas.microsoft.com/office/drawing/2014/main" id="{03DA20BE-9F29-46E5-808E-7356F4F72644}"/>
              </a:ext>
            </a:extLst>
          </p:cNvPr>
          <p:cNvSpPr/>
          <p:nvPr/>
        </p:nvSpPr>
        <p:spPr>
          <a:xfrm>
            <a:off x="94393" y="1414424"/>
            <a:ext cx="4249008" cy="4897013"/>
          </a:xfrm>
          <a:prstGeom prst="rect">
            <a:avLst/>
          </a:prstGeom>
          <a:solidFill>
            <a:srgbClr val="ECFF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Lưu đồ: Điểm Kết Thúc 147">
            <a:extLst>
              <a:ext uri="{FF2B5EF4-FFF2-40B4-BE49-F238E27FC236}">
                <a16:creationId xmlns:a16="http://schemas.microsoft.com/office/drawing/2014/main" id="{05461557-442F-4F94-AF09-A5C02FFACD0D}"/>
              </a:ext>
            </a:extLst>
          </p:cNvPr>
          <p:cNvSpPr/>
          <p:nvPr/>
        </p:nvSpPr>
        <p:spPr>
          <a:xfrm>
            <a:off x="1011640" y="1168343"/>
            <a:ext cx="2537299" cy="492163"/>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9Slide05 SVNUT Triumph" panose="00000500000000000000" pitchFamily="2" charset="0"/>
              </a:rPr>
              <a:t>Nhiệm</a:t>
            </a:r>
            <a:r>
              <a:rPr lang="en-US" sz="2800" dirty="0">
                <a:latin typeface="#9Slide05 SVNUT Triumph" panose="00000500000000000000" pitchFamily="2" charset="0"/>
              </a:rPr>
              <a:t> </a:t>
            </a:r>
            <a:r>
              <a:rPr lang="en-US" sz="2800" dirty="0" err="1">
                <a:latin typeface="#9Slide05 SVNUT Triumph" panose="00000500000000000000" pitchFamily="2" charset="0"/>
              </a:rPr>
              <a:t>vụ</a:t>
            </a:r>
            <a:r>
              <a:rPr lang="en-US" sz="2800" dirty="0">
                <a:latin typeface="#9Slide05 SVNUT Triumph" panose="00000500000000000000" pitchFamily="2" charset="0"/>
              </a:rPr>
              <a:t> 2</a:t>
            </a:r>
          </a:p>
        </p:txBody>
      </p:sp>
      <p:sp>
        <p:nvSpPr>
          <p:cNvPr id="27" name="Rectangle 26"/>
          <p:cNvSpPr/>
          <p:nvPr/>
        </p:nvSpPr>
        <p:spPr>
          <a:xfrm>
            <a:off x="256445" y="1733031"/>
            <a:ext cx="3815493" cy="4493538"/>
          </a:xfrm>
          <a:prstGeom prst="rect">
            <a:avLst/>
          </a:prstGeom>
        </p:spPr>
        <p:txBody>
          <a:bodyPr wrap="square">
            <a:spAutoFit/>
          </a:bodyPr>
          <a:lstStyle/>
          <a:p>
            <a:pPr algn="just">
              <a:lnSpc>
                <a:spcPct val="110000"/>
              </a:lnSpc>
            </a:pPr>
            <a:r>
              <a:rPr lang="vi-VN" altLang="en-US" sz="2600" b="1" dirty="0">
                <a:latin typeface="#9Slide03 SFU Futura_12" panose="00000400000000000000" pitchFamily="2" charset="0"/>
              </a:rPr>
              <a:t>Quan sát hình 6 SGK, cho biết:</a:t>
            </a:r>
          </a:p>
          <a:p>
            <a:pPr algn="just">
              <a:lnSpc>
                <a:spcPct val="110000"/>
              </a:lnSpc>
            </a:pPr>
            <a:r>
              <a:rPr lang="en-US" altLang="en-US" sz="2600" b="1" dirty="0">
                <a:latin typeface="#9Slide03 SFU Futura_12" panose="00000400000000000000" pitchFamily="2" charset="0"/>
              </a:rPr>
              <a:t>1.</a:t>
            </a:r>
            <a:r>
              <a:rPr lang="vi-VN" altLang="en-US" sz="2600" b="1" dirty="0">
                <a:latin typeface="#9Slide03 SFU Futura_12" panose="00000400000000000000" pitchFamily="2" charset="0"/>
              </a:rPr>
              <a:t> Những vùng có lượng mưa trung bình năm </a:t>
            </a:r>
            <a:r>
              <a:rPr lang="vi-VN" altLang="en-US" sz="2600" b="1" dirty="0">
                <a:solidFill>
                  <a:srgbClr val="FF0000"/>
                </a:solidFill>
                <a:latin typeface="#9Slide03 SFU Futura_12" panose="00000400000000000000" pitchFamily="2" charset="0"/>
              </a:rPr>
              <a:t>trên 2 000 mm</a:t>
            </a:r>
            <a:r>
              <a:rPr lang="vi-VN" altLang="en-US" sz="2600" b="1" dirty="0">
                <a:latin typeface="#9Slide03 SFU Futura_12" panose="00000400000000000000" pitchFamily="2" charset="0"/>
              </a:rPr>
              <a:t>?</a:t>
            </a:r>
          </a:p>
          <a:p>
            <a:pPr algn="just">
              <a:lnSpc>
                <a:spcPct val="110000"/>
              </a:lnSpc>
            </a:pPr>
            <a:r>
              <a:rPr lang="en-US" altLang="en-US" sz="2600" b="1" dirty="0">
                <a:latin typeface="#9Slide03 SFU Futura_12" panose="00000400000000000000" pitchFamily="2" charset="0"/>
              </a:rPr>
              <a:t>2.</a:t>
            </a:r>
            <a:r>
              <a:rPr lang="vi-VN" altLang="en-US" sz="2600" b="1" dirty="0">
                <a:latin typeface="#9Slide03 SFU Futura_12" panose="00000400000000000000" pitchFamily="2" charset="0"/>
              </a:rPr>
              <a:t> Những vùng có lượng mưa trung bình năm </a:t>
            </a:r>
            <a:r>
              <a:rPr lang="vi-VN" altLang="en-US" sz="2600" b="1" dirty="0">
                <a:solidFill>
                  <a:srgbClr val="FF0000"/>
                </a:solidFill>
                <a:latin typeface="#9Slide03 SFU Futura_12" panose="00000400000000000000" pitchFamily="2" charset="0"/>
              </a:rPr>
              <a:t>dưới 200 mm</a:t>
            </a:r>
            <a:r>
              <a:rPr lang="vi-VN" altLang="en-US" sz="2600" b="1" dirty="0">
                <a:latin typeface="#9Slide03 SFU Futura_12" panose="00000400000000000000" pitchFamily="2" charset="0"/>
              </a:rPr>
              <a:t>?</a:t>
            </a:r>
          </a:p>
          <a:p>
            <a:pPr algn="just">
              <a:lnSpc>
                <a:spcPct val="110000"/>
              </a:lnSpc>
            </a:pPr>
            <a:r>
              <a:rPr lang="en-US" altLang="en-US" sz="2600" b="1" dirty="0">
                <a:latin typeface="#9Slide03 SFU Futura_12" panose="00000400000000000000" pitchFamily="2" charset="0"/>
              </a:rPr>
              <a:t>3.</a:t>
            </a:r>
            <a:r>
              <a:rPr lang="vi-VN" altLang="en-US" sz="2600" b="1" dirty="0">
                <a:latin typeface="#9Slide03 SFU Futura_12" panose="00000400000000000000" pitchFamily="2" charset="0"/>
              </a:rPr>
              <a:t> Lượng mưa trung bình của </a:t>
            </a:r>
            <a:r>
              <a:rPr lang="vi-VN" altLang="en-US" sz="2600" b="1" dirty="0">
                <a:solidFill>
                  <a:srgbClr val="FF0000"/>
                </a:solidFill>
                <a:latin typeface="#9Slide03 SFU Futura_12" panose="00000400000000000000" pitchFamily="2" charset="0"/>
              </a:rPr>
              <a:t>nước ta </a:t>
            </a:r>
            <a:r>
              <a:rPr lang="vi-VN" altLang="en-US" sz="2600" b="1" dirty="0">
                <a:latin typeface="#9Slide03 SFU Futura_12" panose="00000400000000000000" pitchFamily="2" charset="0"/>
              </a:rPr>
              <a:t>là bao nhiêu?</a:t>
            </a:r>
          </a:p>
        </p:txBody>
      </p:sp>
      <p:sp>
        <p:nvSpPr>
          <p:cNvPr id="37" name="Rectangle: Rounded Corners 7">
            <a:extLst>
              <a:ext uri="{FF2B5EF4-FFF2-40B4-BE49-F238E27FC236}">
                <a16:creationId xmlns:a16="http://schemas.microsoft.com/office/drawing/2014/main" id="{B947E66A-9075-41E4-BB5E-4121C57A7C22}"/>
              </a:ext>
            </a:extLst>
          </p:cNvPr>
          <p:cNvSpPr/>
          <p:nvPr/>
        </p:nvSpPr>
        <p:spPr>
          <a:xfrm>
            <a:off x="5005670" y="6261932"/>
            <a:ext cx="7091143" cy="509536"/>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chemeClr val="tx1"/>
                </a:solidFill>
                <a:latin typeface="#9Slide03 SFU Futura_12" panose="00000400000000000000" pitchFamily="2" charset="0"/>
                <a:cs typeface="Arial" panose="020B0604020202020204" pitchFamily="34" charset="0"/>
              </a:rPr>
              <a:t>Hình</a:t>
            </a:r>
            <a:r>
              <a:rPr lang="en-US" sz="2400" b="1" dirty="0">
                <a:solidFill>
                  <a:schemeClr val="tx1"/>
                </a:solidFill>
                <a:latin typeface="#9Slide03 SFU Futura_12" panose="00000400000000000000" pitchFamily="2" charset="0"/>
                <a:cs typeface="Arial" panose="020B0604020202020204" pitchFamily="34" charset="0"/>
              </a:rPr>
              <a:t> 6. </a:t>
            </a:r>
            <a:r>
              <a:rPr lang="en-US" sz="2400" b="1" dirty="0" err="1">
                <a:solidFill>
                  <a:schemeClr val="tx1"/>
                </a:solidFill>
                <a:latin typeface="#9Slide03 SFU Futura_12" panose="00000400000000000000" pitchFamily="2" charset="0"/>
                <a:cs typeface="Arial" panose="020B0604020202020204" pitchFamily="34" charset="0"/>
              </a:rPr>
              <a:t>Phân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bố</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lượng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mưa</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trung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bình</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năm</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trên</a:t>
            </a:r>
            <a:r>
              <a:rPr lang="en-US" sz="2400" b="1" dirty="0">
                <a:solidFill>
                  <a:schemeClr val="tx1"/>
                </a:solidFill>
                <a:latin typeface="#9Slide03 SFU Futura_12" panose="00000400000000000000" pitchFamily="2" charset="0"/>
                <a:cs typeface="Arial" panose="020B0604020202020204" pitchFamily="34" charset="0"/>
              </a:rPr>
              <a:t> TĐ</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489999" y="1364919"/>
            <a:ext cx="7606814" cy="4700437"/>
          </a:xfrm>
          <a:prstGeom prst="rect">
            <a:avLst/>
          </a:prstGeom>
        </p:spPr>
      </p:pic>
      <p:sp>
        <p:nvSpPr>
          <p:cNvPr id="24" name="Rectangle: Rounded Corners 7">
            <a:extLst>
              <a:ext uri="{FF2B5EF4-FFF2-40B4-BE49-F238E27FC236}">
                <a16:creationId xmlns:a16="http://schemas.microsoft.com/office/drawing/2014/main" id="{D6CE6303-3C40-4361-9869-64BB994762E1}"/>
              </a:ext>
            </a:extLst>
          </p:cNvPr>
          <p:cNvSpPr/>
          <p:nvPr/>
        </p:nvSpPr>
        <p:spPr>
          <a:xfrm>
            <a:off x="2996983" y="234826"/>
            <a:ext cx="6233972" cy="91599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srgbClr val="2B8D3A"/>
                </a:solidFill>
                <a:latin typeface="#9Slide05 Great Vibes" panose="02000507080000020002" pitchFamily="2" charset="0"/>
                <a:cs typeface="Arial" panose="020B0604020202020204" pitchFamily="34" charset="0"/>
              </a:rPr>
              <a:t>Ai </a:t>
            </a:r>
            <a:r>
              <a:rPr lang="en-US" sz="9600" b="1" dirty="0" err="1">
                <a:solidFill>
                  <a:srgbClr val="2B8D3A"/>
                </a:solidFill>
                <a:latin typeface="#9Slide05 Great Vibes" panose="02000507080000020002" pitchFamily="2" charset="0"/>
                <a:cs typeface="Arial" panose="020B0604020202020204" pitchFamily="34" charset="0"/>
              </a:rPr>
              <a:t>tinh</a:t>
            </a:r>
            <a:r>
              <a:rPr lang="en-US" sz="9600" b="1" dirty="0">
                <a:solidFill>
                  <a:srgbClr val="2B8D3A"/>
                </a:solidFill>
                <a:latin typeface="#9Slide05 Great Vibes" panose="02000507080000020002" pitchFamily="2" charset="0"/>
                <a:cs typeface="Arial" panose="020B0604020202020204" pitchFamily="34" charset="0"/>
              </a:rPr>
              <a:t> </a:t>
            </a:r>
            <a:r>
              <a:rPr lang="en-US" sz="9600" b="1" dirty="0" err="1">
                <a:solidFill>
                  <a:srgbClr val="2B8D3A"/>
                </a:solidFill>
                <a:latin typeface="#9Slide05 Great Vibes" panose="02000507080000020002" pitchFamily="2" charset="0"/>
                <a:cs typeface="Arial" panose="020B0604020202020204" pitchFamily="34" charset="0"/>
              </a:rPr>
              <a:t>mắt</a:t>
            </a:r>
            <a:r>
              <a:rPr lang="en-US" sz="9600" b="1" dirty="0">
                <a:solidFill>
                  <a:srgbClr val="2B8D3A"/>
                </a:solidFill>
                <a:latin typeface="#9Slide05 Great Vibes" panose="02000507080000020002" pitchFamily="2" charset="0"/>
                <a:cs typeface="Arial" panose="020B0604020202020204" pitchFamily="34" charset="0"/>
              </a:rPr>
              <a:t> </a:t>
            </a:r>
            <a:r>
              <a:rPr lang="en-US" sz="9600" b="1" dirty="0" err="1">
                <a:solidFill>
                  <a:srgbClr val="2B8D3A"/>
                </a:solidFill>
                <a:latin typeface="#9Slide05 Great Vibes" panose="02000507080000020002" pitchFamily="2" charset="0"/>
                <a:cs typeface="Arial" panose="020B0604020202020204" pitchFamily="34" charset="0"/>
              </a:rPr>
              <a:t>hơn</a:t>
            </a:r>
            <a:endParaRPr lang="en-US" sz="9600" b="1" dirty="0">
              <a:solidFill>
                <a:srgbClr val="2B8D3A"/>
              </a:solidFill>
              <a:latin typeface="#9Slide05 Great Vibes" panose="02000507080000020002" pitchFamily="2" charset="0"/>
              <a:cs typeface="Arial" panose="020B0604020202020204" pitchFamily="34" charset="0"/>
            </a:endParaRPr>
          </a:p>
        </p:txBody>
      </p:sp>
      <p:pic>
        <p:nvPicPr>
          <p:cNvPr id="38" name="Picture 2" descr="Vẽ Tay Biểu Tượng Vật Liệu Khí Hậu Tự Nhiên Hình ảnh | Định dạng hình ảnh  PSD 401568414| vn.lovepik.com">
            <a:extLst>
              <a:ext uri="{FF2B5EF4-FFF2-40B4-BE49-F238E27FC236}">
                <a16:creationId xmlns:a16="http://schemas.microsoft.com/office/drawing/2014/main" id="{CB33443D-1957-4384-9200-335459B4072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8276" b="97069" l="4535" r="90000">
                        <a14:foregroundMark x1="7326" y1="63621" x2="7326" y2="63621"/>
                        <a14:foregroundMark x1="15581" y1="25690" x2="15581" y2="25690"/>
                        <a14:foregroundMark x1="11163" y1="15000" x2="11163" y2="15000"/>
                        <a14:foregroundMark x1="11163" y1="11207" x2="13953" y2="8448"/>
                        <a14:foregroundMark x1="71628" y1="18276" x2="71628" y2="18276"/>
                        <a14:foregroundMark x1="68488" y1="17241" x2="68488" y2="17241"/>
                        <a14:foregroundMark x1="70349" y1="15000" x2="85581" y2="17586"/>
                        <a14:foregroundMark x1="85581" y1="17586" x2="66977" y2="24828"/>
                        <a14:foregroundMark x1="66977" y1="24828" x2="60000" y2="19138"/>
                        <a14:foregroundMark x1="78256" y1="33276" x2="80116" y2="49138"/>
                        <a14:foregroundMark x1="85465" y1="13621" x2="87093" y2="23793"/>
                        <a14:foregroundMark x1="81744" y1="77069" x2="70000" y2="78621"/>
                        <a14:foregroundMark x1="70000" y1="78621" x2="75698" y2="69138"/>
                        <a14:foregroundMark x1="81395" y1="89310" x2="81744" y2="91552"/>
                        <a14:foregroundMark x1="81744" y1="90172" x2="81744" y2="90172"/>
                        <a14:foregroundMark x1="78605" y1="93966" x2="77674" y2="93448"/>
                        <a14:foregroundMark x1="75465" y1="92931" x2="75465" y2="92931"/>
                        <a14:foregroundMark x1="73488" y1="85000" x2="73488" y2="85000"/>
                        <a14:foregroundMark x1="73837" y1="88276" x2="73837" y2="88276"/>
                        <a14:foregroundMark x1="69070" y1="97241" x2="69070" y2="97241"/>
                        <a14:foregroundMark x1="69070" y1="91552" x2="69070" y2="91552"/>
                        <a14:foregroundMark x1="67907" y1="89655" x2="67907" y2="89655"/>
                        <a14:foregroundMark x1="67209" y1="88276" x2="67209" y2="88276"/>
                        <a14:foregroundMark x1="66279" y1="86897" x2="66279" y2="86897"/>
                        <a14:foregroundMark x1="63140" y1="93448" x2="63140" y2="93448"/>
                        <a14:foregroundMark x1="62209" y1="89310" x2="62209" y2="89310"/>
                        <a14:foregroundMark x1="62209" y1="89310" x2="62209" y2="89310"/>
                        <a14:foregroundMark x1="63721" y1="83103" x2="63721" y2="83103"/>
                        <a14:foregroundMark x1="63721" y1="83103" x2="63721" y2="83103"/>
                        <a14:foregroundMark x1="69070" y1="95862" x2="69070" y2="95862"/>
                        <a14:foregroundMark x1="70698" y1="93966" x2="70698" y2="93966"/>
                        <a14:foregroundMark x1="79535" y1="85517" x2="79535" y2="85517"/>
                        <a14:foregroundMark x1="79535" y1="85517" x2="79535" y2="85517"/>
                        <a14:foregroundMark x1="83605" y1="87414" x2="83605" y2="87414"/>
                        <a14:foregroundMark x1="83605" y1="87414" x2="83605" y2="87414"/>
                        <a14:foregroundMark x1="85233" y1="95862" x2="85233" y2="95862"/>
                        <a14:foregroundMark x1="85233" y1="95862" x2="85233" y2="95862"/>
                        <a14:foregroundMark x1="65349" y1="85517" x2="65349" y2="85517"/>
                        <a14:foregroundMark x1="65349" y1="85517" x2="65349" y2="85517"/>
                        <a14:foregroundMark x1="22791" y1="13103" x2="22791" y2="13103"/>
                        <a14:foregroundMark x1="19651" y1="11724" x2="19651" y2="11724"/>
                        <a14:foregroundMark x1="20581" y1="9828" x2="20581" y2="9828"/>
                        <a14:foregroundMark x1="4535" y1="23793" x2="4535" y2="23793"/>
                        <a14:foregroundMark x1="4535" y1="20172" x2="4535" y2="20172"/>
                        <a14:foregroundMark x1="28488" y1="28448" x2="28488" y2="28448"/>
                        <a14:foregroundMark x1="25930" y1="23448" x2="29419" y2="17241"/>
                        <a14:foregroundMark x1="34186" y1="21034" x2="26163" y2="31897"/>
                        <a14:foregroundMark x1="26163" y1="31897" x2="36977" y2="38793"/>
                        <a14:foregroundMark x1="14651" y1="23793" x2="14651" y2="23793"/>
                        <a14:foregroundMark x1="11163" y1="25690" x2="11163" y2="25690"/>
                        <a14:foregroundMark x1="13023" y1="15862" x2="18372" y2="25690"/>
                      </a14:backgroundRemoval>
                    </a14:imgEffect>
                  </a14:imgLayer>
                </a14:imgProps>
              </a:ext>
              <a:ext uri="{28A0092B-C50C-407E-A947-70E740481C1C}">
                <a14:useLocalDpi xmlns:a14="http://schemas.microsoft.com/office/drawing/2010/main" val="0"/>
              </a:ext>
            </a:extLst>
          </a:blip>
          <a:srcRect l="54261" t="49109" b="-1"/>
          <a:stretch/>
        </p:blipFill>
        <p:spPr bwMode="auto">
          <a:xfrm>
            <a:off x="9989670" y="-97763"/>
            <a:ext cx="2107143" cy="1581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912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7">
            <a:extLst>
              <a:ext uri="{FF2B5EF4-FFF2-40B4-BE49-F238E27FC236}">
                <a16:creationId xmlns:a16="http://schemas.microsoft.com/office/drawing/2014/main" id="{B947E66A-9075-41E4-BB5E-4121C57A7C22}"/>
              </a:ext>
            </a:extLst>
          </p:cNvPr>
          <p:cNvSpPr/>
          <p:nvPr/>
        </p:nvSpPr>
        <p:spPr>
          <a:xfrm>
            <a:off x="145773" y="221126"/>
            <a:ext cx="2392859" cy="66410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FF0000"/>
                </a:solidFill>
                <a:latin typeface="#9Slide03 SFU Futura_12" panose="00000400000000000000" pitchFamily="2" charset="0"/>
                <a:cs typeface="Arial" panose="020B0604020202020204" pitchFamily="34" charset="0"/>
              </a:rPr>
              <a:t>TRÒ CHƠI</a:t>
            </a:r>
          </a:p>
        </p:txBody>
      </p:sp>
      <p:sp>
        <p:nvSpPr>
          <p:cNvPr id="37" name="Rectangle: Rounded Corners 7">
            <a:extLst>
              <a:ext uri="{FF2B5EF4-FFF2-40B4-BE49-F238E27FC236}">
                <a16:creationId xmlns:a16="http://schemas.microsoft.com/office/drawing/2014/main" id="{B947E66A-9075-41E4-BB5E-4121C57A7C22}"/>
              </a:ext>
            </a:extLst>
          </p:cNvPr>
          <p:cNvSpPr/>
          <p:nvPr/>
        </p:nvSpPr>
        <p:spPr>
          <a:xfrm>
            <a:off x="5105400" y="6069363"/>
            <a:ext cx="7086600" cy="558164"/>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chemeClr val="tx1"/>
                </a:solidFill>
                <a:latin typeface="#9Slide03 SFU Futura_12" panose="00000400000000000000" pitchFamily="2" charset="0"/>
                <a:cs typeface="Arial" panose="020B0604020202020204" pitchFamily="34" charset="0"/>
              </a:rPr>
              <a:t>Hình</a:t>
            </a:r>
            <a:r>
              <a:rPr lang="en-US" sz="2400" b="1" dirty="0">
                <a:solidFill>
                  <a:schemeClr val="tx1"/>
                </a:solidFill>
                <a:latin typeface="#9Slide03 SFU Futura_12" panose="00000400000000000000" pitchFamily="2" charset="0"/>
                <a:cs typeface="Arial" panose="020B0604020202020204" pitchFamily="34" charset="0"/>
              </a:rPr>
              <a:t> 6. </a:t>
            </a:r>
            <a:r>
              <a:rPr lang="en-US" sz="2400" b="1" dirty="0" err="1">
                <a:solidFill>
                  <a:schemeClr val="tx1"/>
                </a:solidFill>
                <a:latin typeface="#9Slide03 SFU Futura_12" panose="00000400000000000000" pitchFamily="2" charset="0"/>
                <a:cs typeface="Arial" panose="020B0604020202020204" pitchFamily="34" charset="0"/>
              </a:rPr>
              <a:t>Phân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bố</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lượng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mưa</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trung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bình</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năm</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trên</a:t>
            </a:r>
            <a:r>
              <a:rPr lang="en-US" sz="2400" b="1" dirty="0">
                <a:solidFill>
                  <a:schemeClr val="tx1"/>
                </a:solidFill>
                <a:latin typeface="#9Slide03 SFU Futura_12" panose="00000400000000000000" pitchFamily="2" charset="0"/>
                <a:cs typeface="Arial" panose="020B0604020202020204" pitchFamily="34" charset="0"/>
              </a:rPr>
              <a:t> TĐ</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561439" y="1364919"/>
            <a:ext cx="7606814" cy="4700437"/>
          </a:xfrm>
          <a:prstGeom prst="rect">
            <a:avLst/>
          </a:prstGeom>
        </p:spPr>
      </p:pic>
      <p:sp>
        <p:nvSpPr>
          <p:cNvPr id="24" name="Rectangle: Rounded Corners 7">
            <a:extLst>
              <a:ext uri="{FF2B5EF4-FFF2-40B4-BE49-F238E27FC236}">
                <a16:creationId xmlns:a16="http://schemas.microsoft.com/office/drawing/2014/main" id="{D6CE6303-3C40-4361-9869-64BB994762E1}"/>
              </a:ext>
            </a:extLst>
          </p:cNvPr>
          <p:cNvSpPr/>
          <p:nvPr/>
        </p:nvSpPr>
        <p:spPr>
          <a:xfrm>
            <a:off x="2802734" y="194043"/>
            <a:ext cx="6233972" cy="91599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srgbClr val="2B8D3A"/>
                </a:solidFill>
                <a:latin typeface="#9Slide05 Great Vibes" panose="02000507080000020002" pitchFamily="2" charset="0"/>
                <a:cs typeface="Arial" panose="020B0604020202020204" pitchFamily="34" charset="0"/>
              </a:rPr>
              <a:t>Ai </a:t>
            </a:r>
            <a:r>
              <a:rPr lang="en-US" sz="9600" b="1" dirty="0" err="1">
                <a:solidFill>
                  <a:srgbClr val="2B8D3A"/>
                </a:solidFill>
                <a:latin typeface="#9Slide05 Great Vibes" panose="02000507080000020002" pitchFamily="2" charset="0"/>
                <a:cs typeface="Arial" panose="020B0604020202020204" pitchFamily="34" charset="0"/>
              </a:rPr>
              <a:t>tinh</a:t>
            </a:r>
            <a:r>
              <a:rPr lang="en-US" sz="9600" b="1" dirty="0">
                <a:solidFill>
                  <a:srgbClr val="2B8D3A"/>
                </a:solidFill>
                <a:latin typeface="#9Slide05 Great Vibes" panose="02000507080000020002" pitchFamily="2" charset="0"/>
                <a:cs typeface="Arial" panose="020B0604020202020204" pitchFamily="34" charset="0"/>
              </a:rPr>
              <a:t> </a:t>
            </a:r>
            <a:r>
              <a:rPr lang="en-US" sz="9600" b="1" dirty="0" err="1">
                <a:solidFill>
                  <a:srgbClr val="2B8D3A"/>
                </a:solidFill>
                <a:latin typeface="#9Slide05 Great Vibes" panose="02000507080000020002" pitchFamily="2" charset="0"/>
                <a:cs typeface="Arial" panose="020B0604020202020204" pitchFamily="34" charset="0"/>
              </a:rPr>
              <a:t>mắt</a:t>
            </a:r>
            <a:r>
              <a:rPr lang="en-US" sz="9600" b="1" dirty="0">
                <a:solidFill>
                  <a:srgbClr val="2B8D3A"/>
                </a:solidFill>
                <a:latin typeface="#9Slide05 Great Vibes" panose="02000507080000020002" pitchFamily="2" charset="0"/>
                <a:cs typeface="Arial" panose="020B0604020202020204" pitchFamily="34" charset="0"/>
              </a:rPr>
              <a:t> </a:t>
            </a:r>
            <a:r>
              <a:rPr lang="en-US" sz="9600" b="1" dirty="0" err="1">
                <a:solidFill>
                  <a:srgbClr val="2B8D3A"/>
                </a:solidFill>
                <a:latin typeface="#9Slide05 Great Vibes" panose="02000507080000020002" pitchFamily="2" charset="0"/>
                <a:cs typeface="Arial" panose="020B0604020202020204" pitchFamily="34" charset="0"/>
              </a:rPr>
              <a:t>hơn</a:t>
            </a:r>
            <a:endParaRPr lang="en-US" sz="9600" b="1" dirty="0">
              <a:solidFill>
                <a:srgbClr val="2B8D3A"/>
              </a:solidFill>
              <a:latin typeface="#9Slide05 Great Vibes" panose="02000507080000020002" pitchFamily="2" charset="0"/>
              <a:cs typeface="Arial" panose="020B0604020202020204" pitchFamily="34" charset="0"/>
            </a:endParaRPr>
          </a:p>
        </p:txBody>
      </p:sp>
      <p:pic>
        <p:nvPicPr>
          <p:cNvPr id="45" name="Picture 2" descr="스트 라이프 카탈로그 만화 일러스트 카탈로그 일러스트 Ppt 카탈로그, 스트라이프 카탈로그, 만화 삽화, 카탈로그 일러스트무료  다운로드를위한 PNG 및 PSD 파일"/>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500" b="91667" l="6750" r="92167">
                        <a14:foregroundMark x1="17667" y1="13833" x2="17667" y2="13833"/>
                        <a14:foregroundMark x1="24500" y1="20667" x2="24500" y2="20667"/>
                        <a14:foregroundMark x1="28750" y1="21167" x2="28750" y2="21167"/>
                        <a14:foregroundMark x1="34583" y1="22917" x2="37333" y2="22917"/>
                        <a14:foregroundMark x1="43417" y1="23417" x2="43417" y2="23417"/>
                        <a14:foregroundMark x1="45667" y1="23417" x2="45667" y2="23417"/>
                        <a14:foregroundMark x1="91417" y1="18417" x2="91417" y2="18417"/>
                        <a14:foregroundMark x1="16667" y1="6000" x2="16667" y2="6000"/>
                        <a14:foregroundMark x1="20917" y1="8833" x2="20917" y2="8833"/>
                        <a14:foregroundMark x1="19917" y1="4500" x2="19917" y2="4500"/>
                        <a14:foregroundMark x1="8583" y1="35333" x2="8583" y2="35333"/>
                        <a14:foregroundMark x1="15833" y1="65167" x2="15833" y2="65167"/>
                        <a14:foregroundMark x1="11333" y1="60333" x2="11333" y2="60333"/>
                        <a14:foregroundMark x1="11333" y1="58333" x2="11333" y2="57333"/>
                        <a14:foregroundMark x1="14333" y1="55500" x2="14333" y2="55500"/>
                        <a14:foregroundMark x1="16167" y1="56333" x2="16167" y2="56333"/>
                        <a14:foregroundMark x1="21417" y1="58083" x2="21417" y2="58083"/>
                        <a14:foregroundMark x1="25500" y1="64917" x2="25500" y2="64917"/>
                        <a14:foregroundMark x1="27250" y1="65917" x2="27250" y2="65917"/>
                        <a14:foregroundMark x1="30500" y1="67667" x2="31750" y2="68167"/>
                        <a14:foregroundMark x1="35083" y1="68917" x2="35083" y2="68917"/>
                        <a14:foregroundMark x1="53000" y1="72250" x2="53000" y2="72250"/>
                        <a14:foregroundMark x1="66917" y1="74500" x2="66917" y2="74500"/>
                        <a14:foregroundMark x1="37583" y1="60083" x2="91417" y2="72250"/>
                        <a14:foregroundMark x1="13583" y1="81083" x2="13583" y2="81083"/>
                        <a14:foregroundMark x1="17917" y1="81833" x2="60083" y2="90167"/>
                        <a14:foregroundMark x1="68417" y1="87583" x2="73750" y2="87333"/>
                        <a14:foregroundMark x1="38333" y1="66667" x2="27500" y2="62083"/>
                        <a14:foregroundMark x1="14083" y1="60083" x2="14083" y2="60083"/>
                        <a14:foregroundMark x1="15583" y1="54750" x2="23167" y2="63083"/>
                        <a14:foregroundMark x1="19667" y1="52500" x2="7500" y2="52000"/>
                        <a14:foregroundMark x1="8333" y1="54500" x2="7250" y2="63333"/>
                        <a14:foregroundMark x1="11833" y1="65417" x2="11833" y2="65417"/>
                        <a14:foregroundMark x1="12083" y1="63083" x2="45417" y2="75250"/>
                        <a14:foregroundMark x1="32583" y1="65417" x2="47917" y2="67917"/>
                        <a14:foregroundMark x1="45167" y1="65917" x2="69667" y2="67917"/>
                        <a14:foregroundMark x1="63833" y1="62083" x2="87083" y2="59583"/>
                        <a14:foregroundMark x1="89167" y1="63833" x2="90167" y2="68417"/>
                        <a14:foregroundMark x1="89167" y1="64917" x2="88667" y2="69417"/>
                        <a14:foregroundMark x1="88667" y1="68667" x2="88667" y2="68667"/>
                        <a14:foregroundMark x1="83333" y1="83583" x2="42167" y2="77750"/>
                        <a14:foregroundMark x1="17917" y1="77500" x2="17917" y2="77500"/>
                        <a14:foregroundMark x1="14833" y1="78000" x2="13833" y2="78750"/>
                        <a14:foregroundMark x1="10833" y1="80833" x2="10833" y2="80833"/>
                        <a14:foregroundMark x1="12833" y1="83333" x2="12833" y2="83333"/>
                        <a14:foregroundMark x1="13083" y1="83833" x2="13083" y2="83833"/>
                        <a14:foregroundMark x1="13583" y1="84083" x2="13583" y2="84083"/>
                        <a14:foregroundMark x1="13583" y1="83583" x2="13583" y2="83583"/>
                        <a14:foregroundMark x1="13083" y1="82583" x2="13083" y2="82583"/>
                        <a14:foregroundMark x1="27750" y1="91417" x2="89417" y2="89917"/>
                        <a14:foregroundMark x1="88167" y1="84083" x2="90917" y2="91667"/>
                        <a14:foregroundMark x1="17167" y1="38583" x2="17167" y2="38333"/>
                        <a14:foregroundMark x1="12083" y1="12833" x2="82333" y2="18917"/>
                        <a14:foregroundMark x1="44917" y1="19917" x2="88167" y2="19917"/>
                        <a14:foregroundMark x1="88667" y1="60083" x2="88667" y2="60083"/>
                        <a14:foregroundMark x1="89667" y1="59083" x2="20667" y2="57583"/>
                        <a14:foregroundMark x1="20667" y1="53250" x2="8583" y2="51000"/>
                        <a14:foregroundMark x1="7000" y1="61583" x2="14333" y2="65917"/>
                        <a14:foregroundMark x1="14833" y1="66667" x2="15833" y2="70917"/>
                        <a14:foregroundMark x1="19917" y1="76500" x2="7750" y2="73000"/>
                        <a14:foregroundMark x1="8583" y1="75000" x2="6750" y2="88167"/>
                        <a14:foregroundMark x1="89167" y1="58583" x2="69667" y2="56583"/>
                        <a14:foregroundMark x1="89667" y1="60333" x2="92167" y2="66667"/>
                        <a14:foregroundMark x1="90667" y1="66917" x2="91667" y2="68667"/>
                        <a14:foregroundMark x1="11583" y1="28500" x2="19417" y2="29500"/>
                        <a14:foregroundMark x1="19917" y1="28250" x2="13083" y2="28750"/>
                        <a14:foregroundMark x1="11583" y1="90667" x2="10083" y2="89167"/>
                        <a14:foregroundMark x1="13833" y1="89417" x2="13833" y2="89417"/>
                        <a14:foregroundMark x1="15833" y1="89667" x2="15833" y2="89667"/>
                      </a14:backgroundRemoval>
                    </a14:imgEffect>
                    <a14:imgEffect>
                      <a14:sharpenSoften amount="50000"/>
                    </a14:imgEffect>
                  </a14:imgLayer>
                </a14:imgProps>
              </a:ext>
              <a:ext uri="{28A0092B-C50C-407E-A947-70E740481C1C}">
                <a14:useLocalDpi xmlns:a14="http://schemas.microsoft.com/office/drawing/2010/main" val="0"/>
              </a:ext>
            </a:extLst>
          </a:blip>
          <a:srcRect l="6473" t="28275" r="6713" b="51630"/>
          <a:stretch/>
        </p:blipFill>
        <p:spPr bwMode="auto">
          <a:xfrm>
            <a:off x="0" y="1081811"/>
            <a:ext cx="4722459" cy="195115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스트 라이프 카탈로그 만화 일러스트 카탈로그 일러스트 Ppt 카탈로그, 스트라이프 카탈로그, 만화 삽화, 카탈로그 일러스트무료  다운로드를위한 PNG 및 PSD 파일"/>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500" b="91667" l="6750" r="92167">
                        <a14:foregroundMark x1="17667" y1="13833" x2="17667" y2="13833"/>
                        <a14:foregroundMark x1="24500" y1="20667" x2="24500" y2="20667"/>
                        <a14:foregroundMark x1="28750" y1="21167" x2="28750" y2="21167"/>
                        <a14:foregroundMark x1="34583" y1="22917" x2="37333" y2="22917"/>
                        <a14:foregroundMark x1="43417" y1="23417" x2="43417" y2="23417"/>
                        <a14:foregroundMark x1="45667" y1="23417" x2="45667" y2="23417"/>
                        <a14:foregroundMark x1="91417" y1="18417" x2="91417" y2="18417"/>
                        <a14:foregroundMark x1="16667" y1="6000" x2="16667" y2="6000"/>
                        <a14:foregroundMark x1="20917" y1="8833" x2="20917" y2="8833"/>
                        <a14:foregroundMark x1="19917" y1="4500" x2="19917" y2="4500"/>
                        <a14:foregroundMark x1="8583" y1="35333" x2="8583" y2="35333"/>
                        <a14:foregroundMark x1="15833" y1="65167" x2="15833" y2="65167"/>
                        <a14:foregroundMark x1="11333" y1="60333" x2="11333" y2="60333"/>
                        <a14:foregroundMark x1="11333" y1="58333" x2="11333" y2="57333"/>
                        <a14:foregroundMark x1="14333" y1="55500" x2="14333" y2="55500"/>
                        <a14:foregroundMark x1="16167" y1="56333" x2="16167" y2="56333"/>
                        <a14:foregroundMark x1="21417" y1="58083" x2="21417" y2="58083"/>
                        <a14:foregroundMark x1="25500" y1="64917" x2="25500" y2="64917"/>
                        <a14:foregroundMark x1="27250" y1="65917" x2="27250" y2="65917"/>
                        <a14:foregroundMark x1="30500" y1="67667" x2="31750" y2="68167"/>
                        <a14:foregroundMark x1="35083" y1="68917" x2="35083" y2="68917"/>
                        <a14:foregroundMark x1="53000" y1="72250" x2="53000" y2="72250"/>
                        <a14:foregroundMark x1="66917" y1="74500" x2="66917" y2="74500"/>
                        <a14:foregroundMark x1="37583" y1="60083" x2="91417" y2="72250"/>
                        <a14:foregroundMark x1="13583" y1="81083" x2="13583" y2="81083"/>
                        <a14:foregroundMark x1="17917" y1="81833" x2="60083" y2="90167"/>
                        <a14:foregroundMark x1="68417" y1="87583" x2="73750" y2="87333"/>
                        <a14:foregroundMark x1="38333" y1="66667" x2="27500" y2="62083"/>
                        <a14:foregroundMark x1="14083" y1="60083" x2="14083" y2="60083"/>
                        <a14:foregroundMark x1="15583" y1="54750" x2="23167" y2="63083"/>
                        <a14:foregroundMark x1="19667" y1="52500" x2="7500" y2="52000"/>
                        <a14:foregroundMark x1="8333" y1="54500" x2="7250" y2="63333"/>
                        <a14:foregroundMark x1="11833" y1="65417" x2="11833" y2="65417"/>
                        <a14:foregroundMark x1="12083" y1="63083" x2="45417" y2="75250"/>
                        <a14:foregroundMark x1="32583" y1="65417" x2="47917" y2="67917"/>
                        <a14:foregroundMark x1="45167" y1="65917" x2="69667" y2="67917"/>
                        <a14:foregroundMark x1="63833" y1="62083" x2="87083" y2="59583"/>
                        <a14:foregroundMark x1="89167" y1="63833" x2="90167" y2="68417"/>
                        <a14:foregroundMark x1="89167" y1="64917" x2="88667" y2="69417"/>
                        <a14:foregroundMark x1="88667" y1="68667" x2="88667" y2="68667"/>
                        <a14:foregroundMark x1="83333" y1="83583" x2="42167" y2="77750"/>
                        <a14:foregroundMark x1="17917" y1="77500" x2="17917" y2="77500"/>
                        <a14:foregroundMark x1="14833" y1="78000" x2="13833" y2="78750"/>
                        <a14:foregroundMark x1="10833" y1="80833" x2="10833" y2="80833"/>
                        <a14:foregroundMark x1="12833" y1="83333" x2="12833" y2="83333"/>
                        <a14:foregroundMark x1="13083" y1="83833" x2="13083" y2="83833"/>
                        <a14:foregroundMark x1="13583" y1="84083" x2="13583" y2="84083"/>
                        <a14:foregroundMark x1="13583" y1="83583" x2="13583" y2="83583"/>
                        <a14:foregroundMark x1="13083" y1="82583" x2="13083" y2="82583"/>
                        <a14:foregroundMark x1="27750" y1="91417" x2="89417" y2="89917"/>
                        <a14:foregroundMark x1="88167" y1="84083" x2="90917" y2="91667"/>
                        <a14:foregroundMark x1="17167" y1="38583" x2="17167" y2="38333"/>
                        <a14:foregroundMark x1="12083" y1="12833" x2="82333" y2="18917"/>
                        <a14:foregroundMark x1="44917" y1="19917" x2="88167" y2="19917"/>
                        <a14:foregroundMark x1="88667" y1="60083" x2="88667" y2="60083"/>
                        <a14:foregroundMark x1="89667" y1="59083" x2="20667" y2="57583"/>
                        <a14:foregroundMark x1="20667" y1="53250" x2="8583" y2="51000"/>
                        <a14:foregroundMark x1="7000" y1="61583" x2="14333" y2="65917"/>
                        <a14:foregroundMark x1="14833" y1="66667" x2="15833" y2="70917"/>
                        <a14:foregroundMark x1="19917" y1="76500" x2="7750" y2="73000"/>
                        <a14:foregroundMark x1="8583" y1="75000" x2="6750" y2="88167"/>
                        <a14:foregroundMark x1="89167" y1="58583" x2="69667" y2="56583"/>
                        <a14:foregroundMark x1="89667" y1="60333" x2="92167" y2="66667"/>
                        <a14:foregroundMark x1="90667" y1="66917" x2="91667" y2="68667"/>
                        <a14:foregroundMark x1="11583" y1="28500" x2="19417" y2="29500"/>
                        <a14:foregroundMark x1="19917" y1="28250" x2="13083" y2="28750"/>
                        <a14:foregroundMark x1="11583" y1="90667" x2="10083" y2="89167"/>
                        <a14:foregroundMark x1="13833" y1="89417" x2="13833" y2="89417"/>
                        <a14:foregroundMark x1="15833" y1="89667" x2="15833" y2="89667"/>
                      </a14:backgroundRemoval>
                    </a14:imgEffect>
                    <a14:imgEffect>
                      <a14:sharpenSoften amount="50000"/>
                    </a14:imgEffect>
                  </a14:imgLayer>
                </a14:imgProps>
              </a:ext>
              <a:ext uri="{28A0092B-C50C-407E-A947-70E740481C1C}">
                <a14:useLocalDpi xmlns:a14="http://schemas.microsoft.com/office/drawing/2010/main" val="0"/>
              </a:ext>
            </a:extLst>
          </a:blip>
          <a:srcRect l="6473" t="28275" r="6713" b="51630"/>
          <a:stretch/>
        </p:blipFill>
        <p:spPr bwMode="auto">
          <a:xfrm>
            <a:off x="0" y="2970631"/>
            <a:ext cx="4722459" cy="1951150"/>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Rounded Corners 7">
            <a:extLst>
              <a:ext uri="{FF2B5EF4-FFF2-40B4-BE49-F238E27FC236}">
                <a16:creationId xmlns:a16="http://schemas.microsoft.com/office/drawing/2014/main" id="{B947E66A-9075-41E4-BB5E-4121C57A7C22}"/>
              </a:ext>
            </a:extLst>
          </p:cNvPr>
          <p:cNvSpPr/>
          <p:nvPr/>
        </p:nvSpPr>
        <p:spPr>
          <a:xfrm>
            <a:off x="889347" y="1826583"/>
            <a:ext cx="3490635" cy="94125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rgbClr val="14213F"/>
                </a:solidFill>
                <a:latin typeface="#9Slide03 SFU Futura_12" panose="00000400000000000000" pitchFamily="2" charset="0"/>
                <a:cs typeface="Arial" panose="020B0604020202020204" pitchFamily="34" charset="0"/>
              </a:rPr>
              <a:t>A-ma-</a:t>
            </a:r>
            <a:r>
              <a:rPr lang="en-US" sz="2400" b="1" dirty="0" err="1">
                <a:solidFill>
                  <a:srgbClr val="14213F"/>
                </a:solidFill>
                <a:latin typeface="#9Slide03 SFU Futura_12" panose="00000400000000000000" pitchFamily="2" charset="0"/>
                <a:cs typeface="Arial" panose="020B0604020202020204" pitchFamily="34" charset="0"/>
              </a:rPr>
              <a:t>dôn</a:t>
            </a:r>
            <a:r>
              <a:rPr lang="en-US" sz="2400" b="1" dirty="0">
                <a:solidFill>
                  <a:srgbClr val="14213F"/>
                </a:solidFill>
                <a:latin typeface="#9Slide03 SFU Futura_12" panose="00000400000000000000" pitchFamily="2" charset="0"/>
                <a:cs typeface="Arial" panose="020B0604020202020204" pitchFamily="34" charset="0"/>
              </a:rPr>
              <a:t>, </a:t>
            </a:r>
            <a:r>
              <a:rPr lang="en-US" sz="2400" b="1" dirty="0" err="1">
                <a:solidFill>
                  <a:srgbClr val="14213F"/>
                </a:solidFill>
                <a:latin typeface="#9Slide03 SFU Futura_12" panose="00000400000000000000" pitchFamily="2" charset="0"/>
                <a:cs typeface="Arial" panose="020B0604020202020204" pitchFamily="34" charset="0"/>
              </a:rPr>
              <a:t>vịnh</a:t>
            </a:r>
            <a:r>
              <a:rPr lang="en-US" sz="2400" b="1" dirty="0">
                <a:solidFill>
                  <a:srgbClr val="14213F"/>
                </a:solidFill>
                <a:latin typeface="#9Slide03 SFU Futura_12" panose="00000400000000000000" pitchFamily="2" charset="0"/>
                <a:cs typeface="Arial" panose="020B0604020202020204" pitchFamily="34" charset="0"/>
              </a:rPr>
              <a:t> </a:t>
            </a:r>
            <a:r>
              <a:rPr lang="en-US" sz="2400" b="1" dirty="0" err="1">
                <a:solidFill>
                  <a:srgbClr val="14213F"/>
                </a:solidFill>
                <a:latin typeface="#9Slide03 SFU Futura_12" panose="00000400000000000000" pitchFamily="2" charset="0"/>
                <a:cs typeface="Arial" panose="020B0604020202020204" pitchFamily="34" charset="0"/>
              </a:rPr>
              <a:t>Ghi-nê</a:t>
            </a:r>
            <a:r>
              <a:rPr lang="en-US" sz="2400" b="1" dirty="0">
                <a:solidFill>
                  <a:srgbClr val="14213F"/>
                </a:solidFill>
                <a:latin typeface="#9Slide03 SFU Futura_12" panose="00000400000000000000" pitchFamily="2" charset="0"/>
                <a:cs typeface="Arial" panose="020B0604020202020204" pitchFamily="34" charset="0"/>
              </a:rPr>
              <a:t>, ĐB </a:t>
            </a:r>
            <a:r>
              <a:rPr lang="en-US" sz="2400" b="1" dirty="0" err="1">
                <a:solidFill>
                  <a:srgbClr val="14213F"/>
                </a:solidFill>
                <a:latin typeface="#9Slide03 SFU Futura_12" panose="00000400000000000000" pitchFamily="2" charset="0"/>
                <a:cs typeface="Arial" panose="020B0604020202020204" pitchFamily="34" charset="0"/>
              </a:rPr>
              <a:t>Ấn</a:t>
            </a:r>
            <a:r>
              <a:rPr lang="en-US" sz="2400" b="1" dirty="0">
                <a:solidFill>
                  <a:srgbClr val="14213F"/>
                </a:solidFill>
                <a:latin typeface="#9Slide03 SFU Futura_12" panose="00000400000000000000" pitchFamily="2" charset="0"/>
                <a:cs typeface="Arial" panose="020B0604020202020204" pitchFamily="34" charset="0"/>
              </a:rPr>
              <a:t> </a:t>
            </a:r>
            <a:r>
              <a:rPr lang="en-US" sz="2400" b="1" dirty="0" err="1">
                <a:solidFill>
                  <a:srgbClr val="14213F"/>
                </a:solidFill>
                <a:latin typeface="#9Slide03 SFU Futura_12" panose="00000400000000000000" pitchFamily="2" charset="0"/>
                <a:cs typeface="Arial" panose="020B0604020202020204" pitchFamily="34" charset="0"/>
              </a:rPr>
              <a:t>Độ</a:t>
            </a:r>
            <a:r>
              <a:rPr lang="en-US" sz="2400" b="1" dirty="0">
                <a:solidFill>
                  <a:srgbClr val="14213F"/>
                </a:solidFill>
                <a:latin typeface="#9Slide03 SFU Futura_12" panose="00000400000000000000" pitchFamily="2" charset="0"/>
                <a:cs typeface="Arial" panose="020B0604020202020204" pitchFamily="34" charset="0"/>
              </a:rPr>
              <a:t>, </a:t>
            </a:r>
            <a:r>
              <a:rPr lang="en-US" sz="2400" b="1" dirty="0" err="1">
                <a:solidFill>
                  <a:srgbClr val="14213F"/>
                </a:solidFill>
                <a:latin typeface="#9Slide03 SFU Futura_12" panose="00000400000000000000" pitchFamily="2" charset="0"/>
                <a:cs typeface="Arial" panose="020B0604020202020204" pitchFamily="34" charset="0"/>
              </a:rPr>
              <a:t>một</a:t>
            </a:r>
            <a:r>
              <a:rPr lang="en-US" sz="2400" b="1" dirty="0">
                <a:solidFill>
                  <a:srgbClr val="14213F"/>
                </a:solidFill>
                <a:latin typeface="#9Slide03 SFU Futura_12" panose="00000400000000000000" pitchFamily="2" charset="0"/>
                <a:cs typeface="Arial" panose="020B0604020202020204" pitchFamily="34" charset="0"/>
              </a:rPr>
              <a:t> </a:t>
            </a:r>
            <a:r>
              <a:rPr lang="en-US" sz="2400" b="1" dirty="0" err="1">
                <a:solidFill>
                  <a:srgbClr val="14213F"/>
                </a:solidFill>
                <a:latin typeface="#9Slide03 SFU Futura_12" panose="00000400000000000000" pitchFamily="2" charset="0"/>
                <a:cs typeface="Arial" panose="020B0604020202020204" pitchFamily="34" charset="0"/>
              </a:rPr>
              <a:t>phần</a:t>
            </a:r>
            <a:r>
              <a:rPr lang="en-US" sz="2400" b="1" dirty="0">
                <a:solidFill>
                  <a:srgbClr val="14213F"/>
                </a:solidFill>
                <a:latin typeface="#9Slide03 SFU Futura_12" panose="00000400000000000000" pitchFamily="2" charset="0"/>
                <a:cs typeface="Arial" panose="020B0604020202020204" pitchFamily="34" charset="0"/>
              </a:rPr>
              <a:t> </a:t>
            </a:r>
            <a:r>
              <a:rPr lang="en-US" sz="2400" b="1" dirty="0" err="1">
                <a:solidFill>
                  <a:srgbClr val="14213F"/>
                </a:solidFill>
                <a:latin typeface="#9Slide03 SFU Futura_12" panose="00000400000000000000" pitchFamily="2" charset="0"/>
                <a:cs typeface="Arial" panose="020B0604020202020204" pitchFamily="34" charset="0"/>
              </a:rPr>
              <a:t>Đông</a:t>
            </a:r>
            <a:r>
              <a:rPr lang="en-US" sz="2400" b="1" dirty="0">
                <a:solidFill>
                  <a:srgbClr val="14213F"/>
                </a:solidFill>
                <a:latin typeface="#9Slide03 SFU Futura_12" panose="00000400000000000000" pitchFamily="2" charset="0"/>
                <a:cs typeface="Arial" panose="020B0604020202020204" pitchFamily="34" charset="0"/>
              </a:rPr>
              <a:t> Nam Á</a:t>
            </a:r>
          </a:p>
        </p:txBody>
      </p:sp>
      <p:sp>
        <p:nvSpPr>
          <p:cNvPr id="48" name="Rectangle: Rounded Corners 7">
            <a:extLst>
              <a:ext uri="{FF2B5EF4-FFF2-40B4-BE49-F238E27FC236}">
                <a16:creationId xmlns:a16="http://schemas.microsoft.com/office/drawing/2014/main" id="{B947E66A-9075-41E4-BB5E-4121C57A7C22}"/>
              </a:ext>
            </a:extLst>
          </p:cNvPr>
          <p:cNvSpPr/>
          <p:nvPr/>
        </p:nvSpPr>
        <p:spPr>
          <a:xfrm>
            <a:off x="1006583" y="1130205"/>
            <a:ext cx="3592303" cy="66410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33CC"/>
                </a:solidFill>
                <a:latin typeface="#9Slide03 SFU Futura_12" panose="00000400000000000000" pitchFamily="2" charset="0"/>
                <a:cs typeface="Arial" panose="020B0604020202020204" pitchFamily="34" charset="0"/>
              </a:rPr>
              <a:t>Mưa</a:t>
            </a:r>
            <a:r>
              <a:rPr lang="en-US" sz="2800" b="1" dirty="0">
                <a:solidFill>
                  <a:srgbClr val="0033CC"/>
                </a:solidFill>
                <a:latin typeface="#9Slide03 SFU Futura_12" panose="00000400000000000000" pitchFamily="2" charset="0"/>
                <a:cs typeface="Arial" panose="020B0604020202020204" pitchFamily="34" charset="0"/>
              </a:rPr>
              <a:t>: &gt; 2000 mm</a:t>
            </a:r>
          </a:p>
        </p:txBody>
      </p:sp>
      <p:sp>
        <p:nvSpPr>
          <p:cNvPr id="49" name="Rectangle: Rounded Corners 7">
            <a:extLst>
              <a:ext uri="{FF2B5EF4-FFF2-40B4-BE49-F238E27FC236}">
                <a16:creationId xmlns:a16="http://schemas.microsoft.com/office/drawing/2014/main" id="{B947E66A-9075-41E4-BB5E-4121C57A7C22}"/>
              </a:ext>
            </a:extLst>
          </p:cNvPr>
          <p:cNvSpPr/>
          <p:nvPr/>
        </p:nvSpPr>
        <p:spPr>
          <a:xfrm>
            <a:off x="116194" y="3369052"/>
            <a:ext cx="719441" cy="66410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14213F"/>
                </a:solidFill>
                <a:latin typeface="#9Slide03 SFU Futura_12" panose="00000400000000000000" pitchFamily="2" charset="0"/>
                <a:cs typeface="Arial" panose="020B0604020202020204" pitchFamily="34" charset="0"/>
              </a:rPr>
              <a:t>2</a:t>
            </a:r>
          </a:p>
        </p:txBody>
      </p:sp>
      <p:pic>
        <p:nvPicPr>
          <p:cNvPr id="50" name="Picture 2" descr="스트 라이프 카탈로그 만화 일러스트 카탈로그 일러스트 Ppt 카탈로그, 스트라이프 카탈로그, 만화 삽화, 카탈로그 일러스트무료  다운로드를위한 PNG 및 PSD 파일"/>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500" b="91667" l="6750" r="92167">
                        <a14:foregroundMark x1="17667" y1="13833" x2="17667" y2="13833"/>
                        <a14:foregroundMark x1="24500" y1="20667" x2="24500" y2="20667"/>
                        <a14:foregroundMark x1="28750" y1="21167" x2="28750" y2="21167"/>
                        <a14:foregroundMark x1="34583" y1="22917" x2="37333" y2="22917"/>
                        <a14:foregroundMark x1="43417" y1="23417" x2="43417" y2="23417"/>
                        <a14:foregroundMark x1="45667" y1="23417" x2="45667" y2="23417"/>
                        <a14:foregroundMark x1="91417" y1="18417" x2="91417" y2="18417"/>
                        <a14:foregroundMark x1="16667" y1="6000" x2="16667" y2="6000"/>
                        <a14:foregroundMark x1="20917" y1="8833" x2="20917" y2="8833"/>
                        <a14:foregroundMark x1="19917" y1="4500" x2="19917" y2="4500"/>
                        <a14:foregroundMark x1="8583" y1="35333" x2="8583" y2="35333"/>
                        <a14:foregroundMark x1="15833" y1="65167" x2="15833" y2="65167"/>
                        <a14:foregroundMark x1="11333" y1="60333" x2="11333" y2="60333"/>
                        <a14:foregroundMark x1="11333" y1="58333" x2="11333" y2="57333"/>
                        <a14:foregroundMark x1="14333" y1="55500" x2="14333" y2="55500"/>
                        <a14:foregroundMark x1="16167" y1="56333" x2="16167" y2="56333"/>
                        <a14:foregroundMark x1="21417" y1="58083" x2="21417" y2="58083"/>
                        <a14:foregroundMark x1="25500" y1="64917" x2="25500" y2="64917"/>
                        <a14:foregroundMark x1="27250" y1="65917" x2="27250" y2="65917"/>
                        <a14:foregroundMark x1="30500" y1="67667" x2="31750" y2="68167"/>
                        <a14:foregroundMark x1="35083" y1="68917" x2="35083" y2="68917"/>
                        <a14:foregroundMark x1="53000" y1="72250" x2="53000" y2="72250"/>
                        <a14:foregroundMark x1="66917" y1="74500" x2="66917" y2="74500"/>
                        <a14:foregroundMark x1="37583" y1="60083" x2="91417" y2="72250"/>
                        <a14:foregroundMark x1="13583" y1="81083" x2="13583" y2="81083"/>
                        <a14:foregroundMark x1="17917" y1="81833" x2="60083" y2="90167"/>
                        <a14:foregroundMark x1="68417" y1="87583" x2="73750" y2="87333"/>
                        <a14:foregroundMark x1="38333" y1="66667" x2="27500" y2="62083"/>
                        <a14:foregroundMark x1="14083" y1="60083" x2="14083" y2="60083"/>
                        <a14:foregroundMark x1="15583" y1="54750" x2="23167" y2="63083"/>
                        <a14:foregroundMark x1="19667" y1="52500" x2="7500" y2="52000"/>
                        <a14:foregroundMark x1="8333" y1="54500" x2="7250" y2="63333"/>
                        <a14:foregroundMark x1="11833" y1="65417" x2="11833" y2="65417"/>
                        <a14:foregroundMark x1="12083" y1="63083" x2="45417" y2="75250"/>
                        <a14:foregroundMark x1="32583" y1="65417" x2="47917" y2="67917"/>
                        <a14:foregroundMark x1="45167" y1="65917" x2="69667" y2="67917"/>
                        <a14:foregroundMark x1="63833" y1="62083" x2="87083" y2="59583"/>
                        <a14:foregroundMark x1="89167" y1="63833" x2="90167" y2="68417"/>
                        <a14:foregroundMark x1="89167" y1="64917" x2="88667" y2="69417"/>
                        <a14:foregroundMark x1="88667" y1="68667" x2="88667" y2="68667"/>
                        <a14:foregroundMark x1="83333" y1="83583" x2="42167" y2="77750"/>
                        <a14:foregroundMark x1="17917" y1="77500" x2="17917" y2="77500"/>
                        <a14:foregroundMark x1="14833" y1="78000" x2="13833" y2="78750"/>
                        <a14:foregroundMark x1="10833" y1="80833" x2="10833" y2="80833"/>
                        <a14:foregroundMark x1="12833" y1="83333" x2="12833" y2="83333"/>
                        <a14:foregroundMark x1="13083" y1="83833" x2="13083" y2="83833"/>
                        <a14:foregroundMark x1="13583" y1="84083" x2="13583" y2="84083"/>
                        <a14:foregroundMark x1="13583" y1="83583" x2="13583" y2="83583"/>
                        <a14:foregroundMark x1="13083" y1="82583" x2="13083" y2="82583"/>
                        <a14:foregroundMark x1="27750" y1="91417" x2="89417" y2="89917"/>
                        <a14:foregroundMark x1="88167" y1="84083" x2="90917" y2="91667"/>
                        <a14:foregroundMark x1="17167" y1="38583" x2="17167" y2="38333"/>
                        <a14:foregroundMark x1="12083" y1="12833" x2="82333" y2="18917"/>
                        <a14:foregroundMark x1="44917" y1="19917" x2="88167" y2="19917"/>
                        <a14:foregroundMark x1="88667" y1="60083" x2="88667" y2="60083"/>
                        <a14:foregroundMark x1="89667" y1="59083" x2="20667" y2="57583"/>
                        <a14:foregroundMark x1="20667" y1="53250" x2="8583" y2="51000"/>
                        <a14:foregroundMark x1="7000" y1="61583" x2="14333" y2="65917"/>
                        <a14:foregroundMark x1="14833" y1="66667" x2="15833" y2="70917"/>
                        <a14:foregroundMark x1="19917" y1="76500" x2="7750" y2="73000"/>
                        <a14:foregroundMark x1="8583" y1="75000" x2="6750" y2="88167"/>
                        <a14:foregroundMark x1="89167" y1="58583" x2="69667" y2="56583"/>
                        <a14:foregroundMark x1="89667" y1="60333" x2="92167" y2="66667"/>
                        <a14:foregroundMark x1="90667" y1="66917" x2="91667" y2="68667"/>
                        <a14:foregroundMark x1="11583" y1="28500" x2="19417" y2="29500"/>
                        <a14:foregroundMark x1="19917" y1="28250" x2="13083" y2="28750"/>
                        <a14:foregroundMark x1="11583" y1="90667" x2="10083" y2="89167"/>
                        <a14:foregroundMark x1="13833" y1="89417" x2="13833" y2="89417"/>
                        <a14:foregroundMark x1="15833" y1="89667" x2="15833" y2="89667"/>
                      </a14:backgroundRemoval>
                    </a14:imgEffect>
                    <a14:imgEffect>
                      <a14:sharpenSoften amount="50000"/>
                    </a14:imgEffect>
                  </a14:imgLayer>
                </a14:imgProps>
              </a:ext>
              <a:ext uri="{28A0092B-C50C-407E-A947-70E740481C1C}">
                <a14:useLocalDpi xmlns:a14="http://schemas.microsoft.com/office/drawing/2010/main" val="0"/>
              </a:ext>
            </a:extLst>
          </a:blip>
          <a:srcRect l="6473" t="28275" r="6713" b="51630"/>
          <a:stretch/>
        </p:blipFill>
        <p:spPr bwMode="auto">
          <a:xfrm>
            <a:off x="-42221" y="4768780"/>
            <a:ext cx="4722459" cy="1951150"/>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Rounded Corners 7">
            <a:extLst>
              <a:ext uri="{FF2B5EF4-FFF2-40B4-BE49-F238E27FC236}">
                <a16:creationId xmlns:a16="http://schemas.microsoft.com/office/drawing/2014/main" id="{B947E66A-9075-41E4-BB5E-4121C57A7C22}"/>
              </a:ext>
            </a:extLst>
          </p:cNvPr>
          <p:cNvSpPr/>
          <p:nvPr/>
        </p:nvSpPr>
        <p:spPr>
          <a:xfrm>
            <a:off x="73973" y="5167201"/>
            <a:ext cx="719441" cy="66410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14213F"/>
                </a:solidFill>
                <a:latin typeface="#9Slide03 SFU Futura_12" panose="00000400000000000000" pitchFamily="2" charset="0"/>
                <a:cs typeface="Arial" panose="020B0604020202020204" pitchFamily="34" charset="0"/>
              </a:rPr>
              <a:t>3</a:t>
            </a:r>
          </a:p>
        </p:txBody>
      </p:sp>
      <p:sp>
        <p:nvSpPr>
          <p:cNvPr id="52" name="Rectangle: Rounded Corners 7">
            <a:extLst>
              <a:ext uri="{FF2B5EF4-FFF2-40B4-BE49-F238E27FC236}">
                <a16:creationId xmlns:a16="http://schemas.microsoft.com/office/drawing/2014/main" id="{B947E66A-9075-41E4-BB5E-4121C57A7C22}"/>
              </a:ext>
            </a:extLst>
          </p:cNvPr>
          <p:cNvSpPr/>
          <p:nvPr/>
        </p:nvSpPr>
        <p:spPr>
          <a:xfrm>
            <a:off x="177125" y="1633104"/>
            <a:ext cx="719441" cy="66410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14213F"/>
                </a:solidFill>
                <a:latin typeface="#9Slide03 SFU Futura_12" panose="00000400000000000000" pitchFamily="2" charset="0"/>
                <a:cs typeface="Arial" panose="020B0604020202020204" pitchFamily="34" charset="0"/>
              </a:rPr>
              <a:t>1</a:t>
            </a:r>
          </a:p>
        </p:txBody>
      </p:sp>
      <p:sp>
        <p:nvSpPr>
          <p:cNvPr id="53" name="Rectangle: Rounded Corners 7">
            <a:extLst>
              <a:ext uri="{FF2B5EF4-FFF2-40B4-BE49-F238E27FC236}">
                <a16:creationId xmlns:a16="http://schemas.microsoft.com/office/drawing/2014/main" id="{B947E66A-9075-41E4-BB5E-4121C57A7C22}"/>
              </a:ext>
            </a:extLst>
          </p:cNvPr>
          <p:cNvSpPr/>
          <p:nvPr/>
        </p:nvSpPr>
        <p:spPr>
          <a:xfrm>
            <a:off x="985334" y="3718441"/>
            <a:ext cx="3237731" cy="94125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rgbClr val="14213F"/>
                </a:solidFill>
                <a:latin typeface="#9Slide03 SFU Futura_12" panose="00000400000000000000" pitchFamily="2" charset="0"/>
                <a:cs typeface="Arial" panose="020B0604020202020204" pitchFamily="34" charset="0"/>
              </a:rPr>
              <a:t>HM </a:t>
            </a:r>
            <a:r>
              <a:rPr lang="en-US" sz="2400" b="1" dirty="0" err="1">
                <a:solidFill>
                  <a:srgbClr val="14213F"/>
                </a:solidFill>
                <a:latin typeface="#9Slide03 SFU Futura_12" panose="00000400000000000000" pitchFamily="2" charset="0"/>
                <a:cs typeface="Arial" panose="020B0604020202020204" pitchFamily="34" charset="0"/>
              </a:rPr>
              <a:t>Xa</a:t>
            </a:r>
            <a:r>
              <a:rPr lang="en-US" sz="2400" b="1" dirty="0">
                <a:solidFill>
                  <a:srgbClr val="14213F"/>
                </a:solidFill>
                <a:latin typeface="#9Slide03 SFU Futura_12" panose="00000400000000000000" pitchFamily="2" charset="0"/>
                <a:cs typeface="Arial" panose="020B0604020202020204" pitchFamily="34" charset="0"/>
              </a:rPr>
              <a:t>-ha-</a:t>
            </a:r>
            <a:r>
              <a:rPr lang="en-US" sz="2400" b="1" dirty="0" err="1">
                <a:solidFill>
                  <a:srgbClr val="14213F"/>
                </a:solidFill>
                <a:latin typeface="#9Slide03 SFU Futura_12" panose="00000400000000000000" pitchFamily="2" charset="0"/>
                <a:cs typeface="Arial" panose="020B0604020202020204" pitchFamily="34" charset="0"/>
              </a:rPr>
              <a:t>ra</a:t>
            </a:r>
            <a:r>
              <a:rPr lang="en-US" sz="2400" b="1" dirty="0">
                <a:solidFill>
                  <a:srgbClr val="14213F"/>
                </a:solidFill>
                <a:latin typeface="#9Slide03 SFU Futura_12" panose="00000400000000000000" pitchFamily="2" charset="0"/>
                <a:cs typeface="Arial" panose="020B0604020202020204" pitchFamily="34" charset="0"/>
              </a:rPr>
              <a:t>, </a:t>
            </a:r>
            <a:r>
              <a:rPr lang="en-US" sz="2400" b="1" dirty="0" err="1">
                <a:solidFill>
                  <a:srgbClr val="14213F"/>
                </a:solidFill>
                <a:latin typeface="#9Slide03 SFU Futura_12" panose="00000400000000000000" pitchFamily="2" charset="0"/>
                <a:cs typeface="Arial" panose="020B0604020202020204" pitchFamily="34" charset="0"/>
              </a:rPr>
              <a:t>Tây</a:t>
            </a:r>
            <a:r>
              <a:rPr lang="en-US" sz="2400" b="1" dirty="0">
                <a:solidFill>
                  <a:srgbClr val="14213F"/>
                </a:solidFill>
                <a:latin typeface="#9Slide03 SFU Futura_12" panose="00000400000000000000" pitchFamily="2" charset="0"/>
                <a:cs typeface="Arial" panose="020B0604020202020204" pitchFamily="34" charset="0"/>
              </a:rPr>
              <a:t> Nam Á, </a:t>
            </a:r>
            <a:r>
              <a:rPr lang="en-US" sz="2400" b="1" dirty="0" err="1">
                <a:solidFill>
                  <a:srgbClr val="14213F"/>
                </a:solidFill>
                <a:latin typeface="#9Slide03 SFU Futura_12" panose="00000400000000000000" pitchFamily="2" charset="0"/>
                <a:cs typeface="Arial" panose="020B0604020202020204" pitchFamily="34" charset="0"/>
              </a:rPr>
              <a:t>trung</a:t>
            </a:r>
            <a:r>
              <a:rPr lang="en-US" sz="2400" b="1" dirty="0">
                <a:solidFill>
                  <a:srgbClr val="14213F"/>
                </a:solidFill>
                <a:latin typeface="#9Slide03 SFU Futura_12" panose="00000400000000000000" pitchFamily="2" charset="0"/>
                <a:cs typeface="Arial" panose="020B0604020202020204" pitchFamily="34" charset="0"/>
              </a:rPr>
              <a:t> </a:t>
            </a:r>
            <a:r>
              <a:rPr lang="en-US" sz="2400" b="1" dirty="0" err="1">
                <a:solidFill>
                  <a:srgbClr val="14213F"/>
                </a:solidFill>
                <a:latin typeface="#9Slide03 SFU Futura_12" panose="00000400000000000000" pitchFamily="2" charset="0"/>
                <a:cs typeface="Arial" panose="020B0604020202020204" pitchFamily="34" charset="0"/>
              </a:rPr>
              <a:t>tâm</a:t>
            </a:r>
            <a:r>
              <a:rPr lang="en-US" sz="2400" b="1" dirty="0">
                <a:solidFill>
                  <a:srgbClr val="14213F"/>
                </a:solidFill>
                <a:latin typeface="#9Slide03 SFU Futura_12" panose="00000400000000000000" pitchFamily="2" charset="0"/>
                <a:cs typeface="Arial" panose="020B0604020202020204" pitchFamily="34" charset="0"/>
              </a:rPr>
              <a:t> </a:t>
            </a:r>
            <a:r>
              <a:rPr lang="en-US" sz="2400" b="1" dirty="0" err="1">
                <a:solidFill>
                  <a:srgbClr val="14213F"/>
                </a:solidFill>
                <a:latin typeface="#9Slide03 SFU Futura_12" panose="00000400000000000000" pitchFamily="2" charset="0"/>
                <a:cs typeface="Arial" panose="020B0604020202020204" pitchFamily="34" charset="0"/>
              </a:rPr>
              <a:t>Úc</a:t>
            </a:r>
            <a:endParaRPr lang="en-US" sz="2400" b="1" dirty="0">
              <a:solidFill>
                <a:srgbClr val="14213F"/>
              </a:solidFill>
              <a:latin typeface="#9Slide03 SFU Futura_12" panose="00000400000000000000" pitchFamily="2" charset="0"/>
              <a:cs typeface="Arial" panose="020B0604020202020204" pitchFamily="34" charset="0"/>
            </a:endParaRPr>
          </a:p>
        </p:txBody>
      </p:sp>
      <p:sp>
        <p:nvSpPr>
          <p:cNvPr id="54" name="Rectangle: Rounded Corners 7">
            <a:extLst>
              <a:ext uri="{FF2B5EF4-FFF2-40B4-BE49-F238E27FC236}">
                <a16:creationId xmlns:a16="http://schemas.microsoft.com/office/drawing/2014/main" id="{B947E66A-9075-41E4-BB5E-4121C57A7C22}"/>
              </a:ext>
            </a:extLst>
          </p:cNvPr>
          <p:cNvSpPr/>
          <p:nvPr/>
        </p:nvSpPr>
        <p:spPr>
          <a:xfrm>
            <a:off x="1102569" y="3022063"/>
            <a:ext cx="3592303" cy="66410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33CC"/>
                </a:solidFill>
                <a:latin typeface="#9Slide03 SFU Futura_12" panose="00000400000000000000" pitchFamily="2" charset="0"/>
                <a:cs typeface="Arial" panose="020B0604020202020204" pitchFamily="34" charset="0"/>
              </a:rPr>
              <a:t>Mưa</a:t>
            </a:r>
            <a:r>
              <a:rPr lang="en-US" sz="2800" b="1" dirty="0">
                <a:solidFill>
                  <a:srgbClr val="0033CC"/>
                </a:solidFill>
                <a:latin typeface="#9Slide03 SFU Futura_12" panose="00000400000000000000" pitchFamily="2" charset="0"/>
                <a:cs typeface="Arial" panose="020B0604020202020204" pitchFamily="34" charset="0"/>
              </a:rPr>
              <a:t>:&lt; 200 mm</a:t>
            </a:r>
          </a:p>
        </p:txBody>
      </p:sp>
      <p:sp>
        <p:nvSpPr>
          <p:cNvPr id="55" name="Rectangle: Rounded Corners 7">
            <a:extLst>
              <a:ext uri="{FF2B5EF4-FFF2-40B4-BE49-F238E27FC236}">
                <a16:creationId xmlns:a16="http://schemas.microsoft.com/office/drawing/2014/main" id="{B947E66A-9075-41E4-BB5E-4121C57A7C22}"/>
              </a:ext>
            </a:extLst>
          </p:cNvPr>
          <p:cNvSpPr/>
          <p:nvPr/>
        </p:nvSpPr>
        <p:spPr>
          <a:xfrm>
            <a:off x="1093334" y="5657400"/>
            <a:ext cx="3021729" cy="65307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rgbClr val="14213F"/>
                </a:solidFill>
                <a:latin typeface="#9Slide03 SFU Futura_12" panose="00000400000000000000" pitchFamily="2" charset="0"/>
                <a:cs typeface="Arial" panose="020B0604020202020204" pitchFamily="34" charset="0"/>
              </a:rPr>
              <a:t>Từ</a:t>
            </a:r>
            <a:r>
              <a:rPr lang="en-US" sz="2400" b="1" dirty="0">
                <a:solidFill>
                  <a:srgbClr val="14213F"/>
                </a:solidFill>
                <a:latin typeface="#9Slide03 SFU Futura_12" panose="00000400000000000000" pitchFamily="2" charset="0"/>
                <a:cs typeface="Arial" panose="020B0604020202020204" pitchFamily="34" charset="0"/>
              </a:rPr>
              <a:t> 1001 - </a:t>
            </a:r>
            <a:r>
              <a:rPr lang="en-US" sz="2400" b="1" dirty="0" err="1">
                <a:solidFill>
                  <a:srgbClr val="14213F"/>
                </a:solidFill>
                <a:latin typeface="#9Slide03 SFU Futura_12" panose="00000400000000000000" pitchFamily="2" charset="0"/>
                <a:cs typeface="Arial" panose="020B0604020202020204" pitchFamily="34" charset="0"/>
              </a:rPr>
              <a:t>trên</a:t>
            </a:r>
            <a:r>
              <a:rPr lang="en-US" sz="2400" b="1" dirty="0">
                <a:solidFill>
                  <a:srgbClr val="14213F"/>
                </a:solidFill>
                <a:latin typeface="#9Slide03 SFU Futura_12" panose="00000400000000000000" pitchFamily="2" charset="0"/>
                <a:cs typeface="Arial" panose="020B0604020202020204" pitchFamily="34" charset="0"/>
              </a:rPr>
              <a:t> 2000 mm/</a:t>
            </a:r>
            <a:r>
              <a:rPr lang="en-US" sz="2400" b="1" dirty="0" err="1">
                <a:solidFill>
                  <a:srgbClr val="14213F"/>
                </a:solidFill>
                <a:latin typeface="#9Slide03 SFU Futura_12" panose="00000400000000000000" pitchFamily="2" charset="0"/>
                <a:cs typeface="Arial" panose="020B0604020202020204" pitchFamily="34" charset="0"/>
              </a:rPr>
              <a:t>năm</a:t>
            </a:r>
            <a:endParaRPr lang="en-US" sz="2400" b="1" dirty="0">
              <a:solidFill>
                <a:srgbClr val="14213F"/>
              </a:solidFill>
              <a:latin typeface="#9Slide03 SFU Futura_12" panose="00000400000000000000" pitchFamily="2" charset="0"/>
              <a:cs typeface="Arial" panose="020B0604020202020204" pitchFamily="34" charset="0"/>
            </a:endParaRPr>
          </a:p>
        </p:txBody>
      </p:sp>
      <p:sp>
        <p:nvSpPr>
          <p:cNvPr id="56" name="Rectangle: Rounded Corners 7">
            <a:extLst>
              <a:ext uri="{FF2B5EF4-FFF2-40B4-BE49-F238E27FC236}">
                <a16:creationId xmlns:a16="http://schemas.microsoft.com/office/drawing/2014/main" id="{B947E66A-9075-41E4-BB5E-4121C57A7C22}"/>
              </a:ext>
            </a:extLst>
          </p:cNvPr>
          <p:cNvSpPr/>
          <p:nvPr/>
        </p:nvSpPr>
        <p:spPr>
          <a:xfrm>
            <a:off x="829573" y="4798975"/>
            <a:ext cx="3867045" cy="66410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33CC"/>
                </a:solidFill>
                <a:latin typeface="#9Slide03 SFU Futura_12" panose="00000400000000000000" pitchFamily="2" charset="0"/>
                <a:cs typeface="Arial" panose="020B0604020202020204" pitchFamily="34" charset="0"/>
              </a:rPr>
              <a:t>Lượng</a:t>
            </a:r>
            <a:r>
              <a:rPr lang="en-US" sz="2800" b="1" dirty="0">
                <a:solidFill>
                  <a:srgbClr val="0033CC"/>
                </a:solidFill>
                <a:latin typeface="#9Slide03 SFU Futura_12" panose="00000400000000000000" pitchFamily="2" charset="0"/>
                <a:cs typeface="Arial" panose="020B0604020202020204" pitchFamily="34" charset="0"/>
              </a:rPr>
              <a:t> </a:t>
            </a:r>
            <a:r>
              <a:rPr lang="en-US" sz="2800" b="1" dirty="0" err="1">
                <a:solidFill>
                  <a:srgbClr val="0033CC"/>
                </a:solidFill>
                <a:latin typeface="#9Slide03 SFU Futura_12" panose="00000400000000000000" pitchFamily="2" charset="0"/>
                <a:cs typeface="Arial" panose="020B0604020202020204" pitchFamily="34" charset="0"/>
              </a:rPr>
              <a:t>mưa</a:t>
            </a:r>
            <a:r>
              <a:rPr lang="en-US" sz="2800" b="1" dirty="0">
                <a:solidFill>
                  <a:srgbClr val="0033CC"/>
                </a:solidFill>
                <a:latin typeface="#9Slide03 SFU Futura_12" panose="00000400000000000000" pitchFamily="2" charset="0"/>
                <a:cs typeface="Arial" panose="020B0604020202020204" pitchFamily="34" charset="0"/>
              </a:rPr>
              <a:t> ở </a:t>
            </a:r>
            <a:r>
              <a:rPr lang="en-US" sz="2800" b="1" dirty="0" err="1">
                <a:solidFill>
                  <a:srgbClr val="0033CC"/>
                </a:solidFill>
                <a:latin typeface="#9Slide03 SFU Futura_12" panose="00000400000000000000" pitchFamily="2" charset="0"/>
                <a:cs typeface="Arial" panose="020B0604020202020204" pitchFamily="34" charset="0"/>
              </a:rPr>
              <a:t>Việt</a:t>
            </a:r>
            <a:r>
              <a:rPr lang="en-US" sz="2800" b="1" dirty="0">
                <a:solidFill>
                  <a:srgbClr val="0033CC"/>
                </a:solidFill>
                <a:latin typeface="#9Slide03 SFU Futura_12" panose="00000400000000000000" pitchFamily="2" charset="0"/>
                <a:cs typeface="Arial" panose="020B0604020202020204" pitchFamily="34" charset="0"/>
              </a:rPr>
              <a:t> Nam</a:t>
            </a:r>
          </a:p>
        </p:txBody>
      </p:sp>
      <p:pic>
        <p:nvPicPr>
          <p:cNvPr id="57" name="Picture 6" descr="Windy PNG Image &amp;amp; PSD File Free Download - Lovepik | 401602727">
            <a:extLst>
              <a:ext uri="{FF2B5EF4-FFF2-40B4-BE49-F238E27FC236}">
                <a16:creationId xmlns:a16="http://schemas.microsoft.com/office/drawing/2014/main" id="{F12B9FDE-39B8-4C2E-8BD9-4FFFA8DBD73F}"/>
              </a:ext>
            </a:extLst>
          </p:cNvPr>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10000" b="96744" l="10000" r="92907">
                        <a14:foregroundMark x1="92907" y1="67093" x2="92907" y2="67093"/>
                        <a14:foregroundMark x1="69070" y1="95000" x2="69070" y2="95000"/>
                        <a14:foregroundMark x1="67791" y1="96744" x2="67791" y2="96744"/>
                      </a14:backgroundRemoval>
                    </a14:imgEffect>
                  </a14:imgLayer>
                </a14:imgProps>
              </a:ext>
              <a:ext uri="{28A0092B-C50C-407E-A947-70E740481C1C}">
                <a14:useLocalDpi xmlns:a14="http://schemas.microsoft.com/office/drawing/2010/main" val="0"/>
              </a:ext>
            </a:extLst>
          </a:blip>
          <a:srcRect/>
          <a:stretch>
            <a:fillRect/>
          </a:stretch>
        </p:blipFill>
        <p:spPr bwMode="auto">
          <a:xfrm>
            <a:off x="10069942" y="-82756"/>
            <a:ext cx="1769498" cy="1769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69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barn(inVertical)">
                                      <p:cBhvr>
                                        <p:cTn id="10" dur="500"/>
                                        <p:tgtEl>
                                          <p:spTgt spid="5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barn(inVertical)">
                                      <p:cBhvr>
                                        <p:cTn id="13" dur="500"/>
                                        <p:tgtEl>
                                          <p:spTgt spid="5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1000"/>
                                        <p:tgtEl>
                                          <p:spTgt spid="47"/>
                                        </p:tgtEl>
                                      </p:cBhvr>
                                    </p:animEffect>
                                    <p:anim calcmode="lin" valueType="num">
                                      <p:cBhvr>
                                        <p:cTn id="19" dur="1000" fill="hold"/>
                                        <p:tgtEl>
                                          <p:spTgt spid="47"/>
                                        </p:tgtEl>
                                        <p:attrNameLst>
                                          <p:attrName>ppt_x</p:attrName>
                                        </p:attrNameLst>
                                      </p:cBhvr>
                                      <p:tavLst>
                                        <p:tav tm="0">
                                          <p:val>
                                            <p:strVal val="#ppt_x"/>
                                          </p:val>
                                        </p:tav>
                                        <p:tav tm="100000">
                                          <p:val>
                                            <p:strVal val="#ppt_x"/>
                                          </p:val>
                                        </p:tav>
                                      </p:tavLst>
                                    </p:anim>
                                    <p:anim calcmode="lin" valueType="num">
                                      <p:cBhvr>
                                        <p:cTn id="20"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1000"/>
                                        <p:tgtEl>
                                          <p:spTgt spid="53"/>
                                        </p:tgtEl>
                                      </p:cBhvr>
                                    </p:animEffect>
                                    <p:anim calcmode="lin" valueType="num">
                                      <p:cBhvr>
                                        <p:cTn id="26" dur="1000" fill="hold"/>
                                        <p:tgtEl>
                                          <p:spTgt spid="53"/>
                                        </p:tgtEl>
                                        <p:attrNameLst>
                                          <p:attrName>ppt_x</p:attrName>
                                        </p:attrNameLst>
                                      </p:cBhvr>
                                      <p:tavLst>
                                        <p:tav tm="0">
                                          <p:val>
                                            <p:strVal val="#ppt_x"/>
                                          </p:val>
                                        </p:tav>
                                        <p:tav tm="100000">
                                          <p:val>
                                            <p:strVal val="#ppt_x"/>
                                          </p:val>
                                        </p:tav>
                                      </p:tavLst>
                                    </p:anim>
                                    <p:anim calcmode="lin" valueType="num">
                                      <p:cBhvr>
                                        <p:cTn id="27"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fade">
                                      <p:cBhvr>
                                        <p:cTn id="32" dur="1000"/>
                                        <p:tgtEl>
                                          <p:spTgt spid="55"/>
                                        </p:tgtEl>
                                      </p:cBhvr>
                                    </p:animEffect>
                                    <p:anim calcmode="lin" valueType="num">
                                      <p:cBhvr>
                                        <p:cTn id="33" dur="1000" fill="hold"/>
                                        <p:tgtEl>
                                          <p:spTgt spid="55"/>
                                        </p:tgtEl>
                                        <p:attrNameLst>
                                          <p:attrName>ppt_x</p:attrName>
                                        </p:attrNameLst>
                                      </p:cBhvr>
                                      <p:tavLst>
                                        <p:tav tm="0">
                                          <p:val>
                                            <p:strVal val="#ppt_x"/>
                                          </p:val>
                                        </p:tav>
                                        <p:tav tm="100000">
                                          <p:val>
                                            <p:strVal val="#ppt_x"/>
                                          </p:val>
                                        </p:tav>
                                      </p:tavLst>
                                    </p:anim>
                                    <p:anim calcmode="lin" valueType="num">
                                      <p:cBhvr>
                                        <p:cTn id="34"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53" grpId="0"/>
      <p:bldP spid="54" grpId="0"/>
      <p:bldP spid="55" grpId="0"/>
      <p:bldP spid="5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21672" y="13499"/>
            <a:ext cx="3235989" cy="1207481"/>
            <a:chOff x="221672" y="13499"/>
            <a:chExt cx="3235989" cy="1207481"/>
          </a:xfrm>
        </p:grpSpPr>
        <p:sp>
          <p:nvSpPr>
            <p:cNvPr id="12" name="Flowchart: Terminator 11">
              <a:extLst>
                <a:ext uri="{FF2B5EF4-FFF2-40B4-BE49-F238E27FC236}">
                  <a16:creationId xmlns:a16="http://schemas.microsoft.com/office/drawing/2014/main" id="{454EC65F-9461-4D3A-AD62-5A0132ABA328}"/>
                </a:ext>
              </a:extLst>
            </p:cNvPr>
            <p:cNvSpPr/>
            <p:nvPr/>
          </p:nvSpPr>
          <p:spPr>
            <a:xfrm>
              <a:off x="433973" y="192923"/>
              <a:ext cx="3023688" cy="821636"/>
            </a:xfrm>
            <a:prstGeom prst="flowChartTerminator">
              <a:avLst/>
            </a:prstGeom>
            <a:solidFill>
              <a:srgbClr val="0078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3F"/>
                  </a:solidFill>
                  <a:latin typeface="#9Slide03 Oswald Medium" panose="00000600000000000000" pitchFamily="2" charset="0"/>
                  <a:cs typeface="Arial" panose="020B0604020202020204" pitchFamily="34" charset="0"/>
                </a:rPr>
                <a:t>BÀI 3</a:t>
              </a:r>
            </a:p>
          </p:txBody>
        </p:sp>
        <p:pic>
          <p:nvPicPr>
            <p:cNvPr id="13" name="Picture 12">
              <a:extLst>
                <a:ext uri="{FF2B5EF4-FFF2-40B4-BE49-F238E27FC236}">
                  <a16:creationId xmlns:a16="http://schemas.microsoft.com/office/drawing/2014/main" id="{DC0502AE-5658-4CEE-96B3-BC6EFE8B1D42}"/>
                </a:ext>
              </a:extLst>
            </p:cNvPr>
            <p:cNvPicPr>
              <a:picLocks noChangeAspect="1"/>
            </p:cNvPicPr>
            <p:nvPr/>
          </p:nvPicPr>
          <p:blipFill>
            <a:blip r:embed="rId3"/>
            <a:stretch>
              <a:fillRect/>
            </a:stretch>
          </p:blipFill>
          <p:spPr>
            <a:xfrm>
              <a:off x="221672" y="13499"/>
              <a:ext cx="1207481" cy="1207481"/>
            </a:xfrm>
            <a:prstGeom prst="rect">
              <a:avLst/>
            </a:prstGeom>
          </p:spPr>
        </p:pic>
      </p:grpSp>
      <p:graphicFrame>
        <p:nvGraphicFramePr>
          <p:cNvPr id="2" name="Table 1"/>
          <p:cNvGraphicFramePr>
            <a:graphicFrameLocks noGrp="1"/>
          </p:cNvGraphicFramePr>
          <p:nvPr/>
        </p:nvGraphicFramePr>
        <p:xfrm>
          <a:off x="590842" y="1407638"/>
          <a:ext cx="11490321" cy="2874857"/>
        </p:xfrm>
        <a:graphic>
          <a:graphicData uri="http://schemas.openxmlformats.org/drawingml/2006/table">
            <a:tbl>
              <a:tblPr>
                <a:tableStyleId>{5C22544A-7EE6-4342-B048-85BDC9FD1C3A}</a:tableStyleId>
              </a:tblPr>
              <a:tblGrid>
                <a:gridCol w="3289105">
                  <a:extLst>
                    <a:ext uri="{9D8B030D-6E8A-4147-A177-3AD203B41FA5}">
                      <a16:colId xmlns:a16="http://schemas.microsoft.com/office/drawing/2014/main" val="868621301"/>
                    </a:ext>
                  </a:extLst>
                </a:gridCol>
                <a:gridCol w="6167531">
                  <a:extLst>
                    <a:ext uri="{9D8B030D-6E8A-4147-A177-3AD203B41FA5}">
                      <a16:colId xmlns:a16="http://schemas.microsoft.com/office/drawing/2014/main" val="3732344212"/>
                    </a:ext>
                  </a:extLst>
                </a:gridCol>
                <a:gridCol w="2033685">
                  <a:extLst>
                    <a:ext uri="{9D8B030D-6E8A-4147-A177-3AD203B41FA5}">
                      <a16:colId xmlns:a16="http://schemas.microsoft.com/office/drawing/2014/main" val="2854662896"/>
                    </a:ext>
                  </a:extLst>
                </a:gridCol>
              </a:tblGrid>
              <a:tr h="309249">
                <a:tc>
                  <a:txBody>
                    <a:bodyPr/>
                    <a:lstStyle/>
                    <a:p>
                      <a:pPr marL="114300" marR="0" indent="0" algn="ctr">
                        <a:lnSpc>
                          <a:spcPct val="120000"/>
                        </a:lnSpc>
                        <a:spcBef>
                          <a:spcPts val="0"/>
                        </a:spcBef>
                        <a:spcAft>
                          <a:spcPts val="0"/>
                        </a:spcAft>
                      </a:pPr>
                      <a:r>
                        <a:rPr lang="vi-VN" sz="3200" b="1" dirty="0">
                          <a:effectLst/>
                          <a:latin typeface="#9Slide03 SFU Futura_12" panose="00000400000000000000" pitchFamily="2" charset="0"/>
                        </a:rPr>
                        <a:t>A</a:t>
                      </a:r>
                      <a:endParaRPr lang="en-US" sz="3200" b="1" dirty="0">
                        <a:effectLst/>
                        <a:latin typeface="#9Slide03 SFU Futura_12" panose="00000400000000000000" pitchFamily="2" charset="0"/>
                        <a:ea typeface="Tahoma" panose="020B0604030504040204" pitchFamily="34" charset="0"/>
                      </a:endParaRPr>
                    </a:p>
                  </a:txBody>
                  <a:tcPr marL="68580" marR="68580" marT="0" marB="0">
                    <a:solidFill>
                      <a:srgbClr val="F87978"/>
                    </a:solidFill>
                  </a:tcPr>
                </a:tc>
                <a:tc>
                  <a:txBody>
                    <a:bodyPr/>
                    <a:lstStyle/>
                    <a:p>
                      <a:pPr marL="0" marR="0" indent="0" algn="ctr">
                        <a:lnSpc>
                          <a:spcPct val="120000"/>
                        </a:lnSpc>
                        <a:spcBef>
                          <a:spcPts val="0"/>
                        </a:spcBef>
                        <a:spcAft>
                          <a:spcPts val="0"/>
                        </a:spcAft>
                      </a:pPr>
                      <a:r>
                        <a:rPr lang="vi-VN" sz="3200" b="1">
                          <a:effectLst/>
                          <a:latin typeface="#9Slide03 SFU Futura_12" panose="00000400000000000000" pitchFamily="2" charset="0"/>
                        </a:rPr>
                        <a:t>B</a:t>
                      </a:r>
                      <a:endParaRPr lang="en-US" sz="3200" b="1">
                        <a:effectLst/>
                        <a:latin typeface="#9Slide03 SFU Futura_12" panose="00000400000000000000" pitchFamily="2" charset="0"/>
                        <a:ea typeface="Tahoma" panose="020B0604030504040204" pitchFamily="34" charset="0"/>
                      </a:endParaRPr>
                    </a:p>
                  </a:txBody>
                  <a:tcPr marL="68580" marR="68580" marT="0" marB="0">
                    <a:solidFill>
                      <a:srgbClr val="F87978"/>
                    </a:solidFill>
                  </a:tcPr>
                </a:tc>
                <a:tc>
                  <a:txBody>
                    <a:bodyPr/>
                    <a:lstStyle/>
                    <a:p>
                      <a:pPr marL="0" marR="0" indent="0" algn="ctr">
                        <a:lnSpc>
                          <a:spcPct val="120000"/>
                        </a:lnSpc>
                        <a:spcBef>
                          <a:spcPts val="0"/>
                        </a:spcBef>
                        <a:spcAft>
                          <a:spcPts val="0"/>
                        </a:spcAft>
                      </a:pPr>
                      <a:r>
                        <a:rPr lang="vi-VN" sz="3200" b="1" dirty="0">
                          <a:effectLst/>
                          <a:latin typeface="#9Slide03 SFU Futura_12" panose="00000400000000000000" pitchFamily="2" charset="0"/>
                        </a:rPr>
                        <a:t>Trả lời</a:t>
                      </a:r>
                      <a:endParaRPr lang="en-US" sz="3200" b="1" dirty="0">
                        <a:effectLst/>
                        <a:latin typeface="#9Slide03 SFU Futura_12" panose="00000400000000000000" pitchFamily="2" charset="0"/>
                        <a:ea typeface="Tahoma" panose="020B0604030504040204" pitchFamily="34" charset="0"/>
                      </a:endParaRPr>
                    </a:p>
                  </a:txBody>
                  <a:tcPr marL="68580" marR="68580" marT="0" marB="0">
                    <a:solidFill>
                      <a:srgbClr val="F87978"/>
                    </a:solidFill>
                  </a:tcPr>
                </a:tc>
                <a:extLst>
                  <a:ext uri="{0D108BD9-81ED-4DB2-BD59-A6C34878D82A}">
                    <a16:rowId xmlns:a16="http://schemas.microsoft.com/office/drawing/2014/main" val="2681829649"/>
                  </a:ext>
                </a:extLst>
              </a:tr>
              <a:tr h="2344124">
                <a:tc>
                  <a:txBody>
                    <a:bodyPr/>
                    <a:lstStyle/>
                    <a:p>
                      <a:pPr marL="114300" marR="0" indent="0" algn="l">
                        <a:lnSpc>
                          <a:spcPct val="120000"/>
                        </a:lnSpc>
                        <a:spcBef>
                          <a:spcPts val="0"/>
                        </a:spcBef>
                        <a:spcAft>
                          <a:spcPts val="0"/>
                        </a:spcAft>
                      </a:pPr>
                      <a:r>
                        <a:rPr lang="en-US" sz="2400" b="1" dirty="0">
                          <a:effectLst/>
                          <a:latin typeface="#9Slide03 SFU Futura_12" panose="00000400000000000000" pitchFamily="2" charset="0"/>
                        </a:rPr>
                        <a:t>1. </a:t>
                      </a:r>
                      <a:r>
                        <a:rPr lang="vi-VN" sz="2400" b="1" dirty="0">
                          <a:effectLst/>
                          <a:latin typeface="#9Slide03 SFU Futura_12" panose="00000400000000000000" pitchFamily="2" charset="0"/>
                        </a:rPr>
                        <a:t>Khối khí nóng.</a:t>
                      </a:r>
                      <a:endParaRPr lang="en-US" sz="2400" b="1" dirty="0">
                        <a:effectLst/>
                        <a:latin typeface="#9Slide03 SFU Futura_12" panose="00000400000000000000" pitchFamily="2" charset="0"/>
                      </a:endParaRPr>
                    </a:p>
                    <a:p>
                      <a:pPr marL="114300" marR="0" indent="-8890" algn="just">
                        <a:lnSpc>
                          <a:spcPct val="120000"/>
                        </a:lnSpc>
                        <a:spcBef>
                          <a:spcPts val="0"/>
                        </a:spcBef>
                        <a:spcAft>
                          <a:spcPts val="0"/>
                        </a:spcAft>
                      </a:pPr>
                      <a:r>
                        <a:rPr lang="en-US" sz="2400" b="1" dirty="0">
                          <a:effectLst/>
                          <a:latin typeface="#9Slide03 SFU Futura_12" panose="00000400000000000000" pitchFamily="2" charset="0"/>
                        </a:rPr>
                        <a:t>2. </a:t>
                      </a:r>
                      <a:r>
                        <a:rPr lang="vi-VN" sz="2400" b="1" dirty="0">
                          <a:effectLst/>
                          <a:latin typeface="#9Slide03 SFU Futura_12" panose="00000400000000000000" pitchFamily="2" charset="0"/>
                        </a:rPr>
                        <a:t>Khối khí lạnh.</a:t>
                      </a:r>
                      <a:endParaRPr lang="en-US" sz="2400" b="1" dirty="0">
                        <a:effectLst/>
                        <a:latin typeface="#9Slide03 SFU Futura_12" panose="00000400000000000000" pitchFamily="2" charset="0"/>
                      </a:endParaRPr>
                    </a:p>
                    <a:p>
                      <a:pPr marL="114300" marR="0" indent="-8890" algn="just">
                        <a:lnSpc>
                          <a:spcPct val="120000"/>
                        </a:lnSpc>
                        <a:spcBef>
                          <a:spcPts val="0"/>
                        </a:spcBef>
                        <a:spcAft>
                          <a:spcPts val="0"/>
                        </a:spcAft>
                      </a:pPr>
                      <a:r>
                        <a:rPr lang="en-US" sz="2400" b="1" dirty="0">
                          <a:effectLst/>
                          <a:latin typeface="#9Slide03 SFU Futura_12" panose="00000400000000000000" pitchFamily="2" charset="0"/>
                        </a:rPr>
                        <a:t>3. </a:t>
                      </a:r>
                      <a:r>
                        <a:rPr lang="vi-VN" sz="2400" b="1" dirty="0">
                          <a:effectLst/>
                          <a:latin typeface="#9Slide03 SFU Futura_12" panose="00000400000000000000" pitchFamily="2" charset="0"/>
                        </a:rPr>
                        <a:t>Khối khí đại dương.</a:t>
                      </a:r>
                      <a:endParaRPr lang="en-US" sz="2400" b="1" dirty="0">
                        <a:effectLst/>
                        <a:latin typeface="#9Slide03 SFU Futura_12" panose="00000400000000000000" pitchFamily="2" charset="0"/>
                      </a:endParaRPr>
                    </a:p>
                    <a:p>
                      <a:pPr marL="114300" marR="0" indent="-8890" algn="just">
                        <a:lnSpc>
                          <a:spcPct val="120000"/>
                        </a:lnSpc>
                        <a:spcBef>
                          <a:spcPts val="0"/>
                        </a:spcBef>
                        <a:spcAft>
                          <a:spcPts val="0"/>
                        </a:spcAft>
                      </a:pPr>
                      <a:r>
                        <a:rPr lang="vi-VN" sz="2400" b="1" dirty="0">
                          <a:effectLst/>
                          <a:latin typeface="#9Slide03 SFU Futura_12" panose="00000400000000000000" pitchFamily="2" charset="0"/>
                        </a:rPr>
                        <a:t>4. Khối khí lục địa.</a:t>
                      </a:r>
                      <a:endParaRPr lang="en-US" sz="2400" b="1" dirty="0">
                        <a:effectLst/>
                        <a:latin typeface="#9Slide03 SFU Futura_12" panose="00000400000000000000" pitchFamily="2" charset="0"/>
                        <a:ea typeface="Tahoma" panose="020B0604030504040204" pitchFamily="34" charset="0"/>
                      </a:endParaRPr>
                    </a:p>
                  </a:txBody>
                  <a:tcPr marL="68580" marR="68580" marT="0" marB="0">
                    <a:solidFill>
                      <a:srgbClr val="FED6D6"/>
                    </a:solidFill>
                  </a:tcPr>
                </a:tc>
                <a:tc>
                  <a:txBody>
                    <a:bodyPr/>
                    <a:lstStyle/>
                    <a:p>
                      <a:pPr marL="0" marR="0" indent="0" algn="just">
                        <a:lnSpc>
                          <a:spcPct val="120000"/>
                        </a:lnSpc>
                        <a:spcBef>
                          <a:spcPts val="0"/>
                        </a:spcBef>
                        <a:spcAft>
                          <a:spcPts val="0"/>
                        </a:spcAft>
                      </a:pPr>
                      <a:r>
                        <a:rPr lang="vi-VN" sz="2400" b="1" dirty="0">
                          <a:effectLst/>
                          <a:latin typeface="#9Slide03 SFU Futura_12" panose="00000400000000000000" pitchFamily="2" charset="0"/>
                        </a:rPr>
                        <a:t>a) Hình thành ở vĩ độ cao, nhiệt độ thấp.</a:t>
                      </a:r>
                      <a:endParaRPr lang="en-US" sz="2400" b="1" dirty="0">
                        <a:effectLst/>
                        <a:latin typeface="#9Slide03 SFU Futura_12" panose="00000400000000000000" pitchFamily="2" charset="0"/>
                      </a:endParaRPr>
                    </a:p>
                    <a:p>
                      <a:pPr marL="0" marR="0" indent="0" algn="just">
                        <a:lnSpc>
                          <a:spcPct val="120000"/>
                        </a:lnSpc>
                        <a:spcBef>
                          <a:spcPts val="0"/>
                        </a:spcBef>
                        <a:spcAft>
                          <a:spcPts val="0"/>
                        </a:spcAft>
                      </a:pPr>
                      <a:r>
                        <a:rPr lang="vi-VN" sz="2400" b="1" dirty="0">
                          <a:effectLst/>
                          <a:latin typeface="#9Slide03 SFU Futura_12" panose="00000400000000000000" pitchFamily="2" charset="0"/>
                        </a:rPr>
                        <a:t>b) Hình thành ở biển, đại dương, độ ẩm lớn.</a:t>
                      </a:r>
                      <a:endParaRPr lang="en-US" sz="2400" b="1" dirty="0">
                        <a:effectLst/>
                        <a:latin typeface="#9Slide03 SFU Futura_12" panose="00000400000000000000" pitchFamily="2" charset="0"/>
                      </a:endParaRPr>
                    </a:p>
                    <a:p>
                      <a:pPr marL="0" marR="0" indent="0" algn="just">
                        <a:lnSpc>
                          <a:spcPct val="120000"/>
                        </a:lnSpc>
                        <a:spcBef>
                          <a:spcPts val="0"/>
                        </a:spcBef>
                        <a:spcAft>
                          <a:spcPts val="0"/>
                        </a:spcAft>
                      </a:pPr>
                      <a:r>
                        <a:rPr lang="vi-VN" sz="2400" b="1" dirty="0">
                          <a:effectLst/>
                          <a:latin typeface="#9Slide03 SFU Futura_12" panose="00000400000000000000" pitchFamily="2" charset="0"/>
                        </a:rPr>
                        <a:t>c) Hình thành ở vĩ độ thấp, nhiệt độ cao.</a:t>
                      </a:r>
                      <a:endParaRPr lang="en-US" sz="2400" b="1" dirty="0">
                        <a:effectLst/>
                        <a:latin typeface="#9Slide03 SFU Futura_12" panose="00000400000000000000" pitchFamily="2" charset="0"/>
                      </a:endParaRPr>
                    </a:p>
                    <a:p>
                      <a:pPr marL="0" marR="0" indent="0" algn="just">
                        <a:lnSpc>
                          <a:spcPct val="120000"/>
                        </a:lnSpc>
                        <a:spcBef>
                          <a:spcPts val="0"/>
                        </a:spcBef>
                        <a:spcAft>
                          <a:spcPts val="0"/>
                        </a:spcAft>
                      </a:pPr>
                      <a:r>
                        <a:rPr lang="vi-VN" sz="2400" b="1" dirty="0">
                          <a:effectLst/>
                          <a:latin typeface="#9Slide03 SFU Futura_12" panose="00000400000000000000" pitchFamily="2" charset="0"/>
                        </a:rPr>
                        <a:t>d) Hình thành ở lục địa, tương đối khô.</a:t>
                      </a:r>
                      <a:endParaRPr lang="en-US" sz="2400" b="1" dirty="0">
                        <a:effectLst/>
                        <a:latin typeface="#9Slide03 SFU Futura_12" panose="00000400000000000000" pitchFamily="2" charset="0"/>
                        <a:ea typeface="Tahoma" panose="020B0604030504040204" pitchFamily="34" charset="0"/>
                      </a:endParaRPr>
                    </a:p>
                  </a:txBody>
                  <a:tcPr marL="68580" marR="68580" marT="0" marB="0">
                    <a:gradFill flip="none" rotWithShape="1">
                      <a:gsLst>
                        <a:gs pos="0">
                          <a:srgbClr val="FEB17D">
                            <a:tint val="66000"/>
                            <a:satMod val="160000"/>
                          </a:srgbClr>
                        </a:gs>
                        <a:gs pos="50000">
                          <a:srgbClr val="FEB17D">
                            <a:tint val="44500"/>
                            <a:satMod val="160000"/>
                          </a:srgbClr>
                        </a:gs>
                        <a:gs pos="100000">
                          <a:srgbClr val="FEB17D">
                            <a:tint val="23500"/>
                            <a:satMod val="160000"/>
                          </a:srgbClr>
                        </a:gs>
                      </a:gsLst>
                      <a:lin ang="0" scaled="1"/>
                      <a:tileRect/>
                    </a:gradFill>
                  </a:tcPr>
                </a:tc>
                <a:tc>
                  <a:txBody>
                    <a:bodyPr/>
                    <a:lstStyle/>
                    <a:p>
                      <a:pPr marL="0" marR="0" indent="0" algn="just">
                        <a:lnSpc>
                          <a:spcPct val="120000"/>
                        </a:lnSpc>
                        <a:spcBef>
                          <a:spcPts val="0"/>
                        </a:spcBef>
                        <a:spcAft>
                          <a:spcPts val="0"/>
                        </a:spcAft>
                      </a:pPr>
                      <a:r>
                        <a:rPr lang="vi-VN" sz="2400" b="1" dirty="0">
                          <a:effectLst/>
                          <a:latin typeface="#9Slide03 SFU Futura_12" panose="00000400000000000000" pitchFamily="2" charset="0"/>
                        </a:rPr>
                        <a:t>1.............</a:t>
                      </a:r>
                      <a:endParaRPr lang="en-US" sz="2400" b="1" dirty="0">
                        <a:effectLst/>
                        <a:latin typeface="#9Slide03 SFU Futura_12" panose="00000400000000000000" pitchFamily="2" charset="0"/>
                      </a:endParaRPr>
                    </a:p>
                    <a:p>
                      <a:pPr marL="0" marR="0" indent="0" algn="just">
                        <a:lnSpc>
                          <a:spcPct val="120000"/>
                        </a:lnSpc>
                        <a:spcBef>
                          <a:spcPts val="0"/>
                        </a:spcBef>
                        <a:spcAft>
                          <a:spcPts val="0"/>
                        </a:spcAft>
                      </a:pPr>
                      <a:r>
                        <a:rPr lang="vi-VN" sz="2400" b="1" dirty="0">
                          <a:effectLst/>
                          <a:latin typeface="#9Slide03 SFU Futura_12" panose="00000400000000000000" pitchFamily="2" charset="0"/>
                        </a:rPr>
                        <a:t>2..............</a:t>
                      </a:r>
                      <a:endParaRPr lang="en-US" sz="2400" b="1" dirty="0">
                        <a:effectLst/>
                        <a:latin typeface="#9Slide03 SFU Futura_12" panose="00000400000000000000" pitchFamily="2" charset="0"/>
                      </a:endParaRPr>
                    </a:p>
                    <a:p>
                      <a:pPr marL="0" marR="0" indent="0" algn="just">
                        <a:lnSpc>
                          <a:spcPct val="120000"/>
                        </a:lnSpc>
                        <a:spcBef>
                          <a:spcPts val="0"/>
                        </a:spcBef>
                        <a:spcAft>
                          <a:spcPts val="0"/>
                        </a:spcAft>
                      </a:pPr>
                      <a:r>
                        <a:rPr lang="vi-VN" sz="2400" b="1" dirty="0">
                          <a:effectLst/>
                          <a:latin typeface="#9Slide03 SFU Futura_12" panose="00000400000000000000" pitchFamily="2" charset="0"/>
                        </a:rPr>
                        <a:t>3..............</a:t>
                      </a:r>
                      <a:endParaRPr lang="en-US" sz="2400" b="1" dirty="0">
                        <a:effectLst/>
                        <a:latin typeface="#9Slide03 SFU Futura_12" panose="00000400000000000000" pitchFamily="2" charset="0"/>
                      </a:endParaRPr>
                    </a:p>
                    <a:p>
                      <a:pPr marL="0" marR="0" indent="0" algn="just">
                        <a:lnSpc>
                          <a:spcPct val="120000"/>
                        </a:lnSpc>
                        <a:spcBef>
                          <a:spcPts val="0"/>
                        </a:spcBef>
                        <a:spcAft>
                          <a:spcPts val="0"/>
                        </a:spcAft>
                      </a:pPr>
                      <a:r>
                        <a:rPr lang="vi-VN" sz="2400" b="1" dirty="0">
                          <a:effectLst/>
                          <a:latin typeface="#9Slide03 SFU Futura_12" panose="00000400000000000000" pitchFamily="2" charset="0"/>
                        </a:rPr>
                        <a:t>4..............</a:t>
                      </a:r>
                      <a:endParaRPr lang="en-US" sz="2400" b="1" dirty="0">
                        <a:effectLst/>
                        <a:latin typeface="#9Slide03 SFU Futura_12" panose="00000400000000000000" pitchFamily="2" charset="0"/>
                        <a:ea typeface="Tahoma" panose="020B0604030504040204" pitchFamily="34" charset="0"/>
                      </a:endParaRPr>
                    </a:p>
                  </a:txBody>
                  <a:tcPr marL="68580" marR="68580" marT="0" marB="0">
                    <a:gradFill flip="none" rotWithShape="1">
                      <a:gsLst>
                        <a:gs pos="0">
                          <a:srgbClr val="FEB17D">
                            <a:tint val="66000"/>
                            <a:satMod val="160000"/>
                          </a:srgbClr>
                        </a:gs>
                        <a:gs pos="50000">
                          <a:srgbClr val="FEB17D">
                            <a:tint val="44500"/>
                            <a:satMod val="160000"/>
                          </a:srgbClr>
                        </a:gs>
                        <a:gs pos="100000">
                          <a:srgbClr val="FEB17D">
                            <a:tint val="23500"/>
                            <a:satMod val="160000"/>
                          </a:srgbClr>
                        </a:gs>
                      </a:gsLst>
                      <a:lin ang="0" scaled="1"/>
                      <a:tileRect/>
                    </a:gradFill>
                  </a:tcPr>
                </a:tc>
                <a:extLst>
                  <a:ext uri="{0D108BD9-81ED-4DB2-BD59-A6C34878D82A}">
                    <a16:rowId xmlns:a16="http://schemas.microsoft.com/office/drawing/2014/main" val="818262331"/>
                  </a:ext>
                </a:extLst>
              </a:tr>
            </a:tbl>
          </a:graphicData>
        </a:graphic>
      </p:graphicFrame>
      <p:pic>
        <p:nvPicPr>
          <p:cNvPr id="10" name="Picture 4" descr="Text Box Ppt Directory, Ppt, Directory, Box Clipart PNG Transparent Clipart  Image and PSD File for Free Download"/>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000" b="90000" l="10000" r="94583">
                        <a14:foregroundMark x1="88500" y1="6667" x2="88500" y2="6667"/>
                        <a14:foregroundMark x1="92500" y1="11500" x2="92500" y2="11500"/>
                        <a14:foregroundMark x1="93500" y1="38000" x2="93500" y2="38000"/>
                        <a14:foregroundMark x1="85833" y1="5083" x2="85833" y2="5083"/>
                        <a14:foregroundMark x1="94583" y1="11917" x2="94583" y2="11917"/>
                      </a14:backgroundRemoval>
                    </a14:imgEffect>
                    <a14:imgEffect>
                      <a14:sharpenSoften amount="50000"/>
                    </a14:imgEffect>
                  </a14:imgLayer>
                </a14:imgProps>
              </a:ext>
              <a:ext uri="{28A0092B-C50C-407E-A947-70E740481C1C}">
                <a14:useLocalDpi xmlns:a14="http://schemas.microsoft.com/office/drawing/2010/main" val="0"/>
              </a:ext>
            </a:extLst>
          </a:blip>
          <a:srcRect l="11203" t="3824" r="4534" b="63800"/>
          <a:stretch/>
        </p:blipFill>
        <p:spPr bwMode="auto">
          <a:xfrm>
            <a:off x="3963948" y="-319852"/>
            <a:ext cx="6192981" cy="1584873"/>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7">
            <a:extLst>
              <a:ext uri="{FF2B5EF4-FFF2-40B4-BE49-F238E27FC236}">
                <a16:creationId xmlns:a16="http://schemas.microsoft.com/office/drawing/2014/main" id="{9C8CB8A0-CA76-4A71-B990-0741CE8ED4AB}"/>
              </a:ext>
            </a:extLst>
          </p:cNvPr>
          <p:cNvSpPr/>
          <p:nvPr/>
        </p:nvSpPr>
        <p:spPr>
          <a:xfrm>
            <a:off x="4687317" y="472584"/>
            <a:ext cx="3819373" cy="541975"/>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chemeClr val="tx1"/>
                </a:solidFill>
                <a:latin typeface="#9Slide03 SFU Futura_12" panose="00000400000000000000" pitchFamily="2" charset="0"/>
                <a:cs typeface="Arial" panose="020B0604020202020204" pitchFamily="34" charset="0"/>
              </a:rPr>
              <a:t>Hoàn thành </a:t>
            </a:r>
            <a:r>
              <a:rPr lang="en-US" sz="2800" b="1" dirty="0" err="1">
                <a:solidFill>
                  <a:schemeClr val="tx1"/>
                </a:solidFill>
                <a:latin typeface="#9Slide03 SFU Futura_12" panose="00000400000000000000" pitchFamily="2" charset="0"/>
                <a:cs typeface="Arial" panose="020B0604020202020204" pitchFamily="34" charset="0"/>
              </a:rPr>
              <a:t>bảng</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sau</a:t>
            </a:r>
            <a:endParaRPr lang="en-US" sz="2800" b="1" dirty="0">
              <a:solidFill>
                <a:schemeClr val="tx1"/>
              </a:solidFill>
              <a:latin typeface="#9Slide03 SFU Futura_12" panose="00000400000000000000" pitchFamily="2" charset="0"/>
              <a:cs typeface="Arial" panose="020B0604020202020204" pitchFamily="34" charset="0"/>
            </a:endParaRPr>
          </a:p>
        </p:txBody>
      </p:sp>
      <p:grpSp>
        <p:nvGrpSpPr>
          <p:cNvPr id="15" name="Group 14"/>
          <p:cNvGrpSpPr/>
          <p:nvPr/>
        </p:nvGrpSpPr>
        <p:grpSpPr>
          <a:xfrm>
            <a:off x="110836" y="4425112"/>
            <a:ext cx="3235989" cy="1207481"/>
            <a:chOff x="221672" y="13499"/>
            <a:chExt cx="3235989" cy="1207481"/>
          </a:xfrm>
        </p:grpSpPr>
        <p:sp>
          <p:nvSpPr>
            <p:cNvPr id="16" name="Flowchart: Terminator 15">
              <a:extLst>
                <a:ext uri="{FF2B5EF4-FFF2-40B4-BE49-F238E27FC236}">
                  <a16:creationId xmlns:a16="http://schemas.microsoft.com/office/drawing/2014/main" id="{454EC65F-9461-4D3A-AD62-5A0132ABA328}"/>
                </a:ext>
              </a:extLst>
            </p:cNvPr>
            <p:cNvSpPr/>
            <p:nvPr/>
          </p:nvSpPr>
          <p:spPr>
            <a:xfrm>
              <a:off x="433973" y="192923"/>
              <a:ext cx="3023688" cy="821636"/>
            </a:xfrm>
            <a:prstGeom prst="flowChartTerminator">
              <a:avLst/>
            </a:prstGeom>
            <a:solidFill>
              <a:srgbClr val="0078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3F"/>
                  </a:solidFill>
                  <a:latin typeface="#9Slide03 Oswald Medium" panose="00000600000000000000" pitchFamily="2" charset="0"/>
                  <a:cs typeface="Arial" panose="020B0604020202020204" pitchFamily="34" charset="0"/>
                </a:rPr>
                <a:t>BÀI 4</a:t>
              </a:r>
            </a:p>
          </p:txBody>
        </p:sp>
        <p:pic>
          <p:nvPicPr>
            <p:cNvPr id="17" name="Picture 16">
              <a:extLst>
                <a:ext uri="{FF2B5EF4-FFF2-40B4-BE49-F238E27FC236}">
                  <a16:creationId xmlns:a16="http://schemas.microsoft.com/office/drawing/2014/main" id="{DC0502AE-5658-4CEE-96B3-BC6EFE8B1D42}"/>
                </a:ext>
              </a:extLst>
            </p:cNvPr>
            <p:cNvPicPr>
              <a:picLocks noChangeAspect="1"/>
            </p:cNvPicPr>
            <p:nvPr/>
          </p:nvPicPr>
          <p:blipFill>
            <a:blip r:embed="rId3"/>
            <a:stretch>
              <a:fillRect/>
            </a:stretch>
          </p:blipFill>
          <p:spPr>
            <a:xfrm>
              <a:off x="221672" y="13499"/>
              <a:ext cx="1207481" cy="1207481"/>
            </a:xfrm>
            <a:prstGeom prst="rect">
              <a:avLst/>
            </a:prstGeom>
          </p:spPr>
        </p:pic>
      </p:grpSp>
      <p:pic>
        <p:nvPicPr>
          <p:cNvPr id="18" name="Picture 4" descr="Text Box Ppt Directory, Ppt, Directory, Box Clipart PNG Transparent Clipart  Image and PSD File for Free Download"/>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000" b="90000" l="10000" r="94583">
                        <a14:foregroundMark x1="88500" y1="6667" x2="88500" y2="6667"/>
                        <a14:foregroundMark x1="92500" y1="11500" x2="92500" y2="11500"/>
                        <a14:foregroundMark x1="93500" y1="38000" x2="93500" y2="38000"/>
                        <a14:foregroundMark x1="85833" y1="5083" x2="85833" y2="5083"/>
                        <a14:foregroundMark x1="94583" y1="11917" x2="94583" y2="11917"/>
                      </a14:backgroundRemoval>
                    </a14:imgEffect>
                    <a14:imgEffect>
                      <a14:sharpenSoften amount="50000"/>
                    </a14:imgEffect>
                  </a14:imgLayer>
                </a14:imgProps>
              </a:ext>
              <a:ext uri="{28A0092B-C50C-407E-A947-70E740481C1C}">
                <a14:useLocalDpi xmlns:a14="http://schemas.microsoft.com/office/drawing/2010/main" val="0"/>
              </a:ext>
            </a:extLst>
          </a:blip>
          <a:srcRect l="11203" t="3824" r="4534" b="63800"/>
          <a:stretch/>
        </p:blipFill>
        <p:spPr bwMode="auto">
          <a:xfrm>
            <a:off x="3963948" y="3823584"/>
            <a:ext cx="6192981" cy="292968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7">
            <a:extLst>
              <a:ext uri="{FF2B5EF4-FFF2-40B4-BE49-F238E27FC236}">
                <a16:creationId xmlns:a16="http://schemas.microsoft.com/office/drawing/2014/main" id="{9C8CB8A0-CA76-4A71-B990-0741CE8ED4AB}"/>
              </a:ext>
            </a:extLst>
          </p:cNvPr>
          <p:cNvSpPr/>
          <p:nvPr/>
        </p:nvSpPr>
        <p:spPr>
          <a:xfrm>
            <a:off x="4074783" y="4540033"/>
            <a:ext cx="5249326" cy="2470601"/>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chemeClr val="tx1"/>
                </a:solidFill>
                <a:latin typeface="#9Slide03 SFU Futura_12" panose="00000400000000000000" pitchFamily="2" charset="0"/>
                <a:cs typeface="Arial" panose="020B0604020202020204" pitchFamily="34" charset="0"/>
              </a:rPr>
              <a:t>Tại sao các loại gió thổi thường xuyên trên Trái Đất không thổi theo chiều Bắc - Nam?</a:t>
            </a:r>
          </a:p>
        </p:txBody>
      </p:sp>
    </p:spTree>
    <p:extLst>
      <p:ext uri="{BB962C8B-B14F-4D97-AF65-F5344CB8AC3E}">
        <p14:creationId xmlns:p14="http://schemas.microsoft.com/office/powerpoint/2010/main" val="36951723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0E4486-43F3-4175-82A9-7082E6BAE6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4522"/>
            <a:ext cx="12192000" cy="6463480"/>
          </a:xfrm>
          <a:prstGeom prst="rect">
            <a:avLst/>
          </a:prstGeom>
        </p:spPr>
      </p:pic>
      <p:sp>
        <p:nvSpPr>
          <p:cNvPr id="6" name="Title 1">
            <a:extLst>
              <a:ext uri="{FF2B5EF4-FFF2-40B4-BE49-F238E27FC236}">
                <a16:creationId xmlns:a16="http://schemas.microsoft.com/office/drawing/2014/main" id="{7473C45F-383A-464D-B25B-235EFA71A0C4}"/>
              </a:ext>
            </a:extLst>
          </p:cNvPr>
          <p:cNvSpPr txBox="1">
            <a:spLocks/>
          </p:cNvSpPr>
          <p:nvPr/>
        </p:nvSpPr>
        <p:spPr>
          <a:xfrm>
            <a:off x="530133" y="530874"/>
            <a:ext cx="4884455" cy="507403"/>
          </a:xfrm>
          <a:prstGeom prst="rect">
            <a:avLst/>
          </a:prstGeom>
          <a:noFill/>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900" b="1">
                <a:solidFill>
                  <a:srgbClr val="FFFF00"/>
                </a:solidFill>
                <a:latin typeface="Times New Roman" panose="02020603050405020304" pitchFamily="18" charset="0"/>
                <a:cs typeface="Times New Roman" panose="02020603050405020304" pitchFamily="18" charset="0"/>
              </a:rPr>
              <a:t>1. Nhiệt độ không khí</a:t>
            </a:r>
          </a:p>
        </p:txBody>
      </p:sp>
      <p:sp>
        <p:nvSpPr>
          <p:cNvPr id="7" name="Rectangle: Rounded Corners 28">
            <a:extLst>
              <a:ext uri="{FF2B5EF4-FFF2-40B4-BE49-F238E27FC236}">
                <a16:creationId xmlns:a16="http://schemas.microsoft.com/office/drawing/2014/main" id="{24608E28-C4CB-4925-AA1B-63753043F387}"/>
              </a:ext>
            </a:extLst>
          </p:cNvPr>
          <p:cNvSpPr/>
          <p:nvPr/>
        </p:nvSpPr>
        <p:spPr>
          <a:xfrm>
            <a:off x="1909462" y="-5589"/>
            <a:ext cx="8857488" cy="400110"/>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002060"/>
                </a:solidFill>
                <a:latin typeface="+mj-lt"/>
                <a:cs typeface="Arial" panose="020B0604020202020204" pitchFamily="34" charset="0"/>
              </a:rPr>
              <a:t>Tiết </a:t>
            </a:r>
            <a:r>
              <a:rPr lang="en-US" sz="2400" b="1">
                <a:solidFill>
                  <a:srgbClr val="002060"/>
                </a:solidFill>
                <a:latin typeface="Times New Roman" panose="02020603050405020304" pitchFamily="18" charset="0"/>
                <a:cs typeface="Times New Roman" panose="02020603050405020304" pitchFamily="18" charset="0"/>
              </a:rPr>
              <a:t>24 + 25 </a:t>
            </a:r>
            <a:r>
              <a:rPr lang="vi-VN" sz="2400" b="1">
                <a:solidFill>
                  <a:srgbClr val="002060"/>
                </a:solidFill>
                <a:latin typeface="Times New Roman" panose="02020603050405020304" pitchFamily="18" charset="0"/>
                <a:cs typeface="Times New Roman" panose="02020603050405020304" pitchFamily="18" charset="0"/>
              </a:rPr>
              <a:t>- </a:t>
            </a:r>
            <a:r>
              <a:rPr lang="en-US" sz="2400" b="1">
                <a:solidFill>
                  <a:srgbClr val="002060"/>
                </a:solidFill>
                <a:latin typeface="Times New Roman" panose="02020603050405020304" pitchFamily="18" charset="0"/>
                <a:cs typeface="Times New Roman" panose="02020603050405020304" pitchFamily="18" charset="0"/>
              </a:rPr>
              <a:t>Bài 16: NHIỆT ĐỘ KHÔNG KHÍ. MÂY VÀ MƯA</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10" name="Google Shape;147;p19">
            <a:extLst>
              <a:ext uri="{FF2B5EF4-FFF2-40B4-BE49-F238E27FC236}">
                <a16:creationId xmlns:a16="http://schemas.microsoft.com/office/drawing/2014/main" id="{C45DA4B2-034D-4D08-A419-F34AB46AD16C}"/>
              </a:ext>
            </a:extLst>
          </p:cNvPr>
          <p:cNvSpPr txBox="1"/>
          <p:nvPr/>
        </p:nvSpPr>
        <p:spPr>
          <a:xfrm>
            <a:off x="171431" y="933578"/>
            <a:ext cx="6098458" cy="2395475"/>
          </a:xfrm>
          <a:prstGeom prst="rect">
            <a:avLst/>
          </a:prstGeom>
          <a:noFill/>
          <a:ln>
            <a:noFill/>
          </a:ln>
        </p:spPr>
        <p:txBody>
          <a:bodyPr spcFirstLastPara="1" wrap="square" lIns="91425" tIns="45700" rIns="91425" bIns="45700" anchor="t" anchorCtr="0">
            <a:noAutofit/>
          </a:bodyPr>
          <a:lstStyle/>
          <a:p>
            <a:pPr indent="342900">
              <a:lnSpc>
                <a:spcPct val="120000"/>
              </a:lnSpc>
            </a:pPr>
            <a:r>
              <a:rPr lang="en-US" sz="1900">
                <a:solidFill>
                  <a:srgbClr val="FFFF00"/>
                </a:solidFill>
                <a:latin typeface="Times New Roman" panose="02020603050405020304" pitchFamily="18" charset="0"/>
                <a:cs typeface="Times New Roman" panose="02020603050405020304" pitchFamily="18" charset="0"/>
              </a:rPr>
              <a:t>a/ Nhiệt độ không khí và cách sử dụng nhiệt kế: </a:t>
            </a:r>
          </a:p>
          <a:p>
            <a:pPr indent="342900">
              <a:lnSpc>
                <a:spcPct val="120000"/>
              </a:lnSpc>
            </a:pPr>
            <a:r>
              <a:rPr lang="en-US" sz="19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Mặt đất hấp thụ lượng nhiệt từ Mặt Trời rồi bức xạ lại vào không khí làm không khí nóng lên. </a:t>
            </a:r>
          </a:p>
          <a:p>
            <a:pPr indent="342900">
              <a:lnSpc>
                <a:spcPct val="120000"/>
              </a:lnSpc>
            </a:pPr>
            <a:r>
              <a:rPr lang="en-US" sz="19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Nhiệt độ không khí: Là độ nóng, lạnh của không khí.</a:t>
            </a:r>
          </a:p>
          <a:p>
            <a:pPr indent="342900">
              <a:lnSpc>
                <a:spcPct val="120000"/>
              </a:lnSpc>
            </a:pPr>
            <a:r>
              <a:rPr lang="en-US" sz="1900">
                <a:solidFill>
                  <a:schemeClr val="bg1"/>
                </a:solidFill>
                <a:latin typeface="Times New Roman" panose="02020603050405020304" pitchFamily="18" charset="0"/>
                <a:cs typeface="Times New Roman" panose="02020603050405020304" pitchFamily="18" charset="0"/>
              </a:rPr>
              <a:t>+ Dụng cụ đo: Nhiệt kế. </a:t>
            </a:r>
          </a:p>
          <a:p>
            <a:pPr indent="342900">
              <a:lnSpc>
                <a:spcPct val="120000"/>
              </a:lnSpc>
            </a:pPr>
            <a:r>
              <a:rPr lang="en-US" sz="1900">
                <a:solidFill>
                  <a:schemeClr val="bg1"/>
                </a:solidFill>
                <a:latin typeface="Times New Roman" panose="02020603050405020304" pitchFamily="18" charset="0"/>
                <a:cs typeface="Times New Roman" panose="02020603050405020304" pitchFamily="18" charset="0"/>
              </a:rPr>
              <a:t>+ Đơn vị đo: Độ C (</a:t>
            </a:r>
            <a:r>
              <a:rPr lang="en-US" sz="1900" baseline="30000">
                <a:solidFill>
                  <a:schemeClr val="bg1"/>
                </a:solidFill>
                <a:latin typeface="Times New Roman" panose="02020603050405020304" pitchFamily="18" charset="0"/>
                <a:cs typeface="Times New Roman" panose="02020603050405020304" pitchFamily="18" charset="0"/>
              </a:rPr>
              <a:t>0</a:t>
            </a:r>
            <a:r>
              <a:rPr lang="en-US" sz="1900">
                <a:solidFill>
                  <a:schemeClr val="bg1"/>
                </a:solidFill>
                <a:latin typeface="Times New Roman" panose="02020603050405020304" pitchFamily="18" charset="0"/>
                <a:cs typeface="Times New Roman" panose="02020603050405020304" pitchFamily="18" charset="0"/>
              </a:rPr>
              <a:t>C)</a:t>
            </a:r>
          </a:p>
          <a:p>
            <a:pPr indent="342900">
              <a:lnSpc>
                <a:spcPct val="120000"/>
              </a:lnSpc>
            </a:pPr>
            <a:r>
              <a:rPr lang="en-US" sz="1900">
                <a:solidFill>
                  <a:schemeClr val="bg1"/>
                </a:solidFill>
                <a:latin typeface="Times New Roman" panose="02020603050405020304" pitchFamily="18" charset="0"/>
                <a:cs typeface="Times New Roman" panose="02020603050405020304" pitchFamily="18" charset="0"/>
              </a:rPr>
              <a:t>- Ở các trạm khí tượng, nhiệt kế đặt trong lều khí tượng, cách mặt đất 1,5 m; đo nhiệt độ không khí ít nhất 4 lần trong ngày. (ở Việt Nam đo lúc: 1, 7, 13, 19 h)</a:t>
            </a:r>
          </a:p>
        </p:txBody>
      </p:sp>
      <p:sp>
        <p:nvSpPr>
          <p:cNvPr id="15" name="Title 1">
            <a:extLst>
              <a:ext uri="{FF2B5EF4-FFF2-40B4-BE49-F238E27FC236}">
                <a16:creationId xmlns:a16="http://schemas.microsoft.com/office/drawing/2014/main" id="{7CB43033-8E32-4568-8E49-E5378C225F44}"/>
              </a:ext>
            </a:extLst>
          </p:cNvPr>
          <p:cNvSpPr txBox="1">
            <a:spLocks/>
          </p:cNvSpPr>
          <p:nvPr/>
        </p:nvSpPr>
        <p:spPr>
          <a:xfrm>
            <a:off x="545373" y="5611732"/>
            <a:ext cx="9934395" cy="507403"/>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800" b="1">
                <a:solidFill>
                  <a:srgbClr val="FFFF00"/>
                </a:solidFill>
                <a:latin typeface="Times New Roman" panose="02020603050405020304" pitchFamily="18" charset="0"/>
                <a:cs typeface="Times New Roman" panose="02020603050405020304" pitchFamily="18" charset="0"/>
              </a:rPr>
              <a:t>Bài tập về nhà: </a:t>
            </a:r>
            <a:endParaRPr lang="en-US" sz="1800">
              <a:solidFill>
                <a:schemeClr val="bg1"/>
              </a:solidFill>
              <a:latin typeface="Times New Roman" panose="02020603050405020304" pitchFamily="18" charset="0"/>
              <a:cs typeface="Times New Roman" panose="02020603050405020304" pitchFamily="18" charset="0"/>
            </a:endParaRPr>
          </a:p>
          <a:p>
            <a:pPr>
              <a:lnSpc>
                <a:spcPct val="100000"/>
              </a:lnSpc>
            </a:pPr>
            <a:r>
              <a:rPr lang="en-US" sz="1800">
                <a:solidFill>
                  <a:schemeClr val="bg1"/>
                </a:solidFill>
                <a:latin typeface="Times New Roman" panose="02020603050405020304" pitchFamily="18" charset="0"/>
                <a:cs typeface="Times New Roman" panose="02020603050405020304" pitchFamily="18" charset="0"/>
              </a:rPr>
              <a:t>- Hoàn thiện nội dung vở ghi và sách bài tập các bài đã học, từ bài 1 -&gt; bài 16. Ôn tập các bài đã học.  </a:t>
            </a:r>
          </a:p>
        </p:txBody>
      </p:sp>
      <p:sp>
        <p:nvSpPr>
          <p:cNvPr id="21" name="TextBox 20">
            <a:extLst>
              <a:ext uri="{FF2B5EF4-FFF2-40B4-BE49-F238E27FC236}">
                <a16:creationId xmlns:a16="http://schemas.microsoft.com/office/drawing/2014/main" id="{461AC7D6-1B66-448D-B828-1D56D87C9A9F}"/>
              </a:ext>
            </a:extLst>
          </p:cNvPr>
          <p:cNvSpPr txBox="1"/>
          <p:nvPr/>
        </p:nvSpPr>
        <p:spPr>
          <a:xfrm>
            <a:off x="239748" y="4057370"/>
            <a:ext cx="6098458" cy="1465209"/>
          </a:xfrm>
          <a:prstGeom prst="rect">
            <a:avLst/>
          </a:prstGeom>
          <a:noFill/>
        </p:spPr>
        <p:txBody>
          <a:bodyPr wrap="square">
            <a:spAutoFit/>
          </a:bodyPr>
          <a:lstStyle/>
          <a:p>
            <a:pPr indent="342900">
              <a:lnSpc>
                <a:spcPct val="120000"/>
              </a:lnSpc>
            </a:pPr>
            <a:r>
              <a:rPr lang="en-US" sz="1900">
                <a:solidFill>
                  <a:srgbClr val="FFFF00"/>
                </a:solidFill>
                <a:latin typeface="Times New Roman" panose="02020603050405020304" pitchFamily="18" charset="0"/>
                <a:cs typeface="Times New Roman" panose="02020603050405020304" pitchFamily="18" charset="0"/>
              </a:rPr>
              <a:t>b/ Sự thay đổi nhiệt độ không khí trên bề mặt Trái Đất theo vĩ độ:</a:t>
            </a:r>
          </a:p>
          <a:p>
            <a:pPr indent="342900">
              <a:lnSpc>
                <a:spcPct val="120000"/>
              </a:lnSpc>
            </a:pPr>
            <a:r>
              <a:rPr lang="en-US" sz="1900">
                <a:solidFill>
                  <a:schemeClr val="bg1"/>
                </a:solidFill>
                <a:latin typeface="Times New Roman" panose="02020603050405020304" pitchFamily="18" charset="0"/>
                <a:ea typeface="Tahoma" panose="020B0604030504040204" pitchFamily="34" charset="0"/>
                <a:cs typeface="Times New Roman" panose="02020603050405020304" pitchFamily="18" charset="0"/>
              </a:rPr>
              <a:t>- Không khí ở các vùng vĩ độ thấp nóng hơn không khí ở các vùng vĩ độ cao. </a:t>
            </a:r>
          </a:p>
        </p:txBody>
      </p:sp>
      <p:sp>
        <p:nvSpPr>
          <p:cNvPr id="9" name="Title 1">
            <a:extLst>
              <a:ext uri="{FF2B5EF4-FFF2-40B4-BE49-F238E27FC236}">
                <a16:creationId xmlns:a16="http://schemas.microsoft.com/office/drawing/2014/main" id="{B60D9667-3866-4287-A0BA-CF8037E5E3ED}"/>
              </a:ext>
            </a:extLst>
          </p:cNvPr>
          <p:cNvSpPr txBox="1">
            <a:spLocks/>
          </p:cNvSpPr>
          <p:nvPr/>
        </p:nvSpPr>
        <p:spPr>
          <a:xfrm>
            <a:off x="6486664" y="530874"/>
            <a:ext cx="4884455" cy="507403"/>
          </a:xfrm>
          <a:prstGeom prst="rect">
            <a:avLst/>
          </a:prstGeom>
          <a:noFill/>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900" b="1">
                <a:solidFill>
                  <a:srgbClr val="FFFF00"/>
                </a:solidFill>
                <a:latin typeface="Times New Roman" panose="02020603050405020304" pitchFamily="18" charset="0"/>
                <a:cs typeface="Times New Roman" panose="02020603050405020304" pitchFamily="18" charset="0"/>
              </a:rPr>
              <a:t>2. Mây và mưa</a:t>
            </a:r>
          </a:p>
        </p:txBody>
      </p:sp>
      <p:sp>
        <p:nvSpPr>
          <p:cNvPr id="11" name="TextBox 10">
            <a:extLst>
              <a:ext uri="{FF2B5EF4-FFF2-40B4-BE49-F238E27FC236}">
                <a16:creationId xmlns:a16="http://schemas.microsoft.com/office/drawing/2014/main" id="{13C1966D-3642-45FF-8945-FFD2399032A5}"/>
              </a:ext>
            </a:extLst>
          </p:cNvPr>
          <p:cNvSpPr txBox="1"/>
          <p:nvPr/>
        </p:nvSpPr>
        <p:spPr>
          <a:xfrm>
            <a:off x="6486664" y="1581630"/>
            <a:ext cx="6098458" cy="969496"/>
          </a:xfrm>
          <a:prstGeom prst="rect">
            <a:avLst/>
          </a:prstGeom>
          <a:noFill/>
        </p:spPr>
        <p:txBody>
          <a:bodyPr wrap="square">
            <a:spAutoFit/>
          </a:bodyPr>
          <a:lstStyle/>
          <a:p>
            <a:pPr marL="0" marR="0" algn="just">
              <a:spcBef>
                <a:spcPts val="0"/>
              </a:spcBef>
              <a:spcAft>
                <a:spcPts val="0"/>
              </a:spcAft>
            </a:pPr>
            <a:r>
              <a:rPr lang="pt-BR" sz="1900">
                <a:solidFill>
                  <a:schemeClr val="bg1"/>
                </a:solidFill>
                <a:effectLst/>
                <a:latin typeface="Times New Roman" panose="02020603050405020304" pitchFamily="18" charset="0"/>
                <a:ea typeface="Times New Roman" panose="02020603050405020304" pitchFamily="18" charset="0"/>
              </a:rPr>
              <a:t>- Hơi nước tạo nên độ ẩm không khí.</a:t>
            </a:r>
            <a:endParaRPr lang="en-US" sz="1900">
              <a:solidFill>
                <a:schemeClr val="bg1"/>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pt-BR" sz="1900">
                <a:solidFill>
                  <a:schemeClr val="bg1"/>
                </a:solidFill>
                <a:latin typeface="Times New Roman" panose="02020603050405020304" pitchFamily="18" charset="0"/>
                <a:ea typeface="Times New Roman" panose="02020603050405020304" pitchFamily="18" charset="0"/>
              </a:rPr>
              <a:t>+ Dụng cụ đo: Ẩ</a:t>
            </a:r>
            <a:r>
              <a:rPr lang="pt-BR" sz="1900">
                <a:solidFill>
                  <a:schemeClr val="bg1"/>
                </a:solidFill>
                <a:effectLst/>
                <a:latin typeface="Times New Roman" panose="02020603050405020304" pitchFamily="18" charset="0"/>
                <a:ea typeface="Times New Roman" panose="02020603050405020304" pitchFamily="18" charset="0"/>
              </a:rPr>
              <a:t>m kế.</a:t>
            </a:r>
          </a:p>
          <a:p>
            <a:pPr marL="0" marR="0" algn="just">
              <a:spcBef>
                <a:spcPts val="0"/>
              </a:spcBef>
              <a:spcAft>
                <a:spcPts val="0"/>
              </a:spcAft>
            </a:pPr>
            <a:r>
              <a:rPr lang="pt-BR" sz="1900">
                <a:solidFill>
                  <a:schemeClr val="bg1"/>
                </a:solidFill>
                <a:latin typeface="Times New Roman" panose="02020603050405020304" pitchFamily="18" charset="0"/>
                <a:ea typeface="Times New Roman" panose="02020603050405020304" pitchFamily="18" charset="0"/>
              </a:rPr>
              <a:t>+ Đơn vị đo: phần trăm (%)</a:t>
            </a:r>
            <a:endParaRPr lang="en-US" sz="1900">
              <a:solidFill>
                <a:schemeClr val="bg1"/>
              </a:solidFill>
              <a:effectLs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9B42F1D8-EA02-411B-AC67-204F501679BB}"/>
              </a:ext>
            </a:extLst>
          </p:cNvPr>
          <p:cNvSpPr txBox="1"/>
          <p:nvPr/>
        </p:nvSpPr>
        <p:spPr>
          <a:xfrm>
            <a:off x="6292560" y="952766"/>
            <a:ext cx="5899439" cy="763479"/>
          </a:xfrm>
          <a:prstGeom prst="rect">
            <a:avLst/>
          </a:prstGeom>
          <a:noFill/>
        </p:spPr>
        <p:txBody>
          <a:bodyPr wrap="square">
            <a:spAutoFit/>
          </a:bodyPr>
          <a:lstStyle/>
          <a:p>
            <a:pPr indent="176213">
              <a:lnSpc>
                <a:spcPct val="120000"/>
              </a:lnSpc>
            </a:pPr>
            <a:r>
              <a:rPr lang="en-US" sz="1900">
                <a:solidFill>
                  <a:srgbClr val="FFFF00"/>
                </a:solidFill>
                <a:latin typeface="Times New Roman" panose="02020603050405020304" pitchFamily="18" charset="0"/>
                <a:cs typeface="Times New Roman" panose="02020603050405020304" pitchFamily="18" charset="0"/>
              </a:rPr>
              <a:t>a/ Quá trình hình thành mây và mưa. Cách sử dụng ẩm kế: </a:t>
            </a:r>
          </a:p>
        </p:txBody>
      </p:sp>
      <p:sp>
        <p:nvSpPr>
          <p:cNvPr id="14" name="TextBox 13">
            <a:extLst>
              <a:ext uri="{FF2B5EF4-FFF2-40B4-BE49-F238E27FC236}">
                <a16:creationId xmlns:a16="http://schemas.microsoft.com/office/drawing/2014/main" id="{C251937D-A11C-406D-8685-ED26E4E2D168}"/>
              </a:ext>
            </a:extLst>
          </p:cNvPr>
          <p:cNvSpPr txBox="1"/>
          <p:nvPr/>
        </p:nvSpPr>
        <p:spPr>
          <a:xfrm>
            <a:off x="6226790" y="2481071"/>
            <a:ext cx="5652233" cy="1261884"/>
          </a:xfrm>
          <a:prstGeom prst="rect">
            <a:avLst/>
          </a:prstGeom>
          <a:noFill/>
        </p:spPr>
        <p:txBody>
          <a:bodyPr wrap="square">
            <a:spAutoFit/>
          </a:bodyPr>
          <a:lstStyle/>
          <a:p>
            <a:pPr marR="0" indent="280988" algn="just">
              <a:spcBef>
                <a:spcPts val="0"/>
              </a:spcBef>
              <a:spcAft>
                <a:spcPts val="0"/>
              </a:spcAft>
            </a:pPr>
            <a:r>
              <a:rPr lang="pt-BR" sz="1900">
                <a:solidFill>
                  <a:schemeClr val="bg1"/>
                </a:solidFill>
                <a:latin typeface="Times New Roman" panose="02020603050405020304" pitchFamily="18" charset="0"/>
                <a:ea typeface="Times New Roman" panose="02020603050405020304" pitchFamily="18" charset="0"/>
              </a:rPr>
              <a:t>- </a:t>
            </a:r>
            <a:r>
              <a:rPr lang="pt-BR" sz="1900">
                <a:solidFill>
                  <a:schemeClr val="bg1"/>
                </a:solidFill>
                <a:effectLst/>
                <a:latin typeface="Times New Roman" panose="02020603050405020304" pitchFamily="18" charset="0"/>
                <a:ea typeface="Times New Roman" panose="02020603050405020304" pitchFamily="18" charset="0"/>
              </a:rPr>
              <a:t>Khi không khí đã bão hoà hơi nước, nếu vẫn được cung cấp thêm hơi nước hoặc bị hoá lạnh</a:t>
            </a:r>
            <a:r>
              <a:rPr lang="pt-BR" sz="1900">
                <a:solidFill>
                  <a:schemeClr val="bg1"/>
                </a:solidFill>
                <a:latin typeface="Times New Roman" panose="02020603050405020304" pitchFamily="18" charset="0"/>
                <a:ea typeface="Times New Roman" panose="02020603050405020304" pitchFamily="18" charset="0"/>
              </a:rPr>
              <a:t> thì</a:t>
            </a:r>
            <a:r>
              <a:rPr lang="pt-BR" sz="1900">
                <a:solidFill>
                  <a:schemeClr val="bg1"/>
                </a:solidFill>
                <a:effectLst/>
                <a:latin typeface="Times New Roman" panose="02020603050405020304" pitchFamily="18" charset="0"/>
                <a:ea typeface="Times New Roman" panose="02020603050405020304" pitchFamily="18" charset="0"/>
              </a:rPr>
              <a:t> hơi nước sẽ ngưng tụ thành các hạt nước, sinh ra hiện tượng mây, mưa, sương mù. </a:t>
            </a:r>
            <a:endParaRPr lang="en-US" sz="1900">
              <a:solidFill>
                <a:schemeClr val="bg1"/>
              </a:solidFill>
              <a:effectLst/>
              <a:latin typeface="Times New Roman" panose="02020603050405020304" pitchFamily="18" charset="0"/>
              <a:ea typeface="Times New Roman" panose="02020603050405020304" pitchFamily="18" charset="0"/>
            </a:endParaRPr>
          </a:p>
        </p:txBody>
      </p:sp>
      <p:sp>
        <p:nvSpPr>
          <p:cNvPr id="13" name="TextBox 12">
            <a:extLst>
              <a:ext uri="{FF2B5EF4-FFF2-40B4-BE49-F238E27FC236}">
                <a16:creationId xmlns:a16="http://schemas.microsoft.com/office/drawing/2014/main" id="{874C539E-9315-48A5-B838-4F5B782F33E3}"/>
              </a:ext>
            </a:extLst>
          </p:cNvPr>
          <p:cNvSpPr txBox="1"/>
          <p:nvPr/>
        </p:nvSpPr>
        <p:spPr>
          <a:xfrm>
            <a:off x="6151139" y="3683848"/>
            <a:ext cx="5946498" cy="412613"/>
          </a:xfrm>
          <a:prstGeom prst="rect">
            <a:avLst/>
          </a:prstGeom>
          <a:noFill/>
        </p:spPr>
        <p:txBody>
          <a:bodyPr wrap="square">
            <a:spAutoFit/>
          </a:bodyPr>
          <a:lstStyle/>
          <a:p>
            <a:pPr indent="342900" algn="just">
              <a:lnSpc>
                <a:spcPct val="120000"/>
              </a:lnSpc>
            </a:pPr>
            <a:r>
              <a:rPr lang="en-US" sz="1900">
                <a:solidFill>
                  <a:srgbClr val="FFFF00"/>
                </a:solidFill>
                <a:latin typeface="Times New Roman" panose="02020603050405020304" pitchFamily="18" charset="0"/>
                <a:cs typeface="Times New Roman" panose="02020603050405020304" pitchFamily="18" charset="0"/>
              </a:rPr>
              <a:t>b/ Sự phân bố lượng mưa trung bình năm trên Trái Đất: </a:t>
            </a:r>
          </a:p>
        </p:txBody>
      </p:sp>
      <p:sp>
        <p:nvSpPr>
          <p:cNvPr id="16" name="TextBox 15">
            <a:extLst>
              <a:ext uri="{FF2B5EF4-FFF2-40B4-BE49-F238E27FC236}">
                <a16:creationId xmlns:a16="http://schemas.microsoft.com/office/drawing/2014/main" id="{96002F36-9BDA-4884-8951-75A16B4BC3FF}"/>
              </a:ext>
            </a:extLst>
          </p:cNvPr>
          <p:cNvSpPr txBox="1"/>
          <p:nvPr/>
        </p:nvSpPr>
        <p:spPr>
          <a:xfrm>
            <a:off x="6250879" y="4050542"/>
            <a:ext cx="5747018" cy="1554272"/>
          </a:xfrm>
          <a:prstGeom prst="rect">
            <a:avLst/>
          </a:prstGeom>
          <a:noFill/>
        </p:spPr>
        <p:txBody>
          <a:bodyPr wrap="square">
            <a:spAutoFit/>
          </a:bodyPr>
          <a:lstStyle/>
          <a:p>
            <a:pPr indent="280988" algn="just"/>
            <a:r>
              <a:rPr lang="en-US" sz="1900">
                <a:solidFill>
                  <a:schemeClr val="bg1"/>
                </a:solidFill>
                <a:latin typeface="Times New Roman" panose="02020603050405020304" pitchFamily="18" charset="0"/>
                <a:cs typeface="Times New Roman" panose="02020603050405020304" pitchFamily="18" charset="0"/>
              </a:rPr>
              <a:t>- Trên Trái Đất, lượng mưa phân bố không đều từ xích đạo về 2 cực:</a:t>
            </a:r>
          </a:p>
          <a:p>
            <a:pPr indent="280988" algn="just"/>
            <a:r>
              <a:rPr lang="en-US" sz="1900">
                <a:solidFill>
                  <a:schemeClr val="bg1"/>
                </a:solidFill>
                <a:latin typeface="Times New Roman" panose="02020603050405020304" pitchFamily="18" charset="0"/>
                <a:cs typeface="Times New Roman" panose="02020603050405020304" pitchFamily="18" charset="0"/>
              </a:rPr>
              <a:t>+ Khu vực Xích đạo: Thường có lượng mưa lớn.</a:t>
            </a:r>
          </a:p>
          <a:p>
            <a:pPr indent="280988" algn="just"/>
            <a:r>
              <a:rPr lang="en-US" sz="1900">
                <a:solidFill>
                  <a:schemeClr val="bg1"/>
                </a:solidFill>
                <a:latin typeface="Times New Roman" panose="02020603050405020304" pitchFamily="18" charset="0"/>
                <a:cs typeface="Times New Roman" panose="02020603050405020304" pitchFamily="18" charset="0"/>
              </a:rPr>
              <a:t>+ Khu vực chí tuyến và vùng cực: Thường có lượng mưa thấp.</a:t>
            </a:r>
          </a:p>
        </p:txBody>
      </p:sp>
      <p:cxnSp>
        <p:nvCxnSpPr>
          <p:cNvPr id="5" name="Straight Connector 4">
            <a:extLst>
              <a:ext uri="{FF2B5EF4-FFF2-40B4-BE49-F238E27FC236}">
                <a16:creationId xmlns:a16="http://schemas.microsoft.com/office/drawing/2014/main" id="{ACAB0C2E-5234-47F0-B522-D4171296EE3B}"/>
              </a:ext>
            </a:extLst>
          </p:cNvPr>
          <p:cNvCxnSpPr>
            <a:cxnSpLocks/>
          </p:cNvCxnSpPr>
          <p:nvPr/>
        </p:nvCxnSpPr>
        <p:spPr>
          <a:xfrm>
            <a:off x="6226790" y="702108"/>
            <a:ext cx="0" cy="481294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8605D48-1749-4170-8351-217AD7698E33}"/>
              </a:ext>
            </a:extLst>
          </p:cNvPr>
          <p:cNvSpPr txBox="1"/>
          <p:nvPr/>
        </p:nvSpPr>
        <p:spPr>
          <a:xfrm>
            <a:off x="239748" y="5985427"/>
            <a:ext cx="11692032" cy="703911"/>
          </a:xfrm>
          <a:prstGeom prst="rect">
            <a:avLst/>
          </a:prstGeom>
          <a:noFill/>
        </p:spPr>
        <p:txBody>
          <a:bodyPr wrap="square">
            <a:spAutoFit/>
          </a:bodyPr>
          <a:lstStyle/>
          <a:p>
            <a:pPr indent="288925" algn="just">
              <a:lnSpc>
                <a:spcPct val="115000"/>
              </a:lnSpc>
            </a:pPr>
            <a:r>
              <a:rPr lang="en-US" sz="1800">
                <a:solidFill>
                  <a:schemeClr val="bg1"/>
                </a:solidFill>
                <a:latin typeface="Times New Roman" panose="02020603050405020304" pitchFamily="18" charset="0"/>
                <a:ea typeface="Cambria" panose="02040503050406030204" pitchFamily="18" charset="0"/>
                <a:cs typeface="Times New Roman" panose="02020603050405020304" pitchFamily="18" charset="0"/>
              </a:rPr>
              <a:t>- Tối tr</a:t>
            </a:r>
            <a:r>
              <a:rPr lang="en-US">
                <a:solidFill>
                  <a:schemeClr val="bg1"/>
                </a:solidFill>
                <a:latin typeface="Times New Roman" panose="02020603050405020304" pitchFamily="18" charset="0"/>
                <a:ea typeface="Cambria" panose="02040503050406030204" pitchFamily="18" charset="0"/>
                <a:cs typeface="Times New Roman" panose="02020603050405020304" pitchFamily="18" charset="0"/>
              </a:rPr>
              <a:t>ước buổi học hôm sau diễn ra, </a:t>
            </a:r>
            <a:r>
              <a:rPr lang="en-US" sz="1800">
                <a:solidFill>
                  <a:schemeClr val="bg1"/>
                </a:solidFill>
                <a:latin typeface="Times New Roman" panose="02020603050405020304" pitchFamily="18" charset="0"/>
                <a:ea typeface="Cambria" panose="02040503050406030204" pitchFamily="18" charset="0"/>
                <a:cs typeface="Times New Roman" panose="02020603050405020304" pitchFamily="18" charset="0"/>
              </a:rPr>
              <a:t>xem thời sự, theo dõi bản tin dự báo thời tiết của tỉnh/TP mình đang sinh sống. Cho biết nhiệt độ không khí dao động trong khoảng bao nhiêu? Thời tiết khu vực đó như thế nào? </a:t>
            </a:r>
            <a:endParaRPr lang="en-US" sz="160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p:txBody>
      </p:sp>
      <p:cxnSp>
        <p:nvCxnSpPr>
          <p:cNvPr id="22" name="Straight Connector 21">
            <a:extLst>
              <a:ext uri="{FF2B5EF4-FFF2-40B4-BE49-F238E27FC236}">
                <a16:creationId xmlns:a16="http://schemas.microsoft.com/office/drawing/2014/main" id="{CD468210-D0D0-41DE-BA9B-4C77D7B04D14}"/>
              </a:ext>
            </a:extLst>
          </p:cNvPr>
          <p:cNvCxnSpPr>
            <a:cxnSpLocks/>
          </p:cNvCxnSpPr>
          <p:nvPr/>
        </p:nvCxnSpPr>
        <p:spPr>
          <a:xfrm flipV="1">
            <a:off x="350520" y="5515054"/>
            <a:ext cx="11601732" cy="75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20341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FC2FE5C-24B3-4321-AB89-4B2BE15C5082}"/>
              </a:ext>
            </a:extLst>
          </p:cNvPr>
          <p:cNvGrpSpPr/>
          <p:nvPr/>
        </p:nvGrpSpPr>
        <p:grpSpPr>
          <a:xfrm>
            <a:off x="3263622" y="0"/>
            <a:ext cx="5241750" cy="1342230"/>
            <a:chOff x="3263622" y="0"/>
            <a:chExt cx="5241750" cy="1342230"/>
          </a:xfrm>
        </p:grpSpPr>
        <p:sp>
          <p:nvSpPr>
            <p:cNvPr id="7" name="Rectangle 6">
              <a:extLst>
                <a:ext uri="{FF2B5EF4-FFF2-40B4-BE49-F238E27FC236}">
                  <a16:creationId xmlns:a16="http://schemas.microsoft.com/office/drawing/2014/main" id="{81F2071E-DF8C-495C-8676-8F839E06F04F}"/>
                </a:ext>
              </a:extLst>
            </p:cNvPr>
            <p:cNvSpPr/>
            <p:nvPr/>
          </p:nvSpPr>
          <p:spPr>
            <a:xfrm>
              <a:off x="3457665" y="106002"/>
              <a:ext cx="5047707" cy="1015663"/>
            </a:xfrm>
            <a:prstGeom prst="rect">
              <a:avLst/>
            </a:prstGeom>
            <a:solidFill>
              <a:srgbClr val="FFFF00"/>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54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LUYỆN TẬP</a:t>
              </a:r>
              <a:endParaRPr lang="en-US" sz="48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endParaRPr>
            </a:p>
          </p:txBody>
        </p:sp>
        <p:pic>
          <p:nvPicPr>
            <p:cNvPr id="13"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263622" y="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0" y="1425265"/>
            <a:ext cx="3235989" cy="1207481"/>
            <a:chOff x="221672" y="13499"/>
            <a:chExt cx="3235989" cy="1207481"/>
          </a:xfrm>
        </p:grpSpPr>
        <p:sp>
          <p:nvSpPr>
            <p:cNvPr id="16" name="Flowchart: Terminator 15">
              <a:extLst>
                <a:ext uri="{FF2B5EF4-FFF2-40B4-BE49-F238E27FC236}">
                  <a16:creationId xmlns:a16="http://schemas.microsoft.com/office/drawing/2014/main" id="{454EC65F-9461-4D3A-AD62-5A0132ABA328}"/>
                </a:ext>
              </a:extLst>
            </p:cNvPr>
            <p:cNvSpPr/>
            <p:nvPr/>
          </p:nvSpPr>
          <p:spPr>
            <a:xfrm>
              <a:off x="433973" y="192923"/>
              <a:ext cx="3023688" cy="821636"/>
            </a:xfrm>
            <a:prstGeom prst="flowChartTerminator">
              <a:avLst/>
            </a:prstGeom>
            <a:solidFill>
              <a:srgbClr val="0078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3F"/>
                  </a:solidFill>
                  <a:latin typeface="#9Slide03 Oswald Medium" panose="00000600000000000000" pitchFamily="2" charset="0"/>
                  <a:cs typeface="Arial" panose="020B0604020202020204" pitchFamily="34" charset="0"/>
                </a:rPr>
                <a:t>BÀI 1</a:t>
              </a:r>
            </a:p>
          </p:txBody>
        </p:sp>
        <p:pic>
          <p:nvPicPr>
            <p:cNvPr id="17" name="Picture 16">
              <a:extLst>
                <a:ext uri="{FF2B5EF4-FFF2-40B4-BE49-F238E27FC236}">
                  <a16:creationId xmlns:a16="http://schemas.microsoft.com/office/drawing/2014/main" id="{DC0502AE-5658-4CEE-96B3-BC6EFE8B1D42}"/>
                </a:ext>
              </a:extLst>
            </p:cNvPr>
            <p:cNvPicPr>
              <a:picLocks noChangeAspect="1"/>
            </p:cNvPicPr>
            <p:nvPr/>
          </p:nvPicPr>
          <p:blipFill>
            <a:blip r:embed="rId4"/>
            <a:stretch>
              <a:fillRect/>
            </a:stretch>
          </p:blipFill>
          <p:spPr>
            <a:xfrm>
              <a:off x="221672" y="13499"/>
              <a:ext cx="1207481" cy="1207481"/>
            </a:xfrm>
            <a:prstGeom prst="rect">
              <a:avLst/>
            </a:prstGeom>
          </p:spPr>
        </p:pic>
      </p:grpSp>
      <p:sp>
        <p:nvSpPr>
          <p:cNvPr id="2" name="Rectangle 1"/>
          <p:cNvSpPr/>
          <p:nvPr/>
        </p:nvSpPr>
        <p:spPr>
          <a:xfrm>
            <a:off x="3573932" y="1538453"/>
            <a:ext cx="6857910" cy="954107"/>
          </a:xfrm>
          <a:prstGeom prst="rect">
            <a:avLst/>
          </a:prstGeom>
        </p:spPr>
        <p:txBody>
          <a:bodyPr wrap="square">
            <a:spAutoFit/>
          </a:bodyPr>
          <a:lstStyle/>
          <a:p>
            <a:pPr algn="just"/>
            <a:r>
              <a:rPr lang="en-US" sz="2800" b="1" dirty="0" err="1">
                <a:latin typeface="#9Slide03 SFU Futura_12" panose="020B0604020202020204" charset="0"/>
                <a:ea typeface="Cambria" panose="02040503050406030204" pitchFamily="18" charset="0"/>
              </a:rPr>
              <a:t>Hãy</a:t>
            </a:r>
            <a:r>
              <a:rPr lang="en-US" sz="2800" b="1" dirty="0">
                <a:latin typeface="#9Slide03 SFU Futura_12" panose="020B0604020202020204" charset="0"/>
                <a:ea typeface="Cambria" panose="02040503050406030204" pitchFamily="18" charset="0"/>
              </a:rPr>
              <a:t> </a:t>
            </a:r>
            <a:r>
              <a:rPr lang="en-US" sz="2800" b="1" dirty="0" err="1">
                <a:latin typeface="#9Slide03 SFU Futura_12" panose="020B0604020202020204" charset="0"/>
                <a:ea typeface="Cambria" panose="02040503050406030204" pitchFamily="18" charset="0"/>
              </a:rPr>
              <a:t>sắp</a:t>
            </a:r>
            <a:r>
              <a:rPr lang="en-US" sz="2800" b="1" dirty="0">
                <a:latin typeface="#9Slide03 SFU Futura_12" panose="020B0604020202020204" charset="0"/>
                <a:ea typeface="Cambria" panose="02040503050406030204" pitchFamily="18" charset="0"/>
              </a:rPr>
              <a:t> </a:t>
            </a:r>
            <a:r>
              <a:rPr lang="en-US" sz="2800" b="1" dirty="0" err="1">
                <a:latin typeface="#9Slide03 SFU Futura_12" panose="020B0604020202020204" charset="0"/>
                <a:ea typeface="Cambria" panose="02040503050406030204" pitchFamily="18" charset="0"/>
              </a:rPr>
              <a:t>xếp</a:t>
            </a:r>
            <a:r>
              <a:rPr lang="en-US" sz="2800" b="1" dirty="0">
                <a:latin typeface="#9Slide03 SFU Futura_12" panose="020B0604020202020204" charset="0"/>
                <a:ea typeface="Cambria" panose="02040503050406030204" pitchFamily="18" charset="0"/>
              </a:rPr>
              <a:t> </a:t>
            </a:r>
            <a:r>
              <a:rPr lang="en-US" sz="2800" b="1" dirty="0" err="1">
                <a:latin typeface="#9Slide03 SFU Futura_12" panose="020B0604020202020204" charset="0"/>
                <a:ea typeface="Cambria" panose="02040503050406030204" pitchFamily="18" charset="0"/>
              </a:rPr>
              <a:t>thứ</a:t>
            </a:r>
            <a:r>
              <a:rPr lang="en-US" sz="2800" b="1" dirty="0">
                <a:latin typeface="#9Slide03 SFU Futura_12" panose="020B0604020202020204" charset="0"/>
                <a:ea typeface="Cambria" panose="02040503050406030204" pitchFamily="18" charset="0"/>
              </a:rPr>
              <a:t> </a:t>
            </a:r>
            <a:r>
              <a:rPr lang="en-US" sz="2800" b="1" dirty="0" err="1">
                <a:latin typeface="#9Slide03 SFU Futura_12" panose="020B0604020202020204" charset="0"/>
                <a:ea typeface="Cambria" panose="02040503050406030204" pitchFamily="18" charset="0"/>
              </a:rPr>
              <a:t>tự</a:t>
            </a:r>
            <a:r>
              <a:rPr lang="en-US" sz="2800" b="1" dirty="0">
                <a:latin typeface="#9Slide03 SFU Futura_12" panose="020B0604020202020204" charset="0"/>
                <a:ea typeface="Cambria" panose="02040503050406030204" pitchFamily="18" charset="0"/>
              </a:rPr>
              <a:t> </a:t>
            </a:r>
            <a:r>
              <a:rPr lang="en-US" sz="2800" b="1" dirty="0" err="1">
                <a:latin typeface="#9Slide03 SFU Futura_12" panose="020B0604020202020204" charset="0"/>
                <a:ea typeface="Cambria" panose="02040503050406030204" pitchFamily="18" charset="0"/>
              </a:rPr>
              <a:t>các</a:t>
            </a:r>
            <a:r>
              <a:rPr lang="en-US" sz="2800" b="1" dirty="0">
                <a:latin typeface="#9Slide03 SFU Futura_12" panose="020B0604020202020204" charset="0"/>
                <a:ea typeface="Cambria" panose="02040503050406030204" pitchFamily="18" charset="0"/>
              </a:rPr>
              <a:t> ý a, b, c, d </a:t>
            </a:r>
            <a:r>
              <a:rPr lang="en-US" sz="2800" b="1" dirty="0" err="1">
                <a:latin typeface="#9Slide03 SFU Futura_12" panose="020B0604020202020204" charset="0"/>
                <a:ea typeface="Cambria" panose="02040503050406030204" pitchFamily="18" charset="0"/>
              </a:rPr>
              <a:t>sao</a:t>
            </a:r>
            <a:r>
              <a:rPr lang="en-US" sz="2800" b="1" dirty="0">
                <a:latin typeface="#9Slide03 SFU Futura_12" panose="020B0604020202020204" charset="0"/>
                <a:ea typeface="Cambria" panose="02040503050406030204" pitchFamily="18" charset="0"/>
              </a:rPr>
              <a:t> </a:t>
            </a:r>
            <a:r>
              <a:rPr lang="en-US" sz="2800" b="1" dirty="0" err="1">
                <a:latin typeface="#9Slide03 SFU Futura_12" panose="020B0604020202020204" charset="0"/>
                <a:ea typeface="Cambria" panose="02040503050406030204" pitchFamily="18" charset="0"/>
              </a:rPr>
              <a:t>cho</a:t>
            </a:r>
            <a:r>
              <a:rPr lang="en-US" sz="2800" b="1" dirty="0">
                <a:latin typeface="#9Slide03 SFU Futura_12" panose="020B0604020202020204" charset="0"/>
                <a:ea typeface="Cambria" panose="02040503050406030204" pitchFamily="18" charset="0"/>
              </a:rPr>
              <a:t> </a:t>
            </a:r>
            <a:r>
              <a:rPr lang="en-US" sz="2800" b="1" dirty="0" err="1">
                <a:latin typeface="#9Slide03 SFU Futura_12" panose="020B0604020202020204" charset="0"/>
                <a:ea typeface="Cambria" panose="02040503050406030204" pitchFamily="18" charset="0"/>
              </a:rPr>
              <a:t>đúng</a:t>
            </a:r>
            <a:r>
              <a:rPr lang="en-US" sz="2800" b="1" dirty="0">
                <a:latin typeface="#9Slide03 SFU Futura_12" panose="020B0604020202020204" charset="0"/>
                <a:ea typeface="Cambria" panose="02040503050406030204" pitchFamily="18" charset="0"/>
              </a:rPr>
              <a:t> </a:t>
            </a:r>
            <a:r>
              <a:rPr lang="en-US" sz="2800" b="1" dirty="0" err="1">
                <a:latin typeface="#9Slide03 SFU Futura_12" panose="020B0604020202020204" charset="0"/>
                <a:ea typeface="Cambria" panose="02040503050406030204" pitchFamily="18" charset="0"/>
              </a:rPr>
              <a:t>với</a:t>
            </a:r>
            <a:r>
              <a:rPr lang="en-US" sz="2800" b="1" dirty="0">
                <a:latin typeface="#9Slide03 SFU Futura_12" panose="020B0604020202020204" charset="0"/>
                <a:ea typeface="Cambria" panose="02040503050406030204" pitchFamily="18" charset="0"/>
              </a:rPr>
              <a:t> </a:t>
            </a:r>
            <a:r>
              <a:rPr lang="en-US" sz="2800" b="1" dirty="0" err="1">
                <a:latin typeface="#9Slide03 SFU Futura_12" panose="020B0604020202020204" charset="0"/>
                <a:ea typeface="Cambria" panose="02040503050406030204" pitchFamily="18" charset="0"/>
              </a:rPr>
              <a:t>quá</a:t>
            </a:r>
            <a:r>
              <a:rPr lang="en-US" sz="2800" b="1" dirty="0">
                <a:latin typeface="#9Slide03 SFU Futura_12" panose="020B0604020202020204" charset="0"/>
                <a:ea typeface="Cambria" panose="02040503050406030204" pitchFamily="18" charset="0"/>
              </a:rPr>
              <a:t> </a:t>
            </a:r>
            <a:r>
              <a:rPr lang="en-US" sz="2800" b="1" dirty="0" err="1">
                <a:latin typeface="#9Slide03 SFU Futura_12" panose="020B0604020202020204" charset="0"/>
                <a:ea typeface="Cambria" panose="02040503050406030204" pitchFamily="18" charset="0"/>
              </a:rPr>
              <a:t>trình</a:t>
            </a:r>
            <a:r>
              <a:rPr lang="en-US" sz="2800" b="1" dirty="0">
                <a:latin typeface="#9Slide03 SFU Futura_12" panose="020B0604020202020204" charset="0"/>
                <a:ea typeface="Cambria" panose="02040503050406030204" pitchFamily="18" charset="0"/>
              </a:rPr>
              <a:t> </a:t>
            </a:r>
            <a:r>
              <a:rPr lang="en-US" sz="2800" b="1" dirty="0" err="1">
                <a:latin typeface="#9Slide03 SFU Futura_12" panose="020B0604020202020204" charset="0"/>
                <a:ea typeface="Cambria" panose="02040503050406030204" pitchFamily="18" charset="0"/>
              </a:rPr>
              <a:t>nóng</a:t>
            </a:r>
            <a:r>
              <a:rPr lang="en-US" sz="2800" b="1" dirty="0">
                <a:latin typeface="#9Slide03 SFU Futura_12" panose="020B0604020202020204" charset="0"/>
                <a:ea typeface="Cambria" panose="02040503050406030204" pitchFamily="18" charset="0"/>
              </a:rPr>
              <a:t> </a:t>
            </a:r>
            <a:r>
              <a:rPr lang="en-US" sz="2800" b="1" dirty="0" err="1">
                <a:latin typeface="#9Slide03 SFU Futura_12" panose="020B0604020202020204" charset="0"/>
                <a:ea typeface="Cambria" panose="02040503050406030204" pitchFamily="18" charset="0"/>
              </a:rPr>
              <a:t>lên</a:t>
            </a:r>
            <a:r>
              <a:rPr lang="en-US" sz="2800" b="1" dirty="0">
                <a:latin typeface="#9Slide03 SFU Futura_12" panose="020B0604020202020204" charset="0"/>
                <a:ea typeface="Cambria" panose="02040503050406030204" pitchFamily="18" charset="0"/>
              </a:rPr>
              <a:t> </a:t>
            </a:r>
            <a:r>
              <a:rPr lang="en-US" sz="2800" b="1" dirty="0" err="1">
                <a:latin typeface="#9Slide03 SFU Futura_12" panose="020B0604020202020204" charset="0"/>
                <a:ea typeface="Cambria" panose="02040503050406030204" pitchFamily="18" charset="0"/>
              </a:rPr>
              <a:t>của</a:t>
            </a:r>
            <a:r>
              <a:rPr lang="en-US" sz="2800" b="1" dirty="0">
                <a:latin typeface="#9Slide03 SFU Futura_12" panose="020B0604020202020204" charset="0"/>
                <a:ea typeface="Cambria" panose="02040503050406030204" pitchFamily="18" charset="0"/>
              </a:rPr>
              <a:t> </a:t>
            </a:r>
            <a:r>
              <a:rPr lang="en-US" sz="2800" b="1" dirty="0" err="1">
                <a:latin typeface="#9Slide03 SFU Futura_12" panose="020B0604020202020204" charset="0"/>
                <a:ea typeface="Cambria" panose="02040503050406030204" pitchFamily="18" charset="0"/>
              </a:rPr>
              <a:t>khí</a:t>
            </a:r>
            <a:r>
              <a:rPr lang="en-US" sz="2800" b="1" dirty="0">
                <a:latin typeface="#9Slide03 SFU Futura_12" panose="020B0604020202020204" charset="0"/>
                <a:ea typeface="Cambria" panose="02040503050406030204" pitchFamily="18" charset="0"/>
              </a:rPr>
              <a:t> </a:t>
            </a:r>
            <a:r>
              <a:rPr lang="en-US" sz="2800" b="1" dirty="0" err="1">
                <a:latin typeface="#9Slide03 SFU Futura_12" panose="020B0604020202020204" charset="0"/>
                <a:ea typeface="Cambria" panose="02040503050406030204" pitchFamily="18" charset="0"/>
              </a:rPr>
              <a:t>quyển</a:t>
            </a:r>
            <a:endParaRPr lang="en-US" sz="2800" b="1" dirty="0">
              <a:latin typeface="#9Slide03 SFU Futura_12" panose="020B0604020202020204" charset="0"/>
            </a:endParaRPr>
          </a:p>
        </p:txBody>
      </p:sp>
      <p:pic>
        <p:nvPicPr>
          <p:cNvPr id="13314" name="Picture 1"/>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8612" y="2739627"/>
            <a:ext cx="7478531"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Arrow 5"/>
          <p:cNvSpPr/>
          <p:nvPr/>
        </p:nvSpPr>
        <p:spPr>
          <a:xfrm>
            <a:off x="7860951" y="3159830"/>
            <a:ext cx="810078" cy="628650"/>
          </a:xfrm>
          <a:prstGeom prst="rightArrow">
            <a:avLst/>
          </a:prstGeom>
          <a:solidFill>
            <a:srgbClr val="0078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745665" y="3076399"/>
            <a:ext cx="3321743" cy="646331"/>
          </a:xfrm>
          <a:prstGeom prst="rect">
            <a:avLst/>
          </a:prstGeom>
        </p:spPr>
        <p:txBody>
          <a:bodyPr wrap="none">
            <a:spAutoFit/>
          </a:bodyPr>
          <a:lstStyle/>
          <a:p>
            <a:r>
              <a:rPr lang="en-US" sz="3600" b="1" dirty="0">
                <a:solidFill>
                  <a:srgbClr val="0078A0"/>
                </a:solidFill>
                <a:latin typeface="#9Slide03 SFU Futura_12" panose="020B0604020202020204" charset="0"/>
                <a:ea typeface="Cambria" panose="02040503050406030204" pitchFamily="18" charset="0"/>
              </a:rPr>
              <a:t>b </a:t>
            </a:r>
            <a:r>
              <a:rPr lang="en-US" sz="3600" b="1" dirty="0">
                <a:solidFill>
                  <a:srgbClr val="0078A0"/>
                </a:solidFill>
                <a:latin typeface="#9Slide03 SFU Futura_12" panose="020B0604020202020204" charset="0"/>
                <a:ea typeface="Cambria" panose="02040503050406030204" pitchFamily="18" charset="0"/>
                <a:cs typeface="Times New Roman" panose="02020603050405020304" pitchFamily="18" charset="0"/>
                <a:sym typeface="Wingdings" panose="05000000000000000000" pitchFamily="2" charset="2"/>
              </a:rPr>
              <a:t></a:t>
            </a:r>
            <a:r>
              <a:rPr lang="en-US" sz="3600" b="1" dirty="0">
                <a:solidFill>
                  <a:srgbClr val="0078A0"/>
                </a:solidFill>
                <a:latin typeface="#9Slide03 SFU Futura_12" panose="020B0604020202020204" charset="0"/>
                <a:ea typeface="Cambria" panose="02040503050406030204" pitchFamily="18" charset="0"/>
              </a:rPr>
              <a:t> d </a:t>
            </a:r>
            <a:r>
              <a:rPr lang="en-US" sz="3600" b="1" dirty="0">
                <a:solidFill>
                  <a:srgbClr val="0078A0"/>
                </a:solidFill>
                <a:latin typeface="#9Slide03 SFU Futura_12" panose="020B0604020202020204" charset="0"/>
                <a:ea typeface="Cambria" panose="02040503050406030204" pitchFamily="18" charset="0"/>
                <a:cs typeface="Times New Roman" panose="02020603050405020304" pitchFamily="18" charset="0"/>
                <a:sym typeface="Wingdings" panose="05000000000000000000" pitchFamily="2" charset="2"/>
              </a:rPr>
              <a:t></a:t>
            </a:r>
            <a:r>
              <a:rPr lang="en-US" sz="3600" b="1" dirty="0">
                <a:solidFill>
                  <a:srgbClr val="0078A0"/>
                </a:solidFill>
                <a:latin typeface="#9Slide03 SFU Futura_12" panose="020B0604020202020204" charset="0"/>
                <a:ea typeface="Cambria" panose="02040503050406030204" pitchFamily="18" charset="0"/>
              </a:rPr>
              <a:t> a </a:t>
            </a:r>
            <a:r>
              <a:rPr lang="en-US" sz="3600" b="1" dirty="0">
                <a:solidFill>
                  <a:srgbClr val="0078A0"/>
                </a:solidFill>
                <a:latin typeface="#9Slide03 SFU Futura_12" panose="020B0604020202020204" charset="0"/>
                <a:ea typeface="Cambria" panose="02040503050406030204" pitchFamily="18" charset="0"/>
                <a:cs typeface="Times New Roman" panose="02020603050405020304" pitchFamily="18" charset="0"/>
                <a:sym typeface="Wingdings" panose="05000000000000000000" pitchFamily="2" charset="2"/>
              </a:rPr>
              <a:t></a:t>
            </a:r>
            <a:r>
              <a:rPr lang="en-US" sz="3600" b="1" dirty="0">
                <a:solidFill>
                  <a:srgbClr val="0078A0"/>
                </a:solidFill>
                <a:latin typeface="#9Slide03 SFU Futura_12" panose="020B0604020202020204" charset="0"/>
                <a:ea typeface="Cambria" panose="02040503050406030204" pitchFamily="18" charset="0"/>
              </a:rPr>
              <a:t> c</a:t>
            </a:r>
            <a:endParaRPr lang="en-US" sz="3600" b="1" dirty="0">
              <a:solidFill>
                <a:srgbClr val="0078A0"/>
              </a:solidFill>
              <a:latin typeface="#9Slide03 SFU Futura_12" panose="020B0604020202020204" charset="0"/>
            </a:endParaRPr>
          </a:p>
        </p:txBody>
      </p:sp>
      <p:grpSp>
        <p:nvGrpSpPr>
          <p:cNvPr id="19" name="Group 18"/>
          <p:cNvGrpSpPr/>
          <p:nvPr/>
        </p:nvGrpSpPr>
        <p:grpSpPr>
          <a:xfrm>
            <a:off x="0" y="4193381"/>
            <a:ext cx="3235989" cy="1207481"/>
            <a:chOff x="221672" y="13499"/>
            <a:chExt cx="3235989" cy="1207481"/>
          </a:xfrm>
        </p:grpSpPr>
        <p:sp>
          <p:nvSpPr>
            <p:cNvPr id="20" name="Flowchart: Terminator 19">
              <a:extLst>
                <a:ext uri="{FF2B5EF4-FFF2-40B4-BE49-F238E27FC236}">
                  <a16:creationId xmlns:a16="http://schemas.microsoft.com/office/drawing/2014/main" id="{454EC65F-9461-4D3A-AD62-5A0132ABA328}"/>
                </a:ext>
              </a:extLst>
            </p:cNvPr>
            <p:cNvSpPr/>
            <p:nvPr/>
          </p:nvSpPr>
          <p:spPr>
            <a:xfrm>
              <a:off x="433973" y="192923"/>
              <a:ext cx="3023688" cy="821636"/>
            </a:xfrm>
            <a:prstGeom prst="flowChartTerminator">
              <a:avLst/>
            </a:prstGeom>
            <a:solidFill>
              <a:srgbClr val="0078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3F"/>
                  </a:solidFill>
                  <a:latin typeface="#9Slide03 Oswald Medium" panose="00000600000000000000" pitchFamily="2" charset="0"/>
                  <a:cs typeface="Arial" panose="020B0604020202020204" pitchFamily="34" charset="0"/>
                </a:rPr>
                <a:t>BÀI 2</a:t>
              </a:r>
            </a:p>
          </p:txBody>
        </p:sp>
        <p:pic>
          <p:nvPicPr>
            <p:cNvPr id="21" name="Picture 20">
              <a:extLst>
                <a:ext uri="{FF2B5EF4-FFF2-40B4-BE49-F238E27FC236}">
                  <a16:creationId xmlns:a16="http://schemas.microsoft.com/office/drawing/2014/main" id="{DC0502AE-5658-4CEE-96B3-BC6EFE8B1D42}"/>
                </a:ext>
              </a:extLst>
            </p:cNvPr>
            <p:cNvPicPr>
              <a:picLocks noChangeAspect="1"/>
            </p:cNvPicPr>
            <p:nvPr/>
          </p:nvPicPr>
          <p:blipFill>
            <a:blip r:embed="rId4"/>
            <a:stretch>
              <a:fillRect/>
            </a:stretch>
          </p:blipFill>
          <p:spPr>
            <a:xfrm>
              <a:off x="221672" y="13499"/>
              <a:ext cx="1207481" cy="1207481"/>
            </a:xfrm>
            <a:prstGeom prst="rect">
              <a:avLst/>
            </a:prstGeom>
          </p:spPr>
        </p:pic>
      </p:grpSp>
      <p:sp>
        <p:nvSpPr>
          <p:cNvPr id="22" name="Rectangle 21"/>
          <p:cNvSpPr/>
          <p:nvPr/>
        </p:nvSpPr>
        <p:spPr>
          <a:xfrm>
            <a:off x="3573932" y="4306569"/>
            <a:ext cx="6857910" cy="954107"/>
          </a:xfrm>
          <a:prstGeom prst="rect">
            <a:avLst/>
          </a:prstGeom>
        </p:spPr>
        <p:txBody>
          <a:bodyPr wrap="square">
            <a:spAutoFit/>
          </a:bodyPr>
          <a:lstStyle/>
          <a:p>
            <a:pPr algn="just"/>
            <a:r>
              <a:rPr lang="vi-VN" sz="2800" b="1" dirty="0">
                <a:latin typeface="#9Slide03 SFU Futura_12" panose="020B0604020202020204" charset="0"/>
              </a:rPr>
              <a:t>Em hãy nêu ví dụ cụ thể về ảnh hưởng của mưa đến sản xuất nông nghiệp và đời sống.</a:t>
            </a:r>
            <a:endParaRPr lang="en-US" sz="2800" b="1" dirty="0">
              <a:latin typeface="#9Slide03 SFU Futura_12" panose="020B0604020202020204" charset="0"/>
            </a:endParaRPr>
          </a:p>
        </p:txBody>
      </p:sp>
      <p:sp>
        <p:nvSpPr>
          <p:cNvPr id="23" name="Right Arrow 22"/>
          <p:cNvSpPr/>
          <p:nvPr/>
        </p:nvSpPr>
        <p:spPr>
          <a:xfrm>
            <a:off x="212301" y="5595765"/>
            <a:ext cx="810078" cy="628650"/>
          </a:xfrm>
          <a:prstGeom prst="rightArrow">
            <a:avLst/>
          </a:prstGeom>
          <a:solidFill>
            <a:srgbClr val="0078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121370" y="5283365"/>
            <a:ext cx="11070630" cy="1384995"/>
          </a:xfrm>
          <a:prstGeom prst="rect">
            <a:avLst/>
          </a:prstGeom>
        </p:spPr>
        <p:txBody>
          <a:bodyPr wrap="square">
            <a:spAutoFit/>
          </a:bodyPr>
          <a:lstStyle/>
          <a:p>
            <a:pPr marL="342900" indent="-342900" algn="just">
              <a:buFontTx/>
              <a:buChar char="-"/>
            </a:pPr>
            <a:r>
              <a:rPr lang="vi-VN" sz="2800" b="1" dirty="0">
                <a:solidFill>
                  <a:srgbClr val="0078A0"/>
                </a:solidFill>
                <a:latin typeface="#9Slide03 SFU Futura_12" panose="020B0604020202020204" charset="0"/>
                <a:ea typeface="Cambria" panose="02040503050406030204" pitchFamily="18" charset="0"/>
              </a:rPr>
              <a:t>Mưa nhiều</a:t>
            </a:r>
            <a:r>
              <a:rPr lang="en-US" sz="2800" b="1" dirty="0">
                <a:solidFill>
                  <a:srgbClr val="0078A0"/>
                </a:solidFill>
                <a:latin typeface="#9Slide03 SFU Futura_12" panose="020B0604020202020204" charset="0"/>
                <a:ea typeface="Cambria" panose="02040503050406030204" pitchFamily="18" charset="0"/>
              </a:rPr>
              <a:t>: </a:t>
            </a:r>
            <a:r>
              <a:rPr lang="vi-VN" sz="2800" b="1" dirty="0">
                <a:solidFill>
                  <a:srgbClr val="0078A0"/>
                </a:solidFill>
                <a:latin typeface="#9Slide03 SFU Futura_12" panose="020B0604020202020204" charset="0"/>
                <a:ea typeface="Cambria" panose="02040503050406030204" pitchFamily="18" charset="0"/>
              </a:rPr>
              <a:t>cung cấp đủ nước cho sản xuất và đời sống</a:t>
            </a:r>
            <a:r>
              <a:rPr lang="en-US" sz="2800" b="1" dirty="0">
                <a:solidFill>
                  <a:srgbClr val="0078A0"/>
                </a:solidFill>
                <a:latin typeface="#9Slide03 SFU Futura_12" panose="020B0604020202020204" charset="0"/>
                <a:ea typeface="Cambria" panose="02040503050406030204" pitchFamily="18" charset="0"/>
              </a:rPr>
              <a:t>.</a:t>
            </a:r>
          </a:p>
          <a:p>
            <a:pPr marL="342900" indent="-342900" algn="just">
              <a:buFontTx/>
              <a:buChar char="-"/>
            </a:pPr>
            <a:r>
              <a:rPr lang="en-US" sz="2800" b="1" dirty="0" err="1">
                <a:solidFill>
                  <a:srgbClr val="0078A0"/>
                </a:solidFill>
                <a:latin typeface="#9Slide03 SFU Futura_12" panose="020B0604020202020204" charset="0"/>
                <a:ea typeface="Cambria" panose="02040503050406030204" pitchFamily="18" charset="0"/>
              </a:rPr>
              <a:t>Mưa</a:t>
            </a:r>
            <a:r>
              <a:rPr lang="vi-VN" sz="2800" b="1" dirty="0">
                <a:solidFill>
                  <a:srgbClr val="0078A0"/>
                </a:solidFill>
                <a:latin typeface="#9Slide03 SFU Futura_12" panose="020B0604020202020204" charset="0"/>
                <a:ea typeface="Cambria" panose="02040503050406030204" pitchFamily="18" charset="0"/>
              </a:rPr>
              <a:t> quá nhiều</a:t>
            </a:r>
            <a:r>
              <a:rPr lang="en-US" sz="2800" b="1" dirty="0">
                <a:solidFill>
                  <a:srgbClr val="0078A0"/>
                </a:solidFill>
                <a:latin typeface="#9Slide03 SFU Futura_12" panose="020B0604020202020204" charset="0"/>
                <a:ea typeface="Cambria" panose="02040503050406030204" pitchFamily="18" charset="0"/>
              </a:rPr>
              <a:t>:</a:t>
            </a:r>
            <a:r>
              <a:rPr lang="vi-VN" sz="2800" b="1" dirty="0">
                <a:solidFill>
                  <a:srgbClr val="0078A0"/>
                </a:solidFill>
                <a:latin typeface="#9Slide03 SFU Futura_12" panose="020B0604020202020204" charset="0"/>
                <a:ea typeface="Cambria" panose="02040503050406030204" pitchFamily="18" charset="0"/>
              </a:rPr>
              <a:t> lũ lụt, thiệt hại về sản xuất, ảnh hưởng tới </a:t>
            </a:r>
            <a:r>
              <a:rPr lang="en-US" sz="2800" b="1" dirty="0">
                <a:solidFill>
                  <a:srgbClr val="0078A0"/>
                </a:solidFill>
                <a:latin typeface="#9Slide03 SFU Futura_12" panose="020B0604020202020204" charset="0"/>
                <a:ea typeface="Cambria" panose="02040503050406030204" pitchFamily="18" charset="0"/>
              </a:rPr>
              <a:t>M</a:t>
            </a:r>
            <a:r>
              <a:rPr lang="vi-VN" sz="2800" b="1" dirty="0">
                <a:solidFill>
                  <a:srgbClr val="0078A0"/>
                </a:solidFill>
                <a:latin typeface="#9Slide03 SFU Futura_12" panose="020B0604020202020204" charset="0"/>
                <a:ea typeface="Cambria" panose="02040503050406030204" pitchFamily="18" charset="0"/>
              </a:rPr>
              <a:t>.</a:t>
            </a:r>
            <a:r>
              <a:rPr lang="en-US" sz="2800" b="1" dirty="0" err="1">
                <a:solidFill>
                  <a:srgbClr val="0078A0"/>
                </a:solidFill>
                <a:latin typeface="#9Slide03 SFU Futura_12" panose="020B0604020202020204" charset="0"/>
                <a:ea typeface="Cambria" panose="02040503050406030204" pitchFamily="18" charset="0"/>
              </a:rPr>
              <a:t>trường</a:t>
            </a:r>
            <a:r>
              <a:rPr lang="en-US" sz="2800" b="1" dirty="0">
                <a:solidFill>
                  <a:srgbClr val="0078A0"/>
                </a:solidFill>
                <a:latin typeface="#9Slide03 SFU Futura_12" panose="020B0604020202020204" charset="0"/>
                <a:ea typeface="Cambria" panose="02040503050406030204" pitchFamily="18" charset="0"/>
              </a:rPr>
              <a:t>.</a:t>
            </a:r>
          </a:p>
          <a:p>
            <a:pPr marL="342900" indent="-342900" algn="just">
              <a:buFontTx/>
              <a:buChar char="-"/>
            </a:pPr>
            <a:r>
              <a:rPr lang="en-US" sz="2800" b="1" dirty="0" err="1">
                <a:solidFill>
                  <a:srgbClr val="0078A0"/>
                </a:solidFill>
                <a:latin typeface="#9Slide03 SFU Futura_12" panose="020B0604020202020204" charset="0"/>
                <a:ea typeface="Cambria" panose="02040503050406030204" pitchFamily="18" charset="0"/>
              </a:rPr>
              <a:t>Mưa</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ít</a:t>
            </a:r>
            <a:r>
              <a:rPr lang="en-US" sz="2800" b="1" dirty="0">
                <a:solidFill>
                  <a:srgbClr val="0078A0"/>
                </a:solidFill>
                <a:latin typeface="#9Slide03 SFU Futura_12" panose="020B0604020202020204" charset="0"/>
                <a:ea typeface="Cambria" panose="02040503050406030204" pitchFamily="18" charset="0"/>
              </a:rPr>
              <a:t> </a:t>
            </a:r>
            <a:r>
              <a:rPr lang="vi-VN" sz="2800" b="1" dirty="0">
                <a:solidFill>
                  <a:srgbClr val="0078A0"/>
                </a:solidFill>
                <a:latin typeface="#9Slide03 SFU Futura_12" panose="020B0604020202020204" charset="0"/>
                <a:ea typeface="Cambria" panose="02040503050406030204" pitchFamily="18" charset="0"/>
              </a:rPr>
              <a:t>hoặc không mưa</a:t>
            </a:r>
            <a:r>
              <a:rPr lang="en-US" sz="2800" b="1" dirty="0">
                <a:solidFill>
                  <a:srgbClr val="0078A0"/>
                </a:solidFill>
                <a:latin typeface="#9Slide03 SFU Futura_12" panose="020B0604020202020204" charset="0"/>
                <a:ea typeface="Cambria" panose="02040503050406030204" pitchFamily="18" charset="0"/>
              </a:rPr>
              <a:t>: </a:t>
            </a:r>
            <a:r>
              <a:rPr lang="vi-VN" sz="2800" b="1" dirty="0">
                <a:solidFill>
                  <a:srgbClr val="0078A0"/>
                </a:solidFill>
                <a:latin typeface="#9Slide03 SFU Futura_12" panose="020B0604020202020204" charset="0"/>
                <a:ea typeface="Cambria" panose="02040503050406030204" pitchFamily="18" charset="0"/>
              </a:rPr>
              <a:t>thiếu nước, </a:t>
            </a:r>
            <a:r>
              <a:rPr lang="en-US" sz="2800" b="1" dirty="0" err="1">
                <a:solidFill>
                  <a:srgbClr val="0078A0"/>
                </a:solidFill>
                <a:latin typeface="#9Slide03 SFU Futura_12" panose="020B0604020202020204" charset="0"/>
                <a:ea typeface="Cambria" panose="02040503050406030204" pitchFamily="18" charset="0"/>
              </a:rPr>
              <a:t>hạn</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hán</a:t>
            </a:r>
            <a:r>
              <a:rPr lang="en-US" sz="2800" b="1" dirty="0">
                <a:solidFill>
                  <a:srgbClr val="0078A0"/>
                </a:solidFill>
                <a:latin typeface="#9Slide03 SFU Futura_12" panose="020B0604020202020204" charset="0"/>
                <a:ea typeface="Cambria" panose="02040503050406030204" pitchFamily="18" charset="0"/>
              </a:rPr>
              <a:t>, </a:t>
            </a:r>
            <a:r>
              <a:rPr lang="vi-VN" sz="2800" b="1" dirty="0">
                <a:solidFill>
                  <a:srgbClr val="0078A0"/>
                </a:solidFill>
                <a:latin typeface="#9Slide03 SFU Futura_12" panose="020B0604020202020204" charset="0"/>
                <a:ea typeface="Cambria" panose="02040503050406030204" pitchFamily="18" charset="0"/>
              </a:rPr>
              <a:t>mất mùa</a:t>
            </a:r>
            <a:r>
              <a:rPr lang="en-US" sz="2800" b="1" dirty="0">
                <a:solidFill>
                  <a:srgbClr val="0078A0"/>
                </a:solidFill>
                <a:latin typeface="#9Slide03 SFU Futura_12" panose="020B0604020202020204" charset="0"/>
                <a:ea typeface="Cambria" panose="02040503050406030204" pitchFamily="18" charset="0"/>
              </a:rPr>
              <a:t>.</a:t>
            </a:r>
          </a:p>
        </p:txBody>
      </p:sp>
    </p:spTree>
    <p:extLst>
      <p:ext uri="{BB962C8B-B14F-4D97-AF65-F5344CB8AC3E}">
        <p14:creationId xmlns:p14="http://schemas.microsoft.com/office/powerpoint/2010/main" val="29463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314"/>
                                        </p:tgtEl>
                                        <p:attrNameLst>
                                          <p:attrName>style.visibility</p:attrName>
                                        </p:attrNameLst>
                                      </p:cBhvr>
                                      <p:to>
                                        <p:strVal val="visible"/>
                                      </p:to>
                                    </p:set>
                                    <p:animEffect transition="in" filter="barn(inVertical)">
                                      <p:cBhvr>
                                        <p:cTn id="15" dur="500"/>
                                        <p:tgtEl>
                                          <p:spTgt spid="133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000"/>
                                        <p:tgtEl>
                                          <p:spTgt spid="22"/>
                                        </p:tgtEl>
                                      </p:cBhvr>
                                    </p:animEffect>
                                    <p:anim calcmode="lin" valueType="num">
                                      <p:cBhvr>
                                        <p:cTn id="34" dur="1000" fill="hold"/>
                                        <p:tgtEl>
                                          <p:spTgt spid="22"/>
                                        </p:tgtEl>
                                        <p:attrNameLst>
                                          <p:attrName>ppt_x</p:attrName>
                                        </p:attrNameLst>
                                      </p:cBhvr>
                                      <p:tavLst>
                                        <p:tav tm="0">
                                          <p:val>
                                            <p:strVal val="#ppt_x"/>
                                          </p:val>
                                        </p:tav>
                                        <p:tav tm="100000">
                                          <p:val>
                                            <p:strVal val="#ppt_x"/>
                                          </p:val>
                                        </p:tav>
                                      </p:tavLst>
                                    </p:anim>
                                    <p:anim calcmode="lin" valueType="num">
                                      <p:cBhvr>
                                        <p:cTn id="3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barn(inVertical)">
                                      <p:cBhvr>
                                        <p:cTn id="40" dur="500"/>
                                        <p:tgtEl>
                                          <p:spTgt spid="2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8" grpId="0"/>
      <p:bldP spid="22" grpId="0"/>
      <p:bldP spid="23" grpId="0" animBg="1"/>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FC2FE5C-24B3-4321-AB89-4B2BE15C5082}"/>
              </a:ext>
            </a:extLst>
          </p:cNvPr>
          <p:cNvGrpSpPr/>
          <p:nvPr/>
        </p:nvGrpSpPr>
        <p:grpSpPr>
          <a:xfrm>
            <a:off x="3263622" y="0"/>
            <a:ext cx="5241750" cy="1342230"/>
            <a:chOff x="3263622" y="0"/>
            <a:chExt cx="5241750" cy="1342230"/>
          </a:xfrm>
        </p:grpSpPr>
        <p:sp>
          <p:nvSpPr>
            <p:cNvPr id="7" name="Rectangle 6">
              <a:extLst>
                <a:ext uri="{FF2B5EF4-FFF2-40B4-BE49-F238E27FC236}">
                  <a16:creationId xmlns:a16="http://schemas.microsoft.com/office/drawing/2014/main" id="{81F2071E-DF8C-495C-8676-8F839E06F04F}"/>
                </a:ext>
              </a:extLst>
            </p:cNvPr>
            <p:cNvSpPr/>
            <p:nvPr/>
          </p:nvSpPr>
          <p:spPr>
            <a:xfrm>
              <a:off x="3457665" y="106002"/>
              <a:ext cx="5047707" cy="1015663"/>
            </a:xfrm>
            <a:prstGeom prst="rect">
              <a:avLst/>
            </a:prstGeom>
            <a:solidFill>
              <a:srgbClr val="FFFF00"/>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54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LUYỆN TẬP</a:t>
              </a:r>
              <a:endParaRPr lang="en-US" sz="48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endParaRPr>
            </a:p>
          </p:txBody>
        </p:sp>
        <p:pic>
          <p:nvPicPr>
            <p:cNvPr id="13"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263622" y="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0" y="1425265"/>
            <a:ext cx="3235989" cy="1207481"/>
            <a:chOff x="221672" y="13499"/>
            <a:chExt cx="3235989" cy="1207481"/>
          </a:xfrm>
        </p:grpSpPr>
        <p:sp>
          <p:nvSpPr>
            <p:cNvPr id="16" name="Flowchart: Terminator 15">
              <a:extLst>
                <a:ext uri="{FF2B5EF4-FFF2-40B4-BE49-F238E27FC236}">
                  <a16:creationId xmlns:a16="http://schemas.microsoft.com/office/drawing/2014/main" id="{454EC65F-9461-4D3A-AD62-5A0132ABA328}"/>
                </a:ext>
              </a:extLst>
            </p:cNvPr>
            <p:cNvSpPr/>
            <p:nvPr/>
          </p:nvSpPr>
          <p:spPr>
            <a:xfrm>
              <a:off x="433973" y="192923"/>
              <a:ext cx="3023688" cy="821636"/>
            </a:xfrm>
            <a:prstGeom prst="flowChartTerminator">
              <a:avLst/>
            </a:prstGeom>
            <a:solidFill>
              <a:srgbClr val="0078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3F"/>
                  </a:solidFill>
                  <a:latin typeface="#9Slide03 Oswald Medium" panose="00000600000000000000" pitchFamily="2" charset="0"/>
                  <a:cs typeface="Arial" panose="020B0604020202020204" pitchFamily="34" charset="0"/>
                </a:rPr>
                <a:t>BÀI 3</a:t>
              </a:r>
            </a:p>
          </p:txBody>
        </p:sp>
        <p:pic>
          <p:nvPicPr>
            <p:cNvPr id="17" name="Picture 16">
              <a:extLst>
                <a:ext uri="{FF2B5EF4-FFF2-40B4-BE49-F238E27FC236}">
                  <a16:creationId xmlns:a16="http://schemas.microsoft.com/office/drawing/2014/main" id="{DC0502AE-5658-4CEE-96B3-BC6EFE8B1D42}"/>
                </a:ext>
              </a:extLst>
            </p:cNvPr>
            <p:cNvPicPr>
              <a:picLocks noChangeAspect="1"/>
            </p:cNvPicPr>
            <p:nvPr/>
          </p:nvPicPr>
          <p:blipFill>
            <a:blip r:embed="rId4"/>
            <a:stretch>
              <a:fillRect/>
            </a:stretch>
          </p:blipFill>
          <p:spPr>
            <a:xfrm>
              <a:off x="221672" y="13499"/>
              <a:ext cx="1207481" cy="1207481"/>
            </a:xfrm>
            <a:prstGeom prst="rect">
              <a:avLst/>
            </a:prstGeom>
          </p:spPr>
        </p:pic>
      </p:grpSp>
      <p:sp>
        <p:nvSpPr>
          <p:cNvPr id="2" name="Rectangle 1"/>
          <p:cNvSpPr/>
          <p:nvPr/>
        </p:nvSpPr>
        <p:spPr>
          <a:xfrm>
            <a:off x="454256" y="2551819"/>
            <a:ext cx="5175952" cy="1384995"/>
          </a:xfrm>
          <a:prstGeom prst="rect">
            <a:avLst/>
          </a:prstGeom>
        </p:spPr>
        <p:txBody>
          <a:bodyPr wrap="square">
            <a:spAutoFit/>
          </a:bodyPr>
          <a:lstStyle/>
          <a:p>
            <a:pPr algn="just"/>
            <a:r>
              <a:rPr lang="vi-VN" sz="2800" b="1" dirty="0">
                <a:latin typeface="#9Slide03 SFU Futura_12" panose="020B0604020202020204" charset="0"/>
              </a:rPr>
              <a:t>Hãy hoàn thành sơ đồ quá trình hình thành mây và mưa bằng cách chú thích cho các mũi tên</a:t>
            </a:r>
            <a:endParaRPr lang="en-US" sz="2800" b="1" dirty="0">
              <a:latin typeface="#9Slide03 SFU Futura_12" panose="020B0604020202020204" charset="0"/>
            </a:endParaRPr>
          </a:p>
        </p:txBody>
      </p:sp>
      <p:sp>
        <p:nvSpPr>
          <p:cNvPr id="23" name="Right Arrow 22"/>
          <p:cNvSpPr/>
          <p:nvPr/>
        </p:nvSpPr>
        <p:spPr>
          <a:xfrm>
            <a:off x="198701" y="4062308"/>
            <a:ext cx="810078" cy="628650"/>
          </a:xfrm>
          <a:prstGeom prst="rightArrow">
            <a:avLst/>
          </a:prstGeom>
          <a:solidFill>
            <a:srgbClr val="0078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149386" y="4062308"/>
            <a:ext cx="3785692" cy="830997"/>
          </a:xfrm>
          <a:prstGeom prst="rect">
            <a:avLst/>
          </a:prstGeom>
        </p:spPr>
        <p:txBody>
          <a:bodyPr wrap="square">
            <a:spAutoFit/>
          </a:bodyPr>
          <a:lstStyle/>
          <a:p>
            <a:pPr algn="just"/>
            <a:r>
              <a:rPr lang="en-US" sz="2400" b="1" dirty="0">
                <a:solidFill>
                  <a:srgbClr val="0078A0"/>
                </a:solidFill>
                <a:latin typeface="#9Slide03 SFU Futura_12" panose="020B0604020202020204" charset="0"/>
                <a:ea typeface="Cambria" panose="02040503050406030204" pitchFamily="18" charset="0"/>
              </a:rPr>
              <a:t>(1): </a:t>
            </a:r>
            <a:r>
              <a:rPr lang="en-US" sz="2400" b="1" dirty="0" err="1">
                <a:solidFill>
                  <a:srgbClr val="0078A0"/>
                </a:solidFill>
                <a:latin typeface="#9Slide03 SFU Futura_12" panose="020B0604020202020204" charset="0"/>
                <a:ea typeface="Cambria" panose="02040503050406030204" pitchFamily="18" charset="0"/>
              </a:rPr>
              <a:t>nước</a:t>
            </a:r>
            <a:r>
              <a:rPr lang="en-US" sz="2400" b="1" dirty="0">
                <a:solidFill>
                  <a:srgbClr val="0078A0"/>
                </a:solidFill>
                <a:latin typeface="#9Slide03 SFU Futura_12" panose="020B0604020202020204" charset="0"/>
                <a:ea typeface="Cambria" panose="02040503050406030204" pitchFamily="18" charset="0"/>
              </a:rPr>
              <a:t> </a:t>
            </a:r>
            <a:r>
              <a:rPr lang="en-US" sz="2400" b="1" dirty="0" err="1">
                <a:solidFill>
                  <a:srgbClr val="0078A0"/>
                </a:solidFill>
                <a:latin typeface="#9Slide03 SFU Futura_12" panose="020B0604020202020204" charset="0"/>
                <a:ea typeface="Cambria" panose="02040503050406030204" pitchFamily="18" charset="0"/>
              </a:rPr>
              <a:t>từ</a:t>
            </a:r>
            <a:r>
              <a:rPr lang="en-US" sz="2400" b="1" dirty="0">
                <a:solidFill>
                  <a:srgbClr val="0078A0"/>
                </a:solidFill>
                <a:latin typeface="#9Slide03 SFU Futura_12" panose="020B0604020202020204" charset="0"/>
                <a:ea typeface="Cambria" panose="02040503050406030204" pitchFamily="18" charset="0"/>
              </a:rPr>
              <a:t> </a:t>
            </a:r>
            <a:r>
              <a:rPr lang="en-US" sz="2400" b="1" dirty="0" err="1">
                <a:solidFill>
                  <a:srgbClr val="0078A0"/>
                </a:solidFill>
                <a:latin typeface="#9Slide03 SFU Futura_12" panose="020B0604020202020204" charset="0"/>
                <a:ea typeface="Cambria" panose="02040503050406030204" pitchFamily="18" charset="0"/>
              </a:rPr>
              <a:t>biển</a:t>
            </a:r>
            <a:r>
              <a:rPr lang="en-US" sz="2400" b="1" dirty="0">
                <a:solidFill>
                  <a:srgbClr val="0078A0"/>
                </a:solidFill>
                <a:latin typeface="#9Slide03 SFU Futura_12" panose="020B0604020202020204" charset="0"/>
                <a:ea typeface="Cambria" panose="02040503050406030204" pitchFamily="18" charset="0"/>
              </a:rPr>
              <a:t> </a:t>
            </a:r>
            <a:r>
              <a:rPr lang="en-US" sz="2400" b="1" dirty="0" err="1">
                <a:solidFill>
                  <a:srgbClr val="0078A0"/>
                </a:solidFill>
                <a:latin typeface="#9Slide03 SFU Futura_12" panose="020B0604020202020204" charset="0"/>
                <a:ea typeface="Cambria" panose="02040503050406030204" pitchFamily="18" charset="0"/>
              </a:rPr>
              <a:t>và</a:t>
            </a:r>
            <a:r>
              <a:rPr lang="en-US" sz="2400" b="1" dirty="0">
                <a:solidFill>
                  <a:srgbClr val="0078A0"/>
                </a:solidFill>
                <a:latin typeface="#9Slide03 SFU Futura_12" panose="020B0604020202020204" charset="0"/>
                <a:ea typeface="Cambria" panose="02040503050406030204" pitchFamily="18" charset="0"/>
              </a:rPr>
              <a:t> </a:t>
            </a:r>
            <a:r>
              <a:rPr lang="en-US" sz="2400" b="1" dirty="0" err="1">
                <a:solidFill>
                  <a:srgbClr val="0078A0"/>
                </a:solidFill>
                <a:latin typeface="#9Slide03 SFU Futura_12" panose="020B0604020202020204" charset="0"/>
                <a:ea typeface="Cambria" panose="02040503050406030204" pitchFamily="18" charset="0"/>
              </a:rPr>
              <a:t>đại</a:t>
            </a:r>
            <a:r>
              <a:rPr lang="en-US" sz="2400" b="1" dirty="0">
                <a:solidFill>
                  <a:srgbClr val="0078A0"/>
                </a:solidFill>
                <a:latin typeface="#9Slide03 SFU Futura_12" panose="020B0604020202020204" charset="0"/>
                <a:ea typeface="Cambria" panose="02040503050406030204" pitchFamily="18" charset="0"/>
              </a:rPr>
              <a:t> </a:t>
            </a:r>
            <a:r>
              <a:rPr lang="en-US" sz="2400" b="1" dirty="0" err="1">
                <a:solidFill>
                  <a:srgbClr val="0078A0"/>
                </a:solidFill>
                <a:latin typeface="#9Slide03 SFU Futura_12" panose="020B0604020202020204" charset="0"/>
                <a:ea typeface="Cambria" panose="02040503050406030204" pitchFamily="18" charset="0"/>
              </a:rPr>
              <a:t>dương</a:t>
            </a:r>
            <a:r>
              <a:rPr lang="en-US" sz="2400" b="1" dirty="0">
                <a:solidFill>
                  <a:srgbClr val="0078A0"/>
                </a:solidFill>
                <a:latin typeface="#9Slide03 SFU Futura_12" panose="020B0604020202020204" charset="0"/>
                <a:ea typeface="Cambria" panose="02040503050406030204" pitchFamily="18" charset="0"/>
              </a:rPr>
              <a:t> </a:t>
            </a:r>
            <a:r>
              <a:rPr lang="en-US" sz="2400" b="1" dirty="0" err="1">
                <a:solidFill>
                  <a:srgbClr val="0078A0"/>
                </a:solidFill>
                <a:latin typeface="#9Slide03 SFU Futura_12" panose="020B0604020202020204" charset="0"/>
                <a:ea typeface="Cambria" panose="02040503050406030204" pitchFamily="18" charset="0"/>
              </a:rPr>
              <a:t>bốc</a:t>
            </a:r>
            <a:r>
              <a:rPr lang="en-US" sz="2400" b="1" dirty="0">
                <a:solidFill>
                  <a:srgbClr val="0078A0"/>
                </a:solidFill>
                <a:latin typeface="#9Slide03 SFU Futura_12" panose="020B0604020202020204" charset="0"/>
                <a:ea typeface="Cambria" panose="02040503050406030204" pitchFamily="18" charset="0"/>
              </a:rPr>
              <a:t> </a:t>
            </a:r>
            <a:r>
              <a:rPr lang="en-US" sz="2400" b="1" dirty="0" err="1">
                <a:solidFill>
                  <a:srgbClr val="0078A0"/>
                </a:solidFill>
                <a:latin typeface="#9Slide03 SFU Futura_12" panose="020B0604020202020204" charset="0"/>
                <a:ea typeface="Cambria" panose="02040503050406030204" pitchFamily="18" charset="0"/>
              </a:rPr>
              <a:t>hơi</a:t>
            </a:r>
            <a:endParaRPr lang="en-US" sz="2400" b="1" dirty="0">
              <a:solidFill>
                <a:srgbClr val="0078A0"/>
              </a:solidFill>
              <a:latin typeface="#9Slide03 SFU Futura_12" panose="020B0604020202020204" charset="0"/>
              <a:ea typeface="Cambria" panose="02040503050406030204" pitchFamily="18" charset="0"/>
            </a:endParaRPr>
          </a:p>
        </p:txBody>
      </p:sp>
      <p:pic>
        <p:nvPicPr>
          <p:cNvPr id="14338" name="Picture 1"/>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9023"/>
          <a:stretch/>
        </p:blipFill>
        <p:spPr bwMode="auto">
          <a:xfrm>
            <a:off x="5872162" y="1227667"/>
            <a:ext cx="6198947" cy="5301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p:cNvSpPr/>
          <p:nvPr/>
        </p:nvSpPr>
        <p:spPr>
          <a:xfrm>
            <a:off x="1149386" y="4865122"/>
            <a:ext cx="4008402" cy="461665"/>
          </a:xfrm>
          <a:prstGeom prst="rect">
            <a:avLst/>
          </a:prstGeom>
        </p:spPr>
        <p:txBody>
          <a:bodyPr wrap="square">
            <a:spAutoFit/>
          </a:bodyPr>
          <a:lstStyle/>
          <a:p>
            <a:pPr algn="just"/>
            <a:r>
              <a:rPr lang="en-US" sz="2400" b="1" dirty="0">
                <a:solidFill>
                  <a:srgbClr val="0078A0"/>
                </a:solidFill>
                <a:latin typeface="#9Slide03 SFU Futura_12" panose="020B0604020202020204" charset="0"/>
                <a:ea typeface="Cambria" panose="02040503050406030204" pitchFamily="18" charset="0"/>
              </a:rPr>
              <a:t>(2): </a:t>
            </a:r>
            <a:r>
              <a:rPr lang="en-US" sz="2400" b="1" dirty="0" err="1">
                <a:solidFill>
                  <a:srgbClr val="0078A0"/>
                </a:solidFill>
                <a:latin typeface="#9Slide03 SFU Futura_12" panose="020B0604020202020204" charset="0"/>
                <a:ea typeface="Cambria" panose="02040503050406030204" pitchFamily="18" charset="0"/>
              </a:rPr>
              <a:t>nước</a:t>
            </a:r>
            <a:r>
              <a:rPr lang="en-US" sz="2400" b="1" dirty="0">
                <a:solidFill>
                  <a:srgbClr val="0078A0"/>
                </a:solidFill>
                <a:latin typeface="#9Slide03 SFU Futura_12" panose="020B0604020202020204" charset="0"/>
                <a:ea typeface="Cambria" panose="02040503050406030204" pitchFamily="18" charset="0"/>
              </a:rPr>
              <a:t> </a:t>
            </a:r>
            <a:r>
              <a:rPr lang="en-US" sz="2400" b="1" dirty="0" err="1">
                <a:solidFill>
                  <a:srgbClr val="0078A0"/>
                </a:solidFill>
                <a:latin typeface="#9Slide03 SFU Futura_12" panose="020B0604020202020204" charset="0"/>
                <a:ea typeface="Cambria" panose="02040503050406030204" pitchFamily="18" charset="0"/>
              </a:rPr>
              <a:t>từ</a:t>
            </a:r>
            <a:r>
              <a:rPr lang="en-US" sz="2400" b="1" dirty="0">
                <a:solidFill>
                  <a:srgbClr val="0078A0"/>
                </a:solidFill>
                <a:latin typeface="#9Slide03 SFU Futura_12" panose="020B0604020202020204" charset="0"/>
                <a:ea typeface="Cambria" panose="02040503050406030204" pitchFamily="18" charset="0"/>
              </a:rPr>
              <a:t> </a:t>
            </a:r>
            <a:r>
              <a:rPr lang="en-US" sz="2400" b="1" dirty="0" err="1">
                <a:solidFill>
                  <a:srgbClr val="0078A0"/>
                </a:solidFill>
                <a:latin typeface="#9Slide03 SFU Futura_12" panose="020B0604020202020204" charset="0"/>
                <a:ea typeface="Cambria" panose="02040503050406030204" pitchFamily="18" charset="0"/>
              </a:rPr>
              <a:t>sông</a:t>
            </a:r>
            <a:r>
              <a:rPr lang="en-US" sz="2400" b="1" dirty="0">
                <a:solidFill>
                  <a:srgbClr val="0078A0"/>
                </a:solidFill>
                <a:latin typeface="#9Slide03 SFU Futura_12" panose="020B0604020202020204" charset="0"/>
                <a:ea typeface="Cambria" panose="02040503050406030204" pitchFamily="18" charset="0"/>
              </a:rPr>
              <a:t> </a:t>
            </a:r>
            <a:r>
              <a:rPr lang="en-US" sz="2400" b="1" dirty="0" err="1">
                <a:solidFill>
                  <a:srgbClr val="0078A0"/>
                </a:solidFill>
                <a:latin typeface="#9Slide03 SFU Futura_12" panose="020B0604020202020204" charset="0"/>
                <a:ea typeface="Cambria" panose="02040503050406030204" pitchFamily="18" charset="0"/>
              </a:rPr>
              <a:t>hồ</a:t>
            </a:r>
            <a:r>
              <a:rPr lang="en-US" sz="2400" b="1" dirty="0">
                <a:solidFill>
                  <a:srgbClr val="0078A0"/>
                </a:solidFill>
                <a:latin typeface="#9Slide03 SFU Futura_12" panose="020B0604020202020204" charset="0"/>
                <a:ea typeface="Cambria" panose="02040503050406030204" pitchFamily="18" charset="0"/>
              </a:rPr>
              <a:t>  </a:t>
            </a:r>
            <a:r>
              <a:rPr lang="en-US" sz="2400" b="1" dirty="0" err="1">
                <a:solidFill>
                  <a:srgbClr val="0078A0"/>
                </a:solidFill>
                <a:latin typeface="#9Slide03 SFU Futura_12" panose="020B0604020202020204" charset="0"/>
                <a:ea typeface="Cambria" panose="02040503050406030204" pitchFamily="18" charset="0"/>
              </a:rPr>
              <a:t>bốc</a:t>
            </a:r>
            <a:r>
              <a:rPr lang="en-US" sz="2400" b="1" dirty="0">
                <a:solidFill>
                  <a:srgbClr val="0078A0"/>
                </a:solidFill>
                <a:latin typeface="#9Slide03 SFU Futura_12" panose="020B0604020202020204" charset="0"/>
                <a:ea typeface="Cambria" panose="02040503050406030204" pitchFamily="18" charset="0"/>
              </a:rPr>
              <a:t> </a:t>
            </a:r>
            <a:r>
              <a:rPr lang="en-US" sz="2400" b="1" dirty="0" err="1">
                <a:solidFill>
                  <a:srgbClr val="0078A0"/>
                </a:solidFill>
                <a:latin typeface="#9Slide03 SFU Futura_12" panose="020B0604020202020204" charset="0"/>
                <a:ea typeface="Cambria" panose="02040503050406030204" pitchFamily="18" charset="0"/>
              </a:rPr>
              <a:t>hơi</a:t>
            </a:r>
            <a:endParaRPr lang="en-US" sz="2400" b="1" dirty="0">
              <a:solidFill>
                <a:srgbClr val="0078A0"/>
              </a:solidFill>
              <a:latin typeface="#9Slide03 SFU Futura_12" panose="020B0604020202020204" charset="0"/>
              <a:ea typeface="Cambria" panose="02040503050406030204" pitchFamily="18" charset="0"/>
            </a:endParaRPr>
          </a:p>
        </p:txBody>
      </p:sp>
      <p:sp>
        <p:nvSpPr>
          <p:cNvPr id="27" name="Rectangle 26"/>
          <p:cNvSpPr/>
          <p:nvPr/>
        </p:nvSpPr>
        <p:spPr>
          <a:xfrm>
            <a:off x="1149386" y="5326787"/>
            <a:ext cx="4579902" cy="461665"/>
          </a:xfrm>
          <a:prstGeom prst="rect">
            <a:avLst/>
          </a:prstGeom>
        </p:spPr>
        <p:txBody>
          <a:bodyPr wrap="square">
            <a:spAutoFit/>
          </a:bodyPr>
          <a:lstStyle/>
          <a:p>
            <a:pPr algn="just"/>
            <a:r>
              <a:rPr lang="en-US" sz="2400" b="1" dirty="0">
                <a:solidFill>
                  <a:srgbClr val="0078A0"/>
                </a:solidFill>
                <a:latin typeface="#9Slide03 SFU Futura_12" panose="020B0604020202020204" charset="0"/>
                <a:ea typeface="Cambria" panose="02040503050406030204" pitchFamily="18" charset="0"/>
              </a:rPr>
              <a:t>(3): </a:t>
            </a:r>
            <a:r>
              <a:rPr lang="en-US" sz="2400" b="1" dirty="0" err="1">
                <a:solidFill>
                  <a:srgbClr val="0078A0"/>
                </a:solidFill>
                <a:latin typeface="#9Slide03 SFU Futura_12" panose="020B0604020202020204" charset="0"/>
                <a:ea typeface="Cambria" panose="02040503050406030204" pitchFamily="18" charset="0"/>
              </a:rPr>
              <a:t>hơi</a:t>
            </a:r>
            <a:r>
              <a:rPr lang="en-US" sz="2400" b="1" dirty="0">
                <a:solidFill>
                  <a:srgbClr val="0078A0"/>
                </a:solidFill>
                <a:latin typeface="#9Slide03 SFU Futura_12" panose="020B0604020202020204" charset="0"/>
                <a:ea typeface="Cambria" panose="02040503050406030204" pitchFamily="18" charset="0"/>
              </a:rPr>
              <a:t> </a:t>
            </a:r>
            <a:r>
              <a:rPr lang="en-US" sz="2400" b="1" dirty="0" err="1">
                <a:solidFill>
                  <a:srgbClr val="0078A0"/>
                </a:solidFill>
                <a:latin typeface="#9Slide03 SFU Futura_12" panose="020B0604020202020204" charset="0"/>
                <a:ea typeface="Cambria" panose="02040503050406030204" pitchFamily="18" charset="0"/>
              </a:rPr>
              <a:t>nước</a:t>
            </a:r>
            <a:r>
              <a:rPr lang="en-US" sz="2400" b="1" dirty="0">
                <a:solidFill>
                  <a:srgbClr val="0078A0"/>
                </a:solidFill>
                <a:latin typeface="#9Slide03 SFU Futura_12" panose="020B0604020202020204" charset="0"/>
                <a:ea typeface="Cambria" panose="02040503050406030204" pitchFamily="18" charset="0"/>
              </a:rPr>
              <a:t> </a:t>
            </a:r>
            <a:r>
              <a:rPr lang="en-US" sz="2400" b="1" dirty="0" err="1">
                <a:solidFill>
                  <a:srgbClr val="0078A0"/>
                </a:solidFill>
                <a:latin typeface="#9Slide03 SFU Futura_12" panose="020B0604020202020204" charset="0"/>
                <a:ea typeface="Cambria" panose="02040503050406030204" pitchFamily="18" charset="0"/>
              </a:rPr>
              <a:t>ngưng</a:t>
            </a:r>
            <a:r>
              <a:rPr lang="en-US" sz="2400" b="1" dirty="0">
                <a:solidFill>
                  <a:srgbClr val="0078A0"/>
                </a:solidFill>
                <a:latin typeface="#9Slide03 SFU Futura_12" panose="020B0604020202020204" charset="0"/>
                <a:ea typeface="Cambria" panose="02040503050406030204" pitchFamily="18" charset="0"/>
              </a:rPr>
              <a:t> </a:t>
            </a:r>
            <a:r>
              <a:rPr lang="en-US" sz="2400" b="1" dirty="0" err="1">
                <a:solidFill>
                  <a:srgbClr val="0078A0"/>
                </a:solidFill>
                <a:latin typeface="#9Slide03 SFU Futura_12" panose="020B0604020202020204" charset="0"/>
                <a:ea typeface="Cambria" panose="02040503050406030204" pitchFamily="18" charset="0"/>
              </a:rPr>
              <a:t>tụ</a:t>
            </a:r>
            <a:r>
              <a:rPr lang="en-US" sz="2400" b="1" dirty="0">
                <a:solidFill>
                  <a:srgbClr val="0078A0"/>
                </a:solidFill>
                <a:latin typeface="#9Slide03 SFU Futura_12" panose="020B0604020202020204" charset="0"/>
                <a:ea typeface="Cambria" panose="02040503050406030204" pitchFamily="18" charset="0"/>
              </a:rPr>
              <a:t> </a:t>
            </a:r>
            <a:r>
              <a:rPr lang="en-US" sz="2400" b="1" dirty="0" err="1">
                <a:solidFill>
                  <a:srgbClr val="0078A0"/>
                </a:solidFill>
                <a:latin typeface="#9Slide03 SFU Futura_12" panose="020B0604020202020204" charset="0"/>
                <a:ea typeface="Cambria" panose="02040503050406030204" pitchFamily="18" charset="0"/>
              </a:rPr>
              <a:t>thành</a:t>
            </a:r>
            <a:r>
              <a:rPr lang="en-US" sz="2400" b="1" dirty="0">
                <a:solidFill>
                  <a:srgbClr val="0078A0"/>
                </a:solidFill>
                <a:latin typeface="#9Slide03 SFU Futura_12" panose="020B0604020202020204" charset="0"/>
                <a:ea typeface="Cambria" panose="02040503050406030204" pitchFamily="18" charset="0"/>
              </a:rPr>
              <a:t> </a:t>
            </a:r>
            <a:r>
              <a:rPr lang="en-US" sz="2400" b="1" dirty="0" err="1">
                <a:solidFill>
                  <a:srgbClr val="0078A0"/>
                </a:solidFill>
                <a:latin typeface="#9Slide03 SFU Futura_12" panose="020B0604020202020204" charset="0"/>
                <a:ea typeface="Cambria" panose="02040503050406030204" pitchFamily="18" charset="0"/>
              </a:rPr>
              <a:t>mây</a:t>
            </a:r>
            <a:endParaRPr lang="en-US" sz="2400" b="1" dirty="0">
              <a:solidFill>
                <a:srgbClr val="0078A0"/>
              </a:solidFill>
              <a:latin typeface="#9Slide03 SFU Futura_12" panose="020B0604020202020204" charset="0"/>
              <a:ea typeface="Cambria" panose="02040503050406030204" pitchFamily="18" charset="0"/>
            </a:endParaRPr>
          </a:p>
        </p:txBody>
      </p:sp>
      <p:sp>
        <p:nvSpPr>
          <p:cNvPr id="28" name="Rectangle 27"/>
          <p:cNvSpPr/>
          <p:nvPr/>
        </p:nvSpPr>
        <p:spPr>
          <a:xfrm>
            <a:off x="1149386" y="5788452"/>
            <a:ext cx="4722776" cy="830997"/>
          </a:xfrm>
          <a:prstGeom prst="rect">
            <a:avLst/>
          </a:prstGeom>
        </p:spPr>
        <p:txBody>
          <a:bodyPr wrap="square">
            <a:spAutoFit/>
          </a:bodyPr>
          <a:lstStyle/>
          <a:p>
            <a:pPr algn="just"/>
            <a:r>
              <a:rPr lang="en-US" sz="2400" b="1" dirty="0">
                <a:solidFill>
                  <a:srgbClr val="0078A0"/>
                </a:solidFill>
                <a:latin typeface="#9Slide03 SFU Futura_12" panose="020B0604020202020204" charset="0"/>
                <a:ea typeface="Cambria" panose="02040503050406030204" pitchFamily="18" charset="0"/>
              </a:rPr>
              <a:t>(4): </a:t>
            </a:r>
            <a:r>
              <a:rPr lang="en-US" sz="2400" b="1" dirty="0" err="1">
                <a:solidFill>
                  <a:srgbClr val="0078A0"/>
                </a:solidFill>
                <a:latin typeface="#9Slide03 SFU Futura_12" panose="020B0604020202020204" charset="0"/>
                <a:ea typeface="Cambria" panose="02040503050406030204" pitchFamily="18" charset="0"/>
              </a:rPr>
              <a:t>các</a:t>
            </a:r>
            <a:r>
              <a:rPr lang="en-US" sz="2400" b="1" dirty="0">
                <a:solidFill>
                  <a:srgbClr val="0078A0"/>
                </a:solidFill>
                <a:latin typeface="#9Slide03 SFU Futura_12" panose="020B0604020202020204" charset="0"/>
                <a:ea typeface="Cambria" panose="02040503050406030204" pitchFamily="18" charset="0"/>
              </a:rPr>
              <a:t> </a:t>
            </a:r>
            <a:r>
              <a:rPr lang="en-US" sz="2400" b="1" dirty="0" err="1">
                <a:solidFill>
                  <a:srgbClr val="0078A0"/>
                </a:solidFill>
                <a:latin typeface="#9Slide03 SFU Futura_12" panose="020B0604020202020204" charset="0"/>
                <a:ea typeface="Cambria" panose="02040503050406030204" pitchFamily="18" charset="0"/>
              </a:rPr>
              <a:t>hạt</a:t>
            </a:r>
            <a:r>
              <a:rPr lang="en-US" sz="2400" b="1" dirty="0">
                <a:solidFill>
                  <a:srgbClr val="0078A0"/>
                </a:solidFill>
                <a:latin typeface="#9Slide03 SFU Futura_12" panose="020B0604020202020204" charset="0"/>
                <a:ea typeface="Cambria" panose="02040503050406030204" pitchFamily="18" charset="0"/>
              </a:rPr>
              <a:t> </a:t>
            </a:r>
            <a:r>
              <a:rPr lang="en-US" sz="2400" b="1" dirty="0" err="1">
                <a:solidFill>
                  <a:srgbClr val="0078A0"/>
                </a:solidFill>
                <a:latin typeface="#9Slide03 SFU Futura_12" panose="020B0604020202020204" charset="0"/>
                <a:ea typeface="Cambria" panose="02040503050406030204" pitchFamily="18" charset="0"/>
              </a:rPr>
              <a:t>nước</a:t>
            </a:r>
            <a:r>
              <a:rPr lang="en-US" sz="2400" b="1" dirty="0">
                <a:solidFill>
                  <a:srgbClr val="0078A0"/>
                </a:solidFill>
                <a:latin typeface="#9Slide03 SFU Futura_12" panose="020B0604020202020204" charset="0"/>
                <a:ea typeface="Cambria" panose="02040503050406030204" pitchFamily="18" charset="0"/>
              </a:rPr>
              <a:t> </a:t>
            </a:r>
            <a:r>
              <a:rPr lang="en-US" sz="2400" b="1" dirty="0" err="1">
                <a:solidFill>
                  <a:srgbClr val="0078A0"/>
                </a:solidFill>
                <a:latin typeface="#9Slide03 SFU Futura_12" panose="020B0604020202020204" charset="0"/>
                <a:ea typeface="Cambria" panose="02040503050406030204" pitchFamily="18" charset="0"/>
              </a:rPr>
              <a:t>trong</a:t>
            </a:r>
            <a:r>
              <a:rPr lang="en-US" sz="2400" b="1" dirty="0">
                <a:solidFill>
                  <a:srgbClr val="0078A0"/>
                </a:solidFill>
                <a:latin typeface="#9Slide03 SFU Futura_12" panose="020B0604020202020204" charset="0"/>
                <a:ea typeface="Cambria" panose="02040503050406030204" pitchFamily="18" charset="0"/>
              </a:rPr>
              <a:t> </a:t>
            </a:r>
            <a:r>
              <a:rPr lang="en-US" sz="2400" b="1" dirty="0" err="1">
                <a:solidFill>
                  <a:srgbClr val="0078A0"/>
                </a:solidFill>
                <a:latin typeface="#9Slide03 SFU Futura_12" panose="020B0604020202020204" charset="0"/>
                <a:ea typeface="Cambria" panose="02040503050406030204" pitchFamily="18" charset="0"/>
              </a:rPr>
              <a:t>mây</a:t>
            </a:r>
            <a:r>
              <a:rPr lang="en-US" sz="2400" b="1" dirty="0">
                <a:solidFill>
                  <a:srgbClr val="0078A0"/>
                </a:solidFill>
                <a:latin typeface="#9Slide03 SFU Futura_12" panose="020B0604020202020204" charset="0"/>
                <a:ea typeface="Cambria" panose="02040503050406030204" pitchFamily="18" charset="0"/>
              </a:rPr>
              <a:t> </a:t>
            </a:r>
            <a:r>
              <a:rPr lang="en-US" sz="2400" b="1" dirty="0" err="1">
                <a:solidFill>
                  <a:srgbClr val="0078A0"/>
                </a:solidFill>
                <a:latin typeface="#9Slide03 SFU Futura_12" panose="020B0604020202020204" charset="0"/>
                <a:ea typeface="Cambria" panose="02040503050406030204" pitchFamily="18" charset="0"/>
              </a:rPr>
              <a:t>đủ</a:t>
            </a:r>
            <a:r>
              <a:rPr lang="en-US" sz="2400" b="1" dirty="0">
                <a:solidFill>
                  <a:srgbClr val="0078A0"/>
                </a:solidFill>
                <a:latin typeface="#9Slide03 SFU Futura_12" panose="020B0604020202020204" charset="0"/>
                <a:ea typeface="Cambria" panose="02040503050406030204" pitchFamily="18" charset="0"/>
              </a:rPr>
              <a:t> </a:t>
            </a:r>
            <a:r>
              <a:rPr lang="en-US" sz="2400" b="1" dirty="0" err="1">
                <a:solidFill>
                  <a:srgbClr val="0078A0"/>
                </a:solidFill>
                <a:latin typeface="#9Slide03 SFU Futura_12" panose="020B0604020202020204" charset="0"/>
                <a:ea typeface="Cambria" panose="02040503050406030204" pitchFamily="18" charset="0"/>
              </a:rPr>
              <a:t>nặng</a:t>
            </a:r>
            <a:r>
              <a:rPr lang="en-US" sz="2400" b="1" dirty="0">
                <a:solidFill>
                  <a:srgbClr val="0078A0"/>
                </a:solidFill>
                <a:latin typeface="#9Slide03 SFU Futura_12" panose="020B0604020202020204" charset="0"/>
                <a:ea typeface="Cambria" panose="02040503050406030204" pitchFamily="18" charset="0"/>
              </a:rPr>
              <a:t> </a:t>
            </a:r>
            <a:r>
              <a:rPr lang="en-US" sz="2400" b="1" dirty="0" err="1">
                <a:solidFill>
                  <a:srgbClr val="0078A0"/>
                </a:solidFill>
                <a:latin typeface="#9Slide03 SFU Futura_12" panose="020B0604020202020204" charset="0"/>
                <a:ea typeface="Cambria" panose="02040503050406030204" pitchFamily="18" charset="0"/>
              </a:rPr>
              <a:t>sẽ</a:t>
            </a:r>
            <a:r>
              <a:rPr lang="en-US" sz="2400" b="1" dirty="0">
                <a:solidFill>
                  <a:srgbClr val="0078A0"/>
                </a:solidFill>
                <a:latin typeface="#9Slide03 SFU Futura_12" panose="020B0604020202020204" charset="0"/>
                <a:ea typeface="Cambria" panose="02040503050406030204" pitchFamily="18" charset="0"/>
              </a:rPr>
              <a:t> </a:t>
            </a:r>
            <a:r>
              <a:rPr lang="en-US" sz="2400" b="1" dirty="0" err="1">
                <a:solidFill>
                  <a:srgbClr val="0078A0"/>
                </a:solidFill>
                <a:latin typeface="#9Slide03 SFU Futura_12" panose="020B0604020202020204" charset="0"/>
                <a:ea typeface="Cambria" panose="02040503050406030204" pitchFamily="18" charset="0"/>
              </a:rPr>
              <a:t>rơi</a:t>
            </a:r>
            <a:r>
              <a:rPr lang="en-US" sz="2400" b="1" dirty="0">
                <a:solidFill>
                  <a:srgbClr val="0078A0"/>
                </a:solidFill>
                <a:latin typeface="#9Slide03 SFU Futura_12" panose="020B0604020202020204" charset="0"/>
                <a:ea typeface="Cambria" panose="02040503050406030204" pitchFamily="18" charset="0"/>
              </a:rPr>
              <a:t> </a:t>
            </a:r>
            <a:r>
              <a:rPr lang="en-US" sz="2400" b="1" dirty="0" err="1">
                <a:solidFill>
                  <a:srgbClr val="0078A0"/>
                </a:solidFill>
                <a:latin typeface="#9Slide03 SFU Futura_12" panose="020B0604020202020204" charset="0"/>
                <a:ea typeface="Cambria" panose="02040503050406030204" pitchFamily="18" charset="0"/>
              </a:rPr>
              <a:t>xuống</a:t>
            </a:r>
            <a:r>
              <a:rPr lang="en-US" sz="2400" b="1" dirty="0">
                <a:solidFill>
                  <a:srgbClr val="0078A0"/>
                </a:solidFill>
                <a:latin typeface="#9Slide03 SFU Futura_12" panose="020B0604020202020204" charset="0"/>
                <a:ea typeface="Cambria" panose="02040503050406030204" pitchFamily="18" charset="0"/>
              </a:rPr>
              <a:t> </a:t>
            </a:r>
            <a:r>
              <a:rPr lang="en-US" sz="2400" b="1" dirty="0" err="1">
                <a:solidFill>
                  <a:srgbClr val="0078A0"/>
                </a:solidFill>
                <a:latin typeface="#9Slide03 SFU Futura_12" panose="020B0604020202020204" charset="0"/>
                <a:ea typeface="Cambria" panose="02040503050406030204" pitchFamily="18" charset="0"/>
              </a:rPr>
              <a:t>thành</a:t>
            </a:r>
            <a:r>
              <a:rPr lang="en-US" sz="2400" b="1" dirty="0">
                <a:solidFill>
                  <a:srgbClr val="0078A0"/>
                </a:solidFill>
                <a:latin typeface="#9Slide03 SFU Futura_12" panose="020B0604020202020204" charset="0"/>
                <a:ea typeface="Cambria" panose="02040503050406030204" pitchFamily="18" charset="0"/>
              </a:rPr>
              <a:t> </a:t>
            </a:r>
            <a:r>
              <a:rPr lang="en-US" sz="2400" b="1" dirty="0" err="1">
                <a:solidFill>
                  <a:srgbClr val="0078A0"/>
                </a:solidFill>
                <a:latin typeface="#9Slide03 SFU Futura_12" panose="020B0604020202020204" charset="0"/>
                <a:ea typeface="Cambria" panose="02040503050406030204" pitchFamily="18" charset="0"/>
              </a:rPr>
              <a:t>mưa</a:t>
            </a:r>
            <a:endParaRPr lang="en-US" sz="2400" b="1" dirty="0">
              <a:solidFill>
                <a:srgbClr val="0078A0"/>
              </a:solidFill>
              <a:latin typeface="#9Slide03 SFU Futura_12" panose="020B0604020202020204" charset="0"/>
              <a:ea typeface="Cambria" panose="02040503050406030204" pitchFamily="18" charset="0"/>
            </a:endParaRPr>
          </a:p>
        </p:txBody>
      </p:sp>
    </p:spTree>
    <p:extLst>
      <p:ext uri="{BB962C8B-B14F-4D97-AF65-F5344CB8AC3E}">
        <p14:creationId xmlns:p14="http://schemas.microsoft.com/office/powerpoint/2010/main" val="254793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4338"/>
                                        </p:tgtEl>
                                        <p:attrNameLst>
                                          <p:attrName>style.visibility</p:attrName>
                                        </p:attrNameLst>
                                      </p:cBhvr>
                                      <p:to>
                                        <p:strVal val="visible"/>
                                      </p:to>
                                    </p:set>
                                    <p:animEffect transition="in" filter="barn(inVertical)">
                                      <p:cBhvr>
                                        <p:cTn id="13" dur="500"/>
                                        <p:tgtEl>
                                          <p:spTgt spid="1433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inVertical)">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barn(inVertical)">
                                      <p:cBhvr>
                                        <p:cTn id="3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animBg="1"/>
      <p:bldP spid="24" grpId="0"/>
      <p:bldP spid="25" grpId="0"/>
      <p:bldP spid="27" grpId="0"/>
      <p:bldP spid="2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FC2FE5C-24B3-4321-AB89-4B2BE15C5082}"/>
              </a:ext>
            </a:extLst>
          </p:cNvPr>
          <p:cNvGrpSpPr/>
          <p:nvPr/>
        </p:nvGrpSpPr>
        <p:grpSpPr>
          <a:xfrm>
            <a:off x="3263622" y="0"/>
            <a:ext cx="5241750" cy="1342230"/>
            <a:chOff x="3263622" y="0"/>
            <a:chExt cx="5241750" cy="1342230"/>
          </a:xfrm>
        </p:grpSpPr>
        <p:sp>
          <p:nvSpPr>
            <p:cNvPr id="7" name="Rectangle 6">
              <a:extLst>
                <a:ext uri="{FF2B5EF4-FFF2-40B4-BE49-F238E27FC236}">
                  <a16:creationId xmlns:a16="http://schemas.microsoft.com/office/drawing/2014/main" id="{81F2071E-DF8C-495C-8676-8F839E06F04F}"/>
                </a:ext>
              </a:extLst>
            </p:cNvPr>
            <p:cNvSpPr/>
            <p:nvPr/>
          </p:nvSpPr>
          <p:spPr>
            <a:xfrm>
              <a:off x="3457665" y="106002"/>
              <a:ext cx="5047707" cy="1015663"/>
            </a:xfrm>
            <a:prstGeom prst="rect">
              <a:avLst/>
            </a:prstGeom>
            <a:solidFill>
              <a:srgbClr val="FFFF00"/>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54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LUYỆN TẬP</a:t>
              </a:r>
              <a:endParaRPr lang="en-US" sz="48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endParaRPr>
            </a:p>
          </p:txBody>
        </p:sp>
        <p:pic>
          <p:nvPicPr>
            <p:cNvPr id="13"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263622" y="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0" y="1425265"/>
            <a:ext cx="3235989" cy="1207481"/>
            <a:chOff x="221672" y="13499"/>
            <a:chExt cx="3235989" cy="1207481"/>
          </a:xfrm>
        </p:grpSpPr>
        <p:sp>
          <p:nvSpPr>
            <p:cNvPr id="16" name="Flowchart: Terminator 15">
              <a:extLst>
                <a:ext uri="{FF2B5EF4-FFF2-40B4-BE49-F238E27FC236}">
                  <a16:creationId xmlns:a16="http://schemas.microsoft.com/office/drawing/2014/main" id="{454EC65F-9461-4D3A-AD62-5A0132ABA328}"/>
                </a:ext>
              </a:extLst>
            </p:cNvPr>
            <p:cNvSpPr/>
            <p:nvPr/>
          </p:nvSpPr>
          <p:spPr>
            <a:xfrm>
              <a:off x="433973" y="192923"/>
              <a:ext cx="3023688" cy="821636"/>
            </a:xfrm>
            <a:prstGeom prst="flowChartTerminator">
              <a:avLst/>
            </a:prstGeom>
            <a:solidFill>
              <a:srgbClr val="0078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3F"/>
                  </a:solidFill>
                  <a:latin typeface="#9Slide03 Oswald Medium" panose="00000600000000000000" pitchFamily="2" charset="0"/>
                  <a:cs typeface="Arial" panose="020B0604020202020204" pitchFamily="34" charset="0"/>
                </a:rPr>
                <a:t>BÀI 4</a:t>
              </a:r>
            </a:p>
          </p:txBody>
        </p:sp>
        <p:pic>
          <p:nvPicPr>
            <p:cNvPr id="17" name="Picture 16">
              <a:extLst>
                <a:ext uri="{FF2B5EF4-FFF2-40B4-BE49-F238E27FC236}">
                  <a16:creationId xmlns:a16="http://schemas.microsoft.com/office/drawing/2014/main" id="{DC0502AE-5658-4CEE-96B3-BC6EFE8B1D42}"/>
                </a:ext>
              </a:extLst>
            </p:cNvPr>
            <p:cNvPicPr>
              <a:picLocks noChangeAspect="1"/>
            </p:cNvPicPr>
            <p:nvPr/>
          </p:nvPicPr>
          <p:blipFill>
            <a:blip r:embed="rId4"/>
            <a:stretch>
              <a:fillRect/>
            </a:stretch>
          </p:blipFill>
          <p:spPr>
            <a:xfrm>
              <a:off x="221672" y="13499"/>
              <a:ext cx="1207481" cy="1207481"/>
            </a:xfrm>
            <a:prstGeom prst="rect">
              <a:avLst/>
            </a:prstGeom>
          </p:spPr>
        </p:pic>
      </p:grpSp>
      <p:sp>
        <p:nvSpPr>
          <p:cNvPr id="2" name="Rectangle 1"/>
          <p:cNvSpPr/>
          <p:nvPr/>
        </p:nvSpPr>
        <p:spPr>
          <a:xfrm>
            <a:off x="4232771" y="1615534"/>
            <a:ext cx="7067311" cy="461665"/>
          </a:xfrm>
          <a:prstGeom prst="rect">
            <a:avLst/>
          </a:prstGeom>
        </p:spPr>
        <p:txBody>
          <a:bodyPr wrap="square">
            <a:spAutoFit/>
          </a:bodyPr>
          <a:lstStyle/>
          <a:p>
            <a:pPr algn="just"/>
            <a:r>
              <a:rPr lang="vi-VN" sz="2400" b="1" dirty="0">
                <a:latin typeface="#9Slide03 SFU Futura_12" panose="020B0604020202020204" charset="0"/>
              </a:rPr>
              <a:t>Nhiệt độ trung bình các tháng tại một trạm khí tượng </a:t>
            </a:r>
            <a:endParaRPr lang="en-US" sz="2400" b="1" dirty="0">
              <a:latin typeface="#9Slide03 SFU Futura_12" panose="020B0604020202020204" charset="0"/>
            </a:endParaRPr>
          </a:p>
        </p:txBody>
      </p:sp>
      <p:pic>
        <p:nvPicPr>
          <p:cNvPr id="18" name="Picture 17" descr="Table, calendar&#10;&#10;Description automatically generated">
            <a:extLst>
              <a:ext uri="{FF2B5EF4-FFF2-40B4-BE49-F238E27FC236}">
                <a16:creationId xmlns:a16="http://schemas.microsoft.com/office/drawing/2014/main" id="{62854D44-2A95-4D27-BD7F-59488D517FAE}"/>
              </a:ext>
            </a:extLst>
          </p:cNvPr>
          <p:cNvPicPr>
            <a:picLocks noChangeAspect="1"/>
          </p:cNvPicPr>
          <p:nvPr/>
        </p:nvPicPr>
        <p:blipFill rotWithShape="1">
          <a:blip r:embed="rId5"/>
          <a:srcRect r="9140"/>
          <a:stretch/>
        </p:blipFill>
        <p:spPr>
          <a:xfrm>
            <a:off x="3571965" y="2114894"/>
            <a:ext cx="8388925" cy="2021463"/>
          </a:xfrm>
          <a:prstGeom prst="rect">
            <a:avLst/>
          </a:prstGeom>
        </p:spPr>
      </p:pic>
      <p:sp>
        <p:nvSpPr>
          <p:cNvPr id="25" name="Rectangle 24"/>
          <p:cNvSpPr/>
          <p:nvPr/>
        </p:nvSpPr>
        <p:spPr>
          <a:xfrm>
            <a:off x="212301" y="3697414"/>
            <a:ext cx="3245364" cy="954107"/>
          </a:xfrm>
          <a:prstGeom prst="rect">
            <a:avLst/>
          </a:prstGeom>
        </p:spPr>
        <p:txBody>
          <a:bodyPr wrap="square">
            <a:spAutoFit/>
          </a:bodyPr>
          <a:lstStyle/>
          <a:p>
            <a:pPr algn="just"/>
            <a:r>
              <a:rPr lang="en-US" sz="2800" b="1" dirty="0" err="1">
                <a:latin typeface="#9Slide03 SFU Futura_12" panose="020B0604020202020204" charset="0"/>
              </a:rPr>
              <a:t>Dựa</a:t>
            </a:r>
            <a:r>
              <a:rPr lang="en-US" sz="2800" b="1" dirty="0">
                <a:latin typeface="#9Slide03 SFU Futura_12" panose="020B0604020202020204" charset="0"/>
              </a:rPr>
              <a:t> </a:t>
            </a:r>
            <a:r>
              <a:rPr lang="en-US" sz="2800" b="1" dirty="0" err="1">
                <a:latin typeface="#9Slide03 SFU Futura_12" panose="020B0604020202020204" charset="0"/>
              </a:rPr>
              <a:t>vào</a:t>
            </a:r>
            <a:r>
              <a:rPr lang="en-US" sz="2800" b="1" dirty="0">
                <a:latin typeface="#9Slide03 SFU Futura_12" panose="020B0604020202020204" charset="0"/>
              </a:rPr>
              <a:t> BSL, </a:t>
            </a:r>
            <a:r>
              <a:rPr lang="en-US" sz="2800" b="1" dirty="0" err="1">
                <a:latin typeface="#9Slide03 SFU Futura_12" panose="020B0604020202020204" charset="0"/>
              </a:rPr>
              <a:t>hãy</a:t>
            </a:r>
            <a:r>
              <a:rPr lang="en-US" sz="2800" b="1" dirty="0">
                <a:latin typeface="#9Slide03 SFU Futura_12" panose="020B0604020202020204" charset="0"/>
              </a:rPr>
              <a:t> </a:t>
            </a:r>
            <a:r>
              <a:rPr lang="en-US" sz="2800" b="1" dirty="0" err="1">
                <a:latin typeface="#9Slide03 SFU Futura_12" panose="020B0604020202020204" charset="0"/>
              </a:rPr>
              <a:t>cho</a:t>
            </a:r>
            <a:r>
              <a:rPr lang="en-US" sz="2800" b="1" dirty="0">
                <a:latin typeface="#9Slide03 SFU Futura_12" panose="020B0604020202020204" charset="0"/>
              </a:rPr>
              <a:t> </a:t>
            </a:r>
            <a:r>
              <a:rPr lang="en-US" sz="2800" b="1" dirty="0" err="1">
                <a:latin typeface="#9Slide03 SFU Futura_12" panose="020B0604020202020204" charset="0"/>
              </a:rPr>
              <a:t>biết</a:t>
            </a:r>
            <a:endParaRPr lang="en-US" sz="2800" b="1" dirty="0">
              <a:latin typeface="#9Slide03 SFU Futura_12" panose="020B0604020202020204" charset="0"/>
            </a:endParaRPr>
          </a:p>
        </p:txBody>
      </p:sp>
      <p:sp>
        <p:nvSpPr>
          <p:cNvPr id="27" name="Rectangle 26"/>
          <p:cNvSpPr/>
          <p:nvPr/>
        </p:nvSpPr>
        <p:spPr>
          <a:xfrm>
            <a:off x="209776" y="4743106"/>
            <a:ext cx="11543484" cy="1384995"/>
          </a:xfrm>
          <a:prstGeom prst="rect">
            <a:avLst/>
          </a:prstGeom>
        </p:spPr>
        <p:txBody>
          <a:bodyPr wrap="square">
            <a:spAutoFit/>
          </a:bodyPr>
          <a:lstStyle/>
          <a:p>
            <a:pPr algn="just"/>
            <a:r>
              <a:rPr lang="en-US" sz="2800" b="1" dirty="0">
                <a:latin typeface="#9Slide03 SFU Futura_12" panose="020B0604020202020204" charset="0"/>
              </a:rPr>
              <a:t>+ </a:t>
            </a:r>
            <a:r>
              <a:rPr lang="en-US" sz="2800" b="1" dirty="0" err="1">
                <a:latin typeface="#9Slide03 SFU Futura_12" panose="020B0604020202020204" charset="0"/>
              </a:rPr>
              <a:t>Nhiệt</a:t>
            </a:r>
            <a:r>
              <a:rPr lang="en-US" sz="2800" b="1" dirty="0">
                <a:latin typeface="#9Slide03 SFU Futura_12" panose="020B0604020202020204" charset="0"/>
              </a:rPr>
              <a:t> </a:t>
            </a:r>
            <a:r>
              <a:rPr lang="en-US" sz="2800" b="1" dirty="0" err="1">
                <a:latin typeface="#9Slide03 SFU Futura_12" panose="020B0604020202020204" charset="0"/>
              </a:rPr>
              <a:t>độ</a:t>
            </a:r>
            <a:r>
              <a:rPr lang="en-US" sz="2800" b="1" dirty="0">
                <a:latin typeface="#9Slide03 SFU Futura_12" panose="020B0604020202020204" charset="0"/>
              </a:rPr>
              <a:t> </a:t>
            </a:r>
            <a:r>
              <a:rPr lang="en-US" sz="2800" b="1" dirty="0" err="1">
                <a:latin typeface="#9Slide03 SFU Futura_12" panose="020B0604020202020204" charset="0"/>
              </a:rPr>
              <a:t>trung</a:t>
            </a:r>
            <a:r>
              <a:rPr lang="en-US" sz="2800" b="1" dirty="0">
                <a:latin typeface="#9Slide03 SFU Futura_12" panose="020B0604020202020204" charset="0"/>
              </a:rPr>
              <a:t> </a:t>
            </a:r>
            <a:r>
              <a:rPr lang="en-US" sz="2800" b="1" dirty="0" err="1">
                <a:latin typeface="#9Slide03 SFU Futura_12" panose="020B0604020202020204" charset="0"/>
              </a:rPr>
              <a:t>bình</a:t>
            </a:r>
            <a:r>
              <a:rPr lang="en-US" sz="2800" b="1" dirty="0">
                <a:latin typeface="#9Slide03 SFU Futura_12" panose="020B0604020202020204" charset="0"/>
              </a:rPr>
              <a:t> </a:t>
            </a:r>
            <a:r>
              <a:rPr lang="en-US" sz="2800" b="1" dirty="0" err="1">
                <a:latin typeface="#9Slide03 SFU Futura_12" panose="020B0604020202020204" charset="0"/>
              </a:rPr>
              <a:t>năm</a:t>
            </a:r>
            <a:r>
              <a:rPr lang="en-US" sz="2800" b="1" dirty="0">
                <a:latin typeface="#9Slide03 SFU Futura_12" panose="020B0604020202020204" charset="0"/>
              </a:rPr>
              <a:t>:……………………</a:t>
            </a:r>
          </a:p>
          <a:p>
            <a:pPr algn="just"/>
            <a:r>
              <a:rPr lang="en-US" sz="2800" b="1" dirty="0">
                <a:latin typeface="#9Slide03 SFU Futura_12" panose="020B0604020202020204" charset="0"/>
              </a:rPr>
              <a:t>+ </a:t>
            </a:r>
            <a:r>
              <a:rPr lang="en-US" sz="2800" b="1" dirty="0" err="1">
                <a:latin typeface="#9Slide03 SFU Futura_12" panose="020B0604020202020204" charset="0"/>
              </a:rPr>
              <a:t>Nhiệt</a:t>
            </a:r>
            <a:r>
              <a:rPr lang="en-US" sz="2800" b="1" dirty="0">
                <a:latin typeface="#9Slide03 SFU Futura_12" panose="020B0604020202020204" charset="0"/>
              </a:rPr>
              <a:t> </a:t>
            </a:r>
            <a:r>
              <a:rPr lang="en-US" sz="2800" b="1" dirty="0" err="1">
                <a:latin typeface="#9Slide03 SFU Futura_12" panose="020B0604020202020204" charset="0"/>
              </a:rPr>
              <a:t>độ</a:t>
            </a:r>
            <a:r>
              <a:rPr lang="en-US" sz="2800" b="1" dirty="0">
                <a:latin typeface="#9Slide03 SFU Futura_12" panose="020B0604020202020204" charset="0"/>
              </a:rPr>
              <a:t> </a:t>
            </a:r>
            <a:r>
              <a:rPr lang="en-US" sz="2800" b="1" dirty="0" err="1">
                <a:latin typeface="#9Slide03 SFU Futura_12" panose="020B0604020202020204" charset="0"/>
              </a:rPr>
              <a:t>trung</a:t>
            </a:r>
            <a:r>
              <a:rPr lang="en-US" sz="2800" b="1" dirty="0">
                <a:latin typeface="#9Slide03 SFU Futura_12" panose="020B0604020202020204" charset="0"/>
              </a:rPr>
              <a:t> </a:t>
            </a:r>
            <a:r>
              <a:rPr lang="en-US" sz="2800" b="1" dirty="0" err="1">
                <a:latin typeface="#9Slide03 SFU Futura_12" panose="020B0604020202020204" charset="0"/>
              </a:rPr>
              <a:t>bình</a:t>
            </a:r>
            <a:r>
              <a:rPr lang="en-US" sz="2800" b="1" dirty="0">
                <a:latin typeface="#9Slide03 SFU Futura_12" panose="020B0604020202020204" charset="0"/>
              </a:rPr>
              <a:t> </a:t>
            </a:r>
            <a:r>
              <a:rPr lang="en-US" sz="2800" b="1" dirty="0" err="1">
                <a:latin typeface="#9Slide03 SFU Futura_12" panose="020B0604020202020204" charset="0"/>
              </a:rPr>
              <a:t>cao</a:t>
            </a:r>
            <a:r>
              <a:rPr lang="en-US" sz="2800" b="1" dirty="0">
                <a:latin typeface="#9Slide03 SFU Futura_12" panose="020B0604020202020204" charset="0"/>
              </a:rPr>
              <a:t> </a:t>
            </a:r>
            <a:r>
              <a:rPr lang="en-US" sz="2800" b="1" dirty="0" err="1">
                <a:latin typeface="#9Slide03 SFU Futura_12" panose="020B0604020202020204" charset="0"/>
              </a:rPr>
              <a:t>nhất</a:t>
            </a:r>
            <a:r>
              <a:rPr lang="en-US" sz="2800" b="1" dirty="0">
                <a:latin typeface="#9Slide03 SFU Futura_12" panose="020B0604020202020204" charset="0"/>
              </a:rPr>
              <a:t> </a:t>
            </a:r>
            <a:r>
              <a:rPr lang="en-US" sz="2800" b="1" dirty="0" err="1">
                <a:latin typeface="#9Slide03 SFU Futura_12" panose="020B0604020202020204" charset="0"/>
              </a:rPr>
              <a:t>vào</a:t>
            </a:r>
            <a:r>
              <a:rPr lang="en-US" sz="2800" b="1" dirty="0">
                <a:latin typeface="#9Slide03 SFU Futura_12" panose="020B0604020202020204" charset="0"/>
              </a:rPr>
              <a:t> </a:t>
            </a:r>
            <a:r>
              <a:rPr lang="en-US" sz="2800" b="1" dirty="0" err="1">
                <a:latin typeface="#9Slide03 SFU Futura_12" panose="020B0604020202020204" charset="0"/>
              </a:rPr>
              <a:t>tháng</a:t>
            </a:r>
            <a:r>
              <a:rPr lang="en-US" sz="2800" b="1" dirty="0">
                <a:latin typeface="#9Slide03 SFU Futura_12" panose="020B0604020202020204" charset="0"/>
              </a:rPr>
              <a:t> </a:t>
            </a:r>
            <a:r>
              <a:rPr lang="en-US" sz="2800" b="1" dirty="0" err="1">
                <a:latin typeface="#9Slide03 SFU Futura_12" panose="020B0604020202020204" charset="0"/>
              </a:rPr>
              <a:t>nào</a:t>
            </a:r>
            <a:r>
              <a:rPr lang="en-US" sz="2800" b="1" dirty="0">
                <a:latin typeface="#9Slide03 SFU Futura_12" panose="020B0604020202020204" charset="0"/>
              </a:rPr>
              <a:t>? </a:t>
            </a:r>
            <a:r>
              <a:rPr lang="en-US" sz="2800" b="1" dirty="0" err="1">
                <a:latin typeface="#9Slide03 SFU Futura_12" panose="020B0604020202020204" charset="0"/>
              </a:rPr>
              <a:t>Bao</a:t>
            </a:r>
            <a:r>
              <a:rPr lang="en-US" sz="2800" b="1" dirty="0">
                <a:latin typeface="#9Slide03 SFU Futura_12" panose="020B0604020202020204" charset="0"/>
              </a:rPr>
              <a:t> </a:t>
            </a:r>
            <a:r>
              <a:rPr lang="en-US" sz="2800" b="1" dirty="0" err="1">
                <a:latin typeface="#9Slide03 SFU Futura_12" panose="020B0604020202020204" charset="0"/>
              </a:rPr>
              <a:t>nhiêu</a:t>
            </a:r>
            <a:r>
              <a:rPr lang="en-US" sz="2800" b="1" dirty="0">
                <a:latin typeface="#9Slide03 SFU Futura_12" panose="020B0604020202020204" charset="0"/>
              </a:rPr>
              <a:t> </a:t>
            </a:r>
            <a:r>
              <a:rPr lang="en-US" sz="2800" b="1" baseline="30000" dirty="0">
                <a:latin typeface="#9Slide03 SFU Futura_12" panose="020B0604020202020204" charset="0"/>
              </a:rPr>
              <a:t>0</a:t>
            </a:r>
            <a:r>
              <a:rPr lang="en-US" sz="2800" b="1" dirty="0">
                <a:latin typeface="#9Slide03 SFU Futura_12" panose="020B0604020202020204" charset="0"/>
              </a:rPr>
              <a:t>C : …………. </a:t>
            </a:r>
          </a:p>
          <a:p>
            <a:pPr algn="just"/>
            <a:r>
              <a:rPr lang="en-US" sz="2800" b="1" dirty="0">
                <a:latin typeface="#9Slide03 SFU Futura_12" panose="020B0604020202020204" charset="0"/>
              </a:rPr>
              <a:t>+ </a:t>
            </a:r>
            <a:r>
              <a:rPr lang="en-US" sz="2800" b="1" dirty="0" err="1">
                <a:latin typeface="#9Slide03 SFU Futura_12" panose="020B0604020202020204" charset="0"/>
              </a:rPr>
              <a:t>Nhiệt</a:t>
            </a:r>
            <a:r>
              <a:rPr lang="en-US" sz="2800" b="1" dirty="0">
                <a:latin typeface="#9Slide03 SFU Futura_12" panose="020B0604020202020204" charset="0"/>
              </a:rPr>
              <a:t> </a:t>
            </a:r>
            <a:r>
              <a:rPr lang="en-US" sz="2800" b="1" dirty="0" err="1">
                <a:latin typeface="#9Slide03 SFU Futura_12" panose="020B0604020202020204" charset="0"/>
              </a:rPr>
              <a:t>độ</a:t>
            </a:r>
            <a:r>
              <a:rPr lang="en-US" sz="2800" b="1" dirty="0">
                <a:latin typeface="#9Slide03 SFU Futura_12" panose="020B0604020202020204" charset="0"/>
              </a:rPr>
              <a:t> </a:t>
            </a:r>
            <a:r>
              <a:rPr lang="en-US" sz="2800" b="1" dirty="0" err="1">
                <a:latin typeface="#9Slide03 SFU Futura_12" panose="020B0604020202020204" charset="0"/>
              </a:rPr>
              <a:t>trung</a:t>
            </a:r>
            <a:r>
              <a:rPr lang="en-US" sz="2800" b="1" dirty="0">
                <a:latin typeface="#9Slide03 SFU Futura_12" panose="020B0604020202020204" charset="0"/>
              </a:rPr>
              <a:t> </a:t>
            </a:r>
            <a:r>
              <a:rPr lang="en-US" sz="2800" b="1" dirty="0" err="1">
                <a:latin typeface="#9Slide03 SFU Futura_12" panose="020B0604020202020204" charset="0"/>
              </a:rPr>
              <a:t>bình</a:t>
            </a:r>
            <a:r>
              <a:rPr lang="en-US" sz="2800" b="1" dirty="0">
                <a:latin typeface="#9Slide03 SFU Futura_12" panose="020B0604020202020204" charset="0"/>
              </a:rPr>
              <a:t> </a:t>
            </a:r>
            <a:r>
              <a:rPr lang="en-US" sz="2800" b="1" dirty="0" err="1">
                <a:latin typeface="#9Slide03 SFU Futura_12" panose="020B0604020202020204" charset="0"/>
              </a:rPr>
              <a:t>thấp</a:t>
            </a:r>
            <a:r>
              <a:rPr lang="en-US" sz="2800" b="1" dirty="0">
                <a:latin typeface="#9Slide03 SFU Futura_12" panose="020B0604020202020204" charset="0"/>
              </a:rPr>
              <a:t> </a:t>
            </a:r>
            <a:r>
              <a:rPr lang="en-US" sz="2800" b="1" dirty="0" err="1">
                <a:latin typeface="#9Slide03 SFU Futura_12" panose="020B0604020202020204" charset="0"/>
              </a:rPr>
              <a:t>nhất</a:t>
            </a:r>
            <a:r>
              <a:rPr lang="en-US" sz="2800" b="1" dirty="0">
                <a:latin typeface="#9Slide03 SFU Futura_12" panose="020B0604020202020204" charset="0"/>
              </a:rPr>
              <a:t> </a:t>
            </a:r>
            <a:r>
              <a:rPr lang="en-US" sz="2800" b="1" dirty="0" err="1">
                <a:latin typeface="#9Slide03 SFU Futura_12" panose="020B0604020202020204" charset="0"/>
              </a:rPr>
              <a:t>vào</a:t>
            </a:r>
            <a:r>
              <a:rPr lang="en-US" sz="2800" b="1" dirty="0">
                <a:latin typeface="#9Slide03 SFU Futura_12" panose="020B0604020202020204" charset="0"/>
              </a:rPr>
              <a:t> </a:t>
            </a:r>
            <a:r>
              <a:rPr lang="en-US" sz="2800" b="1" dirty="0" err="1">
                <a:latin typeface="#9Slide03 SFU Futura_12" panose="020B0604020202020204" charset="0"/>
              </a:rPr>
              <a:t>tháng</a:t>
            </a:r>
            <a:r>
              <a:rPr lang="en-US" sz="2800" b="1" dirty="0">
                <a:latin typeface="#9Slide03 SFU Futura_12" panose="020B0604020202020204" charset="0"/>
              </a:rPr>
              <a:t> </a:t>
            </a:r>
            <a:r>
              <a:rPr lang="en-US" sz="2800" b="1" dirty="0" err="1">
                <a:latin typeface="#9Slide03 SFU Futura_12" panose="020B0604020202020204" charset="0"/>
              </a:rPr>
              <a:t>nào</a:t>
            </a:r>
            <a:r>
              <a:rPr lang="en-US" sz="2800" b="1" dirty="0">
                <a:latin typeface="#9Slide03 SFU Futura_12" panose="020B0604020202020204" charset="0"/>
              </a:rPr>
              <a:t>? </a:t>
            </a:r>
            <a:r>
              <a:rPr lang="en-US" sz="2800" b="1" dirty="0" err="1">
                <a:latin typeface="#9Slide03 SFU Futura_12" panose="020B0604020202020204" charset="0"/>
              </a:rPr>
              <a:t>Bao</a:t>
            </a:r>
            <a:r>
              <a:rPr lang="en-US" sz="2800" b="1" dirty="0">
                <a:latin typeface="#9Slide03 SFU Futura_12" panose="020B0604020202020204" charset="0"/>
              </a:rPr>
              <a:t> </a:t>
            </a:r>
            <a:r>
              <a:rPr lang="en-US" sz="2800" b="1" dirty="0" err="1">
                <a:latin typeface="#9Slide03 SFU Futura_12" panose="020B0604020202020204" charset="0"/>
              </a:rPr>
              <a:t>nhiêu</a:t>
            </a:r>
            <a:r>
              <a:rPr lang="en-US" sz="2800" b="1" dirty="0">
                <a:latin typeface="#9Slide03 SFU Futura_12" panose="020B0604020202020204" charset="0"/>
              </a:rPr>
              <a:t> </a:t>
            </a:r>
            <a:r>
              <a:rPr lang="en-US" sz="2800" b="1" baseline="30000" dirty="0">
                <a:latin typeface="#9Slide03 SFU Futura_12" panose="020B0604020202020204" charset="0"/>
              </a:rPr>
              <a:t>0</a:t>
            </a:r>
            <a:r>
              <a:rPr lang="en-US" sz="2800" b="1" dirty="0">
                <a:latin typeface="#9Slide03 SFU Futura_12" panose="020B0604020202020204" charset="0"/>
              </a:rPr>
              <a:t>C:…………..</a:t>
            </a:r>
            <a:endParaRPr lang="en-US" sz="3200" b="1" dirty="0">
              <a:latin typeface="#9Slide03 SFU Futura_12" panose="020B0604020202020204" charset="0"/>
            </a:endParaRPr>
          </a:p>
        </p:txBody>
      </p:sp>
      <p:sp>
        <p:nvSpPr>
          <p:cNvPr id="3" name="Rectangle 2"/>
          <p:cNvSpPr/>
          <p:nvPr/>
        </p:nvSpPr>
        <p:spPr>
          <a:xfrm>
            <a:off x="4443992" y="4651521"/>
            <a:ext cx="3183885" cy="461665"/>
          </a:xfrm>
          <a:prstGeom prst="rect">
            <a:avLst/>
          </a:prstGeom>
        </p:spPr>
        <p:txBody>
          <a:bodyPr wrap="none">
            <a:spAutoFit/>
          </a:bodyPr>
          <a:lstStyle/>
          <a:p>
            <a:pPr algn="just"/>
            <a:r>
              <a:rPr lang="en-US" sz="2400" b="1" dirty="0">
                <a:solidFill>
                  <a:srgbClr val="0078A0"/>
                </a:solidFill>
                <a:latin typeface="#9Slide03 SFU Futura_12" panose="020B0604020202020204" charset="0"/>
              </a:rPr>
              <a:t>(135,8 : 12) = 11,3 </a:t>
            </a:r>
            <a:r>
              <a:rPr lang="en-US" sz="2400" b="1" baseline="30000" dirty="0">
                <a:solidFill>
                  <a:srgbClr val="0078A0"/>
                </a:solidFill>
                <a:latin typeface="#9Slide03 SFU Futura_12" panose="020B0604020202020204" charset="0"/>
              </a:rPr>
              <a:t>0</a:t>
            </a:r>
            <a:r>
              <a:rPr lang="en-US" sz="2400" b="1" dirty="0">
                <a:solidFill>
                  <a:srgbClr val="0078A0"/>
                </a:solidFill>
                <a:latin typeface="#9Slide03 SFU Futura_12" panose="020B0604020202020204" charset="0"/>
              </a:rPr>
              <a:t>C</a:t>
            </a:r>
          </a:p>
        </p:txBody>
      </p:sp>
      <p:sp>
        <p:nvSpPr>
          <p:cNvPr id="5" name="Rectangle 4"/>
          <p:cNvSpPr/>
          <p:nvPr/>
        </p:nvSpPr>
        <p:spPr>
          <a:xfrm>
            <a:off x="9716642" y="5058881"/>
            <a:ext cx="2475358" cy="461665"/>
          </a:xfrm>
          <a:prstGeom prst="rect">
            <a:avLst/>
          </a:prstGeom>
        </p:spPr>
        <p:txBody>
          <a:bodyPr wrap="none">
            <a:spAutoFit/>
          </a:bodyPr>
          <a:lstStyle/>
          <a:p>
            <a:pPr algn="just"/>
            <a:r>
              <a:rPr lang="en-US" sz="2400" b="1" dirty="0" err="1">
                <a:solidFill>
                  <a:srgbClr val="0078A0"/>
                </a:solidFill>
                <a:latin typeface="#9Slide03 SFU Futura_12" panose="020B0604020202020204" charset="0"/>
              </a:rPr>
              <a:t>Tháng</a:t>
            </a:r>
            <a:r>
              <a:rPr lang="en-US" sz="2400" b="1" dirty="0">
                <a:solidFill>
                  <a:srgbClr val="0078A0"/>
                </a:solidFill>
                <a:latin typeface="#9Slide03 SFU Futura_12" panose="020B0604020202020204" charset="0"/>
              </a:rPr>
              <a:t> 7: 19,4 </a:t>
            </a:r>
            <a:r>
              <a:rPr lang="en-US" sz="2400" b="1" baseline="30000" dirty="0">
                <a:solidFill>
                  <a:srgbClr val="0078A0"/>
                </a:solidFill>
                <a:latin typeface="#9Slide03 SFU Futura_12" panose="020B0604020202020204" charset="0"/>
              </a:rPr>
              <a:t>0</a:t>
            </a:r>
            <a:r>
              <a:rPr lang="en-US" sz="2400" b="1" dirty="0">
                <a:solidFill>
                  <a:srgbClr val="0078A0"/>
                </a:solidFill>
                <a:latin typeface="#9Slide03 SFU Futura_12" panose="020B0604020202020204" charset="0"/>
              </a:rPr>
              <a:t>C</a:t>
            </a:r>
          </a:p>
        </p:txBody>
      </p:sp>
      <p:sp>
        <p:nvSpPr>
          <p:cNvPr id="9" name="Rectangle 8"/>
          <p:cNvSpPr/>
          <p:nvPr/>
        </p:nvSpPr>
        <p:spPr>
          <a:xfrm>
            <a:off x="9573698" y="5520546"/>
            <a:ext cx="2387192" cy="461665"/>
          </a:xfrm>
          <a:prstGeom prst="rect">
            <a:avLst/>
          </a:prstGeom>
        </p:spPr>
        <p:txBody>
          <a:bodyPr wrap="none">
            <a:spAutoFit/>
          </a:bodyPr>
          <a:lstStyle/>
          <a:p>
            <a:pPr algn="just"/>
            <a:r>
              <a:rPr lang="en-US" sz="2400" b="1" dirty="0">
                <a:solidFill>
                  <a:srgbClr val="0078A0"/>
                </a:solidFill>
                <a:latin typeface="#9Slide03 SFU Futura_12" panose="020B0604020202020204" charset="0"/>
              </a:rPr>
              <a:t> </a:t>
            </a:r>
            <a:r>
              <a:rPr lang="en-US" sz="2400" b="1" dirty="0" err="1">
                <a:solidFill>
                  <a:srgbClr val="0078A0"/>
                </a:solidFill>
                <a:latin typeface="#9Slide03 SFU Futura_12" panose="020B0604020202020204" charset="0"/>
              </a:rPr>
              <a:t>Tháng</a:t>
            </a:r>
            <a:r>
              <a:rPr lang="en-US" sz="2400" b="1" dirty="0">
                <a:solidFill>
                  <a:srgbClr val="0078A0"/>
                </a:solidFill>
                <a:latin typeface="#9Slide03 SFU Futura_12" panose="020B0604020202020204" charset="0"/>
              </a:rPr>
              <a:t> 1: 3,3 </a:t>
            </a:r>
            <a:r>
              <a:rPr lang="en-US" sz="2400" b="1" baseline="30000" dirty="0">
                <a:solidFill>
                  <a:srgbClr val="0078A0"/>
                </a:solidFill>
                <a:latin typeface="#9Slide03 SFU Futura_12" panose="020B0604020202020204" charset="0"/>
              </a:rPr>
              <a:t>0</a:t>
            </a:r>
            <a:r>
              <a:rPr lang="en-US" sz="2400" b="1" dirty="0">
                <a:solidFill>
                  <a:srgbClr val="0078A0"/>
                </a:solidFill>
                <a:latin typeface="#9Slide03 SFU Futura_12" panose="020B0604020202020204" charset="0"/>
              </a:rPr>
              <a:t>C</a:t>
            </a:r>
          </a:p>
        </p:txBody>
      </p:sp>
      <p:pic>
        <p:nvPicPr>
          <p:cNvPr id="29" name="Picture 2" descr="Vẽ Tay Biểu Tượng Vật Liệu Khí Hậu Tự Nhiên Hình ảnh | Định dạng hình ảnh  PSD 401568414| vn.lovepik.com">
            <a:extLst>
              <a:ext uri="{FF2B5EF4-FFF2-40B4-BE49-F238E27FC236}">
                <a16:creationId xmlns:a16="http://schemas.microsoft.com/office/drawing/2014/main" id="{E6F9FE0C-127F-40B8-B853-EAAAEDB43632}"/>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8276" b="97069" l="4535" r="90000">
                        <a14:foregroundMark x1="7326" y1="63621" x2="7326" y2="63621"/>
                        <a14:foregroundMark x1="15581" y1="25690" x2="15581" y2="25690"/>
                        <a14:foregroundMark x1="11163" y1="15000" x2="11163" y2="15000"/>
                        <a14:foregroundMark x1="11163" y1="11207" x2="13953" y2="8448"/>
                        <a14:foregroundMark x1="71628" y1="18276" x2="71628" y2="18276"/>
                        <a14:foregroundMark x1="68488" y1="17241" x2="68488" y2="17241"/>
                        <a14:foregroundMark x1="70349" y1="15000" x2="85581" y2="17586"/>
                        <a14:foregroundMark x1="85581" y1="17586" x2="66977" y2="24828"/>
                        <a14:foregroundMark x1="66977" y1="24828" x2="60000" y2="19138"/>
                        <a14:foregroundMark x1="78256" y1="33276" x2="80116" y2="49138"/>
                        <a14:foregroundMark x1="85465" y1="13621" x2="87093" y2="23793"/>
                        <a14:foregroundMark x1="81744" y1="77069" x2="70000" y2="78621"/>
                        <a14:foregroundMark x1="70000" y1="78621" x2="75698" y2="69138"/>
                        <a14:foregroundMark x1="81395" y1="89310" x2="81744" y2="91552"/>
                        <a14:foregroundMark x1="81744" y1="90172" x2="81744" y2="90172"/>
                        <a14:foregroundMark x1="78605" y1="93966" x2="77674" y2="93448"/>
                        <a14:foregroundMark x1="75465" y1="92931" x2="75465" y2="92931"/>
                        <a14:foregroundMark x1="73488" y1="85000" x2="73488" y2="85000"/>
                        <a14:foregroundMark x1="73837" y1="88276" x2="73837" y2="88276"/>
                        <a14:foregroundMark x1="69070" y1="97241" x2="69070" y2="97241"/>
                        <a14:foregroundMark x1="69070" y1="91552" x2="69070" y2="91552"/>
                        <a14:foregroundMark x1="67907" y1="89655" x2="67907" y2="89655"/>
                        <a14:foregroundMark x1="67209" y1="88276" x2="67209" y2="88276"/>
                        <a14:foregroundMark x1="66279" y1="86897" x2="66279" y2="86897"/>
                        <a14:foregroundMark x1="63140" y1="93448" x2="63140" y2="93448"/>
                        <a14:foregroundMark x1="62209" y1="89310" x2="62209" y2="89310"/>
                        <a14:foregroundMark x1="62209" y1="89310" x2="62209" y2="89310"/>
                        <a14:foregroundMark x1="63721" y1="83103" x2="63721" y2="83103"/>
                        <a14:foregroundMark x1="63721" y1="83103" x2="63721" y2="83103"/>
                        <a14:foregroundMark x1="69070" y1="95862" x2="69070" y2="95862"/>
                        <a14:foregroundMark x1="70698" y1="93966" x2="70698" y2="93966"/>
                        <a14:foregroundMark x1="79535" y1="85517" x2="79535" y2="85517"/>
                        <a14:foregroundMark x1="79535" y1="85517" x2="79535" y2="85517"/>
                        <a14:foregroundMark x1="83605" y1="87414" x2="83605" y2="87414"/>
                        <a14:foregroundMark x1="83605" y1="87414" x2="83605" y2="87414"/>
                        <a14:foregroundMark x1="85233" y1="95862" x2="85233" y2="95862"/>
                        <a14:foregroundMark x1="85233" y1="95862" x2="85233" y2="95862"/>
                        <a14:foregroundMark x1="65349" y1="85517" x2="65349" y2="85517"/>
                        <a14:foregroundMark x1="65349" y1="85517" x2="65349" y2="85517"/>
                        <a14:foregroundMark x1="22791" y1="13103" x2="22791" y2="13103"/>
                        <a14:foregroundMark x1="19651" y1="11724" x2="19651" y2="11724"/>
                        <a14:foregroundMark x1="20581" y1="9828" x2="20581" y2="9828"/>
                        <a14:foregroundMark x1="4535" y1="23793" x2="4535" y2="23793"/>
                        <a14:foregroundMark x1="4535" y1="20172" x2="4535" y2="20172"/>
                        <a14:foregroundMark x1="28488" y1="28448" x2="28488" y2="28448"/>
                        <a14:foregroundMark x1="25930" y1="23448" x2="29419" y2="17241"/>
                        <a14:foregroundMark x1="34186" y1="21034" x2="26163" y2="31897"/>
                        <a14:foregroundMark x1="26163" y1="31897" x2="36977" y2="38793"/>
                        <a14:foregroundMark x1="14651" y1="23793" x2="14651" y2="23793"/>
                        <a14:foregroundMark x1="11163" y1="25690" x2="11163" y2="25690"/>
                        <a14:foregroundMark x1="13023" y1="15862" x2="18372" y2="25690"/>
                      </a14:backgroundRemoval>
                    </a14:imgEffect>
                  </a14:imgLayer>
                </a14:imgProps>
              </a:ext>
              <a:ext uri="{28A0092B-C50C-407E-A947-70E740481C1C}">
                <a14:useLocalDpi xmlns:a14="http://schemas.microsoft.com/office/drawing/2010/main" val="0"/>
              </a:ext>
            </a:extLst>
          </a:blip>
          <a:srcRect b="50000"/>
          <a:stretch/>
        </p:blipFill>
        <p:spPr bwMode="auto">
          <a:xfrm>
            <a:off x="209776" y="2613319"/>
            <a:ext cx="3416252" cy="1151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08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p:bldP spid="27" grpId="0"/>
      <p:bldP spid="3" grpId="0"/>
      <p:bldP spid="5"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FC2FE5C-24B3-4321-AB89-4B2BE15C5082}"/>
              </a:ext>
            </a:extLst>
          </p:cNvPr>
          <p:cNvGrpSpPr/>
          <p:nvPr/>
        </p:nvGrpSpPr>
        <p:grpSpPr>
          <a:xfrm>
            <a:off x="3263622" y="0"/>
            <a:ext cx="5241750" cy="1342230"/>
            <a:chOff x="3263622" y="0"/>
            <a:chExt cx="5241750" cy="1342230"/>
          </a:xfrm>
        </p:grpSpPr>
        <p:sp>
          <p:nvSpPr>
            <p:cNvPr id="7" name="Rectangle 6">
              <a:extLst>
                <a:ext uri="{FF2B5EF4-FFF2-40B4-BE49-F238E27FC236}">
                  <a16:creationId xmlns:a16="http://schemas.microsoft.com/office/drawing/2014/main" id="{81F2071E-DF8C-495C-8676-8F839E06F04F}"/>
                </a:ext>
              </a:extLst>
            </p:cNvPr>
            <p:cNvSpPr/>
            <p:nvPr/>
          </p:nvSpPr>
          <p:spPr>
            <a:xfrm>
              <a:off x="3457665" y="106002"/>
              <a:ext cx="5047707" cy="1015663"/>
            </a:xfrm>
            <a:prstGeom prst="rect">
              <a:avLst/>
            </a:prstGeom>
            <a:solidFill>
              <a:srgbClr val="FFFF00"/>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54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LUYỆN TẬP</a:t>
              </a:r>
              <a:endParaRPr lang="en-US" sz="48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endParaRPr>
            </a:p>
          </p:txBody>
        </p:sp>
        <p:pic>
          <p:nvPicPr>
            <p:cNvPr id="13"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263622" y="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0" y="1425265"/>
            <a:ext cx="3235989" cy="1207481"/>
            <a:chOff x="221672" y="13499"/>
            <a:chExt cx="3235989" cy="1207481"/>
          </a:xfrm>
        </p:grpSpPr>
        <p:sp>
          <p:nvSpPr>
            <p:cNvPr id="16" name="Flowchart: Terminator 15">
              <a:extLst>
                <a:ext uri="{FF2B5EF4-FFF2-40B4-BE49-F238E27FC236}">
                  <a16:creationId xmlns:a16="http://schemas.microsoft.com/office/drawing/2014/main" id="{454EC65F-9461-4D3A-AD62-5A0132ABA328}"/>
                </a:ext>
              </a:extLst>
            </p:cNvPr>
            <p:cNvSpPr/>
            <p:nvPr/>
          </p:nvSpPr>
          <p:spPr>
            <a:xfrm>
              <a:off x="433973" y="192923"/>
              <a:ext cx="3023688" cy="821636"/>
            </a:xfrm>
            <a:prstGeom prst="flowChartTerminator">
              <a:avLst/>
            </a:prstGeom>
            <a:solidFill>
              <a:srgbClr val="0078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3F"/>
                  </a:solidFill>
                  <a:latin typeface="#9Slide03 Oswald Medium" panose="00000600000000000000" pitchFamily="2" charset="0"/>
                  <a:cs typeface="Arial" panose="020B0604020202020204" pitchFamily="34" charset="0"/>
                </a:rPr>
                <a:t>BÀI 5</a:t>
              </a:r>
            </a:p>
          </p:txBody>
        </p:sp>
        <p:pic>
          <p:nvPicPr>
            <p:cNvPr id="17" name="Picture 16">
              <a:extLst>
                <a:ext uri="{FF2B5EF4-FFF2-40B4-BE49-F238E27FC236}">
                  <a16:creationId xmlns:a16="http://schemas.microsoft.com/office/drawing/2014/main" id="{DC0502AE-5658-4CEE-96B3-BC6EFE8B1D42}"/>
                </a:ext>
              </a:extLst>
            </p:cNvPr>
            <p:cNvPicPr>
              <a:picLocks noChangeAspect="1"/>
            </p:cNvPicPr>
            <p:nvPr/>
          </p:nvPicPr>
          <p:blipFill>
            <a:blip r:embed="rId4"/>
            <a:stretch>
              <a:fillRect/>
            </a:stretch>
          </p:blipFill>
          <p:spPr>
            <a:xfrm>
              <a:off x="221672" y="13499"/>
              <a:ext cx="1207481" cy="1207481"/>
            </a:xfrm>
            <a:prstGeom prst="rect">
              <a:avLst/>
            </a:prstGeom>
          </p:spPr>
        </p:pic>
      </p:grpSp>
      <p:sp>
        <p:nvSpPr>
          <p:cNvPr id="2" name="Rectangle 1"/>
          <p:cNvSpPr/>
          <p:nvPr/>
        </p:nvSpPr>
        <p:spPr>
          <a:xfrm>
            <a:off x="5575796" y="1847719"/>
            <a:ext cx="4796929" cy="461665"/>
          </a:xfrm>
          <a:prstGeom prst="rect">
            <a:avLst/>
          </a:prstGeom>
        </p:spPr>
        <p:txBody>
          <a:bodyPr wrap="square">
            <a:spAutoFit/>
          </a:bodyPr>
          <a:lstStyle/>
          <a:p>
            <a:pPr algn="just"/>
            <a:r>
              <a:rPr lang="vi-VN" sz="2400" b="1" dirty="0">
                <a:latin typeface="#9Slide03 SFU Futura_12" panose="020B0604020202020204" charset="0"/>
              </a:rPr>
              <a:t>Lượng mưa ở một trạm khí tượng</a:t>
            </a:r>
            <a:endParaRPr lang="en-US" sz="2400" b="1" dirty="0">
              <a:latin typeface="#9Slide03 SFU Futura_12" panose="020B0604020202020204" charset="0"/>
            </a:endParaRPr>
          </a:p>
        </p:txBody>
      </p:sp>
      <p:sp>
        <p:nvSpPr>
          <p:cNvPr id="25" name="Rectangle 24"/>
          <p:cNvSpPr/>
          <p:nvPr/>
        </p:nvSpPr>
        <p:spPr>
          <a:xfrm>
            <a:off x="212301" y="3745099"/>
            <a:ext cx="3245364" cy="954107"/>
          </a:xfrm>
          <a:prstGeom prst="rect">
            <a:avLst/>
          </a:prstGeom>
        </p:spPr>
        <p:txBody>
          <a:bodyPr wrap="square">
            <a:spAutoFit/>
          </a:bodyPr>
          <a:lstStyle/>
          <a:p>
            <a:pPr algn="just"/>
            <a:r>
              <a:rPr lang="en-US" sz="2800" b="1" dirty="0" err="1">
                <a:latin typeface="#9Slide03 SFU Futura_12" panose="020B0604020202020204" charset="0"/>
              </a:rPr>
              <a:t>Dựa</a:t>
            </a:r>
            <a:r>
              <a:rPr lang="en-US" sz="2800" b="1" dirty="0">
                <a:latin typeface="#9Slide03 SFU Futura_12" panose="020B0604020202020204" charset="0"/>
              </a:rPr>
              <a:t> </a:t>
            </a:r>
            <a:r>
              <a:rPr lang="en-US" sz="2800" b="1" dirty="0" err="1">
                <a:latin typeface="#9Slide03 SFU Futura_12" panose="020B0604020202020204" charset="0"/>
              </a:rPr>
              <a:t>vào</a:t>
            </a:r>
            <a:r>
              <a:rPr lang="en-US" sz="2800" b="1" dirty="0">
                <a:latin typeface="#9Slide03 SFU Futura_12" panose="020B0604020202020204" charset="0"/>
              </a:rPr>
              <a:t> BSL, </a:t>
            </a:r>
            <a:r>
              <a:rPr lang="en-US" sz="2800" b="1" dirty="0" err="1">
                <a:latin typeface="#9Slide03 SFU Futura_12" panose="020B0604020202020204" charset="0"/>
              </a:rPr>
              <a:t>hãy</a:t>
            </a:r>
            <a:r>
              <a:rPr lang="en-US" sz="2800" b="1" dirty="0">
                <a:latin typeface="#9Slide03 SFU Futura_12" panose="020B0604020202020204" charset="0"/>
              </a:rPr>
              <a:t> </a:t>
            </a:r>
            <a:r>
              <a:rPr lang="en-US" sz="2800" b="1" dirty="0" err="1">
                <a:latin typeface="#9Slide03 SFU Futura_12" panose="020B0604020202020204" charset="0"/>
              </a:rPr>
              <a:t>cho</a:t>
            </a:r>
            <a:r>
              <a:rPr lang="en-US" sz="2800" b="1" dirty="0">
                <a:latin typeface="#9Slide03 SFU Futura_12" panose="020B0604020202020204" charset="0"/>
              </a:rPr>
              <a:t> </a:t>
            </a:r>
            <a:r>
              <a:rPr lang="en-US" sz="2800" b="1" dirty="0" err="1">
                <a:latin typeface="#9Slide03 SFU Futura_12" panose="020B0604020202020204" charset="0"/>
              </a:rPr>
              <a:t>biết</a:t>
            </a:r>
            <a:endParaRPr lang="en-US" sz="2800" b="1" dirty="0">
              <a:latin typeface="#9Slide03 SFU Futura_12" panose="020B0604020202020204" charset="0"/>
            </a:endParaRPr>
          </a:p>
        </p:txBody>
      </p:sp>
      <p:pic>
        <p:nvPicPr>
          <p:cNvPr id="28" name="Picture 2" descr="Vẽ Tay Biểu Tượng Vật Liệu Khí Hậu Tự Nhiên Hình ảnh | Định dạng hình ảnh  PSD 401568414| vn.lovepik.com">
            <a:extLst>
              <a:ext uri="{FF2B5EF4-FFF2-40B4-BE49-F238E27FC236}">
                <a16:creationId xmlns:a16="http://schemas.microsoft.com/office/drawing/2014/main" id="{CB33443D-1957-4384-9200-335459B4072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8276" b="97069" l="4535" r="90000">
                        <a14:foregroundMark x1="7326" y1="63621" x2="7326" y2="63621"/>
                        <a14:foregroundMark x1="15581" y1="25690" x2="15581" y2="25690"/>
                        <a14:foregroundMark x1="11163" y1="15000" x2="11163" y2="15000"/>
                        <a14:foregroundMark x1="11163" y1="11207" x2="13953" y2="8448"/>
                        <a14:foregroundMark x1="71628" y1="18276" x2="71628" y2="18276"/>
                        <a14:foregroundMark x1="68488" y1="17241" x2="68488" y2="17241"/>
                        <a14:foregroundMark x1="70349" y1="15000" x2="85581" y2="17586"/>
                        <a14:foregroundMark x1="85581" y1="17586" x2="66977" y2="24828"/>
                        <a14:foregroundMark x1="66977" y1="24828" x2="60000" y2="19138"/>
                        <a14:foregroundMark x1="78256" y1="33276" x2="80116" y2="49138"/>
                        <a14:foregroundMark x1="85465" y1="13621" x2="87093" y2="23793"/>
                        <a14:foregroundMark x1="81744" y1="77069" x2="70000" y2="78621"/>
                        <a14:foregroundMark x1="70000" y1="78621" x2="75698" y2="69138"/>
                        <a14:foregroundMark x1="81395" y1="89310" x2="81744" y2="91552"/>
                        <a14:foregroundMark x1="81744" y1="90172" x2="81744" y2="90172"/>
                        <a14:foregroundMark x1="78605" y1="93966" x2="77674" y2="93448"/>
                        <a14:foregroundMark x1="75465" y1="92931" x2="75465" y2="92931"/>
                        <a14:foregroundMark x1="73488" y1="85000" x2="73488" y2="85000"/>
                        <a14:foregroundMark x1="73837" y1="88276" x2="73837" y2="88276"/>
                        <a14:foregroundMark x1="69070" y1="97241" x2="69070" y2="97241"/>
                        <a14:foregroundMark x1="69070" y1="91552" x2="69070" y2="91552"/>
                        <a14:foregroundMark x1="67907" y1="89655" x2="67907" y2="89655"/>
                        <a14:foregroundMark x1="67209" y1="88276" x2="67209" y2="88276"/>
                        <a14:foregroundMark x1="66279" y1="86897" x2="66279" y2="86897"/>
                        <a14:foregroundMark x1="63140" y1="93448" x2="63140" y2="93448"/>
                        <a14:foregroundMark x1="62209" y1="89310" x2="62209" y2="89310"/>
                        <a14:foregroundMark x1="62209" y1="89310" x2="62209" y2="89310"/>
                        <a14:foregroundMark x1="63721" y1="83103" x2="63721" y2="83103"/>
                        <a14:foregroundMark x1="63721" y1="83103" x2="63721" y2="83103"/>
                        <a14:foregroundMark x1="69070" y1="95862" x2="69070" y2="95862"/>
                        <a14:foregroundMark x1="70698" y1="93966" x2="70698" y2="93966"/>
                        <a14:foregroundMark x1="79535" y1="85517" x2="79535" y2="85517"/>
                        <a14:foregroundMark x1="79535" y1="85517" x2="79535" y2="85517"/>
                        <a14:foregroundMark x1="83605" y1="87414" x2="83605" y2="87414"/>
                        <a14:foregroundMark x1="83605" y1="87414" x2="83605" y2="87414"/>
                        <a14:foregroundMark x1="85233" y1="95862" x2="85233" y2="95862"/>
                        <a14:foregroundMark x1="85233" y1="95862" x2="85233" y2="95862"/>
                        <a14:foregroundMark x1="65349" y1="85517" x2="65349" y2="85517"/>
                        <a14:foregroundMark x1="65349" y1="85517" x2="65349" y2="85517"/>
                        <a14:foregroundMark x1="22791" y1="13103" x2="22791" y2="13103"/>
                        <a14:foregroundMark x1="19651" y1="11724" x2="19651" y2="11724"/>
                        <a14:foregroundMark x1="20581" y1="9828" x2="20581" y2="9828"/>
                        <a14:foregroundMark x1="4535" y1="23793" x2="4535" y2="23793"/>
                        <a14:foregroundMark x1="4535" y1="20172" x2="4535" y2="20172"/>
                        <a14:foregroundMark x1="28488" y1="28448" x2="28488" y2="28448"/>
                        <a14:foregroundMark x1="25930" y1="23448" x2="29419" y2="17241"/>
                        <a14:foregroundMark x1="34186" y1="21034" x2="26163" y2="31897"/>
                        <a14:foregroundMark x1="26163" y1="31897" x2="36977" y2="38793"/>
                        <a14:foregroundMark x1="14651" y1="23793" x2="14651" y2="23793"/>
                        <a14:foregroundMark x1="11163" y1="25690" x2="11163" y2="25690"/>
                        <a14:foregroundMark x1="13023" y1="15862" x2="18372" y2="25690"/>
                      </a14:backgroundRemoval>
                    </a14:imgEffect>
                  </a14:imgLayer>
                </a14:imgProps>
              </a:ext>
              <a:ext uri="{28A0092B-C50C-407E-A947-70E740481C1C}">
                <a14:useLocalDpi xmlns:a14="http://schemas.microsoft.com/office/drawing/2010/main" val="0"/>
              </a:ext>
            </a:extLst>
          </a:blip>
          <a:srcRect t="49109" b="-1"/>
          <a:stretch/>
        </p:blipFill>
        <p:spPr bwMode="auto">
          <a:xfrm>
            <a:off x="146063" y="2537621"/>
            <a:ext cx="3257914" cy="1118181"/>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50040" y="2446036"/>
            <a:ext cx="8385747" cy="1470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4745373"/>
            <a:ext cx="11723485" cy="1514261"/>
          </a:xfrm>
          <a:prstGeom prst="rect">
            <a:avLst/>
          </a:prstGeom>
        </p:spPr>
        <p:txBody>
          <a:bodyPr wrap="square">
            <a:spAutoFit/>
          </a:bodyPr>
          <a:lstStyle/>
          <a:p>
            <a:pPr algn="just">
              <a:lnSpc>
                <a:spcPct val="115000"/>
              </a:lnSpc>
            </a:pPr>
            <a:r>
              <a:rPr lang="en-US" sz="2800" b="1" dirty="0">
                <a:latin typeface="#9Slide03 SFU Futura_12" panose="020B0604020202020204" charset="0"/>
                <a:ea typeface="Cambria" panose="02040503050406030204" pitchFamily="18" charset="0"/>
              </a:rPr>
              <a:t>+ </a:t>
            </a:r>
            <a:r>
              <a:rPr lang="en-US" sz="2800" b="1" dirty="0" err="1">
                <a:latin typeface="#9Slide03 SFU Futura_12" panose="020B0604020202020204" charset="0"/>
                <a:ea typeface="Cambria" panose="02040503050406030204" pitchFamily="18" charset="0"/>
              </a:rPr>
              <a:t>Các</a:t>
            </a:r>
            <a:r>
              <a:rPr lang="en-US" sz="2800" b="1" dirty="0">
                <a:latin typeface="#9Slide03 SFU Futura_12" panose="020B0604020202020204" charset="0"/>
                <a:ea typeface="Cambria" panose="02040503050406030204" pitchFamily="18" charset="0"/>
              </a:rPr>
              <a:t> </a:t>
            </a:r>
            <a:r>
              <a:rPr lang="en-US" sz="2800" b="1" dirty="0" err="1">
                <a:latin typeface="#9Slide03 SFU Futura_12" panose="020B0604020202020204" charset="0"/>
                <a:ea typeface="Cambria" panose="02040503050406030204" pitchFamily="18" charset="0"/>
              </a:rPr>
              <a:t>tháng</a:t>
            </a:r>
            <a:r>
              <a:rPr lang="en-US" sz="2800" b="1" dirty="0">
                <a:latin typeface="#9Slide03 SFU Futura_12" panose="020B0604020202020204" charset="0"/>
                <a:ea typeface="Cambria" panose="02040503050406030204" pitchFamily="18" charset="0"/>
              </a:rPr>
              <a:t> </a:t>
            </a:r>
            <a:r>
              <a:rPr lang="en-US" sz="2800" b="1" dirty="0" err="1">
                <a:latin typeface="#9Slide03 SFU Futura_12" panose="020B0604020202020204" charset="0"/>
                <a:ea typeface="Cambria" panose="02040503050406030204" pitchFamily="18" charset="0"/>
              </a:rPr>
              <a:t>nào</a:t>
            </a:r>
            <a:r>
              <a:rPr lang="en-US" sz="2800" b="1" dirty="0">
                <a:latin typeface="#9Slide03 SFU Futura_12" panose="020B0604020202020204" charset="0"/>
                <a:ea typeface="Cambria" panose="02040503050406030204" pitchFamily="18" charset="0"/>
              </a:rPr>
              <a:t> </a:t>
            </a:r>
            <a:r>
              <a:rPr lang="en-US" sz="2800" b="1" dirty="0" err="1">
                <a:latin typeface="#9Slide03 SFU Futura_12" panose="020B0604020202020204" charset="0"/>
                <a:ea typeface="Cambria" panose="02040503050406030204" pitchFamily="18" charset="0"/>
              </a:rPr>
              <a:t>có</a:t>
            </a:r>
            <a:r>
              <a:rPr lang="en-US" sz="2800" b="1" dirty="0">
                <a:latin typeface="#9Slide03 SFU Futura_12" panose="020B0604020202020204" charset="0"/>
                <a:ea typeface="Cambria" panose="02040503050406030204" pitchFamily="18" charset="0"/>
              </a:rPr>
              <a:t> </a:t>
            </a:r>
            <a:r>
              <a:rPr lang="en-US" sz="2800" b="1" dirty="0" err="1">
                <a:latin typeface="#9Slide03 SFU Futura_12" panose="020B0604020202020204" charset="0"/>
                <a:ea typeface="Cambria" panose="02040503050406030204" pitchFamily="18" charset="0"/>
              </a:rPr>
              <a:t>lượng</a:t>
            </a:r>
            <a:r>
              <a:rPr lang="en-US" sz="2800" b="1" dirty="0">
                <a:latin typeface="#9Slide03 SFU Futura_12" panose="020B0604020202020204" charset="0"/>
                <a:ea typeface="Cambria" panose="02040503050406030204" pitchFamily="18" charset="0"/>
              </a:rPr>
              <a:t> </a:t>
            </a:r>
            <a:r>
              <a:rPr lang="en-US" sz="2800" b="1" dirty="0" err="1">
                <a:latin typeface="#9Slide03 SFU Futura_12" panose="020B0604020202020204" charset="0"/>
                <a:ea typeface="Cambria" panose="02040503050406030204" pitchFamily="18" charset="0"/>
              </a:rPr>
              <a:t>mưa</a:t>
            </a:r>
            <a:r>
              <a:rPr lang="en-US" sz="2800" b="1" dirty="0">
                <a:latin typeface="#9Slide03 SFU Futura_12" panose="020B0604020202020204" charset="0"/>
                <a:ea typeface="Cambria" panose="02040503050406030204" pitchFamily="18" charset="0"/>
              </a:rPr>
              <a:t> </a:t>
            </a:r>
            <a:r>
              <a:rPr lang="en-US" sz="2800" b="1" dirty="0" err="1">
                <a:latin typeface="#9Slide03 SFU Futura_12" panose="020B0604020202020204" charset="0"/>
                <a:ea typeface="Cambria" panose="02040503050406030204" pitchFamily="18" charset="0"/>
              </a:rPr>
              <a:t>nhiều</a:t>
            </a:r>
            <a:r>
              <a:rPr lang="en-US" sz="2800" b="1" dirty="0">
                <a:latin typeface="#9Slide03 SFU Futura_12" panose="020B0604020202020204" charset="0"/>
                <a:ea typeface="Cambria" panose="02040503050406030204" pitchFamily="18" charset="0"/>
              </a:rPr>
              <a:t> (</a:t>
            </a:r>
            <a:r>
              <a:rPr lang="en-US" sz="2800" b="1" dirty="0" err="1">
                <a:latin typeface="#9Slide03 SFU Futura_12" panose="020B0604020202020204" charset="0"/>
                <a:ea typeface="Cambria" panose="02040503050406030204" pitchFamily="18" charset="0"/>
              </a:rPr>
              <a:t>trên</a:t>
            </a:r>
            <a:r>
              <a:rPr lang="en-US" sz="2800" b="1" dirty="0">
                <a:latin typeface="#9Slide03 SFU Futura_12" panose="020B0604020202020204" charset="0"/>
                <a:ea typeface="Cambria" panose="02040503050406030204" pitchFamily="18" charset="0"/>
              </a:rPr>
              <a:t> 100mm) ………………………...</a:t>
            </a:r>
            <a:endParaRPr lang="en-US" sz="2800" b="1" dirty="0">
              <a:latin typeface="#9Slide03 SFU Futura_12" panose="020B0604020202020204" charset="0"/>
              <a:ea typeface="Tahoma" panose="020B0604030504040204" pitchFamily="34" charset="0"/>
            </a:endParaRPr>
          </a:p>
          <a:p>
            <a:pPr algn="just">
              <a:lnSpc>
                <a:spcPct val="115000"/>
              </a:lnSpc>
            </a:pPr>
            <a:r>
              <a:rPr lang="en-US" sz="2800" b="1" dirty="0">
                <a:latin typeface="#9Slide03 SFU Futura_12" panose="020B0604020202020204" charset="0"/>
                <a:ea typeface="Cambria" panose="02040503050406030204" pitchFamily="18" charset="0"/>
              </a:rPr>
              <a:t>+ </a:t>
            </a:r>
            <a:r>
              <a:rPr lang="en-US" sz="2800" b="1" dirty="0" err="1">
                <a:latin typeface="#9Slide03 SFU Futura_12" panose="020B0604020202020204" charset="0"/>
                <a:ea typeface="Cambria" panose="02040503050406030204" pitchFamily="18" charset="0"/>
              </a:rPr>
              <a:t>Các</a:t>
            </a:r>
            <a:r>
              <a:rPr lang="en-US" sz="2800" b="1" dirty="0">
                <a:latin typeface="#9Slide03 SFU Futura_12" panose="020B0604020202020204" charset="0"/>
                <a:ea typeface="Cambria" panose="02040503050406030204" pitchFamily="18" charset="0"/>
              </a:rPr>
              <a:t> </a:t>
            </a:r>
            <a:r>
              <a:rPr lang="en-US" sz="2800" b="1" dirty="0" err="1">
                <a:latin typeface="#9Slide03 SFU Futura_12" panose="020B0604020202020204" charset="0"/>
                <a:ea typeface="Cambria" panose="02040503050406030204" pitchFamily="18" charset="0"/>
              </a:rPr>
              <a:t>tháng</a:t>
            </a:r>
            <a:r>
              <a:rPr lang="en-US" sz="2800" b="1" dirty="0">
                <a:latin typeface="#9Slide03 SFU Futura_12" panose="020B0604020202020204" charset="0"/>
                <a:ea typeface="Cambria" panose="02040503050406030204" pitchFamily="18" charset="0"/>
              </a:rPr>
              <a:t> </a:t>
            </a:r>
            <a:r>
              <a:rPr lang="en-US" sz="2800" b="1" dirty="0" err="1">
                <a:latin typeface="#9Slide03 SFU Futura_12" panose="020B0604020202020204" charset="0"/>
                <a:ea typeface="Cambria" panose="02040503050406030204" pitchFamily="18" charset="0"/>
              </a:rPr>
              <a:t>nào</a:t>
            </a:r>
            <a:r>
              <a:rPr lang="en-US" sz="2800" b="1" dirty="0">
                <a:latin typeface="#9Slide03 SFU Futura_12" panose="020B0604020202020204" charset="0"/>
                <a:ea typeface="Cambria" panose="02040503050406030204" pitchFamily="18" charset="0"/>
              </a:rPr>
              <a:t> </a:t>
            </a:r>
            <a:r>
              <a:rPr lang="en-US" sz="2800" b="1" dirty="0" err="1">
                <a:latin typeface="#9Slide03 SFU Futura_12" panose="020B0604020202020204" charset="0"/>
                <a:ea typeface="Cambria" panose="02040503050406030204" pitchFamily="18" charset="0"/>
              </a:rPr>
              <a:t>có</a:t>
            </a:r>
            <a:r>
              <a:rPr lang="en-US" sz="2800" b="1" dirty="0">
                <a:latin typeface="#9Slide03 SFU Futura_12" panose="020B0604020202020204" charset="0"/>
                <a:ea typeface="Cambria" panose="02040503050406030204" pitchFamily="18" charset="0"/>
              </a:rPr>
              <a:t> </a:t>
            </a:r>
            <a:r>
              <a:rPr lang="en-US" sz="2800" b="1" dirty="0" err="1">
                <a:latin typeface="#9Slide03 SFU Futura_12" panose="020B0604020202020204" charset="0"/>
                <a:ea typeface="Cambria" panose="02040503050406030204" pitchFamily="18" charset="0"/>
              </a:rPr>
              <a:t>lượng</a:t>
            </a:r>
            <a:r>
              <a:rPr lang="en-US" sz="2800" b="1" dirty="0">
                <a:latin typeface="#9Slide03 SFU Futura_12" panose="020B0604020202020204" charset="0"/>
                <a:ea typeface="Cambria" panose="02040503050406030204" pitchFamily="18" charset="0"/>
              </a:rPr>
              <a:t> </a:t>
            </a:r>
            <a:r>
              <a:rPr lang="en-US" sz="2800" b="1" dirty="0" err="1">
                <a:latin typeface="#9Slide03 SFU Futura_12" panose="020B0604020202020204" charset="0"/>
                <a:ea typeface="Cambria" panose="02040503050406030204" pitchFamily="18" charset="0"/>
              </a:rPr>
              <a:t>mưa</a:t>
            </a:r>
            <a:r>
              <a:rPr lang="en-US" sz="2800" b="1" dirty="0">
                <a:latin typeface="#9Slide03 SFU Futura_12" panose="020B0604020202020204" charset="0"/>
                <a:ea typeface="Cambria" panose="02040503050406030204" pitchFamily="18" charset="0"/>
              </a:rPr>
              <a:t> </a:t>
            </a:r>
            <a:r>
              <a:rPr lang="en-US" sz="2800" b="1" dirty="0" err="1">
                <a:latin typeface="#9Slide03 SFU Futura_12" panose="020B0604020202020204" charset="0"/>
                <a:ea typeface="Cambria" panose="02040503050406030204" pitchFamily="18" charset="0"/>
              </a:rPr>
              <a:t>ít</a:t>
            </a:r>
            <a:r>
              <a:rPr lang="en-US" sz="2800" b="1" dirty="0">
                <a:latin typeface="#9Slide03 SFU Futura_12" panose="020B0604020202020204" charset="0"/>
                <a:ea typeface="Cambria" panose="02040503050406030204" pitchFamily="18" charset="0"/>
              </a:rPr>
              <a:t> (</a:t>
            </a:r>
            <a:r>
              <a:rPr lang="en-US" sz="2800" b="1" dirty="0" err="1">
                <a:latin typeface="#9Slide03 SFU Futura_12" panose="020B0604020202020204" charset="0"/>
                <a:ea typeface="Cambria" panose="02040503050406030204" pitchFamily="18" charset="0"/>
              </a:rPr>
              <a:t>dưới</a:t>
            </a:r>
            <a:r>
              <a:rPr lang="en-US" sz="2800" b="1" dirty="0">
                <a:latin typeface="#9Slide03 SFU Futura_12" panose="020B0604020202020204" charset="0"/>
                <a:ea typeface="Cambria" panose="02040503050406030204" pitchFamily="18" charset="0"/>
              </a:rPr>
              <a:t> 100mm)……………………………..</a:t>
            </a:r>
            <a:endParaRPr lang="en-US" sz="2800" b="1" dirty="0">
              <a:latin typeface="#9Slide03 SFU Futura_12" panose="020B0604020202020204" charset="0"/>
              <a:ea typeface="Tahoma" panose="020B0604030504040204" pitchFamily="34" charset="0"/>
            </a:endParaRPr>
          </a:p>
          <a:p>
            <a:r>
              <a:rPr lang="en-US" sz="2800" b="1" dirty="0">
                <a:latin typeface="#9Slide03 SFU Futura_12" panose="020B0604020202020204" charset="0"/>
                <a:ea typeface="Cambria" panose="02040503050406030204" pitchFamily="18" charset="0"/>
              </a:rPr>
              <a:t>+ </a:t>
            </a:r>
            <a:r>
              <a:rPr lang="en-US" sz="2800" b="1" dirty="0" err="1">
                <a:latin typeface="#9Slide03 SFU Futura_12" panose="020B0604020202020204" charset="0"/>
                <a:ea typeface="Cambria" panose="02040503050406030204" pitchFamily="18" charset="0"/>
              </a:rPr>
              <a:t>Tính</a:t>
            </a:r>
            <a:r>
              <a:rPr lang="en-US" sz="2800" b="1" dirty="0">
                <a:latin typeface="#9Slide03 SFU Futura_12" panose="020B0604020202020204" charset="0"/>
                <a:ea typeface="Cambria" panose="02040503050406030204" pitchFamily="18" charset="0"/>
              </a:rPr>
              <a:t> </a:t>
            </a:r>
            <a:r>
              <a:rPr lang="en-US" sz="2800" b="1" dirty="0" err="1">
                <a:latin typeface="#9Slide03 SFU Futura_12" panose="020B0604020202020204" charset="0"/>
                <a:ea typeface="Cambria" panose="02040503050406030204" pitchFamily="18" charset="0"/>
              </a:rPr>
              <a:t>tổng</a:t>
            </a:r>
            <a:r>
              <a:rPr lang="en-US" sz="2800" b="1" dirty="0">
                <a:latin typeface="#9Slide03 SFU Futura_12" panose="020B0604020202020204" charset="0"/>
                <a:ea typeface="Cambria" panose="02040503050406030204" pitchFamily="18" charset="0"/>
              </a:rPr>
              <a:t> </a:t>
            </a:r>
            <a:r>
              <a:rPr lang="en-US" sz="2800" b="1" dirty="0" err="1">
                <a:latin typeface="#9Slide03 SFU Futura_12" panose="020B0604020202020204" charset="0"/>
                <a:ea typeface="Cambria" panose="02040503050406030204" pitchFamily="18" charset="0"/>
              </a:rPr>
              <a:t>lượng</a:t>
            </a:r>
            <a:r>
              <a:rPr lang="en-US" sz="2800" b="1" dirty="0">
                <a:latin typeface="#9Slide03 SFU Futura_12" panose="020B0604020202020204" charset="0"/>
                <a:ea typeface="Cambria" panose="02040503050406030204" pitchFamily="18" charset="0"/>
              </a:rPr>
              <a:t> </a:t>
            </a:r>
            <a:r>
              <a:rPr lang="en-US" sz="2800" b="1" dirty="0" err="1">
                <a:latin typeface="#9Slide03 SFU Futura_12" panose="020B0604020202020204" charset="0"/>
                <a:ea typeface="Cambria" panose="02040503050406030204" pitchFamily="18" charset="0"/>
              </a:rPr>
              <a:t>mưa</a:t>
            </a:r>
            <a:r>
              <a:rPr lang="en-US" sz="2800" b="1" dirty="0">
                <a:latin typeface="#9Slide03 SFU Futura_12" panose="020B0604020202020204" charset="0"/>
                <a:ea typeface="Cambria" panose="02040503050406030204" pitchFamily="18" charset="0"/>
              </a:rPr>
              <a:t> </a:t>
            </a:r>
            <a:r>
              <a:rPr lang="en-US" sz="2800" b="1" dirty="0" err="1">
                <a:latin typeface="#9Slide03 SFU Futura_12" panose="020B0604020202020204" charset="0"/>
                <a:ea typeface="Cambria" panose="02040503050406030204" pitchFamily="18" charset="0"/>
              </a:rPr>
              <a:t>năm</a:t>
            </a:r>
            <a:r>
              <a:rPr lang="en-US" sz="2800" b="1" dirty="0">
                <a:latin typeface="#9Slide03 SFU Futura_12" panose="020B0604020202020204" charset="0"/>
                <a:ea typeface="Cambria" panose="02040503050406030204" pitchFamily="18" charset="0"/>
              </a:rPr>
              <a:t>: …...........................................................…..</a:t>
            </a:r>
            <a:endParaRPr lang="en-US" sz="2800" b="1" dirty="0">
              <a:latin typeface="#9Slide03 SFU Futura_12" panose="020B0604020202020204" charset="0"/>
            </a:endParaRPr>
          </a:p>
        </p:txBody>
      </p:sp>
      <p:sp>
        <p:nvSpPr>
          <p:cNvPr id="6" name="Rectangle 5"/>
          <p:cNvSpPr/>
          <p:nvPr/>
        </p:nvSpPr>
        <p:spPr>
          <a:xfrm>
            <a:off x="8081661" y="4549459"/>
            <a:ext cx="2685351" cy="523220"/>
          </a:xfrm>
          <a:prstGeom prst="rect">
            <a:avLst/>
          </a:prstGeom>
        </p:spPr>
        <p:txBody>
          <a:bodyPr wrap="none">
            <a:spAutoFit/>
          </a:bodyPr>
          <a:lstStyle/>
          <a:p>
            <a:r>
              <a:rPr lang="en-US" sz="2800" b="1" dirty="0" err="1">
                <a:solidFill>
                  <a:srgbClr val="0078A0"/>
                </a:solidFill>
                <a:latin typeface="#9Slide03 SFU Futura_12" panose="020B0604020202020204" charset="0"/>
                <a:ea typeface="Cambria" panose="02040503050406030204" pitchFamily="18" charset="0"/>
              </a:rPr>
              <a:t>Từ</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tháng</a:t>
            </a:r>
            <a:r>
              <a:rPr lang="en-US" sz="2800" b="1" dirty="0">
                <a:solidFill>
                  <a:srgbClr val="0078A0"/>
                </a:solidFill>
                <a:latin typeface="#9Slide03 SFU Futura_12" panose="020B0604020202020204" charset="0"/>
                <a:ea typeface="Cambria" panose="02040503050406030204" pitchFamily="18" charset="0"/>
              </a:rPr>
              <a:t>: 6</a:t>
            </a:r>
            <a:r>
              <a:rPr lang="en-US" sz="2800" b="1" dirty="0">
                <a:solidFill>
                  <a:srgbClr val="0078A0"/>
                </a:solidFill>
                <a:latin typeface="#9Slide03 SFU Futura_12" panose="020B0604020202020204" charset="0"/>
                <a:ea typeface="Cambria" panose="02040503050406030204" pitchFamily="18" charset="0"/>
                <a:sym typeface="Wingdings" panose="05000000000000000000" pitchFamily="2" charset="2"/>
              </a:rPr>
              <a:t></a:t>
            </a:r>
            <a:r>
              <a:rPr lang="en-US" sz="2800" b="1" dirty="0">
                <a:solidFill>
                  <a:srgbClr val="0078A0"/>
                </a:solidFill>
                <a:latin typeface="#9Slide03 SFU Futura_12" panose="020B0604020202020204" charset="0"/>
                <a:ea typeface="Cambria" panose="02040503050406030204" pitchFamily="18" charset="0"/>
              </a:rPr>
              <a:t>11</a:t>
            </a:r>
            <a:endParaRPr lang="en-US" sz="2800" dirty="0">
              <a:solidFill>
                <a:srgbClr val="0078A0"/>
              </a:solidFill>
            </a:endParaRPr>
          </a:p>
        </p:txBody>
      </p:sp>
      <p:sp>
        <p:nvSpPr>
          <p:cNvPr id="8" name="Rectangle 7"/>
          <p:cNvSpPr/>
          <p:nvPr/>
        </p:nvSpPr>
        <p:spPr>
          <a:xfrm>
            <a:off x="7974260" y="5116776"/>
            <a:ext cx="2792752" cy="523220"/>
          </a:xfrm>
          <a:prstGeom prst="rect">
            <a:avLst/>
          </a:prstGeom>
        </p:spPr>
        <p:txBody>
          <a:bodyPr wrap="none">
            <a:spAutoFit/>
          </a:bodyPr>
          <a:lstStyle/>
          <a:p>
            <a:r>
              <a:rPr lang="en-US" sz="2800" b="1" dirty="0" err="1">
                <a:solidFill>
                  <a:srgbClr val="0078A0"/>
                </a:solidFill>
                <a:latin typeface="#9Slide03 SFU Futura_12" panose="020B0604020202020204" charset="0"/>
                <a:ea typeface="Cambria" panose="02040503050406030204" pitchFamily="18" charset="0"/>
              </a:rPr>
              <a:t>Từ</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tháng</a:t>
            </a:r>
            <a:r>
              <a:rPr lang="en-US" sz="2800" b="1" dirty="0">
                <a:solidFill>
                  <a:srgbClr val="0078A0"/>
                </a:solidFill>
                <a:latin typeface="#9Slide03 SFU Futura_12" panose="020B0604020202020204" charset="0"/>
                <a:ea typeface="Cambria" panose="02040503050406030204" pitchFamily="18" charset="0"/>
              </a:rPr>
              <a:t> 12</a:t>
            </a:r>
            <a:r>
              <a:rPr lang="en-US" sz="2800" b="1" dirty="0">
                <a:solidFill>
                  <a:srgbClr val="0078A0"/>
                </a:solidFill>
                <a:latin typeface="#9Slide03 SFU Futura_12" panose="020B0604020202020204" charset="0"/>
                <a:ea typeface="Cambria" panose="02040503050406030204" pitchFamily="18" charset="0"/>
                <a:sym typeface="Wingdings" panose="05000000000000000000" pitchFamily="2" charset="2"/>
              </a:rPr>
              <a:t></a:t>
            </a:r>
            <a:r>
              <a:rPr lang="en-US" sz="2800" b="1" dirty="0">
                <a:solidFill>
                  <a:srgbClr val="0078A0"/>
                </a:solidFill>
                <a:latin typeface="#9Slide03 SFU Futura_12" panose="020B0604020202020204" charset="0"/>
                <a:ea typeface="Cambria" panose="02040503050406030204" pitchFamily="18" charset="0"/>
              </a:rPr>
              <a:t>5)</a:t>
            </a:r>
            <a:endParaRPr lang="en-US" sz="2800" dirty="0">
              <a:solidFill>
                <a:srgbClr val="0078A0"/>
              </a:solidFill>
            </a:endParaRPr>
          </a:p>
        </p:txBody>
      </p:sp>
      <p:sp>
        <p:nvSpPr>
          <p:cNvPr id="10" name="Rectangle 9"/>
          <p:cNvSpPr/>
          <p:nvPr/>
        </p:nvSpPr>
        <p:spPr>
          <a:xfrm>
            <a:off x="4405456" y="5658146"/>
            <a:ext cx="6248827" cy="523220"/>
          </a:xfrm>
          <a:prstGeom prst="rect">
            <a:avLst/>
          </a:prstGeom>
        </p:spPr>
        <p:txBody>
          <a:bodyPr wrap="none">
            <a:spAutoFit/>
          </a:bodyPr>
          <a:lstStyle/>
          <a:p>
            <a:r>
              <a:rPr lang="en-US" sz="2400" b="1" dirty="0">
                <a:solidFill>
                  <a:srgbClr val="0078A0"/>
                </a:solidFill>
                <a:latin typeface="#9Slide03 SFU Futura_12" panose="020B0604020202020204" charset="0"/>
                <a:ea typeface="Cambria" panose="02040503050406030204" pitchFamily="18" charset="0"/>
              </a:rPr>
              <a:t>(</a:t>
            </a:r>
            <a:r>
              <a:rPr lang="en-US" sz="2400" b="1" dirty="0" err="1">
                <a:solidFill>
                  <a:srgbClr val="0078A0"/>
                </a:solidFill>
                <a:latin typeface="#9Slide03 SFU Futura_12" panose="020B0604020202020204" charset="0"/>
                <a:ea typeface="Cambria" panose="02040503050406030204" pitchFamily="18" charset="0"/>
              </a:rPr>
              <a:t>Cộng</a:t>
            </a:r>
            <a:r>
              <a:rPr lang="en-US" sz="2400" b="1" dirty="0">
                <a:solidFill>
                  <a:srgbClr val="0078A0"/>
                </a:solidFill>
                <a:latin typeface="#9Slide03 SFU Futura_12" panose="020B0604020202020204" charset="0"/>
                <a:ea typeface="Cambria" panose="02040503050406030204" pitchFamily="18" charset="0"/>
              </a:rPr>
              <a:t> </a:t>
            </a:r>
            <a:r>
              <a:rPr lang="en-US" sz="2400" b="1" dirty="0" err="1">
                <a:solidFill>
                  <a:srgbClr val="0078A0"/>
                </a:solidFill>
                <a:latin typeface="#9Slide03 SFU Futura_12" panose="020B0604020202020204" charset="0"/>
                <a:ea typeface="Cambria" panose="02040503050406030204" pitchFamily="18" charset="0"/>
              </a:rPr>
              <a:t>tất</a:t>
            </a:r>
            <a:r>
              <a:rPr lang="en-US" sz="2400" b="1" dirty="0">
                <a:solidFill>
                  <a:srgbClr val="0078A0"/>
                </a:solidFill>
                <a:latin typeface="#9Slide03 SFU Futura_12" panose="020B0604020202020204" charset="0"/>
                <a:ea typeface="Cambria" panose="02040503050406030204" pitchFamily="18" charset="0"/>
              </a:rPr>
              <a:t> </a:t>
            </a:r>
            <a:r>
              <a:rPr lang="en-US" sz="2400" b="1" dirty="0" err="1">
                <a:solidFill>
                  <a:srgbClr val="0078A0"/>
                </a:solidFill>
                <a:latin typeface="#9Slide03 SFU Futura_12" panose="020B0604020202020204" charset="0"/>
                <a:ea typeface="Cambria" panose="02040503050406030204" pitchFamily="18" charset="0"/>
              </a:rPr>
              <a:t>cả</a:t>
            </a:r>
            <a:r>
              <a:rPr lang="en-US" sz="2400" b="1" dirty="0">
                <a:solidFill>
                  <a:srgbClr val="0078A0"/>
                </a:solidFill>
                <a:latin typeface="#9Slide03 SFU Futura_12" panose="020B0604020202020204" charset="0"/>
                <a:ea typeface="Cambria" panose="02040503050406030204" pitchFamily="18" charset="0"/>
              </a:rPr>
              <a:t> </a:t>
            </a:r>
            <a:r>
              <a:rPr lang="en-US" sz="2400" b="1" dirty="0" err="1">
                <a:solidFill>
                  <a:srgbClr val="0078A0"/>
                </a:solidFill>
                <a:latin typeface="#9Slide03 SFU Futura_12" panose="020B0604020202020204" charset="0"/>
                <a:ea typeface="Cambria" panose="02040503050406030204" pitchFamily="18" charset="0"/>
              </a:rPr>
              <a:t>các</a:t>
            </a:r>
            <a:r>
              <a:rPr lang="en-US" sz="2400" b="1" dirty="0">
                <a:solidFill>
                  <a:srgbClr val="0078A0"/>
                </a:solidFill>
                <a:latin typeface="#9Slide03 SFU Futura_12" panose="020B0604020202020204" charset="0"/>
                <a:ea typeface="Cambria" panose="02040503050406030204" pitchFamily="18" charset="0"/>
              </a:rPr>
              <a:t> </a:t>
            </a:r>
            <a:r>
              <a:rPr lang="en-US" sz="2400" b="1" dirty="0" err="1">
                <a:solidFill>
                  <a:srgbClr val="0078A0"/>
                </a:solidFill>
                <a:latin typeface="#9Slide03 SFU Futura_12" panose="020B0604020202020204" charset="0"/>
                <a:ea typeface="Cambria" panose="02040503050406030204" pitchFamily="18" charset="0"/>
              </a:rPr>
              <a:t>tháng</a:t>
            </a:r>
            <a:r>
              <a:rPr lang="en-US" sz="2400" b="1" dirty="0">
                <a:solidFill>
                  <a:srgbClr val="0078A0"/>
                </a:solidFill>
                <a:latin typeface="#9Slide03 SFU Futura_12" panose="020B0604020202020204" charset="0"/>
                <a:ea typeface="Cambria" panose="02040503050406030204" pitchFamily="18" charset="0"/>
              </a:rPr>
              <a:t> </a:t>
            </a:r>
            <a:r>
              <a:rPr lang="en-US" sz="2400" b="1" dirty="0" err="1">
                <a:solidFill>
                  <a:srgbClr val="0078A0"/>
                </a:solidFill>
                <a:latin typeface="#9Slide03 SFU Futura_12" panose="020B0604020202020204" charset="0"/>
                <a:ea typeface="Cambria" panose="02040503050406030204" pitchFamily="18" charset="0"/>
              </a:rPr>
              <a:t>trong</a:t>
            </a:r>
            <a:r>
              <a:rPr lang="en-US" sz="2400" b="1" dirty="0">
                <a:solidFill>
                  <a:srgbClr val="0078A0"/>
                </a:solidFill>
                <a:latin typeface="#9Slide03 SFU Futura_12" panose="020B0604020202020204" charset="0"/>
                <a:ea typeface="Cambria" panose="02040503050406030204" pitchFamily="18" charset="0"/>
              </a:rPr>
              <a:t> </a:t>
            </a:r>
            <a:r>
              <a:rPr lang="en-US" sz="2400" b="1" dirty="0" err="1">
                <a:solidFill>
                  <a:srgbClr val="0078A0"/>
                </a:solidFill>
                <a:latin typeface="#9Slide03 SFU Futura_12" panose="020B0604020202020204" charset="0"/>
                <a:ea typeface="Cambria" panose="02040503050406030204" pitchFamily="18" charset="0"/>
              </a:rPr>
              <a:t>năm</a:t>
            </a:r>
            <a:r>
              <a:rPr lang="en-US" sz="2400" b="1" dirty="0">
                <a:solidFill>
                  <a:srgbClr val="0078A0"/>
                </a:solidFill>
                <a:latin typeface="#9Slide03 SFU Futura_12" panose="020B0604020202020204" charset="0"/>
                <a:ea typeface="Cambria" panose="02040503050406030204" pitchFamily="18" charset="0"/>
              </a:rPr>
              <a:t>) </a:t>
            </a:r>
            <a:r>
              <a:rPr lang="en-US" sz="2800" b="1" dirty="0">
                <a:solidFill>
                  <a:srgbClr val="0078A0"/>
                </a:solidFill>
                <a:latin typeface="#9Slide03 SFU Futura_12" panose="020B0604020202020204" charset="0"/>
                <a:ea typeface="Cambria" panose="02040503050406030204" pitchFamily="18" charset="0"/>
              </a:rPr>
              <a:t>2089 mm</a:t>
            </a:r>
            <a:endParaRPr lang="en-US" sz="2800" dirty="0">
              <a:solidFill>
                <a:srgbClr val="0078A0"/>
              </a:solidFill>
            </a:endParaRPr>
          </a:p>
        </p:txBody>
      </p:sp>
    </p:spTree>
    <p:extLst>
      <p:ext uri="{BB962C8B-B14F-4D97-AF65-F5344CB8AC3E}">
        <p14:creationId xmlns:p14="http://schemas.microsoft.com/office/powerpoint/2010/main" val="381983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par>
                                <p:cTn id="11" presetID="16" presetClass="entr" presetSubtype="21" fill="hold" nodeType="withEffect">
                                  <p:stCondLst>
                                    <p:cond delay="0"/>
                                  </p:stCondLst>
                                  <p:childTnLst>
                                    <p:set>
                                      <p:cBhvr>
                                        <p:cTn id="12" dur="1" fill="hold">
                                          <p:stCondLst>
                                            <p:cond delay="0"/>
                                          </p:stCondLst>
                                        </p:cTn>
                                        <p:tgtEl>
                                          <p:spTgt spid="15362"/>
                                        </p:tgtEl>
                                        <p:attrNameLst>
                                          <p:attrName>style.visibility</p:attrName>
                                        </p:attrNameLst>
                                      </p:cBhvr>
                                      <p:to>
                                        <p:strVal val="visible"/>
                                      </p:to>
                                    </p:set>
                                    <p:animEffect transition="in" filter="barn(inVertical)">
                                      <p:cBhvr>
                                        <p:cTn id="13" dur="500"/>
                                        <p:tgtEl>
                                          <p:spTgt spid="1536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p:bldP spid="4" grpId="0"/>
      <p:bldP spid="6" grpId="0"/>
      <p:bldP spid="8"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2E8A430-449E-46A2-A62A-19F1CE9F96B2}"/>
              </a:ext>
            </a:extLst>
          </p:cNvPr>
          <p:cNvSpPr/>
          <p:nvPr/>
        </p:nvSpPr>
        <p:spPr>
          <a:xfrm>
            <a:off x="2614131" y="0"/>
            <a:ext cx="7457191" cy="1107996"/>
          </a:xfrm>
          <a:prstGeom prst="rect">
            <a:avLst/>
          </a:prstGeom>
        </p:spPr>
        <p:txBody>
          <a:bodyPr wrap="square">
            <a:spAutoFit/>
          </a:bodyPr>
          <a:lstStyle/>
          <a:p>
            <a:pPr algn="ctr"/>
            <a:r>
              <a:rPr lang="en-US" sz="6600" b="1" dirty="0" err="1">
                <a:solidFill>
                  <a:srgbClr val="C00000"/>
                </a:solidFill>
                <a:latin typeface="#9Slide03 SFU Futura_12" panose="00000400000000000000" pitchFamily="2" charset="0"/>
              </a:rPr>
              <a:t>Hoạt</a:t>
            </a:r>
            <a:r>
              <a:rPr lang="en-US" sz="6600" b="1" dirty="0">
                <a:solidFill>
                  <a:srgbClr val="C00000"/>
                </a:solidFill>
                <a:latin typeface="#9Slide03 SFU Futura_12" panose="00000400000000000000" pitchFamily="2" charset="0"/>
              </a:rPr>
              <a:t> </a:t>
            </a:r>
            <a:r>
              <a:rPr lang="en-US" sz="6600" b="1" dirty="0" err="1">
                <a:solidFill>
                  <a:srgbClr val="C00000"/>
                </a:solidFill>
                <a:latin typeface="#9Slide03 SFU Futura_12" panose="00000400000000000000" pitchFamily="2" charset="0"/>
              </a:rPr>
              <a:t>động</a:t>
            </a:r>
            <a:r>
              <a:rPr lang="en-US" sz="6600" b="1" dirty="0">
                <a:solidFill>
                  <a:srgbClr val="C00000"/>
                </a:solidFill>
                <a:latin typeface="#9Slide03 SFU Futura_12" panose="00000400000000000000" pitchFamily="2" charset="0"/>
              </a:rPr>
              <a:t> </a:t>
            </a:r>
            <a:r>
              <a:rPr lang="en-US" sz="6600" b="1" dirty="0" err="1">
                <a:solidFill>
                  <a:srgbClr val="C00000"/>
                </a:solidFill>
                <a:latin typeface="#9Slide03 SFU Futura_12" panose="00000400000000000000" pitchFamily="2" charset="0"/>
              </a:rPr>
              <a:t>về</a:t>
            </a:r>
            <a:r>
              <a:rPr lang="en-US" sz="6600" b="1" dirty="0">
                <a:solidFill>
                  <a:srgbClr val="C00000"/>
                </a:solidFill>
                <a:latin typeface="#9Slide03 SFU Futura_12" panose="00000400000000000000" pitchFamily="2" charset="0"/>
              </a:rPr>
              <a:t> </a:t>
            </a:r>
            <a:r>
              <a:rPr lang="en-US" sz="6600" b="1" dirty="0" err="1">
                <a:solidFill>
                  <a:srgbClr val="C00000"/>
                </a:solidFill>
                <a:latin typeface="#9Slide03 SFU Futura_12" panose="00000400000000000000" pitchFamily="2" charset="0"/>
              </a:rPr>
              <a:t>nhà</a:t>
            </a:r>
            <a:endParaRPr lang="en-US" sz="4800" b="1" dirty="0">
              <a:solidFill>
                <a:srgbClr val="002060"/>
              </a:solidFill>
              <a:latin typeface="#9Slide03 SFU Futura_12" panose="00000400000000000000" pitchFamily="2" charset="0"/>
            </a:endParaRPr>
          </a:p>
        </p:txBody>
      </p:sp>
      <p:sp>
        <p:nvSpPr>
          <p:cNvPr id="5" name="Rectangle 4"/>
          <p:cNvSpPr/>
          <p:nvPr/>
        </p:nvSpPr>
        <p:spPr>
          <a:xfrm>
            <a:off x="3315644" y="1486324"/>
            <a:ext cx="8146804" cy="2569934"/>
          </a:xfrm>
          <a:prstGeom prst="rect">
            <a:avLst/>
          </a:prstGeom>
          <a:solidFill>
            <a:srgbClr val="DEFFF9"/>
          </a:solidFill>
        </p:spPr>
        <p:txBody>
          <a:bodyPr wrap="square">
            <a:spAutoFit/>
          </a:bodyPr>
          <a:lstStyle/>
          <a:p>
            <a:pPr algn="just">
              <a:lnSpc>
                <a:spcPct val="115000"/>
              </a:lnSpc>
            </a:pPr>
            <a:r>
              <a:rPr lang="en-US" sz="2800" b="1" dirty="0" err="1">
                <a:solidFill>
                  <a:srgbClr val="0078A0"/>
                </a:solidFill>
                <a:latin typeface="#9Slide03 SFU Futura_12" panose="020B0604020202020204" charset="0"/>
                <a:ea typeface="Cambria" panose="02040503050406030204" pitchFamily="18" charset="0"/>
              </a:rPr>
              <a:t>Tối</a:t>
            </a:r>
            <a:r>
              <a:rPr lang="en-US" sz="2800" b="1" dirty="0">
                <a:solidFill>
                  <a:srgbClr val="0078A0"/>
                </a:solidFill>
                <a:latin typeface="#9Slide03 SFU Futura_12" panose="020B0604020202020204" charset="0"/>
                <a:ea typeface="Cambria" panose="02040503050406030204" pitchFamily="18" charset="0"/>
              </a:rPr>
              <a:t> nay </a:t>
            </a:r>
            <a:r>
              <a:rPr lang="en-US" sz="2800" b="1" dirty="0" err="1">
                <a:solidFill>
                  <a:srgbClr val="0078A0"/>
                </a:solidFill>
                <a:latin typeface="#9Slide03 SFU Futura_12" panose="020B0604020202020204" charset="0"/>
                <a:ea typeface="Cambria" panose="02040503050406030204" pitchFamily="18" charset="0"/>
              </a:rPr>
              <a:t>mỗi</a:t>
            </a:r>
            <a:r>
              <a:rPr lang="en-US" sz="2800" b="1" dirty="0">
                <a:solidFill>
                  <a:srgbClr val="0078A0"/>
                </a:solidFill>
                <a:latin typeface="#9Slide03 SFU Futura_12" panose="020B0604020202020204" charset="0"/>
                <a:ea typeface="Cambria" panose="02040503050406030204" pitchFamily="18" charset="0"/>
              </a:rPr>
              <a:t> HS </a:t>
            </a:r>
            <a:r>
              <a:rPr lang="en-US" sz="2800" b="1" dirty="0" err="1">
                <a:solidFill>
                  <a:srgbClr val="0078A0"/>
                </a:solidFill>
                <a:latin typeface="#9Slide03 SFU Futura_12" panose="020B0604020202020204" charset="0"/>
                <a:ea typeface="Cambria" panose="02040503050406030204" pitchFamily="18" charset="0"/>
              </a:rPr>
              <a:t>về</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xem</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thời</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sự</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theo</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dõi</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bản</a:t>
            </a:r>
            <a:r>
              <a:rPr lang="en-US" sz="2800" b="1" dirty="0">
                <a:solidFill>
                  <a:srgbClr val="0078A0"/>
                </a:solidFill>
                <a:latin typeface="#9Slide03 SFU Futura_12" panose="020B0604020202020204" charset="0"/>
                <a:ea typeface="Cambria" panose="02040503050406030204" pitchFamily="18" charset="0"/>
              </a:rPr>
              <a:t> tin </a:t>
            </a:r>
            <a:r>
              <a:rPr lang="en-US" sz="2800" b="1" dirty="0" err="1">
                <a:solidFill>
                  <a:srgbClr val="0078A0"/>
                </a:solidFill>
                <a:latin typeface="#9Slide03 SFU Futura_12" panose="020B0604020202020204" charset="0"/>
                <a:ea typeface="Cambria" panose="02040503050406030204" pitchFamily="18" charset="0"/>
              </a:rPr>
              <a:t>dự</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báo</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thời</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tiết</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của</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tỉnh</a:t>
            </a:r>
            <a:r>
              <a:rPr lang="en-US" sz="2800" b="1" dirty="0">
                <a:solidFill>
                  <a:srgbClr val="0078A0"/>
                </a:solidFill>
                <a:latin typeface="#9Slide03 SFU Futura_12" panose="020B0604020202020204" charset="0"/>
                <a:ea typeface="Cambria" panose="02040503050406030204" pitchFamily="18" charset="0"/>
              </a:rPr>
              <a:t>/TP </a:t>
            </a:r>
            <a:r>
              <a:rPr lang="en-US" sz="2800" b="1" dirty="0" err="1">
                <a:solidFill>
                  <a:srgbClr val="0078A0"/>
                </a:solidFill>
                <a:latin typeface="#9Slide03 SFU Futura_12" panose="020B0604020202020204" charset="0"/>
                <a:ea typeface="Cambria" panose="02040503050406030204" pitchFamily="18" charset="0"/>
              </a:rPr>
              <a:t>mình</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đang</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sinh</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sống</a:t>
            </a:r>
            <a:r>
              <a:rPr lang="en-US" sz="2800" b="1" dirty="0">
                <a:solidFill>
                  <a:srgbClr val="0078A0"/>
                </a:solidFill>
                <a:latin typeface="#9Slide03 SFU Futura_12" panose="020B0604020202020204" charset="0"/>
                <a:ea typeface="Cambria" panose="02040503050406030204" pitchFamily="18" charset="0"/>
              </a:rPr>
              <a:t>. Cho </a:t>
            </a:r>
            <a:r>
              <a:rPr lang="en-US" sz="2800" b="1" dirty="0" err="1">
                <a:solidFill>
                  <a:srgbClr val="0078A0"/>
                </a:solidFill>
                <a:latin typeface="#9Slide03 SFU Futura_12" panose="020B0604020202020204" charset="0"/>
                <a:ea typeface="Cambria" panose="02040503050406030204" pitchFamily="18" charset="0"/>
              </a:rPr>
              <a:t>biết</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nhiệt</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độ</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không</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khí</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dao</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động</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trong</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khoảng</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bao</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nhiêu</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Thời</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tiết</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khu</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vực</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đó</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như</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thế</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nào</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Với</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thời</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tiết</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đó</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thuận</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lợi</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hoặc</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không</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thuận</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lợi</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cho</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công</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việc</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gì</a:t>
            </a:r>
            <a:r>
              <a:rPr lang="en-US" sz="2800" b="1" dirty="0">
                <a:solidFill>
                  <a:srgbClr val="0078A0"/>
                </a:solidFill>
                <a:latin typeface="#9Slide03 SFU Futura_12" panose="020B0604020202020204" charset="0"/>
                <a:ea typeface="Cambria" panose="02040503050406030204" pitchFamily="18" charset="0"/>
              </a:rPr>
              <a:t>? </a:t>
            </a:r>
            <a:endParaRPr lang="en-US" sz="2400" b="1" dirty="0">
              <a:solidFill>
                <a:srgbClr val="0078A0"/>
              </a:solidFill>
              <a:effectLst/>
              <a:latin typeface="#9Slide03 SFU Futura_12" panose="020B0604020202020204" charset="0"/>
              <a:ea typeface="Tahoma" panose="020B0604030504040204" pitchFamily="34" charset="0"/>
            </a:endParaRPr>
          </a:p>
        </p:txBody>
      </p:sp>
      <p:sp>
        <p:nvSpPr>
          <p:cNvPr id="6" name="Rectangle 5"/>
          <p:cNvSpPr/>
          <p:nvPr/>
        </p:nvSpPr>
        <p:spPr>
          <a:xfrm>
            <a:off x="1386831" y="4370096"/>
            <a:ext cx="8146804" cy="587853"/>
          </a:xfrm>
          <a:prstGeom prst="rect">
            <a:avLst/>
          </a:prstGeom>
          <a:solidFill>
            <a:srgbClr val="DEFFF9"/>
          </a:solidFill>
        </p:spPr>
        <p:txBody>
          <a:bodyPr wrap="square">
            <a:spAutoFit/>
          </a:bodyPr>
          <a:lstStyle/>
          <a:p>
            <a:pPr algn="just">
              <a:lnSpc>
                <a:spcPct val="115000"/>
              </a:lnSpc>
            </a:pPr>
            <a:r>
              <a:rPr lang="en-US" sz="2800" b="1" dirty="0" err="1">
                <a:solidFill>
                  <a:srgbClr val="0078A0"/>
                </a:solidFill>
                <a:latin typeface="#9Slide03 SFU Futura_12" panose="020B0604020202020204" charset="0"/>
                <a:ea typeface="Cambria" panose="02040503050406030204" pitchFamily="18" charset="0"/>
              </a:rPr>
              <a:t>Ghi</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lại</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kết</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quả</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vào</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sổ</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tay</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tiết</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sau</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báo</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cáo</a:t>
            </a:r>
            <a:r>
              <a:rPr lang="en-US" sz="2800" b="1" dirty="0">
                <a:solidFill>
                  <a:srgbClr val="0078A0"/>
                </a:solidFill>
                <a:latin typeface="#9Slide03 SFU Futura_12" panose="020B0604020202020204" charset="0"/>
                <a:ea typeface="Cambria" panose="02040503050406030204" pitchFamily="18" charset="0"/>
              </a:rPr>
              <a:t> </a:t>
            </a:r>
            <a:r>
              <a:rPr lang="en-US" sz="2800" b="1" dirty="0" err="1">
                <a:solidFill>
                  <a:srgbClr val="0078A0"/>
                </a:solidFill>
                <a:latin typeface="#9Slide03 SFU Futura_12" panose="020B0604020202020204" charset="0"/>
                <a:ea typeface="Cambria" panose="02040503050406030204" pitchFamily="18" charset="0"/>
              </a:rPr>
              <a:t>cho</a:t>
            </a:r>
            <a:r>
              <a:rPr lang="en-US" sz="2800" b="1" dirty="0">
                <a:solidFill>
                  <a:srgbClr val="0078A0"/>
                </a:solidFill>
                <a:latin typeface="#9Slide03 SFU Futura_12" panose="020B0604020202020204" charset="0"/>
                <a:ea typeface="Cambria" panose="02040503050406030204" pitchFamily="18" charset="0"/>
              </a:rPr>
              <a:t> GV.</a:t>
            </a:r>
            <a:endParaRPr lang="en-US" sz="2400" b="1" dirty="0">
              <a:solidFill>
                <a:srgbClr val="0078A0"/>
              </a:solidFill>
              <a:effectLst/>
              <a:latin typeface="#9Slide03 SFU Futura_12" panose="020B0604020202020204" charset="0"/>
              <a:ea typeface="Tahoma" panose="020B0604030504040204" pitchFamily="34" charset="0"/>
            </a:endParaRPr>
          </a:p>
        </p:txBody>
      </p:sp>
      <p:pic>
        <p:nvPicPr>
          <p:cNvPr id="16386" name="Picture 2" descr="Free Icon | Homework"/>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049389" y="0"/>
            <a:ext cx="1129483" cy="1129483"/>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Free Homework Flat Icon - Available in SVG, PNG, EPS, AI &amp;amp; Icon fonts"/>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446544" y="4251862"/>
            <a:ext cx="798180" cy="824320"/>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Thời tiết Động: dự báo thời tiết và nhiệt độ - Ứng dụng trên Google Play"/>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43750" y1="30078" x2="43750" y2="30078"/>
                        <a14:foregroundMark x1="32422" y1="38281" x2="32422" y2="38281"/>
                        <a14:foregroundMark x1="56445" y1="25391" x2="56445" y2="25391"/>
                        <a14:foregroundMark x1="68359" y1="27539" x2="68359" y2="27539"/>
                        <a14:foregroundMark x1="77148" y1="37109" x2="77148" y2="37109"/>
                        <a14:foregroundMark x1="82813" y1="49414" x2="82813" y2="49414"/>
                        <a14:foregroundMark x1="76563" y1="62891" x2="76563" y2="62891"/>
                        <a14:foregroundMark x1="67578" y1="71875" x2="67578" y2="71875"/>
                        <a14:foregroundMark x1="55273" y1="77148" x2="55273" y2="77148"/>
                      </a14:backgroundRemoval>
                    </a14:imgEffect>
                  </a14:imgLayer>
                </a14:imgProps>
              </a:ext>
              <a:ext uri="{28A0092B-C50C-407E-A947-70E740481C1C}">
                <a14:useLocalDpi xmlns:a14="http://schemas.microsoft.com/office/drawing/2010/main" val="0"/>
              </a:ext>
            </a:extLst>
          </a:blip>
          <a:srcRect l="16255" t="18946" r="14018" b="20410"/>
          <a:stretch/>
        </p:blipFill>
        <p:spPr bwMode="auto">
          <a:xfrm>
            <a:off x="104021" y="1138091"/>
            <a:ext cx="3388195" cy="294687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Climate And Weather Vector Icons. Royalty-Free Stock Image - Storyblocks">
            <a:extLst>
              <a:ext uri="{FF2B5EF4-FFF2-40B4-BE49-F238E27FC236}">
                <a16:creationId xmlns:a16="http://schemas.microsoft.com/office/drawing/2014/main" id="{FB55198A-B068-4C34-B8AF-1FC540A7F5B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52043"/>
          <a:stretch/>
        </p:blipFill>
        <p:spPr bwMode="auto">
          <a:xfrm>
            <a:off x="1261579" y="5377415"/>
            <a:ext cx="4762501" cy="150967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Climate And Weather Vector Icons. Royalty-Free Stock Image - Storyblocks">
            <a:extLst>
              <a:ext uri="{FF2B5EF4-FFF2-40B4-BE49-F238E27FC236}">
                <a16:creationId xmlns:a16="http://schemas.microsoft.com/office/drawing/2014/main" id="{4BF87F62-2D01-4205-A606-E13B7A77D6E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2043"/>
          <a:stretch/>
        </p:blipFill>
        <p:spPr bwMode="auto">
          <a:xfrm>
            <a:off x="6191610" y="5334918"/>
            <a:ext cx="4753954" cy="1506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338253"/>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8" name="Rectangle 72">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9" name="Rectangle 74">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Thanksgiving Icon Thank You Icon PNG, Clipart, Portrait, Poster,  Royaltyfree, Thanksgiving Icon, Thank You Icon Free">
            <a:extLst>
              <a:ext uri="{FF2B5EF4-FFF2-40B4-BE49-F238E27FC236}">
                <a16:creationId xmlns:a16="http://schemas.microsoft.com/office/drawing/2014/main" id="{8A2D9B27-0834-4F81-BEC0-F3802F2B13F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229" b="89900" l="10000" r="90000">
                        <a14:foregroundMark x1="10500" y1="55362" x2="10875" y2="19327"/>
                        <a14:foregroundMark x1="10875" y1="19327" x2="13375" y2="12718"/>
                        <a14:foregroundMark x1="20125" y1="9850" x2="30750" y2="10224"/>
                        <a14:foregroundMark x1="30750" y1="10224" x2="38250" y2="8229"/>
                        <a14:foregroundMark x1="38250" y1="8229" x2="68625" y2="10723"/>
                        <a14:foregroundMark x1="68625" y1="10723" x2="73750" y2="10224"/>
                        <a14:foregroundMark x1="81625" y1="19327" x2="83000" y2="30923"/>
                      </a14:backgroundRemoval>
                    </a14:imgEffect>
                  </a14:imgLayer>
                </a14:imgProps>
              </a:ext>
              <a:ext uri="{28A0092B-C50C-407E-A947-70E740481C1C}">
                <a14:useLocalDpi xmlns:a14="http://schemas.microsoft.com/office/drawing/2010/main" val="0"/>
              </a:ext>
            </a:extLst>
          </a:blip>
          <a:srcRect l="5398" t="6687" r="9020" b="8382"/>
          <a:stretch/>
        </p:blipFill>
        <p:spPr bwMode="auto">
          <a:xfrm>
            <a:off x="5962905" y="633880"/>
            <a:ext cx="5618988" cy="5590240"/>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Dự báo thời tiết ngày 25/4/2016: Có mưa rào vài nơi, trưa chiều giảm mây  trời nắn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885" b="96154" l="3778" r="98889">
                        <a14:foregroundMark x1="93333" y1="74279" x2="93333" y2="74279"/>
                        <a14:foregroundMark x1="93778" y1="74279" x2="93778" y2="74279"/>
                        <a14:foregroundMark x1="71778" y1="92308" x2="71778" y2="92308"/>
                        <a14:foregroundMark x1="71778" y1="92308" x2="71778" y2="92308"/>
                        <a14:foregroundMark x1="99111" y1="74519" x2="99111" y2="74519"/>
                        <a14:foregroundMark x1="99111" y1="74519" x2="99111" y2="74519"/>
                        <a14:foregroundMark x1="59778" y1="7452" x2="59778" y2="7452"/>
                        <a14:foregroundMark x1="43778" y1="2885" x2="43778" y2="2885"/>
                        <a14:foregroundMark x1="8000" y1="33894" x2="8000" y2="33894"/>
                        <a14:foregroundMark x1="3778" y1="49760" x2="3778" y2="49760"/>
                        <a14:foregroundMark x1="15778" y1="85337" x2="15778" y2="85337"/>
                        <a14:foregroundMark x1="15778" y1="85337" x2="15778" y2="85337"/>
                        <a14:foregroundMark x1="32000" y1="89663" x2="32000" y2="89663"/>
                        <a14:foregroundMark x1="32000" y1="89663" x2="32000" y2="89663"/>
                        <a14:foregroundMark x1="48000" y1="96154" x2="48000" y2="96154"/>
                      </a14:backgroundRemoval>
                    </a14:imgEffect>
                  </a14:imgLayer>
                </a14:imgProps>
              </a:ext>
              <a:ext uri="{28A0092B-C50C-407E-A947-70E740481C1C}">
                <a14:useLocalDpi xmlns:a14="http://schemas.microsoft.com/office/drawing/2010/main" val="0"/>
              </a:ext>
            </a:extLst>
          </a:blip>
          <a:srcRect/>
          <a:stretch>
            <a:fillRect/>
          </a:stretch>
        </p:blipFill>
        <p:spPr bwMode="auto">
          <a:xfrm>
            <a:off x="477012" y="629778"/>
            <a:ext cx="5885178" cy="5440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2317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86FE92B9-F652-4E84-8DBB-804CCF642C82}"/>
              </a:ext>
            </a:extLst>
          </p:cNvPr>
          <p:cNvGrpSpPr/>
          <p:nvPr/>
        </p:nvGrpSpPr>
        <p:grpSpPr>
          <a:xfrm>
            <a:off x="1550" y="-28575"/>
            <a:ext cx="12206068" cy="6858000"/>
            <a:chOff x="-14068" y="0"/>
            <a:chExt cx="12206068" cy="6858000"/>
          </a:xfrm>
        </p:grpSpPr>
        <p:grpSp>
          <p:nvGrpSpPr>
            <p:cNvPr id="3" name="Nhóm 2">
              <a:extLst>
                <a:ext uri="{FF2B5EF4-FFF2-40B4-BE49-F238E27FC236}">
                  <a16:creationId xmlns:a16="http://schemas.microsoft.com/office/drawing/2014/main" id="{772BF436-7BD4-4579-A6F2-62E5A22A1D10}"/>
                </a:ext>
              </a:extLst>
            </p:cNvPr>
            <p:cNvGrpSpPr/>
            <p:nvPr/>
          </p:nvGrpSpPr>
          <p:grpSpPr>
            <a:xfrm>
              <a:off x="-14068" y="0"/>
              <a:ext cx="12206068" cy="6858000"/>
              <a:chOff x="-14068" y="0"/>
              <a:chExt cx="12206068" cy="6858000"/>
            </a:xfrm>
          </p:grpSpPr>
          <p:cxnSp>
            <p:nvCxnSpPr>
              <p:cNvPr id="5" name="Đường nối Thẳng 4">
                <a:extLst>
                  <a:ext uri="{FF2B5EF4-FFF2-40B4-BE49-F238E27FC236}">
                    <a16:creationId xmlns:a16="http://schemas.microsoft.com/office/drawing/2014/main" id="{01CD522B-5A40-446E-8D76-A9F64D79D5F4}"/>
                  </a:ext>
                </a:extLst>
              </p:cNvPr>
              <p:cNvCxnSpPr/>
              <p:nvPr/>
            </p:nvCxnSpPr>
            <p:spPr>
              <a:xfrm>
                <a:off x="0" y="33764"/>
                <a:ext cx="12192000" cy="0"/>
              </a:xfrm>
              <a:prstGeom prst="line">
                <a:avLst/>
              </a:prstGeom>
              <a:noFill/>
              <a:ln w="76200" cap="flat" cmpd="sng" algn="ctr">
                <a:solidFill>
                  <a:srgbClr val="92D050"/>
                </a:solidFill>
                <a:prstDash val="solid"/>
                <a:miter lim="800000"/>
              </a:ln>
              <a:effectLst/>
            </p:spPr>
          </p:cxnSp>
          <p:cxnSp>
            <p:nvCxnSpPr>
              <p:cNvPr id="6" name="Đường nối Thẳng 5">
                <a:extLst>
                  <a:ext uri="{FF2B5EF4-FFF2-40B4-BE49-F238E27FC236}">
                    <a16:creationId xmlns:a16="http://schemas.microsoft.com/office/drawing/2014/main" id="{C77879FB-7CE7-45FB-9D2B-3EBFEC76E441}"/>
                  </a:ext>
                </a:extLst>
              </p:cNvPr>
              <p:cNvCxnSpPr>
                <a:cxnSpLocks/>
              </p:cNvCxnSpPr>
              <p:nvPr/>
            </p:nvCxnSpPr>
            <p:spPr>
              <a:xfrm flipV="1">
                <a:off x="14068" y="0"/>
                <a:ext cx="0" cy="6858000"/>
              </a:xfrm>
              <a:prstGeom prst="line">
                <a:avLst/>
              </a:prstGeom>
              <a:noFill/>
              <a:ln w="76200" cap="flat" cmpd="sng" algn="ctr">
                <a:solidFill>
                  <a:srgbClr val="92D050"/>
                </a:solidFill>
                <a:prstDash val="solid"/>
                <a:miter lim="800000"/>
              </a:ln>
              <a:effectLst/>
            </p:spPr>
          </p:cxnSp>
          <p:cxnSp>
            <p:nvCxnSpPr>
              <p:cNvPr id="7" name="Đường nối Thẳng 6">
                <a:extLst>
                  <a:ext uri="{FF2B5EF4-FFF2-40B4-BE49-F238E27FC236}">
                    <a16:creationId xmlns:a16="http://schemas.microsoft.com/office/drawing/2014/main" id="{67588598-0289-4BA3-BC41-E9CC3FDB78FD}"/>
                  </a:ext>
                </a:extLst>
              </p:cNvPr>
              <p:cNvCxnSpPr/>
              <p:nvPr/>
            </p:nvCxnSpPr>
            <p:spPr>
              <a:xfrm>
                <a:off x="-14068" y="6858000"/>
                <a:ext cx="12192000" cy="0"/>
              </a:xfrm>
              <a:prstGeom prst="line">
                <a:avLst/>
              </a:prstGeom>
              <a:noFill/>
              <a:ln w="76200" cap="flat" cmpd="sng" algn="ctr">
                <a:solidFill>
                  <a:srgbClr val="92D050"/>
                </a:solidFill>
                <a:prstDash val="solid"/>
                <a:miter lim="800000"/>
              </a:ln>
              <a:effectLst/>
            </p:spPr>
          </p:cxnSp>
        </p:grpSp>
        <p:cxnSp>
          <p:nvCxnSpPr>
            <p:cNvPr id="4" name="Đường nối Thẳng 3">
              <a:extLst>
                <a:ext uri="{FF2B5EF4-FFF2-40B4-BE49-F238E27FC236}">
                  <a16:creationId xmlns:a16="http://schemas.microsoft.com/office/drawing/2014/main" id="{D16FDA3E-50E7-4E77-B307-BE6A51399654}"/>
                </a:ext>
              </a:extLst>
            </p:cNvPr>
            <p:cNvCxnSpPr>
              <a:cxnSpLocks/>
            </p:cNvCxnSpPr>
            <p:nvPr/>
          </p:nvCxnSpPr>
          <p:spPr>
            <a:xfrm flipV="1">
              <a:off x="12149796" y="33766"/>
              <a:ext cx="0" cy="6824234"/>
            </a:xfrm>
            <a:prstGeom prst="line">
              <a:avLst/>
            </a:prstGeom>
            <a:noFill/>
            <a:ln w="76200" cap="flat" cmpd="sng" algn="ctr">
              <a:solidFill>
                <a:srgbClr val="92D050"/>
              </a:solidFill>
              <a:prstDash val="solid"/>
              <a:miter lim="800000"/>
            </a:ln>
            <a:effectLst/>
          </p:spPr>
        </p:cxnSp>
      </p:grpSp>
      <p:cxnSp>
        <p:nvCxnSpPr>
          <p:cNvPr id="45" name="Straight Connector 44">
            <a:extLst>
              <a:ext uri="{FF2B5EF4-FFF2-40B4-BE49-F238E27FC236}">
                <a16:creationId xmlns:a16="http://schemas.microsoft.com/office/drawing/2014/main" id="{14C1C675-3867-4E5E-A77C-C902482B1451}"/>
              </a:ext>
            </a:extLst>
          </p:cNvPr>
          <p:cNvCxnSpPr/>
          <p:nvPr/>
        </p:nvCxnSpPr>
        <p:spPr>
          <a:xfrm>
            <a:off x="1550" y="1192525"/>
            <a:ext cx="12192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51" name="Picture 2" descr="Một Cuốn Sách Mở Hình ảnh | Định dạng hình ảnh JPG 500877382| vn.lovepik.com">
            <a:extLst>
              <a:ext uri="{FF2B5EF4-FFF2-40B4-BE49-F238E27FC236}">
                <a16:creationId xmlns:a16="http://schemas.microsoft.com/office/drawing/2014/main" id="{0100486B-ABC2-47CF-B989-4C3780D43EA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4398" b="95637" l="6163" r="94535">
                        <a14:foregroundMark x1="13023" y1="83072" x2="13023" y2="83072"/>
                        <a14:foregroundMark x1="40349" y1="64398" x2="40349" y2="64398"/>
                        <a14:foregroundMark x1="92674" y1="85689" x2="92674" y2="85689"/>
                        <a14:foregroundMark x1="92674" y1="90227" x2="56163" y2="84119"/>
                        <a14:foregroundMark x1="61395" y1="89354" x2="59535" y2="94241"/>
                        <a14:foregroundMark x1="59535" y1="94241" x2="58488" y2="94764"/>
                        <a14:foregroundMark x1="59419" y1="93019" x2="31163" y2="95637"/>
                        <a14:foregroundMark x1="31163" y1="95637" x2="28023" y2="94764"/>
                        <a14:foregroundMark x1="52674" y1="91274" x2="9070" y2="88307"/>
                        <a14:foregroundMark x1="8953" y1="90576" x2="6163" y2="90925"/>
                        <a14:foregroundMark x1="9651" y1="85515" x2="9651" y2="85515"/>
                        <a14:foregroundMark x1="93721" y1="89878" x2="94535" y2="92670"/>
                      </a14:backgroundRemoval>
                    </a14:imgEffect>
                  </a14:imgLayer>
                </a14:imgProps>
              </a:ext>
              <a:ext uri="{28A0092B-C50C-407E-A947-70E740481C1C}">
                <a14:useLocalDpi xmlns:a14="http://schemas.microsoft.com/office/drawing/2010/main" val="0"/>
              </a:ext>
            </a:extLst>
          </a:blip>
          <a:srcRect l="6050" t="62600" r="2788" b="5669"/>
          <a:stretch/>
        </p:blipFill>
        <p:spPr bwMode="auto">
          <a:xfrm>
            <a:off x="-14975" y="5276857"/>
            <a:ext cx="6072792" cy="1525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E2E8A430-449E-46A2-A62A-19F1CE9F96B2}"/>
              </a:ext>
            </a:extLst>
          </p:cNvPr>
          <p:cNvSpPr/>
          <p:nvPr/>
        </p:nvSpPr>
        <p:spPr>
          <a:xfrm>
            <a:off x="970186" y="71538"/>
            <a:ext cx="10801567" cy="1200329"/>
          </a:xfrm>
          <a:prstGeom prst="rect">
            <a:avLst/>
          </a:prstGeom>
        </p:spPr>
        <p:txBody>
          <a:bodyPr wrap="square">
            <a:spAutoFit/>
          </a:bodyPr>
          <a:lstStyle/>
          <a:p>
            <a:pPr lvl="0" algn="ctr" eaLnBrk="0" fontAlgn="base" hangingPunct="0">
              <a:spcBef>
                <a:spcPct val="50000"/>
              </a:spcBef>
              <a:spcAft>
                <a:spcPct val="0"/>
              </a:spcAft>
              <a:defRPr/>
            </a:pPr>
            <a:r>
              <a:rPr lang="en-US" altLang="en-US" sz="3600" b="1" dirty="0">
                <a:solidFill>
                  <a:srgbClr val="FF0000"/>
                </a:solidFill>
                <a:latin typeface="Times New Roman" panose="02020603050405020304" pitchFamily="18" charset="0"/>
                <a:cs typeface="Times New Roman" panose="02020603050405020304" pitchFamily="18" charset="0"/>
              </a:rPr>
              <a:t>TIẾT </a:t>
            </a:r>
            <a:r>
              <a:rPr lang="vi-VN" altLang="en-US" sz="3600" b="1" dirty="0">
                <a:solidFill>
                  <a:srgbClr val="FF0000"/>
                </a:solidFill>
                <a:latin typeface="Times New Roman" panose="02020603050405020304" pitchFamily="18" charset="0"/>
                <a:cs typeface="Times New Roman" panose="02020603050405020304" pitchFamily="18" charset="0"/>
              </a:rPr>
              <a:t>23 + 24</a:t>
            </a:r>
            <a:r>
              <a:rPr lang="en-US" altLang="en-US" sz="3600" b="1" dirty="0">
                <a:solidFill>
                  <a:srgbClr val="FF0000"/>
                </a:solidFill>
                <a:latin typeface="Times New Roman" panose="02020603050405020304" pitchFamily="18" charset="0"/>
                <a:cs typeface="Times New Roman" panose="02020603050405020304" pitchFamily="18" charset="0"/>
              </a:rPr>
              <a:t> :  BÀI </a:t>
            </a:r>
            <a:r>
              <a:rPr lang="vi-VN" altLang="en-US" sz="3600" b="1" dirty="0">
                <a:solidFill>
                  <a:srgbClr val="FF0000"/>
                </a:solidFill>
                <a:latin typeface="Times New Roman" panose="02020603050405020304" pitchFamily="18" charset="0"/>
                <a:cs typeface="Times New Roman" panose="02020603050405020304" pitchFamily="18" charset="0"/>
              </a:rPr>
              <a:t>16</a:t>
            </a:r>
            <a:r>
              <a:rPr lang="en-US" altLang="en-US" sz="3600" b="1" dirty="0">
                <a:solidFill>
                  <a:srgbClr val="FF0000"/>
                </a:solidFill>
                <a:latin typeface="Times New Roman" panose="02020603050405020304" pitchFamily="18" charset="0"/>
                <a:cs typeface="Times New Roman" panose="02020603050405020304" pitchFamily="18" charset="0"/>
              </a:rPr>
              <a:t>: </a:t>
            </a:r>
            <a:r>
              <a:rPr lang="vi-VN" altLang="en-US" sz="3600" b="1" dirty="0">
                <a:solidFill>
                  <a:srgbClr val="FF0000"/>
                </a:solidFill>
                <a:latin typeface="Times New Roman" panose="02020603050405020304" pitchFamily="18" charset="0"/>
                <a:cs typeface="Times New Roman" panose="02020603050405020304" pitchFamily="18" charset="0"/>
              </a:rPr>
              <a:t>NHIỆT ĐỘ KHÔNG KHÍ. MÂY VÀ MƯA</a:t>
            </a: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pic>
        <p:nvPicPr>
          <p:cNvPr id="35" name="Picture 2" descr="Free Icon | Homework"/>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6911" y="46071"/>
            <a:ext cx="1129483" cy="112948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Business Vector Label Classification, Analytics Data, Ppt Chart PNG and  Vector with Transparent Background for Free Download"/>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4122" b="92247" l="7949" r="88813">
                        <a14:foregroundMark x1="25515" y1="14720" x2="25515" y2="14720"/>
                        <a14:foregroundMark x1="21394" y1="5397" x2="21394" y2="5397"/>
                        <a14:foregroundMark x1="19529" y1="19529" x2="19529" y2="19529"/>
                        <a14:foregroundMark x1="18646" y1="17959" x2="18646" y2="17959"/>
                        <a14:foregroundMark x1="18155" y1="16290" x2="18155" y2="16290"/>
                        <a14:foregroundMark x1="35525" y1="19038" x2="88224" y2="14720"/>
                        <a14:foregroundMark x1="74387" y1="36114" x2="74387" y2="36114"/>
                        <a14:foregroundMark x1="28754" y1="60059" x2="28754" y2="60059"/>
                        <a14:foregroundMark x1="26889" y1="62218" x2="26889" y2="62218"/>
                        <a14:foregroundMark x1="23062" y1="64671" x2="23062" y2="64671"/>
                        <a14:foregroundMark x1="27674" y1="57017" x2="85770" y2="57311"/>
                        <a14:foregroundMark x1="12169" y1="84789" x2="72228" y2="80962"/>
                        <a14:foregroundMark x1="76251" y1="84495" x2="76251" y2="84495"/>
                        <a14:foregroundMark x1="80373" y1="81747" x2="82532" y2="83121"/>
                        <a14:foregroundMark x1="84985" y1="86163" x2="84985" y2="86163"/>
                        <a14:foregroundMark x1="85770" y1="86948" x2="85770" y2="86948"/>
                        <a14:foregroundMark x1="80962" y1="93523" x2="80962" y2="93523"/>
                        <a14:foregroundMark x1="80962" y1="38273" x2="80962" y2="38273"/>
                        <a14:foregroundMark x1="80962" y1="38273" x2="80962" y2="38273"/>
                        <a14:foregroundMark x1="78508" y1="34740" x2="78508" y2="34740"/>
                        <a14:foregroundMark x1="74681" y1="42983" x2="74681" y2="42983"/>
                        <a14:foregroundMark x1="71443" y1="39450" x2="71443" y2="39450"/>
                        <a14:foregroundMark x1="71148" y1="39156" x2="71148" y2="39156"/>
                        <a14:foregroundMark x1="72228" y1="36114" x2="72228" y2="36114"/>
                        <a14:foregroundMark x1="80079" y1="33660" x2="80079" y2="33660"/>
                        <a14:foregroundMark x1="70559" y1="33660" x2="14328" y2="34544"/>
                        <a14:foregroundMark x1="14328" y1="34544" x2="14328" y2="34544"/>
                        <a14:foregroundMark x1="25515" y1="13837" x2="25515" y2="13837"/>
                        <a14:foregroundMark x1="25221" y1="12463" x2="23356" y2="10893"/>
                        <a14:foregroundMark x1="21394" y1="9519" x2="21394" y2="9519"/>
                        <a14:foregroundMark x1="17076" y1="11678" x2="17076" y2="11678"/>
                        <a14:foregroundMark x1="76840" y1="83121" x2="76840" y2="83121"/>
                        <a14:foregroundMark x1="76840" y1="86654" x2="76546" y2="88027"/>
                        <a14:foregroundMark x1="76055" y1="88616" x2="76055" y2="88616"/>
                        <a14:foregroundMark x1="83121" y1="9814" x2="27674" y2="9814"/>
                        <a14:foregroundMark x1="86359" y1="10304" x2="88813" y2="14917"/>
                        <a14:foregroundMark x1="17076" y1="32581" x2="54563" y2="33170"/>
                        <a14:foregroundMark x1="54858" y1="33464" x2="70854" y2="32581"/>
                        <a14:foregroundMark x1="81452" y1="81256" x2="80667" y2="80962"/>
                        <a14:foregroundMark x1="78214" y1="80177" x2="70069" y2="83710"/>
                        <a14:foregroundMark x1="11580" y1="38077" x2="13837" y2="34544"/>
                        <a14:foregroundMark x1="11580" y1="86457" x2="16487" y2="90481"/>
                        <a14:foregroundMark x1="85770" y1="10599" x2="85770" y2="9519"/>
                        <a14:foregroundMark x1="85770" y1="9225" x2="85770" y2="9225"/>
                        <a14:foregroundMark x1="19235" y1="90186" x2="70363" y2="90775"/>
                        <a14:foregroundMark x1="14917" y1="33464" x2="15996" y2="33660"/>
                        <a14:foregroundMark x1="71933" y1="33660" x2="77429" y2="27478"/>
                        <a14:foregroundMark x1="78508" y1="28557" x2="86850" y2="36703"/>
                        <a14:foregroundMark x1="57213" y1="19627" x2="57213" y2="19627"/>
                        <a14:foregroundMark x1="73307" y1="19333" x2="73307" y2="19333"/>
                        <a14:foregroundMark x1="69578" y1="19627" x2="69578" y2="19627"/>
                        <a14:foregroundMark x1="69578" y1="19627" x2="69578" y2="19627"/>
                        <a14:foregroundMark x1="83906" y1="19627" x2="83906" y2="19627"/>
                        <a14:foregroundMark x1="83906" y1="19627" x2="83906" y2="19627"/>
                        <a14:foregroundMark x1="86457" y1="17763" x2="86457" y2="17763"/>
                        <a14:foregroundMark x1="86457" y1="17763" x2="86457" y2="17763"/>
                        <a14:backgroundMark x1="36801" y1="13739" x2="70167" y2="17468"/>
                        <a14:backgroundMark x1="40334" y1="14917" x2="79882" y2="16585"/>
                        <a14:backgroundMark x1="69382" y1="12758" x2="82139" y2="13445"/>
                        <a14:backgroundMark x1="43081" y1="18057" x2="63592" y2="18940"/>
                        <a14:backgroundMark x1="83513" y1="11973" x2="80962" y2="17763"/>
                        <a14:backgroundMark x1="85476" y1="13837" x2="85476" y2="13837"/>
                        <a14:backgroundMark x1="85868" y1="15702" x2="85868" y2="15702"/>
                        <a14:backgroundMark x1="85868" y1="15702" x2="85868" y2="15702"/>
                        <a14:backgroundMark x1="85672" y1="15407" x2="85672" y2="15407"/>
                        <a14:backgroundMark x1="87046" y1="14426" x2="87046" y2="14426"/>
                      </a14:backgroundRemoval>
                    </a14:imgEffect>
                  </a14:imgLayer>
                </a14:imgProps>
              </a:ext>
              <a:ext uri="{28A0092B-C50C-407E-A947-70E740481C1C}">
                <a14:useLocalDpi xmlns:a14="http://schemas.microsoft.com/office/drawing/2010/main" val="0"/>
              </a:ext>
            </a:extLst>
          </a:blip>
          <a:srcRect l="8668" t="2615" r="10858" b="73737"/>
          <a:stretch/>
        </p:blipFill>
        <p:spPr bwMode="auto">
          <a:xfrm>
            <a:off x="2350" y="967885"/>
            <a:ext cx="6132696" cy="149818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Business Vector Label Classification, Analytics Data, Ppt Chart PNG and  Vector with Transparent Background for Free Download"/>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4122" b="92247" l="7949" r="88813">
                        <a14:foregroundMark x1="25515" y1="14720" x2="25515" y2="14720"/>
                        <a14:foregroundMark x1="21394" y1="5397" x2="21394" y2="5397"/>
                        <a14:foregroundMark x1="19529" y1="19529" x2="19529" y2="19529"/>
                        <a14:foregroundMark x1="18646" y1="17959" x2="18646" y2="17959"/>
                        <a14:foregroundMark x1="18155" y1="16290" x2="18155" y2="16290"/>
                        <a14:foregroundMark x1="35525" y1="19038" x2="88224" y2="14720"/>
                        <a14:foregroundMark x1="74387" y1="36114" x2="74387" y2="36114"/>
                        <a14:foregroundMark x1="28754" y1="60059" x2="28754" y2="60059"/>
                        <a14:foregroundMark x1="26889" y1="62218" x2="26889" y2="62218"/>
                        <a14:foregroundMark x1="23062" y1="64671" x2="23062" y2="64671"/>
                        <a14:foregroundMark x1="27674" y1="57017" x2="85770" y2="57311"/>
                        <a14:foregroundMark x1="12169" y1="84789" x2="72228" y2="80962"/>
                        <a14:foregroundMark x1="76251" y1="84495" x2="76251" y2="84495"/>
                        <a14:foregroundMark x1="80373" y1="81747" x2="82532" y2="83121"/>
                        <a14:foregroundMark x1="84985" y1="86163" x2="84985" y2="86163"/>
                        <a14:foregroundMark x1="85770" y1="86948" x2="85770" y2="86948"/>
                        <a14:foregroundMark x1="80962" y1="93523" x2="80962" y2="93523"/>
                        <a14:foregroundMark x1="80962" y1="38273" x2="80962" y2="38273"/>
                        <a14:foregroundMark x1="80962" y1="38273" x2="80962" y2="38273"/>
                        <a14:foregroundMark x1="78508" y1="34740" x2="78508" y2="34740"/>
                        <a14:foregroundMark x1="74681" y1="42983" x2="74681" y2="42983"/>
                        <a14:foregroundMark x1="71443" y1="39450" x2="71443" y2="39450"/>
                        <a14:foregroundMark x1="71148" y1="39156" x2="71148" y2="39156"/>
                        <a14:foregroundMark x1="72228" y1="36114" x2="72228" y2="36114"/>
                        <a14:foregroundMark x1="80079" y1="33660" x2="80079" y2="33660"/>
                        <a14:foregroundMark x1="70559" y1="33660" x2="14328" y2="34544"/>
                        <a14:foregroundMark x1="14328" y1="34544" x2="14328" y2="34544"/>
                        <a14:foregroundMark x1="25515" y1="13837" x2="25515" y2="13837"/>
                        <a14:foregroundMark x1="25221" y1="12463" x2="23356" y2="10893"/>
                        <a14:foregroundMark x1="21394" y1="9519" x2="21394" y2="9519"/>
                        <a14:foregroundMark x1="17076" y1="11678" x2="17076" y2="11678"/>
                        <a14:foregroundMark x1="76840" y1="83121" x2="76840" y2="83121"/>
                        <a14:foregroundMark x1="76840" y1="86654" x2="76546" y2="88027"/>
                        <a14:foregroundMark x1="76055" y1="88616" x2="76055" y2="88616"/>
                        <a14:foregroundMark x1="83121" y1="9814" x2="27674" y2="9814"/>
                        <a14:foregroundMark x1="86359" y1="10304" x2="88813" y2="14917"/>
                        <a14:foregroundMark x1="17076" y1="32581" x2="54563" y2="33170"/>
                        <a14:foregroundMark x1="54858" y1="33464" x2="70854" y2="32581"/>
                        <a14:foregroundMark x1="81452" y1="81256" x2="80667" y2="80962"/>
                        <a14:foregroundMark x1="78214" y1="80177" x2="70069" y2="83710"/>
                        <a14:foregroundMark x1="11580" y1="38077" x2="13837" y2="34544"/>
                        <a14:foregroundMark x1="11580" y1="86457" x2="16487" y2="90481"/>
                        <a14:foregroundMark x1="85770" y1="10599" x2="85770" y2="9519"/>
                        <a14:foregroundMark x1="85770" y1="9225" x2="85770" y2="9225"/>
                        <a14:foregroundMark x1="19235" y1="90186" x2="70363" y2="90775"/>
                        <a14:foregroundMark x1="14917" y1="33464" x2="15996" y2="33660"/>
                        <a14:foregroundMark x1="71933" y1="33660" x2="77429" y2="27478"/>
                        <a14:foregroundMark x1="78508" y1="28557" x2="86850" y2="36703"/>
                        <a14:foregroundMark x1="57213" y1="19627" x2="57213" y2="19627"/>
                        <a14:foregroundMark x1="73307" y1="19333" x2="73307" y2="19333"/>
                        <a14:foregroundMark x1="69578" y1="19627" x2="69578" y2="19627"/>
                        <a14:foregroundMark x1="69578" y1="19627" x2="69578" y2="19627"/>
                        <a14:foregroundMark x1="83906" y1="19627" x2="83906" y2="19627"/>
                        <a14:foregroundMark x1="83906" y1="19627" x2="83906" y2="19627"/>
                        <a14:foregroundMark x1="86457" y1="17763" x2="86457" y2="17763"/>
                        <a14:foregroundMark x1="86457" y1="17763" x2="86457" y2="17763"/>
                        <a14:backgroundMark x1="36801" y1="13739" x2="70167" y2="17468"/>
                        <a14:backgroundMark x1="40334" y1="14917" x2="79882" y2="16585"/>
                        <a14:backgroundMark x1="69382" y1="12758" x2="82139" y2="13445"/>
                        <a14:backgroundMark x1="43081" y1="18057" x2="63592" y2="18940"/>
                        <a14:backgroundMark x1="83513" y1="11973" x2="80962" y2="17763"/>
                        <a14:backgroundMark x1="85476" y1="13837" x2="85476" y2="13837"/>
                        <a14:backgroundMark x1="85868" y1="15702" x2="85868" y2="15702"/>
                        <a14:backgroundMark x1="85868" y1="15702" x2="85868" y2="15702"/>
                        <a14:backgroundMark x1="85672" y1="15407" x2="85672" y2="15407"/>
                        <a14:backgroundMark x1="87046" y1="14426" x2="87046" y2="14426"/>
                      </a14:backgroundRemoval>
                    </a14:imgEffect>
                  </a14:imgLayer>
                </a14:imgProps>
              </a:ext>
              <a:ext uri="{28A0092B-C50C-407E-A947-70E740481C1C}">
                <a14:useLocalDpi xmlns:a14="http://schemas.microsoft.com/office/drawing/2010/main" val="0"/>
              </a:ext>
            </a:extLst>
          </a:blip>
          <a:srcRect l="8668" t="2615" r="10858" b="73737"/>
          <a:stretch/>
        </p:blipFill>
        <p:spPr bwMode="auto">
          <a:xfrm>
            <a:off x="6605295" y="1049943"/>
            <a:ext cx="5246966" cy="150100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Một Cuốn Sách Mở Hình ảnh | Định dạng hình ảnh JPG 500877382| vn.lovepik.com">
            <a:extLst>
              <a:ext uri="{FF2B5EF4-FFF2-40B4-BE49-F238E27FC236}">
                <a16:creationId xmlns:a16="http://schemas.microsoft.com/office/drawing/2014/main" id="{0100486B-ABC2-47CF-B989-4C3780D43EA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4398" b="95637" l="6163" r="94535">
                        <a14:foregroundMark x1="13023" y1="83072" x2="13023" y2="83072"/>
                        <a14:foregroundMark x1="40349" y1="64398" x2="40349" y2="64398"/>
                        <a14:foregroundMark x1="92674" y1="85689" x2="92674" y2="85689"/>
                        <a14:foregroundMark x1="92674" y1="90227" x2="56163" y2="84119"/>
                        <a14:foregroundMark x1="61395" y1="89354" x2="59535" y2="94241"/>
                        <a14:foregroundMark x1="59535" y1="94241" x2="58488" y2="94764"/>
                        <a14:foregroundMark x1="59419" y1="93019" x2="31163" y2="95637"/>
                        <a14:foregroundMark x1="31163" y1="95637" x2="28023" y2="94764"/>
                        <a14:foregroundMark x1="52674" y1="91274" x2="9070" y2="88307"/>
                        <a14:foregroundMark x1="8953" y1="90576" x2="6163" y2="90925"/>
                        <a14:foregroundMark x1="9651" y1="85515" x2="9651" y2="85515"/>
                        <a14:foregroundMark x1="93721" y1="89878" x2="94535" y2="92670"/>
                      </a14:backgroundRemoval>
                    </a14:imgEffect>
                  </a14:imgLayer>
                </a14:imgProps>
              </a:ext>
              <a:ext uri="{28A0092B-C50C-407E-A947-70E740481C1C}">
                <a14:useLocalDpi xmlns:a14="http://schemas.microsoft.com/office/drawing/2010/main" val="0"/>
              </a:ext>
            </a:extLst>
          </a:blip>
          <a:srcRect l="6050" t="62600" r="2788" b="5669"/>
          <a:stretch/>
        </p:blipFill>
        <p:spPr bwMode="auto">
          <a:xfrm>
            <a:off x="6084403" y="5297704"/>
            <a:ext cx="6072792" cy="1525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13" name="Straight Connector 12"/>
          <p:cNvCxnSpPr/>
          <p:nvPr/>
        </p:nvCxnSpPr>
        <p:spPr>
          <a:xfrm>
            <a:off x="6067424" y="1192525"/>
            <a:ext cx="0" cy="5568019"/>
          </a:xfrm>
          <a:prstGeom prst="line">
            <a:avLst/>
          </a:prstGeom>
          <a:ln w="38100">
            <a:solidFill>
              <a:srgbClr val="0078A0"/>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291207" y="2723405"/>
            <a:ext cx="5650158" cy="1200329"/>
          </a:xfrm>
          <a:prstGeom prst="rect">
            <a:avLst/>
          </a:prstGeom>
        </p:spPr>
        <p:txBody>
          <a:bodyPr wrap="square">
            <a:spAutoFit/>
          </a:bodyPr>
          <a:lstStyle/>
          <a:p>
            <a:r>
              <a:rPr lang="vi-VN" sz="2400" dirty="0">
                <a:solidFill>
                  <a:srgbClr val="002060"/>
                </a:solidFill>
                <a:latin typeface="#9Slide03 SFU Futura_12" panose="020B0604020202020204" charset="0"/>
              </a:rPr>
              <a:t>- Mặt Trời là nguồn cung cấp nhiệt cho </a:t>
            </a:r>
            <a:r>
              <a:rPr lang="en-US" sz="2400" dirty="0">
                <a:solidFill>
                  <a:srgbClr val="002060"/>
                </a:solidFill>
                <a:latin typeface="#9Slide03 SFU Futura_12" panose="020B0604020202020204" charset="0"/>
              </a:rPr>
              <a:t>T</a:t>
            </a:r>
            <a:r>
              <a:rPr lang="vi-VN" sz="2400" dirty="0">
                <a:solidFill>
                  <a:srgbClr val="002060"/>
                </a:solidFill>
                <a:latin typeface="#9Slide03 SFU Futura_12" panose="020B0604020202020204" charset="0"/>
              </a:rPr>
              <a:t>rái </a:t>
            </a:r>
            <a:r>
              <a:rPr lang="en-US" sz="2400" dirty="0">
                <a:solidFill>
                  <a:srgbClr val="002060"/>
                </a:solidFill>
                <a:latin typeface="#9Slide03 SFU Futura_12" panose="020B0604020202020204" charset="0"/>
              </a:rPr>
              <a:t>Đ</a:t>
            </a:r>
            <a:r>
              <a:rPr lang="vi-VN" sz="2400" dirty="0">
                <a:solidFill>
                  <a:srgbClr val="002060"/>
                </a:solidFill>
                <a:latin typeface="#9Slide03 SFU Futura_12" panose="020B0604020202020204" charset="0"/>
              </a:rPr>
              <a:t>ất</a:t>
            </a:r>
          </a:p>
          <a:p>
            <a:r>
              <a:rPr lang="vi-VN" sz="2400" dirty="0">
                <a:solidFill>
                  <a:srgbClr val="002060"/>
                </a:solidFill>
                <a:latin typeface="#9Slide03 SFU Futura_12" panose="020B0604020202020204" charset="0"/>
              </a:rPr>
              <a:t>- Dụng cụ đo </a:t>
            </a:r>
            <a:r>
              <a:rPr lang="en-US" sz="2400" dirty="0">
                <a:solidFill>
                  <a:srgbClr val="002060"/>
                </a:solidFill>
                <a:latin typeface="#9Slide03 SFU Futura_12" panose="020B0604020202020204" charset="0"/>
              </a:rPr>
              <a:t>:</a:t>
            </a:r>
            <a:r>
              <a:rPr lang="vi-VN" sz="2400" dirty="0">
                <a:solidFill>
                  <a:srgbClr val="002060"/>
                </a:solidFill>
                <a:latin typeface="#9Slide03 SFU Futura_12" panose="020B0604020202020204" charset="0"/>
              </a:rPr>
              <a:t> nhiệt kế.</a:t>
            </a:r>
          </a:p>
        </p:txBody>
      </p:sp>
      <p:sp>
        <p:nvSpPr>
          <p:cNvPr id="15" name="Rectangle 14"/>
          <p:cNvSpPr/>
          <p:nvPr/>
        </p:nvSpPr>
        <p:spPr>
          <a:xfrm>
            <a:off x="1543861" y="1420262"/>
            <a:ext cx="4477275" cy="584775"/>
          </a:xfrm>
          <a:prstGeom prst="rect">
            <a:avLst/>
          </a:prstGeom>
        </p:spPr>
        <p:txBody>
          <a:bodyPr wrap="square">
            <a:spAutoFit/>
          </a:bodyPr>
          <a:lstStyle/>
          <a:p>
            <a:r>
              <a:rPr lang="en-US" sz="3200" b="1" dirty="0">
                <a:solidFill>
                  <a:srgbClr val="2B8D3A"/>
                </a:solidFill>
                <a:latin typeface="#9Slide03 SFU Futura_12" panose="020B0604020202020204" charset="0"/>
              </a:rPr>
              <a:t>NHIỆT ĐỘ KHÔNG KHÍ</a:t>
            </a:r>
          </a:p>
        </p:txBody>
      </p:sp>
      <p:sp>
        <p:nvSpPr>
          <p:cNvPr id="16" name="Rectangle 15"/>
          <p:cNvSpPr/>
          <p:nvPr/>
        </p:nvSpPr>
        <p:spPr>
          <a:xfrm>
            <a:off x="598685" y="1193061"/>
            <a:ext cx="815776" cy="1015663"/>
          </a:xfrm>
          <a:prstGeom prst="rect">
            <a:avLst/>
          </a:prstGeom>
        </p:spPr>
        <p:txBody>
          <a:bodyPr wrap="square">
            <a:spAutoFit/>
          </a:bodyPr>
          <a:lstStyle/>
          <a:p>
            <a:r>
              <a:rPr lang="en-US" sz="6000" b="1" dirty="0">
                <a:solidFill>
                  <a:srgbClr val="2B8D3A"/>
                </a:solidFill>
                <a:latin typeface="#9Slide03 SFU Futura_12" panose="020B0604020202020204" charset="0"/>
                <a:ea typeface="Cambria" panose="02040503050406030204" pitchFamily="18" charset="0"/>
              </a:rPr>
              <a:t>1</a:t>
            </a:r>
            <a:endParaRPr lang="en-US" sz="6000" b="1" dirty="0">
              <a:solidFill>
                <a:srgbClr val="2B8D3A"/>
              </a:solidFill>
              <a:latin typeface="#9Slide03 SFU Futura_12" panose="020B0604020202020204" charset="0"/>
            </a:endParaRPr>
          </a:p>
        </p:txBody>
      </p:sp>
      <p:sp>
        <p:nvSpPr>
          <p:cNvPr id="17" name="Rectangle 16"/>
          <p:cNvSpPr/>
          <p:nvPr/>
        </p:nvSpPr>
        <p:spPr>
          <a:xfrm>
            <a:off x="285532" y="4610144"/>
            <a:ext cx="5541476" cy="875368"/>
          </a:xfrm>
          <a:prstGeom prst="rect">
            <a:avLst/>
          </a:prstGeom>
        </p:spPr>
        <p:txBody>
          <a:bodyPr wrap="square">
            <a:spAutoFit/>
          </a:bodyPr>
          <a:lstStyle/>
          <a:p>
            <a:pPr algn="just">
              <a:lnSpc>
                <a:spcPct val="106000"/>
              </a:lnSpc>
            </a:pPr>
            <a:r>
              <a:rPr lang="en-US" sz="2400" dirty="0">
                <a:solidFill>
                  <a:srgbClr val="002060"/>
                </a:solidFill>
                <a:latin typeface="#9Slide03 SFU Futura_12" panose="020B0604020202020204" charset="0"/>
                <a:ea typeface="Tahoma" panose="020B0604030504040204" pitchFamily="34" charset="0"/>
              </a:rPr>
              <a:t>- </a:t>
            </a:r>
            <a:r>
              <a:rPr lang="en-US" sz="2400" dirty="0" err="1">
                <a:solidFill>
                  <a:srgbClr val="002060"/>
                </a:solidFill>
                <a:latin typeface="#9Slide03 SFU Futura_12" panose="020B0604020202020204" charset="0"/>
                <a:ea typeface="Tahoma" panose="020B0604030504040204" pitchFamily="34" charset="0"/>
              </a:rPr>
              <a:t>Không</a:t>
            </a:r>
            <a:r>
              <a:rPr lang="en-US" sz="2400" dirty="0">
                <a:solidFill>
                  <a:srgbClr val="002060"/>
                </a:solidFill>
                <a:latin typeface="#9Slide03 SFU Futura_12" panose="020B0604020202020204" charset="0"/>
                <a:ea typeface="Tahoma" panose="020B0604030504040204" pitchFamily="34" charset="0"/>
              </a:rPr>
              <a:t> </a:t>
            </a:r>
            <a:r>
              <a:rPr lang="en-US" sz="2400" dirty="0" err="1">
                <a:solidFill>
                  <a:srgbClr val="002060"/>
                </a:solidFill>
                <a:latin typeface="#9Slide03 SFU Futura_12" panose="020B0604020202020204" charset="0"/>
                <a:ea typeface="Tahoma" panose="020B0604030504040204" pitchFamily="34" charset="0"/>
              </a:rPr>
              <a:t>khí</a:t>
            </a:r>
            <a:r>
              <a:rPr lang="en-US" sz="2400" dirty="0">
                <a:solidFill>
                  <a:srgbClr val="002060"/>
                </a:solidFill>
                <a:latin typeface="#9Slide03 SFU Futura_12" panose="020B0604020202020204" charset="0"/>
                <a:ea typeface="Tahoma" panose="020B0604030504040204" pitchFamily="34" charset="0"/>
              </a:rPr>
              <a:t> ở </a:t>
            </a:r>
            <a:r>
              <a:rPr lang="en-US" sz="2400" dirty="0" err="1">
                <a:solidFill>
                  <a:srgbClr val="002060"/>
                </a:solidFill>
                <a:latin typeface="#9Slide03 SFU Futura_12" panose="020B0604020202020204" charset="0"/>
                <a:ea typeface="Tahoma" panose="020B0604030504040204" pitchFamily="34" charset="0"/>
              </a:rPr>
              <a:t>các</a:t>
            </a:r>
            <a:r>
              <a:rPr lang="en-US" sz="2400" dirty="0">
                <a:solidFill>
                  <a:srgbClr val="002060"/>
                </a:solidFill>
                <a:latin typeface="#9Slide03 SFU Futura_12" panose="020B0604020202020204" charset="0"/>
                <a:ea typeface="Tahoma" panose="020B0604030504040204" pitchFamily="34" charset="0"/>
              </a:rPr>
              <a:t> </a:t>
            </a:r>
            <a:r>
              <a:rPr lang="en-US" sz="2400" dirty="0" err="1">
                <a:solidFill>
                  <a:srgbClr val="002060"/>
                </a:solidFill>
                <a:latin typeface="#9Slide03 SFU Futura_12" panose="020B0604020202020204" charset="0"/>
                <a:ea typeface="Tahoma" panose="020B0604030504040204" pitchFamily="34" charset="0"/>
              </a:rPr>
              <a:t>vùng</a:t>
            </a:r>
            <a:r>
              <a:rPr lang="en-US" sz="2400" dirty="0">
                <a:solidFill>
                  <a:srgbClr val="002060"/>
                </a:solidFill>
                <a:latin typeface="#9Slide03 SFU Futura_12" panose="020B0604020202020204" charset="0"/>
                <a:ea typeface="Tahoma" panose="020B0604030504040204" pitchFamily="34" charset="0"/>
              </a:rPr>
              <a:t> </a:t>
            </a:r>
            <a:r>
              <a:rPr lang="en-US" sz="2400" dirty="0" err="1">
                <a:solidFill>
                  <a:srgbClr val="002060"/>
                </a:solidFill>
                <a:latin typeface="#9Slide03 SFU Futura_12" panose="020B0604020202020204" charset="0"/>
                <a:ea typeface="Tahoma" panose="020B0604030504040204" pitchFamily="34" charset="0"/>
              </a:rPr>
              <a:t>vĩ</a:t>
            </a:r>
            <a:r>
              <a:rPr lang="en-US" sz="2400" dirty="0">
                <a:solidFill>
                  <a:srgbClr val="002060"/>
                </a:solidFill>
                <a:latin typeface="#9Slide03 SFU Futura_12" panose="020B0604020202020204" charset="0"/>
                <a:ea typeface="Tahoma" panose="020B0604030504040204" pitchFamily="34" charset="0"/>
              </a:rPr>
              <a:t> </a:t>
            </a:r>
            <a:r>
              <a:rPr lang="en-US" sz="2400" dirty="0" err="1">
                <a:solidFill>
                  <a:srgbClr val="002060"/>
                </a:solidFill>
                <a:latin typeface="#9Slide03 SFU Futura_12" panose="020B0604020202020204" charset="0"/>
                <a:ea typeface="Tahoma" panose="020B0604030504040204" pitchFamily="34" charset="0"/>
              </a:rPr>
              <a:t>độ</a:t>
            </a:r>
            <a:r>
              <a:rPr lang="en-US" sz="2400" dirty="0">
                <a:solidFill>
                  <a:srgbClr val="002060"/>
                </a:solidFill>
                <a:latin typeface="#9Slide03 SFU Futura_12" panose="020B0604020202020204" charset="0"/>
                <a:ea typeface="Tahoma" panose="020B0604030504040204" pitchFamily="34" charset="0"/>
              </a:rPr>
              <a:t> </a:t>
            </a:r>
            <a:r>
              <a:rPr lang="en-US" sz="2400" dirty="0" err="1">
                <a:solidFill>
                  <a:srgbClr val="002060"/>
                </a:solidFill>
                <a:latin typeface="#9Slide03 SFU Futura_12" panose="020B0604020202020204" charset="0"/>
                <a:ea typeface="Tahoma" panose="020B0604030504040204" pitchFamily="34" charset="0"/>
              </a:rPr>
              <a:t>thấp</a:t>
            </a:r>
            <a:r>
              <a:rPr lang="en-US" sz="2400" dirty="0">
                <a:solidFill>
                  <a:srgbClr val="002060"/>
                </a:solidFill>
                <a:latin typeface="#9Slide03 SFU Futura_12" panose="020B0604020202020204" charset="0"/>
                <a:ea typeface="Tahoma" panose="020B0604030504040204" pitchFamily="34" charset="0"/>
              </a:rPr>
              <a:t> </a:t>
            </a:r>
            <a:r>
              <a:rPr lang="en-US" sz="2400" dirty="0" err="1">
                <a:solidFill>
                  <a:srgbClr val="002060"/>
                </a:solidFill>
                <a:latin typeface="#9Slide03 SFU Futura_12" panose="020B0604020202020204" charset="0"/>
                <a:ea typeface="Tahoma" panose="020B0604030504040204" pitchFamily="34" charset="0"/>
              </a:rPr>
              <a:t>nóng</a:t>
            </a:r>
            <a:r>
              <a:rPr lang="en-US" sz="2400" dirty="0">
                <a:solidFill>
                  <a:srgbClr val="002060"/>
                </a:solidFill>
                <a:latin typeface="#9Slide03 SFU Futura_12" panose="020B0604020202020204" charset="0"/>
                <a:ea typeface="Tahoma" panose="020B0604030504040204" pitchFamily="34" charset="0"/>
              </a:rPr>
              <a:t> </a:t>
            </a:r>
            <a:r>
              <a:rPr lang="en-US" sz="2400" dirty="0" err="1">
                <a:solidFill>
                  <a:srgbClr val="002060"/>
                </a:solidFill>
                <a:latin typeface="#9Slide03 SFU Futura_12" panose="020B0604020202020204" charset="0"/>
                <a:ea typeface="Tahoma" panose="020B0604030504040204" pitchFamily="34" charset="0"/>
              </a:rPr>
              <a:t>hơn</a:t>
            </a:r>
            <a:r>
              <a:rPr lang="en-US" sz="2400" dirty="0">
                <a:solidFill>
                  <a:srgbClr val="002060"/>
                </a:solidFill>
                <a:latin typeface="#9Slide03 SFU Futura_12" panose="020B0604020202020204" charset="0"/>
                <a:ea typeface="Tahoma" panose="020B0604030504040204" pitchFamily="34" charset="0"/>
              </a:rPr>
              <a:t> </a:t>
            </a:r>
            <a:r>
              <a:rPr lang="en-US" sz="2400" dirty="0" err="1">
                <a:solidFill>
                  <a:srgbClr val="002060"/>
                </a:solidFill>
                <a:latin typeface="#9Slide03 SFU Futura_12" panose="020B0604020202020204" charset="0"/>
                <a:ea typeface="Tahoma" panose="020B0604030504040204" pitchFamily="34" charset="0"/>
              </a:rPr>
              <a:t>không</a:t>
            </a:r>
            <a:r>
              <a:rPr lang="en-US" sz="2400" dirty="0">
                <a:solidFill>
                  <a:srgbClr val="002060"/>
                </a:solidFill>
                <a:latin typeface="#9Slide03 SFU Futura_12" panose="020B0604020202020204" charset="0"/>
                <a:ea typeface="Tahoma" panose="020B0604030504040204" pitchFamily="34" charset="0"/>
              </a:rPr>
              <a:t> </a:t>
            </a:r>
            <a:r>
              <a:rPr lang="en-US" sz="2400" dirty="0" err="1">
                <a:solidFill>
                  <a:srgbClr val="002060"/>
                </a:solidFill>
                <a:latin typeface="#9Slide03 SFU Futura_12" panose="020B0604020202020204" charset="0"/>
                <a:ea typeface="Tahoma" panose="020B0604030504040204" pitchFamily="34" charset="0"/>
              </a:rPr>
              <a:t>khí</a:t>
            </a:r>
            <a:r>
              <a:rPr lang="en-US" sz="2400" dirty="0">
                <a:solidFill>
                  <a:srgbClr val="002060"/>
                </a:solidFill>
                <a:latin typeface="#9Slide03 SFU Futura_12" panose="020B0604020202020204" charset="0"/>
                <a:ea typeface="Tahoma" panose="020B0604030504040204" pitchFamily="34" charset="0"/>
              </a:rPr>
              <a:t> ở </a:t>
            </a:r>
            <a:r>
              <a:rPr lang="en-US" sz="2400" dirty="0" err="1">
                <a:solidFill>
                  <a:srgbClr val="002060"/>
                </a:solidFill>
                <a:latin typeface="#9Slide03 SFU Futura_12" panose="020B0604020202020204" charset="0"/>
                <a:ea typeface="Tahoma" panose="020B0604030504040204" pitchFamily="34" charset="0"/>
              </a:rPr>
              <a:t>các</a:t>
            </a:r>
            <a:r>
              <a:rPr lang="en-US" sz="2400" dirty="0">
                <a:solidFill>
                  <a:srgbClr val="002060"/>
                </a:solidFill>
                <a:latin typeface="#9Slide03 SFU Futura_12" panose="020B0604020202020204" charset="0"/>
                <a:ea typeface="Tahoma" panose="020B0604030504040204" pitchFamily="34" charset="0"/>
              </a:rPr>
              <a:t> </a:t>
            </a:r>
            <a:r>
              <a:rPr lang="en-US" sz="2400" dirty="0" err="1">
                <a:solidFill>
                  <a:srgbClr val="002060"/>
                </a:solidFill>
                <a:latin typeface="#9Slide03 SFU Futura_12" panose="020B0604020202020204" charset="0"/>
                <a:ea typeface="Tahoma" panose="020B0604030504040204" pitchFamily="34" charset="0"/>
              </a:rPr>
              <a:t>vùng</a:t>
            </a:r>
            <a:r>
              <a:rPr lang="en-US" sz="2400" dirty="0">
                <a:solidFill>
                  <a:srgbClr val="002060"/>
                </a:solidFill>
                <a:latin typeface="#9Slide03 SFU Futura_12" panose="020B0604020202020204" charset="0"/>
                <a:ea typeface="Tahoma" panose="020B0604030504040204" pitchFamily="34" charset="0"/>
              </a:rPr>
              <a:t> </a:t>
            </a:r>
            <a:r>
              <a:rPr lang="en-US" sz="2400" dirty="0" err="1">
                <a:solidFill>
                  <a:srgbClr val="002060"/>
                </a:solidFill>
                <a:latin typeface="#9Slide03 SFU Futura_12" panose="020B0604020202020204" charset="0"/>
                <a:ea typeface="Tahoma" panose="020B0604030504040204" pitchFamily="34" charset="0"/>
              </a:rPr>
              <a:t>vĩ</a:t>
            </a:r>
            <a:r>
              <a:rPr lang="en-US" sz="2400" dirty="0">
                <a:solidFill>
                  <a:srgbClr val="002060"/>
                </a:solidFill>
                <a:latin typeface="#9Slide03 SFU Futura_12" panose="020B0604020202020204" charset="0"/>
                <a:ea typeface="Tahoma" panose="020B0604030504040204" pitchFamily="34" charset="0"/>
              </a:rPr>
              <a:t> </a:t>
            </a:r>
            <a:r>
              <a:rPr lang="en-US" sz="2400" dirty="0" err="1">
                <a:solidFill>
                  <a:srgbClr val="002060"/>
                </a:solidFill>
                <a:latin typeface="#9Slide03 SFU Futura_12" panose="020B0604020202020204" charset="0"/>
                <a:ea typeface="Tahoma" panose="020B0604030504040204" pitchFamily="34" charset="0"/>
              </a:rPr>
              <a:t>độ</a:t>
            </a:r>
            <a:r>
              <a:rPr lang="en-US" sz="2400" dirty="0">
                <a:solidFill>
                  <a:srgbClr val="002060"/>
                </a:solidFill>
                <a:latin typeface="#9Slide03 SFU Futura_12" panose="020B0604020202020204" charset="0"/>
                <a:ea typeface="Tahoma" panose="020B0604030504040204" pitchFamily="34" charset="0"/>
              </a:rPr>
              <a:t> </a:t>
            </a:r>
            <a:r>
              <a:rPr lang="en-US" sz="2400" dirty="0" err="1">
                <a:solidFill>
                  <a:srgbClr val="002060"/>
                </a:solidFill>
                <a:latin typeface="#9Slide03 SFU Futura_12" panose="020B0604020202020204" charset="0"/>
                <a:ea typeface="Tahoma" panose="020B0604030504040204" pitchFamily="34" charset="0"/>
              </a:rPr>
              <a:t>cao</a:t>
            </a:r>
            <a:r>
              <a:rPr lang="en-US" sz="2400" dirty="0">
                <a:solidFill>
                  <a:srgbClr val="002060"/>
                </a:solidFill>
                <a:latin typeface="#9Slide03 SFU Futura_12" panose="020B0604020202020204" charset="0"/>
                <a:ea typeface="Tahoma" panose="020B0604030504040204" pitchFamily="34" charset="0"/>
              </a:rPr>
              <a:t>. </a:t>
            </a:r>
          </a:p>
        </p:txBody>
      </p:sp>
      <p:sp>
        <p:nvSpPr>
          <p:cNvPr id="18" name="Rectangle 17"/>
          <p:cNvSpPr/>
          <p:nvPr/>
        </p:nvSpPr>
        <p:spPr>
          <a:xfrm>
            <a:off x="6260891" y="2782116"/>
            <a:ext cx="5851642" cy="2529923"/>
          </a:xfrm>
          <a:prstGeom prst="rect">
            <a:avLst/>
          </a:prstGeom>
        </p:spPr>
        <p:txBody>
          <a:bodyPr wrap="square">
            <a:spAutoFit/>
          </a:bodyPr>
          <a:lstStyle/>
          <a:p>
            <a:pPr marL="57150" marR="0" indent="0" algn="just">
              <a:lnSpc>
                <a:spcPct val="115000"/>
              </a:lnSpc>
              <a:spcBef>
                <a:spcPts val="0"/>
              </a:spcBef>
              <a:spcAft>
                <a:spcPts val="0"/>
              </a:spcAft>
            </a:pPr>
            <a:r>
              <a:rPr lang="en-US" sz="2400" dirty="0">
                <a:solidFill>
                  <a:srgbClr val="002060"/>
                </a:solidFill>
                <a:latin typeface="#9Slide03 SFU Futura_12" panose="020B0604020202020204" charset="0"/>
                <a:ea typeface="Tahoma" panose="020B0604030504040204" pitchFamily="34" charset="0"/>
              </a:rPr>
              <a:t>- </a:t>
            </a:r>
            <a:r>
              <a:rPr lang="en-US" sz="2400" dirty="0" err="1">
                <a:solidFill>
                  <a:srgbClr val="002060"/>
                </a:solidFill>
                <a:latin typeface="#9Slide03 SFU Futura_12" panose="020B0604020202020204" charset="0"/>
                <a:ea typeface="Tahoma" panose="020B0604030504040204" pitchFamily="34" charset="0"/>
              </a:rPr>
              <a:t>Hơi</a:t>
            </a:r>
            <a:r>
              <a:rPr lang="en-US" sz="2400" dirty="0">
                <a:solidFill>
                  <a:srgbClr val="002060"/>
                </a:solidFill>
                <a:latin typeface="#9Slide03 SFU Futura_12" panose="020B0604020202020204" charset="0"/>
                <a:ea typeface="Tahoma" panose="020B0604030504040204" pitchFamily="34" charset="0"/>
              </a:rPr>
              <a:t> </a:t>
            </a:r>
            <a:r>
              <a:rPr lang="en-US" sz="2400" dirty="0" err="1">
                <a:solidFill>
                  <a:srgbClr val="002060"/>
                </a:solidFill>
                <a:latin typeface="#9Slide03 SFU Futura_12" panose="020B0604020202020204" charset="0"/>
                <a:ea typeface="Tahoma" panose="020B0604030504040204" pitchFamily="34" charset="0"/>
              </a:rPr>
              <a:t>nước</a:t>
            </a:r>
            <a:r>
              <a:rPr lang="en-US" sz="2400" dirty="0">
                <a:solidFill>
                  <a:srgbClr val="002060"/>
                </a:solidFill>
                <a:latin typeface="#9Slide03 SFU Futura_12" panose="020B0604020202020204" charset="0"/>
                <a:ea typeface="Tahoma" panose="020B0604030504040204" pitchFamily="34" charset="0"/>
              </a:rPr>
              <a:t> </a:t>
            </a:r>
            <a:r>
              <a:rPr lang="en-US" sz="2400" dirty="0" err="1">
                <a:solidFill>
                  <a:srgbClr val="002060"/>
                </a:solidFill>
                <a:latin typeface="#9Slide03 SFU Futura_12" panose="020B0604020202020204" charset="0"/>
                <a:ea typeface="Tahoma" panose="020B0604030504040204" pitchFamily="34" charset="0"/>
              </a:rPr>
              <a:t>bốc</a:t>
            </a:r>
            <a:r>
              <a:rPr lang="en-US" sz="2400" dirty="0">
                <a:solidFill>
                  <a:srgbClr val="002060"/>
                </a:solidFill>
                <a:latin typeface="#9Slide03 SFU Futura_12" panose="020B0604020202020204" charset="0"/>
                <a:ea typeface="Tahoma" panose="020B0604030504040204" pitchFamily="34" charset="0"/>
              </a:rPr>
              <a:t> </a:t>
            </a:r>
            <a:r>
              <a:rPr lang="en-US" sz="2400" dirty="0" err="1">
                <a:solidFill>
                  <a:srgbClr val="002060"/>
                </a:solidFill>
                <a:latin typeface="#9Slide03 SFU Futura_12" panose="020B0604020202020204" charset="0"/>
                <a:ea typeface="Tahoma" panose="020B0604030504040204" pitchFamily="34" charset="0"/>
              </a:rPr>
              <a:t>lên</a:t>
            </a:r>
            <a:r>
              <a:rPr lang="en-US" sz="2400" dirty="0">
                <a:solidFill>
                  <a:srgbClr val="002060"/>
                </a:solidFill>
                <a:latin typeface="#9Slide03 SFU Futura_12" panose="020B0604020202020204" charset="0"/>
                <a:ea typeface="Tahoma" panose="020B0604030504040204" pitchFamily="34" charset="0"/>
              </a:rPr>
              <a:t> </a:t>
            </a:r>
            <a:r>
              <a:rPr lang="en-US" sz="2400" dirty="0" err="1">
                <a:solidFill>
                  <a:srgbClr val="002060"/>
                </a:solidFill>
                <a:latin typeface="#9Slide03 SFU Futura_12" panose="020B0604020202020204" charset="0"/>
                <a:ea typeface="Tahoma" panose="020B0604030504040204" pitchFamily="34" charset="0"/>
              </a:rPr>
              <a:t>cao</a:t>
            </a:r>
            <a:r>
              <a:rPr lang="en-US" sz="2400" dirty="0">
                <a:solidFill>
                  <a:srgbClr val="002060"/>
                </a:solidFill>
                <a:latin typeface="#9Slide03 SFU Futura_12" panose="020B0604020202020204" charset="0"/>
                <a:ea typeface="Tahoma" panose="020B0604030504040204" pitchFamily="34" charset="0"/>
              </a:rPr>
              <a:t> </a:t>
            </a:r>
            <a:r>
              <a:rPr lang="en-US" sz="2400" dirty="0" err="1">
                <a:solidFill>
                  <a:srgbClr val="002060"/>
                </a:solidFill>
                <a:latin typeface="#9Slide03 SFU Futura_12" panose="020B0604020202020204" charset="0"/>
                <a:ea typeface="Tahoma" panose="020B0604030504040204" pitchFamily="34" charset="0"/>
              </a:rPr>
              <a:t>gặp</a:t>
            </a:r>
            <a:r>
              <a:rPr lang="en-US" sz="2400" dirty="0">
                <a:solidFill>
                  <a:srgbClr val="002060"/>
                </a:solidFill>
                <a:latin typeface="#9Slide03 SFU Futura_12" panose="020B0604020202020204" charset="0"/>
                <a:ea typeface="Tahoma" panose="020B0604030504040204" pitchFamily="34" charset="0"/>
              </a:rPr>
              <a:t> </a:t>
            </a:r>
            <a:r>
              <a:rPr lang="en-US" sz="2400" dirty="0" err="1">
                <a:solidFill>
                  <a:srgbClr val="002060"/>
                </a:solidFill>
                <a:latin typeface="#9Slide03 SFU Futura_12" panose="020B0604020202020204" charset="0"/>
                <a:ea typeface="Tahoma" panose="020B0604030504040204" pitchFamily="34" charset="0"/>
              </a:rPr>
              <a:t>lạnh</a:t>
            </a:r>
            <a:r>
              <a:rPr lang="en-US" sz="2400" dirty="0">
                <a:solidFill>
                  <a:srgbClr val="002060"/>
                </a:solidFill>
                <a:latin typeface="#9Slide03 SFU Futura_12" panose="020B0604020202020204" charset="0"/>
                <a:ea typeface="Tahoma" panose="020B0604030504040204" pitchFamily="34" charset="0"/>
              </a:rPr>
              <a:t> </a:t>
            </a:r>
            <a:r>
              <a:rPr lang="en-US" sz="2400" dirty="0" err="1">
                <a:solidFill>
                  <a:srgbClr val="002060"/>
                </a:solidFill>
                <a:latin typeface="#9Slide03 SFU Futura_12" panose="020B0604020202020204" charset="0"/>
                <a:ea typeface="Tahoma" panose="020B0604030504040204" pitchFamily="34" charset="0"/>
              </a:rPr>
              <a:t>ngưng</a:t>
            </a:r>
            <a:r>
              <a:rPr lang="en-US" sz="2400" dirty="0">
                <a:solidFill>
                  <a:srgbClr val="002060"/>
                </a:solidFill>
                <a:latin typeface="#9Slide03 SFU Futura_12" panose="020B0604020202020204" charset="0"/>
                <a:ea typeface="Tahoma" panose="020B0604030504040204" pitchFamily="34" charset="0"/>
              </a:rPr>
              <a:t> </a:t>
            </a:r>
            <a:r>
              <a:rPr lang="en-US" sz="2400" dirty="0" err="1">
                <a:solidFill>
                  <a:srgbClr val="002060"/>
                </a:solidFill>
                <a:latin typeface="#9Slide03 SFU Futura_12" panose="020B0604020202020204" charset="0"/>
                <a:ea typeface="Tahoma" panose="020B0604030504040204" pitchFamily="34" charset="0"/>
              </a:rPr>
              <a:t>tụ</a:t>
            </a:r>
            <a:r>
              <a:rPr lang="en-US" sz="2400" dirty="0">
                <a:solidFill>
                  <a:srgbClr val="002060"/>
                </a:solidFill>
                <a:latin typeface="#9Slide03 SFU Futura_12" panose="020B0604020202020204" charset="0"/>
                <a:ea typeface="Tahoma" panose="020B0604030504040204" pitchFamily="34" charset="0"/>
              </a:rPr>
              <a:t> </a:t>
            </a:r>
            <a:r>
              <a:rPr lang="en-US" sz="2400" dirty="0" err="1">
                <a:solidFill>
                  <a:srgbClr val="002060"/>
                </a:solidFill>
                <a:latin typeface="#9Slide03 SFU Futura_12" panose="020B0604020202020204" charset="0"/>
                <a:ea typeface="Tahoma" panose="020B0604030504040204" pitchFamily="34" charset="0"/>
              </a:rPr>
              <a:t>thành</a:t>
            </a:r>
            <a:r>
              <a:rPr lang="en-US" sz="2400" dirty="0">
                <a:solidFill>
                  <a:srgbClr val="002060"/>
                </a:solidFill>
                <a:latin typeface="#9Slide03 SFU Futura_12" panose="020B0604020202020204" charset="0"/>
                <a:ea typeface="Tahoma" panose="020B0604030504040204" pitchFamily="34" charset="0"/>
              </a:rPr>
              <a:t> </a:t>
            </a:r>
            <a:r>
              <a:rPr lang="en-US" sz="2400" dirty="0" err="1">
                <a:solidFill>
                  <a:srgbClr val="002060"/>
                </a:solidFill>
                <a:latin typeface="#9Slide03 SFU Futura_12" panose="020B0604020202020204" charset="0"/>
                <a:ea typeface="Tahoma" panose="020B0604030504040204" pitchFamily="34" charset="0"/>
              </a:rPr>
              <a:t>các</a:t>
            </a:r>
            <a:r>
              <a:rPr lang="en-US" sz="2400" dirty="0">
                <a:solidFill>
                  <a:srgbClr val="002060"/>
                </a:solidFill>
                <a:latin typeface="#9Slide03 SFU Futura_12" panose="020B0604020202020204" charset="0"/>
                <a:ea typeface="Tahoma" panose="020B0604030504040204" pitchFamily="34" charset="0"/>
              </a:rPr>
              <a:t> </a:t>
            </a:r>
            <a:r>
              <a:rPr lang="en-US" sz="2400" dirty="0" err="1">
                <a:solidFill>
                  <a:srgbClr val="002060"/>
                </a:solidFill>
                <a:latin typeface="#9Slide03 SFU Futura_12" panose="020B0604020202020204" charset="0"/>
                <a:ea typeface="Tahoma" panose="020B0604030504040204" pitchFamily="34" charset="0"/>
              </a:rPr>
              <a:t>hạt</a:t>
            </a:r>
            <a:r>
              <a:rPr lang="en-US" sz="2400" dirty="0">
                <a:solidFill>
                  <a:srgbClr val="002060"/>
                </a:solidFill>
                <a:latin typeface="#9Slide03 SFU Futura_12" panose="020B0604020202020204" charset="0"/>
                <a:ea typeface="Tahoma" panose="020B0604030504040204" pitchFamily="34" charset="0"/>
              </a:rPr>
              <a:t> </a:t>
            </a:r>
            <a:r>
              <a:rPr lang="en-US" sz="2400" dirty="0" err="1">
                <a:solidFill>
                  <a:srgbClr val="002060"/>
                </a:solidFill>
                <a:latin typeface="#9Slide03 SFU Futura_12" panose="020B0604020202020204" charset="0"/>
                <a:ea typeface="Tahoma" panose="020B0604030504040204" pitchFamily="34" charset="0"/>
              </a:rPr>
              <a:t>nước</a:t>
            </a:r>
            <a:r>
              <a:rPr lang="en-US" sz="2400" dirty="0">
                <a:solidFill>
                  <a:srgbClr val="002060"/>
                </a:solidFill>
                <a:latin typeface="#9Slide03 SFU Futura_12" panose="020B0604020202020204" charset="0"/>
                <a:ea typeface="Tahoma" panose="020B0604030504040204" pitchFamily="34" charset="0"/>
              </a:rPr>
              <a:t> (</a:t>
            </a:r>
            <a:r>
              <a:rPr lang="en-US" sz="2400" dirty="0" err="1">
                <a:solidFill>
                  <a:srgbClr val="002060"/>
                </a:solidFill>
                <a:latin typeface="#9Slide03 SFU Futura_12" panose="020B0604020202020204" charset="0"/>
                <a:ea typeface="Tahoma" panose="020B0604030504040204" pitchFamily="34" charset="0"/>
              </a:rPr>
              <a:t>mây</a:t>
            </a:r>
            <a:r>
              <a:rPr lang="en-US" sz="2400" dirty="0">
                <a:solidFill>
                  <a:srgbClr val="002060"/>
                </a:solidFill>
                <a:latin typeface="#9Slide03 SFU Futura_12" panose="020B0604020202020204" charset="0"/>
                <a:ea typeface="Tahoma" panose="020B0604030504040204" pitchFamily="34" charset="0"/>
              </a:rPr>
              <a:t>), </a:t>
            </a:r>
            <a:r>
              <a:rPr lang="en-US" sz="2400" dirty="0" err="1">
                <a:solidFill>
                  <a:srgbClr val="002060"/>
                </a:solidFill>
                <a:latin typeface="#9Slide03 SFU Futura_12" panose="020B0604020202020204" charset="0"/>
                <a:ea typeface="Tahoma" panose="020B0604030504040204" pitchFamily="34" charset="0"/>
              </a:rPr>
              <a:t>gặp</a:t>
            </a:r>
            <a:r>
              <a:rPr lang="en-US" sz="2400" dirty="0">
                <a:solidFill>
                  <a:srgbClr val="002060"/>
                </a:solidFill>
                <a:latin typeface="#9Slide03 SFU Futura_12" panose="020B0604020202020204" charset="0"/>
                <a:ea typeface="Tahoma" panose="020B0604030504040204" pitchFamily="34" charset="0"/>
              </a:rPr>
              <a:t> </a:t>
            </a:r>
            <a:r>
              <a:rPr lang="en-US" sz="2400" dirty="0" err="1">
                <a:solidFill>
                  <a:srgbClr val="002060"/>
                </a:solidFill>
                <a:latin typeface="#9Slide03 SFU Futura_12" panose="020B0604020202020204" charset="0"/>
                <a:ea typeface="Tahoma" panose="020B0604030504040204" pitchFamily="34" charset="0"/>
              </a:rPr>
              <a:t>điều</a:t>
            </a:r>
            <a:r>
              <a:rPr lang="en-US" sz="2400" dirty="0">
                <a:solidFill>
                  <a:srgbClr val="002060"/>
                </a:solidFill>
                <a:latin typeface="#9Slide03 SFU Futura_12" panose="020B0604020202020204" charset="0"/>
                <a:ea typeface="Tahoma" panose="020B0604030504040204" pitchFamily="34" charset="0"/>
              </a:rPr>
              <a:t> </a:t>
            </a:r>
            <a:r>
              <a:rPr lang="en-US" sz="2400" dirty="0" err="1">
                <a:solidFill>
                  <a:srgbClr val="002060"/>
                </a:solidFill>
                <a:latin typeface="#9Slide03 SFU Futura_12" panose="020B0604020202020204" charset="0"/>
                <a:ea typeface="Tahoma" panose="020B0604030504040204" pitchFamily="34" charset="0"/>
              </a:rPr>
              <a:t>kiện</a:t>
            </a:r>
            <a:r>
              <a:rPr lang="en-US" sz="2400" dirty="0">
                <a:solidFill>
                  <a:srgbClr val="002060"/>
                </a:solidFill>
                <a:latin typeface="#9Slide03 SFU Futura_12" panose="020B0604020202020204" charset="0"/>
                <a:ea typeface="Tahoma" panose="020B0604030504040204" pitchFamily="34" charset="0"/>
              </a:rPr>
              <a:t> </a:t>
            </a:r>
            <a:r>
              <a:rPr lang="en-US" sz="2400" dirty="0" err="1">
                <a:solidFill>
                  <a:srgbClr val="002060"/>
                </a:solidFill>
                <a:latin typeface="#9Slide03 SFU Futura_12" panose="020B0604020202020204" charset="0"/>
                <a:ea typeface="Tahoma" panose="020B0604030504040204" pitchFamily="34" charset="0"/>
              </a:rPr>
              <a:t>thuận</a:t>
            </a:r>
            <a:r>
              <a:rPr lang="en-US" sz="2400" dirty="0">
                <a:solidFill>
                  <a:srgbClr val="002060"/>
                </a:solidFill>
                <a:latin typeface="#9Slide03 SFU Futura_12" panose="020B0604020202020204" charset="0"/>
                <a:ea typeface="Tahoma" panose="020B0604030504040204" pitchFamily="34" charset="0"/>
              </a:rPr>
              <a:t> </a:t>
            </a:r>
            <a:r>
              <a:rPr lang="en-US" sz="2400" dirty="0" err="1">
                <a:solidFill>
                  <a:srgbClr val="002060"/>
                </a:solidFill>
                <a:latin typeface="#9Slide03 SFU Futura_12" panose="020B0604020202020204" charset="0"/>
                <a:ea typeface="Tahoma" panose="020B0604030504040204" pitchFamily="34" charset="0"/>
              </a:rPr>
              <a:t>lơi</a:t>
            </a:r>
            <a:r>
              <a:rPr lang="en-US" sz="2400" dirty="0">
                <a:solidFill>
                  <a:srgbClr val="002060"/>
                </a:solidFill>
                <a:latin typeface="#9Slide03 SFU Futura_12" panose="020B0604020202020204" charset="0"/>
                <a:ea typeface="Tahoma" panose="020B0604030504040204" pitchFamily="34" charset="0"/>
              </a:rPr>
              <a:t> </a:t>
            </a:r>
            <a:r>
              <a:rPr lang="en-US" sz="2400" dirty="0" err="1">
                <a:solidFill>
                  <a:srgbClr val="002060"/>
                </a:solidFill>
                <a:latin typeface="#9Slide03 SFU Futura_12" panose="020B0604020202020204" charset="0"/>
                <a:ea typeface="Tahoma" panose="020B0604030504040204" pitchFamily="34" charset="0"/>
              </a:rPr>
              <a:t>hạt</a:t>
            </a:r>
            <a:r>
              <a:rPr lang="en-US" sz="2400" dirty="0">
                <a:solidFill>
                  <a:srgbClr val="002060"/>
                </a:solidFill>
                <a:latin typeface="#9Slide03 SFU Futura_12" panose="020B0604020202020204" charset="0"/>
                <a:ea typeface="Tahoma" panose="020B0604030504040204" pitchFamily="34" charset="0"/>
              </a:rPr>
              <a:t> </a:t>
            </a:r>
            <a:r>
              <a:rPr lang="en-US" sz="2400" dirty="0" err="1">
                <a:solidFill>
                  <a:srgbClr val="002060"/>
                </a:solidFill>
                <a:latin typeface="#9Slide03 SFU Futura_12" panose="020B0604020202020204" charset="0"/>
                <a:ea typeface="Tahoma" panose="020B0604030504040204" pitchFamily="34" charset="0"/>
              </a:rPr>
              <a:t>nước</a:t>
            </a:r>
            <a:r>
              <a:rPr lang="en-US" sz="2400" dirty="0">
                <a:solidFill>
                  <a:srgbClr val="002060"/>
                </a:solidFill>
                <a:latin typeface="#9Slide03 SFU Futura_12" panose="020B0604020202020204" charset="0"/>
                <a:ea typeface="Tahoma" panose="020B0604030504040204" pitchFamily="34" charset="0"/>
              </a:rPr>
              <a:t> to </a:t>
            </a:r>
            <a:r>
              <a:rPr lang="en-US" sz="2400" dirty="0" err="1">
                <a:solidFill>
                  <a:srgbClr val="002060"/>
                </a:solidFill>
                <a:latin typeface="#9Slide03 SFU Futura_12" panose="020B0604020202020204" charset="0"/>
                <a:ea typeface="Tahoma" panose="020B0604030504040204" pitchFamily="34" charset="0"/>
              </a:rPr>
              <a:t>dần</a:t>
            </a:r>
            <a:r>
              <a:rPr lang="en-US" sz="2400" dirty="0">
                <a:solidFill>
                  <a:srgbClr val="002060"/>
                </a:solidFill>
                <a:latin typeface="#9Slide03 SFU Futura_12" panose="020B0604020202020204" charset="0"/>
                <a:ea typeface="Tahoma" panose="020B0604030504040204" pitchFamily="34" charset="0"/>
              </a:rPr>
              <a:t> </a:t>
            </a:r>
            <a:r>
              <a:rPr lang="en-US" sz="2400" dirty="0" err="1">
                <a:solidFill>
                  <a:srgbClr val="002060"/>
                </a:solidFill>
                <a:latin typeface="#9Slide03 SFU Futura_12" panose="020B0604020202020204" charset="0"/>
                <a:ea typeface="Tahoma" panose="020B0604030504040204" pitchFamily="34" charset="0"/>
              </a:rPr>
              <a:t>và</a:t>
            </a:r>
            <a:r>
              <a:rPr lang="en-US" sz="2400" dirty="0">
                <a:solidFill>
                  <a:srgbClr val="002060"/>
                </a:solidFill>
                <a:latin typeface="#9Slide03 SFU Futura_12" panose="020B0604020202020204" charset="0"/>
                <a:ea typeface="Tahoma" panose="020B0604030504040204" pitchFamily="34" charset="0"/>
              </a:rPr>
              <a:t> </a:t>
            </a:r>
            <a:r>
              <a:rPr lang="en-US" sz="2400" dirty="0" err="1">
                <a:solidFill>
                  <a:srgbClr val="002060"/>
                </a:solidFill>
                <a:latin typeface="#9Slide03 SFU Futura_12" panose="020B0604020202020204" charset="0"/>
                <a:ea typeface="Tahoma" panose="020B0604030504040204" pitchFamily="34" charset="0"/>
              </a:rPr>
              <a:t>rơi</a:t>
            </a:r>
            <a:r>
              <a:rPr lang="en-US" sz="2400" dirty="0">
                <a:solidFill>
                  <a:srgbClr val="002060"/>
                </a:solidFill>
                <a:latin typeface="#9Slide03 SFU Futura_12" panose="020B0604020202020204" charset="0"/>
                <a:ea typeface="Tahoma" panose="020B0604030504040204" pitchFamily="34" charset="0"/>
              </a:rPr>
              <a:t> </a:t>
            </a:r>
            <a:r>
              <a:rPr lang="en-US" sz="2400" dirty="0" err="1">
                <a:solidFill>
                  <a:srgbClr val="002060"/>
                </a:solidFill>
                <a:latin typeface="#9Slide03 SFU Futura_12" panose="020B0604020202020204" charset="0"/>
                <a:ea typeface="Tahoma" panose="020B0604030504040204" pitchFamily="34" charset="0"/>
              </a:rPr>
              <a:t>xuống</a:t>
            </a:r>
            <a:r>
              <a:rPr lang="en-US" sz="2400" dirty="0">
                <a:solidFill>
                  <a:srgbClr val="002060"/>
                </a:solidFill>
                <a:latin typeface="#9Slide03 SFU Futura_12" panose="020B0604020202020204" charset="0"/>
                <a:ea typeface="Tahoma" panose="020B0604030504040204" pitchFamily="34" charset="0"/>
              </a:rPr>
              <a:t>, </a:t>
            </a:r>
            <a:r>
              <a:rPr lang="en-US" sz="2400" dirty="0" err="1">
                <a:solidFill>
                  <a:srgbClr val="002060"/>
                </a:solidFill>
                <a:latin typeface="#9Slide03 SFU Futura_12" panose="020B0604020202020204" charset="0"/>
                <a:ea typeface="Tahoma" panose="020B0604030504040204" pitchFamily="34" charset="0"/>
              </a:rPr>
              <a:t>gọi</a:t>
            </a:r>
            <a:r>
              <a:rPr lang="en-US" sz="2400" dirty="0">
                <a:solidFill>
                  <a:srgbClr val="002060"/>
                </a:solidFill>
                <a:latin typeface="#9Slide03 SFU Futura_12" panose="020B0604020202020204" charset="0"/>
                <a:ea typeface="Tahoma" panose="020B0604030504040204" pitchFamily="34" charset="0"/>
              </a:rPr>
              <a:t> </a:t>
            </a:r>
            <a:r>
              <a:rPr lang="en-US" sz="2400" dirty="0" err="1">
                <a:solidFill>
                  <a:srgbClr val="002060"/>
                </a:solidFill>
                <a:latin typeface="#9Slide03 SFU Futura_12" panose="020B0604020202020204" charset="0"/>
                <a:ea typeface="Tahoma" panose="020B0604030504040204" pitchFamily="34" charset="0"/>
              </a:rPr>
              <a:t>là</a:t>
            </a:r>
            <a:r>
              <a:rPr lang="en-US" sz="2400" dirty="0">
                <a:solidFill>
                  <a:srgbClr val="002060"/>
                </a:solidFill>
                <a:latin typeface="#9Slide03 SFU Futura_12" panose="020B0604020202020204" charset="0"/>
                <a:ea typeface="Tahoma" panose="020B0604030504040204" pitchFamily="34" charset="0"/>
              </a:rPr>
              <a:t> </a:t>
            </a:r>
            <a:r>
              <a:rPr lang="en-US" sz="2400" dirty="0" err="1">
                <a:solidFill>
                  <a:srgbClr val="002060"/>
                </a:solidFill>
                <a:latin typeface="#9Slide03 SFU Futura_12" panose="020B0604020202020204" charset="0"/>
                <a:ea typeface="Tahoma" panose="020B0604030504040204" pitchFamily="34" charset="0"/>
              </a:rPr>
              <a:t>mưa</a:t>
            </a:r>
            <a:r>
              <a:rPr lang="en-US" sz="2400" dirty="0">
                <a:solidFill>
                  <a:srgbClr val="002060"/>
                </a:solidFill>
                <a:latin typeface="#9Slide03 SFU Futura_12" panose="020B0604020202020204" charset="0"/>
                <a:ea typeface="Tahoma" panose="020B0604030504040204" pitchFamily="34" charset="0"/>
              </a:rPr>
              <a:t>.</a:t>
            </a:r>
          </a:p>
          <a:p>
            <a:r>
              <a:rPr lang="en-US" sz="2400" dirty="0">
                <a:solidFill>
                  <a:srgbClr val="2B8D3A"/>
                </a:solidFill>
                <a:latin typeface="#9Slide03 SFU Futura_12" panose="020B0604020202020204" charset="0"/>
                <a:ea typeface="Tahoma" panose="020B0604030504040204" pitchFamily="34" charset="0"/>
              </a:rPr>
              <a:t>- Lượng mưa trên Trái Đất phân bố k</a:t>
            </a:r>
            <a:r>
              <a:rPr lang="vi-VN" sz="2400" dirty="0">
                <a:solidFill>
                  <a:srgbClr val="2B8D3A"/>
                </a:solidFill>
                <a:latin typeface="#9Slide03 SFU Futura_12" panose="020B0604020202020204" charset="0"/>
                <a:ea typeface="Tahoma" panose="020B0604030504040204" pitchFamily="34" charset="0"/>
              </a:rPr>
              <a:t>hông</a:t>
            </a:r>
            <a:r>
              <a:rPr lang="en-US" sz="2400" dirty="0">
                <a:solidFill>
                  <a:srgbClr val="2B8D3A"/>
                </a:solidFill>
                <a:latin typeface="#9Slide03 SFU Futura_12" panose="020B0604020202020204" charset="0"/>
                <a:ea typeface="Tahoma" panose="020B0604030504040204" pitchFamily="34" charset="0"/>
              </a:rPr>
              <a:t> đều, giảm dần từ xích đạo </a:t>
            </a:r>
            <a:r>
              <a:rPr lang="en-US" sz="2400" dirty="0">
                <a:solidFill>
                  <a:srgbClr val="2B8D3A"/>
                </a:solidFill>
                <a:latin typeface="#9Slide03 SFU Futura_12" panose="020B0604020202020204" charset="0"/>
                <a:ea typeface="Tahoma" panose="020B0604030504040204" pitchFamily="34" charset="0"/>
                <a:cs typeface="Times New Roman" panose="02020603050405020304" pitchFamily="18" charset="0"/>
                <a:sym typeface="Wingdings" panose="05000000000000000000" pitchFamily="2" charset="2"/>
              </a:rPr>
              <a:t></a:t>
            </a:r>
            <a:r>
              <a:rPr lang="en-US" sz="2400" dirty="0">
                <a:solidFill>
                  <a:srgbClr val="2B8D3A"/>
                </a:solidFill>
                <a:latin typeface="#9Slide03 SFU Futura_12" panose="020B0604020202020204" charset="0"/>
                <a:ea typeface="Tahoma" panose="020B0604030504040204" pitchFamily="34" charset="0"/>
              </a:rPr>
              <a:t> 2 cực.</a:t>
            </a:r>
            <a:endParaRPr lang="en-US" sz="2400" dirty="0">
              <a:solidFill>
                <a:srgbClr val="2B8D3A"/>
              </a:solidFill>
              <a:latin typeface="#9Slide03 SFU Futura_12" panose="020B0604020202020204" charset="0"/>
            </a:endParaRPr>
          </a:p>
        </p:txBody>
      </p:sp>
      <p:sp>
        <p:nvSpPr>
          <p:cNvPr id="50" name="Rectangle 49"/>
          <p:cNvSpPr/>
          <p:nvPr/>
        </p:nvSpPr>
        <p:spPr>
          <a:xfrm>
            <a:off x="8324344" y="1510237"/>
            <a:ext cx="3571038" cy="584775"/>
          </a:xfrm>
          <a:prstGeom prst="rect">
            <a:avLst/>
          </a:prstGeom>
        </p:spPr>
        <p:txBody>
          <a:bodyPr wrap="square">
            <a:spAutoFit/>
          </a:bodyPr>
          <a:lstStyle/>
          <a:p>
            <a:r>
              <a:rPr lang="en-US" sz="3200" b="1" dirty="0">
                <a:solidFill>
                  <a:srgbClr val="2B8D3A"/>
                </a:solidFill>
                <a:latin typeface="#9Slide03 SFU Futura_12" panose="020B0604020202020204" charset="0"/>
              </a:rPr>
              <a:t>MÂY VÀ MƯA</a:t>
            </a:r>
          </a:p>
        </p:txBody>
      </p:sp>
      <p:sp>
        <p:nvSpPr>
          <p:cNvPr id="19" name="Rectangle 18"/>
          <p:cNvSpPr/>
          <p:nvPr/>
        </p:nvSpPr>
        <p:spPr>
          <a:xfrm>
            <a:off x="331915" y="3866045"/>
            <a:ext cx="5741123" cy="830997"/>
          </a:xfrm>
          <a:prstGeom prst="rect">
            <a:avLst/>
          </a:prstGeom>
        </p:spPr>
        <p:txBody>
          <a:bodyPr wrap="square">
            <a:spAutoFit/>
          </a:bodyPr>
          <a:lstStyle/>
          <a:p>
            <a:r>
              <a:rPr lang="en-US" sz="2400" dirty="0">
                <a:solidFill>
                  <a:srgbClr val="2B8D3A"/>
                </a:solidFill>
                <a:latin typeface="#9Slide03 SFU Futura_12" panose="020B0604020202020204" charset="0"/>
              </a:rPr>
              <a:t>- </a:t>
            </a:r>
            <a:r>
              <a:rPr lang="vi-VN" sz="2400" dirty="0">
                <a:solidFill>
                  <a:srgbClr val="2B8D3A"/>
                </a:solidFill>
                <a:latin typeface="#9Slide03 SFU Futura_12" panose="020B0604020202020204" charset="0"/>
              </a:rPr>
              <a:t>Nhiệt độ không khí được đo ít nhất 4 lần trong ngày (ở </a:t>
            </a:r>
            <a:r>
              <a:rPr lang="en-US" sz="2400" dirty="0">
                <a:solidFill>
                  <a:srgbClr val="2B8D3A"/>
                </a:solidFill>
                <a:latin typeface="#9Slide03 SFU Futura_12" panose="020B0604020202020204" charset="0"/>
              </a:rPr>
              <a:t>VN </a:t>
            </a:r>
            <a:r>
              <a:rPr lang="en-US" sz="2400" dirty="0" err="1">
                <a:solidFill>
                  <a:srgbClr val="2B8D3A"/>
                </a:solidFill>
                <a:latin typeface="#9Slide03 SFU Futura_12" panose="020B0604020202020204" charset="0"/>
              </a:rPr>
              <a:t>đo</a:t>
            </a:r>
            <a:r>
              <a:rPr lang="en-US" sz="2400" dirty="0">
                <a:solidFill>
                  <a:srgbClr val="2B8D3A"/>
                </a:solidFill>
                <a:latin typeface="#9Slide03 SFU Futura_12" panose="020B0604020202020204" charset="0"/>
              </a:rPr>
              <a:t> </a:t>
            </a:r>
            <a:r>
              <a:rPr lang="en-US" sz="2400" dirty="0" err="1">
                <a:solidFill>
                  <a:srgbClr val="2B8D3A"/>
                </a:solidFill>
                <a:latin typeface="#9Slide03 SFU Futura_12" panose="020B0604020202020204" charset="0"/>
              </a:rPr>
              <a:t>lúc</a:t>
            </a:r>
            <a:r>
              <a:rPr lang="vi-VN" sz="2400" dirty="0">
                <a:solidFill>
                  <a:srgbClr val="2B8D3A"/>
                </a:solidFill>
                <a:latin typeface="#9Slide03 SFU Futura_12" panose="020B0604020202020204" charset="0"/>
              </a:rPr>
              <a:t>: 1, 7, 13, 19 giờ)</a:t>
            </a:r>
            <a:endParaRPr lang="en-US" sz="2400" dirty="0">
              <a:solidFill>
                <a:srgbClr val="2B8D3A"/>
              </a:solidFill>
              <a:latin typeface="#9Slide03 SFU Futura_12" panose="020B0604020202020204" charset="0"/>
            </a:endParaRPr>
          </a:p>
        </p:txBody>
      </p:sp>
      <p:sp>
        <p:nvSpPr>
          <p:cNvPr id="53" name="Rectangle 52"/>
          <p:cNvSpPr/>
          <p:nvPr/>
        </p:nvSpPr>
        <p:spPr>
          <a:xfrm>
            <a:off x="7149364" y="1219713"/>
            <a:ext cx="815776" cy="1015663"/>
          </a:xfrm>
          <a:prstGeom prst="rect">
            <a:avLst/>
          </a:prstGeom>
        </p:spPr>
        <p:txBody>
          <a:bodyPr wrap="square">
            <a:spAutoFit/>
          </a:bodyPr>
          <a:lstStyle/>
          <a:p>
            <a:r>
              <a:rPr lang="en-US" sz="6000" b="1" dirty="0">
                <a:solidFill>
                  <a:srgbClr val="2B8D3A"/>
                </a:solidFill>
                <a:latin typeface="#9Slide03 SFU Futura_12" panose="020B0604020202020204" charset="0"/>
                <a:ea typeface="Cambria" panose="02040503050406030204" pitchFamily="18" charset="0"/>
              </a:rPr>
              <a:t>2</a:t>
            </a:r>
            <a:endParaRPr lang="en-US" sz="6000" b="1" dirty="0">
              <a:solidFill>
                <a:srgbClr val="2B8D3A"/>
              </a:solidFill>
              <a:latin typeface="#9Slide03 SFU Futura_12" panose="020B0604020202020204" charset="0"/>
            </a:endParaRPr>
          </a:p>
        </p:txBody>
      </p:sp>
      <p:pic>
        <p:nvPicPr>
          <p:cNvPr id="54" name="Picture 2" descr="Vẽ Tay Biểu Tượng Vật Liệu Khí Hậu Tự Nhiên Hình ảnh | Định dạng hình ảnh  PSD 401568414| vn.lovepik.com">
            <a:extLst>
              <a:ext uri="{FF2B5EF4-FFF2-40B4-BE49-F238E27FC236}">
                <a16:creationId xmlns:a16="http://schemas.microsoft.com/office/drawing/2014/main" id="{E6F9FE0C-127F-40B8-B853-EAAAEDB43632}"/>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8276" b="97069" l="4535" r="90000">
                        <a14:foregroundMark x1="7326" y1="63621" x2="7326" y2="63621"/>
                        <a14:foregroundMark x1="15581" y1="25690" x2="15581" y2="25690"/>
                        <a14:foregroundMark x1="11163" y1="15000" x2="11163" y2="15000"/>
                        <a14:foregroundMark x1="11163" y1="11207" x2="13953" y2="8448"/>
                        <a14:foregroundMark x1="71628" y1="18276" x2="71628" y2="18276"/>
                        <a14:foregroundMark x1="68488" y1="17241" x2="68488" y2="17241"/>
                        <a14:foregroundMark x1="70349" y1="15000" x2="85581" y2="17586"/>
                        <a14:foregroundMark x1="85581" y1="17586" x2="66977" y2="24828"/>
                        <a14:foregroundMark x1="66977" y1="24828" x2="60000" y2="19138"/>
                        <a14:foregroundMark x1="78256" y1="33276" x2="80116" y2="49138"/>
                        <a14:foregroundMark x1="85465" y1="13621" x2="87093" y2="23793"/>
                        <a14:foregroundMark x1="81744" y1="77069" x2="70000" y2="78621"/>
                        <a14:foregroundMark x1="70000" y1="78621" x2="75698" y2="69138"/>
                        <a14:foregroundMark x1="81395" y1="89310" x2="81744" y2="91552"/>
                        <a14:foregroundMark x1="81744" y1="90172" x2="81744" y2="90172"/>
                        <a14:foregroundMark x1="78605" y1="93966" x2="77674" y2="93448"/>
                        <a14:foregroundMark x1="75465" y1="92931" x2="75465" y2="92931"/>
                        <a14:foregroundMark x1="73488" y1="85000" x2="73488" y2="85000"/>
                        <a14:foregroundMark x1="73837" y1="88276" x2="73837" y2="88276"/>
                        <a14:foregroundMark x1="69070" y1="97241" x2="69070" y2="97241"/>
                        <a14:foregroundMark x1="69070" y1="91552" x2="69070" y2="91552"/>
                        <a14:foregroundMark x1="67907" y1="89655" x2="67907" y2="89655"/>
                        <a14:foregroundMark x1="67209" y1="88276" x2="67209" y2="88276"/>
                        <a14:foregroundMark x1="66279" y1="86897" x2="66279" y2="86897"/>
                        <a14:foregroundMark x1="63140" y1="93448" x2="63140" y2="93448"/>
                        <a14:foregroundMark x1="62209" y1="89310" x2="62209" y2="89310"/>
                        <a14:foregroundMark x1="62209" y1="89310" x2="62209" y2="89310"/>
                        <a14:foregroundMark x1="63721" y1="83103" x2="63721" y2="83103"/>
                        <a14:foregroundMark x1="63721" y1="83103" x2="63721" y2="83103"/>
                        <a14:foregroundMark x1="69070" y1="95862" x2="69070" y2="95862"/>
                        <a14:foregroundMark x1="70698" y1="93966" x2="70698" y2="93966"/>
                        <a14:foregroundMark x1="79535" y1="85517" x2="79535" y2="85517"/>
                        <a14:foregroundMark x1="79535" y1="85517" x2="79535" y2="85517"/>
                        <a14:foregroundMark x1="83605" y1="87414" x2="83605" y2="87414"/>
                        <a14:foregroundMark x1="83605" y1="87414" x2="83605" y2="87414"/>
                        <a14:foregroundMark x1="85233" y1="95862" x2="85233" y2="95862"/>
                        <a14:foregroundMark x1="85233" y1="95862" x2="85233" y2="95862"/>
                        <a14:foregroundMark x1="65349" y1="85517" x2="65349" y2="85517"/>
                        <a14:foregroundMark x1="65349" y1="85517" x2="65349" y2="85517"/>
                        <a14:foregroundMark x1="22791" y1="13103" x2="22791" y2="13103"/>
                        <a14:foregroundMark x1="19651" y1="11724" x2="19651" y2="11724"/>
                        <a14:foregroundMark x1="20581" y1="9828" x2="20581" y2="9828"/>
                        <a14:foregroundMark x1="4535" y1="23793" x2="4535" y2="23793"/>
                        <a14:foregroundMark x1="4535" y1="20172" x2="4535" y2="20172"/>
                        <a14:foregroundMark x1="28488" y1="28448" x2="28488" y2="28448"/>
                        <a14:foregroundMark x1="25930" y1="23448" x2="29419" y2="17241"/>
                        <a14:foregroundMark x1="34186" y1="21034" x2="26163" y2="31897"/>
                        <a14:foregroundMark x1="26163" y1="31897" x2="36977" y2="38793"/>
                        <a14:foregroundMark x1="14651" y1="23793" x2="14651" y2="23793"/>
                        <a14:foregroundMark x1="11163" y1="25690" x2="11163" y2="25690"/>
                        <a14:foregroundMark x1="13023" y1="15862" x2="18372" y2="25690"/>
                      </a14:backgroundRemoval>
                    </a14:imgEffect>
                  </a14:imgLayer>
                </a14:imgProps>
              </a:ext>
              <a:ext uri="{28A0092B-C50C-407E-A947-70E740481C1C}">
                <a14:useLocalDpi xmlns:a14="http://schemas.microsoft.com/office/drawing/2010/main" val="0"/>
              </a:ext>
            </a:extLst>
          </a:blip>
          <a:srcRect r="54514" b="50000"/>
          <a:stretch/>
        </p:blipFill>
        <p:spPr bwMode="auto">
          <a:xfrm>
            <a:off x="2594415" y="1875244"/>
            <a:ext cx="1553908" cy="1151992"/>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Vẽ Tay Biểu Tượng Vật Liệu Khí Hậu Tự Nhiên Hình ảnh | Định dạng hình ảnh  PSD 401568414| vn.lovepik.com">
            <a:extLst>
              <a:ext uri="{FF2B5EF4-FFF2-40B4-BE49-F238E27FC236}">
                <a16:creationId xmlns:a16="http://schemas.microsoft.com/office/drawing/2014/main" id="{CB33443D-1957-4384-9200-335459B40729}"/>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8276" b="97069" l="4535" r="90000">
                        <a14:foregroundMark x1="7326" y1="63621" x2="7326" y2="63621"/>
                        <a14:foregroundMark x1="15581" y1="25690" x2="15581" y2="25690"/>
                        <a14:foregroundMark x1="11163" y1="15000" x2="11163" y2="15000"/>
                        <a14:foregroundMark x1="11163" y1="11207" x2="13953" y2="8448"/>
                        <a14:foregroundMark x1="71628" y1="18276" x2="71628" y2="18276"/>
                        <a14:foregroundMark x1="68488" y1="17241" x2="68488" y2="17241"/>
                        <a14:foregroundMark x1="70349" y1="15000" x2="85581" y2="17586"/>
                        <a14:foregroundMark x1="85581" y1="17586" x2="66977" y2="24828"/>
                        <a14:foregroundMark x1="66977" y1="24828" x2="60000" y2="19138"/>
                        <a14:foregroundMark x1="78256" y1="33276" x2="80116" y2="49138"/>
                        <a14:foregroundMark x1="85465" y1="13621" x2="87093" y2="23793"/>
                        <a14:foregroundMark x1="81744" y1="77069" x2="70000" y2="78621"/>
                        <a14:foregroundMark x1="70000" y1="78621" x2="75698" y2="69138"/>
                        <a14:foregroundMark x1="81395" y1="89310" x2="81744" y2="91552"/>
                        <a14:foregroundMark x1="81744" y1="90172" x2="81744" y2="90172"/>
                        <a14:foregroundMark x1="78605" y1="93966" x2="77674" y2="93448"/>
                        <a14:foregroundMark x1="75465" y1="92931" x2="75465" y2="92931"/>
                        <a14:foregroundMark x1="73488" y1="85000" x2="73488" y2="85000"/>
                        <a14:foregroundMark x1="73837" y1="88276" x2="73837" y2="88276"/>
                        <a14:foregroundMark x1="69070" y1="97241" x2="69070" y2="97241"/>
                        <a14:foregroundMark x1="69070" y1="91552" x2="69070" y2="91552"/>
                        <a14:foregroundMark x1="67907" y1="89655" x2="67907" y2="89655"/>
                        <a14:foregroundMark x1="67209" y1="88276" x2="67209" y2="88276"/>
                        <a14:foregroundMark x1="66279" y1="86897" x2="66279" y2="86897"/>
                        <a14:foregroundMark x1="63140" y1="93448" x2="63140" y2="93448"/>
                        <a14:foregroundMark x1="62209" y1="89310" x2="62209" y2="89310"/>
                        <a14:foregroundMark x1="62209" y1="89310" x2="62209" y2="89310"/>
                        <a14:foregroundMark x1="63721" y1="83103" x2="63721" y2="83103"/>
                        <a14:foregroundMark x1="63721" y1="83103" x2="63721" y2="83103"/>
                        <a14:foregroundMark x1="69070" y1="95862" x2="69070" y2="95862"/>
                        <a14:foregroundMark x1="70698" y1="93966" x2="70698" y2="93966"/>
                        <a14:foregroundMark x1="79535" y1="85517" x2="79535" y2="85517"/>
                        <a14:foregroundMark x1="79535" y1="85517" x2="79535" y2="85517"/>
                        <a14:foregroundMark x1="83605" y1="87414" x2="83605" y2="87414"/>
                        <a14:foregroundMark x1="83605" y1="87414" x2="83605" y2="87414"/>
                        <a14:foregroundMark x1="85233" y1="95862" x2="85233" y2="95862"/>
                        <a14:foregroundMark x1="85233" y1="95862" x2="85233" y2="95862"/>
                        <a14:foregroundMark x1="65349" y1="85517" x2="65349" y2="85517"/>
                        <a14:foregroundMark x1="65349" y1="85517" x2="65349" y2="85517"/>
                        <a14:foregroundMark x1="22791" y1="13103" x2="22791" y2="13103"/>
                        <a14:foregroundMark x1="19651" y1="11724" x2="19651" y2="11724"/>
                        <a14:foregroundMark x1="20581" y1="9828" x2="20581" y2="9828"/>
                        <a14:foregroundMark x1="4535" y1="23793" x2="4535" y2="23793"/>
                        <a14:foregroundMark x1="4535" y1="20172" x2="4535" y2="20172"/>
                        <a14:foregroundMark x1="28488" y1="28448" x2="28488" y2="28448"/>
                        <a14:foregroundMark x1="25930" y1="23448" x2="29419" y2="17241"/>
                        <a14:foregroundMark x1="34186" y1="21034" x2="26163" y2="31897"/>
                        <a14:foregroundMark x1="26163" y1="31897" x2="36977" y2="38793"/>
                        <a14:foregroundMark x1="14651" y1="23793" x2="14651" y2="23793"/>
                        <a14:foregroundMark x1="11163" y1="25690" x2="11163" y2="25690"/>
                        <a14:foregroundMark x1="13023" y1="15862" x2="18372" y2="25690"/>
                      </a14:backgroundRemoval>
                    </a14:imgEffect>
                  </a14:imgLayer>
                </a14:imgProps>
              </a:ext>
              <a:ext uri="{28A0092B-C50C-407E-A947-70E740481C1C}">
                <a14:useLocalDpi xmlns:a14="http://schemas.microsoft.com/office/drawing/2010/main" val="0"/>
              </a:ext>
            </a:extLst>
          </a:blip>
          <a:srcRect l="59045" t="49109" b="-1"/>
          <a:stretch/>
        </p:blipFill>
        <p:spPr bwMode="auto">
          <a:xfrm>
            <a:off x="8649707" y="1948429"/>
            <a:ext cx="1334293" cy="1118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365964"/>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ong Strip Border Decoration Illustration, Rectangle Clipart, Border, Cute  PNG Transparent Clipart Image and PSD File for Free Download"/>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7000" r="97333">
                        <a14:foregroundMark x1="7000" y1="36667" x2="7000" y2="36667"/>
                        <a14:foregroundMark x1="97333" y1="49500" x2="97333" y2="49500"/>
                      </a14:backgroundRemoval>
                    </a14:imgEffect>
                    <a14:imgEffect>
                      <a14:sharpenSoften amount="50000"/>
                    </a14:imgEffect>
                  </a14:imgLayer>
                </a14:imgProps>
              </a:ext>
              <a:ext uri="{28A0092B-C50C-407E-A947-70E740481C1C}">
                <a14:useLocalDpi xmlns:a14="http://schemas.microsoft.com/office/drawing/2010/main" val="0"/>
              </a:ext>
            </a:extLst>
          </a:blip>
          <a:srcRect t="21844" b="29611"/>
          <a:stretch/>
        </p:blipFill>
        <p:spPr bwMode="auto">
          <a:xfrm>
            <a:off x="0" y="0"/>
            <a:ext cx="6430884" cy="2612572"/>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Terminator 4">
            <a:extLst>
              <a:ext uri="{FF2B5EF4-FFF2-40B4-BE49-F238E27FC236}">
                <a16:creationId xmlns:a16="http://schemas.microsoft.com/office/drawing/2014/main" id="{454EC65F-9461-4D3A-AD62-5A0132ABA328}"/>
              </a:ext>
            </a:extLst>
          </p:cNvPr>
          <p:cNvSpPr/>
          <p:nvPr/>
        </p:nvSpPr>
        <p:spPr>
          <a:xfrm>
            <a:off x="348078" y="677836"/>
            <a:ext cx="5734728" cy="1705150"/>
          </a:xfrm>
          <a:prstGeom prst="flowChartTermina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78A0"/>
                </a:solidFill>
                <a:latin typeface="#9Slide03 Oswald Medium" panose="00000600000000000000" pitchFamily="2" charset="0"/>
                <a:cs typeface="Arial" panose="020B0604020202020204" pitchFamily="34" charset="0"/>
              </a:rPr>
              <a:t>TRÒ CHƠI: </a:t>
            </a:r>
          </a:p>
          <a:p>
            <a:pPr algn="ctr"/>
            <a:r>
              <a:rPr lang="en-US" sz="5400" b="1" dirty="0">
                <a:solidFill>
                  <a:srgbClr val="0078A0"/>
                </a:solidFill>
                <a:latin typeface="#9Slide03 Oswald Medium" panose="00000600000000000000" pitchFamily="2" charset="0"/>
                <a:cs typeface="Arial" panose="020B0604020202020204" pitchFamily="34" charset="0"/>
              </a:rPr>
              <a:t>NHANH NHƯ CHỚP</a:t>
            </a:r>
          </a:p>
        </p:txBody>
      </p:sp>
      <p:pic>
        <p:nvPicPr>
          <p:cNvPr id="6" name="Picture 2" descr="Ppt Note Cartoon Illustration, Ppt Notes, Cartoon Illustrations, Ppt  Illustrations PNG Transparent Clipart Image and PSD File for Free Download"/>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167">
                        <a14:foregroundMark x1="14167" y1="32000" x2="86583" y2="32417"/>
                        <a14:foregroundMark x1="88000" y1="30167" x2="81500" y2="39833"/>
                        <a14:foregroundMark x1="83333" y1="40167" x2="90167" y2="38750"/>
                        <a14:foregroundMark x1="82583" y1="73500" x2="90000" y2="63667"/>
                        <a14:foregroundMark x1="86750" y1="64083" x2="85333" y2="67667"/>
                        <a14:foregroundMark x1="81333" y1="74750" x2="89833" y2="74417"/>
                        <a14:foregroundMark x1="13250" y1="17750" x2="14333" y2="28417"/>
                        <a14:foregroundMark x1="15417" y1="16583" x2="85500" y2="17917"/>
                        <a14:foregroundMark x1="86750" y1="17500" x2="84917" y2="28417"/>
                        <a14:foregroundMark x1="88167" y1="29833" x2="84583" y2="33500"/>
                        <a14:foregroundMark x1="86750" y1="30167" x2="86750" y2="30167"/>
                        <a14:foregroundMark x1="86583" y1="29333" x2="86583" y2="29333"/>
                        <a14:foregroundMark x1="87667" y1="29083" x2="87667" y2="29083"/>
                        <a14:foregroundMark x1="87667" y1="29667" x2="87667" y2="29667"/>
                        <a14:foregroundMark x1="87833" y1="28583" x2="86000" y2="30583"/>
                        <a14:foregroundMark x1="85083" y1="28750" x2="85083" y2="28750"/>
                        <a14:foregroundMark x1="85083" y1="28583" x2="85083" y2="29083"/>
                        <a14:foregroundMark x1="84917" y1="31083" x2="84917" y2="31083"/>
                        <a14:foregroundMark x1="17917" y1="16417" x2="86750" y2="16417"/>
                      </a14:backgroundRemoval>
                    </a14:imgEffect>
                  </a14:imgLayer>
                </a14:imgProps>
              </a:ext>
              <a:ext uri="{28A0092B-C50C-407E-A947-70E740481C1C}">
                <a14:useLocalDpi xmlns:a14="http://schemas.microsoft.com/office/drawing/2010/main" val="0"/>
              </a:ext>
            </a:extLst>
          </a:blip>
          <a:srcRect l="10668" t="49569" r="10582" b="25462"/>
          <a:stretch/>
        </p:blipFill>
        <p:spPr bwMode="auto">
          <a:xfrm>
            <a:off x="0" y="2777790"/>
            <a:ext cx="6114085" cy="14279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pt Note Cartoon Illustration, Ppt Notes, Cartoon Illustrations, Ppt  Illustrations PNG Transparent Clipart Image and PSD File for Free Download"/>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167">
                        <a14:foregroundMark x1="14167" y1="32000" x2="86583" y2="32417"/>
                        <a14:foregroundMark x1="88000" y1="30167" x2="81500" y2="39833"/>
                        <a14:foregroundMark x1="83333" y1="40167" x2="90167" y2="38750"/>
                        <a14:foregroundMark x1="82583" y1="73500" x2="90000" y2="63667"/>
                        <a14:foregroundMark x1="86750" y1="64083" x2="85333" y2="67667"/>
                        <a14:foregroundMark x1="81333" y1="74750" x2="89833" y2="74417"/>
                        <a14:foregroundMark x1="13250" y1="17750" x2="14333" y2="28417"/>
                        <a14:foregroundMark x1="15417" y1="16583" x2="85500" y2="17917"/>
                        <a14:foregroundMark x1="86750" y1="17500" x2="84917" y2="28417"/>
                        <a14:foregroundMark x1="88167" y1="29833" x2="84583" y2="33500"/>
                        <a14:foregroundMark x1="86750" y1="30167" x2="86750" y2="30167"/>
                        <a14:foregroundMark x1="86583" y1="29333" x2="86583" y2="29333"/>
                        <a14:foregroundMark x1="87667" y1="29083" x2="87667" y2="29083"/>
                        <a14:foregroundMark x1="87667" y1="29667" x2="87667" y2="29667"/>
                        <a14:foregroundMark x1="87833" y1="28583" x2="86000" y2="30583"/>
                        <a14:foregroundMark x1="85083" y1="28750" x2="85083" y2="28750"/>
                        <a14:foregroundMark x1="85083" y1="28583" x2="85083" y2="29083"/>
                        <a14:foregroundMark x1="84917" y1="31083" x2="84917" y2="31083"/>
                        <a14:foregroundMark x1="17917" y1="16417" x2="86750" y2="16417"/>
                      </a14:backgroundRemoval>
                    </a14:imgEffect>
                  </a14:imgLayer>
                </a14:imgProps>
              </a:ext>
              <a:ext uri="{28A0092B-C50C-407E-A947-70E740481C1C}">
                <a14:useLocalDpi xmlns:a14="http://schemas.microsoft.com/office/drawing/2010/main" val="0"/>
              </a:ext>
            </a:extLst>
          </a:blip>
          <a:srcRect l="11436" t="15656" r="10582" b="59567"/>
          <a:stretch/>
        </p:blipFill>
        <p:spPr bwMode="auto">
          <a:xfrm>
            <a:off x="0" y="5391596"/>
            <a:ext cx="6054436" cy="14617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pt Note Cartoon Illustration, Ppt Notes, Cartoon Illustrations, Ppt  Illustrations PNG Transparent Clipart Image and PSD File for Free Download"/>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167">
                        <a14:foregroundMark x1="14167" y1="32000" x2="86583" y2="32417"/>
                        <a14:foregroundMark x1="88000" y1="30167" x2="81500" y2="39833"/>
                        <a14:foregroundMark x1="83333" y1="40167" x2="90167" y2="38750"/>
                        <a14:foregroundMark x1="82583" y1="73500" x2="90000" y2="63667"/>
                        <a14:foregroundMark x1="86750" y1="64083" x2="85333" y2="67667"/>
                        <a14:foregroundMark x1="81333" y1="74750" x2="89833" y2="74417"/>
                        <a14:foregroundMark x1="13250" y1="17750" x2="14333" y2="28417"/>
                        <a14:foregroundMark x1="15417" y1="16583" x2="85500" y2="17917"/>
                        <a14:foregroundMark x1="86750" y1="17500" x2="84917" y2="28417"/>
                        <a14:foregroundMark x1="88167" y1="29833" x2="84583" y2="33500"/>
                        <a14:foregroundMark x1="86750" y1="30167" x2="86750" y2="30167"/>
                        <a14:foregroundMark x1="86583" y1="29333" x2="86583" y2="29333"/>
                        <a14:foregroundMark x1="87667" y1="29083" x2="87667" y2="29083"/>
                        <a14:foregroundMark x1="87667" y1="29667" x2="87667" y2="29667"/>
                        <a14:foregroundMark x1="87833" y1="28583" x2="86000" y2="30583"/>
                        <a14:foregroundMark x1="85083" y1="28750" x2="85083" y2="28750"/>
                        <a14:foregroundMark x1="85083" y1="28583" x2="85083" y2="29083"/>
                        <a14:foregroundMark x1="84917" y1="31083" x2="84917" y2="31083"/>
                        <a14:foregroundMark x1="17917" y1="16417" x2="86750" y2="16417"/>
                      </a14:backgroundRemoval>
                    </a14:imgEffect>
                  </a14:imgLayer>
                </a14:imgProps>
              </a:ext>
              <a:ext uri="{28A0092B-C50C-407E-A947-70E740481C1C}">
                <a14:useLocalDpi xmlns:a14="http://schemas.microsoft.com/office/drawing/2010/main" val="0"/>
              </a:ext>
            </a:extLst>
          </a:blip>
          <a:srcRect l="10668" t="49569" r="10582" b="25462"/>
          <a:stretch/>
        </p:blipFill>
        <p:spPr bwMode="auto">
          <a:xfrm>
            <a:off x="6248400" y="2777790"/>
            <a:ext cx="5943600" cy="14279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pt Note Cartoon Illustration, Ppt Notes, Cartoon Illustrations, Ppt  Illustrations PNG Transparent Clipart Image and PSD File for Free Download"/>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167">
                        <a14:foregroundMark x1="14167" y1="32000" x2="86583" y2="32417"/>
                        <a14:foregroundMark x1="88000" y1="30167" x2="81500" y2="39833"/>
                        <a14:foregroundMark x1="83333" y1="40167" x2="90167" y2="38750"/>
                        <a14:foregroundMark x1="82583" y1="73500" x2="90000" y2="63667"/>
                        <a14:foregroundMark x1="86750" y1="64083" x2="85333" y2="67667"/>
                        <a14:foregroundMark x1="81333" y1="74750" x2="89833" y2="74417"/>
                        <a14:foregroundMark x1="13250" y1="17750" x2="14333" y2="28417"/>
                        <a14:foregroundMark x1="15417" y1="16583" x2="85500" y2="17917"/>
                        <a14:foregroundMark x1="86750" y1="17500" x2="84917" y2="28417"/>
                        <a14:foregroundMark x1="88167" y1="29833" x2="84583" y2="33500"/>
                        <a14:foregroundMark x1="86750" y1="30167" x2="86750" y2="30167"/>
                        <a14:foregroundMark x1="86583" y1="29333" x2="86583" y2="29333"/>
                        <a14:foregroundMark x1="87667" y1="29083" x2="87667" y2="29083"/>
                        <a14:foregroundMark x1="87667" y1="29667" x2="87667" y2="29667"/>
                        <a14:foregroundMark x1="87833" y1="28583" x2="86000" y2="30583"/>
                        <a14:foregroundMark x1="85083" y1="28750" x2="85083" y2="28750"/>
                        <a14:foregroundMark x1="85083" y1="28583" x2="85083" y2="29083"/>
                        <a14:foregroundMark x1="84917" y1="31083" x2="84917" y2="31083"/>
                        <a14:foregroundMark x1="17917" y1="16417" x2="86750" y2="16417"/>
                      </a14:backgroundRemoval>
                    </a14:imgEffect>
                  </a14:imgLayer>
                </a14:imgProps>
              </a:ext>
              <a:ext uri="{28A0092B-C50C-407E-A947-70E740481C1C}">
                <a14:useLocalDpi xmlns:a14="http://schemas.microsoft.com/office/drawing/2010/main" val="0"/>
              </a:ext>
            </a:extLst>
          </a:blip>
          <a:srcRect l="11436" t="15656" r="10582" b="59567"/>
          <a:stretch/>
        </p:blipFill>
        <p:spPr bwMode="auto">
          <a:xfrm>
            <a:off x="6248400" y="5391596"/>
            <a:ext cx="5885614" cy="14617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pt Note Cartoon Illustration, Ppt Notes, Cartoon Illustrations, Ppt  Illustrations PNG Transparent Clipart Image and PSD File for Free Download"/>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167">
                        <a14:foregroundMark x1="14167" y1="32000" x2="86583" y2="32417"/>
                        <a14:foregroundMark x1="88000" y1="30167" x2="81500" y2="39833"/>
                        <a14:foregroundMark x1="83333" y1="40167" x2="90167" y2="38750"/>
                        <a14:foregroundMark x1="82583" y1="73500" x2="90000" y2="63667"/>
                        <a14:foregroundMark x1="86750" y1="64083" x2="85333" y2="67667"/>
                        <a14:foregroundMark x1="81333" y1="74750" x2="89833" y2="74417"/>
                        <a14:foregroundMark x1="13250" y1="17750" x2="14333" y2="28417"/>
                        <a14:foregroundMark x1="15417" y1="16583" x2="85500" y2="17917"/>
                        <a14:foregroundMark x1="86750" y1="17500" x2="84917" y2="28417"/>
                        <a14:foregroundMark x1="88167" y1="29833" x2="84583" y2="33500"/>
                        <a14:foregroundMark x1="86750" y1="30167" x2="86750" y2="30167"/>
                        <a14:foregroundMark x1="86583" y1="29333" x2="86583" y2="29333"/>
                        <a14:foregroundMark x1="87667" y1="29083" x2="87667" y2="29083"/>
                        <a14:foregroundMark x1="87667" y1="29667" x2="87667" y2="29667"/>
                        <a14:foregroundMark x1="87833" y1="28583" x2="86000" y2="30583"/>
                        <a14:foregroundMark x1="85083" y1="28750" x2="85083" y2="28750"/>
                        <a14:foregroundMark x1="85083" y1="28583" x2="85083" y2="29083"/>
                        <a14:foregroundMark x1="84917" y1="31083" x2="84917" y2="31083"/>
                        <a14:foregroundMark x1="17917" y1="16417" x2="86750" y2="16417"/>
                      </a14:backgroundRemoval>
                    </a14:imgEffect>
                  </a14:imgLayer>
                </a14:imgProps>
              </a:ext>
              <a:ext uri="{28A0092B-C50C-407E-A947-70E740481C1C}">
                <a14:useLocalDpi xmlns:a14="http://schemas.microsoft.com/office/drawing/2010/main" val="0"/>
              </a:ext>
            </a:extLst>
          </a:blip>
          <a:srcRect l="10668" t="49569" r="10582" b="25462"/>
          <a:stretch/>
        </p:blipFill>
        <p:spPr bwMode="auto">
          <a:xfrm>
            <a:off x="0" y="4078606"/>
            <a:ext cx="6114085" cy="14279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Ppt Note Cartoon Illustration, Ppt Notes, Cartoon Illustrations, Ppt  Illustrations PNG Transparent Clipart Image and PSD File for Free Download"/>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167">
                        <a14:foregroundMark x1="14167" y1="32000" x2="86583" y2="32417"/>
                        <a14:foregroundMark x1="88000" y1="30167" x2="81500" y2="39833"/>
                        <a14:foregroundMark x1="83333" y1="40167" x2="90167" y2="38750"/>
                        <a14:foregroundMark x1="82583" y1="73500" x2="90000" y2="63667"/>
                        <a14:foregroundMark x1="86750" y1="64083" x2="85333" y2="67667"/>
                        <a14:foregroundMark x1="81333" y1="74750" x2="89833" y2="74417"/>
                        <a14:foregroundMark x1="13250" y1="17750" x2="14333" y2="28417"/>
                        <a14:foregroundMark x1="15417" y1="16583" x2="85500" y2="17917"/>
                        <a14:foregroundMark x1="86750" y1="17500" x2="84917" y2="28417"/>
                        <a14:foregroundMark x1="88167" y1="29833" x2="84583" y2="33500"/>
                        <a14:foregroundMark x1="86750" y1="30167" x2="86750" y2="30167"/>
                        <a14:foregroundMark x1="86583" y1="29333" x2="86583" y2="29333"/>
                        <a14:foregroundMark x1="87667" y1="29083" x2="87667" y2="29083"/>
                        <a14:foregroundMark x1="87667" y1="29667" x2="87667" y2="29667"/>
                        <a14:foregroundMark x1="87833" y1="28583" x2="86000" y2="30583"/>
                        <a14:foregroundMark x1="85083" y1="28750" x2="85083" y2="28750"/>
                        <a14:foregroundMark x1="85083" y1="28583" x2="85083" y2="29083"/>
                        <a14:foregroundMark x1="84917" y1="31083" x2="84917" y2="31083"/>
                        <a14:foregroundMark x1="17917" y1="16417" x2="86750" y2="16417"/>
                      </a14:backgroundRemoval>
                    </a14:imgEffect>
                  </a14:imgLayer>
                </a14:imgProps>
              </a:ext>
              <a:ext uri="{28A0092B-C50C-407E-A947-70E740481C1C}">
                <a14:useLocalDpi xmlns:a14="http://schemas.microsoft.com/office/drawing/2010/main" val="0"/>
              </a:ext>
            </a:extLst>
          </a:blip>
          <a:srcRect l="10668" t="49569" r="10582" b="25462"/>
          <a:stretch/>
        </p:blipFill>
        <p:spPr bwMode="auto">
          <a:xfrm>
            <a:off x="6248400" y="4078606"/>
            <a:ext cx="5943600" cy="142790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7">
            <a:extLst>
              <a:ext uri="{FF2B5EF4-FFF2-40B4-BE49-F238E27FC236}">
                <a16:creationId xmlns:a16="http://schemas.microsoft.com/office/drawing/2014/main" id="{9C8CB8A0-CA76-4A71-B990-0741CE8ED4AB}"/>
              </a:ext>
            </a:extLst>
          </p:cNvPr>
          <p:cNvSpPr/>
          <p:nvPr/>
        </p:nvSpPr>
        <p:spPr>
          <a:xfrm>
            <a:off x="191589" y="2932607"/>
            <a:ext cx="3627649" cy="751195"/>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chemeClr val="tx1"/>
                </a:solidFill>
                <a:latin typeface="#9Slide03 SFU Futura_12" panose="00000400000000000000" pitchFamily="2" charset="0"/>
                <a:cs typeface="Arial" panose="020B0604020202020204" pitchFamily="34" charset="0"/>
              </a:rPr>
              <a:t>Khí</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nào</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chiếm</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tỉ</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lệ</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lớn</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nhất</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trong</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không</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khí</a:t>
            </a:r>
            <a:r>
              <a:rPr lang="en-US" sz="2800" b="1" dirty="0">
                <a:solidFill>
                  <a:schemeClr val="tx1"/>
                </a:solidFill>
                <a:latin typeface="#9Slide03 SFU Futura_12" panose="00000400000000000000" pitchFamily="2" charset="0"/>
                <a:cs typeface="Arial" panose="020B0604020202020204" pitchFamily="34" charset="0"/>
              </a:rPr>
              <a:t>? </a:t>
            </a:r>
          </a:p>
        </p:txBody>
      </p:sp>
      <p:sp>
        <p:nvSpPr>
          <p:cNvPr id="15" name="Rectangle: Rounded Corners 7">
            <a:extLst>
              <a:ext uri="{FF2B5EF4-FFF2-40B4-BE49-F238E27FC236}">
                <a16:creationId xmlns:a16="http://schemas.microsoft.com/office/drawing/2014/main" id="{9C8CB8A0-CA76-4A71-B990-0741CE8ED4AB}"/>
              </a:ext>
            </a:extLst>
          </p:cNvPr>
          <p:cNvSpPr/>
          <p:nvPr/>
        </p:nvSpPr>
        <p:spPr>
          <a:xfrm>
            <a:off x="6622473" y="82349"/>
            <a:ext cx="3742554" cy="675966"/>
          </a:xfrm>
          <a:prstGeom prst="roundRect">
            <a:avLst/>
          </a:prstGeom>
          <a:gradFill flip="none" rotWithShape="1">
            <a:gsLst>
              <a:gs pos="0">
                <a:srgbClr val="CAB051">
                  <a:tint val="66000"/>
                  <a:satMod val="160000"/>
                </a:srgbClr>
              </a:gs>
              <a:gs pos="50000">
                <a:srgbClr val="CAB051">
                  <a:tint val="44500"/>
                  <a:satMod val="160000"/>
                </a:srgbClr>
              </a:gs>
              <a:gs pos="100000">
                <a:srgbClr val="CAB051">
                  <a:tint val="23500"/>
                  <a:satMod val="160000"/>
                </a:srgbClr>
              </a:gs>
            </a:gsLst>
            <a:lin ang="0" scaled="1"/>
            <a:tileRect/>
          </a:gradFill>
          <a:ln w="3175">
            <a:solidFill>
              <a:schemeClr val="tx1"/>
            </a:solidFill>
            <a:prstDash val="sysDot"/>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Hoạt</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động</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cá</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nhân</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16" name="Rectangle: Rounded Corners 7">
            <a:extLst>
              <a:ext uri="{FF2B5EF4-FFF2-40B4-BE49-F238E27FC236}">
                <a16:creationId xmlns:a16="http://schemas.microsoft.com/office/drawing/2014/main" id="{9E46F414-D987-4FF1-BCCF-2221F9B0392E}"/>
              </a:ext>
            </a:extLst>
          </p:cNvPr>
          <p:cNvSpPr/>
          <p:nvPr/>
        </p:nvSpPr>
        <p:spPr>
          <a:xfrm>
            <a:off x="6622472" y="855565"/>
            <a:ext cx="3742555" cy="901441"/>
          </a:xfrm>
          <a:prstGeom prst="roundRect">
            <a:avLst/>
          </a:prstGeom>
          <a:gradFill flip="none" rotWithShape="1">
            <a:gsLst>
              <a:gs pos="0">
                <a:srgbClr val="CAB051">
                  <a:tint val="66000"/>
                  <a:satMod val="160000"/>
                </a:srgbClr>
              </a:gs>
              <a:gs pos="50000">
                <a:srgbClr val="CAB051">
                  <a:tint val="44500"/>
                  <a:satMod val="160000"/>
                </a:srgbClr>
              </a:gs>
              <a:gs pos="100000">
                <a:srgbClr val="CAB051">
                  <a:tint val="23500"/>
                  <a:satMod val="160000"/>
                </a:srgbClr>
              </a:gs>
            </a:gsLst>
            <a:lin ang="0" scaled="1"/>
            <a:tileRect/>
          </a:gradFill>
          <a:ln w="3175">
            <a:solidFill>
              <a:schemeClr val="tx1"/>
            </a:solidFill>
            <a:prstDash val="sysDot"/>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chemeClr val="tx1"/>
                </a:solidFill>
                <a:latin typeface="#9Slide03 SFU Futura_12" panose="00000400000000000000" pitchFamily="2" charset="0"/>
                <a:cs typeface="Arial" panose="020B0604020202020204" pitchFamily="34" charset="0"/>
              </a:rPr>
              <a:t>+ HS </a:t>
            </a:r>
            <a:r>
              <a:rPr lang="en-US" sz="2800" b="1" dirty="0" err="1">
                <a:solidFill>
                  <a:schemeClr val="tx1"/>
                </a:solidFill>
                <a:latin typeface="#9Slide03 SFU Futura_12" panose="00000400000000000000" pitchFamily="2" charset="0"/>
                <a:cs typeface="Arial" panose="020B0604020202020204" pitchFamily="34" charset="0"/>
              </a:rPr>
              <a:t>giơ</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tay</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nhanh</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nhất</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trả</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lời</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Đúng</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17" name="Rectangle: Rounded Corners 7">
            <a:extLst>
              <a:ext uri="{FF2B5EF4-FFF2-40B4-BE49-F238E27FC236}">
                <a16:creationId xmlns:a16="http://schemas.microsoft.com/office/drawing/2014/main" id="{9E46F414-D987-4FF1-BCCF-2221F9B0392E}"/>
              </a:ext>
            </a:extLst>
          </p:cNvPr>
          <p:cNvSpPr/>
          <p:nvPr/>
        </p:nvSpPr>
        <p:spPr>
          <a:xfrm>
            <a:off x="6622472" y="1857186"/>
            <a:ext cx="3742554" cy="874635"/>
          </a:xfrm>
          <a:prstGeom prst="roundRect">
            <a:avLst/>
          </a:prstGeom>
          <a:gradFill flip="none" rotWithShape="1">
            <a:gsLst>
              <a:gs pos="0">
                <a:srgbClr val="CAB051">
                  <a:tint val="66000"/>
                  <a:satMod val="160000"/>
                </a:srgbClr>
              </a:gs>
              <a:gs pos="50000">
                <a:srgbClr val="CAB051">
                  <a:tint val="44500"/>
                  <a:satMod val="160000"/>
                </a:srgbClr>
              </a:gs>
              <a:gs pos="100000">
                <a:srgbClr val="CAB051">
                  <a:tint val="23500"/>
                  <a:satMod val="160000"/>
                </a:srgbClr>
              </a:gs>
            </a:gsLst>
            <a:lin ang="0" scaled="1"/>
            <a:tileRect/>
          </a:gradFill>
          <a:ln w="3175">
            <a:solidFill>
              <a:schemeClr val="tx1"/>
            </a:solidFill>
            <a:prstDash val="sysDot"/>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Trả</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lời</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sai</a:t>
            </a:r>
            <a:r>
              <a:rPr lang="en-US" sz="2800" b="1" dirty="0">
                <a:solidFill>
                  <a:schemeClr val="tx1"/>
                </a:solidFill>
                <a:latin typeface="#9Slide03 SFU Futura_12" panose="00000400000000000000" pitchFamily="2" charset="0"/>
                <a:cs typeface="Arial" panose="020B0604020202020204" pitchFamily="34" charset="0"/>
              </a:rPr>
              <a:t>, HS </a:t>
            </a:r>
            <a:r>
              <a:rPr lang="en-US" sz="2800" b="1" dirty="0" err="1">
                <a:solidFill>
                  <a:schemeClr val="tx1"/>
                </a:solidFill>
                <a:latin typeface="#9Slide03 SFU Futura_12" panose="00000400000000000000" pitchFamily="2" charset="0"/>
                <a:cs typeface="Arial" panose="020B0604020202020204" pitchFamily="34" charset="0"/>
              </a:rPr>
              <a:t>khác</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giành</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quyền</a:t>
            </a:r>
            <a:r>
              <a:rPr lang="en-US" sz="2800" b="1" dirty="0">
                <a:solidFill>
                  <a:schemeClr val="tx1"/>
                </a:solidFill>
                <a:latin typeface="#9Slide03 SFU Futura_12" panose="00000400000000000000" pitchFamily="2" charset="0"/>
                <a:cs typeface="Arial" panose="020B0604020202020204" pitchFamily="34" charset="0"/>
              </a:rPr>
              <a:t>.</a:t>
            </a:r>
          </a:p>
        </p:txBody>
      </p:sp>
      <p:pic>
        <p:nvPicPr>
          <p:cNvPr id="18" name="Picture 4" descr="Think, Pair, Share -">
            <a:extLst>
              <a:ext uri="{FF2B5EF4-FFF2-40B4-BE49-F238E27FC236}">
                <a16:creationId xmlns:a16="http://schemas.microsoft.com/office/drawing/2014/main" id="{B951F80D-EF39-42F3-B37B-1D8A70C7D1A6}"/>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896" b="89974" l="6543" r="96289">
                        <a14:foregroundMark x1="8301" y1="38542" x2="28125" y2="40625"/>
                        <a14:foregroundMark x1="7227" y1="39844" x2="24609" y2="41797"/>
                        <a14:foregroundMark x1="22852" y1="48438" x2="25195" y2="60547"/>
                        <a14:foregroundMark x1="25195" y1="60547" x2="26855" y2="60938"/>
                        <a14:foregroundMark x1="27832" y1="38542" x2="21289" y2="35677"/>
                        <a14:foregroundMark x1="25977" y1="35286" x2="21484" y2="37500"/>
                        <a14:foregroundMark x1="6543" y1="43880" x2="19336" y2="44271"/>
                        <a14:foregroundMark x1="10449" y1="37109" x2="25684" y2="38151"/>
                        <a14:foregroundMark x1="36523" y1="47005" x2="59668" y2="50911"/>
                        <a14:foregroundMark x1="58984" y1="45703" x2="52539" y2="62109"/>
                        <a14:foregroundMark x1="52539" y1="62109" x2="37988" y2="64063"/>
                        <a14:foregroundMark x1="37988" y1="64063" x2="45410" y2="56771"/>
                        <a14:foregroundMark x1="45410" y1="56771" x2="48145" y2="57813"/>
                        <a14:foregroundMark x1="38574" y1="55208" x2="46680" y2="56771"/>
                        <a14:foregroundMark x1="46680" y1="56771" x2="57910" y2="47526"/>
                        <a14:foregroundMark x1="57910" y1="47526" x2="59473" y2="52734"/>
                        <a14:foregroundMark x1="55469" y1="58203" x2="56055" y2="50260"/>
                        <a14:foregroundMark x1="59961" y1="55990" x2="55371" y2="54557"/>
                        <a14:foregroundMark x1="39160" y1="46094" x2="42383" y2="42839"/>
                        <a14:foregroundMark x1="45215" y1="43099" x2="44238" y2="43880"/>
                        <a14:foregroundMark x1="72363" y1="61068" x2="90137" y2="58464"/>
                        <a14:foregroundMark x1="94727" y1="32552" x2="91309" y2="49219"/>
                        <a14:foregroundMark x1="93066" y1="30339" x2="90527" y2="39844"/>
                        <a14:foregroundMark x1="90430" y1="35677" x2="90332" y2="43099"/>
                        <a14:foregroundMark x1="90332" y1="43099" x2="91016" y2="45964"/>
                        <a14:foregroundMark x1="95215" y1="31771" x2="94141" y2="42708"/>
                        <a14:foregroundMark x1="94141" y1="42708" x2="94238" y2="39193"/>
                        <a14:foregroundMark x1="88379" y1="29297" x2="95020" y2="29557"/>
                        <a14:foregroundMark x1="95801" y1="41797" x2="94434" y2="49219"/>
                        <a14:foregroundMark x1="91309" y1="59896" x2="93945" y2="48438"/>
                        <a14:foregroundMark x1="93945" y1="48438" x2="93945" y2="48438"/>
                        <a14:foregroundMark x1="93945" y1="48177" x2="96289" y2="57682"/>
                        <a14:foregroundMark x1="96289" y1="57682" x2="95801" y2="57031"/>
                        <a14:foregroundMark x1="94824" y1="48047" x2="94141" y2="57422"/>
                        <a14:foregroundMark x1="94141" y1="57422" x2="94141" y2="57422"/>
                        <a14:foregroundMark x1="76074" y1="54948" x2="90137" y2="50651"/>
                        <a14:foregroundMark x1="90137" y1="50651" x2="90137" y2="50651"/>
                        <a14:foregroundMark x1="90234" y1="58464" x2="92090" y2="59115"/>
                      </a14:backgroundRemoval>
                    </a14:imgEffect>
                  </a14:imgLayer>
                </a14:imgProps>
              </a:ext>
              <a:ext uri="{28A0092B-C50C-407E-A947-70E740481C1C}">
                <a14:useLocalDpi xmlns:a14="http://schemas.microsoft.com/office/drawing/2010/main" val="0"/>
              </a:ext>
            </a:extLst>
          </a:blip>
          <a:srcRect l="5641" t="25724" r="66634" b="36092"/>
          <a:stretch/>
        </p:blipFill>
        <p:spPr bwMode="auto">
          <a:xfrm>
            <a:off x="10443513" y="272176"/>
            <a:ext cx="1748487" cy="180600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7">
            <a:extLst>
              <a:ext uri="{FF2B5EF4-FFF2-40B4-BE49-F238E27FC236}">
                <a16:creationId xmlns:a16="http://schemas.microsoft.com/office/drawing/2014/main" id="{9E46F414-D987-4FF1-BCCF-2221F9B0392E}"/>
              </a:ext>
            </a:extLst>
          </p:cNvPr>
          <p:cNvSpPr/>
          <p:nvPr/>
        </p:nvSpPr>
        <p:spPr>
          <a:xfrm>
            <a:off x="3953553" y="2932607"/>
            <a:ext cx="1823792" cy="792185"/>
          </a:xfrm>
          <a:prstGeom prst="roundRect">
            <a:avLst/>
          </a:prstGeom>
          <a:solidFill>
            <a:schemeClr val="accent5">
              <a:lumMod val="20000"/>
              <a:lumOff val="80000"/>
            </a:schemeClr>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78A0"/>
                </a:solidFill>
                <a:latin typeface="#9Slide03 SFU Futura_12" panose="00000400000000000000" pitchFamily="2" charset="0"/>
                <a:cs typeface="Arial" panose="020B0604020202020204" pitchFamily="34" charset="0"/>
              </a:rPr>
              <a:t>Nitơ: 78%</a:t>
            </a:r>
            <a:r>
              <a:rPr lang="en-US" sz="2800" b="1" dirty="0">
                <a:solidFill>
                  <a:srgbClr val="0078A0"/>
                </a:solidFill>
                <a:latin typeface="#9Slide03 SFU Futura_12" panose="00000400000000000000" pitchFamily="2" charset="0"/>
                <a:cs typeface="Arial" panose="020B0604020202020204" pitchFamily="34" charset="0"/>
              </a:rPr>
              <a:t>  </a:t>
            </a:r>
          </a:p>
        </p:txBody>
      </p:sp>
      <p:sp>
        <p:nvSpPr>
          <p:cNvPr id="20" name="Rectangle: Rounded Corners 7">
            <a:extLst>
              <a:ext uri="{FF2B5EF4-FFF2-40B4-BE49-F238E27FC236}">
                <a16:creationId xmlns:a16="http://schemas.microsoft.com/office/drawing/2014/main" id="{9C8CB8A0-CA76-4A71-B990-0741CE8ED4AB}"/>
              </a:ext>
            </a:extLst>
          </p:cNvPr>
          <p:cNvSpPr/>
          <p:nvPr/>
        </p:nvSpPr>
        <p:spPr>
          <a:xfrm>
            <a:off x="191589" y="4233423"/>
            <a:ext cx="3761964" cy="751195"/>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a:solidFill>
                  <a:schemeClr val="tx1"/>
                </a:solidFill>
                <a:latin typeface="#9Slide03 SFU Futura_12" panose="00000400000000000000" pitchFamily="2" charset="0"/>
                <a:cs typeface="Arial" panose="020B0604020202020204" pitchFamily="34" charset="0"/>
              </a:rPr>
              <a:t>KK </a:t>
            </a:r>
            <a:r>
              <a:rPr lang="vi-VN" sz="2600" b="1" dirty="0">
                <a:solidFill>
                  <a:schemeClr val="tx1"/>
                </a:solidFill>
                <a:latin typeface="#9Slide03 SFU Futura_12" panose="00000400000000000000" pitchFamily="2" charset="0"/>
                <a:cs typeface="Arial" panose="020B0604020202020204" pitchFamily="34" charset="0"/>
              </a:rPr>
              <a:t>tầng đối lưu chuyển động theo chiều nào? </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21" name="Rectangle: Rounded Corners 7">
            <a:extLst>
              <a:ext uri="{FF2B5EF4-FFF2-40B4-BE49-F238E27FC236}">
                <a16:creationId xmlns:a16="http://schemas.microsoft.com/office/drawing/2014/main" id="{9E46F414-D987-4FF1-BCCF-2221F9B0392E}"/>
              </a:ext>
            </a:extLst>
          </p:cNvPr>
          <p:cNvSpPr/>
          <p:nvPr/>
        </p:nvSpPr>
        <p:spPr>
          <a:xfrm>
            <a:off x="3953553" y="4233423"/>
            <a:ext cx="1823792" cy="792185"/>
          </a:xfrm>
          <a:prstGeom prst="roundRect">
            <a:avLst/>
          </a:prstGeom>
          <a:solidFill>
            <a:schemeClr val="accent5">
              <a:lumMod val="20000"/>
              <a:lumOff val="80000"/>
            </a:schemeClr>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rgbClr val="0078A0"/>
                </a:solidFill>
                <a:latin typeface="#9Slide03 SFU Futura_12" panose="00000400000000000000" pitchFamily="2" charset="0"/>
                <a:cs typeface="Arial" panose="020B0604020202020204" pitchFamily="34" charset="0"/>
              </a:rPr>
              <a:t>Thẳng</a:t>
            </a:r>
            <a:r>
              <a:rPr lang="en-US" sz="2400" b="1" dirty="0">
                <a:solidFill>
                  <a:srgbClr val="0078A0"/>
                </a:solidFill>
                <a:latin typeface="#9Slide03 SFU Futura_12" panose="00000400000000000000" pitchFamily="2" charset="0"/>
                <a:cs typeface="Arial" panose="020B0604020202020204" pitchFamily="34" charset="0"/>
              </a:rPr>
              <a:t> </a:t>
            </a:r>
            <a:r>
              <a:rPr lang="en-US" sz="2400" b="1" dirty="0" err="1">
                <a:solidFill>
                  <a:srgbClr val="0078A0"/>
                </a:solidFill>
                <a:latin typeface="#9Slide03 SFU Futura_12" panose="00000400000000000000" pitchFamily="2" charset="0"/>
                <a:cs typeface="Arial" panose="020B0604020202020204" pitchFamily="34" charset="0"/>
              </a:rPr>
              <a:t>đứng</a:t>
            </a:r>
            <a:endParaRPr lang="en-US" sz="2400" b="1" dirty="0">
              <a:solidFill>
                <a:srgbClr val="0078A0"/>
              </a:solidFill>
              <a:latin typeface="#9Slide03 SFU Futura_12" panose="00000400000000000000" pitchFamily="2" charset="0"/>
              <a:cs typeface="Arial" panose="020B0604020202020204" pitchFamily="34" charset="0"/>
            </a:endParaRPr>
          </a:p>
        </p:txBody>
      </p:sp>
      <p:sp>
        <p:nvSpPr>
          <p:cNvPr id="23" name="Rectangle: Rounded Corners 7">
            <a:extLst>
              <a:ext uri="{FF2B5EF4-FFF2-40B4-BE49-F238E27FC236}">
                <a16:creationId xmlns:a16="http://schemas.microsoft.com/office/drawing/2014/main" id="{9C8CB8A0-CA76-4A71-B990-0741CE8ED4AB}"/>
              </a:ext>
            </a:extLst>
          </p:cNvPr>
          <p:cNvSpPr/>
          <p:nvPr/>
        </p:nvSpPr>
        <p:spPr>
          <a:xfrm>
            <a:off x="191589" y="5534239"/>
            <a:ext cx="3761964" cy="751195"/>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chemeClr val="tx1"/>
                </a:solidFill>
                <a:latin typeface="#9Slide03 SFU Futura_12" panose="00000400000000000000" pitchFamily="2" charset="0"/>
                <a:cs typeface="Arial" panose="020B0604020202020204" pitchFamily="34" charset="0"/>
              </a:rPr>
              <a:t>Căn cứ vào đâu </a:t>
            </a:r>
            <a:r>
              <a:rPr lang="en-US" sz="2400" b="1" dirty="0" err="1">
                <a:solidFill>
                  <a:schemeClr val="tx1"/>
                </a:solidFill>
                <a:latin typeface="#9Slide03 SFU Futura_12" panose="00000400000000000000" pitchFamily="2" charset="0"/>
                <a:cs typeface="Arial" panose="020B0604020202020204" pitchFamily="34" charset="0"/>
              </a:rPr>
              <a:t>để</a:t>
            </a:r>
            <a:r>
              <a:rPr lang="en-US" sz="2400" b="1" dirty="0">
                <a:solidFill>
                  <a:schemeClr val="tx1"/>
                </a:solidFill>
                <a:latin typeface="#9Slide03 SFU Futura_12" panose="00000400000000000000" pitchFamily="2" charset="0"/>
                <a:cs typeface="Arial" panose="020B0604020202020204" pitchFamily="34" charset="0"/>
              </a:rPr>
              <a:t> </a:t>
            </a:r>
            <a:r>
              <a:rPr lang="vi-VN" sz="2400" b="1" dirty="0">
                <a:solidFill>
                  <a:schemeClr val="tx1"/>
                </a:solidFill>
                <a:latin typeface="#9Slide03 SFU Futura_12" panose="00000400000000000000" pitchFamily="2" charset="0"/>
                <a:cs typeface="Arial" panose="020B0604020202020204" pitchFamily="34" charset="0"/>
              </a:rPr>
              <a:t>chia thành khối khí nóng, lạnh? </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24" name="Rectangle: Rounded Corners 7">
            <a:extLst>
              <a:ext uri="{FF2B5EF4-FFF2-40B4-BE49-F238E27FC236}">
                <a16:creationId xmlns:a16="http://schemas.microsoft.com/office/drawing/2014/main" id="{9E46F414-D987-4FF1-BCCF-2221F9B0392E}"/>
              </a:ext>
            </a:extLst>
          </p:cNvPr>
          <p:cNvSpPr/>
          <p:nvPr/>
        </p:nvSpPr>
        <p:spPr>
          <a:xfrm>
            <a:off x="3953553" y="5534239"/>
            <a:ext cx="1823792" cy="792185"/>
          </a:xfrm>
          <a:prstGeom prst="roundRect">
            <a:avLst/>
          </a:prstGeom>
          <a:solidFill>
            <a:schemeClr val="accent5">
              <a:lumMod val="20000"/>
              <a:lumOff val="80000"/>
            </a:schemeClr>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78A0"/>
                </a:solidFill>
                <a:latin typeface="#9Slide03 SFU Futura_12" panose="00000400000000000000" pitchFamily="2" charset="0"/>
                <a:cs typeface="Arial" panose="020B0604020202020204" pitchFamily="34" charset="0"/>
              </a:rPr>
              <a:t>Nhiệt</a:t>
            </a:r>
            <a:r>
              <a:rPr lang="en-US" sz="2800" b="1" dirty="0">
                <a:solidFill>
                  <a:srgbClr val="0078A0"/>
                </a:solidFill>
                <a:latin typeface="#9Slide03 SFU Futura_12" panose="00000400000000000000" pitchFamily="2" charset="0"/>
                <a:cs typeface="Arial" panose="020B0604020202020204" pitchFamily="34" charset="0"/>
              </a:rPr>
              <a:t> </a:t>
            </a:r>
            <a:r>
              <a:rPr lang="en-US" sz="2800" b="1" dirty="0" err="1">
                <a:solidFill>
                  <a:srgbClr val="0078A0"/>
                </a:solidFill>
                <a:latin typeface="#9Slide03 SFU Futura_12" panose="00000400000000000000" pitchFamily="2" charset="0"/>
                <a:cs typeface="Arial" panose="020B0604020202020204" pitchFamily="34" charset="0"/>
              </a:rPr>
              <a:t>độ</a:t>
            </a:r>
            <a:endParaRPr lang="en-US" sz="2800" b="1" dirty="0">
              <a:solidFill>
                <a:srgbClr val="0078A0"/>
              </a:solidFill>
              <a:latin typeface="#9Slide03 SFU Futura_12" panose="00000400000000000000" pitchFamily="2" charset="0"/>
              <a:cs typeface="Arial" panose="020B0604020202020204" pitchFamily="34" charset="0"/>
            </a:endParaRPr>
          </a:p>
        </p:txBody>
      </p:sp>
      <p:sp>
        <p:nvSpPr>
          <p:cNvPr id="25" name="Rectangle: Rounded Corners 7">
            <a:extLst>
              <a:ext uri="{FF2B5EF4-FFF2-40B4-BE49-F238E27FC236}">
                <a16:creationId xmlns:a16="http://schemas.microsoft.com/office/drawing/2014/main" id="{9C8CB8A0-CA76-4A71-B990-0741CE8ED4AB}"/>
              </a:ext>
            </a:extLst>
          </p:cNvPr>
          <p:cNvSpPr/>
          <p:nvPr/>
        </p:nvSpPr>
        <p:spPr>
          <a:xfrm>
            <a:off x="6548258" y="2949496"/>
            <a:ext cx="3761964" cy="751195"/>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chemeClr val="tx1"/>
                </a:solidFill>
                <a:latin typeface="#9Slide03 SFU Futura_12" panose="00000400000000000000" pitchFamily="2" charset="0"/>
                <a:cs typeface="Arial" panose="020B0604020202020204" pitchFamily="34" charset="0"/>
              </a:rPr>
              <a:t>Khối khí nóng hình thành ở đâu?  </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26" name="Rectangle: Rounded Corners 7">
            <a:extLst>
              <a:ext uri="{FF2B5EF4-FFF2-40B4-BE49-F238E27FC236}">
                <a16:creationId xmlns:a16="http://schemas.microsoft.com/office/drawing/2014/main" id="{9E46F414-D987-4FF1-BCCF-2221F9B0392E}"/>
              </a:ext>
            </a:extLst>
          </p:cNvPr>
          <p:cNvSpPr/>
          <p:nvPr/>
        </p:nvSpPr>
        <p:spPr>
          <a:xfrm>
            <a:off x="10443512" y="2921786"/>
            <a:ext cx="1360561" cy="792185"/>
          </a:xfrm>
          <a:prstGeom prst="roundRect">
            <a:avLst/>
          </a:prstGeom>
          <a:solidFill>
            <a:schemeClr val="accent5">
              <a:lumMod val="20000"/>
              <a:lumOff val="80000"/>
            </a:schemeClr>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8A0"/>
                </a:solidFill>
                <a:latin typeface="#9Slide03 SFU Futura_12" panose="00000400000000000000" pitchFamily="2" charset="0"/>
                <a:cs typeface="Arial" panose="020B0604020202020204" pitchFamily="34" charset="0"/>
              </a:rPr>
              <a:t>Vĩ</a:t>
            </a:r>
            <a:r>
              <a:rPr lang="en-US" sz="2800" b="1" dirty="0">
                <a:solidFill>
                  <a:srgbClr val="0078A0"/>
                </a:solidFill>
                <a:latin typeface="#9Slide03 SFU Futura_12" panose="00000400000000000000" pitchFamily="2" charset="0"/>
                <a:cs typeface="Arial" panose="020B0604020202020204" pitchFamily="34" charset="0"/>
              </a:rPr>
              <a:t> </a:t>
            </a:r>
            <a:r>
              <a:rPr lang="en-US" sz="2800" b="1" dirty="0" err="1">
                <a:solidFill>
                  <a:srgbClr val="0078A0"/>
                </a:solidFill>
                <a:latin typeface="#9Slide03 SFU Futura_12" panose="00000400000000000000" pitchFamily="2" charset="0"/>
                <a:cs typeface="Arial" panose="020B0604020202020204" pitchFamily="34" charset="0"/>
              </a:rPr>
              <a:t>độ</a:t>
            </a:r>
            <a:r>
              <a:rPr lang="en-US" sz="2800" b="1" dirty="0">
                <a:solidFill>
                  <a:srgbClr val="0078A0"/>
                </a:solidFill>
                <a:latin typeface="#9Slide03 SFU Futura_12" panose="00000400000000000000" pitchFamily="2" charset="0"/>
                <a:cs typeface="Arial" panose="020B0604020202020204" pitchFamily="34" charset="0"/>
              </a:rPr>
              <a:t> </a:t>
            </a:r>
            <a:r>
              <a:rPr lang="en-US" sz="2800" b="1" dirty="0" err="1">
                <a:solidFill>
                  <a:srgbClr val="0078A0"/>
                </a:solidFill>
                <a:latin typeface="#9Slide03 SFU Futura_12" panose="00000400000000000000" pitchFamily="2" charset="0"/>
                <a:cs typeface="Arial" panose="020B0604020202020204" pitchFamily="34" charset="0"/>
              </a:rPr>
              <a:t>thấp</a:t>
            </a:r>
            <a:endParaRPr lang="en-US" sz="2800" b="1" dirty="0">
              <a:solidFill>
                <a:srgbClr val="0078A0"/>
              </a:solidFill>
              <a:latin typeface="#9Slide03 SFU Futura_12" panose="00000400000000000000" pitchFamily="2" charset="0"/>
              <a:cs typeface="Arial" panose="020B0604020202020204" pitchFamily="34" charset="0"/>
            </a:endParaRPr>
          </a:p>
        </p:txBody>
      </p:sp>
      <p:sp>
        <p:nvSpPr>
          <p:cNvPr id="27" name="Rectangle: Rounded Corners 7">
            <a:extLst>
              <a:ext uri="{FF2B5EF4-FFF2-40B4-BE49-F238E27FC236}">
                <a16:creationId xmlns:a16="http://schemas.microsoft.com/office/drawing/2014/main" id="{9C8CB8A0-CA76-4A71-B990-0741CE8ED4AB}"/>
              </a:ext>
            </a:extLst>
          </p:cNvPr>
          <p:cNvSpPr/>
          <p:nvPr/>
        </p:nvSpPr>
        <p:spPr>
          <a:xfrm>
            <a:off x="6548258" y="4237032"/>
            <a:ext cx="3761964" cy="751195"/>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chemeClr val="tx1"/>
                </a:solidFill>
                <a:latin typeface="#9Slide03 SFU Futura_12" panose="00000400000000000000" pitchFamily="2" charset="0"/>
                <a:cs typeface="Arial" panose="020B0604020202020204" pitchFamily="34" charset="0"/>
              </a:rPr>
              <a:t>Tính chất của khối khí đại dương? </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28" name="Rectangle: Rounded Corners 7">
            <a:extLst>
              <a:ext uri="{FF2B5EF4-FFF2-40B4-BE49-F238E27FC236}">
                <a16:creationId xmlns:a16="http://schemas.microsoft.com/office/drawing/2014/main" id="{9E46F414-D987-4FF1-BCCF-2221F9B0392E}"/>
              </a:ext>
            </a:extLst>
          </p:cNvPr>
          <p:cNvSpPr/>
          <p:nvPr/>
        </p:nvSpPr>
        <p:spPr>
          <a:xfrm>
            <a:off x="10443512" y="4209322"/>
            <a:ext cx="1360561" cy="792185"/>
          </a:xfrm>
          <a:prstGeom prst="roundRect">
            <a:avLst/>
          </a:prstGeom>
          <a:solidFill>
            <a:schemeClr val="accent5">
              <a:lumMod val="20000"/>
              <a:lumOff val="80000"/>
            </a:schemeClr>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8A0"/>
                </a:solidFill>
                <a:latin typeface="#9Slide03 SFU Futura_12" panose="00000400000000000000" pitchFamily="2" charset="0"/>
                <a:cs typeface="Arial" panose="020B0604020202020204" pitchFamily="34" charset="0"/>
              </a:rPr>
              <a:t>Độ</a:t>
            </a:r>
            <a:r>
              <a:rPr lang="en-US" sz="2800" b="1" dirty="0">
                <a:solidFill>
                  <a:srgbClr val="0078A0"/>
                </a:solidFill>
                <a:latin typeface="#9Slide03 SFU Futura_12" panose="00000400000000000000" pitchFamily="2" charset="0"/>
                <a:cs typeface="Arial" panose="020B0604020202020204" pitchFamily="34" charset="0"/>
              </a:rPr>
              <a:t> </a:t>
            </a:r>
            <a:r>
              <a:rPr lang="en-US" sz="2800" b="1" dirty="0" err="1">
                <a:solidFill>
                  <a:srgbClr val="0078A0"/>
                </a:solidFill>
                <a:latin typeface="#9Slide03 SFU Futura_12" panose="00000400000000000000" pitchFamily="2" charset="0"/>
                <a:cs typeface="Arial" panose="020B0604020202020204" pitchFamily="34" charset="0"/>
              </a:rPr>
              <a:t>ẩm</a:t>
            </a:r>
            <a:r>
              <a:rPr lang="en-US" sz="2800" b="1" dirty="0">
                <a:solidFill>
                  <a:srgbClr val="0078A0"/>
                </a:solidFill>
                <a:latin typeface="#9Slide03 SFU Futura_12" panose="00000400000000000000" pitchFamily="2" charset="0"/>
                <a:cs typeface="Arial" panose="020B0604020202020204" pitchFamily="34" charset="0"/>
              </a:rPr>
              <a:t> </a:t>
            </a:r>
            <a:r>
              <a:rPr lang="en-US" sz="2800" b="1" dirty="0" err="1">
                <a:solidFill>
                  <a:srgbClr val="0078A0"/>
                </a:solidFill>
                <a:latin typeface="#9Slide03 SFU Futura_12" panose="00000400000000000000" pitchFamily="2" charset="0"/>
                <a:cs typeface="Arial" panose="020B0604020202020204" pitchFamily="34" charset="0"/>
              </a:rPr>
              <a:t>lớn</a:t>
            </a:r>
            <a:endParaRPr lang="en-US" sz="2800" b="1" dirty="0">
              <a:solidFill>
                <a:srgbClr val="0078A0"/>
              </a:solidFill>
              <a:latin typeface="#9Slide03 SFU Futura_12" panose="00000400000000000000" pitchFamily="2" charset="0"/>
              <a:cs typeface="Arial" panose="020B0604020202020204" pitchFamily="34" charset="0"/>
            </a:endParaRPr>
          </a:p>
        </p:txBody>
      </p:sp>
      <p:sp>
        <p:nvSpPr>
          <p:cNvPr id="29" name="Rectangle: Rounded Corners 7">
            <a:extLst>
              <a:ext uri="{FF2B5EF4-FFF2-40B4-BE49-F238E27FC236}">
                <a16:creationId xmlns:a16="http://schemas.microsoft.com/office/drawing/2014/main" id="{9C8CB8A0-CA76-4A71-B990-0741CE8ED4AB}"/>
              </a:ext>
            </a:extLst>
          </p:cNvPr>
          <p:cNvSpPr/>
          <p:nvPr/>
        </p:nvSpPr>
        <p:spPr>
          <a:xfrm>
            <a:off x="6548258" y="5561865"/>
            <a:ext cx="3761964" cy="751195"/>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chemeClr val="tx1"/>
                </a:solidFill>
                <a:latin typeface="#9Slide03 SFU Futura_12" panose="00000400000000000000" pitchFamily="2" charset="0"/>
                <a:cs typeface="Arial" panose="020B0604020202020204" pitchFamily="34" charset="0"/>
              </a:rPr>
              <a:t>Để đo khí áp người ta dùng dụng cụ gì? </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30" name="Rectangle: Rounded Corners 7">
            <a:extLst>
              <a:ext uri="{FF2B5EF4-FFF2-40B4-BE49-F238E27FC236}">
                <a16:creationId xmlns:a16="http://schemas.microsoft.com/office/drawing/2014/main" id="{9E46F414-D987-4FF1-BCCF-2221F9B0392E}"/>
              </a:ext>
            </a:extLst>
          </p:cNvPr>
          <p:cNvSpPr/>
          <p:nvPr/>
        </p:nvSpPr>
        <p:spPr>
          <a:xfrm>
            <a:off x="10443512" y="5534155"/>
            <a:ext cx="1360561" cy="792185"/>
          </a:xfrm>
          <a:prstGeom prst="roundRect">
            <a:avLst/>
          </a:prstGeom>
          <a:solidFill>
            <a:schemeClr val="accent5">
              <a:lumMod val="20000"/>
              <a:lumOff val="80000"/>
            </a:schemeClr>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8A0"/>
                </a:solidFill>
                <a:latin typeface="#9Slide03 SFU Futura_12" panose="00000400000000000000" pitchFamily="2" charset="0"/>
                <a:cs typeface="Arial" panose="020B0604020202020204" pitchFamily="34" charset="0"/>
              </a:rPr>
              <a:t>Khí</a:t>
            </a:r>
            <a:r>
              <a:rPr lang="en-US" sz="2800" b="1" dirty="0">
                <a:solidFill>
                  <a:srgbClr val="0078A0"/>
                </a:solidFill>
                <a:latin typeface="#9Slide03 SFU Futura_12" panose="00000400000000000000" pitchFamily="2" charset="0"/>
                <a:cs typeface="Arial" panose="020B0604020202020204" pitchFamily="34" charset="0"/>
              </a:rPr>
              <a:t> </a:t>
            </a:r>
            <a:r>
              <a:rPr lang="en-US" sz="2800" b="1" dirty="0" err="1">
                <a:solidFill>
                  <a:srgbClr val="0078A0"/>
                </a:solidFill>
                <a:latin typeface="#9Slide03 SFU Futura_12" panose="00000400000000000000" pitchFamily="2" charset="0"/>
                <a:cs typeface="Arial" panose="020B0604020202020204" pitchFamily="34" charset="0"/>
              </a:rPr>
              <a:t>áp</a:t>
            </a:r>
            <a:r>
              <a:rPr lang="en-US" sz="2800" b="1" dirty="0">
                <a:solidFill>
                  <a:srgbClr val="0078A0"/>
                </a:solidFill>
                <a:latin typeface="#9Slide03 SFU Futura_12" panose="00000400000000000000" pitchFamily="2" charset="0"/>
                <a:cs typeface="Arial" panose="020B0604020202020204" pitchFamily="34" charset="0"/>
              </a:rPr>
              <a:t> </a:t>
            </a:r>
            <a:r>
              <a:rPr lang="en-US" sz="2800" b="1" dirty="0" err="1">
                <a:solidFill>
                  <a:srgbClr val="0078A0"/>
                </a:solidFill>
                <a:latin typeface="#9Slide03 SFU Futura_12" panose="00000400000000000000" pitchFamily="2" charset="0"/>
                <a:cs typeface="Arial" panose="020B0604020202020204" pitchFamily="34" charset="0"/>
              </a:rPr>
              <a:t>kế</a:t>
            </a:r>
            <a:endParaRPr lang="en-US" sz="2800" b="1" dirty="0">
              <a:solidFill>
                <a:srgbClr val="0078A0"/>
              </a:solidFill>
              <a:latin typeface="#9Slide03 SFU Futura_12" panose="00000400000000000000" pitchFamily="2" charset="0"/>
              <a:cs typeface="Arial" panose="020B0604020202020204" pitchFamily="34" charset="0"/>
            </a:endParaRPr>
          </a:p>
        </p:txBody>
      </p:sp>
    </p:spTree>
    <p:extLst>
      <p:ext uri="{BB962C8B-B14F-4D97-AF65-F5344CB8AC3E}">
        <p14:creationId xmlns:p14="http://schemas.microsoft.com/office/powerpoint/2010/main" val="167302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par>
                                <p:cTn id="21" presetID="2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4">
                                            <p:txEl>
                                              <p:pRg st="0" end="0"/>
                                            </p:txEl>
                                          </p:spTgt>
                                        </p:tgtEl>
                                        <p:attrNameLst>
                                          <p:attrName>style.visibility</p:attrName>
                                        </p:attrNameLst>
                                      </p:cBhvr>
                                      <p:to>
                                        <p:strVal val="visible"/>
                                      </p:to>
                                    </p:set>
                                    <p:animEffect transition="in" filter="wipe(down)">
                                      <p:cBhvr>
                                        <p:cTn id="41" dur="500"/>
                                        <p:tgtEl>
                                          <p:spTgt spid="24">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barn(inVertical)">
                                      <p:cBhvr>
                                        <p:cTn id="46" dur="500"/>
                                        <p:tgtEl>
                                          <p:spTgt spid="25"/>
                                        </p:tgtEl>
                                      </p:cBhvr>
                                    </p:animEffect>
                                  </p:childTnLst>
                                </p:cTn>
                              </p:par>
                              <p:par>
                                <p:cTn id="47" presetID="16" presetClass="entr" presetSubtype="21"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arn(inVertical)">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down)">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barn(inVertical)">
                                      <p:cBhvr>
                                        <p:cTn id="59" dur="500"/>
                                        <p:tgtEl>
                                          <p:spTgt spid="27"/>
                                        </p:tgtEl>
                                      </p:cBhvr>
                                    </p:animEffect>
                                  </p:childTnLst>
                                </p:cTn>
                              </p:par>
                              <p:par>
                                <p:cTn id="60" presetID="16" presetClass="entr" presetSubtype="21"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barn(inVertical)">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barn(inVertical)">
                                      <p:cBhvr>
                                        <p:cTn id="67" dur="500"/>
                                        <p:tgtEl>
                                          <p:spTgt spid="28"/>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barn(inVertical)">
                                      <p:cBhvr>
                                        <p:cTn id="72" dur="500"/>
                                        <p:tgtEl>
                                          <p:spTgt spid="29"/>
                                        </p:tgtEl>
                                      </p:cBhvr>
                                    </p:animEffect>
                                  </p:childTnLst>
                                </p:cTn>
                              </p:par>
                              <p:par>
                                <p:cTn id="73" presetID="16" presetClass="entr" presetSubtype="21" fill="hold" nodeType="with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barn(inVertical)">
                                      <p:cBhvr>
                                        <p:cTn id="75" dur="500"/>
                                        <p:tgtEl>
                                          <p:spTgt spid="9"/>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barn(inVertical)">
                                      <p:cBhvr>
                                        <p:cTn id="8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animBg="1"/>
      <p:bldP spid="20" grpId="0"/>
      <p:bldP spid="21" grpId="0" animBg="1"/>
      <p:bldP spid="23" grpId="0"/>
      <p:bldP spid="25" grpId="0"/>
      <p:bldP spid="26" grpId="0" animBg="1"/>
      <p:bldP spid="27" grpId="0"/>
      <p:bldP spid="28" grpId="0" animBg="1"/>
      <p:bldP spid="29" grpId="0"/>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ong Strip Border Decoration Illustration, Rectangle Clipart, Border, Cute  PNG Transparent Clipart Image and PSD File for Free Download"/>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7000" r="97333">
                        <a14:foregroundMark x1="7000" y1="36667" x2="7000" y2="36667"/>
                        <a14:foregroundMark x1="97333" y1="49500" x2="97333" y2="49500"/>
                      </a14:backgroundRemoval>
                    </a14:imgEffect>
                    <a14:imgEffect>
                      <a14:sharpenSoften amount="50000"/>
                    </a14:imgEffect>
                  </a14:imgLayer>
                </a14:imgProps>
              </a:ext>
              <a:ext uri="{28A0092B-C50C-407E-A947-70E740481C1C}">
                <a14:useLocalDpi xmlns:a14="http://schemas.microsoft.com/office/drawing/2010/main" val="0"/>
              </a:ext>
            </a:extLst>
          </a:blip>
          <a:srcRect t="21844" b="29611"/>
          <a:stretch/>
        </p:blipFill>
        <p:spPr bwMode="auto">
          <a:xfrm>
            <a:off x="0" y="0"/>
            <a:ext cx="6430884" cy="2612572"/>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Terminator 4">
            <a:extLst>
              <a:ext uri="{FF2B5EF4-FFF2-40B4-BE49-F238E27FC236}">
                <a16:creationId xmlns:a16="http://schemas.microsoft.com/office/drawing/2014/main" id="{454EC65F-9461-4D3A-AD62-5A0132ABA328}"/>
              </a:ext>
            </a:extLst>
          </p:cNvPr>
          <p:cNvSpPr/>
          <p:nvPr/>
        </p:nvSpPr>
        <p:spPr>
          <a:xfrm>
            <a:off x="348078" y="677836"/>
            <a:ext cx="5734728" cy="1705150"/>
          </a:xfrm>
          <a:prstGeom prst="flowChartTermina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78A0"/>
                </a:solidFill>
                <a:latin typeface="#9Slide03 Oswald Medium" panose="00000600000000000000" pitchFamily="2" charset="0"/>
                <a:cs typeface="Arial" panose="020B0604020202020204" pitchFamily="34" charset="0"/>
              </a:rPr>
              <a:t>TRÒ CHƠI: </a:t>
            </a:r>
          </a:p>
          <a:p>
            <a:pPr algn="ctr"/>
            <a:r>
              <a:rPr lang="en-US" sz="5400" b="1" dirty="0">
                <a:solidFill>
                  <a:srgbClr val="0078A0"/>
                </a:solidFill>
                <a:latin typeface="#9Slide03 Oswald Medium" panose="00000600000000000000" pitchFamily="2" charset="0"/>
                <a:cs typeface="Arial" panose="020B0604020202020204" pitchFamily="34" charset="0"/>
              </a:rPr>
              <a:t>NHANH NHƯ CHỚP</a:t>
            </a:r>
          </a:p>
        </p:txBody>
      </p:sp>
      <p:pic>
        <p:nvPicPr>
          <p:cNvPr id="6" name="Picture 2" descr="Ppt Note Cartoon Illustration, Ppt Notes, Cartoon Illustrations, Ppt  Illustrations PNG Transparent Clipart Image and PSD File for Free Download"/>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167">
                        <a14:foregroundMark x1="14167" y1="32000" x2="86583" y2="32417"/>
                        <a14:foregroundMark x1="88000" y1="30167" x2="81500" y2="39833"/>
                        <a14:foregroundMark x1="83333" y1="40167" x2="90167" y2="38750"/>
                        <a14:foregroundMark x1="82583" y1="73500" x2="90000" y2="63667"/>
                        <a14:foregroundMark x1="86750" y1="64083" x2="85333" y2="67667"/>
                        <a14:foregroundMark x1="81333" y1="74750" x2="89833" y2="74417"/>
                        <a14:foregroundMark x1="13250" y1="17750" x2="14333" y2="28417"/>
                        <a14:foregroundMark x1="15417" y1="16583" x2="85500" y2="17917"/>
                        <a14:foregroundMark x1="86750" y1="17500" x2="84917" y2="28417"/>
                        <a14:foregroundMark x1="88167" y1="29833" x2="84583" y2="33500"/>
                        <a14:foregroundMark x1="86750" y1="30167" x2="86750" y2="30167"/>
                        <a14:foregroundMark x1="86583" y1="29333" x2="86583" y2="29333"/>
                        <a14:foregroundMark x1="87667" y1="29083" x2="87667" y2="29083"/>
                        <a14:foregroundMark x1="87667" y1="29667" x2="87667" y2="29667"/>
                        <a14:foregroundMark x1="87833" y1="28583" x2="86000" y2="30583"/>
                        <a14:foregroundMark x1="85083" y1="28750" x2="85083" y2="28750"/>
                        <a14:foregroundMark x1="85083" y1="28583" x2="85083" y2="29083"/>
                        <a14:foregroundMark x1="84917" y1="31083" x2="84917" y2="31083"/>
                        <a14:foregroundMark x1="17917" y1="16417" x2="86750" y2="16417"/>
                      </a14:backgroundRemoval>
                    </a14:imgEffect>
                  </a14:imgLayer>
                </a14:imgProps>
              </a:ext>
              <a:ext uri="{28A0092B-C50C-407E-A947-70E740481C1C}">
                <a14:useLocalDpi xmlns:a14="http://schemas.microsoft.com/office/drawing/2010/main" val="0"/>
              </a:ext>
            </a:extLst>
          </a:blip>
          <a:srcRect l="10668" t="49569" r="10582" b="25462"/>
          <a:stretch/>
        </p:blipFill>
        <p:spPr bwMode="auto">
          <a:xfrm>
            <a:off x="0" y="2777790"/>
            <a:ext cx="6114085" cy="14279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pt Note Cartoon Illustration, Ppt Notes, Cartoon Illustrations, Ppt  Illustrations PNG Transparent Clipart Image and PSD File for Free Download"/>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167">
                        <a14:foregroundMark x1="14167" y1="32000" x2="86583" y2="32417"/>
                        <a14:foregroundMark x1="88000" y1="30167" x2="81500" y2="39833"/>
                        <a14:foregroundMark x1="83333" y1="40167" x2="90167" y2="38750"/>
                        <a14:foregroundMark x1="82583" y1="73500" x2="90000" y2="63667"/>
                        <a14:foregroundMark x1="86750" y1="64083" x2="85333" y2="67667"/>
                        <a14:foregroundMark x1="81333" y1="74750" x2="89833" y2="74417"/>
                        <a14:foregroundMark x1="13250" y1="17750" x2="14333" y2="28417"/>
                        <a14:foregroundMark x1="15417" y1="16583" x2="85500" y2="17917"/>
                        <a14:foregroundMark x1="86750" y1="17500" x2="84917" y2="28417"/>
                        <a14:foregroundMark x1="88167" y1="29833" x2="84583" y2="33500"/>
                        <a14:foregroundMark x1="86750" y1="30167" x2="86750" y2="30167"/>
                        <a14:foregroundMark x1="86583" y1="29333" x2="86583" y2="29333"/>
                        <a14:foregroundMark x1="87667" y1="29083" x2="87667" y2="29083"/>
                        <a14:foregroundMark x1="87667" y1="29667" x2="87667" y2="29667"/>
                        <a14:foregroundMark x1="87833" y1="28583" x2="86000" y2="30583"/>
                        <a14:foregroundMark x1="85083" y1="28750" x2="85083" y2="28750"/>
                        <a14:foregroundMark x1="85083" y1="28583" x2="85083" y2="29083"/>
                        <a14:foregroundMark x1="84917" y1="31083" x2="84917" y2="31083"/>
                        <a14:foregroundMark x1="17917" y1="16417" x2="86750" y2="16417"/>
                      </a14:backgroundRemoval>
                    </a14:imgEffect>
                  </a14:imgLayer>
                </a14:imgProps>
              </a:ext>
              <a:ext uri="{28A0092B-C50C-407E-A947-70E740481C1C}">
                <a14:useLocalDpi xmlns:a14="http://schemas.microsoft.com/office/drawing/2010/main" val="0"/>
              </a:ext>
            </a:extLst>
          </a:blip>
          <a:srcRect l="11436" t="15656" r="10582" b="59567"/>
          <a:stretch/>
        </p:blipFill>
        <p:spPr bwMode="auto">
          <a:xfrm>
            <a:off x="0" y="5391596"/>
            <a:ext cx="6054436" cy="14617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pt Note Cartoon Illustration, Ppt Notes, Cartoon Illustrations, Ppt  Illustrations PNG Transparent Clipart Image and PSD File for Free Download"/>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167">
                        <a14:foregroundMark x1="14167" y1="32000" x2="86583" y2="32417"/>
                        <a14:foregroundMark x1="88000" y1="30167" x2="81500" y2="39833"/>
                        <a14:foregroundMark x1="83333" y1="40167" x2="90167" y2="38750"/>
                        <a14:foregroundMark x1="82583" y1="73500" x2="90000" y2="63667"/>
                        <a14:foregroundMark x1="86750" y1="64083" x2="85333" y2="67667"/>
                        <a14:foregroundMark x1="81333" y1="74750" x2="89833" y2="74417"/>
                        <a14:foregroundMark x1="13250" y1="17750" x2="14333" y2="28417"/>
                        <a14:foregroundMark x1="15417" y1="16583" x2="85500" y2="17917"/>
                        <a14:foregroundMark x1="86750" y1="17500" x2="84917" y2="28417"/>
                        <a14:foregroundMark x1="88167" y1="29833" x2="84583" y2="33500"/>
                        <a14:foregroundMark x1="86750" y1="30167" x2="86750" y2="30167"/>
                        <a14:foregroundMark x1="86583" y1="29333" x2="86583" y2="29333"/>
                        <a14:foregroundMark x1="87667" y1="29083" x2="87667" y2="29083"/>
                        <a14:foregroundMark x1="87667" y1="29667" x2="87667" y2="29667"/>
                        <a14:foregroundMark x1="87833" y1="28583" x2="86000" y2="30583"/>
                        <a14:foregroundMark x1="85083" y1="28750" x2="85083" y2="28750"/>
                        <a14:foregroundMark x1="85083" y1="28583" x2="85083" y2="29083"/>
                        <a14:foregroundMark x1="84917" y1="31083" x2="84917" y2="31083"/>
                        <a14:foregroundMark x1="17917" y1="16417" x2="86750" y2="16417"/>
                      </a14:backgroundRemoval>
                    </a14:imgEffect>
                  </a14:imgLayer>
                </a14:imgProps>
              </a:ext>
              <a:ext uri="{28A0092B-C50C-407E-A947-70E740481C1C}">
                <a14:useLocalDpi xmlns:a14="http://schemas.microsoft.com/office/drawing/2010/main" val="0"/>
              </a:ext>
            </a:extLst>
          </a:blip>
          <a:srcRect l="10668" t="49569" r="10582" b="25462"/>
          <a:stretch/>
        </p:blipFill>
        <p:spPr bwMode="auto">
          <a:xfrm>
            <a:off x="6248400" y="2777790"/>
            <a:ext cx="5943600" cy="14279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pt Note Cartoon Illustration, Ppt Notes, Cartoon Illustrations, Ppt  Illustrations PNG Transparent Clipart Image and PSD File for Free Download"/>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167">
                        <a14:foregroundMark x1="14167" y1="32000" x2="86583" y2="32417"/>
                        <a14:foregroundMark x1="88000" y1="30167" x2="81500" y2="39833"/>
                        <a14:foregroundMark x1="83333" y1="40167" x2="90167" y2="38750"/>
                        <a14:foregroundMark x1="82583" y1="73500" x2="90000" y2="63667"/>
                        <a14:foregroundMark x1="86750" y1="64083" x2="85333" y2="67667"/>
                        <a14:foregroundMark x1="81333" y1="74750" x2="89833" y2="74417"/>
                        <a14:foregroundMark x1="13250" y1="17750" x2="14333" y2="28417"/>
                        <a14:foregroundMark x1="15417" y1="16583" x2="85500" y2="17917"/>
                        <a14:foregroundMark x1="86750" y1="17500" x2="84917" y2="28417"/>
                        <a14:foregroundMark x1="88167" y1="29833" x2="84583" y2="33500"/>
                        <a14:foregroundMark x1="86750" y1="30167" x2="86750" y2="30167"/>
                        <a14:foregroundMark x1="86583" y1="29333" x2="86583" y2="29333"/>
                        <a14:foregroundMark x1="87667" y1="29083" x2="87667" y2="29083"/>
                        <a14:foregroundMark x1="87667" y1="29667" x2="87667" y2="29667"/>
                        <a14:foregroundMark x1="87833" y1="28583" x2="86000" y2="30583"/>
                        <a14:foregroundMark x1="85083" y1="28750" x2="85083" y2="28750"/>
                        <a14:foregroundMark x1="85083" y1="28583" x2="85083" y2="29083"/>
                        <a14:foregroundMark x1="84917" y1="31083" x2="84917" y2="31083"/>
                        <a14:foregroundMark x1="17917" y1="16417" x2="86750" y2="16417"/>
                      </a14:backgroundRemoval>
                    </a14:imgEffect>
                  </a14:imgLayer>
                </a14:imgProps>
              </a:ext>
              <a:ext uri="{28A0092B-C50C-407E-A947-70E740481C1C}">
                <a14:useLocalDpi xmlns:a14="http://schemas.microsoft.com/office/drawing/2010/main" val="0"/>
              </a:ext>
            </a:extLst>
          </a:blip>
          <a:srcRect l="11436" t="15656" r="10582" b="59567"/>
          <a:stretch/>
        </p:blipFill>
        <p:spPr bwMode="auto">
          <a:xfrm>
            <a:off x="6248400" y="5391596"/>
            <a:ext cx="5885614" cy="14617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pt Note Cartoon Illustration, Ppt Notes, Cartoon Illustrations, Ppt  Illustrations PNG Transparent Clipart Image and PSD File for Free Download"/>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167">
                        <a14:foregroundMark x1="14167" y1="32000" x2="86583" y2="32417"/>
                        <a14:foregroundMark x1="88000" y1="30167" x2="81500" y2="39833"/>
                        <a14:foregroundMark x1="83333" y1="40167" x2="90167" y2="38750"/>
                        <a14:foregroundMark x1="82583" y1="73500" x2="90000" y2="63667"/>
                        <a14:foregroundMark x1="86750" y1="64083" x2="85333" y2="67667"/>
                        <a14:foregroundMark x1="81333" y1="74750" x2="89833" y2="74417"/>
                        <a14:foregroundMark x1="13250" y1="17750" x2="14333" y2="28417"/>
                        <a14:foregroundMark x1="15417" y1="16583" x2="85500" y2="17917"/>
                        <a14:foregroundMark x1="86750" y1="17500" x2="84917" y2="28417"/>
                        <a14:foregroundMark x1="88167" y1="29833" x2="84583" y2="33500"/>
                        <a14:foregroundMark x1="86750" y1="30167" x2="86750" y2="30167"/>
                        <a14:foregroundMark x1="86583" y1="29333" x2="86583" y2="29333"/>
                        <a14:foregroundMark x1="87667" y1="29083" x2="87667" y2="29083"/>
                        <a14:foregroundMark x1="87667" y1="29667" x2="87667" y2="29667"/>
                        <a14:foregroundMark x1="87833" y1="28583" x2="86000" y2="30583"/>
                        <a14:foregroundMark x1="85083" y1="28750" x2="85083" y2="28750"/>
                        <a14:foregroundMark x1="85083" y1="28583" x2="85083" y2="29083"/>
                        <a14:foregroundMark x1="84917" y1="31083" x2="84917" y2="31083"/>
                        <a14:foregroundMark x1="17917" y1="16417" x2="86750" y2="16417"/>
                      </a14:backgroundRemoval>
                    </a14:imgEffect>
                  </a14:imgLayer>
                </a14:imgProps>
              </a:ext>
              <a:ext uri="{28A0092B-C50C-407E-A947-70E740481C1C}">
                <a14:useLocalDpi xmlns:a14="http://schemas.microsoft.com/office/drawing/2010/main" val="0"/>
              </a:ext>
            </a:extLst>
          </a:blip>
          <a:srcRect l="10668" t="49569" r="10582" b="25462"/>
          <a:stretch/>
        </p:blipFill>
        <p:spPr bwMode="auto">
          <a:xfrm>
            <a:off x="0" y="4078606"/>
            <a:ext cx="6114085" cy="14279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Ppt Note Cartoon Illustration, Ppt Notes, Cartoon Illustrations, Ppt  Illustrations PNG Transparent Clipart Image and PSD File for Free Download"/>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167">
                        <a14:foregroundMark x1="14167" y1="32000" x2="86583" y2="32417"/>
                        <a14:foregroundMark x1="88000" y1="30167" x2="81500" y2="39833"/>
                        <a14:foregroundMark x1="83333" y1="40167" x2="90167" y2="38750"/>
                        <a14:foregroundMark x1="82583" y1="73500" x2="90000" y2="63667"/>
                        <a14:foregroundMark x1="86750" y1="64083" x2="85333" y2="67667"/>
                        <a14:foregroundMark x1="81333" y1="74750" x2="89833" y2="74417"/>
                        <a14:foregroundMark x1="13250" y1="17750" x2="14333" y2="28417"/>
                        <a14:foregroundMark x1="15417" y1="16583" x2="85500" y2="17917"/>
                        <a14:foregroundMark x1="86750" y1="17500" x2="84917" y2="28417"/>
                        <a14:foregroundMark x1="88167" y1="29833" x2="84583" y2="33500"/>
                        <a14:foregroundMark x1="86750" y1="30167" x2="86750" y2="30167"/>
                        <a14:foregroundMark x1="86583" y1="29333" x2="86583" y2="29333"/>
                        <a14:foregroundMark x1="87667" y1="29083" x2="87667" y2="29083"/>
                        <a14:foregroundMark x1="87667" y1="29667" x2="87667" y2="29667"/>
                        <a14:foregroundMark x1="87833" y1="28583" x2="86000" y2="30583"/>
                        <a14:foregroundMark x1="85083" y1="28750" x2="85083" y2="28750"/>
                        <a14:foregroundMark x1="85083" y1="28583" x2="85083" y2="29083"/>
                        <a14:foregroundMark x1="84917" y1="31083" x2="84917" y2="31083"/>
                        <a14:foregroundMark x1="17917" y1="16417" x2="86750" y2="16417"/>
                      </a14:backgroundRemoval>
                    </a14:imgEffect>
                  </a14:imgLayer>
                </a14:imgProps>
              </a:ext>
              <a:ext uri="{28A0092B-C50C-407E-A947-70E740481C1C}">
                <a14:useLocalDpi xmlns:a14="http://schemas.microsoft.com/office/drawing/2010/main" val="0"/>
              </a:ext>
            </a:extLst>
          </a:blip>
          <a:srcRect l="10668" t="49569" r="10582" b="25462"/>
          <a:stretch/>
        </p:blipFill>
        <p:spPr bwMode="auto">
          <a:xfrm>
            <a:off x="6248400" y="4078606"/>
            <a:ext cx="5943600" cy="142790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7">
            <a:extLst>
              <a:ext uri="{FF2B5EF4-FFF2-40B4-BE49-F238E27FC236}">
                <a16:creationId xmlns:a16="http://schemas.microsoft.com/office/drawing/2014/main" id="{9C8CB8A0-CA76-4A71-B990-0741CE8ED4AB}"/>
              </a:ext>
            </a:extLst>
          </p:cNvPr>
          <p:cNvSpPr/>
          <p:nvPr/>
        </p:nvSpPr>
        <p:spPr>
          <a:xfrm>
            <a:off x="191589" y="2932607"/>
            <a:ext cx="3627649" cy="751195"/>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chemeClr val="tx1"/>
                </a:solidFill>
                <a:latin typeface="#9Slide03 SFU Futura_12" panose="00000400000000000000" pitchFamily="2" charset="0"/>
                <a:cs typeface="Arial" panose="020B0604020202020204" pitchFamily="34" charset="0"/>
              </a:rPr>
              <a:t>Tính</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chất</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của</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khối</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khí</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lục</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địa</a:t>
            </a:r>
            <a:r>
              <a:rPr lang="en-US" sz="2800" b="1" dirty="0">
                <a:solidFill>
                  <a:schemeClr val="tx1"/>
                </a:solidFill>
                <a:latin typeface="#9Slide03 SFU Futura_12" panose="00000400000000000000" pitchFamily="2" charset="0"/>
                <a:cs typeface="Arial" panose="020B0604020202020204" pitchFamily="34" charset="0"/>
              </a:rPr>
              <a:t>? </a:t>
            </a:r>
          </a:p>
        </p:txBody>
      </p:sp>
      <p:sp>
        <p:nvSpPr>
          <p:cNvPr id="15" name="Rectangle: Rounded Corners 7">
            <a:extLst>
              <a:ext uri="{FF2B5EF4-FFF2-40B4-BE49-F238E27FC236}">
                <a16:creationId xmlns:a16="http://schemas.microsoft.com/office/drawing/2014/main" id="{9C8CB8A0-CA76-4A71-B990-0741CE8ED4AB}"/>
              </a:ext>
            </a:extLst>
          </p:cNvPr>
          <p:cNvSpPr/>
          <p:nvPr/>
        </p:nvSpPr>
        <p:spPr>
          <a:xfrm>
            <a:off x="6622473" y="82349"/>
            <a:ext cx="3742554" cy="675966"/>
          </a:xfrm>
          <a:prstGeom prst="roundRect">
            <a:avLst/>
          </a:prstGeom>
          <a:gradFill flip="none" rotWithShape="1">
            <a:gsLst>
              <a:gs pos="0">
                <a:srgbClr val="CAB051">
                  <a:tint val="66000"/>
                  <a:satMod val="160000"/>
                </a:srgbClr>
              </a:gs>
              <a:gs pos="50000">
                <a:srgbClr val="CAB051">
                  <a:tint val="44500"/>
                  <a:satMod val="160000"/>
                </a:srgbClr>
              </a:gs>
              <a:gs pos="100000">
                <a:srgbClr val="CAB051">
                  <a:tint val="23500"/>
                  <a:satMod val="160000"/>
                </a:srgbClr>
              </a:gs>
            </a:gsLst>
            <a:lin ang="0" scaled="1"/>
            <a:tileRect/>
          </a:gradFill>
          <a:ln w="3175">
            <a:solidFill>
              <a:schemeClr val="tx1"/>
            </a:solidFill>
            <a:prstDash val="sysDot"/>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Hoạt</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động</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cá</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nhân</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16" name="Rectangle: Rounded Corners 7">
            <a:extLst>
              <a:ext uri="{FF2B5EF4-FFF2-40B4-BE49-F238E27FC236}">
                <a16:creationId xmlns:a16="http://schemas.microsoft.com/office/drawing/2014/main" id="{9E46F414-D987-4FF1-BCCF-2221F9B0392E}"/>
              </a:ext>
            </a:extLst>
          </p:cNvPr>
          <p:cNvSpPr/>
          <p:nvPr/>
        </p:nvSpPr>
        <p:spPr>
          <a:xfrm>
            <a:off x="6622472" y="855565"/>
            <a:ext cx="3742555" cy="901441"/>
          </a:xfrm>
          <a:prstGeom prst="roundRect">
            <a:avLst/>
          </a:prstGeom>
          <a:gradFill flip="none" rotWithShape="1">
            <a:gsLst>
              <a:gs pos="0">
                <a:srgbClr val="CAB051">
                  <a:tint val="66000"/>
                  <a:satMod val="160000"/>
                </a:srgbClr>
              </a:gs>
              <a:gs pos="50000">
                <a:srgbClr val="CAB051">
                  <a:tint val="44500"/>
                  <a:satMod val="160000"/>
                </a:srgbClr>
              </a:gs>
              <a:gs pos="100000">
                <a:srgbClr val="CAB051">
                  <a:tint val="23500"/>
                  <a:satMod val="160000"/>
                </a:srgbClr>
              </a:gs>
            </a:gsLst>
            <a:lin ang="0" scaled="1"/>
            <a:tileRect/>
          </a:gradFill>
          <a:ln w="3175">
            <a:solidFill>
              <a:schemeClr val="tx1"/>
            </a:solidFill>
            <a:prstDash val="sysDot"/>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chemeClr val="tx1"/>
                </a:solidFill>
                <a:latin typeface="#9Slide03 SFU Futura_12" panose="00000400000000000000" pitchFamily="2" charset="0"/>
                <a:cs typeface="Arial" panose="020B0604020202020204" pitchFamily="34" charset="0"/>
              </a:rPr>
              <a:t>+ HS </a:t>
            </a:r>
            <a:r>
              <a:rPr lang="en-US" sz="2800" b="1" dirty="0" err="1">
                <a:solidFill>
                  <a:schemeClr val="tx1"/>
                </a:solidFill>
                <a:latin typeface="#9Slide03 SFU Futura_12" panose="00000400000000000000" pitchFamily="2" charset="0"/>
                <a:cs typeface="Arial" panose="020B0604020202020204" pitchFamily="34" charset="0"/>
              </a:rPr>
              <a:t>giơ</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tay</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nhanh</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nhất</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trả</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lời</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Đúng</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17" name="Rectangle: Rounded Corners 7">
            <a:extLst>
              <a:ext uri="{FF2B5EF4-FFF2-40B4-BE49-F238E27FC236}">
                <a16:creationId xmlns:a16="http://schemas.microsoft.com/office/drawing/2014/main" id="{9E46F414-D987-4FF1-BCCF-2221F9B0392E}"/>
              </a:ext>
            </a:extLst>
          </p:cNvPr>
          <p:cNvSpPr/>
          <p:nvPr/>
        </p:nvSpPr>
        <p:spPr>
          <a:xfrm>
            <a:off x="6622472" y="1857186"/>
            <a:ext cx="3742554" cy="874635"/>
          </a:xfrm>
          <a:prstGeom prst="roundRect">
            <a:avLst/>
          </a:prstGeom>
          <a:gradFill flip="none" rotWithShape="1">
            <a:gsLst>
              <a:gs pos="0">
                <a:srgbClr val="CAB051">
                  <a:tint val="66000"/>
                  <a:satMod val="160000"/>
                </a:srgbClr>
              </a:gs>
              <a:gs pos="50000">
                <a:srgbClr val="CAB051">
                  <a:tint val="44500"/>
                  <a:satMod val="160000"/>
                </a:srgbClr>
              </a:gs>
              <a:gs pos="100000">
                <a:srgbClr val="CAB051">
                  <a:tint val="23500"/>
                  <a:satMod val="160000"/>
                </a:srgbClr>
              </a:gs>
            </a:gsLst>
            <a:lin ang="0" scaled="1"/>
            <a:tileRect/>
          </a:gradFill>
          <a:ln w="3175">
            <a:solidFill>
              <a:schemeClr val="tx1"/>
            </a:solidFill>
            <a:prstDash val="sysDot"/>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Trả</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lời</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sai</a:t>
            </a:r>
            <a:r>
              <a:rPr lang="en-US" sz="2800" b="1" dirty="0">
                <a:solidFill>
                  <a:schemeClr val="tx1"/>
                </a:solidFill>
                <a:latin typeface="#9Slide03 SFU Futura_12" panose="00000400000000000000" pitchFamily="2" charset="0"/>
                <a:cs typeface="Arial" panose="020B0604020202020204" pitchFamily="34" charset="0"/>
              </a:rPr>
              <a:t>, HS </a:t>
            </a:r>
            <a:r>
              <a:rPr lang="en-US" sz="2800" b="1" dirty="0" err="1">
                <a:solidFill>
                  <a:schemeClr val="tx1"/>
                </a:solidFill>
                <a:latin typeface="#9Slide03 SFU Futura_12" panose="00000400000000000000" pitchFamily="2" charset="0"/>
                <a:cs typeface="Arial" panose="020B0604020202020204" pitchFamily="34" charset="0"/>
              </a:rPr>
              <a:t>khác</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giành</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quyền</a:t>
            </a:r>
            <a:r>
              <a:rPr lang="en-US" sz="2800" b="1" dirty="0">
                <a:solidFill>
                  <a:schemeClr val="tx1"/>
                </a:solidFill>
                <a:latin typeface="#9Slide03 SFU Futura_12" panose="00000400000000000000" pitchFamily="2" charset="0"/>
                <a:cs typeface="Arial" panose="020B0604020202020204" pitchFamily="34" charset="0"/>
              </a:rPr>
              <a:t>.</a:t>
            </a:r>
          </a:p>
        </p:txBody>
      </p:sp>
      <p:pic>
        <p:nvPicPr>
          <p:cNvPr id="18" name="Picture 4" descr="Think, Pair, Share -">
            <a:extLst>
              <a:ext uri="{FF2B5EF4-FFF2-40B4-BE49-F238E27FC236}">
                <a16:creationId xmlns:a16="http://schemas.microsoft.com/office/drawing/2014/main" id="{B951F80D-EF39-42F3-B37B-1D8A70C7D1A6}"/>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896" b="89974" l="6543" r="96289">
                        <a14:foregroundMark x1="8301" y1="38542" x2="28125" y2="40625"/>
                        <a14:foregroundMark x1="7227" y1="39844" x2="24609" y2="41797"/>
                        <a14:foregroundMark x1="22852" y1="48438" x2="25195" y2="60547"/>
                        <a14:foregroundMark x1="25195" y1="60547" x2="26855" y2="60938"/>
                        <a14:foregroundMark x1="27832" y1="38542" x2="21289" y2="35677"/>
                        <a14:foregroundMark x1="25977" y1="35286" x2="21484" y2="37500"/>
                        <a14:foregroundMark x1="6543" y1="43880" x2="19336" y2="44271"/>
                        <a14:foregroundMark x1="10449" y1="37109" x2="25684" y2="38151"/>
                        <a14:foregroundMark x1="36523" y1="47005" x2="59668" y2="50911"/>
                        <a14:foregroundMark x1="58984" y1="45703" x2="52539" y2="62109"/>
                        <a14:foregroundMark x1="52539" y1="62109" x2="37988" y2="64063"/>
                        <a14:foregroundMark x1="37988" y1="64063" x2="45410" y2="56771"/>
                        <a14:foregroundMark x1="45410" y1="56771" x2="48145" y2="57813"/>
                        <a14:foregroundMark x1="38574" y1="55208" x2="46680" y2="56771"/>
                        <a14:foregroundMark x1="46680" y1="56771" x2="57910" y2="47526"/>
                        <a14:foregroundMark x1="57910" y1="47526" x2="59473" y2="52734"/>
                        <a14:foregroundMark x1="55469" y1="58203" x2="56055" y2="50260"/>
                        <a14:foregroundMark x1="59961" y1="55990" x2="55371" y2="54557"/>
                        <a14:foregroundMark x1="39160" y1="46094" x2="42383" y2="42839"/>
                        <a14:foregroundMark x1="45215" y1="43099" x2="44238" y2="43880"/>
                        <a14:foregroundMark x1="72363" y1="61068" x2="90137" y2="58464"/>
                        <a14:foregroundMark x1="94727" y1="32552" x2="91309" y2="49219"/>
                        <a14:foregroundMark x1="93066" y1="30339" x2="90527" y2="39844"/>
                        <a14:foregroundMark x1="90430" y1="35677" x2="90332" y2="43099"/>
                        <a14:foregroundMark x1="90332" y1="43099" x2="91016" y2="45964"/>
                        <a14:foregroundMark x1="95215" y1="31771" x2="94141" y2="42708"/>
                        <a14:foregroundMark x1="94141" y1="42708" x2="94238" y2="39193"/>
                        <a14:foregroundMark x1="88379" y1="29297" x2="95020" y2="29557"/>
                        <a14:foregroundMark x1="95801" y1="41797" x2="94434" y2="49219"/>
                        <a14:foregroundMark x1="91309" y1="59896" x2="93945" y2="48438"/>
                        <a14:foregroundMark x1="93945" y1="48438" x2="93945" y2="48438"/>
                        <a14:foregroundMark x1="93945" y1="48177" x2="96289" y2="57682"/>
                        <a14:foregroundMark x1="96289" y1="57682" x2="95801" y2="57031"/>
                        <a14:foregroundMark x1="94824" y1="48047" x2="94141" y2="57422"/>
                        <a14:foregroundMark x1="94141" y1="57422" x2="94141" y2="57422"/>
                        <a14:foregroundMark x1="76074" y1="54948" x2="90137" y2="50651"/>
                        <a14:foregroundMark x1="90137" y1="50651" x2="90137" y2="50651"/>
                        <a14:foregroundMark x1="90234" y1="58464" x2="92090" y2="59115"/>
                      </a14:backgroundRemoval>
                    </a14:imgEffect>
                  </a14:imgLayer>
                </a14:imgProps>
              </a:ext>
              <a:ext uri="{28A0092B-C50C-407E-A947-70E740481C1C}">
                <a14:useLocalDpi xmlns:a14="http://schemas.microsoft.com/office/drawing/2010/main" val="0"/>
              </a:ext>
            </a:extLst>
          </a:blip>
          <a:srcRect l="5641" t="25724" r="66634" b="36092"/>
          <a:stretch/>
        </p:blipFill>
        <p:spPr bwMode="auto">
          <a:xfrm>
            <a:off x="10443513" y="272176"/>
            <a:ext cx="1748487" cy="180600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7">
            <a:extLst>
              <a:ext uri="{FF2B5EF4-FFF2-40B4-BE49-F238E27FC236}">
                <a16:creationId xmlns:a16="http://schemas.microsoft.com/office/drawing/2014/main" id="{9E46F414-D987-4FF1-BCCF-2221F9B0392E}"/>
              </a:ext>
            </a:extLst>
          </p:cNvPr>
          <p:cNvSpPr/>
          <p:nvPr/>
        </p:nvSpPr>
        <p:spPr>
          <a:xfrm>
            <a:off x="3953553" y="2918752"/>
            <a:ext cx="1823792" cy="792185"/>
          </a:xfrm>
          <a:prstGeom prst="roundRect">
            <a:avLst/>
          </a:prstGeom>
          <a:solidFill>
            <a:schemeClr val="accent5">
              <a:lumMod val="20000"/>
              <a:lumOff val="80000"/>
            </a:schemeClr>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8A0"/>
                </a:solidFill>
                <a:latin typeface="#9Slide03 SFU Futura_12" panose="00000400000000000000" pitchFamily="2" charset="0"/>
                <a:cs typeface="Arial" panose="020B0604020202020204" pitchFamily="34" charset="0"/>
              </a:rPr>
              <a:t>Tương</a:t>
            </a:r>
            <a:r>
              <a:rPr lang="en-US" sz="2800" b="1" dirty="0">
                <a:solidFill>
                  <a:srgbClr val="0078A0"/>
                </a:solidFill>
                <a:latin typeface="#9Slide03 SFU Futura_12" panose="00000400000000000000" pitchFamily="2" charset="0"/>
                <a:cs typeface="Arial" panose="020B0604020202020204" pitchFamily="34" charset="0"/>
              </a:rPr>
              <a:t> </a:t>
            </a:r>
            <a:r>
              <a:rPr lang="en-US" sz="2800" b="1" dirty="0" err="1">
                <a:solidFill>
                  <a:srgbClr val="0078A0"/>
                </a:solidFill>
                <a:latin typeface="#9Slide03 SFU Futura_12" panose="00000400000000000000" pitchFamily="2" charset="0"/>
                <a:cs typeface="Arial" panose="020B0604020202020204" pitchFamily="34" charset="0"/>
              </a:rPr>
              <a:t>đối</a:t>
            </a:r>
            <a:r>
              <a:rPr lang="en-US" sz="2800" b="1" dirty="0">
                <a:solidFill>
                  <a:srgbClr val="0078A0"/>
                </a:solidFill>
                <a:latin typeface="#9Slide03 SFU Futura_12" panose="00000400000000000000" pitchFamily="2" charset="0"/>
                <a:cs typeface="Arial" panose="020B0604020202020204" pitchFamily="34" charset="0"/>
              </a:rPr>
              <a:t> </a:t>
            </a:r>
            <a:r>
              <a:rPr lang="en-US" sz="2800" b="1" dirty="0" err="1">
                <a:solidFill>
                  <a:srgbClr val="0078A0"/>
                </a:solidFill>
                <a:latin typeface="#9Slide03 SFU Futura_12" panose="00000400000000000000" pitchFamily="2" charset="0"/>
                <a:cs typeface="Arial" panose="020B0604020202020204" pitchFamily="34" charset="0"/>
              </a:rPr>
              <a:t>khô</a:t>
            </a:r>
            <a:endParaRPr lang="en-US" sz="2800" b="1" dirty="0">
              <a:solidFill>
                <a:srgbClr val="0078A0"/>
              </a:solidFill>
              <a:latin typeface="#9Slide03 SFU Futura_12" panose="00000400000000000000" pitchFamily="2" charset="0"/>
              <a:cs typeface="Arial" panose="020B0604020202020204" pitchFamily="34" charset="0"/>
            </a:endParaRPr>
          </a:p>
        </p:txBody>
      </p:sp>
      <p:sp>
        <p:nvSpPr>
          <p:cNvPr id="20" name="Rectangle: Rounded Corners 7">
            <a:extLst>
              <a:ext uri="{FF2B5EF4-FFF2-40B4-BE49-F238E27FC236}">
                <a16:creationId xmlns:a16="http://schemas.microsoft.com/office/drawing/2014/main" id="{9C8CB8A0-CA76-4A71-B990-0741CE8ED4AB}"/>
              </a:ext>
            </a:extLst>
          </p:cNvPr>
          <p:cNvSpPr/>
          <p:nvPr/>
        </p:nvSpPr>
        <p:spPr>
          <a:xfrm>
            <a:off x="191589" y="4233423"/>
            <a:ext cx="3761964" cy="751195"/>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a:solidFill>
                  <a:schemeClr val="tx1"/>
                </a:solidFill>
                <a:latin typeface="#9Slide03 SFU Futura_12" panose="00000400000000000000" pitchFamily="2" charset="0"/>
                <a:cs typeface="Arial" panose="020B0604020202020204" pitchFamily="34" charset="0"/>
              </a:rPr>
              <a:t>KK </a:t>
            </a:r>
            <a:r>
              <a:rPr lang="vi-VN" sz="2600" b="1" dirty="0">
                <a:solidFill>
                  <a:schemeClr val="tx1"/>
                </a:solidFill>
                <a:latin typeface="#9Slide03 SFU Futura_12" panose="00000400000000000000" pitchFamily="2" charset="0"/>
                <a:cs typeface="Arial" panose="020B0604020202020204" pitchFamily="34" charset="0"/>
              </a:rPr>
              <a:t>tầng </a:t>
            </a:r>
            <a:r>
              <a:rPr lang="en-US" sz="2600" b="1" dirty="0" err="1">
                <a:solidFill>
                  <a:schemeClr val="tx1"/>
                </a:solidFill>
                <a:latin typeface="#9Slide03 SFU Futura_12" panose="00000400000000000000" pitchFamily="2" charset="0"/>
                <a:cs typeface="Arial" panose="020B0604020202020204" pitchFamily="34" charset="0"/>
              </a:rPr>
              <a:t>bình</a:t>
            </a:r>
            <a:r>
              <a:rPr lang="vi-VN" sz="2600" b="1" dirty="0">
                <a:solidFill>
                  <a:schemeClr val="tx1"/>
                </a:solidFill>
                <a:latin typeface="#9Slide03 SFU Futura_12" panose="00000400000000000000" pitchFamily="2" charset="0"/>
                <a:cs typeface="Arial" panose="020B0604020202020204" pitchFamily="34" charset="0"/>
              </a:rPr>
              <a:t> lưu chuyển động theo chiều nào? </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21" name="Rectangle: Rounded Corners 7">
            <a:extLst>
              <a:ext uri="{FF2B5EF4-FFF2-40B4-BE49-F238E27FC236}">
                <a16:creationId xmlns:a16="http://schemas.microsoft.com/office/drawing/2014/main" id="{9E46F414-D987-4FF1-BCCF-2221F9B0392E}"/>
              </a:ext>
            </a:extLst>
          </p:cNvPr>
          <p:cNvSpPr/>
          <p:nvPr/>
        </p:nvSpPr>
        <p:spPr>
          <a:xfrm>
            <a:off x="3953553" y="4233423"/>
            <a:ext cx="1906920" cy="792185"/>
          </a:xfrm>
          <a:prstGeom prst="roundRect">
            <a:avLst/>
          </a:prstGeom>
          <a:solidFill>
            <a:schemeClr val="accent5">
              <a:lumMod val="20000"/>
              <a:lumOff val="80000"/>
            </a:schemeClr>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8A0"/>
                </a:solidFill>
                <a:latin typeface="#9Slide03 SFU Futura_12" panose="00000400000000000000" pitchFamily="2" charset="0"/>
                <a:cs typeface="Arial" panose="020B0604020202020204" pitchFamily="34" charset="0"/>
              </a:rPr>
              <a:t>Ngang</a:t>
            </a:r>
            <a:endParaRPr lang="en-US" sz="2800" b="1" dirty="0">
              <a:solidFill>
                <a:srgbClr val="0078A0"/>
              </a:solidFill>
              <a:latin typeface="#9Slide03 SFU Futura_12" panose="00000400000000000000" pitchFamily="2" charset="0"/>
              <a:cs typeface="Arial" panose="020B0604020202020204" pitchFamily="34" charset="0"/>
            </a:endParaRPr>
          </a:p>
        </p:txBody>
      </p:sp>
      <p:sp>
        <p:nvSpPr>
          <p:cNvPr id="23" name="Rectangle: Rounded Corners 7">
            <a:extLst>
              <a:ext uri="{FF2B5EF4-FFF2-40B4-BE49-F238E27FC236}">
                <a16:creationId xmlns:a16="http://schemas.microsoft.com/office/drawing/2014/main" id="{9C8CB8A0-CA76-4A71-B990-0741CE8ED4AB}"/>
              </a:ext>
            </a:extLst>
          </p:cNvPr>
          <p:cNvSpPr/>
          <p:nvPr/>
        </p:nvSpPr>
        <p:spPr>
          <a:xfrm>
            <a:off x="163392" y="5561290"/>
            <a:ext cx="3761964" cy="751195"/>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chemeClr val="tx1"/>
                </a:solidFill>
                <a:latin typeface="#9Slide03 SFU Futura_12" panose="00000400000000000000" pitchFamily="2" charset="0"/>
                <a:cs typeface="Arial" panose="020B0604020202020204" pitchFamily="34" charset="0"/>
              </a:rPr>
              <a:t>Cứ</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lên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cao</a:t>
            </a:r>
            <a:r>
              <a:rPr lang="en-US" sz="2400" b="1" dirty="0">
                <a:solidFill>
                  <a:schemeClr val="tx1"/>
                </a:solidFill>
                <a:latin typeface="#9Slide03 SFU Futura_12" panose="00000400000000000000" pitchFamily="2" charset="0"/>
                <a:cs typeface="Arial" panose="020B0604020202020204" pitchFamily="34" charset="0"/>
              </a:rPr>
              <a:t> 100m, </a:t>
            </a:r>
            <a:r>
              <a:rPr lang="en-US" sz="2400" b="1" dirty="0" err="1">
                <a:solidFill>
                  <a:schemeClr val="tx1"/>
                </a:solidFill>
                <a:latin typeface="#9Slide03 SFU Futura_12" panose="00000400000000000000" pitchFamily="2" charset="0"/>
                <a:cs typeface="Arial" panose="020B0604020202020204" pitchFamily="34" charset="0"/>
              </a:rPr>
              <a:t>nhiệt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độ</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giảm</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bao</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nhiêu</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độ</a:t>
            </a:r>
            <a:r>
              <a:rPr lang="en-US" sz="2400" b="1" dirty="0">
                <a:solidFill>
                  <a:schemeClr val="tx1"/>
                </a:solidFill>
                <a:latin typeface="#9Slide03 SFU Futura_12" panose="00000400000000000000" pitchFamily="2" charset="0"/>
                <a:cs typeface="Arial" panose="020B0604020202020204" pitchFamily="34" charset="0"/>
              </a:rPr>
              <a:t> C? </a:t>
            </a:r>
          </a:p>
        </p:txBody>
      </p:sp>
      <p:sp>
        <p:nvSpPr>
          <p:cNvPr id="24" name="Rectangle: Rounded Corners 7">
            <a:extLst>
              <a:ext uri="{FF2B5EF4-FFF2-40B4-BE49-F238E27FC236}">
                <a16:creationId xmlns:a16="http://schemas.microsoft.com/office/drawing/2014/main" id="{9E46F414-D987-4FF1-BCCF-2221F9B0392E}"/>
              </a:ext>
            </a:extLst>
          </p:cNvPr>
          <p:cNvSpPr/>
          <p:nvPr/>
        </p:nvSpPr>
        <p:spPr>
          <a:xfrm>
            <a:off x="3953553" y="5534239"/>
            <a:ext cx="1823792" cy="792185"/>
          </a:xfrm>
          <a:prstGeom prst="roundRect">
            <a:avLst/>
          </a:prstGeom>
          <a:solidFill>
            <a:schemeClr val="accent5">
              <a:lumMod val="20000"/>
              <a:lumOff val="80000"/>
            </a:schemeClr>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78A0"/>
                </a:solidFill>
                <a:latin typeface="#9Slide03 SFU Futura_12" panose="00000400000000000000" pitchFamily="2" charset="0"/>
                <a:cs typeface="Arial" panose="020B0604020202020204" pitchFamily="34" charset="0"/>
              </a:rPr>
              <a:t>0,6</a:t>
            </a:r>
            <a:r>
              <a:rPr lang="en-US" sz="2800" b="1" baseline="30000" dirty="0">
                <a:solidFill>
                  <a:srgbClr val="0078A0"/>
                </a:solidFill>
                <a:latin typeface="#9Slide03 SFU Futura_12" panose="00000400000000000000" pitchFamily="2" charset="0"/>
                <a:cs typeface="Arial" panose="020B0604020202020204" pitchFamily="34" charset="0"/>
              </a:rPr>
              <a:t>0</a:t>
            </a:r>
            <a:r>
              <a:rPr lang="en-US" sz="2800" b="1" dirty="0">
                <a:solidFill>
                  <a:srgbClr val="0078A0"/>
                </a:solidFill>
                <a:latin typeface="#9Slide03 SFU Futura_12" panose="00000400000000000000" pitchFamily="2" charset="0"/>
                <a:cs typeface="Arial" panose="020B0604020202020204" pitchFamily="34" charset="0"/>
              </a:rPr>
              <a:t>C</a:t>
            </a:r>
          </a:p>
        </p:txBody>
      </p:sp>
      <p:sp>
        <p:nvSpPr>
          <p:cNvPr id="25" name="Rectangle: Rounded Corners 7">
            <a:extLst>
              <a:ext uri="{FF2B5EF4-FFF2-40B4-BE49-F238E27FC236}">
                <a16:creationId xmlns:a16="http://schemas.microsoft.com/office/drawing/2014/main" id="{9C8CB8A0-CA76-4A71-B990-0741CE8ED4AB}"/>
              </a:ext>
            </a:extLst>
          </p:cNvPr>
          <p:cNvSpPr/>
          <p:nvPr/>
        </p:nvSpPr>
        <p:spPr>
          <a:xfrm>
            <a:off x="6414660" y="2949496"/>
            <a:ext cx="4061822" cy="751195"/>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chemeClr val="tx1"/>
                </a:solidFill>
                <a:latin typeface="#9Slide03 SFU Futura_12" panose="00000400000000000000" pitchFamily="2" charset="0"/>
                <a:cs typeface="Arial" panose="020B0604020202020204" pitchFamily="34" charset="0"/>
              </a:rPr>
              <a:t>Tầng nào là nơi sinh ra </a:t>
            </a:r>
            <a:r>
              <a:rPr lang="en-US" sz="2400" b="1" dirty="0" err="1">
                <a:solidFill>
                  <a:schemeClr val="tx1"/>
                </a:solidFill>
                <a:latin typeface="#9Slide03 SFU Futura_12" panose="00000400000000000000" pitchFamily="2" charset="0"/>
                <a:cs typeface="Arial" panose="020B0604020202020204" pitchFamily="34" charset="0"/>
              </a:rPr>
              <a:t>hiện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tượng</a:t>
            </a:r>
            <a:r>
              <a:rPr lang="en-US" sz="2400" b="1" dirty="0">
                <a:solidFill>
                  <a:schemeClr val="tx1"/>
                </a:solidFill>
                <a:latin typeface="#9Slide03 SFU Futura_12" panose="00000400000000000000" pitchFamily="2" charset="0"/>
                <a:cs typeface="Arial" panose="020B0604020202020204" pitchFamily="34" charset="0"/>
              </a:rPr>
              <a:t> </a:t>
            </a:r>
            <a:r>
              <a:rPr lang="vi-VN" sz="2400" b="1" dirty="0">
                <a:solidFill>
                  <a:schemeClr val="tx1"/>
                </a:solidFill>
                <a:latin typeface="#9Slide03 SFU Futura_12" panose="00000400000000000000" pitchFamily="2" charset="0"/>
                <a:cs typeface="Arial" panose="020B0604020202020204" pitchFamily="34" charset="0"/>
              </a:rPr>
              <a:t>mây, mưa, sấm, sét? </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26" name="Rectangle: Rounded Corners 7">
            <a:extLst>
              <a:ext uri="{FF2B5EF4-FFF2-40B4-BE49-F238E27FC236}">
                <a16:creationId xmlns:a16="http://schemas.microsoft.com/office/drawing/2014/main" id="{9E46F414-D987-4FF1-BCCF-2221F9B0392E}"/>
              </a:ext>
            </a:extLst>
          </p:cNvPr>
          <p:cNvSpPr/>
          <p:nvPr/>
        </p:nvSpPr>
        <p:spPr>
          <a:xfrm>
            <a:off x="10443512" y="2921786"/>
            <a:ext cx="1360561" cy="792185"/>
          </a:xfrm>
          <a:prstGeom prst="roundRect">
            <a:avLst/>
          </a:prstGeom>
          <a:solidFill>
            <a:schemeClr val="accent5">
              <a:lumMod val="20000"/>
              <a:lumOff val="80000"/>
            </a:schemeClr>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8A0"/>
                </a:solidFill>
                <a:latin typeface="#9Slide03 SFU Futura_12" panose="00000400000000000000" pitchFamily="2" charset="0"/>
                <a:cs typeface="Arial" panose="020B0604020202020204" pitchFamily="34" charset="0"/>
              </a:rPr>
              <a:t>Đối</a:t>
            </a:r>
            <a:r>
              <a:rPr lang="en-US" sz="2800" b="1" dirty="0">
                <a:solidFill>
                  <a:srgbClr val="0078A0"/>
                </a:solidFill>
                <a:latin typeface="#9Slide03 SFU Futura_12" panose="00000400000000000000" pitchFamily="2" charset="0"/>
                <a:cs typeface="Arial" panose="020B0604020202020204" pitchFamily="34" charset="0"/>
              </a:rPr>
              <a:t> </a:t>
            </a:r>
            <a:r>
              <a:rPr lang="en-US" sz="2800" b="1" dirty="0" err="1">
                <a:solidFill>
                  <a:srgbClr val="0078A0"/>
                </a:solidFill>
                <a:latin typeface="#9Slide03 SFU Futura_12" panose="00000400000000000000" pitchFamily="2" charset="0"/>
                <a:cs typeface="Arial" panose="020B0604020202020204" pitchFamily="34" charset="0"/>
              </a:rPr>
              <a:t>lưu</a:t>
            </a:r>
            <a:endParaRPr lang="en-US" sz="2800" b="1" dirty="0">
              <a:solidFill>
                <a:srgbClr val="0078A0"/>
              </a:solidFill>
              <a:latin typeface="#9Slide03 SFU Futura_12" panose="00000400000000000000" pitchFamily="2" charset="0"/>
              <a:cs typeface="Arial" panose="020B0604020202020204" pitchFamily="34" charset="0"/>
            </a:endParaRPr>
          </a:p>
        </p:txBody>
      </p:sp>
      <p:sp>
        <p:nvSpPr>
          <p:cNvPr id="27" name="Rectangle: Rounded Corners 7">
            <a:extLst>
              <a:ext uri="{FF2B5EF4-FFF2-40B4-BE49-F238E27FC236}">
                <a16:creationId xmlns:a16="http://schemas.microsoft.com/office/drawing/2014/main" id="{9C8CB8A0-CA76-4A71-B990-0741CE8ED4AB}"/>
              </a:ext>
            </a:extLst>
          </p:cNvPr>
          <p:cNvSpPr/>
          <p:nvPr/>
        </p:nvSpPr>
        <p:spPr>
          <a:xfrm>
            <a:off x="6548258" y="4237032"/>
            <a:ext cx="3761964" cy="751195"/>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chemeClr val="tx1"/>
                </a:solidFill>
                <a:latin typeface="#9Slide03 SFU Futura_12" panose="00000400000000000000" pitchFamily="2" charset="0"/>
                <a:cs typeface="Arial" panose="020B0604020202020204" pitchFamily="34" charset="0"/>
              </a:rPr>
              <a:t>Gió Tín Phong ở Bắc Bán Cầu thổi theo hướng nào? </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28" name="Rectangle: Rounded Corners 7">
            <a:extLst>
              <a:ext uri="{FF2B5EF4-FFF2-40B4-BE49-F238E27FC236}">
                <a16:creationId xmlns:a16="http://schemas.microsoft.com/office/drawing/2014/main" id="{9E46F414-D987-4FF1-BCCF-2221F9B0392E}"/>
              </a:ext>
            </a:extLst>
          </p:cNvPr>
          <p:cNvSpPr/>
          <p:nvPr/>
        </p:nvSpPr>
        <p:spPr>
          <a:xfrm>
            <a:off x="10443512" y="4209322"/>
            <a:ext cx="1360561" cy="792185"/>
          </a:xfrm>
          <a:prstGeom prst="roundRect">
            <a:avLst/>
          </a:prstGeom>
          <a:solidFill>
            <a:schemeClr val="accent5">
              <a:lumMod val="20000"/>
              <a:lumOff val="80000"/>
            </a:schemeClr>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8A0"/>
                </a:solidFill>
                <a:latin typeface="#9Slide03 SFU Futura_12" panose="00000400000000000000" pitchFamily="2" charset="0"/>
                <a:cs typeface="Arial" panose="020B0604020202020204" pitchFamily="34" charset="0"/>
              </a:rPr>
              <a:t>Đông</a:t>
            </a:r>
            <a:r>
              <a:rPr lang="en-US" sz="2800" b="1" dirty="0">
                <a:solidFill>
                  <a:srgbClr val="0078A0"/>
                </a:solidFill>
                <a:latin typeface="#9Slide03 SFU Futura_12" panose="00000400000000000000" pitchFamily="2" charset="0"/>
                <a:cs typeface="Arial" panose="020B0604020202020204" pitchFamily="34" charset="0"/>
              </a:rPr>
              <a:t> </a:t>
            </a:r>
            <a:r>
              <a:rPr lang="en-US" sz="2800" b="1" dirty="0" err="1">
                <a:solidFill>
                  <a:srgbClr val="0078A0"/>
                </a:solidFill>
                <a:latin typeface="#9Slide03 SFU Futura_12" panose="00000400000000000000" pitchFamily="2" charset="0"/>
                <a:cs typeface="Arial" panose="020B0604020202020204" pitchFamily="34" charset="0"/>
              </a:rPr>
              <a:t>bắc</a:t>
            </a:r>
            <a:endParaRPr lang="en-US" sz="2800" b="1" dirty="0">
              <a:solidFill>
                <a:srgbClr val="0078A0"/>
              </a:solidFill>
              <a:latin typeface="#9Slide03 SFU Futura_12" panose="00000400000000000000" pitchFamily="2" charset="0"/>
              <a:cs typeface="Arial" panose="020B0604020202020204" pitchFamily="34" charset="0"/>
            </a:endParaRPr>
          </a:p>
        </p:txBody>
      </p:sp>
      <p:sp>
        <p:nvSpPr>
          <p:cNvPr id="29" name="Rectangle: Rounded Corners 7">
            <a:extLst>
              <a:ext uri="{FF2B5EF4-FFF2-40B4-BE49-F238E27FC236}">
                <a16:creationId xmlns:a16="http://schemas.microsoft.com/office/drawing/2014/main" id="{9C8CB8A0-CA76-4A71-B990-0741CE8ED4AB}"/>
              </a:ext>
            </a:extLst>
          </p:cNvPr>
          <p:cNvSpPr/>
          <p:nvPr/>
        </p:nvSpPr>
        <p:spPr>
          <a:xfrm>
            <a:off x="6414660" y="5561865"/>
            <a:ext cx="3895562" cy="751195"/>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chemeClr val="tx1"/>
                </a:solidFill>
                <a:latin typeface="#9Slide03 SFU Futura_12" panose="00000400000000000000" pitchFamily="2" charset="0"/>
                <a:cs typeface="Arial" panose="020B0604020202020204" pitchFamily="34" charset="0"/>
              </a:rPr>
              <a:t>Gió Tây ôn đới ở Nam Bán Cầu thổi theo hướng nào? </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30" name="Rectangle: Rounded Corners 7">
            <a:extLst>
              <a:ext uri="{FF2B5EF4-FFF2-40B4-BE49-F238E27FC236}">
                <a16:creationId xmlns:a16="http://schemas.microsoft.com/office/drawing/2014/main" id="{9E46F414-D987-4FF1-BCCF-2221F9B0392E}"/>
              </a:ext>
            </a:extLst>
          </p:cNvPr>
          <p:cNvSpPr/>
          <p:nvPr/>
        </p:nvSpPr>
        <p:spPr>
          <a:xfrm>
            <a:off x="10443512" y="5534155"/>
            <a:ext cx="1360561" cy="792185"/>
          </a:xfrm>
          <a:prstGeom prst="roundRect">
            <a:avLst/>
          </a:prstGeom>
          <a:solidFill>
            <a:schemeClr val="accent5">
              <a:lumMod val="20000"/>
              <a:lumOff val="80000"/>
            </a:schemeClr>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8A0"/>
                </a:solidFill>
                <a:latin typeface="#9Slide03 SFU Futura_12" panose="00000400000000000000" pitchFamily="2" charset="0"/>
                <a:cs typeface="Arial" panose="020B0604020202020204" pitchFamily="34" charset="0"/>
              </a:rPr>
              <a:t>Tây</a:t>
            </a:r>
            <a:r>
              <a:rPr lang="en-US" sz="2800" b="1" dirty="0">
                <a:solidFill>
                  <a:srgbClr val="0078A0"/>
                </a:solidFill>
                <a:latin typeface="#9Slide03 SFU Futura_12" panose="00000400000000000000" pitchFamily="2" charset="0"/>
                <a:cs typeface="Arial" panose="020B0604020202020204" pitchFamily="34" charset="0"/>
              </a:rPr>
              <a:t> </a:t>
            </a:r>
            <a:r>
              <a:rPr lang="en-US" sz="2800" b="1" dirty="0" err="1">
                <a:solidFill>
                  <a:srgbClr val="0078A0"/>
                </a:solidFill>
                <a:latin typeface="#9Slide03 SFU Futura_12" panose="00000400000000000000" pitchFamily="2" charset="0"/>
                <a:cs typeface="Arial" panose="020B0604020202020204" pitchFamily="34" charset="0"/>
              </a:rPr>
              <a:t>bắc</a:t>
            </a:r>
            <a:endParaRPr lang="en-US" sz="2800" b="1" dirty="0">
              <a:solidFill>
                <a:srgbClr val="0078A0"/>
              </a:solidFill>
              <a:latin typeface="#9Slide03 SFU Futura_12" panose="00000400000000000000" pitchFamily="2" charset="0"/>
              <a:cs typeface="Arial" panose="020B0604020202020204" pitchFamily="34" charset="0"/>
            </a:endParaRPr>
          </a:p>
        </p:txBody>
      </p:sp>
    </p:spTree>
    <p:extLst>
      <p:ext uri="{BB962C8B-B14F-4D97-AF65-F5344CB8AC3E}">
        <p14:creationId xmlns:p14="http://schemas.microsoft.com/office/powerpoint/2010/main" val="271045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par>
                                <p:cTn id="21" presetID="16" presetClass="entr" presetSubtype="21"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arn(inVertical)">
                                      <p:cBhvr>
                                        <p:cTn id="33" dur="500"/>
                                        <p:tgtEl>
                                          <p:spTgt spid="23"/>
                                        </p:tgtEl>
                                      </p:cBhvr>
                                    </p:animEffect>
                                  </p:childTnLst>
                                </p:cTn>
                              </p:par>
                              <p:par>
                                <p:cTn id="34" presetID="16" presetClass="entr" presetSubtype="21"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arn(inVertical)">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barn(inVertical)">
                                      <p:cBhvr>
                                        <p:cTn id="46" dur="500"/>
                                        <p:tgtEl>
                                          <p:spTgt spid="25"/>
                                        </p:tgtEl>
                                      </p:cBhvr>
                                    </p:animEffect>
                                  </p:childTnLst>
                                </p:cTn>
                              </p:par>
                              <p:par>
                                <p:cTn id="47" presetID="16" presetClass="entr" presetSubtype="21"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arn(inVertical)">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barn(inVertical)">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barn(inVertical)">
                                      <p:cBhvr>
                                        <p:cTn id="59" dur="500"/>
                                        <p:tgtEl>
                                          <p:spTgt spid="27"/>
                                        </p:tgtEl>
                                      </p:cBhvr>
                                    </p:animEffect>
                                  </p:childTnLst>
                                </p:cTn>
                              </p:par>
                              <p:par>
                                <p:cTn id="60" presetID="16" presetClass="entr" presetSubtype="21"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barn(inVertical)">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barn(inVertical)">
                                      <p:cBhvr>
                                        <p:cTn id="67" dur="500"/>
                                        <p:tgtEl>
                                          <p:spTgt spid="28"/>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barn(inVertical)">
                                      <p:cBhvr>
                                        <p:cTn id="72" dur="500"/>
                                        <p:tgtEl>
                                          <p:spTgt spid="29"/>
                                        </p:tgtEl>
                                      </p:cBhvr>
                                    </p:animEffect>
                                  </p:childTnLst>
                                </p:cTn>
                              </p:par>
                              <p:par>
                                <p:cTn id="73" presetID="16" presetClass="entr" presetSubtype="21" fill="hold" nodeType="with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barn(inVertical)">
                                      <p:cBhvr>
                                        <p:cTn id="75" dur="500"/>
                                        <p:tgtEl>
                                          <p:spTgt spid="9"/>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barn(inVertical)">
                                      <p:cBhvr>
                                        <p:cTn id="8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animBg="1"/>
      <p:bldP spid="20" grpId="0"/>
      <p:bldP spid="21" grpId="0" animBg="1"/>
      <p:bldP spid="23" grpId="0"/>
      <p:bldP spid="24" grpId="0" animBg="1"/>
      <p:bldP spid="25" grpId="0"/>
      <p:bldP spid="26" grpId="0" animBg="1"/>
      <p:bldP spid="27" grpId="0"/>
      <p:bldP spid="28" grpId="0" animBg="1"/>
      <p:bldP spid="29" grpId="0"/>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644FED59-E291-44E3-B5B9-2B06492446C7}"/>
              </a:ext>
            </a:extLst>
          </p:cNvPr>
          <p:cNvGrpSpPr/>
          <p:nvPr/>
        </p:nvGrpSpPr>
        <p:grpSpPr>
          <a:xfrm>
            <a:off x="426176" y="1021998"/>
            <a:ext cx="3291688" cy="3914069"/>
            <a:chOff x="7323551" y="1122282"/>
            <a:chExt cx="3291688" cy="3914069"/>
          </a:xfrm>
        </p:grpSpPr>
        <p:sp>
          <p:nvSpPr>
            <p:cNvPr id="20" name="Rectangle: Rounded Corners 7">
              <a:extLst>
                <a:ext uri="{FF2B5EF4-FFF2-40B4-BE49-F238E27FC236}">
                  <a16:creationId xmlns:a16="http://schemas.microsoft.com/office/drawing/2014/main" id="{09CD7DA3-870E-45AC-9BA5-014F990F81AD}"/>
                </a:ext>
              </a:extLst>
            </p:cNvPr>
            <p:cNvSpPr/>
            <p:nvPr/>
          </p:nvSpPr>
          <p:spPr>
            <a:xfrm>
              <a:off x="7323551" y="1263125"/>
              <a:ext cx="3291688" cy="3773226"/>
            </a:xfrm>
            <a:prstGeom prst="roundRect">
              <a:avLst/>
            </a:prstGeom>
            <a:solidFill>
              <a:schemeClr val="accent1">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a:buAutoNum type="arabicPeriod"/>
              </a:pPr>
              <a:endParaRPr lang="en-US" sz="2400" b="1" dirty="0">
                <a:solidFill>
                  <a:schemeClr val="tx1"/>
                </a:solidFill>
                <a:latin typeface="#9Slide03 SFU Futura_12" panose="00000400000000000000" pitchFamily="2" charset="0"/>
                <a:cs typeface="Arial" panose="020B0604020202020204" pitchFamily="34" charset="0"/>
              </a:endParaRPr>
            </a:p>
            <a:p>
              <a:pPr marL="457200" indent="-457200" algn="just">
                <a:buAutoNum type="arabicPeriod"/>
              </a:pPr>
              <a:r>
                <a:rPr lang="en-US" sz="2400" b="1" dirty="0" err="1">
                  <a:solidFill>
                    <a:schemeClr val="tx1"/>
                  </a:solidFill>
                  <a:latin typeface="#9Slide03 SFU Futura_12" panose="00000400000000000000" pitchFamily="2" charset="0"/>
                  <a:cs typeface="Arial" panose="020B0604020202020204" pitchFamily="34" charset="0"/>
                </a:rPr>
                <a:t>Nếu</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Trái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Đất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không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có</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tầng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Ozon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chuyện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gì</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sẽ</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xảy</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ra</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Tại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sao</a:t>
              </a:r>
              <a:r>
                <a:rPr lang="en-US" sz="2400" b="1" dirty="0">
                  <a:solidFill>
                    <a:schemeClr val="tx1"/>
                  </a:solidFill>
                  <a:latin typeface="#9Slide03 SFU Futura_12" panose="00000400000000000000" pitchFamily="2" charset="0"/>
                  <a:cs typeface="Arial" panose="020B0604020202020204" pitchFamily="34" charset="0"/>
                </a:rPr>
                <a:t>?</a:t>
              </a:r>
            </a:p>
            <a:p>
              <a:pPr marL="457200" indent="-457200" algn="just">
                <a:buAutoNum type="arabicPeriod"/>
              </a:pPr>
              <a:r>
                <a:rPr lang="en-US" sz="2400" b="1" dirty="0" err="1">
                  <a:solidFill>
                    <a:schemeClr val="tx1"/>
                  </a:solidFill>
                  <a:latin typeface="#9Slide03 SFU Futura_12" panose="00000400000000000000" pitchFamily="2" charset="0"/>
                  <a:cs typeface="Arial" panose="020B0604020202020204" pitchFamily="34" charset="0"/>
                </a:rPr>
                <a:t>Nêu</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những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biện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pháp</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để</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bảo</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vệ</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tầng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Ozon</a:t>
              </a:r>
              <a:r>
                <a:rPr lang="en-US" sz="2400" b="1" dirty="0">
                  <a:solidFill>
                    <a:schemeClr val="tx1"/>
                  </a:solidFill>
                  <a:latin typeface="#9Slide03 SFU Futura_12" panose="00000400000000000000" pitchFamily="2" charset="0"/>
                  <a:cs typeface="Arial" panose="020B0604020202020204" pitchFamily="34" charset="0"/>
                </a:rPr>
                <a:t>. </a:t>
              </a:r>
            </a:p>
            <a:p>
              <a:pPr marL="457200" indent="-457200" algn="just">
                <a:buAutoNum type="arabicPeriod"/>
              </a:pPr>
              <a:endParaRPr lang="en-US" sz="2400" b="1" dirty="0">
                <a:solidFill>
                  <a:schemeClr val="tx1"/>
                </a:solidFill>
                <a:latin typeface="#9Slide03 SFU Futura_12" panose="00000400000000000000" pitchFamily="2" charset="0"/>
                <a:cs typeface="Arial" panose="020B0604020202020204" pitchFamily="34" charset="0"/>
              </a:endParaRPr>
            </a:p>
          </p:txBody>
        </p:sp>
        <p:grpSp>
          <p:nvGrpSpPr>
            <p:cNvPr id="21" name="Group 20">
              <a:extLst>
                <a:ext uri="{FF2B5EF4-FFF2-40B4-BE49-F238E27FC236}">
                  <a16:creationId xmlns:a16="http://schemas.microsoft.com/office/drawing/2014/main" id="{819623F1-7523-499F-8A9A-2C27BBF03496}"/>
                </a:ext>
              </a:extLst>
            </p:cNvPr>
            <p:cNvGrpSpPr/>
            <p:nvPr/>
          </p:nvGrpSpPr>
          <p:grpSpPr>
            <a:xfrm>
              <a:off x="7580692" y="1122282"/>
              <a:ext cx="2586561" cy="687615"/>
              <a:chOff x="7580692" y="1167826"/>
              <a:chExt cx="2586561" cy="687615"/>
            </a:xfrm>
          </p:grpSpPr>
          <p:sp>
            <p:nvSpPr>
              <p:cNvPr id="22" name="Lưu đồ: Điểm Kết Thúc 150">
                <a:extLst>
                  <a:ext uri="{FF2B5EF4-FFF2-40B4-BE49-F238E27FC236}">
                    <a16:creationId xmlns:a16="http://schemas.microsoft.com/office/drawing/2014/main" id="{7A1AF202-CE05-4C33-8C71-238EDE88F3D1}"/>
                  </a:ext>
                </a:extLst>
              </p:cNvPr>
              <p:cNvSpPr/>
              <p:nvPr/>
            </p:nvSpPr>
            <p:spPr>
              <a:xfrm>
                <a:off x="7810883" y="1251688"/>
                <a:ext cx="2356370" cy="529591"/>
              </a:xfrm>
              <a:prstGeom prst="flowChartTerminator">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9Slide05 SVNUT Triumph" panose="00000500000000000000" pitchFamily="2" charset="0"/>
                  </a:rPr>
                  <a:t>Câu</a:t>
                </a:r>
                <a:r>
                  <a:rPr lang="en-US" sz="3200" dirty="0">
                    <a:latin typeface="#9Slide05 SVNUT Triumph" panose="00000500000000000000" pitchFamily="2" charset="0"/>
                  </a:rPr>
                  <a:t> </a:t>
                </a:r>
                <a:r>
                  <a:rPr lang="en-US" sz="3200" dirty="0" err="1">
                    <a:latin typeface="#9Slide05 SVNUT Triumph" panose="00000500000000000000" pitchFamily="2" charset="0"/>
                  </a:rPr>
                  <a:t>hỏi</a:t>
                </a:r>
                <a:endParaRPr lang="en-US" sz="3200" dirty="0">
                  <a:latin typeface="#9Slide05 SVNUT Triumph" panose="00000500000000000000" pitchFamily="2" charset="0"/>
                </a:endParaRPr>
              </a:p>
            </p:txBody>
          </p:sp>
          <p:pic>
            <p:nvPicPr>
              <p:cNvPr id="24" name="Picture 2" descr="question mark icon png PNG image with transparent background | TOPpng">
                <a:extLst>
                  <a:ext uri="{FF2B5EF4-FFF2-40B4-BE49-F238E27FC236}">
                    <a16:creationId xmlns:a16="http://schemas.microsoft.com/office/drawing/2014/main" id="{C87F20E0-0707-4EFB-AF3A-48AB3887625A}"/>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2212" b="97672" l="1667" r="99048">
                            <a14:foregroundMark x1="3810" y1="47846" x2="3333" y2="44587"/>
                            <a14:foregroundMark x1="9048" y1="36205" x2="11310" y2="29569"/>
                            <a14:foregroundMark x1="13810" y1="24447" x2="13810" y2="24447"/>
                            <a14:foregroundMark x1="37500" y1="7916" x2="37500" y2="7916"/>
                            <a14:foregroundMark x1="42619" y1="6054" x2="42619" y2="6054"/>
                            <a14:foregroundMark x1="50119" y1="5588" x2="50119" y2="5588"/>
                            <a14:foregroundMark x1="52619" y1="5588" x2="52619" y2="5588"/>
                            <a14:foregroundMark x1="93095" y1="47497" x2="93095" y2="47497"/>
                            <a14:foregroundMark x1="95238" y1="52619" x2="95238" y2="53201"/>
                            <a14:foregroundMark x1="91310" y1="62631" x2="87262" y2="71711"/>
                            <a14:foregroundMark x1="87262" y1="71711" x2="87262" y2="71711"/>
                            <a14:foregroundMark x1="79762" y1="80675" x2="79762" y2="80675"/>
                            <a14:foregroundMark x1="74524" y1="84168" x2="74524" y2="84168"/>
                            <a14:foregroundMark x1="71548" y1="85681" x2="66667" y2="87893"/>
                            <a14:foregroundMark x1="63810" y1="88475" x2="63810" y2="88475"/>
                            <a14:foregroundMark x1="64405" y1="88941" x2="64405" y2="88941"/>
                            <a14:foregroundMark x1="65000" y1="89057" x2="65000" y2="89057"/>
                            <a14:foregroundMark x1="82262" y1="83935" x2="82262" y2="83935"/>
                            <a14:foregroundMark x1="82262" y1="83935" x2="81429" y2="83935"/>
                            <a14:foregroundMark x1="71310" y1="87660" x2="71310" y2="87660"/>
                            <a14:foregroundMark x1="69643" y1="90338" x2="69643" y2="90338"/>
                            <a14:foregroundMark x1="67976" y1="92782" x2="65833" y2="93597"/>
                            <a14:foregroundMark x1="64643" y1="94412" x2="60833" y2="95925"/>
                            <a14:foregroundMark x1="57857" y1="97555" x2="55357" y2="97672"/>
                            <a14:foregroundMark x1="55357" y1="97672" x2="55357" y2="97672"/>
                            <a14:foregroundMark x1="52500" y1="97555" x2="52500" y2="97555"/>
                            <a14:foregroundMark x1="99048" y1="52969" x2="99048" y2="52969"/>
                            <a14:foregroundMark x1="98571" y1="51804" x2="98571" y2="51804"/>
                            <a14:foregroundMark x1="51548" y1="2328" x2="51548" y2="2328"/>
                            <a14:foregroundMark x1="51548" y1="2328" x2="51548" y2="2328"/>
                            <a14:foregroundMark x1="1905" y1="56112" x2="1667" y2="55064"/>
                          </a14:backgroundRemoval>
                        </a14:imgEffect>
                      </a14:imgLayer>
                    </a14:imgProps>
                  </a:ext>
                  <a:ext uri="{28A0092B-C50C-407E-A947-70E740481C1C}">
                    <a14:useLocalDpi xmlns:a14="http://schemas.microsoft.com/office/drawing/2010/main" val="0"/>
                  </a:ext>
                </a:extLst>
              </a:blip>
              <a:srcRect/>
              <a:stretch>
                <a:fillRect/>
              </a:stretch>
            </p:blipFill>
            <p:spPr bwMode="auto">
              <a:xfrm>
                <a:off x="7580692" y="1167826"/>
                <a:ext cx="672335" cy="68761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3" name="Group 22"/>
          <p:cNvGrpSpPr/>
          <p:nvPr/>
        </p:nvGrpSpPr>
        <p:grpSpPr>
          <a:xfrm>
            <a:off x="3965570" y="-115834"/>
            <a:ext cx="4085279" cy="1207481"/>
            <a:chOff x="-136734" y="-192923"/>
            <a:chExt cx="4085279" cy="1207481"/>
          </a:xfrm>
        </p:grpSpPr>
        <p:sp>
          <p:nvSpPr>
            <p:cNvPr id="25" name="Flowchart: Terminator 24">
              <a:extLst>
                <a:ext uri="{FF2B5EF4-FFF2-40B4-BE49-F238E27FC236}">
                  <a16:creationId xmlns:a16="http://schemas.microsoft.com/office/drawing/2014/main" id="{454EC65F-9461-4D3A-AD62-5A0132ABA328}"/>
                </a:ext>
              </a:extLst>
            </p:cNvPr>
            <p:cNvSpPr/>
            <p:nvPr/>
          </p:nvSpPr>
          <p:spPr>
            <a:xfrm>
              <a:off x="-43150" y="0"/>
              <a:ext cx="3991695" cy="821636"/>
            </a:xfrm>
            <a:prstGeom prst="flowChartTerminator">
              <a:avLst/>
            </a:prstGeom>
            <a:solidFill>
              <a:srgbClr val="007F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3F"/>
                  </a:solidFill>
                  <a:latin typeface="#9Slide03 Oswald Medium" panose="00000600000000000000" pitchFamily="2" charset="0"/>
                  <a:cs typeface="Arial" panose="020B0604020202020204" pitchFamily="34" charset="0"/>
                </a:rPr>
                <a:t>VẬN DỤNG</a:t>
              </a:r>
            </a:p>
          </p:txBody>
        </p:sp>
        <p:pic>
          <p:nvPicPr>
            <p:cNvPr id="27" name="Picture 26">
              <a:extLst>
                <a:ext uri="{FF2B5EF4-FFF2-40B4-BE49-F238E27FC236}">
                  <a16:creationId xmlns:a16="http://schemas.microsoft.com/office/drawing/2014/main" id="{DC0502AE-5658-4CEE-96B3-BC6EFE8B1D42}"/>
                </a:ext>
              </a:extLst>
            </p:cNvPr>
            <p:cNvPicPr>
              <a:picLocks noChangeAspect="1"/>
            </p:cNvPicPr>
            <p:nvPr/>
          </p:nvPicPr>
          <p:blipFill>
            <a:blip r:embed="rId7"/>
            <a:stretch>
              <a:fillRect/>
            </a:stretch>
          </p:blipFill>
          <p:spPr>
            <a:xfrm>
              <a:off x="-136734" y="-192923"/>
              <a:ext cx="1207481" cy="1207481"/>
            </a:xfrm>
            <a:prstGeom prst="rect">
              <a:avLst/>
            </a:prstGeom>
          </p:spPr>
        </p:pic>
      </p:grpSp>
      <p:pic>
        <p:nvPicPr>
          <p:cNvPr id="30" name="Picture 2" descr="Modern Tv Icon, TFT LED Wide Screen Smart Tv Icon. Monitor Icon Stock  Vector - Illustration of equipment, isolated: 122796492">
            <a:extLst>
              <a:ext uri="{FF2B5EF4-FFF2-40B4-BE49-F238E27FC236}">
                <a16:creationId xmlns:a16="http://schemas.microsoft.com/office/drawing/2014/main" id="{CA07794C-429C-403E-8B42-C3FB32171DE2}"/>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5875" r="94000">
                        <a14:foregroundMark x1="8500" y1="70625" x2="8500" y2="70625"/>
                        <a14:foregroundMark x1="5875" y1="36750" x2="5875" y2="36750"/>
                        <a14:foregroundMark x1="6000" y1="33250" x2="6250" y2="32250"/>
                        <a14:foregroundMark x1="94000" y1="45500" x2="94000" y2="45500"/>
                      </a14:backgroundRemoval>
                    </a14:imgEffect>
                  </a14:imgLayer>
                </a14:imgProps>
              </a:ext>
              <a:ext uri="{28A0092B-C50C-407E-A947-70E740481C1C}">
                <a14:useLocalDpi xmlns:a14="http://schemas.microsoft.com/office/drawing/2010/main" val="0"/>
              </a:ext>
            </a:extLst>
          </a:blip>
          <a:srcRect l="4188" t="16827" r="3504" b="15897"/>
          <a:stretch/>
        </p:blipFill>
        <p:spPr bwMode="auto">
          <a:xfrm>
            <a:off x="4398441" y="1076962"/>
            <a:ext cx="7793559" cy="5680024"/>
          </a:xfrm>
          <a:prstGeom prst="rect">
            <a:avLst/>
          </a:prstGeom>
          <a:noFill/>
          <a:extLst>
            <a:ext uri="{909E8E84-426E-40DD-AFC4-6F175D3DCCD1}">
              <a14:hiddenFill xmlns:a14="http://schemas.microsoft.com/office/drawing/2010/main">
                <a:solidFill>
                  <a:srgbClr val="FFFFFF"/>
                </a:solidFill>
              </a14:hiddenFill>
            </a:ext>
          </a:extLst>
        </p:spPr>
      </p:pic>
      <p:pic>
        <p:nvPicPr>
          <p:cNvPr id="2" name="Lỗ thủng tầng ozone nhỏ nhất trong 3 thập kỷ - VTV24">
            <a:hlinkClick r:id="" action="ppaction://media"/>
            <a:extLst>
              <a:ext uri="{FF2B5EF4-FFF2-40B4-BE49-F238E27FC236}">
                <a16:creationId xmlns:a16="http://schemas.microsoft.com/office/drawing/2014/main" id="{199CEAC5-206E-43D7-BCFA-0E22494B4A0D}"/>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696870" y="1284570"/>
            <a:ext cx="7269845" cy="4089288"/>
          </a:xfrm>
          <a:prstGeom prst="rect">
            <a:avLst/>
          </a:prstGeom>
        </p:spPr>
      </p:pic>
    </p:spTree>
    <p:extLst>
      <p:ext uri="{BB962C8B-B14F-4D97-AF65-F5344CB8AC3E}">
        <p14:creationId xmlns:p14="http://schemas.microsoft.com/office/powerpoint/2010/main" val="421850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6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2E8A430-449E-46A2-A62A-19F1CE9F96B2}"/>
              </a:ext>
            </a:extLst>
          </p:cNvPr>
          <p:cNvSpPr/>
          <p:nvPr/>
        </p:nvSpPr>
        <p:spPr>
          <a:xfrm>
            <a:off x="856769" y="21222"/>
            <a:ext cx="7457191" cy="2123658"/>
          </a:xfrm>
          <a:prstGeom prst="rect">
            <a:avLst/>
          </a:prstGeom>
        </p:spPr>
        <p:txBody>
          <a:bodyPr wrap="square">
            <a:spAutoFit/>
          </a:bodyPr>
          <a:lstStyle/>
          <a:p>
            <a:pPr algn="ctr"/>
            <a:r>
              <a:rPr lang="en-US" sz="6600" b="1" dirty="0" err="1">
                <a:solidFill>
                  <a:srgbClr val="C00000"/>
                </a:solidFill>
                <a:latin typeface="#9Slide03 SFU Futura_12" panose="00000400000000000000" pitchFamily="2" charset="0"/>
              </a:rPr>
              <a:t>Biện</a:t>
            </a:r>
            <a:r>
              <a:rPr lang="en-US" sz="6600" b="1" dirty="0">
                <a:solidFill>
                  <a:srgbClr val="C00000"/>
                </a:solidFill>
                <a:latin typeface="#9Slide03 SFU Futura_12" panose="00000400000000000000" pitchFamily="2" charset="0"/>
              </a:rPr>
              <a:t> </a:t>
            </a:r>
            <a:r>
              <a:rPr lang="en-US" sz="6600" b="1" dirty="0" err="1">
                <a:solidFill>
                  <a:srgbClr val="C00000"/>
                </a:solidFill>
                <a:latin typeface="#9Slide03 SFU Futura_12" panose="00000400000000000000" pitchFamily="2" charset="0"/>
              </a:rPr>
              <a:t>pháp</a:t>
            </a:r>
            <a:r>
              <a:rPr lang="en-US" sz="6600" b="1" dirty="0">
                <a:solidFill>
                  <a:srgbClr val="C00000"/>
                </a:solidFill>
                <a:latin typeface="#9Slide03 SFU Futura_12" panose="00000400000000000000" pitchFamily="2" charset="0"/>
              </a:rPr>
              <a:t> </a:t>
            </a:r>
            <a:r>
              <a:rPr lang="en-US" sz="4800" b="1" dirty="0" err="1">
                <a:solidFill>
                  <a:srgbClr val="002060"/>
                </a:solidFill>
                <a:latin typeface="#9Slide03 SFU Futura_12" panose="00000400000000000000" pitchFamily="2" charset="0"/>
              </a:rPr>
              <a:t>để</a:t>
            </a:r>
            <a:r>
              <a:rPr lang="en-US" sz="4800" b="1" dirty="0">
                <a:solidFill>
                  <a:srgbClr val="002060"/>
                </a:solidFill>
                <a:latin typeface="#9Slide03 SFU Futura_12" panose="00000400000000000000" pitchFamily="2" charset="0"/>
              </a:rPr>
              <a:t> </a:t>
            </a:r>
            <a:r>
              <a:rPr lang="en-US" sz="6600" b="1" dirty="0" err="1">
                <a:solidFill>
                  <a:srgbClr val="C00000"/>
                </a:solidFill>
                <a:latin typeface="#9Slide03 SFU Futura_12" panose="00000400000000000000" pitchFamily="2" charset="0"/>
              </a:rPr>
              <a:t>bảo</a:t>
            </a:r>
            <a:r>
              <a:rPr lang="en-US" sz="6600" b="1" dirty="0">
                <a:solidFill>
                  <a:srgbClr val="C00000"/>
                </a:solidFill>
                <a:latin typeface="#9Slide03 SFU Futura_12" panose="00000400000000000000" pitchFamily="2" charset="0"/>
              </a:rPr>
              <a:t> </a:t>
            </a:r>
            <a:r>
              <a:rPr lang="en-US" sz="6600" b="1" dirty="0" err="1">
                <a:solidFill>
                  <a:srgbClr val="C00000"/>
                </a:solidFill>
                <a:latin typeface="#9Slide03 SFU Futura_12" panose="00000400000000000000" pitchFamily="2" charset="0"/>
              </a:rPr>
              <a:t>vệ</a:t>
            </a:r>
            <a:r>
              <a:rPr lang="en-US" sz="6600" b="1" dirty="0">
                <a:solidFill>
                  <a:srgbClr val="C00000"/>
                </a:solidFill>
                <a:latin typeface="#9Slide03 SFU Futura_12" panose="00000400000000000000" pitchFamily="2" charset="0"/>
              </a:rPr>
              <a:t> </a:t>
            </a:r>
            <a:r>
              <a:rPr lang="en-US" sz="4800" b="1" dirty="0" err="1">
                <a:solidFill>
                  <a:srgbClr val="002060"/>
                </a:solidFill>
                <a:latin typeface="#9Slide03 SFU Futura_12" panose="00000400000000000000" pitchFamily="2" charset="0"/>
              </a:rPr>
              <a:t>tầng</a:t>
            </a:r>
            <a:r>
              <a:rPr lang="en-US" sz="4800" b="1" dirty="0">
                <a:solidFill>
                  <a:srgbClr val="002060"/>
                </a:solidFill>
                <a:latin typeface="#9Slide03 SFU Futura_12" panose="00000400000000000000" pitchFamily="2" charset="0"/>
              </a:rPr>
              <a:t> </a:t>
            </a:r>
            <a:r>
              <a:rPr lang="en-US" sz="6600" b="1" dirty="0" err="1">
                <a:solidFill>
                  <a:srgbClr val="C00000"/>
                </a:solidFill>
                <a:latin typeface="#9Slide03 SFU Futura_12" panose="00000400000000000000" pitchFamily="2" charset="0"/>
              </a:rPr>
              <a:t>Ozon</a:t>
            </a:r>
            <a:r>
              <a:rPr lang="en-US" sz="4800" b="1" dirty="0">
                <a:solidFill>
                  <a:srgbClr val="002060"/>
                </a:solidFill>
                <a:latin typeface="#9Slide03 SFU Futura_12" panose="00000400000000000000" pitchFamily="2" charset="0"/>
              </a:rPr>
              <a:t>. </a:t>
            </a:r>
          </a:p>
        </p:txBody>
      </p:sp>
      <p:pic>
        <p:nvPicPr>
          <p:cNvPr id="19" name="Picture 4" descr="Business Vector Label Classification, Analytics Data, Ppt Chart PNG and  Vector with Transparent Background for Free Download"/>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4122" b="92247" l="7949" r="88813">
                        <a14:foregroundMark x1="25515" y1="14720" x2="25515" y2="14720"/>
                        <a14:foregroundMark x1="21394" y1="5397" x2="21394" y2="5397"/>
                        <a14:foregroundMark x1="19529" y1="19529" x2="19529" y2="19529"/>
                        <a14:foregroundMark x1="18646" y1="17959" x2="18646" y2="17959"/>
                        <a14:foregroundMark x1="18155" y1="16290" x2="18155" y2="16290"/>
                        <a14:foregroundMark x1="35525" y1="19038" x2="88224" y2="14720"/>
                        <a14:foregroundMark x1="74387" y1="36114" x2="74387" y2="36114"/>
                        <a14:foregroundMark x1="28754" y1="60059" x2="28754" y2="60059"/>
                        <a14:foregroundMark x1="26889" y1="62218" x2="26889" y2="62218"/>
                        <a14:foregroundMark x1="23062" y1="64671" x2="23062" y2="64671"/>
                        <a14:foregroundMark x1="27674" y1="57017" x2="85770" y2="57311"/>
                        <a14:foregroundMark x1="12169" y1="84789" x2="72228" y2="80962"/>
                        <a14:foregroundMark x1="76251" y1="84495" x2="76251" y2="84495"/>
                        <a14:foregroundMark x1="80373" y1="81747" x2="82532" y2="83121"/>
                        <a14:foregroundMark x1="84985" y1="86163" x2="84985" y2="86163"/>
                        <a14:foregroundMark x1="85770" y1="86948" x2="85770" y2="86948"/>
                        <a14:foregroundMark x1="80962" y1="93523" x2="80962" y2="93523"/>
                        <a14:foregroundMark x1="80962" y1="38273" x2="80962" y2="38273"/>
                        <a14:foregroundMark x1="80962" y1="38273" x2="80962" y2="38273"/>
                        <a14:foregroundMark x1="78508" y1="34740" x2="78508" y2="34740"/>
                        <a14:foregroundMark x1="74681" y1="42983" x2="74681" y2="42983"/>
                        <a14:foregroundMark x1="71443" y1="39450" x2="71443" y2="39450"/>
                        <a14:foregroundMark x1="71148" y1="39156" x2="71148" y2="39156"/>
                        <a14:foregroundMark x1="72228" y1="36114" x2="72228" y2="36114"/>
                        <a14:foregroundMark x1="80079" y1="33660" x2="80079" y2="33660"/>
                        <a14:foregroundMark x1="70559" y1="33660" x2="14328" y2="34544"/>
                        <a14:foregroundMark x1="14328" y1="34544" x2="14328" y2="34544"/>
                        <a14:foregroundMark x1="25515" y1="13837" x2="25515" y2="13837"/>
                        <a14:foregroundMark x1="25221" y1="12463" x2="23356" y2="10893"/>
                        <a14:foregroundMark x1="21394" y1="9519" x2="21394" y2="9519"/>
                        <a14:foregroundMark x1="17076" y1="11678" x2="17076" y2="11678"/>
                        <a14:foregroundMark x1="76840" y1="83121" x2="76840" y2="83121"/>
                        <a14:foregroundMark x1="76840" y1="86654" x2="76546" y2="88027"/>
                        <a14:foregroundMark x1="76055" y1="88616" x2="76055" y2="88616"/>
                        <a14:foregroundMark x1="83121" y1="9814" x2="27674" y2="9814"/>
                        <a14:foregroundMark x1="86359" y1="10304" x2="88813" y2="14917"/>
                        <a14:foregroundMark x1="17076" y1="32581" x2="54563" y2="33170"/>
                        <a14:foregroundMark x1="54858" y1="33464" x2="70854" y2="32581"/>
                        <a14:foregroundMark x1="81452" y1="81256" x2="80667" y2="80962"/>
                        <a14:foregroundMark x1="78214" y1="80177" x2="70069" y2="83710"/>
                        <a14:foregroundMark x1="11580" y1="38077" x2="13837" y2="34544"/>
                        <a14:foregroundMark x1="11580" y1="86457" x2="16487" y2="90481"/>
                        <a14:foregroundMark x1="85770" y1="10599" x2="85770" y2="9519"/>
                        <a14:foregroundMark x1="85770" y1="9225" x2="85770" y2="9225"/>
                        <a14:foregroundMark x1="19235" y1="90186" x2="70363" y2="90775"/>
                        <a14:foregroundMark x1="14917" y1="33464" x2="15996" y2="33660"/>
                        <a14:foregroundMark x1="71933" y1="33660" x2="77429" y2="27478"/>
                        <a14:foregroundMark x1="78508" y1="28557" x2="86850" y2="36703"/>
                      </a14:backgroundRemoval>
                    </a14:imgEffect>
                  </a14:imgLayer>
                </a14:imgProps>
              </a:ext>
              <a:ext uri="{28A0092B-C50C-407E-A947-70E740481C1C}">
                <a14:useLocalDpi xmlns:a14="http://schemas.microsoft.com/office/drawing/2010/main" val="0"/>
              </a:ext>
            </a:extLst>
          </a:blip>
          <a:srcRect l="8667" r="8382" b="49189"/>
          <a:stretch/>
        </p:blipFill>
        <p:spPr bwMode="auto">
          <a:xfrm>
            <a:off x="144379" y="1654943"/>
            <a:ext cx="6119112" cy="503461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Business Vector Label Classification, Analytics Data, Ppt Chart PNG and  Vector with Transparent Background for Free Download"/>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4122" b="92247" l="7949" r="88813">
                        <a14:foregroundMark x1="25515" y1="14720" x2="25515" y2="14720"/>
                        <a14:foregroundMark x1="21394" y1="5397" x2="21394" y2="5397"/>
                        <a14:foregroundMark x1="19529" y1="19529" x2="19529" y2="19529"/>
                        <a14:foregroundMark x1="18646" y1="17959" x2="18646" y2="17959"/>
                        <a14:foregroundMark x1="18155" y1="16290" x2="18155" y2="16290"/>
                        <a14:foregroundMark x1="35525" y1="19038" x2="88224" y2="14720"/>
                        <a14:foregroundMark x1="74387" y1="36114" x2="74387" y2="36114"/>
                        <a14:foregroundMark x1="28754" y1="60059" x2="28754" y2="60059"/>
                        <a14:foregroundMark x1="26889" y1="62218" x2="26889" y2="62218"/>
                        <a14:foregroundMark x1="23062" y1="64671" x2="23062" y2="64671"/>
                        <a14:foregroundMark x1="27674" y1="57017" x2="85770" y2="57311"/>
                        <a14:foregroundMark x1="12169" y1="84789" x2="72228" y2="80962"/>
                        <a14:foregroundMark x1="76251" y1="84495" x2="76251" y2="84495"/>
                        <a14:foregroundMark x1="80373" y1="81747" x2="82532" y2="83121"/>
                        <a14:foregroundMark x1="84985" y1="86163" x2="84985" y2="86163"/>
                        <a14:foregroundMark x1="85770" y1="86948" x2="85770" y2="86948"/>
                        <a14:foregroundMark x1="80962" y1="93523" x2="80962" y2="93523"/>
                        <a14:foregroundMark x1="80962" y1="38273" x2="80962" y2="38273"/>
                        <a14:foregroundMark x1="80962" y1="38273" x2="80962" y2="38273"/>
                        <a14:foregroundMark x1="78508" y1="34740" x2="78508" y2="34740"/>
                        <a14:foregroundMark x1="74681" y1="42983" x2="74681" y2="42983"/>
                        <a14:foregroundMark x1="71443" y1="39450" x2="71443" y2="39450"/>
                        <a14:foregroundMark x1="71148" y1="39156" x2="71148" y2="39156"/>
                        <a14:foregroundMark x1="72228" y1="36114" x2="72228" y2="36114"/>
                        <a14:foregroundMark x1="80079" y1="33660" x2="80079" y2="33660"/>
                        <a14:foregroundMark x1="70559" y1="33660" x2="14328" y2="34544"/>
                        <a14:foregroundMark x1="14328" y1="34544" x2="14328" y2="34544"/>
                        <a14:foregroundMark x1="25515" y1="13837" x2="25515" y2="13837"/>
                        <a14:foregroundMark x1="25221" y1="12463" x2="23356" y2="10893"/>
                        <a14:foregroundMark x1="21394" y1="9519" x2="21394" y2="9519"/>
                        <a14:foregroundMark x1="17076" y1="11678" x2="17076" y2="11678"/>
                        <a14:foregroundMark x1="76840" y1="83121" x2="76840" y2="83121"/>
                        <a14:foregroundMark x1="76840" y1="86654" x2="76546" y2="88027"/>
                        <a14:foregroundMark x1="76055" y1="88616" x2="76055" y2="88616"/>
                        <a14:foregroundMark x1="83121" y1="9814" x2="27674" y2="9814"/>
                        <a14:foregroundMark x1="86359" y1="10304" x2="88813" y2="14917"/>
                        <a14:foregroundMark x1="17076" y1="32581" x2="54563" y2="33170"/>
                        <a14:foregroundMark x1="54858" y1="33464" x2="70854" y2="32581"/>
                        <a14:foregroundMark x1="81452" y1="81256" x2="80667" y2="80962"/>
                        <a14:foregroundMark x1="78214" y1="80177" x2="70069" y2="83710"/>
                        <a14:foregroundMark x1="11580" y1="38077" x2="13837" y2="34544"/>
                        <a14:foregroundMark x1="11580" y1="86457" x2="16487" y2="90481"/>
                        <a14:foregroundMark x1="85770" y1="10599" x2="85770" y2="9519"/>
                        <a14:foregroundMark x1="85770" y1="9225" x2="85770" y2="9225"/>
                        <a14:foregroundMark x1="19235" y1="90186" x2="70363" y2="90775"/>
                        <a14:foregroundMark x1="14917" y1="33464" x2="15996" y2="33660"/>
                        <a14:foregroundMark x1="71933" y1="33660" x2="77429" y2="27478"/>
                        <a14:foregroundMark x1="78508" y1="28557" x2="86850" y2="36703"/>
                      </a14:backgroundRemoval>
                    </a14:imgEffect>
                  </a14:imgLayer>
                </a14:imgProps>
              </a:ext>
              <a:ext uri="{28A0092B-C50C-407E-A947-70E740481C1C}">
                <a14:useLocalDpi xmlns:a14="http://schemas.microsoft.com/office/drawing/2010/main" val="0"/>
              </a:ext>
            </a:extLst>
          </a:blip>
          <a:srcRect l="9033" t="50661" r="10210" b="3821"/>
          <a:stretch/>
        </p:blipFill>
        <p:spPr bwMode="auto">
          <a:xfrm>
            <a:off x="6043796" y="2134327"/>
            <a:ext cx="5971741" cy="455523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E2E8A430-449E-46A2-A62A-19F1CE9F96B2}"/>
              </a:ext>
            </a:extLst>
          </p:cNvPr>
          <p:cNvSpPr/>
          <p:nvPr/>
        </p:nvSpPr>
        <p:spPr>
          <a:xfrm>
            <a:off x="1771174" y="2486526"/>
            <a:ext cx="4135159" cy="1077218"/>
          </a:xfrm>
          <a:prstGeom prst="rect">
            <a:avLst/>
          </a:prstGeom>
        </p:spPr>
        <p:txBody>
          <a:bodyPr wrap="square">
            <a:spAutoFit/>
          </a:bodyPr>
          <a:lstStyle/>
          <a:p>
            <a:pPr algn="just"/>
            <a:r>
              <a:rPr lang="vi-VN" sz="3200" b="1" dirty="0">
                <a:latin typeface="#9Slide03 SFU Futura_12" panose="00000400000000000000" pitchFamily="2" charset="0"/>
              </a:rPr>
              <a:t>Tiết kiệm năng lượng</a:t>
            </a:r>
            <a:r>
              <a:rPr lang="en-US" sz="3200" b="1" dirty="0">
                <a:latin typeface="#9Slide03 SFU Futura_12" panose="00000400000000000000" pitchFamily="2" charset="0"/>
              </a:rPr>
              <a:t>, </a:t>
            </a:r>
            <a:r>
              <a:rPr lang="en-US" sz="3200" b="1" dirty="0" err="1">
                <a:latin typeface="#9Slide03 SFU Futura_12" panose="00000400000000000000" pitchFamily="2" charset="0"/>
              </a:rPr>
              <a:t>dùng</a:t>
            </a:r>
            <a:r>
              <a:rPr lang="en-US" sz="3200" b="1" dirty="0">
                <a:latin typeface="#9Slide03 SFU Futura_12" panose="00000400000000000000" pitchFamily="2" charset="0"/>
              </a:rPr>
              <a:t> </a:t>
            </a:r>
            <a:r>
              <a:rPr lang="en-US" sz="3200" b="1" dirty="0" err="1">
                <a:latin typeface="#9Slide03 SFU Futura_12" panose="00000400000000000000" pitchFamily="2" charset="0"/>
              </a:rPr>
              <a:t>năng</a:t>
            </a:r>
            <a:r>
              <a:rPr lang="en-US" sz="3200" b="1" dirty="0">
                <a:latin typeface="#9Slide03 SFU Futura_12" panose="00000400000000000000" pitchFamily="2" charset="0"/>
              </a:rPr>
              <a:t> </a:t>
            </a:r>
            <a:r>
              <a:rPr lang="en-US" sz="3200" b="1" dirty="0" err="1">
                <a:latin typeface="#9Slide03 SFU Futura_12" panose="00000400000000000000" pitchFamily="2" charset="0"/>
              </a:rPr>
              <a:t>lượng</a:t>
            </a:r>
            <a:r>
              <a:rPr lang="en-US" sz="3200" b="1" dirty="0">
                <a:latin typeface="#9Slide03 SFU Futura_12" panose="00000400000000000000" pitchFamily="2" charset="0"/>
              </a:rPr>
              <a:t> </a:t>
            </a:r>
            <a:r>
              <a:rPr lang="en-US" sz="3200" b="1" dirty="0" err="1">
                <a:latin typeface="#9Slide03 SFU Futura_12" panose="00000400000000000000" pitchFamily="2" charset="0"/>
              </a:rPr>
              <a:t>sạch</a:t>
            </a:r>
            <a:endParaRPr lang="en-US" sz="3200" b="1" dirty="0">
              <a:latin typeface="#9Slide03 SFU Futura_12" panose="00000400000000000000" pitchFamily="2" charset="0"/>
            </a:endParaRPr>
          </a:p>
        </p:txBody>
      </p:sp>
      <p:sp>
        <p:nvSpPr>
          <p:cNvPr id="23" name="Rectangle 22">
            <a:extLst>
              <a:ext uri="{FF2B5EF4-FFF2-40B4-BE49-F238E27FC236}">
                <a16:creationId xmlns:a16="http://schemas.microsoft.com/office/drawing/2014/main" id="{E2E8A430-449E-46A2-A62A-19F1CE9F96B2}"/>
              </a:ext>
            </a:extLst>
          </p:cNvPr>
          <p:cNvSpPr/>
          <p:nvPr/>
        </p:nvSpPr>
        <p:spPr>
          <a:xfrm>
            <a:off x="7973080" y="2873243"/>
            <a:ext cx="3761720" cy="584775"/>
          </a:xfrm>
          <a:prstGeom prst="rect">
            <a:avLst/>
          </a:prstGeom>
        </p:spPr>
        <p:txBody>
          <a:bodyPr wrap="square">
            <a:spAutoFit/>
          </a:bodyPr>
          <a:lstStyle/>
          <a:p>
            <a:pPr algn="just"/>
            <a:r>
              <a:rPr lang="en-US" sz="3200" b="1" dirty="0" err="1">
                <a:latin typeface="#9Slide03 SFU Futura_12" panose="00000400000000000000" pitchFamily="2" charset="0"/>
              </a:rPr>
              <a:t>Giảm</a:t>
            </a:r>
            <a:r>
              <a:rPr lang="en-US" sz="3200" b="1" dirty="0">
                <a:latin typeface="#9Slide03 SFU Futura_12" panose="00000400000000000000" pitchFamily="2" charset="0"/>
              </a:rPr>
              <a:t> </a:t>
            </a:r>
            <a:r>
              <a:rPr lang="en-US" sz="3200" b="1" dirty="0" err="1">
                <a:latin typeface="#9Slide03 SFU Futura_12" panose="00000400000000000000" pitchFamily="2" charset="0"/>
              </a:rPr>
              <a:t>lượng</a:t>
            </a:r>
            <a:r>
              <a:rPr lang="en-US" sz="3200" b="1" dirty="0">
                <a:latin typeface="#9Slide03 SFU Futura_12" panose="00000400000000000000" pitchFamily="2" charset="0"/>
              </a:rPr>
              <a:t> </a:t>
            </a:r>
            <a:r>
              <a:rPr lang="en-US" sz="3200" b="1" dirty="0" err="1">
                <a:latin typeface="#9Slide03 SFU Futura_12" panose="00000400000000000000" pitchFamily="2" charset="0"/>
              </a:rPr>
              <a:t>khí</a:t>
            </a:r>
            <a:r>
              <a:rPr lang="en-US" sz="3200" b="1" dirty="0">
                <a:latin typeface="#9Slide03 SFU Futura_12" panose="00000400000000000000" pitchFamily="2" charset="0"/>
              </a:rPr>
              <a:t> </a:t>
            </a:r>
            <a:r>
              <a:rPr lang="en-US" sz="3200" b="1" dirty="0" err="1">
                <a:latin typeface="#9Slide03 SFU Futura_12" panose="00000400000000000000" pitchFamily="2" charset="0"/>
              </a:rPr>
              <a:t>thải</a:t>
            </a:r>
            <a:endParaRPr lang="en-US" sz="3200" b="1" dirty="0">
              <a:latin typeface="#9Slide03 SFU Futura_12" panose="00000400000000000000" pitchFamily="2" charset="0"/>
            </a:endParaRPr>
          </a:p>
        </p:txBody>
      </p:sp>
      <p:sp>
        <p:nvSpPr>
          <p:cNvPr id="24" name="Rectangle 23">
            <a:extLst>
              <a:ext uri="{FF2B5EF4-FFF2-40B4-BE49-F238E27FC236}">
                <a16:creationId xmlns:a16="http://schemas.microsoft.com/office/drawing/2014/main" id="{E2E8A430-449E-46A2-A62A-19F1CE9F96B2}"/>
              </a:ext>
            </a:extLst>
          </p:cNvPr>
          <p:cNvSpPr/>
          <p:nvPr/>
        </p:nvSpPr>
        <p:spPr>
          <a:xfrm>
            <a:off x="537431" y="4901367"/>
            <a:ext cx="3717670" cy="1077218"/>
          </a:xfrm>
          <a:prstGeom prst="rect">
            <a:avLst/>
          </a:prstGeom>
        </p:spPr>
        <p:txBody>
          <a:bodyPr wrap="square">
            <a:spAutoFit/>
          </a:bodyPr>
          <a:lstStyle/>
          <a:p>
            <a:pPr algn="just"/>
            <a:r>
              <a:rPr lang="en-US" sz="3200" b="1" dirty="0" err="1">
                <a:latin typeface="#9Slide03 SFU Futura_12" panose="00000400000000000000" pitchFamily="2" charset="0"/>
              </a:rPr>
              <a:t>Giảm</a:t>
            </a:r>
            <a:r>
              <a:rPr lang="en-US" sz="3200" b="1" dirty="0">
                <a:latin typeface="#9Slide03 SFU Futura_12" panose="00000400000000000000" pitchFamily="2" charset="0"/>
              </a:rPr>
              <a:t> </a:t>
            </a:r>
            <a:r>
              <a:rPr lang="en-US" sz="3200" b="1" dirty="0" err="1">
                <a:latin typeface="#9Slide03 SFU Futura_12" panose="00000400000000000000" pitchFamily="2" charset="0"/>
              </a:rPr>
              <a:t>dùng</a:t>
            </a:r>
            <a:r>
              <a:rPr lang="en-US" sz="3200" b="1" dirty="0">
                <a:latin typeface="#9Slide03 SFU Futura_12" panose="00000400000000000000" pitchFamily="2" charset="0"/>
              </a:rPr>
              <a:t> </a:t>
            </a:r>
            <a:r>
              <a:rPr lang="en-US" sz="3200" b="1" dirty="0" err="1">
                <a:latin typeface="#9Slide03 SFU Futura_12" panose="00000400000000000000" pitchFamily="2" charset="0"/>
              </a:rPr>
              <a:t>các</a:t>
            </a:r>
            <a:r>
              <a:rPr lang="en-US" sz="3200" b="1" dirty="0">
                <a:latin typeface="#9Slide03 SFU Futura_12" panose="00000400000000000000" pitchFamily="2" charset="0"/>
              </a:rPr>
              <a:t> </a:t>
            </a:r>
            <a:r>
              <a:rPr lang="en-US" sz="3200" b="1" dirty="0" err="1">
                <a:latin typeface="#9Slide03 SFU Futura_12" panose="00000400000000000000" pitchFamily="2" charset="0"/>
              </a:rPr>
              <a:t>bao</a:t>
            </a:r>
            <a:r>
              <a:rPr lang="en-US" sz="3200" b="1" dirty="0">
                <a:latin typeface="#9Slide03 SFU Futura_12" panose="00000400000000000000" pitchFamily="2" charset="0"/>
              </a:rPr>
              <a:t> </a:t>
            </a:r>
            <a:r>
              <a:rPr lang="en-US" sz="3200" b="1" dirty="0" err="1">
                <a:latin typeface="#9Slide03 SFU Futura_12" panose="00000400000000000000" pitchFamily="2" charset="0"/>
              </a:rPr>
              <a:t>bì</a:t>
            </a:r>
            <a:r>
              <a:rPr lang="en-US" sz="3200" b="1" dirty="0">
                <a:latin typeface="#9Slide03 SFU Futura_12" panose="00000400000000000000" pitchFamily="2" charset="0"/>
              </a:rPr>
              <a:t> </a:t>
            </a:r>
            <a:r>
              <a:rPr lang="en-US" sz="3200" b="1" dirty="0" err="1">
                <a:latin typeface="#9Slide03 SFU Futura_12" panose="00000400000000000000" pitchFamily="2" charset="0"/>
              </a:rPr>
              <a:t>bằng</a:t>
            </a:r>
            <a:r>
              <a:rPr lang="en-US" sz="3200" b="1" dirty="0">
                <a:latin typeface="#9Slide03 SFU Futura_12" panose="00000400000000000000" pitchFamily="2" charset="0"/>
              </a:rPr>
              <a:t> </a:t>
            </a:r>
            <a:r>
              <a:rPr lang="en-US" sz="3200" b="1" dirty="0" err="1">
                <a:latin typeface="#9Slide03 SFU Futura_12" panose="00000400000000000000" pitchFamily="2" charset="0"/>
              </a:rPr>
              <a:t>nhựa</a:t>
            </a:r>
            <a:r>
              <a:rPr lang="en-US" sz="3200" b="1" dirty="0">
                <a:latin typeface="#9Slide03 SFU Futura_12" panose="00000400000000000000" pitchFamily="2" charset="0"/>
              </a:rPr>
              <a:t> </a:t>
            </a:r>
            <a:r>
              <a:rPr lang="en-US" sz="3200" b="1" dirty="0" err="1">
                <a:latin typeface="#9Slide03 SFU Futura_12" panose="00000400000000000000" pitchFamily="2" charset="0"/>
              </a:rPr>
              <a:t>xốp</a:t>
            </a:r>
            <a:endParaRPr lang="en-US" sz="3200" b="1" dirty="0">
              <a:latin typeface="#9Slide03 SFU Futura_12" panose="00000400000000000000" pitchFamily="2" charset="0"/>
            </a:endParaRPr>
          </a:p>
        </p:txBody>
      </p:sp>
      <p:sp>
        <p:nvSpPr>
          <p:cNvPr id="25" name="Rectangle 24">
            <a:extLst>
              <a:ext uri="{FF2B5EF4-FFF2-40B4-BE49-F238E27FC236}">
                <a16:creationId xmlns:a16="http://schemas.microsoft.com/office/drawing/2014/main" id="{E2E8A430-449E-46A2-A62A-19F1CE9F96B2}"/>
              </a:ext>
            </a:extLst>
          </p:cNvPr>
          <p:cNvSpPr/>
          <p:nvPr/>
        </p:nvSpPr>
        <p:spPr>
          <a:xfrm>
            <a:off x="6544228" y="5085760"/>
            <a:ext cx="3662705" cy="1077218"/>
          </a:xfrm>
          <a:prstGeom prst="rect">
            <a:avLst/>
          </a:prstGeom>
        </p:spPr>
        <p:txBody>
          <a:bodyPr wrap="square">
            <a:spAutoFit/>
          </a:bodyPr>
          <a:lstStyle/>
          <a:p>
            <a:pPr algn="just"/>
            <a:r>
              <a:rPr lang="en-US" sz="3200" b="1" dirty="0" err="1">
                <a:latin typeface="#9Slide03 SFU Futura_12" panose="00000400000000000000" pitchFamily="2" charset="0"/>
              </a:rPr>
              <a:t>Hạn</a:t>
            </a:r>
            <a:r>
              <a:rPr lang="en-US" sz="3200" b="1" dirty="0">
                <a:latin typeface="#9Slide03 SFU Futura_12" panose="00000400000000000000" pitchFamily="2" charset="0"/>
              </a:rPr>
              <a:t> </a:t>
            </a:r>
            <a:r>
              <a:rPr lang="en-US" sz="3200" b="1" dirty="0" err="1">
                <a:latin typeface="#9Slide03 SFU Futura_12" panose="00000400000000000000" pitchFamily="2" charset="0"/>
              </a:rPr>
              <a:t>chế</a:t>
            </a:r>
            <a:r>
              <a:rPr lang="en-US" sz="3200" b="1" dirty="0">
                <a:latin typeface="#9Slide03 SFU Futura_12" panose="00000400000000000000" pitchFamily="2" charset="0"/>
              </a:rPr>
              <a:t> </a:t>
            </a:r>
            <a:r>
              <a:rPr lang="en-US" sz="3200" b="1" dirty="0" err="1">
                <a:latin typeface="#9Slide03 SFU Futura_12" panose="00000400000000000000" pitchFamily="2" charset="0"/>
              </a:rPr>
              <a:t>dùng</a:t>
            </a:r>
            <a:r>
              <a:rPr lang="en-US" sz="3200" b="1" dirty="0">
                <a:latin typeface="#9Slide03 SFU Futura_12" panose="00000400000000000000" pitchFamily="2" charset="0"/>
              </a:rPr>
              <a:t> </a:t>
            </a:r>
            <a:r>
              <a:rPr lang="en-US" sz="3200" b="1" dirty="0" err="1">
                <a:latin typeface="#9Slide03 SFU Futura_12" panose="00000400000000000000" pitchFamily="2" charset="0"/>
              </a:rPr>
              <a:t>sản</a:t>
            </a:r>
            <a:r>
              <a:rPr lang="en-US" sz="3200" b="1" dirty="0">
                <a:latin typeface="#9Slide03 SFU Futura_12" panose="00000400000000000000" pitchFamily="2" charset="0"/>
              </a:rPr>
              <a:t> </a:t>
            </a:r>
            <a:r>
              <a:rPr lang="en-US" sz="3200" b="1" dirty="0" err="1">
                <a:latin typeface="#9Slide03 SFU Futura_12" panose="00000400000000000000" pitchFamily="2" charset="0"/>
              </a:rPr>
              <a:t>phẩm</a:t>
            </a:r>
            <a:r>
              <a:rPr lang="en-US" sz="3200" b="1" dirty="0">
                <a:latin typeface="#9Slide03 SFU Futura_12" panose="00000400000000000000" pitchFamily="2" charset="0"/>
              </a:rPr>
              <a:t> </a:t>
            </a:r>
            <a:r>
              <a:rPr lang="en-US" sz="3200" b="1" dirty="0" err="1">
                <a:latin typeface="#9Slide03 SFU Futura_12" panose="00000400000000000000" pitchFamily="2" charset="0"/>
              </a:rPr>
              <a:t>chứa</a:t>
            </a:r>
            <a:r>
              <a:rPr lang="en-US" sz="3200" b="1" dirty="0">
                <a:latin typeface="#9Slide03 SFU Futura_12" panose="00000400000000000000" pitchFamily="2" charset="0"/>
              </a:rPr>
              <a:t> CFC</a:t>
            </a:r>
          </a:p>
        </p:txBody>
      </p:sp>
      <p:pic>
        <p:nvPicPr>
          <p:cNvPr id="11268" name="Picture 4" descr="Knowledge Base Silhouette png download - 721*1024 - Free Transparent  Knowledge Base png Download. - CleanPNG / KissPNG"/>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foregroundMark x1="43444" y1="61923" x2="43444" y2="61923"/>
                        <a14:foregroundMark x1="51556" y1="55769" x2="51556" y2="55769"/>
                        <a14:foregroundMark x1="31667" y1="28077" x2="31667" y2="28077"/>
                        <a14:foregroundMark x1="34444" y1="20096" x2="34444" y2="20096"/>
                        <a14:foregroundMark x1="41556" y1="14135" x2="41556" y2="14135"/>
                        <a14:foregroundMark x1="50778" y1="13365" x2="50778" y2="13365"/>
                        <a14:foregroundMark x1="60111" y1="15000" x2="60111" y2="15000"/>
                        <a14:foregroundMark x1="66444" y1="20096" x2="66444" y2="20096"/>
                        <a14:foregroundMark x1="69444" y1="27404" x2="69444" y2="27404"/>
                      </a14:backgroundRemoval>
                    </a14:imgEffect>
                  </a14:imgLayer>
                </a14:imgProps>
              </a:ext>
              <a:ext uri="{28A0092B-C50C-407E-A947-70E740481C1C}">
                <a14:useLocalDpi xmlns:a14="http://schemas.microsoft.com/office/drawing/2010/main" val="0"/>
              </a:ext>
            </a:extLst>
          </a:blip>
          <a:srcRect l="17460" t="7672" r="17417" b="8279"/>
          <a:stretch/>
        </p:blipFill>
        <p:spPr bwMode="auto">
          <a:xfrm>
            <a:off x="537431" y="2225206"/>
            <a:ext cx="985807" cy="1470213"/>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Máy tính Biểu tượng thân thiện với Môi trường bền Vững Tái chế - những  người khác png tải về - Miễn phí trong suốt Nhà Máy png Tải về."/>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800" b="94400" l="10000" r="90000">
                        <a14:foregroundMark x1="49667" y1="94400" x2="49667" y2="94400"/>
                        <a14:foregroundMark x1="52222" y1="3800" x2="52222" y2="3800"/>
                      </a14:backgroundRemoval>
                    </a14:imgEffect>
                  </a14:imgLayer>
                </a14:imgProps>
              </a:ext>
              <a:ext uri="{28A0092B-C50C-407E-A947-70E740481C1C}">
                <a14:useLocalDpi xmlns:a14="http://schemas.microsoft.com/office/drawing/2010/main" val="0"/>
              </a:ext>
            </a:extLst>
          </a:blip>
          <a:srcRect l="21951" r="22844"/>
          <a:stretch/>
        </p:blipFill>
        <p:spPr bwMode="auto">
          <a:xfrm>
            <a:off x="4535838" y="4744254"/>
            <a:ext cx="1409765" cy="141872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Free Ozon Colored Outline Icon - Available in SVG, PNG, EPS, AI &amp;amp; Icon fonts"/>
          <p:cNvPicPr>
            <a:picLocks noChangeAspect="1" noChangeArrowheads="1"/>
          </p:cNvPicPr>
          <p:nvPr/>
        </p:nvPicPr>
        <p:blipFill rotWithShape="1">
          <a:blip r:embed="rId9">
            <a:extLst>
              <a:ext uri="{28A0092B-C50C-407E-A947-70E740481C1C}">
                <a14:useLocalDpi xmlns:a14="http://schemas.microsoft.com/office/drawing/2010/main" val="0"/>
              </a:ext>
            </a:extLst>
          </a:blip>
          <a:srcRect l="8687" t="8581" r="7893" b="6072"/>
          <a:stretch/>
        </p:blipFill>
        <p:spPr bwMode="auto">
          <a:xfrm>
            <a:off x="8696524" y="42926"/>
            <a:ext cx="2396836" cy="24522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Giải Pháp Xử Lý Bụi - Xử Lý Nước - TRIVIETCORP.NE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13378" y="2624264"/>
            <a:ext cx="1320165" cy="13025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Cartoon Blue Plastic Bottle | Plastic bottles, Bottle, Lotion containers"/>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10000" b="90000" l="2462" r="96615">
                        <a14:foregroundMark x1="6462" y1="49750" x2="6462" y2="49750"/>
                        <a14:foregroundMark x1="2615" y1="48250" x2="2615" y2="48250"/>
                        <a14:foregroundMark x1="93538" y1="24250" x2="93538" y2="24250"/>
                        <a14:foregroundMark x1="96615" y1="30250" x2="96615" y2="30250"/>
                      </a14:backgroundRemoval>
                    </a14:imgEffect>
                  </a14:imgLayer>
                </a14:imgProps>
              </a:ext>
              <a:ext uri="{28A0092B-C50C-407E-A947-70E740481C1C}">
                <a14:useLocalDpi xmlns:a14="http://schemas.microsoft.com/office/drawing/2010/main" val="0"/>
              </a:ext>
            </a:extLst>
          </a:blip>
          <a:srcRect/>
          <a:stretch>
            <a:fillRect/>
          </a:stretch>
        </p:blipFill>
        <p:spPr bwMode="auto">
          <a:xfrm rot="16200000">
            <a:off x="10478373" y="5145730"/>
            <a:ext cx="1555576" cy="957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859203"/>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C4B62D9-C5F9-4E38-84F0-66FB82F31E05}"/>
              </a:ext>
            </a:extLst>
          </p:cNvPr>
          <p:cNvGrpSpPr/>
          <p:nvPr/>
        </p:nvGrpSpPr>
        <p:grpSpPr>
          <a:xfrm>
            <a:off x="2553298" y="0"/>
            <a:ext cx="7318962" cy="1465188"/>
            <a:chOff x="2594249" y="118118"/>
            <a:chExt cx="7318962" cy="1465188"/>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3090178" y="118118"/>
              <a:ext cx="6795334" cy="1313118"/>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6250F2-351E-44CA-A071-9F67D77DF914}"/>
                </a:ext>
              </a:extLst>
            </p:cNvPr>
            <p:cNvSpPr/>
            <p:nvPr/>
          </p:nvSpPr>
          <p:spPr>
            <a:xfrm>
              <a:off x="3622015" y="214491"/>
              <a:ext cx="6291196" cy="1200329"/>
            </a:xfrm>
            <a:prstGeom prst="rect">
              <a:avLst/>
            </a:prstGeom>
            <a:noFill/>
          </p:spPr>
          <p:txBody>
            <a:bodyPr wrap="square" lIns="91440" tIns="45720" rIns="91440" bIns="45720">
              <a:spAutoFit/>
            </a:bodyPr>
            <a:lstStyle/>
            <a:p>
              <a:pPr algn="ctr"/>
              <a:r>
                <a:rPr lang="en-US" sz="7200" b="1" cap="none" spc="0" dirty="0">
                  <a:ln w="13462">
                    <a:solidFill>
                      <a:schemeClr val="bg1"/>
                    </a:solidFill>
                    <a:prstDash val="solid"/>
                  </a:ln>
                  <a:solidFill>
                    <a:schemeClr val="accent5">
                      <a:lumMod val="50000"/>
                    </a:schemeClr>
                  </a:solidFill>
                  <a:effectLst>
                    <a:outerShdw dist="38100" dir="2700000" algn="bl" rotWithShape="0">
                      <a:schemeClr val="accent5"/>
                    </a:outerShdw>
                  </a:effectLst>
                  <a:latin typeface="#9Slide07 IcielKoni" pitchFamily="2" charset="0"/>
                </a:rPr>
                <a:t>KHỞI ĐỘNG</a:t>
              </a:r>
            </a:p>
          </p:txBody>
        </p:sp>
        <p:pic>
          <p:nvPicPr>
            <p:cNvPr id="8" name="Picture 2" descr="Hình ảnh Tên Lửa Vector Minh Họa Cô Lập Trên Nền Trắng Clip Nghệ Thuật Tên  Lửa, Thiên Hà Clipart, Vectơ, Tên Lửa Vector và PNG với nền trong suốt để  tải">
              <a:extLst>
                <a:ext uri="{FF2B5EF4-FFF2-40B4-BE49-F238E27FC236}">
                  <a16:creationId xmlns:a16="http://schemas.microsoft.com/office/drawing/2014/main" id="{19ACB149-D021-4382-A581-5862B2C1AB11}"/>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9934" b="91225" l="9500" r="90000">
                          <a14:foregroundMark x1="48083" y1="75000" x2="48083" y2="75000"/>
                          <a14:foregroundMark x1="24167" y1="54719" x2="24167" y2="54719"/>
                          <a14:foregroundMark x1="55667" y1="46358" x2="36417" y2="62417"/>
                          <a14:foregroundMark x1="26667" y1="73427" x2="26667" y2="73427"/>
                          <a14:foregroundMark x1="48667" y1="65315" x2="51333" y2="61258"/>
                          <a14:foregroundMark x1="26667" y1="75166" x2="33833" y2="67964"/>
                          <a14:foregroundMark x1="33833" y1="67964" x2="33833" y2="67632"/>
                          <a14:foregroundMark x1="33667" y1="63411" x2="44750" y2="45778"/>
                          <a14:foregroundMark x1="41250" y1="50993" x2="51583" y2="39735"/>
                          <a14:foregroundMark x1="51583" y1="39735" x2="63250" y2="40811"/>
                          <a14:foregroundMark x1="63250" y1="40811" x2="57833" y2="41970"/>
                          <a14:foregroundMark x1="55083" y1="40563" x2="58167" y2="38079"/>
                          <a14:foregroundMark x1="57000" y1="37666" x2="50000" y2="43874"/>
                          <a14:foregroundMark x1="54083" y1="55050" x2="40500" y2="64156"/>
                          <a14:foregroundMark x1="16750" y1="69205" x2="16750" y2="69205"/>
                          <a14:foregroundMark x1="14583" y1="62252" x2="14583" y2="62252"/>
                          <a14:foregroundMark x1="16333" y1="63990" x2="16333" y2="63990"/>
                          <a14:foregroundMark x1="9583" y1="67053" x2="9583" y2="67053"/>
                          <a14:foregroundMark x1="11333" y1="74586" x2="11333" y2="74586"/>
                          <a14:foregroundMark x1="18667" y1="83113" x2="18667" y2="83113"/>
                          <a14:foregroundMark x1="29583" y1="84437" x2="29583" y2="84437"/>
                          <a14:foregroundMark x1="38750" y1="86010" x2="38750" y2="86010"/>
                          <a14:foregroundMark x1="36417" y1="83692" x2="36417" y2="83692"/>
                          <a14:foregroundMark x1="28000" y1="83113" x2="28000" y2="83113"/>
                          <a14:foregroundMark x1="32917" y1="91225" x2="32917" y2="91225"/>
                          <a14:foregroundMark x1="25333" y1="89238" x2="25333" y2="89238"/>
                          <a14:foregroundMark x1="14417" y1="87169" x2="14417" y2="87169"/>
                          <a14:foregroundMark x1="32500" y1="60844" x2="51583" y2="36921"/>
                          <a14:foregroundMark x1="56417" y1="43709" x2="53333" y2="45199"/>
                        </a14:backgroundRemoval>
                      </a14:imgEffect>
                    </a14:imgLayer>
                  </a14:imgProps>
                </a:ext>
                <a:ext uri="{28A0092B-C50C-407E-A947-70E740481C1C}">
                  <a14:useLocalDpi xmlns:a14="http://schemas.microsoft.com/office/drawing/2010/main" val="0"/>
                </a:ext>
              </a:extLst>
            </a:blip>
            <a:srcRect l="6629" t="12174" r="10885" b="7246"/>
            <a:stretch/>
          </p:blipFill>
          <p:spPr bwMode="auto">
            <a:xfrm>
              <a:off x="2594249" y="118118"/>
              <a:ext cx="1489784" cy="1465188"/>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Rectangle: Rounded Corners 7">
            <a:extLst>
              <a:ext uri="{FF2B5EF4-FFF2-40B4-BE49-F238E27FC236}">
                <a16:creationId xmlns:a16="http://schemas.microsoft.com/office/drawing/2014/main" id="{D6CE6303-3C40-4361-9869-64BB994762E1}"/>
              </a:ext>
            </a:extLst>
          </p:cNvPr>
          <p:cNvSpPr/>
          <p:nvPr/>
        </p:nvSpPr>
        <p:spPr>
          <a:xfrm>
            <a:off x="531757" y="1368386"/>
            <a:ext cx="10883329" cy="175001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dirty="0" err="1">
                <a:solidFill>
                  <a:srgbClr val="2B8D3A"/>
                </a:solidFill>
                <a:latin typeface="#9Slide05 Great Vibes" panose="02000507080000020002" pitchFamily="2" charset="0"/>
                <a:cs typeface="Arial" panose="020B0604020202020204" pitchFamily="34" charset="0"/>
              </a:rPr>
              <a:t>Nhìn</a:t>
            </a:r>
            <a:r>
              <a:rPr lang="en-US" sz="11500" b="1" dirty="0">
                <a:solidFill>
                  <a:srgbClr val="2B8D3A"/>
                </a:solidFill>
                <a:latin typeface="#9Slide05 Great Vibes" panose="02000507080000020002" pitchFamily="2" charset="0"/>
                <a:cs typeface="Arial" panose="020B0604020202020204" pitchFamily="34" charset="0"/>
              </a:rPr>
              <a:t> </a:t>
            </a:r>
            <a:r>
              <a:rPr lang="en-US" sz="11500" b="1" dirty="0" err="1">
                <a:solidFill>
                  <a:srgbClr val="2B8D3A"/>
                </a:solidFill>
                <a:latin typeface="#9Slide05 Great Vibes" panose="02000507080000020002" pitchFamily="2" charset="0"/>
                <a:cs typeface="Arial" panose="020B0604020202020204" pitchFamily="34" charset="0"/>
              </a:rPr>
              <a:t>hình</a:t>
            </a:r>
            <a:r>
              <a:rPr lang="en-US" sz="11500" b="1" dirty="0">
                <a:solidFill>
                  <a:srgbClr val="2B8D3A"/>
                </a:solidFill>
                <a:latin typeface="#9Slide05 Great Vibes" panose="02000507080000020002" pitchFamily="2" charset="0"/>
                <a:cs typeface="Arial" panose="020B0604020202020204" pitchFamily="34" charset="0"/>
              </a:rPr>
              <a:t> </a:t>
            </a:r>
            <a:r>
              <a:rPr lang="en-US" sz="11500" b="1" dirty="0" err="1">
                <a:solidFill>
                  <a:srgbClr val="2B8D3A"/>
                </a:solidFill>
                <a:latin typeface="#9Slide05 Great Vibes" panose="02000507080000020002" pitchFamily="2" charset="0"/>
                <a:cs typeface="Arial" panose="020B0604020202020204" pitchFamily="34" charset="0"/>
              </a:rPr>
              <a:t>đoán</a:t>
            </a:r>
            <a:r>
              <a:rPr lang="en-US" sz="11500" b="1" dirty="0">
                <a:solidFill>
                  <a:srgbClr val="2B8D3A"/>
                </a:solidFill>
                <a:latin typeface="#9Slide05 Great Vibes" panose="02000507080000020002" pitchFamily="2" charset="0"/>
                <a:cs typeface="Arial" panose="020B0604020202020204" pitchFamily="34" charset="0"/>
              </a:rPr>
              <a:t> Ý</a:t>
            </a:r>
          </a:p>
        </p:txBody>
      </p:sp>
      <p:cxnSp>
        <p:nvCxnSpPr>
          <p:cNvPr id="39" name="Straight Connector 38">
            <a:extLst>
              <a:ext uri="{FF2B5EF4-FFF2-40B4-BE49-F238E27FC236}">
                <a16:creationId xmlns:a16="http://schemas.microsoft.com/office/drawing/2014/main" id="{8529DE91-F9A3-4AAE-9D59-914616AB64F5}"/>
              </a:ext>
            </a:extLst>
          </p:cNvPr>
          <p:cNvCxnSpPr/>
          <p:nvPr/>
        </p:nvCxnSpPr>
        <p:spPr>
          <a:xfrm>
            <a:off x="-44103" y="3103703"/>
            <a:ext cx="12192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8" name="Rectangle: Rounded Corners 7">
            <a:extLst>
              <a:ext uri="{FF2B5EF4-FFF2-40B4-BE49-F238E27FC236}">
                <a16:creationId xmlns:a16="http://schemas.microsoft.com/office/drawing/2014/main" id="{3582B86B-BF97-4986-B5E7-3EF41E0CF4DB}"/>
              </a:ext>
            </a:extLst>
          </p:cNvPr>
          <p:cNvSpPr/>
          <p:nvPr/>
        </p:nvSpPr>
        <p:spPr>
          <a:xfrm>
            <a:off x="846041" y="3562707"/>
            <a:ext cx="3414514" cy="1401955"/>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latin typeface="#9Slide03 SFU Futura_12" panose="00000400000000000000" pitchFamily="2" charset="0"/>
                <a:cs typeface="Arial" panose="020B0604020202020204" pitchFamily="34" charset="0"/>
              </a:rPr>
              <a:t>Nhìn hình</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đoán nội dung  ghi vào </a:t>
            </a:r>
            <a:r>
              <a:rPr lang="vi-VN"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KHUNG CHAT</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29" name="Rectangle: Rounded Corners 7">
            <a:extLst>
              <a:ext uri="{FF2B5EF4-FFF2-40B4-BE49-F238E27FC236}">
                <a16:creationId xmlns:a16="http://schemas.microsoft.com/office/drawing/2014/main" id="{D5397E9F-57CE-4CBC-BF7D-C7F3ACC44961}"/>
              </a:ext>
            </a:extLst>
          </p:cNvPr>
          <p:cNvSpPr/>
          <p:nvPr/>
        </p:nvSpPr>
        <p:spPr>
          <a:xfrm>
            <a:off x="5426799" y="3534075"/>
            <a:ext cx="2233970" cy="1401957"/>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latin typeface="#9Slide03 SFU Futura_12" panose="00000400000000000000" pitchFamily="2" charset="0"/>
                <a:cs typeface="Arial" panose="020B0604020202020204" pitchFamily="34" charset="0"/>
              </a:rPr>
              <a:t>Thời gian : </a:t>
            </a:r>
            <a:r>
              <a:rPr lang="vi-VN" sz="2600" b="1" dirty="0">
                <a:solidFill>
                  <a:schemeClr val="tx1"/>
                </a:solidFill>
                <a:latin typeface="#9Slide03 SFU Futura_12" panose="00000400000000000000" pitchFamily="2" charset="0"/>
                <a:cs typeface="Arial" panose="020B0604020202020204" pitchFamily="34" charset="0"/>
              </a:rPr>
              <a:t>30 GIÂY</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30" name="Rectangle: Rounded Corners 7">
            <a:extLst>
              <a:ext uri="{FF2B5EF4-FFF2-40B4-BE49-F238E27FC236}">
                <a16:creationId xmlns:a16="http://schemas.microsoft.com/office/drawing/2014/main" id="{C22CBC91-7E69-41A0-A1C7-59D20020A212}"/>
              </a:ext>
            </a:extLst>
          </p:cNvPr>
          <p:cNvSpPr/>
          <p:nvPr/>
        </p:nvSpPr>
        <p:spPr>
          <a:xfrm>
            <a:off x="9092717" y="3529820"/>
            <a:ext cx="2247820" cy="1401957"/>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b="1" dirty="0">
                <a:solidFill>
                  <a:schemeClr val="tx1"/>
                </a:solidFill>
                <a:latin typeface="#9Slide03 SFU Futura_12" panose="00000400000000000000" pitchFamily="2" charset="0"/>
                <a:cs typeface="Arial" panose="020B0604020202020204" pitchFamily="34" charset="0"/>
              </a:rPr>
              <a:t>Người</a:t>
            </a:r>
            <a:r>
              <a:rPr lang="en-US" sz="2600" b="1" dirty="0">
                <a:solidFill>
                  <a:schemeClr val="tx1"/>
                </a:solidFill>
                <a:latin typeface="#9Slide03 SFU Futura_12" panose="00000400000000000000" pitchFamily="2" charset="0"/>
                <a:cs typeface="Arial" panose="020B0604020202020204" pitchFamily="34" charset="0"/>
              </a:rPr>
              <a:t> đúng nhất </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chiến thắng</a:t>
            </a:r>
            <a:endParaRPr lang="en-US" sz="2600" b="1" dirty="0">
              <a:solidFill>
                <a:schemeClr val="tx1"/>
              </a:solidFill>
              <a:latin typeface="#9Slide03 SFU Futura_12" panose="00000400000000000000" pitchFamily="2" charset="0"/>
              <a:cs typeface="Arial" panose="020B0604020202020204" pitchFamily="34" charset="0"/>
            </a:endParaRPr>
          </a:p>
        </p:txBody>
      </p:sp>
      <p:pic>
        <p:nvPicPr>
          <p:cNvPr id="31"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6500" y="5138006"/>
            <a:ext cx="1593595" cy="159359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A502EEEF-18B8-4A77-9404-58674D215B1E}"/>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5849184" y="5006567"/>
            <a:ext cx="1432381" cy="140195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Champions cup icon Royalty Free Vector Image - VectorStock">
            <a:extLst>
              <a:ext uri="{FF2B5EF4-FFF2-40B4-BE49-F238E27FC236}">
                <a16:creationId xmlns:a16="http://schemas.microsoft.com/office/drawing/2014/main" id="{542EEBD3-7673-4409-AA6F-977744C80222}"/>
              </a:ext>
            </a:extLst>
          </p:cNvPr>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3889" b="91759" l="4300" r="97600">
                        <a14:foregroundMark x1="30800" y1="69167" x2="19100" y2="52315"/>
                        <a14:foregroundMark x1="19100" y1="52315" x2="19700" y2="21944"/>
                        <a14:foregroundMark x1="19700" y1="21944" x2="45300" y2="14259"/>
                        <a14:foregroundMark x1="45300" y1="14259" x2="81100" y2="30833"/>
                        <a14:foregroundMark x1="81100" y1="30833" x2="86900" y2="39630"/>
                        <a14:foregroundMark x1="94900" y1="38056" x2="97400" y2="47500"/>
                        <a14:foregroundMark x1="97400" y1="47500" x2="91600" y2="62963"/>
                        <a14:foregroundMark x1="91600" y1="62963" x2="69200" y2="74259"/>
                        <a14:foregroundMark x1="69200" y1="74259" x2="56300" y2="73611"/>
                        <a14:foregroundMark x1="56300" y1="73611" x2="55200" y2="71852"/>
                        <a14:foregroundMark x1="23900" y1="78241" x2="21600" y2="74815"/>
                        <a14:foregroundMark x1="14700" y1="65463" x2="11000" y2="58519"/>
                        <a14:foregroundMark x1="9900" y1="55648" x2="9100" y2="46759"/>
                        <a14:foregroundMark x1="9100" y1="46759" x2="9100" y2="46759"/>
                        <a14:foregroundMark x1="9500" y1="45833" x2="9500" y2="35741"/>
                        <a14:foregroundMark x1="9500" y1="34815" x2="10800" y2="29352"/>
                        <a14:foregroundMark x1="17400" y1="21481" x2="19900" y2="17778"/>
                        <a14:foregroundMark x1="26800" y1="11389" x2="28500" y2="10463"/>
                        <a14:foregroundMark x1="38700" y1="6389" x2="43300" y2="4815"/>
                        <a14:foregroundMark x1="43500" y1="4815" x2="47900" y2="5185"/>
                        <a14:foregroundMark x1="56300" y1="3889" x2="58300" y2="4630"/>
                        <a14:foregroundMark x1="63600" y1="7963" x2="65200" y2="8889"/>
                        <a14:foregroundMark x1="97600" y1="47130" x2="97600" y2="47130"/>
                        <a14:foregroundMark x1="95300" y1="35370" x2="94200" y2="32685"/>
                        <a14:foregroundMark x1="97600" y1="50463" x2="97600" y2="50463"/>
                        <a14:foregroundMark x1="4300" y1="47963" x2="4300" y2="47963"/>
                        <a14:foregroundMark x1="5800" y1="44259" x2="7600" y2="41759"/>
                        <a14:foregroundMark x1="5300" y1="33796" x2="5100" y2="34352"/>
                        <a14:foregroundMark x1="48700" y1="91204" x2="49200" y2="91759"/>
                      </a14:backgroundRemoval>
                    </a14:imgEffect>
                  </a14:imgLayer>
                </a14:imgProps>
              </a:ext>
              <a:ext uri="{28A0092B-C50C-407E-A947-70E740481C1C}">
                <a14:useLocalDpi xmlns:a14="http://schemas.microsoft.com/office/drawing/2010/main" val="0"/>
              </a:ext>
            </a:extLst>
          </a:blip>
          <a:srcRect/>
          <a:stretch>
            <a:fillRect/>
          </a:stretch>
        </p:blipFill>
        <p:spPr bwMode="auto">
          <a:xfrm>
            <a:off x="9629516" y="5002312"/>
            <a:ext cx="1337979" cy="1445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307464"/>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Xem dự báo thì nhiệt độ là 40 độ C, nhưng khi đo ngoài trời lại đến 45 độ  C: Vì sao vậy?"/>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74692" y="1804108"/>
            <a:ext cx="7026233" cy="486815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Picture 2" descr="Cartoon Cute Yellow Rectangle White Border Bubble Box Element, Cartoon,  Lovely, Yellow PNG Transparent Clipart Image and PSD File for Free Download"/>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1875">
                        <a14:foregroundMark x1="15625" y1="24688" x2="15625" y2="24688"/>
                        <a14:foregroundMark x1="17813" y1="17969" x2="17813" y2="17969"/>
                        <a14:foregroundMark x1="22031" y1="20000" x2="22031" y2="20000"/>
                        <a14:foregroundMark x1="91875" y1="56563" x2="91875" y2="56563"/>
                        <a14:foregroundMark x1="25781" y1="18906" x2="25781" y2="18906"/>
                        <a14:foregroundMark x1="22031" y1="24844" x2="22031" y2="24844"/>
                      </a14:backgroundRemoval>
                    </a14:imgEffect>
                  </a14:imgLayer>
                </a14:imgProps>
              </a:ext>
              <a:ext uri="{28A0092B-C50C-407E-A947-70E740481C1C}">
                <a14:useLocalDpi xmlns:a14="http://schemas.microsoft.com/office/drawing/2010/main" val="0"/>
              </a:ext>
            </a:extLst>
          </a:blip>
          <a:srcRect l="7695" t="14318" r="5259" b="18637"/>
          <a:stretch/>
        </p:blipFill>
        <p:spPr bwMode="auto">
          <a:xfrm>
            <a:off x="2282337" y="-169468"/>
            <a:ext cx="2996630" cy="23081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648D752-BF5C-4466-86C9-578981A27C92}"/>
              </a:ext>
            </a:extLst>
          </p:cNvPr>
          <p:cNvSpPr txBox="1"/>
          <p:nvPr/>
        </p:nvSpPr>
        <p:spPr>
          <a:xfrm>
            <a:off x="2560763" y="642863"/>
            <a:ext cx="2516427" cy="634020"/>
          </a:xfrm>
          <a:prstGeom prst="rect">
            <a:avLst/>
          </a:prstGeom>
          <a:noFill/>
          <a:ln>
            <a:noFill/>
            <a:prstDash val="sysDot"/>
          </a:ln>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3200" b="1" dirty="0">
                <a:solidFill>
                  <a:srgbClr val="C00000"/>
                </a:solidFill>
                <a:latin typeface="#9Slide03 SFU Futura_12" panose="00000400000000000000" pitchFamily="2" charset="0"/>
              </a:rPr>
              <a:t>ĐÂY LÀ GÌ?</a:t>
            </a:r>
          </a:p>
        </p:txBody>
      </p:sp>
      <p:pic>
        <p:nvPicPr>
          <p:cNvPr id="6" name="Picture 2" descr="Ppt Note Cartoon Illustration, Ppt Notes, Cartoon Illustrations, Ppt  Illustrations PNG Transparent Clipart Image and PSD File for Free Download"/>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167">
                        <a14:foregroundMark x1="14167" y1="32000" x2="86583" y2="32417"/>
                        <a14:foregroundMark x1="88000" y1="30167" x2="81500" y2="39833"/>
                        <a14:foregroundMark x1="83333" y1="40167" x2="90167" y2="38750"/>
                        <a14:foregroundMark x1="82583" y1="73500" x2="90000" y2="63667"/>
                        <a14:foregroundMark x1="86750" y1="64083" x2="85333" y2="67667"/>
                        <a14:foregroundMark x1="81333" y1="74750" x2="89833" y2="74417"/>
                        <a14:foregroundMark x1="13250" y1="17750" x2="14333" y2="28417"/>
                        <a14:foregroundMark x1="15417" y1="16583" x2="85500" y2="17917"/>
                        <a14:foregroundMark x1="86750" y1="17500" x2="84917" y2="28417"/>
                        <a14:foregroundMark x1="88167" y1="29833" x2="84583" y2="33500"/>
                        <a14:foregroundMark x1="86750" y1="30167" x2="86750" y2="30167"/>
                        <a14:foregroundMark x1="86583" y1="29333" x2="86583" y2="29333"/>
                        <a14:foregroundMark x1="87667" y1="29083" x2="87667" y2="29083"/>
                        <a14:foregroundMark x1="87667" y1="29667" x2="87667" y2="29667"/>
                        <a14:foregroundMark x1="87833" y1="28583" x2="86000" y2="30583"/>
                        <a14:foregroundMark x1="85083" y1="28750" x2="85083" y2="28750"/>
                        <a14:foregroundMark x1="85083" y1="28583" x2="85083" y2="29083"/>
                        <a14:foregroundMark x1="84917" y1="31083" x2="84917" y2="31083"/>
                        <a14:foregroundMark x1="17917" y1="16417" x2="86750" y2="16417"/>
                      </a14:backgroundRemoval>
                    </a14:imgEffect>
                  </a14:imgLayer>
                </a14:imgProps>
              </a:ext>
              <a:ext uri="{28A0092B-C50C-407E-A947-70E740481C1C}">
                <a14:useLocalDpi xmlns:a14="http://schemas.microsoft.com/office/drawing/2010/main" val="0"/>
              </a:ext>
            </a:extLst>
          </a:blip>
          <a:srcRect l="10668" t="49569" r="10582" b="25462"/>
          <a:stretch/>
        </p:blipFill>
        <p:spPr bwMode="auto">
          <a:xfrm>
            <a:off x="7758112" y="3589890"/>
            <a:ext cx="4433888" cy="32681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648D752-BF5C-4466-86C9-578981A27C92}"/>
              </a:ext>
            </a:extLst>
          </p:cNvPr>
          <p:cNvSpPr txBox="1"/>
          <p:nvPr/>
        </p:nvSpPr>
        <p:spPr>
          <a:xfrm>
            <a:off x="7956596" y="3838921"/>
            <a:ext cx="4036920" cy="769441"/>
          </a:xfrm>
          <a:prstGeom prst="rect">
            <a:avLst/>
          </a:prstGeom>
          <a:noFill/>
          <a:ln>
            <a:noFill/>
            <a:prstDash val="sysDot"/>
          </a:ln>
        </p:spPr>
        <p:txBody>
          <a:bodyPr wrap="square">
            <a:spAutoFit/>
          </a:bodyPr>
          <a:lstStyle/>
          <a:p>
            <a:pPr marL="0" indent="0" algn="ctr">
              <a:lnSpc>
                <a:spcPct val="110000"/>
              </a:lnSpc>
              <a:spcBef>
                <a:spcPts val="0"/>
              </a:spcBef>
              <a:buFont typeface="Times New Roman" panose="02020603050405020304" pitchFamily="18" charset="0"/>
              <a:buNone/>
            </a:pPr>
            <a:r>
              <a:rPr lang="en-US" altLang="en-US" sz="4000" b="1" dirty="0">
                <a:solidFill>
                  <a:srgbClr val="C00000"/>
                </a:solidFill>
                <a:latin typeface="#9Slide03 SFU Futura_12" panose="00000400000000000000" pitchFamily="2" charset="0"/>
              </a:rPr>
              <a:t>LỀU KHÍ TƯỢNG </a:t>
            </a:r>
          </a:p>
        </p:txBody>
      </p:sp>
      <p:sp>
        <p:nvSpPr>
          <p:cNvPr id="8" name="TextBox 7">
            <a:extLst>
              <a:ext uri="{FF2B5EF4-FFF2-40B4-BE49-F238E27FC236}">
                <a16:creationId xmlns:a16="http://schemas.microsoft.com/office/drawing/2014/main" id="{E648D752-BF5C-4466-86C9-578981A27C92}"/>
              </a:ext>
            </a:extLst>
          </p:cNvPr>
          <p:cNvSpPr txBox="1"/>
          <p:nvPr/>
        </p:nvSpPr>
        <p:spPr>
          <a:xfrm>
            <a:off x="8481241" y="4355175"/>
            <a:ext cx="2987629" cy="1378006"/>
          </a:xfrm>
          <a:prstGeom prst="rect">
            <a:avLst/>
          </a:prstGeom>
          <a:noFill/>
          <a:ln>
            <a:noFill/>
            <a:prstDash val="sysDot"/>
          </a:ln>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2600" b="1" dirty="0">
                <a:solidFill>
                  <a:srgbClr val="0033CC"/>
                </a:solidFill>
                <a:latin typeface="#9Slide03 SFU Futura_12" panose="00000400000000000000" pitchFamily="2" charset="0"/>
              </a:rPr>
              <a:t>N</a:t>
            </a:r>
            <a:r>
              <a:rPr lang="vi-VN" altLang="en-US" sz="2600" b="1" dirty="0">
                <a:solidFill>
                  <a:srgbClr val="0033CC"/>
                </a:solidFill>
                <a:latin typeface="#9Slide03 SFU Futura_12" panose="00000400000000000000" pitchFamily="2" charset="0"/>
              </a:rPr>
              <a:t>ơi đặt dụng cụ chuyên dụng để đo nhiệt độ không khí</a:t>
            </a:r>
            <a:endParaRPr lang="en-US" altLang="en-US" sz="2600" b="1" dirty="0">
              <a:solidFill>
                <a:srgbClr val="0033CC"/>
              </a:solidFill>
              <a:latin typeface="#9Slide03 SFU Futura_12" panose="00000400000000000000" pitchFamily="2" charset="0"/>
            </a:endParaRPr>
          </a:p>
        </p:txBody>
      </p:sp>
      <p:pic>
        <p:nvPicPr>
          <p:cNvPr id="1028" name="Picture 4" descr="Thinking Person PNG Image &amp;amp; PSD File Free Download - Lovepik | 401333021"/>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a14="http://schemas.microsoft.com/office/drawing/2010/main" val="0"/>
              </a:ext>
            </a:extLst>
          </a:blip>
          <a:srcRect l="15020" t="4831" r="16684" b="10969"/>
          <a:stretch/>
        </p:blipFill>
        <p:spPr bwMode="auto">
          <a:xfrm>
            <a:off x="8601076" y="-16134"/>
            <a:ext cx="2500312" cy="30825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648D752-BF5C-4466-86C9-578981A27C92}"/>
              </a:ext>
            </a:extLst>
          </p:cNvPr>
          <p:cNvSpPr txBox="1"/>
          <p:nvPr/>
        </p:nvSpPr>
        <p:spPr>
          <a:xfrm>
            <a:off x="6606096" y="427420"/>
            <a:ext cx="2201700" cy="430887"/>
          </a:xfrm>
          <a:prstGeom prst="rect">
            <a:avLst/>
          </a:prstGeom>
          <a:noFill/>
          <a:ln>
            <a:noFill/>
            <a:prstDash val="sysDot"/>
          </a:ln>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2000" b="1" dirty="0" err="1">
                <a:latin typeface="#9Slide03 SFU Futura_12" panose="00000400000000000000" pitchFamily="2" charset="0"/>
              </a:rPr>
              <a:t>Thùng</a:t>
            </a:r>
            <a:r>
              <a:rPr lang="en-US" altLang="en-US" sz="2000" b="1" dirty="0">
                <a:latin typeface="#9Slide03 SFU Futura_12" panose="00000400000000000000" pitchFamily="2" charset="0"/>
              </a:rPr>
              <a:t> </a:t>
            </a:r>
            <a:r>
              <a:rPr lang="en-US" altLang="en-US" sz="2000" b="1" dirty="0" err="1">
                <a:latin typeface="#9Slide03 SFU Futura_12" panose="00000400000000000000" pitchFamily="2" charset="0"/>
              </a:rPr>
              <a:t>nuôi</a:t>
            </a:r>
            <a:r>
              <a:rPr lang="en-US" altLang="en-US" sz="2000" b="1" dirty="0">
                <a:latin typeface="#9Slide03 SFU Futura_12" panose="00000400000000000000" pitchFamily="2" charset="0"/>
              </a:rPr>
              <a:t> </a:t>
            </a:r>
            <a:r>
              <a:rPr lang="en-US" altLang="en-US" sz="2000" b="1" dirty="0" err="1">
                <a:latin typeface="#9Slide03 SFU Futura_12" panose="00000400000000000000" pitchFamily="2" charset="0"/>
              </a:rPr>
              <a:t>chim</a:t>
            </a:r>
            <a:r>
              <a:rPr lang="en-US" altLang="en-US" sz="2000" b="1" dirty="0">
                <a:latin typeface="#9Slide03 SFU Futura_12" panose="00000400000000000000" pitchFamily="2" charset="0"/>
              </a:rPr>
              <a:t> ?</a:t>
            </a:r>
          </a:p>
        </p:txBody>
      </p:sp>
      <p:sp>
        <p:nvSpPr>
          <p:cNvPr id="11" name="TextBox 10">
            <a:extLst>
              <a:ext uri="{FF2B5EF4-FFF2-40B4-BE49-F238E27FC236}">
                <a16:creationId xmlns:a16="http://schemas.microsoft.com/office/drawing/2014/main" id="{E648D752-BF5C-4466-86C9-578981A27C92}"/>
              </a:ext>
            </a:extLst>
          </p:cNvPr>
          <p:cNvSpPr txBox="1"/>
          <p:nvPr/>
        </p:nvSpPr>
        <p:spPr>
          <a:xfrm>
            <a:off x="10920669" y="858307"/>
            <a:ext cx="1453299" cy="430887"/>
          </a:xfrm>
          <a:prstGeom prst="rect">
            <a:avLst/>
          </a:prstGeom>
          <a:noFill/>
          <a:ln>
            <a:noFill/>
            <a:prstDash val="sysDot"/>
          </a:ln>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2000" b="1" dirty="0" err="1">
                <a:latin typeface="#9Slide03 SFU Futura_12" panose="00000400000000000000" pitchFamily="2" charset="0"/>
              </a:rPr>
              <a:t>Hộp</a:t>
            </a:r>
            <a:r>
              <a:rPr lang="en-US" altLang="en-US" sz="2000" b="1" dirty="0">
                <a:latin typeface="#9Slide03 SFU Futura_12" panose="00000400000000000000" pitchFamily="2" charset="0"/>
              </a:rPr>
              <a:t> </a:t>
            </a:r>
            <a:r>
              <a:rPr lang="en-US" altLang="en-US" sz="2000" b="1" dirty="0" err="1">
                <a:latin typeface="#9Slide03 SFU Futura_12" panose="00000400000000000000" pitchFamily="2" charset="0"/>
              </a:rPr>
              <a:t>thư</a:t>
            </a:r>
            <a:r>
              <a:rPr lang="en-US" altLang="en-US" sz="2000" b="1" dirty="0">
                <a:latin typeface="#9Slide03 SFU Futura_12" panose="00000400000000000000" pitchFamily="2" charset="0"/>
              </a:rPr>
              <a:t> ?</a:t>
            </a:r>
          </a:p>
        </p:txBody>
      </p:sp>
      <p:sp>
        <p:nvSpPr>
          <p:cNvPr id="12" name="TextBox 11">
            <a:extLst>
              <a:ext uri="{FF2B5EF4-FFF2-40B4-BE49-F238E27FC236}">
                <a16:creationId xmlns:a16="http://schemas.microsoft.com/office/drawing/2014/main" id="{E648D752-BF5C-4466-86C9-578981A27C92}"/>
              </a:ext>
            </a:extLst>
          </p:cNvPr>
          <p:cNvSpPr txBox="1"/>
          <p:nvPr/>
        </p:nvSpPr>
        <p:spPr>
          <a:xfrm>
            <a:off x="10516877" y="85019"/>
            <a:ext cx="1613028" cy="430887"/>
          </a:xfrm>
          <a:prstGeom prst="rect">
            <a:avLst/>
          </a:prstGeom>
          <a:noFill/>
          <a:ln>
            <a:noFill/>
            <a:prstDash val="sysDot"/>
          </a:ln>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2000" b="1" dirty="0" err="1">
                <a:latin typeface="#9Slide03 SFU Futura_12" panose="00000400000000000000" pitchFamily="2" charset="0"/>
              </a:rPr>
              <a:t>Tủ</a:t>
            </a:r>
            <a:r>
              <a:rPr lang="en-US" altLang="en-US" sz="2000" b="1" dirty="0">
                <a:latin typeface="#9Slide03 SFU Futura_12" panose="00000400000000000000" pitchFamily="2" charset="0"/>
              </a:rPr>
              <a:t> </a:t>
            </a:r>
            <a:r>
              <a:rPr lang="en-US" altLang="en-US" sz="2000" b="1" dirty="0" err="1">
                <a:latin typeface="#9Slide03 SFU Futura_12" panose="00000400000000000000" pitchFamily="2" charset="0"/>
              </a:rPr>
              <a:t>đựng</a:t>
            </a:r>
            <a:r>
              <a:rPr lang="en-US" altLang="en-US" sz="2000" b="1" dirty="0">
                <a:latin typeface="#9Slide03 SFU Futura_12" panose="00000400000000000000" pitchFamily="2" charset="0"/>
              </a:rPr>
              <a:t> </a:t>
            </a:r>
            <a:r>
              <a:rPr lang="en-US" altLang="en-US" sz="2000" b="1" dirty="0" err="1">
                <a:latin typeface="#9Slide03 SFU Futura_12" panose="00000400000000000000" pitchFamily="2" charset="0"/>
              </a:rPr>
              <a:t>đồ</a:t>
            </a:r>
            <a:r>
              <a:rPr lang="en-US" altLang="en-US" sz="2000" b="1" dirty="0">
                <a:latin typeface="#9Slide03 SFU Futura_12" panose="00000400000000000000" pitchFamily="2" charset="0"/>
              </a:rPr>
              <a:t> ?</a:t>
            </a:r>
          </a:p>
        </p:txBody>
      </p:sp>
      <p:pic>
        <p:nvPicPr>
          <p:cNvPr id="14" name="图片 5"/>
          <p:cNvPicPr>
            <a:picLocks noChangeAspect="1"/>
          </p:cNvPicPr>
          <p:nvPr/>
        </p:nvPicPr>
        <p:blipFill rotWithShape="1">
          <a:blip r:embed="rId10" cstate="email">
            <a:extLst>
              <a:ext uri="{BEBA8EAE-BF5A-486C-A8C5-ECC9F3942E4B}">
                <a14:imgProps xmlns:a14="http://schemas.microsoft.com/office/drawing/2010/main">
                  <a14:imgLayer r:embed="rId11">
                    <a14:imgEffect>
                      <a14:backgroundRemoval t="7500" b="68409" l="3100" r="99200">
                        <a14:foregroundMark x1="7300" y1="48636" x2="3100" y2="35227"/>
                        <a14:foregroundMark x1="38300" y1="66818" x2="62300" y2="68636"/>
                        <a14:foregroundMark x1="92000" y1="48636" x2="99200" y2="37500"/>
                        <a14:foregroundMark x1="18700" y1="18182" x2="18700" y2="18182"/>
                        <a14:foregroundMark x1="12900" y1="27500" x2="12900" y2="27500"/>
                        <a14:foregroundMark x1="90400" y1="27727" x2="90400" y2="27727"/>
                        <a14:foregroundMark x1="89900" y1="24318" x2="89900" y2="24318"/>
                        <a14:foregroundMark x1="91400" y1="21364" x2="91400" y2="21364"/>
                        <a14:foregroundMark x1="79800" y1="22045" x2="79800" y2="22045"/>
                        <a14:foregroundMark x1="81600" y1="20000" x2="81600" y2="20000"/>
                        <a14:foregroundMark x1="73800" y1="24545" x2="73800" y2="24545"/>
                        <a14:foregroundMark x1="76800" y1="40000" x2="76800" y2="40000"/>
                        <a14:foregroundMark x1="82200" y1="42500" x2="82200" y2="42500"/>
                        <a14:foregroundMark x1="83700" y1="44545" x2="83700" y2="44545"/>
                        <a14:foregroundMark x1="84400" y1="44545" x2="84400" y2="44545"/>
                        <a14:foregroundMark x1="70800" y1="38182" x2="70800" y2="38182"/>
                        <a14:foregroundMark x1="57600" y1="47500" x2="57600" y2="47500"/>
                      </a14:backgroundRemoval>
                    </a14:imgEffect>
                  </a14:imgLayer>
                </a14:imgProps>
              </a:ext>
              <a:ext uri="{28A0092B-C50C-407E-A947-70E740481C1C}">
                <a14:useLocalDpi xmlns:a14="http://schemas.microsoft.com/office/drawing/2010/main" val="0"/>
              </a:ext>
            </a:extLst>
          </a:blip>
          <a:srcRect b="23900"/>
          <a:stretch/>
        </p:blipFill>
        <p:spPr>
          <a:xfrm>
            <a:off x="7619994" y="2404883"/>
            <a:ext cx="4516041" cy="1323118"/>
          </a:xfrm>
          <a:prstGeom prst="rect">
            <a:avLst/>
          </a:prstGeom>
        </p:spPr>
      </p:pic>
    </p:spTree>
    <p:extLst>
      <p:ext uri="{BB962C8B-B14F-4D97-AF65-F5344CB8AC3E}">
        <p14:creationId xmlns:p14="http://schemas.microsoft.com/office/powerpoint/2010/main" val="325836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barn(inVertical)">
                                      <p:cBhvr>
                                        <p:cTn id="18" dur="500"/>
                                        <p:tgtEl>
                                          <p:spTgt spid="102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10" grpId="0"/>
      <p:bldP spid="11"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6257</TotalTime>
  <Words>2926</Words>
  <Application>Microsoft Office PowerPoint</Application>
  <PresentationFormat>Widescreen</PresentationFormat>
  <Paragraphs>322</Paragraphs>
  <Slides>37</Slides>
  <Notes>25</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#9Slide05 Great Vibes</vt:lpstr>
      <vt:lpstr>#9Slide03 Oswald Medium</vt:lpstr>
      <vt:lpstr>Calibri Light</vt:lpstr>
      <vt:lpstr>Arial</vt:lpstr>
      <vt:lpstr>Calibri</vt:lpstr>
      <vt:lpstr>Times New Roman</vt:lpstr>
      <vt:lpstr>#9Slide07 IcielKoni</vt:lpstr>
      <vt:lpstr>#9Slide03 SFU Futura_12</vt:lpstr>
      <vt:lpstr>#9Slide05 SVNUT Triumph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Trang</dc:creator>
  <cp:lastModifiedBy>84974897627</cp:lastModifiedBy>
  <cp:revision>118</cp:revision>
  <dcterms:created xsi:type="dcterms:W3CDTF">2021-07-21T02:55:04Z</dcterms:created>
  <dcterms:modified xsi:type="dcterms:W3CDTF">2022-01-12T00:29:43Z</dcterms:modified>
</cp:coreProperties>
</file>