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616" r:id="rId2"/>
    <p:sldId id="618" r:id="rId3"/>
    <p:sldId id="262" r:id="rId4"/>
    <p:sldId id="614" r:id="rId5"/>
    <p:sldId id="629" r:id="rId6"/>
    <p:sldId id="600" r:id="rId7"/>
    <p:sldId id="624" r:id="rId8"/>
    <p:sldId id="632" r:id="rId9"/>
    <p:sldId id="613" r:id="rId10"/>
    <p:sldId id="633" r:id="rId11"/>
    <p:sldId id="610" r:id="rId12"/>
    <p:sldId id="608" r:id="rId13"/>
    <p:sldId id="585" r:id="rId14"/>
    <p:sldId id="611" r:id="rId15"/>
    <p:sldId id="634" r:id="rId16"/>
    <p:sldId id="509" r:id="rId17"/>
    <p:sldId id="510" r:id="rId18"/>
    <p:sldId id="626" r:id="rId19"/>
    <p:sldId id="63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E35"/>
    <a:srgbClr val="FFE8CB"/>
    <a:srgbClr val="0000FF"/>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1" d="100"/>
          <a:sy n="61" d="100"/>
        </p:scale>
        <p:origin x="10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9/22/2021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22222"/>
                </a:solidFill>
                <a:effectLst/>
                <a:latin typeface="Tahoma" panose="020B0604030504040204" pitchFamily="34" charset="0"/>
              </a:rPr>
              <a:t>Bản đồ là mô hình không gian cho chúng ta biết hình dáng, độ lớn, vị trí tương hỗ của các đối tượng trong không</a:t>
            </a:r>
            <a:endParaRPr lang="en-US" b="0" i="0">
              <a:solidFill>
                <a:srgbClr val="222222"/>
              </a:solidFill>
              <a:effectLst/>
              <a:latin typeface="Tahoma" panose="020B0604030504040204" pitchFamily="34" charset="0"/>
            </a:endParaRPr>
          </a:p>
          <a:p>
            <a:pPr algn="l">
              <a:buFont typeface="Arial" panose="020B0604020202020204" pitchFamily="34" charset="0"/>
              <a:buChar char="•"/>
            </a:pPr>
            <a:r>
              <a:rPr lang="vi-VN" b="0" i="0">
                <a:solidFill>
                  <a:srgbClr val="222222"/>
                </a:solidFill>
                <a:effectLst/>
                <a:latin typeface="Tahoma" panose="020B0604030504040204" pitchFamily="34" charset="0"/>
              </a:rPr>
              <a:t>Bản đồ là người dẫn đường trên bộ, trên biển và trên không.</a:t>
            </a:r>
          </a:p>
          <a:p>
            <a:pPr algn="l">
              <a:buFont typeface="Arial" panose="020B0604020202020204" pitchFamily="34" charset="0"/>
              <a:buChar char="•"/>
            </a:pPr>
            <a:r>
              <a:rPr lang="vi-VN" b="0" i="0">
                <a:solidFill>
                  <a:srgbClr val="222222"/>
                </a:solidFill>
                <a:effectLst/>
                <a:latin typeface="Tahoma" panose="020B0604030504040204" pitchFamily="34" charset="0"/>
              </a:rPr>
              <a:t>Bản đồ là tài liệu không thể thiếu trong quân sự (cung cấp các thông tin về địa hình để vạch ra kế hoạch tác chiến).</a:t>
            </a:r>
          </a:p>
          <a:p>
            <a:pPr algn="l">
              <a:buFont typeface="Arial" panose="020B0604020202020204" pitchFamily="34" charset="0"/>
              <a:buChar char="•"/>
            </a:pPr>
            <a:r>
              <a:rPr lang="vi-VN" b="0" i="0">
                <a:solidFill>
                  <a:srgbClr val="222222"/>
                </a:solidFill>
                <a:effectLst/>
                <a:latin typeface="Tahoma" panose="020B0604030504040204" pitchFamily="34" charset="0"/>
              </a:rPr>
              <a:t>Trong công nghiệp, xây dựng, giao thông vận tải…bản đồ dùng để khảo sát, thiết kế, nhất là các bản đồ địa hình tỷ lệ lớn.</a:t>
            </a:r>
          </a:p>
          <a:p>
            <a:pPr algn="l">
              <a:buFont typeface="Arial" panose="020B0604020202020204" pitchFamily="34" charset="0"/>
              <a:buChar char="•"/>
            </a:pPr>
            <a:r>
              <a:rPr lang="vi-VN" b="0" i="0">
                <a:solidFill>
                  <a:srgbClr val="222222"/>
                </a:solidFill>
                <a:effectLst/>
                <a:latin typeface="Tahoma" panose="020B0604030504040204" pitchFamily="34" charset="0"/>
              </a:rPr>
              <a:t>Trong nông nghiệp, bản đồ dùng để quy hoạch, quản lý đất đai, phân vùng quy hoạch đất, xây dựng thủy lợi.</a:t>
            </a:r>
          </a:p>
          <a:p>
            <a:pPr algn="l">
              <a:buFont typeface="Arial" panose="020B0604020202020204" pitchFamily="34" charset="0"/>
              <a:buChar char="•"/>
            </a:pPr>
            <a:r>
              <a:rPr lang="vi-VN" b="0" i="0">
                <a:solidFill>
                  <a:srgbClr val="222222"/>
                </a:solidFill>
                <a:effectLst/>
                <a:latin typeface="Tahoma" panose="020B0604030504040204" pitchFamily="34" charset="0"/>
              </a:rPr>
              <a:t>Trong giáo dục đào tạo: bản đồ là giáo cụ trực quan, là cuốn “sách giáo khoa” thứ hai trong công tác giảng dạy và học tập các môn địa lý và lịch sử. Bản đồ còn là công cụ để tuyên truyền, quảng cáo nâng cao trình độ văn hoá chung của nhân dân.</a:t>
            </a:r>
          </a:p>
          <a:p>
            <a:pPr algn="l">
              <a:buFont typeface="Arial" panose="020B0604020202020204" pitchFamily="34" charset="0"/>
              <a:buChar char="•"/>
            </a:pPr>
            <a:r>
              <a:rPr lang="vi-VN" b="0" i="0">
                <a:solidFill>
                  <a:srgbClr val="222222"/>
                </a:solidFill>
                <a:effectLst/>
                <a:latin typeface="Tahoma" panose="020B0604030504040204" pitchFamily="34" charset="0"/>
              </a:rPr>
              <a:t>Trong kinh tế – xã hội: Bản đồ là phương tiện không thể thiếu trong ngành Du lịch. Bản đồ là công cụ hỗ trợ đắc lực cho việc quy hoạch định hướng phát triển kinh tế cho mỗi quốc gia, mỗi ngành kinh tế xã hội.</a:t>
            </a:r>
          </a:p>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1760500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3D94F1-869E-4C7D-8AD2-5B434708E3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0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19353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Đẻ làm tốt công tác phòng chống bão và theo dõi diễn biến của cơn bão, ta cần xác định đúng tọa độ địa lí và hướng di chuyển của con bão đó. Ngày x</a:t>
            </a:r>
            <a:r>
              <a:rPr lang="vi-VN"/>
              <a:t>ư</a:t>
            </a:r>
            <a:r>
              <a:rPr lang="en-US"/>
              <a:t>a, trong những cuộc hành trình, các tàu biển th</a:t>
            </a:r>
            <a:r>
              <a:rPr lang="vi-VN"/>
              <a:t>ư</a:t>
            </a:r>
            <a:r>
              <a:rPr lang="en-US"/>
              <a:t>ờng xuyên bị mất ph</a:t>
            </a:r>
            <a:r>
              <a:rPr lang="vi-VN"/>
              <a:t>ư</a:t>
            </a:r>
            <a:r>
              <a:rPr lang="en-US"/>
              <a:t>ơng h</a:t>
            </a:r>
            <a:r>
              <a:rPr lang="vi-VN"/>
              <a:t>ư</a:t>
            </a:r>
            <a:r>
              <a:rPr lang="en-US"/>
              <a:t>ớng. Ví dụ, một c</a:t>
            </a:r>
            <a:r>
              <a:rPr lang="vi-VN"/>
              <a:t>ơ</a:t>
            </a:r>
            <a:r>
              <a:rPr lang="en-US"/>
              <a:t>n bão có thể đ</a:t>
            </a:r>
            <a:r>
              <a:rPr lang="vi-VN"/>
              <a:t>ư</a:t>
            </a:r>
            <a:r>
              <a:rPr lang="en-US"/>
              <a:t>a tàu đi xa h</a:t>
            </a:r>
            <a:r>
              <a:rPr lang="vi-VN"/>
              <a:t>ơ</a:t>
            </a:r>
            <a:r>
              <a:rPr lang="en-US"/>
              <a:t>n n</a:t>
            </a:r>
            <a:r>
              <a:rPr lang="vi-VN"/>
              <a:t>ơ</a:t>
            </a:r>
            <a:r>
              <a:rPr lang="en-US"/>
              <a:t>i nó muốn đến. Ngày nay, các con tàu ra khơi đều có gắn các thiết bị định vị để thông báo vị trí của con tàu. Nhờ có 1 mạng l</a:t>
            </a:r>
            <a:r>
              <a:rPr lang="vi-VN"/>
              <a:t>ư</a:t>
            </a:r>
            <a:r>
              <a:rPr lang="en-US"/>
              <a:t>ới kinh tuyến vĩ đã giúp cho việc xác định vị trí 1 cách dễ dàng hơn. </a:t>
            </a:r>
          </a:p>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408859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56862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337559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2952753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D03F92-1099-41D2-9E8E-88ADAE2EAE65}" type="slidenum">
              <a:rPr lang="en-US" smtClean="0"/>
              <a:t>11</a:t>
            </a:fld>
            <a:endParaRPr lang="en-US"/>
          </a:p>
        </p:txBody>
      </p:sp>
    </p:spTree>
    <p:extLst>
      <p:ext uri="{BB962C8B-B14F-4D97-AF65-F5344CB8AC3E}">
        <p14:creationId xmlns:p14="http://schemas.microsoft.com/office/powerpoint/2010/main" val="106016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2602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3472431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79D35-D9B5-42DB-B870-D6B5487BA97D}" type="slidenum">
              <a:rPr lang="en-US" altLang="en-US"/>
              <a:pPr/>
              <a:t>16</a:t>
            </a:fld>
            <a:endParaRPr lang="en-US" altLang="en-US"/>
          </a:p>
        </p:txBody>
      </p:sp>
    </p:spTree>
    <p:extLst>
      <p:ext uri="{BB962C8B-B14F-4D97-AF65-F5344CB8AC3E}">
        <p14:creationId xmlns:p14="http://schemas.microsoft.com/office/powerpoint/2010/main" val="423355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9/22/2021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9/22/2021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5.xml"/><Relationship Id="rId5" Type="http://schemas.microsoft.com/office/2007/relationships/hdphoto" Target="../media/hdphoto2.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5" Type="http://schemas.microsoft.com/office/2007/relationships/hdphoto" Target="../media/hdphoto7.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5" Type="http://schemas.microsoft.com/office/2007/relationships/hdphoto" Target="../media/hdphoto7.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5.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0" y="719184"/>
            <a:ext cx="5879123" cy="3419310"/>
          </a:xfrm>
          <a:prstGeom prst="rect">
            <a:avLst/>
          </a:prstGeom>
        </p:spPr>
      </p:pic>
      <p:pic>
        <p:nvPicPr>
          <p:cNvPr id="5" name="Picture 4"/>
          <p:cNvPicPr>
            <a:picLocks noChangeAspect="1"/>
          </p:cNvPicPr>
          <p:nvPr/>
        </p:nvPicPr>
        <p:blipFill>
          <a:blip r:embed="rId4"/>
          <a:stretch>
            <a:fillRect/>
          </a:stretch>
        </p:blipFill>
        <p:spPr>
          <a:xfrm>
            <a:off x="-1" y="719184"/>
            <a:ext cx="5741650" cy="3419310"/>
          </a:xfrm>
          <a:prstGeom prst="rect">
            <a:avLst/>
          </a:prstGeom>
        </p:spPr>
      </p:pic>
      <p:sp>
        <p:nvSpPr>
          <p:cNvPr id="6" name="TextBox 5"/>
          <p:cNvSpPr txBox="1"/>
          <p:nvPr/>
        </p:nvSpPr>
        <p:spPr>
          <a:xfrm>
            <a:off x="0" y="3676829"/>
            <a:ext cx="5741650" cy="400110"/>
          </a:xfrm>
          <a:prstGeom prst="rect">
            <a:avLst/>
          </a:prstGeom>
          <a:noFill/>
        </p:spPr>
        <p:txBody>
          <a:bodyPr wrap="square" rtlCol="0">
            <a:spAutoFit/>
          </a:bodyPr>
          <a:lstStyle/>
          <a:p>
            <a:r>
              <a:rPr lang="vi-VN" sz="2000" b="1" dirty="0">
                <a:solidFill>
                  <a:srgbClr val="FFFF00"/>
                </a:solidFill>
                <a:latin typeface="+mj-lt"/>
              </a:rPr>
              <a:t>Bản đồ trên đất sét ở Babylon (2500 TCN)</a:t>
            </a:r>
            <a:endParaRPr lang="en-US" sz="2000" b="1" dirty="0">
              <a:solidFill>
                <a:srgbClr val="FFFF00"/>
              </a:solidFill>
              <a:latin typeface="+mj-lt"/>
            </a:endParaRPr>
          </a:p>
        </p:txBody>
      </p:sp>
      <p:sp>
        <p:nvSpPr>
          <p:cNvPr id="7" name="TextBox 6"/>
          <p:cNvSpPr txBox="1"/>
          <p:nvPr/>
        </p:nvSpPr>
        <p:spPr>
          <a:xfrm>
            <a:off x="6096000" y="3676829"/>
            <a:ext cx="6047310" cy="400110"/>
          </a:xfrm>
          <a:prstGeom prst="rect">
            <a:avLst/>
          </a:prstGeom>
          <a:noFill/>
        </p:spPr>
        <p:txBody>
          <a:bodyPr wrap="square" rtlCol="0">
            <a:spAutoFit/>
          </a:bodyPr>
          <a:lstStyle/>
          <a:p>
            <a:pPr algn="ctr"/>
            <a:r>
              <a:rPr lang="vi-VN" sz="2000" b="1" dirty="0">
                <a:solidFill>
                  <a:srgbClr val="FFFF00"/>
                </a:solidFill>
                <a:latin typeface="+mj-lt"/>
              </a:rPr>
              <a:t>Bản đồ các mỏ khai thác vàng ở Ai Cập (1400 TCN)</a:t>
            </a:r>
            <a:endParaRPr lang="en-US" sz="2000" b="1" dirty="0">
              <a:solidFill>
                <a:srgbClr val="FFFF00"/>
              </a:solidFill>
              <a:latin typeface="+mj-lt"/>
            </a:endParaRPr>
          </a:p>
        </p:txBody>
      </p:sp>
      <p:sp>
        <p:nvSpPr>
          <p:cNvPr id="9" name="TextBox 8">
            <a:extLst>
              <a:ext uri="{FF2B5EF4-FFF2-40B4-BE49-F238E27FC236}">
                <a16:creationId xmlns:a16="http://schemas.microsoft.com/office/drawing/2014/main" id="{B9AC8241-78B2-4EDC-BDC9-A30A448E5EC2}"/>
              </a:ext>
            </a:extLst>
          </p:cNvPr>
          <p:cNvSpPr txBox="1"/>
          <p:nvPr/>
        </p:nvSpPr>
        <p:spPr>
          <a:xfrm>
            <a:off x="0" y="0"/>
            <a:ext cx="12192000" cy="523220"/>
          </a:xfrm>
          <a:prstGeom prst="rect">
            <a:avLst/>
          </a:prstGeom>
          <a:solidFill>
            <a:srgbClr val="FFFF00"/>
          </a:solidFill>
        </p:spPr>
        <p:txBody>
          <a:bodyPr wrap="square" rtlCol="0">
            <a:spAutoFit/>
          </a:bodyPr>
          <a:lstStyle/>
          <a:p>
            <a:pPr algn="ctr"/>
            <a:r>
              <a:rPr lang="vi-VN" sz="2800" b="1" dirty="0">
                <a:solidFill>
                  <a:srgbClr val="C00000"/>
                </a:solidFill>
                <a:latin typeface="+mj-lt"/>
              </a:rPr>
              <a:t>CHƯƠNG 1: BẢN ĐỒ – PHƯƠNG TIỆN THỂ HIỆN BỀ MẶT TRÁI ĐẤT</a:t>
            </a:r>
            <a:endParaRPr lang="en-US" sz="2800" b="1" dirty="0">
              <a:solidFill>
                <a:srgbClr val="C00000"/>
              </a:solidFill>
              <a:latin typeface="+mj-lt"/>
            </a:endParaRPr>
          </a:p>
        </p:txBody>
      </p:sp>
      <p:pic>
        <p:nvPicPr>
          <p:cNvPr id="10" name="Picture 9">
            <a:extLst>
              <a:ext uri="{FF2B5EF4-FFF2-40B4-BE49-F238E27FC236}">
                <a16:creationId xmlns:a16="http://schemas.microsoft.com/office/drawing/2014/main" id="{2AF806A1-4AD9-4CCE-9818-B60F744333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4621" y="4334458"/>
            <a:ext cx="5217624" cy="2542966"/>
          </a:xfrm>
          <a:prstGeom prst="rect">
            <a:avLst/>
          </a:prstGeom>
        </p:spPr>
      </p:pic>
      <p:sp>
        <p:nvSpPr>
          <p:cNvPr id="12" name="TextBox 11">
            <a:extLst>
              <a:ext uri="{FF2B5EF4-FFF2-40B4-BE49-F238E27FC236}">
                <a16:creationId xmlns:a16="http://schemas.microsoft.com/office/drawing/2014/main" id="{32D9C873-7203-45B2-B68E-B954AAE4E08D}"/>
              </a:ext>
            </a:extLst>
          </p:cNvPr>
          <p:cNvSpPr txBox="1"/>
          <p:nvPr/>
        </p:nvSpPr>
        <p:spPr>
          <a:xfrm>
            <a:off x="7948247" y="4378477"/>
            <a:ext cx="4195064" cy="830997"/>
          </a:xfrm>
          <a:prstGeom prst="rect">
            <a:avLst/>
          </a:prstGeom>
          <a:noFill/>
        </p:spPr>
        <p:txBody>
          <a:bodyPr wrap="square" rtlCol="0">
            <a:spAutoFit/>
          </a:bodyPr>
          <a:lstStyle/>
          <a:p>
            <a:pPr algn="just"/>
            <a:r>
              <a:rPr lang="en-US" sz="2400">
                <a:solidFill>
                  <a:srgbClr val="FF0000"/>
                </a:solidFill>
                <a:latin typeface="Times New Roman" panose="02020603050405020304" pitchFamily="18" charset="0"/>
                <a:cs typeface="Times New Roman" panose="02020603050405020304" pitchFamily="18" charset="0"/>
              </a:rPr>
              <a:t>Quan sát các hình ảnh, cho biết đây là vật dụng nào?</a:t>
            </a:r>
          </a:p>
        </p:txBody>
      </p:sp>
      <p:pic>
        <p:nvPicPr>
          <p:cNvPr id="13" name="Picture 2" descr="Câu hỏi đố vui 17">
            <a:extLst>
              <a:ext uri="{FF2B5EF4-FFF2-40B4-BE49-F238E27FC236}">
                <a16:creationId xmlns:a16="http://schemas.microsoft.com/office/drawing/2014/main" id="{54FE0958-1F03-4C6D-9948-5414FA79001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16" b="100000" l="4430" r="98101">
                        <a14:foregroundMark x1="50000" y1="33742" x2="50000" y2="33742"/>
                        <a14:foregroundMark x1="12025" y1="68098" x2="12025" y2="68098"/>
                        <a14:foregroundMark x1="20886" y1="80368" x2="20886" y2="80368"/>
                        <a14:foregroundMark x1="80380" y1="19018" x2="80380" y2="19018"/>
                        <a14:foregroundMark x1="79114" y1="27607" x2="79114" y2="27607"/>
                        <a14:foregroundMark x1="85443" y1="20245" x2="85443" y2="20245"/>
                      </a14:backgroundRemoval>
                    </a14:imgEffect>
                  </a14:imgLayer>
                </a14:imgProps>
              </a:ext>
              <a:ext uri="{28A0092B-C50C-407E-A947-70E740481C1C}">
                <a14:useLocalDpi xmlns:a14="http://schemas.microsoft.com/office/drawing/2010/main" val="0"/>
              </a:ext>
            </a:extLst>
          </a:blip>
          <a:srcRect/>
          <a:stretch>
            <a:fillRect/>
          </a:stretch>
        </p:blipFill>
        <p:spPr bwMode="auto">
          <a:xfrm>
            <a:off x="9035561" y="5470187"/>
            <a:ext cx="1039418" cy="107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F853F-6AFA-4334-ACB7-6C9DFBDE1824}"/>
              </a:ext>
            </a:extLst>
          </p:cNvPr>
          <p:cNvPicPr>
            <a:picLocks noChangeAspect="1"/>
          </p:cNvPicPr>
          <p:nvPr/>
        </p:nvPicPr>
        <p:blipFill>
          <a:blip r:embed="rId3"/>
          <a:stretch>
            <a:fillRect/>
          </a:stretch>
        </p:blipFill>
        <p:spPr>
          <a:xfrm>
            <a:off x="20726" y="0"/>
            <a:ext cx="12192000" cy="6838293"/>
          </a:xfrm>
          <a:prstGeom prst="rect">
            <a:avLst/>
          </a:prstGeom>
        </p:spPr>
      </p:pic>
      <p:sp>
        <p:nvSpPr>
          <p:cNvPr id="5" name="TextBox 4">
            <a:extLst>
              <a:ext uri="{FF2B5EF4-FFF2-40B4-BE49-F238E27FC236}">
                <a16:creationId xmlns:a16="http://schemas.microsoft.com/office/drawing/2014/main" id="{543D8AC3-C199-4669-AC94-B0C22D3B673D}"/>
              </a:ext>
            </a:extLst>
          </p:cNvPr>
          <p:cNvSpPr txBox="1"/>
          <p:nvPr/>
        </p:nvSpPr>
        <p:spPr>
          <a:xfrm>
            <a:off x="1015486" y="572563"/>
            <a:ext cx="1077867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FFFF00"/>
                </a:solidFill>
                <a:latin typeface="Times New Roman" panose="02020603050405020304" pitchFamily="18" charset="0"/>
                <a:cs typeface="Times New Roman" panose="02020603050405020304" pitchFamily="18" charset="0"/>
              </a:rPr>
              <a:t>Tiết 2 – Bài 1: HỆ THỐNG KINH, VĨ TUYẾN. TỌA ĐỘ ĐỊA LÍ</a:t>
            </a:r>
          </a:p>
        </p:txBody>
      </p:sp>
      <p:sp>
        <p:nvSpPr>
          <p:cNvPr id="6" name="TextBox 5">
            <a:extLst>
              <a:ext uri="{FF2B5EF4-FFF2-40B4-BE49-F238E27FC236}">
                <a16:creationId xmlns:a16="http://schemas.microsoft.com/office/drawing/2014/main" id="{4EAD17B0-1B3F-4C13-93DE-2B15CC7AE1E1}"/>
              </a:ext>
            </a:extLst>
          </p:cNvPr>
          <p:cNvSpPr txBox="1"/>
          <p:nvPr/>
        </p:nvSpPr>
        <p:spPr>
          <a:xfrm>
            <a:off x="0" y="171858"/>
            <a:ext cx="12192000" cy="400110"/>
          </a:xfrm>
          <a:prstGeom prst="rect">
            <a:avLst/>
          </a:prstGeom>
          <a:noFill/>
        </p:spPr>
        <p:txBody>
          <a:bodyPr wrap="square" rtlCol="0">
            <a:spAutoFit/>
          </a:bodyPr>
          <a:lstStyle/>
          <a:p>
            <a:pPr algn="ctr"/>
            <a:r>
              <a:rPr lang="vi-VN" sz="2000" b="1" dirty="0">
                <a:solidFill>
                  <a:srgbClr val="FFFF00"/>
                </a:solidFill>
                <a:latin typeface="+mj-lt"/>
              </a:rPr>
              <a:t>CHƯƠNG 1: BẢN ĐỒ – PHƯƠNG TIỆN THỂ HIỆN BỀ MẶT TRÁI ĐẤT</a:t>
            </a:r>
            <a:endParaRPr lang="en-US" sz="2000" b="1" dirty="0">
              <a:solidFill>
                <a:srgbClr val="FFFF00"/>
              </a:solidFill>
              <a:latin typeface="+mj-lt"/>
            </a:endParaRPr>
          </a:p>
        </p:txBody>
      </p:sp>
      <p:sp>
        <p:nvSpPr>
          <p:cNvPr id="7" name="TextBox 6">
            <a:extLst>
              <a:ext uri="{FF2B5EF4-FFF2-40B4-BE49-F238E27FC236}">
                <a16:creationId xmlns:a16="http://schemas.microsoft.com/office/drawing/2014/main" id="{01D36462-AD5F-4809-820C-4CAEDE2B8A62}"/>
              </a:ext>
            </a:extLst>
          </p:cNvPr>
          <p:cNvSpPr txBox="1"/>
          <p:nvPr/>
        </p:nvSpPr>
        <p:spPr>
          <a:xfrm>
            <a:off x="280975" y="883155"/>
            <a:ext cx="4913586" cy="400110"/>
          </a:xfrm>
          <a:prstGeom prst="rect">
            <a:avLst/>
          </a:prstGeom>
          <a:noFill/>
        </p:spPr>
        <p:txBody>
          <a:bodyPr wrap="square" rtlCol="0">
            <a:spAutoFit/>
          </a:bodyPr>
          <a:lstStyle/>
          <a:p>
            <a:r>
              <a:rPr lang="en-US" sz="2000">
                <a:solidFill>
                  <a:srgbClr val="FFFF00"/>
                </a:solidFill>
                <a:latin typeface="#9Slide03 Josefin Sans SemiBold" panose="00000700000000000000" pitchFamily="2" charset="0"/>
                <a:cs typeface="Times New Roman" panose="02020603050405020304" pitchFamily="18" charset="0"/>
              </a:rPr>
              <a:t>1. Hệ thống kinh, vĩ tuyến</a:t>
            </a:r>
          </a:p>
        </p:txBody>
      </p:sp>
      <p:graphicFrame>
        <p:nvGraphicFramePr>
          <p:cNvPr id="11" name="Table 11">
            <a:extLst>
              <a:ext uri="{FF2B5EF4-FFF2-40B4-BE49-F238E27FC236}">
                <a16:creationId xmlns:a16="http://schemas.microsoft.com/office/drawing/2014/main" id="{8F4AC7C7-7563-47D7-9BE5-1A172E1F3B1F}"/>
              </a:ext>
            </a:extLst>
          </p:cNvPr>
          <p:cNvGraphicFramePr>
            <a:graphicFrameLocks noGrp="1"/>
          </p:cNvGraphicFramePr>
          <p:nvPr>
            <p:extLst>
              <p:ext uri="{D42A27DB-BD31-4B8C-83A1-F6EECF244321}">
                <p14:modId xmlns:p14="http://schemas.microsoft.com/office/powerpoint/2010/main" val="1136445598"/>
              </p:ext>
            </p:extLst>
          </p:nvPr>
        </p:nvGraphicFramePr>
        <p:xfrm>
          <a:off x="421574" y="1329842"/>
          <a:ext cx="11476549" cy="3017520"/>
        </p:xfrm>
        <a:graphic>
          <a:graphicData uri="http://schemas.openxmlformats.org/drawingml/2006/table">
            <a:tbl>
              <a:tblPr firstRow="1" bandRow="1">
                <a:tableStyleId>{5940675A-B579-460E-94D1-54222C63F5DA}</a:tableStyleId>
              </a:tblPr>
              <a:tblGrid>
                <a:gridCol w="2221631">
                  <a:extLst>
                    <a:ext uri="{9D8B030D-6E8A-4147-A177-3AD203B41FA5}">
                      <a16:colId xmlns:a16="http://schemas.microsoft.com/office/drawing/2014/main" val="3420096897"/>
                    </a:ext>
                  </a:extLst>
                </a:gridCol>
                <a:gridCol w="4739728">
                  <a:extLst>
                    <a:ext uri="{9D8B030D-6E8A-4147-A177-3AD203B41FA5}">
                      <a16:colId xmlns:a16="http://schemas.microsoft.com/office/drawing/2014/main" val="2699003449"/>
                    </a:ext>
                  </a:extLst>
                </a:gridCol>
                <a:gridCol w="4515190">
                  <a:extLst>
                    <a:ext uri="{9D8B030D-6E8A-4147-A177-3AD203B41FA5}">
                      <a16:colId xmlns:a16="http://schemas.microsoft.com/office/drawing/2014/main" val="47223377"/>
                    </a:ext>
                  </a:extLst>
                </a:gridCol>
              </a:tblGrid>
              <a:tr h="209187">
                <a:tc>
                  <a:txBody>
                    <a:bodyPr/>
                    <a:lstStyle/>
                    <a:p>
                      <a:endParaRPr lang="en-US" b="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FFFF00"/>
                          </a:solidFill>
                          <a:latin typeface="Times New Roman" panose="02020603050405020304" pitchFamily="18" charset="0"/>
                          <a:cs typeface="Times New Roman" panose="02020603050405020304" pitchFamily="18" charset="0"/>
                        </a:rPr>
                        <a:t>Kinh tuyến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FFFF00"/>
                          </a:solidFill>
                          <a:latin typeface="Times New Roman" panose="02020603050405020304" pitchFamily="18" charset="0"/>
                          <a:cs typeface="Times New Roman" panose="02020603050405020304" pitchFamily="18" charset="0"/>
                        </a:rPr>
                        <a:t>Vĩ tuyến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20565273"/>
                  </a:ext>
                </a:extLst>
              </a:tr>
              <a:tr h="366077">
                <a:tc>
                  <a:txBody>
                    <a:bodyPr/>
                    <a:lstStyle/>
                    <a:p>
                      <a:r>
                        <a:rPr lang="en-US" b="0">
                          <a:solidFill>
                            <a:schemeClr val="bg1"/>
                          </a:solidFill>
                          <a:latin typeface="Times New Roman" panose="02020603050405020304" pitchFamily="18" charset="0"/>
                          <a:cs typeface="Times New Roman" panose="02020603050405020304" pitchFamily="18" charset="0"/>
                        </a:rPr>
                        <a:t>Khái niệm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latin typeface="Times New Roman" panose="02020603050405020304" pitchFamily="18" charset="0"/>
                          <a:cs typeface="Times New Roman" panose="02020603050405020304" pitchFamily="18" charset="0"/>
                        </a:rPr>
                        <a:t>- Là các nửa đường tròn nối 2 cực trên bề mặt quả Địa cầu.</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latin typeface="Times New Roman" panose="02020603050405020304" pitchFamily="18" charset="0"/>
                          <a:cs typeface="Times New Roman" panose="02020603050405020304" pitchFamily="18" charset="0"/>
                        </a:rPr>
                        <a:t>- Là các vòng tròn bao quanh quả Địa cầu và vuông góc với các kinh tuyến.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2831501"/>
                  </a:ext>
                </a:extLst>
              </a:tr>
              <a:tr h="209187">
                <a:tc>
                  <a:txBody>
                    <a:bodyPr/>
                    <a:lstStyle/>
                    <a:p>
                      <a:r>
                        <a:rPr lang="en-US" b="0">
                          <a:solidFill>
                            <a:schemeClr val="bg1"/>
                          </a:solidFill>
                          <a:latin typeface="Times New Roman" panose="02020603050405020304" pitchFamily="18" charset="0"/>
                          <a:cs typeface="Times New Roman" panose="02020603050405020304" pitchFamily="18" charset="0"/>
                        </a:rPr>
                        <a:t>Độ dài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latin typeface="Times New Roman" panose="02020603050405020304" pitchFamily="18" charset="0"/>
                          <a:cs typeface="Times New Roman" panose="02020603050405020304" pitchFamily="18" charset="0"/>
                        </a:rPr>
                        <a:t>- Bằng nhau.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latin typeface="Times New Roman" panose="02020603050405020304" pitchFamily="18" charset="0"/>
                          <a:cs typeface="Times New Roman" panose="02020603050405020304" pitchFamily="18" charset="0"/>
                        </a:rPr>
                        <a:t>- Không bằng nhau.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07531748"/>
                  </a:ext>
                </a:extLst>
              </a:tr>
              <a:tr h="522967">
                <a:tc>
                  <a:txBody>
                    <a:bodyPr/>
                    <a:lstStyle/>
                    <a:p>
                      <a:r>
                        <a:rPr lang="en-US" altLang="en-US" b="0" baseline="0">
                          <a:solidFill>
                            <a:schemeClr val="bg1"/>
                          </a:solidFill>
                          <a:latin typeface="Times New Roman" panose="02020603050405020304" pitchFamily="18" charset="0"/>
                          <a:cs typeface="Times New Roman" panose="02020603050405020304" pitchFamily="18" charset="0"/>
                        </a:rPr>
                        <a:t>0</a:t>
                      </a:r>
                      <a:r>
                        <a:rPr lang="en-US" altLang="en-US" b="0" baseline="30000">
                          <a:solidFill>
                            <a:schemeClr val="bg1"/>
                          </a:solidFill>
                          <a:latin typeface="Times New Roman" panose="02020603050405020304" pitchFamily="18" charset="0"/>
                          <a:cs typeface="Times New Roman" panose="02020603050405020304" pitchFamily="18" charset="0"/>
                        </a:rPr>
                        <a:t> o</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 Kinh tuyến gốc:  L</a:t>
                      </a:r>
                      <a:r>
                        <a:rPr lang="en-US" altLang="en-US" sz="1800" b="0">
                          <a:solidFill>
                            <a:schemeClr val="bg1"/>
                          </a:solidFill>
                          <a:latin typeface="Times New Roman" panose="02020603050405020304" pitchFamily="18" charset="0"/>
                          <a:cs typeface="Times New Roman" panose="02020603050405020304" pitchFamily="18" charset="0"/>
                        </a:rPr>
                        <a:t>à đường đi qua đài thiên văn Grin- uýt ở ngoại ô thành phố Luân Đôn (Anh)</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tLang="en-US" sz="1800" b="0">
                          <a:solidFill>
                            <a:schemeClr val="bg1"/>
                          </a:solidFill>
                          <a:latin typeface="Times New Roman" panose="02020603050405020304" pitchFamily="18" charset="0"/>
                          <a:cs typeface="Times New Roman" panose="02020603050405020304" pitchFamily="18" charset="0"/>
                        </a:rPr>
                        <a:t>- Vĩ tuyến gốc:  Là đường xích đạo</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7268887"/>
                  </a:ext>
                </a:extLst>
              </a:tr>
              <a:tr h="209187">
                <a:tc>
                  <a:txBody>
                    <a:bodyPr/>
                    <a:lstStyle/>
                    <a:p>
                      <a:r>
                        <a:rPr lang="en-US" b="0">
                          <a:solidFill>
                            <a:schemeClr val="bg1"/>
                          </a:solidFill>
                          <a:latin typeface="Times New Roman" panose="02020603050405020304" pitchFamily="18" charset="0"/>
                          <a:cs typeface="Times New Roman" panose="02020603050405020304" pitchFamily="18" charset="0"/>
                        </a:rPr>
                        <a:t>Số lượng (Cách 1</a:t>
                      </a:r>
                      <a:r>
                        <a:rPr lang="en-US" altLang="en-US" b="0" baseline="30000">
                          <a:solidFill>
                            <a:schemeClr val="bg1"/>
                          </a:solidFill>
                          <a:latin typeface="Times New Roman" panose="02020603050405020304" pitchFamily="18" charset="0"/>
                          <a:cs typeface="Times New Roman" panose="02020603050405020304" pitchFamily="18" charset="0"/>
                        </a:rPr>
                        <a:t> o </a:t>
                      </a:r>
                      <a:r>
                        <a:rPr lang="en-US" altLang="en-US" b="0" baseline="0">
                          <a:solidFill>
                            <a:schemeClr val="bg1"/>
                          </a:solidFill>
                          <a:latin typeface="Times New Roman" panose="02020603050405020304" pitchFamily="18" charset="0"/>
                          <a:cs typeface="Times New Roman" panose="02020603050405020304" pitchFamily="18" charset="0"/>
                        </a:rPr>
                        <a:t>)</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360 đường kinh tuyến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181 đường vĩ tuyến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9392265"/>
                  </a:ext>
                </a:extLst>
              </a:tr>
              <a:tr h="0">
                <a:tc>
                  <a:txBody>
                    <a:bodyPr/>
                    <a:lstStyle/>
                    <a:p>
                      <a:r>
                        <a:rPr lang="en-US" b="0">
                          <a:solidFill>
                            <a:schemeClr val="bg1"/>
                          </a:solidFill>
                          <a:latin typeface="Times New Roman" panose="02020603050405020304" pitchFamily="18" charset="0"/>
                          <a:cs typeface="Times New Roman" panose="02020603050405020304" pitchFamily="18" charset="0"/>
                        </a:rPr>
                        <a:t>Phân loại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 Kinh tuyến Đông.</a:t>
                      </a:r>
                    </a:p>
                    <a:p>
                      <a:r>
                        <a:rPr lang="en-US" b="0">
                          <a:solidFill>
                            <a:schemeClr val="bg1"/>
                          </a:solidFill>
                          <a:latin typeface="Times New Roman" panose="02020603050405020304" pitchFamily="18" charset="0"/>
                          <a:cs typeface="Times New Roman" panose="02020603050405020304" pitchFamily="18" charset="0"/>
                        </a:rPr>
                        <a:t>- Kinh tuyến Tây.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 Vĩ tuyến Bắc. </a:t>
                      </a:r>
                    </a:p>
                    <a:p>
                      <a:r>
                        <a:rPr lang="en-US" b="0">
                          <a:solidFill>
                            <a:schemeClr val="bg1"/>
                          </a:solidFill>
                          <a:latin typeface="Times New Roman" panose="02020603050405020304" pitchFamily="18" charset="0"/>
                          <a:cs typeface="Times New Roman" panose="02020603050405020304" pitchFamily="18" charset="0"/>
                        </a:rPr>
                        <a:t>- Vĩ tuyến Nam.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3017679"/>
                  </a:ext>
                </a:extLst>
              </a:tr>
            </a:tbl>
          </a:graphicData>
        </a:graphic>
      </p:graphicFrame>
      <p:sp>
        <p:nvSpPr>
          <p:cNvPr id="15" name="TextBox 14">
            <a:extLst>
              <a:ext uri="{FF2B5EF4-FFF2-40B4-BE49-F238E27FC236}">
                <a16:creationId xmlns:a16="http://schemas.microsoft.com/office/drawing/2014/main" id="{ADA7772D-6274-4C25-8116-0212617B79D4}"/>
              </a:ext>
            </a:extLst>
          </p:cNvPr>
          <p:cNvSpPr txBox="1"/>
          <p:nvPr/>
        </p:nvSpPr>
        <p:spPr>
          <a:xfrm>
            <a:off x="280975" y="4344794"/>
            <a:ext cx="4913586" cy="400110"/>
          </a:xfrm>
          <a:prstGeom prst="rect">
            <a:avLst/>
          </a:prstGeom>
          <a:noFill/>
        </p:spPr>
        <p:txBody>
          <a:bodyPr wrap="square" rtlCol="0">
            <a:spAutoFit/>
          </a:bodyPr>
          <a:lstStyle/>
          <a:p>
            <a:r>
              <a:rPr lang="en-US" sz="2000">
                <a:solidFill>
                  <a:srgbClr val="FFFF00"/>
                </a:solidFill>
                <a:latin typeface="#9Slide03 Josefin Sans SemiBold" panose="00000700000000000000" pitchFamily="2" charset="0"/>
                <a:cs typeface="Times New Roman" panose="02020603050405020304" pitchFamily="18" charset="0"/>
              </a:rPr>
              <a:t>2. Kinh độ, vĩ độ và tọa độ địa lí</a:t>
            </a:r>
          </a:p>
        </p:txBody>
      </p:sp>
      <p:grpSp>
        <p:nvGrpSpPr>
          <p:cNvPr id="20" name="Group 19">
            <a:extLst>
              <a:ext uri="{FF2B5EF4-FFF2-40B4-BE49-F238E27FC236}">
                <a16:creationId xmlns:a16="http://schemas.microsoft.com/office/drawing/2014/main" id="{56950C74-001F-4BD0-A040-F48CA15DE26F}"/>
              </a:ext>
            </a:extLst>
          </p:cNvPr>
          <p:cNvGrpSpPr/>
          <p:nvPr/>
        </p:nvGrpSpPr>
        <p:grpSpPr>
          <a:xfrm>
            <a:off x="10543704" y="2768051"/>
            <a:ext cx="1583420" cy="1517454"/>
            <a:chOff x="8205185" y="3238929"/>
            <a:chExt cx="3596086" cy="3446271"/>
          </a:xfrm>
        </p:grpSpPr>
        <p:pic>
          <p:nvPicPr>
            <p:cNvPr id="17" name="Picture 2" descr="Ghi Kinh Độ Và Vĩ Độ Là Gì, Thế Nào Là Kinh Độ Và Vĩ Độ Của Một Điểm">
              <a:extLst>
                <a:ext uri="{FF2B5EF4-FFF2-40B4-BE49-F238E27FC236}">
                  <a16:creationId xmlns:a16="http://schemas.microsoft.com/office/drawing/2014/main" id="{C9AD4039-8C81-4B51-8C82-1D70A9BDD9B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357" b="89694" l="8875" r="90000">
                          <a14:foregroundMark x1="8875" y1="47632" x2="8875" y2="47632"/>
                          <a14:foregroundMark x1="25125" y1="8357" x2="25125" y2="8357"/>
                        </a14:backgroundRemoval>
                      </a14:imgEffect>
                    </a14:imgLayer>
                  </a14:imgProps>
                </a:ext>
                <a:ext uri="{28A0092B-C50C-407E-A947-70E740481C1C}">
                  <a14:useLocalDpi xmlns:a14="http://schemas.microsoft.com/office/drawing/2010/main" val="0"/>
                </a:ext>
              </a:extLst>
            </a:blip>
            <a:srcRect l="6604" t="9548" r="55484" b="9485"/>
            <a:stretch/>
          </p:blipFill>
          <p:spPr bwMode="auto">
            <a:xfrm>
              <a:off x="8205185" y="3238929"/>
              <a:ext cx="3596086" cy="3446271"/>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3C095591-FC38-4AAC-8E3B-EE286C4B428D}"/>
                </a:ext>
              </a:extLst>
            </p:cNvPr>
            <p:cNvSpPr/>
            <p:nvPr/>
          </p:nvSpPr>
          <p:spPr>
            <a:xfrm rot="20141279">
              <a:off x="8848287" y="3504320"/>
              <a:ext cx="1623736" cy="3069020"/>
            </a:xfrm>
            <a:custGeom>
              <a:avLst/>
              <a:gdLst>
                <a:gd name="connsiteX0" fmla="*/ 1623736 w 1623736"/>
                <a:gd name="connsiteY0" fmla="*/ 0 h 3069020"/>
                <a:gd name="connsiteX1" fmla="*/ 1224343 w 1623736"/>
                <a:gd name="connsiteY1" fmla="*/ 115614 h 3069020"/>
                <a:gd name="connsiteX2" fmla="*/ 993115 w 1623736"/>
                <a:gd name="connsiteY2" fmla="*/ 231227 h 3069020"/>
                <a:gd name="connsiteX3" fmla="*/ 614743 w 1623736"/>
                <a:gd name="connsiteY3" fmla="*/ 515007 h 3069020"/>
                <a:gd name="connsiteX4" fmla="*/ 309943 w 1623736"/>
                <a:gd name="connsiteY4" fmla="*/ 914400 h 3069020"/>
                <a:gd name="connsiteX5" fmla="*/ 110246 w 1623736"/>
                <a:gd name="connsiteY5" fmla="*/ 1324303 h 3069020"/>
                <a:gd name="connsiteX6" fmla="*/ 15653 w 1623736"/>
                <a:gd name="connsiteY6" fmla="*/ 1744717 h 3069020"/>
                <a:gd name="connsiteX7" fmla="*/ 5143 w 1623736"/>
                <a:gd name="connsiteY7" fmla="*/ 2217682 h 3069020"/>
                <a:gd name="connsiteX8" fmla="*/ 68205 w 1623736"/>
                <a:gd name="connsiteY8" fmla="*/ 2554014 h 3069020"/>
                <a:gd name="connsiteX9" fmla="*/ 194329 w 1623736"/>
                <a:gd name="connsiteY9" fmla="*/ 2806262 h 3069020"/>
                <a:gd name="connsiteX10" fmla="*/ 383515 w 1623736"/>
                <a:gd name="connsiteY10" fmla="*/ 3069020 h 306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736" h="3069020">
                  <a:moveTo>
                    <a:pt x="1623736" y="0"/>
                  </a:moveTo>
                  <a:cubicBezTo>
                    <a:pt x="1476591" y="38538"/>
                    <a:pt x="1329446" y="77076"/>
                    <a:pt x="1224343" y="115614"/>
                  </a:cubicBezTo>
                  <a:cubicBezTo>
                    <a:pt x="1119240" y="154152"/>
                    <a:pt x="1094715" y="164661"/>
                    <a:pt x="993115" y="231227"/>
                  </a:cubicBezTo>
                  <a:cubicBezTo>
                    <a:pt x="891515" y="297793"/>
                    <a:pt x="728605" y="401145"/>
                    <a:pt x="614743" y="515007"/>
                  </a:cubicBezTo>
                  <a:cubicBezTo>
                    <a:pt x="500881" y="628869"/>
                    <a:pt x="394026" y="779517"/>
                    <a:pt x="309943" y="914400"/>
                  </a:cubicBezTo>
                  <a:cubicBezTo>
                    <a:pt x="225860" y="1049283"/>
                    <a:pt x="159294" y="1185917"/>
                    <a:pt x="110246" y="1324303"/>
                  </a:cubicBezTo>
                  <a:cubicBezTo>
                    <a:pt x="61198" y="1462689"/>
                    <a:pt x="33170" y="1595821"/>
                    <a:pt x="15653" y="1744717"/>
                  </a:cubicBezTo>
                  <a:cubicBezTo>
                    <a:pt x="-1864" y="1893614"/>
                    <a:pt x="-3616" y="2082799"/>
                    <a:pt x="5143" y="2217682"/>
                  </a:cubicBezTo>
                  <a:cubicBezTo>
                    <a:pt x="13902" y="2352565"/>
                    <a:pt x="36674" y="2455917"/>
                    <a:pt x="68205" y="2554014"/>
                  </a:cubicBezTo>
                  <a:cubicBezTo>
                    <a:pt x="99736" y="2652111"/>
                    <a:pt x="141777" y="2720428"/>
                    <a:pt x="194329" y="2806262"/>
                  </a:cubicBezTo>
                  <a:cubicBezTo>
                    <a:pt x="246881" y="2892096"/>
                    <a:pt x="315198" y="2980558"/>
                    <a:pt x="383515" y="306902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4D7DCB0-22B9-4D45-A2BB-A6FCB452DC56}"/>
                </a:ext>
              </a:extLst>
            </p:cNvPr>
            <p:cNvCxnSpPr>
              <a:cxnSpLocks/>
            </p:cNvCxnSpPr>
            <p:nvPr/>
          </p:nvCxnSpPr>
          <p:spPr>
            <a:xfrm>
              <a:off x="8328878" y="4370075"/>
              <a:ext cx="32118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Rectangle 185">
            <a:extLst>
              <a:ext uri="{FF2B5EF4-FFF2-40B4-BE49-F238E27FC236}">
                <a16:creationId xmlns:a16="http://schemas.microsoft.com/office/drawing/2014/main" id="{C993134E-DE8C-4F55-AA1D-BC04D0D007FC}"/>
              </a:ext>
            </a:extLst>
          </p:cNvPr>
          <p:cNvSpPr>
            <a:spLocks noChangeArrowheads="1"/>
          </p:cNvSpPr>
          <p:nvPr/>
        </p:nvSpPr>
        <p:spPr bwMode="auto">
          <a:xfrm>
            <a:off x="293876" y="4674733"/>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1800" dirty="0">
                <a:solidFill>
                  <a:schemeClr val="bg1"/>
                </a:solidFill>
                <a:latin typeface="Times New Roman" panose="02020603050405020304" pitchFamily="18" charset="0"/>
                <a:cs typeface="Times New Roman" panose="02020603050405020304" pitchFamily="18" charset="0"/>
              </a:rPr>
              <a:t> - </a:t>
            </a:r>
            <a:r>
              <a:rPr lang="en-US" altLang="en-US" sz="1800" dirty="0" err="1">
                <a:solidFill>
                  <a:schemeClr val="bg1"/>
                </a:solidFill>
                <a:latin typeface="Times New Roman" panose="02020603050405020304" pitchFamily="18" charset="0"/>
                <a:cs typeface="Times New Roman" panose="02020603050405020304" pitchFamily="18" charset="0"/>
              </a:rPr>
              <a:t>Kinh</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độ</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khoảng</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cách</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tính</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bằng</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độ</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từ</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kinh</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tuyến</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gốc</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đến</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kinh</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tuyến</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đi</a:t>
            </a:r>
            <a:r>
              <a:rPr lang="en-US" altLang="en-US" sz="1800" dirty="0">
                <a:solidFill>
                  <a:schemeClr val="bg1"/>
                </a:solidFill>
                <a:latin typeface="Times New Roman" panose="02020603050405020304" pitchFamily="18" charset="0"/>
                <a:cs typeface="Times New Roman" panose="02020603050405020304" pitchFamily="18" charset="0"/>
              </a:rPr>
              <a:t> qua </a:t>
            </a:r>
            <a:r>
              <a:rPr lang="en-US" altLang="en-US" sz="1800" dirty="0" err="1">
                <a:solidFill>
                  <a:schemeClr val="bg1"/>
                </a:solidFill>
                <a:latin typeface="Times New Roman" panose="02020603050405020304" pitchFamily="18" charset="0"/>
                <a:cs typeface="Times New Roman" panose="02020603050405020304" pitchFamily="18" charset="0"/>
              </a:rPr>
              <a:t>điểm</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đó</a:t>
            </a:r>
            <a:r>
              <a:rPr lang="en-US" altLang="en-US" sz="1800" dirty="0">
                <a:solidFill>
                  <a:schemeClr val="bg1"/>
                </a:solidFill>
                <a:latin typeface="Times New Roman" panose="02020603050405020304" pitchFamily="18" charset="0"/>
                <a:cs typeface="Times New Roman" panose="02020603050405020304" pitchFamily="18" charset="0"/>
              </a:rPr>
              <a:t>.</a:t>
            </a:r>
          </a:p>
        </p:txBody>
      </p:sp>
      <p:sp>
        <p:nvSpPr>
          <p:cNvPr id="16" name="Rectangle 186">
            <a:extLst>
              <a:ext uri="{FF2B5EF4-FFF2-40B4-BE49-F238E27FC236}">
                <a16:creationId xmlns:a16="http://schemas.microsoft.com/office/drawing/2014/main" id="{388DCB10-4244-4273-900D-EDFEE62B3317}"/>
              </a:ext>
            </a:extLst>
          </p:cNvPr>
          <p:cNvSpPr>
            <a:spLocks noChangeArrowheads="1"/>
          </p:cNvSpPr>
          <p:nvPr/>
        </p:nvSpPr>
        <p:spPr bwMode="auto">
          <a:xfrm>
            <a:off x="280975" y="5343492"/>
            <a:ext cx="4658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1800" dirty="0">
                <a:solidFill>
                  <a:schemeClr val="bg1"/>
                </a:solidFill>
                <a:latin typeface="Times New Roman" panose="02020603050405020304" pitchFamily="18" charset="0"/>
                <a:cs typeface="Times New Roman" panose="02020603050405020304" pitchFamily="18" charset="0"/>
              </a:rPr>
              <a:t> - Tọa độ địa lý: là </a:t>
            </a:r>
            <a:r>
              <a:rPr lang="vi-VN" altLang="en-US" sz="1800" dirty="0">
                <a:solidFill>
                  <a:schemeClr val="bg1"/>
                </a:solidFill>
                <a:latin typeface="Times New Roman" panose="02020603050405020304" pitchFamily="18" charset="0"/>
                <a:cs typeface="Times New Roman" panose="02020603050405020304" pitchFamily="18" charset="0"/>
              </a:rPr>
              <a:t>vĩ</a:t>
            </a:r>
            <a:r>
              <a:rPr lang="en-US" altLang="en-US" sz="1800" dirty="0">
                <a:solidFill>
                  <a:schemeClr val="bg1"/>
                </a:solidFill>
                <a:latin typeface="Times New Roman" panose="02020603050405020304" pitchFamily="18" charset="0"/>
                <a:cs typeface="Times New Roman" panose="02020603050405020304" pitchFamily="18" charset="0"/>
              </a:rPr>
              <a:t> độ và </a:t>
            </a:r>
            <a:r>
              <a:rPr lang="vi-VN" altLang="en-US" sz="1800" dirty="0">
                <a:solidFill>
                  <a:schemeClr val="bg1"/>
                </a:solidFill>
                <a:latin typeface="Times New Roman" panose="02020603050405020304" pitchFamily="18" charset="0"/>
                <a:cs typeface="Times New Roman" panose="02020603050405020304" pitchFamily="18" charset="0"/>
              </a:rPr>
              <a:t>kinh</a:t>
            </a:r>
            <a:r>
              <a:rPr lang="en-US" altLang="en-US" sz="1800" dirty="0">
                <a:solidFill>
                  <a:schemeClr val="bg1"/>
                </a:solidFill>
                <a:latin typeface="Times New Roman" panose="02020603050405020304" pitchFamily="18" charset="0"/>
                <a:cs typeface="Times New Roman" panose="02020603050405020304" pitchFamily="18" charset="0"/>
              </a:rPr>
              <a:t> độ của điểm đó.</a:t>
            </a:r>
          </a:p>
        </p:txBody>
      </p:sp>
      <p:sp>
        <p:nvSpPr>
          <p:cNvPr id="21" name="Rectangle 187">
            <a:extLst>
              <a:ext uri="{FF2B5EF4-FFF2-40B4-BE49-F238E27FC236}">
                <a16:creationId xmlns:a16="http://schemas.microsoft.com/office/drawing/2014/main" id="{726213BF-5C26-4C66-A6D0-FD427BE19CE8}"/>
              </a:ext>
            </a:extLst>
          </p:cNvPr>
          <p:cNvSpPr>
            <a:spLocks noChangeArrowheads="1"/>
          </p:cNvSpPr>
          <p:nvPr/>
        </p:nvSpPr>
        <p:spPr bwMode="auto">
          <a:xfrm>
            <a:off x="280975" y="5034638"/>
            <a:ext cx="10943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1800" dirty="0">
                <a:solidFill>
                  <a:schemeClr val="bg1"/>
                </a:solidFill>
                <a:latin typeface="Times New Roman" panose="02020603050405020304" pitchFamily="18" charset="0"/>
                <a:cs typeface="Times New Roman" panose="02020603050405020304" pitchFamily="18" charset="0"/>
              </a:rPr>
              <a:t> - </a:t>
            </a:r>
            <a:r>
              <a:rPr lang="en-US" altLang="en-US" sz="1800" dirty="0" err="1">
                <a:solidFill>
                  <a:schemeClr val="bg1"/>
                </a:solidFill>
                <a:latin typeface="Times New Roman" panose="02020603050405020304" pitchFamily="18" charset="0"/>
                <a:cs typeface="Times New Roman" panose="02020603050405020304" pitchFamily="18" charset="0"/>
              </a:rPr>
              <a:t>Vĩ</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độ</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khoảng</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cách</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tính</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bằng</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độ</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từ</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vĩ</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tuyến</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gốc</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đến</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vĩ</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tuyến</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đi</a:t>
            </a:r>
            <a:r>
              <a:rPr lang="en-US" altLang="en-US" sz="1800" dirty="0">
                <a:solidFill>
                  <a:schemeClr val="bg1"/>
                </a:solidFill>
                <a:latin typeface="Times New Roman" panose="02020603050405020304" pitchFamily="18" charset="0"/>
                <a:cs typeface="Times New Roman" panose="02020603050405020304" pitchFamily="18" charset="0"/>
              </a:rPr>
              <a:t> qua </a:t>
            </a:r>
            <a:r>
              <a:rPr lang="en-US" altLang="en-US" sz="1800" dirty="0" err="1">
                <a:solidFill>
                  <a:schemeClr val="bg1"/>
                </a:solidFill>
                <a:latin typeface="Times New Roman" panose="02020603050405020304" pitchFamily="18" charset="0"/>
                <a:cs typeface="Times New Roman" panose="02020603050405020304" pitchFamily="18" charset="0"/>
              </a:rPr>
              <a:t>điểm</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đó</a:t>
            </a:r>
            <a:r>
              <a:rPr lang="en-US" altLang="en-US" sz="1800" dirty="0">
                <a:solidFill>
                  <a:schemeClr val="bg1"/>
                </a:solidFill>
                <a:latin typeface="Times New Roman" panose="02020603050405020304" pitchFamily="18" charset="0"/>
                <a:cs typeface="Times New Roman" panose="02020603050405020304" pitchFamily="18" charset="0"/>
              </a:rPr>
              <a:t>. </a:t>
            </a:r>
          </a:p>
        </p:txBody>
      </p:sp>
      <p:sp>
        <p:nvSpPr>
          <p:cNvPr id="22" name="Rectangle 188">
            <a:extLst>
              <a:ext uri="{FF2B5EF4-FFF2-40B4-BE49-F238E27FC236}">
                <a16:creationId xmlns:a16="http://schemas.microsoft.com/office/drawing/2014/main" id="{707D2ADB-E01A-45FE-93E6-53A9CCCE107E}"/>
              </a:ext>
            </a:extLst>
          </p:cNvPr>
          <p:cNvSpPr>
            <a:spLocks noChangeArrowheads="1"/>
          </p:cNvSpPr>
          <p:nvPr/>
        </p:nvSpPr>
        <p:spPr bwMode="auto">
          <a:xfrm>
            <a:off x="334764" y="5678651"/>
            <a:ext cx="82817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1800" dirty="0">
                <a:solidFill>
                  <a:schemeClr val="bg1"/>
                </a:solidFill>
                <a:latin typeface="Times New Roman" panose="02020603050405020304" pitchFamily="18" charset="0"/>
                <a:cs typeface="Times New Roman" panose="02020603050405020304" pitchFamily="18" charset="0"/>
              </a:rPr>
              <a:t> - </a:t>
            </a:r>
            <a:r>
              <a:rPr lang="en-US" altLang="en-US" sz="1800" dirty="0" err="1">
                <a:solidFill>
                  <a:schemeClr val="bg1"/>
                </a:solidFill>
                <a:latin typeface="Times New Roman" panose="02020603050405020304" pitchFamily="18" charset="0"/>
                <a:cs typeface="Times New Roman" panose="02020603050405020304" pitchFamily="18" charset="0"/>
              </a:rPr>
              <a:t>Cách</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viết</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ghi</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vĩ</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dirty="0" err="1">
                <a:solidFill>
                  <a:schemeClr val="bg1"/>
                </a:solidFill>
                <a:latin typeface="Times New Roman" panose="02020603050405020304" pitchFamily="18" charset="0"/>
                <a:cs typeface="Times New Roman" panose="02020603050405020304" pitchFamily="18" charset="0"/>
              </a:rPr>
              <a:t>độ</a:t>
            </a:r>
            <a:r>
              <a:rPr lang="en-US" altLang="en-US" sz="1800" dirty="0">
                <a:solidFill>
                  <a:schemeClr val="bg1"/>
                </a:solidFill>
                <a:latin typeface="Times New Roman" panose="02020603050405020304" pitchFamily="18" charset="0"/>
                <a:cs typeface="Times New Roman" panose="02020603050405020304" pitchFamily="18" charset="0"/>
              </a:rPr>
              <a:t> </a:t>
            </a:r>
            <a:r>
              <a:rPr lang="en-US" altLang="en-US" sz="1800" err="1">
                <a:solidFill>
                  <a:schemeClr val="bg1"/>
                </a:solidFill>
                <a:latin typeface="Times New Roman" panose="02020603050405020304" pitchFamily="18" charset="0"/>
                <a:cs typeface="Times New Roman" panose="02020603050405020304" pitchFamily="18" charset="0"/>
              </a:rPr>
              <a:t>trước</a:t>
            </a:r>
            <a:r>
              <a:rPr lang="en-US" altLang="en-US" sz="1800">
                <a:solidFill>
                  <a:schemeClr val="bg1"/>
                </a:solidFill>
                <a:latin typeface="Times New Roman" panose="02020603050405020304" pitchFamily="18" charset="0"/>
                <a:cs typeface="Times New Roman" panose="02020603050405020304" pitchFamily="18" charset="0"/>
              </a:rPr>
              <a:t> - kinh độ sau hoặc vĩ độ trên – kinh độ dưới. </a:t>
            </a:r>
            <a:endParaRPr lang="en-US" altLang="en-US" sz="1800" dirty="0">
              <a:solidFill>
                <a:schemeClr val="bg1"/>
              </a:solidFill>
              <a:latin typeface="Times New Roman" panose="02020603050405020304" pitchFamily="18" charset="0"/>
              <a:cs typeface="Times New Roman" panose="02020603050405020304" pitchFamily="18" charset="0"/>
            </a:endParaRPr>
          </a:p>
        </p:txBody>
      </p:sp>
      <p:grpSp>
        <p:nvGrpSpPr>
          <p:cNvPr id="23" name="Group 167">
            <a:extLst>
              <a:ext uri="{FF2B5EF4-FFF2-40B4-BE49-F238E27FC236}">
                <a16:creationId xmlns:a16="http://schemas.microsoft.com/office/drawing/2014/main" id="{7F1CC2E1-6D2A-4DED-9736-A10F5DDC1C80}"/>
              </a:ext>
            </a:extLst>
          </p:cNvPr>
          <p:cNvGrpSpPr>
            <a:grpSpLocks/>
          </p:cNvGrpSpPr>
          <p:nvPr/>
        </p:nvGrpSpPr>
        <p:grpSpPr bwMode="auto">
          <a:xfrm>
            <a:off x="2585390" y="5987505"/>
            <a:ext cx="1759701" cy="647142"/>
            <a:chOff x="371" y="2301"/>
            <a:chExt cx="816" cy="819"/>
          </a:xfrm>
        </p:grpSpPr>
        <p:sp>
          <p:nvSpPr>
            <p:cNvPr id="24" name="Rectangle 168">
              <a:hlinkClick r:id="rId6" action="ppaction://hlinksldjump"/>
              <a:extLst>
                <a:ext uri="{FF2B5EF4-FFF2-40B4-BE49-F238E27FC236}">
                  <a16:creationId xmlns:a16="http://schemas.microsoft.com/office/drawing/2014/main" id="{440FA15E-27D2-4A0E-ACB9-54EB06BC8C5A}"/>
                </a:ext>
              </a:extLst>
            </p:cNvPr>
            <p:cNvSpPr>
              <a:spLocks noChangeArrowheads="1"/>
            </p:cNvSpPr>
            <p:nvPr/>
          </p:nvSpPr>
          <p:spPr bwMode="auto">
            <a:xfrm>
              <a:off x="371" y="2304"/>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latin typeface="Times New Roman" panose="02020603050405020304" pitchFamily="18" charset="0"/>
                  <a:cs typeface="Times New Roman" panose="02020603050405020304" pitchFamily="18" charset="0"/>
                </a:rPr>
                <a:t>C</a:t>
              </a:r>
            </a:p>
          </p:txBody>
        </p:sp>
        <p:sp>
          <p:nvSpPr>
            <p:cNvPr id="25" name="AutoShape 169">
              <a:extLst>
                <a:ext uri="{FF2B5EF4-FFF2-40B4-BE49-F238E27FC236}">
                  <a16:creationId xmlns:a16="http://schemas.microsoft.com/office/drawing/2014/main" id="{51B4226E-BA51-4060-9BB4-54201B0F2778}"/>
                </a:ext>
              </a:extLst>
            </p:cNvPr>
            <p:cNvSpPr>
              <a:spLocks/>
            </p:cNvSpPr>
            <p:nvPr/>
          </p:nvSpPr>
          <p:spPr bwMode="auto">
            <a:xfrm>
              <a:off x="576" y="2450"/>
              <a:ext cx="96" cy="576"/>
            </a:xfrm>
            <a:prstGeom prst="leftBrace">
              <a:avLst>
                <a:gd name="adj1" fmla="val 50000"/>
                <a:gd name="adj2" fmla="val 50000"/>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latin typeface="Times New Roman" panose="02020603050405020304" pitchFamily="18" charset="0"/>
                <a:cs typeface="Times New Roman" panose="02020603050405020304" pitchFamily="18" charset="0"/>
              </a:endParaRPr>
            </a:p>
          </p:txBody>
        </p:sp>
        <p:sp>
          <p:nvSpPr>
            <p:cNvPr id="26" name="Text Box 170">
              <a:extLst>
                <a:ext uri="{FF2B5EF4-FFF2-40B4-BE49-F238E27FC236}">
                  <a16:creationId xmlns:a16="http://schemas.microsoft.com/office/drawing/2014/main" id="{1D787226-D44A-4B5A-A8CA-058AFE3DBC92}"/>
                </a:ext>
              </a:extLst>
            </p:cNvPr>
            <p:cNvSpPr txBox="1">
              <a:spLocks noChangeArrowheads="1"/>
            </p:cNvSpPr>
            <p:nvPr/>
          </p:nvSpPr>
          <p:spPr bwMode="auto">
            <a:xfrm>
              <a:off x="650" y="2301"/>
              <a:ext cx="30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latin typeface="Times New Roman" panose="02020603050405020304" pitchFamily="18" charset="0"/>
                  <a:cs typeface="Times New Roman" panose="02020603050405020304" pitchFamily="18" charset="0"/>
                </a:rPr>
                <a:t>10</a:t>
              </a:r>
              <a:r>
                <a:rPr lang="en-US" altLang="en-US" sz="1800" baseline="30000" dirty="0">
                  <a:solidFill>
                    <a:schemeClr val="bg1"/>
                  </a:solidFill>
                  <a:latin typeface="Times New Roman" panose="02020603050405020304" pitchFamily="18" charset="0"/>
                  <a:cs typeface="Times New Roman" panose="02020603050405020304" pitchFamily="18" charset="0"/>
                </a:rPr>
                <a:t>o</a:t>
              </a:r>
              <a:r>
                <a:rPr lang="en-US" altLang="en-US" sz="1800" dirty="0">
                  <a:solidFill>
                    <a:schemeClr val="bg1"/>
                  </a:solidFill>
                  <a:latin typeface="Times New Roman" panose="02020603050405020304" pitchFamily="18" charset="0"/>
                  <a:cs typeface="Times New Roman" panose="02020603050405020304" pitchFamily="18" charset="0"/>
                </a:rPr>
                <a:t>B</a:t>
              </a:r>
            </a:p>
          </p:txBody>
        </p:sp>
        <p:sp>
          <p:nvSpPr>
            <p:cNvPr id="27" name="Text Box 171">
              <a:extLst>
                <a:ext uri="{FF2B5EF4-FFF2-40B4-BE49-F238E27FC236}">
                  <a16:creationId xmlns:a16="http://schemas.microsoft.com/office/drawing/2014/main" id="{0C13783B-DF9A-4FB7-80B1-71E22F139AA6}"/>
                </a:ext>
              </a:extLst>
            </p:cNvPr>
            <p:cNvSpPr txBox="1">
              <a:spLocks noChangeArrowheads="1"/>
            </p:cNvSpPr>
            <p:nvPr/>
          </p:nvSpPr>
          <p:spPr bwMode="auto">
            <a:xfrm>
              <a:off x="659" y="2643"/>
              <a:ext cx="29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latin typeface="Times New Roman" panose="02020603050405020304" pitchFamily="18" charset="0"/>
                  <a:cs typeface="Times New Roman" panose="02020603050405020304" pitchFamily="18" charset="0"/>
                </a:rPr>
                <a:t>20</a:t>
              </a:r>
              <a:r>
                <a:rPr lang="en-US" altLang="en-US" sz="1800" baseline="30000" dirty="0">
                  <a:solidFill>
                    <a:schemeClr val="bg1"/>
                  </a:solidFill>
                  <a:latin typeface="Times New Roman" panose="02020603050405020304" pitchFamily="18" charset="0"/>
                  <a:cs typeface="Times New Roman" panose="02020603050405020304" pitchFamily="18" charset="0"/>
                </a:rPr>
                <a:t>o</a:t>
              </a:r>
              <a:r>
                <a:rPr lang="en-US" altLang="en-US" sz="1800" dirty="0">
                  <a:solidFill>
                    <a:schemeClr val="bg1"/>
                  </a:solidFill>
                  <a:latin typeface="Times New Roman" panose="02020603050405020304" pitchFamily="18" charset="0"/>
                  <a:cs typeface="Times New Roman" panose="02020603050405020304" pitchFamily="18" charset="0"/>
                </a:rPr>
                <a:t>T</a:t>
              </a:r>
            </a:p>
          </p:txBody>
        </p:sp>
      </p:grpSp>
      <p:sp>
        <p:nvSpPr>
          <p:cNvPr id="28" name="TextBox 27">
            <a:extLst>
              <a:ext uri="{FF2B5EF4-FFF2-40B4-BE49-F238E27FC236}">
                <a16:creationId xmlns:a16="http://schemas.microsoft.com/office/drawing/2014/main" id="{F7E0B600-10A1-4F00-AD66-F3DED7E3A182}"/>
              </a:ext>
            </a:extLst>
          </p:cNvPr>
          <p:cNvSpPr txBox="1"/>
          <p:nvPr/>
        </p:nvSpPr>
        <p:spPr>
          <a:xfrm>
            <a:off x="415842" y="6049951"/>
            <a:ext cx="2321926" cy="369332"/>
          </a:xfrm>
          <a:prstGeom prst="rect">
            <a:avLst/>
          </a:prstGeom>
          <a:noFill/>
        </p:spPr>
        <p:txBody>
          <a:bodyPr wrap="square">
            <a:spAutoFit/>
          </a:bodyPr>
          <a:lstStyle/>
          <a:p>
            <a:r>
              <a:rPr lang="en-US" altLang="en-US" dirty="0">
                <a:solidFill>
                  <a:schemeClr val="bg1"/>
                </a:solidFill>
                <a:latin typeface="Times New Roman" panose="02020603050405020304" pitchFamily="18" charset="0"/>
                <a:cs typeface="Times New Roman" panose="02020603050405020304" pitchFamily="18" charset="0"/>
              </a:rPr>
              <a:t> C (10</a:t>
            </a:r>
            <a:r>
              <a:rPr lang="en-US" altLang="en-US" baseline="30000" dirty="0">
                <a:solidFill>
                  <a:schemeClr val="bg1"/>
                </a:solidFill>
                <a:latin typeface="Times New Roman" panose="02020603050405020304" pitchFamily="18" charset="0"/>
                <a:cs typeface="Times New Roman" panose="02020603050405020304" pitchFamily="18" charset="0"/>
              </a:rPr>
              <a:t>0</a:t>
            </a:r>
            <a:r>
              <a:rPr lang="en-US" altLang="en-US" dirty="0">
                <a:solidFill>
                  <a:schemeClr val="bg1"/>
                </a:solidFill>
                <a:latin typeface="Times New Roman" panose="02020603050405020304" pitchFamily="18" charset="0"/>
                <a:cs typeface="Times New Roman" panose="02020603050405020304" pitchFamily="18" charset="0"/>
              </a:rPr>
              <a:t>B, 20</a:t>
            </a:r>
            <a:r>
              <a:rPr lang="en-US" altLang="en-US" baseline="30000" dirty="0">
                <a:solidFill>
                  <a:schemeClr val="bg1"/>
                </a:solidFill>
                <a:latin typeface="Times New Roman" panose="02020603050405020304" pitchFamily="18" charset="0"/>
                <a:cs typeface="Times New Roman" panose="02020603050405020304" pitchFamily="18" charset="0"/>
              </a:rPr>
              <a:t>0</a:t>
            </a:r>
            <a:r>
              <a:rPr lang="en-US" altLang="en-US" dirty="0">
                <a:solidFill>
                  <a:schemeClr val="bg1"/>
                </a:solidFill>
                <a:latin typeface="Times New Roman" panose="02020603050405020304" pitchFamily="18" charset="0"/>
                <a:cs typeface="Times New Roman" panose="02020603050405020304" pitchFamily="18" charset="0"/>
              </a:rPr>
              <a:t>T )</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0" name="Line 117">
            <a:extLst>
              <a:ext uri="{FF2B5EF4-FFF2-40B4-BE49-F238E27FC236}">
                <a16:creationId xmlns:a16="http://schemas.microsoft.com/office/drawing/2014/main" id="{41079BE9-50AB-4AEE-BBCA-E80EEAAAB88B}"/>
              </a:ext>
            </a:extLst>
          </p:cNvPr>
          <p:cNvSpPr>
            <a:spLocks noChangeShapeType="1"/>
          </p:cNvSpPr>
          <p:nvPr/>
        </p:nvSpPr>
        <p:spPr bwMode="auto">
          <a:xfrm flipH="1">
            <a:off x="9303456" y="4537187"/>
            <a:ext cx="0" cy="1996388"/>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31" name="Line 118">
            <a:extLst>
              <a:ext uri="{FF2B5EF4-FFF2-40B4-BE49-F238E27FC236}">
                <a16:creationId xmlns:a16="http://schemas.microsoft.com/office/drawing/2014/main" id="{B24DFEB7-1E4D-4C72-BDBB-D20922914C7F}"/>
              </a:ext>
            </a:extLst>
          </p:cNvPr>
          <p:cNvSpPr>
            <a:spLocks noChangeShapeType="1"/>
          </p:cNvSpPr>
          <p:nvPr/>
        </p:nvSpPr>
        <p:spPr bwMode="auto">
          <a:xfrm>
            <a:off x="8911309" y="5107584"/>
            <a:ext cx="2317237"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2" name="Line 119">
            <a:extLst>
              <a:ext uri="{FF2B5EF4-FFF2-40B4-BE49-F238E27FC236}">
                <a16:creationId xmlns:a16="http://schemas.microsoft.com/office/drawing/2014/main" id="{DC027BC7-FB5E-4C77-B44A-D0B227C9D1A3}"/>
              </a:ext>
            </a:extLst>
          </p:cNvPr>
          <p:cNvSpPr>
            <a:spLocks noChangeShapeType="1"/>
          </p:cNvSpPr>
          <p:nvPr/>
        </p:nvSpPr>
        <p:spPr bwMode="auto">
          <a:xfrm>
            <a:off x="9303456" y="5036284"/>
            <a:ext cx="0" cy="149729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33" name="Line 120">
            <a:extLst>
              <a:ext uri="{FF2B5EF4-FFF2-40B4-BE49-F238E27FC236}">
                <a16:creationId xmlns:a16="http://schemas.microsoft.com/office/drawing/2014/main" id="{39138C53-CC6F-4BDF-90D9-0E0A690DFBCC}"/>
              </a:ext>
            </a:extLst>
          </p:cNvPr>
          <p:cNvSpPr>
            <a:spLocks noChangeShapeType="1"/>
          </p:cNvSpPr>
          <p:nvPr/>
        </p:nvSpPr>
        <p:spPr bwMode="auto">
          <a:xfrm>
            <a:off x="9303456" y="4572837"/>
            <a:ext cx="0" cy="196073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34" name="Line 121">
            <a:extLst>
              <a:ext uri="{FF2B5EF4-FFF2-40B4-BE49-F238E27FC236}">
                <a16:creationId xmlns:a16="http://schemas.microsoft.com/office/drawing/2014/main" id="{321142CD-B7DF-4C60-A3AE-27909FEAF420}"/>
              </a:ext>
            </a:extLst>
          </p:cNvPr>
          <p:cNvSpPr>
            <a:spLocks noChangeShapeType="1"/>
          </p:cNvSpPr>
          <p:nvPr/>
        </p:nvSpPr>
        <p:spPr bwMode="auto">
          <a:xfrm flipH="1">
            <a:off x="8911309" y="5107584"/>
            <a:ext cx="23172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5" name="Line 122">
            <a:extLst>
              <a:ext uri="{FF2B5EF4-FFF2-40B4-BE49-F238E27FC236}">
                <a16:creationId xmlns:a16="http://schemas.microsoft.com/office/drawing/2014/main" id="{4404A976-DE51-48D1-898A-AB61FFF9D991}"/>
              </a:ext>
            </a:extLst>
          </p:cNvPr>
          <p:cNvSpPr>
            <a:spLocks noChangeShapeType="1"/>
          </p:cNvSpPr>
          <p:nvPr/>
        </p:nvSpPr>
        <p:spPr bwMode="auto">
          <a:xfrm flipH="1">
            <a:off x="8912751" y="4397356"/>
            <a:ext cx="0" cy="1960739"/>
          </a:xfrm>
          <a:prstGeom prst="line">
            <a:avLst/>
          </a:prstGeom>
          <a:noFill/>
          <a:ln w="12700">
            <a:no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36" name="Line 123">
            <a:extLst>
              <a:ext uri="{FF2B5EF4-FFF2-40B4-BE49-F238E27FC236}">
                <a16:creationId xmlns:a16="http://schemas.microsoft.com/office/drawing/2014/main" id="{448C999C-1D79-4CA4-B782-03E37C03C595}"/>
              </a:ext>
            </a:extLst>
          </p:cNvPr>
          <p:cNvSpPr>
            <a:spLocks noChangeShapeType="1"/>
          </p:cNvSpPr>
          <p:nvPr/>
        </p:nvSpPr>
        <p:spPr bwMode="auto">
          <a:xfrm flipH="1">
            <a:off x="9602023" y="4504508"/>
            <a:ext cx="0" cy="1960739"/>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7" name="Line 124">
            <a:extLst>
              <a:ext uri="{FF2B5EF4-FFF2-40B4-BE49-F238E27FC236}">
                <a16:creationId xmlns:a16="http://schemas.microsoft.com/office/drawing/2014/main" id="{97324C22-C8BD-4090-816B-49508F609310}"/>
              </a:ext>
            </a:extLst>
          </p:cNvPr>
          <p:cNvSpPr>
            <a:spLocks noChangeShapeType="1"/>
          </p:cNvSpPr>
          <p:nvPr/>
        </p:nvSpPr>
        <p:spPr bwMode="auto">
          <a:xfrm flipH="1">
            <a:off x="9901333" y="4420824"/>
            <a:ext cx="0" cy="205185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8" name="Line 125">
            <a:extLst>
              <a:ext uri="{FF2B5EF4-FFF2-40B4-BE49-F238E27FC236}">
                <a16:creationId xmlns:a16="http://schemas.microsoft.com/office/drawing/2014/main" id="{54F24CAC-D1F3-4FF3-B4FF-0C89FB714958}"/>
              </a:ext>
            </a:extLst>
          </p:cNvPr>
          <p:cNvSpPr>
            <a:spLocks noChangeShapeType="1"/>
          </p:cNvSpPr>
          <p:nvPr/>
        </p:nvSpPr>
        <p:spPr bwMode="auto">
          <a:xfrm flipH="1">
            <a:off x="10213269" y="4504508"/>
            <a:ext cx="0" cy="1960739"/>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9" name="Line 126">
            <a:extLst>
              <a:ext uri="{FF2B5EF4-FFF2-40B4-BE49-F238E27FC236}">
                <a16:creationId xmlns:a16="http://schemas.microsoft.com/office/drawing/2014/main" id="{C05F0802-1298-42DD-8F56-09EAB7F5F415}"/>
              </a:ext>
            </a:extLst>
          </p:cNvPr>
          <p:cNvSpPr>
            <a:spLocks noChangeShapeType="1"/>
          </p:cNvSpPr>
          <p:nvPr/>
        </p:nvSpPr>
        <p:spPr bwMode="auto">
          <a:xfrm flipH="1">
            <a:off x="10505152" y="4511935"/>
            <a:ext cx="0" cy="1960739"/>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0" name="Line 127">
            <a:extLst>
              <a:ext uri="{FF2B5EF4-FFF2-40B4-BE49-F238E27FC236}">
                <a16:creationId xmlns:a16="http://schemas.microsoft.com/office/drawing/2014/main" id="{80D2784E-2C8C-46B5-BF12-DBE2DE7BB57A}"/>
              </a:ext>
            </a:extLst>
          </p:cNvPr>
          <p:cNvSpPr>
            <a:spLocks noChangeShapeType="1"/>
          </p:cNvSpPr>
          <p:nvPr/>
        </p:nvSpPr>
        <p:spPr bwMode="auto">
          <a:xfrm flipH="1">
            <a:off x="10824514" y="4511935"/>
            <a:ext cx="0" cy="1960739"/>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1" name="Line 128">
            <a:extLst>
              <a:ext uri="{FF2B5EF4-FFF2-40B4-BE49-F238E27FC236}">
                <a16:creationId xmlns:a16="http://schemas.microsoft.com/office/drawing/2014/main" id="{9BC30D20-44BE-407C-8E81-B59FD1D421EB}"/>
              </a:ext>
            </a:extLst>
          </p:cNvPr>
          <p:cNvSpPr>
            <a:spLocks noChangeShapeType="1"/>
          </p:cNvSpPr>
          <p:nvPr/>
        </p:nvSpPr>
        <p:spPr bwMode="auto">
          <a:xfrm>
            <a:off x="8912795" y="5424719"/>
            <a:ext cx="2387051"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129">
            <a:extLst>
              <a:ext uri="{FF2B5EF4-FFF2-40B4-BE49-F238E27FC236}">
                <a16:creationId xmlns:a16="http://schemas.microsoft.com/office/drawing/2014/main" id="{CBCDA8A8-B7B5-4C24-BBB3-31E04790DDED}"/>
              </a:ext>
            </a:extLst>
          </p:cNvPr>
          <p:cNvSpPr>
            <a:spLocks noChangeShapeType="1"/>
          </p:cNvSpPr>
          <p:nvPr/>
        </p:nvSpPr>
        <p:spPr bwMode="auto">
          <a:xfrm>
            <a:off x="8946959" y="4785993"/>
            <a:ext cx="2387051"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43" name="Line 130">
            <a:extLst>
              <a:ext uri="{FF2B5EF4-FFF2-40B4-BE49-F238E27FC236}">
                <a16:creationId xmlns:a16="http://schemas.microsoft.com/office/drawing/2014/main" id="{A667C6A3-8701-4439-B958-101122BBF1EA}"/>
              </a:ext>
            </a:extLst>
          </p:cNvPr>
          <p:cNvSpPr>
            <a:spLocks noChangeShapeType="1"/>
          </p:cNvSpPr>
          <p:nvPr/>
        </p:nvSpPr>
        <p:spPr bwMode="auto">
          <a:xfrm>
            <a:off x="8899426" y="5730713"/>
            <a:ext cx="2387051"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31">
            <a:extLst>
              <a:ext uri="{FF2B5EF4-FFF2-40B4-BE49-F238E27FC236}">
                <a16:creationId xmlns:a16="http://schemas.microsoft.com/office/drawing/2014/main" id="{ED0D19CE-E056-417B-B2C0-3F267379BE45}"/>
              </a:ext>
            </a:extLst>
          </p:cNvPr>
          <p:cNvSpPr>
            <a:spLocks noChangeShapeType="1"/>
          </p:cNvSpPr>
          <p:nvPr/>
        </p:nvSpPr>
        <p:spPr bwMode="auto">
          <a:xfrm>
            <a:off x="8899426" y="6029280"/>
            <a:ext cx="2387051"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32">
            <a:extLst>
              <a:ext uri="{FF2B5EF4-FFF2-40B4-BE49-F238E27FC236}">
                <a16:creationId xmlns:a16="http://schemas.microsoft.com/office/drawing/2014/main" id="{D8C10AB1-A364-4440-AA55-DD339500B8E9}"/>
              </a:ext>
            </a:extLst>
          </p:cNvPr>
          <p:cNvSpPr>
            <a:spLocks noChangeShapeType="1"/>
          </p:cNvSpPr>
          <p:nvPr/>
        </p:nvSpPr>
        <p:spPr bwMode="auto">
          <a:xfrm>
            <a:off x="8886057" y="6334531"/>
            <a:ext cx="2387051" cy="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Text Box 133">
            <a:extLst>
              <a:ext uri="{FF2B5EF4-FFF2-40B4-BE49-F238E27FC236}">
                <a16:creationId xmlns:a16="http://schemas.microsoft.com/office/drawing/2014/main" id="{A37078BE-E938-481D-BEB8-D8A9870112EE}"/>
              </a:ext>
            </a:extLst>
          </p:cNvPr>
          <p:cNvSpPr txBox="1">
            <a:spLocks noChangeArrowheads="1"/>
          </p:cNvSpPr>
          <p:nvPr/>
        </p:nvSpPr>
        <p:spPr bwMode="auto">
          <a:xfrm>
            <a:off x="8561452" y="5234383"/>
            <a:ext cx="314510"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O</a:t>
            </a:r>
            <a:r>
              <a:rPr lang="en-US" altLang="en-US" sz="1000" b="1" baseline="30000">
                <a:solidFill>
                  <a:schemeClr val="bg1"/>
                </a:solidFill>
                <a:latin typeface="Calibri" panose="020F0502020204030204" pitchFamily="34" charset="0"/>
              </a:rPr>
              <a:t>0</a:t>
            </a:r>
            <a:endParaRPr lang="en-US" altLang="en-US" sz="1000" b="1">
              <a:solidFill>
                <a:schemeClr val="bg1"/>
              </a:solidFill>
              <a:latin typeface="Calibri" panose="020F0502020204030204" pitchFamily="34" charset="0"/>
            </a:endParaRPr>
          </a:p>
        </p:txBody>
      </p:sp>
      <p:sp>
        <p:nvSpPr>
          <p:cNvPr id="47" name="Text Box 134">
            <a:extLst>
              <a:ext uri="{FF2B5EF4-FFF2-40B4-BE49-F238E27FC236}">
                <a16:creationId xmlns:a16="http://schemas.microsoft.com/office/drawing/2014/main" id="{EA690D78-C497-4FA8-9F55-05CF629950B2}"/>
              </a:ext>
            </a:extLst>
          </p:cNvPr>
          <p:cNvSpPr txBox="1">
            <a:spLocks noChangeArrowheads="1"/>
          </p:cNvSpPr>
          <p:nvPr/>
        </p:nvSpPr>
        <p:spPr bwMode="auto">
          <a:xfrm>
            <a:off x="9712503" y="6304923"/>
            <a:ext cx="42351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latin typeface="Calibri" panose="020F0502020204030204" pitchFamily="34" charset="0"/>
              </a:rPr>
              <a:t>O</a:t>
            </a:r>
            <a:r>
              <a:rPr lang="en-US" altLang="en-US" sz="1800" b="1" baseline="30000">
                <a:solidFill>
                  <a:schemeClr val="bg1"/>
                </a:solidFill>
                <a:latin typeface="Calibri" panose="020F0502020204030204" pitchFamily="34" charset="0"/>
              </a:rPr>
              <a:t>o</a:t>
            </a:r>
            <a:endParaRPr lang="en-US" altLang="en-US" sz="1800" b="1">
              <a:solidFill>
                <a:schemeClr val="bg1"/>
              </a:solidFill>
              <a:latin typeface="Calibri" panose="020F0502020204030204" pitchFamily="34" charset="0"/>
            </a:endParaRPr>
          </a:p>
        </p:txBody>
      </p:sp>
      <p:sp>
        <p:nvSpPr>
          <p:cNvPr id="49" name="Text Box 137">
            <a:extLst>
              <a:ext uri="{FF2B5EF4-FFF2-40B4-BE49-F238E27FC236}">
                <a16:creationId xmlns:a16="http://schemas.microsoft.com/office/drawing/2014/main" id="{B86FC7C7-F288-4610-A923-2B7D4D5F3272}"/>
              </a:ext>
            </a:extLst>
          </p:cNvPr>
          <p:cNvSpPr txBox="1">
            <a:spLocks noChangeArrowheads="1"/>
          </p:cNvSpPr>
          <p:nvPr/>
        </p:nvSpPr>
        <p:spPr bwMode="auto">
          <a:xfrm>
            <a:off x="9069823" y="4744583"/>
            <a:ext cx="234360"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9Slide03 SVN-PF Din Text Pro C" panose="02000506020000020004" pitchFamily="2" charset="0"/>
              </a:rPr>
              <a:t>C</a:t>
            </a:r>
          </a:p>
        </p:txBody>
      </p:sp>
      <p:sp>
        <p:nvSpPr>
          <p:cNvPr id="50" name="Text Box 138">
            <a:extLst>
              <a:ext uri="{FF2B5EF4-FFF2-40B4-BE49-F238E27FC236}">
                <a16:creationId xmlns:a16="http://schemas.microsoft.com/office/drawing/2014/main" id="{277F35EC-C2E6-4B49-A820-F6E12F22CCDE}"/>
              </a:ext>
            </a:extLst>
          </p:cNvPr>
          <p:cNvSpPr txBox="1">
            <a:spLocks noChangeArrowheads="1"/>
          </p:cNvSpPr>
          <p:nvPr/>
        </p:nvSpPr>
        <p:spPr bwMode="auto">
          <a:xfrm>
            <a:off x="8556254" y="4918093"/>
            <a:ext cx="362600"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10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51" name="Text Box 139">
            <a:extLst>
              <a:ext uri="{FF2B5EF4-FFF2-40B4-BE49-F238E27FC236}">
                <a16:creationId xmlns:a16="http://schemas.microsoft.com/office/drawing/2014/main" id="{39C63B69-C5A5-4ACA-B79C-128F1F6999E9}"/>
              </a:ext>
            </a:extLst>
          </p:cNvPr>
          <p:cNvSpPr txBox="1">
            <a:spLocks noChangeArrowheads="1"/>
          </p:cNvSpPr>
          <p:nvPr/>
        </p:nvSpPr>
        <p:spPr bwMode="auto">
          <a:xfrm>
            <a:off x="8868232" y="4334429"/>
            <a:ext cx="360996"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dirty="0">
                <a:solidFill>
                  <a:schemeClr val="bg1"/>
                </a:solidFill>
                <a:latin typeface="Calibri" panose="020F0502020204030204" pitchFamily="34" charset="0"/>
              </a:rPr>
              <a:t>30</a:t>
            </a:r>
            <a:r>
              <a:rPr lang="en-US" altLang="en-US" sz="1000" b="1" baseline="30000" dirty="0">
                <a:solidFill>
                  <a:schemeClr val="bg1"/>
                </a:solidFill>
                <a:latin typeface="Calibri" panose="020F0502020204030204" pitchFamily="34" charset="0"/>
              </a:rPr>
              <a:t>o</a:t>
            </a:r>
            <a:endParaRPr lang="en-US" altLang="en-US" sz="1000" b="1" dirty="0">
              <a:solidFill>
                <a:schemeClr val="bg1"/>
              </a:solidFill>
              <a:latin typeface="Calibri" panose="020F0502020204030204" pitchFamily="34" charset="0"/>
            </a:endParaRPr>
          </a:p>
        </p:txBody>
      </p:sp>
      <p:sp>
        <p:nvSpPr>
          <p:cNvPr id="52" name="Text Box 140">
            <a:extLst>
              <a:ext uri="{FF2B5EF4-FFF2-40B4-BE49-F238E27FC236}">
                <a16:creationId xmlns:a16="http://schemas.microsoft.com/office/drawing/2014/main" id="{B8D533BD-85C7-46D4-A6A9-A87F7C332CA2}"/>
              </a:ext>
            </a:extLst>
          </p:cNvPr>
          <p:cNvSpPr txBox="1">
            <a:spLocks noChangeArrowheads="1"/>
          </p:cNvSpPr>
          <p:nvPr/>
        </p:nvSpPr>
        <p:spPr bwMode="auto">
          <a:xfrm>
            <a:off x="9189080" y="4324032"/>
            <a:ext cx="362600"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20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53" name="Text Box 141">
            <a:extLst>
              <a:ext uri="{FF2B5EF4-FFF2-40B4-BE49-F238E27FC236}">
                <a16:creationId xmlns:a16="http://schemas.microsoft.com/office/drawing/2014/main" id="{D4BE9C56-5D62-435F-9991-EFD5B45FFB4F}"/>
              </a:ext>
            </a:extLst>
          </p:cNvPr>
          <p:cNvSpPr txBox="1">
            <a:spLocks noChangeArrowheads="1"/>
          </p:cNvSpPr>
          <p:nvPr/>
        </p:nvSpPr>
        <p:spPr bwMode="auto">
          <a:xfrm>
            <a:off x="9581228" y="4334429"/>
            <a:ext cx="360996"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10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54" name="Text Box 142">
            <a:extLst>
              <a:ext uri="{FF2B5EF4-FFF2-40B4-BE49-F238E27FC236}">
                <a16:creationId xmlns:a16="http://schemas.microsoft.com/office/drawing/2014/main" id="{FD92898D-474D-4ED2-AF45-FD7AB4E3BD14}"/>
              </a:ext>
            </a:extLst>
          </p:cNvPr>
          <p:cNvSpPr txBox="1">
            <a:spLocks noChangeArrowheads="1"/>
          </p:cNvSpPr>
          <p:nvPr/>
        </p:nvSpPr>
        <p:spPr bwMode="auto">
          <a:xfrm>
            <a:off x="10084039" y="4361909"/>
            <a:ext cx="360996"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10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55" name="Text Box 143">
            <a:extLst>
              <a:ext uri="{FF2B5EF4-FFF2-40B4-BE49-F238E27FC236}">
                <a16:creationId xmlns:a16="http://schemas.microsoft.com/office/drawing/2014/main" id="{0DAC5A71-A440-4BE3-A44C-A3057DABA0DF}"/>
              </a:ext>
            </a:extLst>
          </p:cNvPr>
          <p:cNvSpPr txBox="1">
            <a:spLocks noChangeArrowheads="1"/>
          </p:cNvSpPr>
          <p:nvPr/>
        </p:nvSpPr>
        <p:spPr bwMode="auto">
          <a:xfrm>
            <a:off x="10410829" y="4352997"/>
            <a:ext cx="360996"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20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56" name="Text Box 144">
            <a:extLst>
              <a:ext uri="{FF2B5EF4-FFF2-40B4-BE49-F238E27FC236}">
                <a16:creationId xmlns:a16="http://schemas.microsoft.com/office/drawing/2014/main" id="{E66617F3-5A3C-4CE5-87C6-23939316D073}"/>
              </a:ext>
            </a:extLst>
          </p:cNvPr>
          <p:cNvSpPr txBox="1">
            <a:spLocks noChangeArrowheads="1"/>
          </p:cNvSpPr>
          <p:nvPr/>
        </p:nvSpPr>
        <p:spPr bwMode="auto">
          <a:xfrm>
            <a:off x="10729449" y="4352997"/>
            <a:ext cx="362600"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30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58" name="Line 151">
            <a:extLst>
              <a:ext uri="{FF2B5EF4-FFF2-40B4-BE49-F238E27FC236}">
                <a16:creationId xmlns:a16="http://schemas.microsoft.com/office/drawing/2014/main" id="{2025EB79-2244-4D3A-8509-2FD5B08C475E}"/>
              </a:ext>
            </a:extLst>
          </p:cNvPr>
          <p:cNvSpPr>
            <a:spLocks noChangeShapeType="1"/>
          </p:cNvSpPr>
          <p:nvPr/>
        </p:nvSpPr>
        <p:spPr bwMode="auto">
          <a:xfrm>
            <a:off x="9303456" y="4572837"/>
            <a:ext cx="0" cy="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59" name="Line 152">
            <a:extLst>
              <a:ext uri="{FF2B5EF4-FFF2-40B4-BE49-F238E27FC236}">
                <a16:creationId xmlns:a16="http://schemas.microsoft.com/office/drawing/2014/main" id="{57B34F05-12F8-4828-BC79-B9B4415C48AA}"/>
              </a:ext>
            </a:extLst>
          </p:cNvPr>
          <p:cNvSpPr>
            <a:spLocks noChangeShapeType="1"/>
          </p:cNvSpPr>
          <p:nvPr/>
        </p:nvSpPr>
        <p:spPr bwMode="auto">
          <a:xfrm>
            <a:off x="9303456" y="4715436"/>
            <a:ext cx="0" cy="106949"/>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60" name="Line 153">
            <a:extLst>
              <a:ext uri="{FF2B5EF4-FFF2-40B4-BE49-F238E27FC236}">
                <a16:creationId xmlns:a16="http://schemas.microsoft.com/office/drawing/2014/main" id="{B5F1B326-516F-4C7D-8B64-5670F2E2C45C}"/>
              </a:ext>
            </a:extLst>
          </p:cNvPr>
          <p:cNvSpPr>
            <a:spLocks noChangeShapeType="1"/>
          </p:cNvSpPr>
          <p:nvPr/>
        </p:nvSpPr>
        <p:spPr bwMode="auto">
          <a:xfrm>
            <a:off x="9303456" y="4822386"/>
            <a:ext cx="0" cy="3565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61" name="Line 154">
            <a:extLst>
              <a:ext uri="{FF2B5EF4-FFF2-40B4-BE49-F238E27FC236}">
                <a16:creationId xmlns:a16="http://schemas.microsoft.com/office/drawing/2014/main" id="{6E6DDFCB-E4D2-498B-A8D4-FFE6C2E704B2}"/>
              </a:ext>
            </a:extLst>
          </p:cNvPr>
          <p:cNvSpPr>
            <a:spLocks noChangeShapeType="1"/>
          </p:cNvSpPr>
          <p:nvPr/>
        </p:nvSpPr>
        <p:spPr bwMode="auto">
          <a:xfrm>
            <a:off x="9303456" y="4893685"/>
            <a:ext cx="0" cy="106949"/>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62" name="Line 155">
            <a:extLst>
              <a:ext uri="{FF2B5EF4-FFF2-40B4-BE49-F238E27FC236}">
                <a16:creationId xmlns:a16="http://schemas.microsoft.com/office/drawing/2014/main" id="{E6E61A98-87F7-453F-989A-20B6BD9D834F}"/>
              </a:ext>
            </a:extLst>
          </p:cNvPr>
          <p:cNvSpPr>
            <a:spLocks noChangeShapeType="1"/>
          </p:cNvSpPr>
          <p:nvPr/>
        </p:nvSpPr>
        <p:spPr bwMode="auto">
          <a:xfrm flipV="1">
            <a:off x="9303456" y="4537187"/>
            <a:ext cx="0" cy="35650"/>
          </a:xfrm>
          <a:prstGeom prst="line">
            <a:avLst/>
          </a:prstGeom>
          <a:noFill/>
          <a:ln w="9525">
            <a:no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
        <p:nvSpPr>
          <p:cNvPr id="63" name="AutoShape 156">
            <a:extLst>
              <a:ext uri="{FF2B5EF4-FFF2-40B4-BE49-F238E27FC236}">
                <a16:creationId xmlns:a16="http://schemas.microsoft.com/office/drawing/2014/main" id="{18AF8BC3-79C3-407F-AD0C-8718C6F27E59}"/>
              </a:ext>
            </a:extLst>
          </p:cNvPr>
          <p:cNvSpPr>
            <a:spLocks/>
          </p:cNvSpPr>
          <p:nvPr/>
        </p:nvSpPr>
        <p:spPr bwMode="auto">
          <a:xfrm rot="16200000">
            <a:off x="9517355" y="4679787"/>
            <a:ext cx="142599" cy="570397"/>
          </a:xfrm>
          <a:prstGeom prst="rightBrace">
            <a:avLst>
              <a:gd name="adj1" fmla="val 33333"/>
              <a:gd name="adj2" fmla="val 50000"/>
            </a:avLst>
          </a:prstGeom>
          <a:noFill/>
          <a:ln w="28575">
            <a:no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latin typeface="Calibri" panose="020F0502020204030204" pitchFamily="34" charset="0"/>
            </a:endParaRPr>
          </a:p>
        </p:txBody>
      </p:sp>
      <p:sp>
        <p:nvSpPr>
          <p:cNvPr id="64" name="Text Box 157">
            <a:extLst>
              <a:ext uri="{FF2B5EF4-FFF2-40B4-BE49-F238E27FC236}">
                <a16:creationId xmlns:a16="http://schemas.microsoft.com/office/drawing/2014/main" id="{866EAD42-35A7-4D5A-AB26-B5FA9EE80CFF}"/>
              </a:ext>
            </a:extLst>
          </p:cNvPr>
          <p:cNvSpPr txBox="1">
            <a:spLocks noChangeArrowheads="1"/>
          </p:cNvSpPr>
          <p:nvPr/>
        </p:nvSpPr>
        <p:spPr bwMode="auto">
          <a:xfrm>
            <a:off x="9446056" y="4753314"/>
            <a:ext cx="497252"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latin typeface="Calibri" panose="020F0502020204030204" pitchFamily="34" charset="0"/>
              </a:rPr>
              <a:t>20</a:t>
            </a:r>
            <a:r>
              <a:rPr lang="en-US" altLang="en-US" sz="1800" b="1" baseline="30000">
                <a:solidFill>
                  <a:schemeClr val="bg1"/>
                </a:solidFill>
                <a:latin typeface="Calibri" panose="020F0502020204030204" pitchFamily="34" charset="0"/>
              </a:rPr>
              <a:t>0</a:t>
            </a:r>
            <a:endParaRPr lang="en-US" altLang="en-US" sz="1800" b="1">
              <a:solidFill>
                <a:schemeClr val="bg1"/>
              </a:solidFill>
              <a:latin typeface="Calibri" panose="020F0502020204030204" pitchFamily="34" charset="0"/>
            </a:endParaRPr>
          </a:p>
        </p:txBody>
      </p:sp>
      <p:sp>
        <p:nvSpPr>
          <p:cNvPr id="65" name="AutoShape 158">
            <a:extLst>
              <a:ext uri="{FF2B5EF4-FFF2-40B4-BE49-F238E27FC236}">
                <a16:creationId xmlns:a16="http://schemas.microsoft.com/office/drawing/2014/main" id="{AE72D889-2238-4699-B32A-06A0902DB089}"/>
              </a:ext>
            </a:extLst>
          </p:cNvPr>
          <p:cNvSpPr>
            <a:spLocks/>
          </p:cNvSpPr>
          <p:nvPr/>
        </p:nvSpPr>
        <p:spPr bwMode="auto">
          <a:xfrm rot="21440347">
            <a:off x="9303456" y="5108327"/>
            <a:ext cx="106949" cy="285198"/>
          </a:xfrm>
          <a:prstGeom prst="rightBrace">
            <a:avLst>
              <a:gd name="adj1" fmla="val 22222"/>
              <a:gd name="adj2" fmla="val 50000"/>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000">
              <a:solidFill>
                <a:schemeClr val="bg1"/>
              </a:solidFill>
              <a:latin typeface="Calibri" panose="020F0502020204030204" pitchFamily="34" charset="0"/>
            </a:endParaRPr>
          </a:p>
        </p:txBody>
      </p:sp>
      <p:sp>
        <p:nvSpPr>
          <p:cNvPr id="66" name="Text Box 159">
            <a:extLst>
              <a:ext uri="{FF2B5EF4-FFF2-40B4-BE49-F238E27FC236}">
                <a16:creationId xmlns:a16="http://schemas.microsoft.com/office/drawing/2014/main" id="{B30FA533-1941-437F-8011-0F9B5F9DAB8C}"/>
              </a:ext>
            </a:extLst>
          </p:cNvPr>
          <p:cNvSpPr txBox="1">
            <a:spLocks noChangeArrowheads="1"/>
          </p:cNvSpPr>
          <p:nvPr/>
        </p:nvSpPr>
        <p:spPr bwMode="auto">
          <a:xfrm>
            <a:off x="9374756" y="5160316"/>
            <a:ext cx="497252"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latin typeface="Calibri" panose="020F0502020204030204" pitchFamily="34" charset="0"/>
              </a:rPr>
              <a:t>10</a:t>
            </a:r>
            <a:r>
              <a:rPr lang="en-US" altLang="en-US" sz="1800" b="1" baseline="30000">
                <a:solidFill>
                  <a:schemeClr val="bg1"/>
                </a:solidFill>
                <a:latin typeface="Calibri" panose="020F0502020204030204" pitchFamily="34" charset="0"/>
              </a:rPr>
              <a:t>0</a:t>
            </a:r>
            <a:endParaRPr lang="en-US" altLang="en-US" sz="1800" b="1">
              <a:solidFill>
                <a:schemeClr val="bg1"/>
              </a:solidFill>
              <a:latin typeface="Calibri" panose="020F0502020204030204" pitchFamily="34" charset="0"/>
            </a:endParaRPr>
          </a:p>
        </p:txBody>
      </p:sp>
      <p:sp>
        <p:nvSpPr>
          <p:cNvPr id="67" name="AutoShape 160">
            <a:extLst>
              <a:ext uri="{FF2B5EF4-FFF2-40B4-BE49-F238E27FC236}">
                <a16:creationId xmlns:a16="http://schemas.microsoft.com/office/drawing/2014/main" id="{31B6A3E7-1B1D-4522-AB78-BC47A67B4A2B}"/>
              </a:ext>
            </a:extLst>
          </p:cNvPr>
          <p:cNvSpPr>
            <a:spLocks noChangeArrowheads="1"/>
          </p:cNvSpPr>
          <p:nvPr/>
        </p:nvSpPr>
        <p:spPr bwMode="auto">
          <a:xfrm>
            <a:off x="9285755" y="5089760"/>
            <a:ext cx="28337" cy="36849"/>
          </a:xfrm>
          <a:prstGeom prst="star8">
            <a:avLst>
              <a:gd name="adj" fmla="val 38250"/>
            </a:avLst>
          </a:prstGeom>
          <a:solidFill>
            <a:srgbClr val="FFFF00"/>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000">
              <a:solidFill>
                <a:schemeClr val="bg1"/>
              </a:solidFill>
              <a:latin typeface="Calibri" panose="020F0502020204030204" pitchFamily="34" charset="0"/>
            </a:endParaRPr>
          </a:p>
        </p:txBody>
      </p:sp>
      <p:sp>
        <p:nvSpPr>
          <p:cNvPr id="68" name="Text Box 172">
            <a:extLst>
              <a:ext uri="{FF2B5EF4-FFF2-40B4-BE49-F238E27FC236}">
                <a16:creationId xmlns:a16="http://schemas.microsoft.com/office/drawing/2014/main" id="{CE521AFF-5A46-4A8A-9AFD-C5851FAF5BD8}"/>
              </a:ext>
            </a:extLst>
          </p:cNvPr>
          <p:cNvSpPr txBox="1">
            <a:spLocks noChangeArrowheads="1"/>
          </p:cNvSpPr>
          <p:nvPr/>
        </p:nvSpPr>
        <p:spPr bwMode="auto">
          <a:xfrm>
            <a:off x="8568136" y="4632895"/>
            <a:ext cx="359394"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20</a:t>
            </a:r>
            <a:r>
              <a:rPr lang="en-US" altLang="en-US" sz="1000" b="1" baseline="30000">
                <a:solidFill>
                  <a:schemeClr val="bg1"/>
                </a:solidFill>
                <a:latin typeface="Calibri" panose="020F0502020204030204" pitchFamily="34" charset="0"/>
              </a:rPr>
              <a:t>0</a:t>
            </a:r>
            <a:endParaRPr lang="en-US" altLang="en-US" sz="1000" b="1">
              <a:solidFill>
                <a:schemeClr val="bg1"/>
              </a:solidFill>
              <a:latin typeface="Calibri" panose="020F0502020204030204" pitchFamily="34" charset="0"/>
            </a:endParaRPr>
          </a:p>
        </p:txBody>
      </p:sp>
      <p:sp>
        <p:nvSpPr>
          <p:cNvPr id="69" name="Text Box 173">
            <a:extLst>
              <a:ext uri="{FF2B5EF4-FFF2-40B4-BE49-F238E27FC236}">
                <a16:creationId xmlns:a16="http://schemas.microsoft.com/office/drawing/2014/main" id="{39926755-5893-42FF-A27A-DE0DE2C823B7}"/>
              </a:ext>
            </a:extLst>
          </p:cNvPr>
          <p:cNvSpPr txBox="1">
            <a:spLocks noChangeArrowheads="1"/>
          </p:cNvSpPr>
          <p:nvPr/>
        </p:nvSpPr>
        <p:spPr bwMode="auto">
          <a:xfrm>
            <a:off x="8533230" y="5559789"/>
            <a:ext cx="362600"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10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70" name="Text Box 174">
            <a:extLst>
              <a:ext uri="{FF2B5EF4-FFF2-40B4-BE49-F238E27FC236}">
                <a16:creationId xmlns:a16="http://schemas.microsoft.com/office/drawing/2014/main" id="{50BBAFD1-DFA1-4607-9605-B16A21CA9ADF}"/>
              </a:ext>
            </a:extLst>
          </p:cNvPr>
          <p:cNvSpPr txBox="1">
            <a:spLocks noChangeArrowheads="1"/>
          </p:cNvSpPr>
          <p:nvPr/>
        </p:nvSpPr>
        <p:spPr bwMode="auto">
          <a:xfrm>
            <a:off x="8533230" y="5880637"/>
            <a:ext cx="362600"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20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71" name="Text Box 175">
            <a:extLst>
              <a:ext uri="{FF2B5EF4-FFF2-40B4-BE49-F238E27FC236}">
                <a16:creationId xmlns:a16="http://schemas.microsoft.com/office/drawing/2014/main" id="{8F4AEB10-1D2A-4702-9A11-7AE436E4A654}"/>
              </a:ext>
            </a:extLst>
          </p:cNvPr>
          <p:cNvSpPr txBox="1">
            <a:spLocks noChangeArrowheads="1"/>
          </p:cNvSpPr>
          <p:nvPr/>
        </p:nvSpPr>
        <p:spPr bwMode="auto">
          <a:xfrm>
            <a:off x="8568880" y="6237135"/>
            <a:ext cx="362600" cy="2462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chemeClr val="bg1"/>
                </a:solidFill>
                <a:latin typeface="Calibri" panose="020F0502020204030204" pitchFamily="34" charset="0"/>
              </a:rPr>
              <a:t>30</a:t>
            </a:r>
            <a:r>
              <a:rPr lang="en-US" altLang="en-US" sz="1000" b="1" baseline="30000">
                <a:solidFill>
                  <a:schemeClr val="bg1"/>
                </a:solidFill>
                <a:latin typeface="Calibri" panose="020F0502020204030204" pitchFamily="34" charset="0"/>
              </a:rPr>
              <a:t>o</a:t>
            </a:r>
            <a:endParaRPr lang="en-US" altLang="en-US" sz="1000" b="1">
              <a:solidFill>
                <a:schemeClr val="bg1"/>
              </a:solidFill>
              <a:latin typeface="Calibri" panose="020F0502020204030204" pitchFamily="34" charset="0"/>
            </a:endParaRPr>
          </a:p>
        </p:txBody>
      </p:sp>
      <p:sp>
        <p:nvSpPr>
          <p:cNvPr id="72" name="Text Box 181">
            <a:extLst>
              <a:ext uri="{FF2B5EF4-FFF2-40B4-BE49-F238E27FC236}">
                <a16:creationId xmlns:a16="http://schemas.microsoft.com/office/drawing/2014/main" id="{2FC1C983-5D39-4567-858B-0BF26FC466E1}"/>
              </a:ext>
            </a:extLst>
          </p:cNvPr>
          <p:cNvSpPr txBox="1">
            <a:spLocks noChangeArrowheads="1"/>
          </p:cNvSpPr>
          <p:nvPr/>
        </p:nvSpPr>
        <p:spPr bwMode="auto">
          <a:xfrm>
            <a:off x="10961144" y="4326164"/>
            <a:ext cx="332142" cy="369332"/>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rgbClr val="FFFF00"/>
                </a:solidFill>
                <a:latin typeface="Calibri" panose="020F0502020204030204" pitchFamily="34" charset="0"/>
              </a:rPr>
              <a:t>Đ</a:t>
            </a:r>
          </a:p>
        </p:txBody>
      </p:sp>
      <p:sp>
        <p:nvSpPr>
          <p:cNvPr id="73" name="Text Box 182">
            <a:extLst>
              <a:ext uri="{FF2B5EF4-FFF2-40B4-BE49-F238E27FC236}">
                <a16:creationId xmlns:a16="http://schemas.microsoft.com/office/drawing/2014/main" id="{3AC22133-5FD5-4A9B-8592-2B5C942CF97F}"/>
              </a:ext>
            </a:extLst>
          </p:cNvPr>
          <p:cNvSpPr txBox="1">
            <a:spLocks noChangeArrowheads="1"/>
          </p:cNvSpPr>
          <p:nvPr/>
        </p:nvSpPr>
        <p:spPr bwMode="auto">
          <a:xfrm>
            <a:off x="9388801" y="4285028"/>
            <a:ext cx="298480" cy="369332"/>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rgbClr val="FFFF00"/>
                </a:solidFill>
                <a:latin typeface="Calibri" panose="020F0502020204030204" pitchFamily="34" charset="0"/>
              </a:rPr>
              <a:t>T</a:t>
            </a:r>
          </a:p>
        </p:txBody>
      </p:sp>
      <p:sp>
        <p:nvSpPr>
          <p:cNvPr id="74" name="Text Box 183">
            <a:extLst>
              <a:ext uri="{FF2B5EF4-FFF2-40B4-BE49-F238E27FC236}">
                <a16:creationId xmlns:a16="http://schemas.microsoft.com/office/drawing/2014/main" id="{76EF0533-641E-47A0-9995-A1351701EA4C}"/>
              </a:ext>
            </a:extLst>
          </p:cNvPr>
          <p:cNvSpPr txBox="1">
            <a:spLocks noChangeArrowheads="1"/>
          </p:cNvSpPr>
          <p:nvPr/>
        </p:nvSpPr>
        <p:spPr bwMode="auto">
          <a:xfrm>
            <a:off x="8547802" y="4350937"/>
            <a:ext cx="256802" cy="246221"/>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00"/>
                </a:solidFill>
                <a:latin typeface="Calibri" panose="020F0502020204030204" pitchFamily="34" charset="0"/>
              </a:rPr>
              <a:t>B</a:t>
            </a:r>
          </a:p>
        </p:txBody>
      </p:sp>
      <p:sp>
        <p:nvSpPr>
          <p:cNvPr id="75" name="Text Box 184">
            <a:extLst>
              <a:ext uri="{FF2B5EF4-FFF2-40B4-BE49-F238E27FC236}">
                <a16:creationId xmlns:a16="http://schemas.microsoft.com/office/drawing/2014/main" id="{8FB1137F-4D6D-42F6-A8E7-FEA90BB83C9A}"/>
              </a:ext>
            </a:extLst>
          </p:cNvPr>
          <p:cNvSpPr txBox="1">
            <a:spLocks noChangeArrowheads="1"/>
          </p:cNvSpPr>
          <p:nvPr/>
        </p:nvSpPr>
        <p:spPr bwMode="auto">
          <a:xfrm>
            <a:off x="8568136" y="6034960"/>
            <a:ext cx="269626" cy="246221"/>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00"/>
                </a:solidFill>
                <a:latin typeface="Calibri" panose="020F0502020204030204" pitchFamily="34" charset="0"/>
              </a:rPr>
              <a:t>N</a:t>
            </a:r>
          </a:p>
        </p:txBody>
      </p:sp>
      <p:sp>
        <p:nvSpPr>
          <p:cNvPr id="77" name="AutoShape 158">
            <a:extLst>
              <a:ext uri="{FF2B5EF4-FFF2-40B4-BE49-F238E27FC236}">
                <a16:creationId xmlns:a16="http://schemas.microsoft.com/office/drawing/2014/main" id="{21B9E0C2-88BF-4414-AA26-6FB9A73DF57F}"/>
              </a:ext>
            </a:extLst>
          </p:cNvPr>
          <p:cNvSpPr>
            <a:spLocks/>
          </p:cNvSpPr>
          <p:nvPr/>
        </p:nvSpPr>
        <p:spPr bwMode="auto">
          <a:xfrm rot="16200000">
            <a:off x="9545047" y="4793907"/>
            <a:ext cx="52293" cy="476854"/>
          </a:xfrm>
          <a:prstGeom prst="rightBrace">
            <a:avLst>
              <a:gd name="adj1" fmla="val 22222"/>
              <a:gd name="adj2" fmla="val 50000"/>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chemeClr val="bg1"/>
              </a:solidFill>
              <a:latin typeface="Calibri" panose="020F0502020204030204" pitchFamily="34" charset="0"/>
            </a:endParaRPr>
          </a:p>
        </p:txBody>
      </p:sp>
      <p:sp>
        <p:nvSpPr>
          <p:cNvPr id="78" name="Line 120">
            <a:extLst>
              <a:ext uri="{FF2B5EF4-FFF2-40B4-BE49-F238E27FC236}">
                <a16:creationId xmlns:a16="http://schemas.microsoft.com/office/drawing/2014/main" id="{2DDC88ED-2650-4D37-B918-3AFFE17E8340}"/>
              </a:ext>
            </a:extLst>
          </p:cNvPr>
          <p:cNvSpPr>
            <a:spLocks noChangeShapeType="1"/>
          </p:cNvSpPr>
          <p:nvPr/>
        </p:nvSpPr>
        <p:spPr bwMode="auto">
          <a:xfrm>
            <a:off x="8995455" y="4572837"/>
            <a:ext cx="0" cy="196073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sz="1000">
              <a:solidFill>
                <a:schemeClr val="bg1"/>
              </a:solidFill>
            </a:endParaRPr>
          </a:p>
        </p:txBody>
      </p:sp>
    </p:spTree>
    <p:extLst>
      <p:ext uri="{BB962C8B-B14F-4D97-AF65-F5344CB8AC3E}">
        <p14:creationId xmlns:p14="http://schemas.microsoft.com/office/powerpoint/2010/main" val="176247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1" grpId="0"/>
      <p:bldP spid="22"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3529725" y="63198"/>
            <a:ext cx="6704773"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662678"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617474"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9Slide03 SVN-PF Din Text Pro C" panose="02000506020000020004" pitchFamily="2" charset="0"/>
                <a:cs typeface="Arial" panose="020B0604020202020204" pitchFamily="34" charset="0"/>
              </a:rPr>
              <a:t>2. </a:t>
            </a:r>
            <a:r>
              <a:rPr lang="vi-VN" sz="3600" dirty="0">
                <a:solidFill>
                  <a:schemeClr val="tx1"/>
                </a:solidFill>
                <a:latin typeface="#9Slide03 SVN-PF Din Text Pro C" panose="02000506020000020004" pitchFamily="2" charset="0"/>
                <a:cs typeface="Arial" panose="020B0604020202020204" pitchFamily="34" charset="0"/>
              </a:rPr>
              <a:t>Quan sát hình 4 SGK/109, xác định tọa độ địa lí của</a:t>
            </a:r>
            <a:r>
              <a:rPr lang="en-US" sz="3600" dirty="0">
                <a:solidFill>
                  <a:schemeClr val="tx1"/>
                </a:solidFill>
                <a:latin typeface="#9Slide03 SVN-PF Din Text Pro C" panose="02000506020000020004" pitchFamily="2" charset="0"/>
                <a:cs typeface="Arial" panose="020B0604020202020204" pitchFamily="34" charset="0"/>
              </a:rPr>
              <a:t>:</a:t>
            </a:r>
          </a:p>
        </p:txBody>
      </p:sp>
      <p:pic>
        <p:nvPicPr>
          <p:cNvPr id="14338" name="Picture 1">
            <a:extLst>
              <a:ext uri="{FF2B5EF4-FFF2-40B4-BE49-F238E27FC236}">
                <a16:creationId xmlns:a16="http://schemas.microsoft.com/office/drawing/2014/main" id="{8304282E-CCE8-45C5-838F-A59B25BBEB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767" y="1442056"/>
            <a:ext cx="5505156" cy="52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AACE110-FE18-48A6-A7EA-89DE5FBA4196}"/>
              </a:ext>
            </a:extLst>
          </p:cNvPr>
          <p:cNvSpPr txBox="1"/>
          <p:nvPr/>
        </p:nvSpPr>
        <p:spPr>
          <a:xfrm>
            <a:off x="374927" y="3170984"/>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1" name="TextBox 10">
            <a:extLst>
              <a:ext uri="{FF2B5EF4-FFF2-40B4-BE49-F238E27FC236}">
                <a16:creationId xmlns:a16="http://schemas.microsoft.com/office/drawing/2014/main" id="{7872B065-3119-4361-B884-8B5F4DDFAAF9}"/>
              </a:ext>
            </a:extLst>
          </p:cNvPr>
          <p:cNvSpPr txBox="1"/>
          <p:nvPr/>
        </p:nvSpPr>
        <p:spPr>
          <a:xfrm>
            <a:off x="374927" y="4216508"/>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t>
            </a:r>
            <a:r>
              <a:rPr lang="en-US" sz="3200" dirty="0">
                <a:solidFill>
                  <a:schemeClr val="tx1"/>
                </a:solidFill>
                <a:latin typeface="#9Slide03 SVN-PF Din Text Pro C" panose="02000506020000020004" pitchFamily="2" charset="0"/>
                <a:cs typeface="Arial" panose="020B0604020202020204" pitchFamily="34" charset="0"/>
              </a:rPr>
              <a:t>B</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2" name="TextBox 11">
            <a:extLst>
              <a:ext uri="{FF2B5EF4-FFF2-40B4-BE49-F238E27FC236}">
                <a16:creationId xmlns:a16="http://schemas.microsoft.com/office/drawing/2014/main" id="{1846CC19-C89B-4461-AA98-B7FECD9CA59C}"/>
              </a:ext>
            </a:extLst>
          </p:cNvPr>
          <p:cNvSpPr txBox="1"/>
          <p:nvPr/>
        </p:nvSpPr>
        <p:spPr>
          <a:xfrm>
            <a:off x="374927" y="5262032"/>
            <a:ext cx="1371693" cy="584775"/>
          </a:xfrm>
          <a:prstGeom prst="rect">
            <a:avLst/>
          </a:prstGeom>
          <a:solidFill>
            <a:srgbClr val="FFC000"/>
          </a:solidFill>
        </p:spPr>
        <p:txBody>
          <a:bodyPr wrap="square">
            <a:spAutoFit/>
          </a:bodyPr>
          <a:lstStyle/>
          <a:p>
            <a:r>
              <a:rPr lang="vi-VN" sz="3200" dirty="0">
                <a:solidFill>
                  <a:schemeClr val="tx1"/>
                </a:solidFill>
                <a:latin typeface="#9Slide03 SVN-PF Din Text Pro C" panose="02000506020000020004" pitchFamily="2" charset="0"/>
                <a:cs typeface="Arial" panose="020B0604020202020204" pitchFamily="34" charset="0"/>
              </a:rPr>
              <a:t>điểm </a:t>
            </a:r>
            <a:r>
              <a:rPr lang="en-US" sz="3200" dirty="0">
                <a:solidFill>
                  <a:schemeClr val="tx1"/>
                </a:solidFill>
                <a:latin typeface="#9Slide03 SVN-PF Din Text Pro C" panose="02000506020000020004" pitchFamily="2" charset="0"/>
                <a:cs typeface="Arial" panose="020B0604020202020204" pitchFamily="34" charset="0"/>
              </a:rPr>
              <a:t>C</a:t>
            </a:r>
            <a:r>
              <a:rPr lang="en-US" sz="3200" dirty="0">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14" name="TextBox 13">
            <a:extLst>
              <a:ext uri="{FF2B5EF4-FFF2-40B4-BE49-F238E27FC236}">
                <a16:creationId xmlns:a16="http://schemas.microsoft.com/office/drawing/2014/main" id="{678E97D7-5671-4CDA-A965-7EB1B14CB91F}"/>
              </a:ext>
            </a:extLst>
          </p:cNvPr>
          <p:cNvSpPr txBox="1"/>
          <p:nvPr/>
        </p:nvSpPr>
        <p:spPr>
          <a:xfrm>
            <a:off x="2824860" y="3166103"/>
            <a:ext cx="2408322" cy="611065"/>
          </a:xfrm>
          <a:prstGeom prst="rect">
            <a:avLst/>
          </a:prstGeom>
          <a:noFill/>
          <a:ln>
            <a:solidFill>
              <a:schemeClr val="tx1"/>
            </a:solidFill>
            <a:prstDash val="sysDot"/>
          </a:ln>
        </p:spPr>
        <p:txBody>
          <a:bodyPr wrap="square">
            <a:spAutoFit/>
          </a:bodyPr>
          <a:lstStyle/>
          <a:p>
            <a:pPr algn="just">
              <a:lnSpc>
                <a:spcPct val="115000"/>
              </a:lnSpc>
            </a:pPr>
            <a:r>
              <a:rPr lang="nl-NL" sz="3200" b="1" dirty="0">
                <a:solidFill>
                  <a:srgbClr val="0070C0"/>
                </a:solidFill>
                <a:effectLst/>
                <a:latin typeface="#9Slide03 SVN-PF Din Text Pro C" panose="02000506020000020004" pitchFamily="2" charset="0"/>
                <a:ea typeface="Tahoma" panose="020B0604030504040204" pitchFamily="34" charset="0"/>
              </a:rPr>
              <a:t>A (60</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B, 120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6" name="TextBox 15">
            <a:extLst>
              <a:ext uri="{FF2B5EF4-FFF2-40B4-BE49-F238E27FC236}">
                <a16:creationId xmlns:a16="http://schemas.microsoft.com/office/drawing/2014/main" id="{EF34A98D-5E2B-4150-870F-F8C729D35967}"/>
              </a:ext>
            </a:extLst>
          </p:cNvPr>
          <p:cNvSpPr txBox="1"/>
          <p:nvPr/>
        </p:nvSpPr>
        <p:spPr>
          <a:xfrm>
            <a:off x="2824860" y="4219478"/>
            <a:ext cx="2408322" cy="611065"/>
          </a:xfrm>
          <a:prstGeom prst="rect">
            <a:avLst/>
          </a:prstGeom>
          <a:noFill/>
          <a:ln>
            <a:solidFill>
              <a:schemeClr val="tx1"/>
            </a:solidFill>
            <a:prstDash val="sysDot"/>
          </a:ln>
        </p:spPr>
        <p:txBody>
          <a:bodyPr wrap="square">
            <a:spAutoFit/>
          </a:bodyPr>
          <a:lstStyle/>
          <a:p>
            <a:pPr algn="just">
              <a:lnSpc>
                <a:spcPct val="115000"/>
              </a:lnSpc>
            </a:pPr>
            <a:r>
              <a:rPr lang="nl-NL" sz="3200" b="1" dirty="0">
                <a:solidFill>
                  <a:srgbClr val="0070C0"/>
                </a:solidFill>
                <a:effectLst/>
                <a:latin typeface="#9Slide03 SVN-PF Din Text Pro C" panose="02000506020000020004" pitchFamily="2" charset="0"/>
                <a:ea typeface="Tahoma" panose="020B0604030504040204" pitchFamily="34" charset="0"/>
              </a:rPr>
              <a:t>B </a:t>
            </a:r>
            <a:r>
              <a:rPr lang="nl-NL" sz="3200" b="1" dirty="0">
                <a:solidFill>
                  <a:srgbClr val="0070C0"/>
                </a:solidFill>
                <a:latin typeface="#9Slide03 SVN-PF Din Text Pro C" panose="02000506020000020004" pitchFamily="2" charset="0"/>
                <a:ea typeface="Tahoma" panose="020B0604030504040204" pitchFamily="34" charset="0"/>
              </a:rPr>
              <a:t>(30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B, 60</a:t>
            </a:r>
            <a:r>
              <a:rPr lang="nl-NL" sz="3200" b="1" baseline="30000" dirty="0">
                <a:solidFill>
                  <a:srgbClr val="0070C0"/>
                </a:solidFill>
                <a:effectLst/>
                <a:latin typeface="#9Slide03 SVN-PF Din Text Pro C" panose="02000506020000020004" pitchFamily="2" charset="0"/>
                <a:ea typeface="Tahoma" panose="020B0604030504040204" pitchFamily="34" charset="0"/>
              </a:rPr>
              <a:t>0</a:t>
            </a:r>
            <a:r>
              <a:rPr lang="nl-NL" sz="3200" b="1" dirty="0">
                <a:solidFill>
                  <a:srgbClr val="0070C0"/>
                </a:solidFill>
                <a:effectLst/>
                <a:latin typeface="#9Slide03 SVN-PF Din Text Pro C" panose="02000506020000020004" pitchFamily="2" charset="0"/>
                <a:ea typeface="Tahoma" panose="020B0604030504040204" pitchFamily="34" charset="0"/>
              </a:rPr>
              <a:t> 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8" name="TextBox 17">
            <a:extLst>
              <a:ext uri="{FF2B5EF4-FFF2-40B4-BE49-F238E27FC236}">
                <a16:creationId xmlns:a16="http://schemas.microsoft.com/office/drawing/2014/main" id="{3F2B52B2-99BC-4D87-B8EC-8B89C14D0CF3}"/>
              </a:ext>
            </a:extLst>
          </p:cNvPr>
          <p:cNvSpPr txBox="1"/>
          <p:nvPr/>
        </p:nvSpPr>
        <p:spPr>
          <a:xfrm>
            <a:off x="2824860" y="5277018"/>
            <a:ext cx="2408322" cy="584775"/>
          </a:xfrm>
          <a:prstGeom prst="rect">
            <a:avLst/>
          </a:prstGeom>
          <a:noFill/>
          <a:ln>
            <a:solidFill>
              <a:schemeClr val="tx1"/>
            </a:solidFill>
            <a:prstDash val="sysDot"/>
          </a:ln>
        </p:spPr>
        <p:txBody>
          <a:bodyPr wrap="square">
            <a:spAutoFit/>
          </a:bodyPr>
          <a:lstStyle/>
          <a:p>
            <a:r>
              <a:rPr lang="nl-NL" sz="3200" b="1" dirty="0">
                <a:solidFill>
                  <a:srgbClr val="0070C0"/>
                </a:solidFill>
                <a:effectLst/>
                <a:latin typeface="#9Slide03 SVN-PF Din Text Pro C" panose="02000506020000020004" pitchFamily="2" charset="0"/>
                <a:ea typeface="Tahoma" panose="020B0604030504040204" pitchFamily="34" charset="0"/>
              </a:rPr>
              <a:t>C </a:t>
            </a:r>
            <a:r>
              <a:rPr lang="nl-NL" sz="3200" b="1" dirty="0">
                <a:solidFill>
                  <a:srgbClr val="0070C0"/>
                </a:solidFill>
                <a:latin typeface="#9Slide03 SVN-PF Din Text Pro C" panose="02000506020000020004" pitchFamily="2" charset="0"/>
                <a:ea typeface="Tahoma" panose="020B0604030504040204" pitchFamily="34" charset="0"/>
              </a:rPr>
              <a:t>(30</a:t>
            </a:r>
            <a:r>
              <a:rPr lang="nl-NL" sz="3200" b="1" baseline="30000" dirty="0">
                <a:solidFill>
                  <a:srgbClr val="0070C0"/>
                </a:solidFill>
                <a:latin typeface="#9Slide03 SVN-PF Din Text Pro C" panose="02000506020000020004" pitchFamily="2" charset="0"/>
                <a:ea typeface="Tahoma" panose="020B0604030504040204" pitchFamily="34" charset="0"/>
              </a:rPr>
              <a:t>0 </a:t>
            </a:r>
            <a:r>
              <a:rPr lang="nl-NL" sz="3200" b="1" dirty="0">
                <a:solidFill>
                  <a:srgbClr val="0070C0"/>
                </a:solidFill>
                <a:latin typeface="#9Slide03 SVN-PF Din Text Pro C" panose="02000506020000020004" pitchFamily="2" charset="0"/>
                <a:ea typeface="Tahoma" panose="020B0604030504040204" pitchFamily="34" charset="0"/>
              </a:rPr>
              <a:t>N, 90</a:t>
            </a:r>
            <a:r>
              <a:rPr lang="nl-NL" sz="3200" b="1" baseline="30000" dirty="0">
                <a:solidFill>
                  <a:srgbClr val="0070C0"/>
                </a:solidFill>
                <a:effectLst/>
                <a:latin typeface="#9Slide03 SVN-PF Din Text Pro C" panose="02000506020000020004" pitchFamily="2" charset="0"/>
                <a:ea typeface="Tahoma" panose="020B0604030504040204" pitchFamily="34" charset="0"/>
              </a:rPr>
              <a:t>0</a:t>
            </a:r>
            <a:r>
              <a:rPr lang="nl-NL" sz="3200" b="1" dirty="0">
                <a:solidFill>
                  <a:srgbClr val="0070C0"/>
                </a:solidFill>
                <a:effectLst/>
                <a:latin typeface="#9Slide03 SVN-PF Din Text Pro C" panose="02000506020000020004" pitchFamily="2" charset="0"/>
                <a:ea typeface="Tahoma" panose="020B0604030504040204" pitchFamily="34" charset="0"/>
              </a:rPr>
              <a:t> Đ)</a:t>
            </a:r>
            <a:endParaRPr lang="en-US" sz="3200" b="1" dirty="0">
              <a:solidFill>
                <a:srgbClr val="0070C0"/>
              </a:solidFill>
              <a:latin typeface="#9Slide03 SVN-PF Din Text Pro C" panose="02000506020000020004" pitchFamily="2" charset="0"/>
            </a:endParaRPr>
          </a:p>
        </p:txBody>
      </p:sp>
      <p:cxnSp>
        <p:nvCxnSpPr>
          <p:cNvPr id="19" name="Straight Arrow Connector 18">
            <a:extLst>
              <a:ext uri="{FF2B5EF4-FFF2-40B4-BE49-F238E27FC236}">
                <a16:creationId xmlns:a16="http://schemas.microsoft.com/office/drawing/2014/main" id="{14E8FE24-3184-4224-BC97-67A474EC80F0}"/>
              </a:ext>
            </a:extLst>
          </p:cNvPr>
          <p:cNvCxnSpPr>
            <a:cxnSpLocks/>
            <a:stCxn id="10" idx="3"/>
            <a:endCxn id="14" idx="1"/>
          </p:cNvCxnSpPr>
          <p:nvPr/>
        </p:nvCxnSpPr>
        <p:spPr>
          <a:xfrm>
            <a:off x="1746620" y="3463372"/>
            <a:ext cx="1078240" cy="8264"/>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C36D8-361F-4788-B4FB-9A05C11F97B7}"/>
              </a:ext>
            </a:extLst>
          </p:cNvPr>
          <p:cNvCxnSpPr>
            <a:cxnSpLocks/>
            <a:stCxn id="11" idx="3"/>
            <a:endCxn id="16" idx="1"/>
          </p:cNvCxnSpPr>
          <p:nvPr/>
        </p:nvCxnSpPr>
        <p:spPr>
          <a:xfrm>
            <a:off x="1746620" y="4508896"/>
            <a:ext cx="1078240" cy="16115"/>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67B6A-639E-44CD-898C-CE9C34BB196E}"/>
              </a:ext>
            </a:extLst>
          </p:cNvPr>
          <p:cNvCxnSpPr>
            <a:cxnSpLocks/>
            <a:stCxn id="12" idx="3"/>
            <a:endCxn id="18" idx="1"/>
          </p:cNvCxnSpPr>
          <p:nvPr/>
        </p:nvCxnSpPr>
        <p:spPr>
          <a:xfrm>
            <a:off x="1746620" y="5554420"/>
            <a:ext cx="1078240"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flipH="1">
            <a:off x="5562600" y="914400"/>
            <a:ext cx="0" cy="4267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 name="Line 3"/>
          <p:cNvSpPr>
            <a:spLocks noChangeShapeType="1"/>
          </p:cNvSpPr>
          <p:nvPr/>
        </p:nvSpPr>
        <p:spPr bwMode="auto">
          <a:xfrm>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Line 4"/>
          <p:cNvSpPr>
            <a:spLocks noChangeShapeType="1"/>
          </p:cNvSpPr>
          <p:nvPr/>
        </p:nvSpPr>
        <p:spPr bwMode="auto">
          <a:xfrm>
            <a:off x="5562600" y="19812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Line 5"/>
          <p:cNvSpPr>
            <a:spLocks noChangeShapeType="1"/>
          </p:cNvSpPr>
          <p:nvPr/>
        </p:nvSpPr>
        <p:spPr bwMode="auto">
          <a:xfrm>
            <a:off x="5562600" y="107813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4" name="Line 6"/>
          <p:cNvSpPr>
            <a:spLocks noChangeShapeType="1"/>
          </p:cNvSpPr>
          <p:nvPr/>
        </p:nvSpPr>
        <p:spPr bwMode="auto">
          <a:xfrm flipH="1">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7"/>
          <p:cNvSpPr>
            <a:spLocks noChangeShapeType="1"/>
          </p:cNvSpPr>
          <p:nvPr/>
        </p:nvSpPr>
        <p:spPr bwMode="auto">
          <a:xfrm flipH="1">
            <a:off x="4953000" y="903510"/>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flipH="1">
            <a:off x="6200775" y="93208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9"/>
          <p:cNvSpPr>
            <a:spLocks noChangeShapeType="1"/>
          </p:cNvSpPr>
          <p:nvPr/>
        </p:nvSpPr>
        <p:spPr bwMode="auto">
          <a:xfrm flipH="1">
            <a:off x="6840538" y="860425"/>
            <a:ext cx="0" cy="4191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H="1">
            <a:off x="7507288" y="889221"/>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H="1">
            <a:off x="8131175" y="86042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H="1">
            <a:off x="8813800" y="90509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a:off x="4727576" y="2811463"/>
            <a:ext cx="5102225"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a:off x="4800601" y="14462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5"/>
          <p:cNvSpPr>
            <a:spLocks noChangeShapeType="1"/>
          </p:cNvSpPr>
          <p:nvPr/>
        </p:nvSpPr>
        <p:spPr bwMode="auto">
          <a:xfrm>
            <a:off x="4699001" y="34655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6"/>
          <p:cNvSpPr>
            <a:spLocks noChangeShapeType="1"/>
          </p:cNvSpPr>
          <p:nvPr/>
        </p:nvSpPr>
        <p:spPr bwMode="auto">
          <a:xfrm>
            <a:off x="4699001" y="4103688"/>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Line 17"/>
          <p:cNvSpPr>
            <a:spLocks noChangeShapeType="1"/>
          </p:cNvSpPr>
          <p:nvPr/>
        </p:nvSpPr>
        <p:spPr bwMode="auto">
          <a:xfrm>
            <a:off x="4670426" y="4756150"/>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Text Box 18"/>
          <p:cNvSpPr txBox="1">
            <a:spLocks noChangeArrowheads="1"/>
          </p:cNvSpPr>
          <p:nvPr/>
        </p:nvSpPr>
        <p:spPr bwMode="auto">
          <a:xfrm>
            <a:off x="9856789" y="2667001"/>
            <a:ext cx="446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0</a:t>
            </a:r>
            <a:endParaRPr lang="en-US" altLang="en-US" sz="1800" b="1">
              <a:solidFill>
                <a:srgbClr val="0000FF"/>
              </a:solidFill>
            </a:endParaRPr>
          </a:p>
        </p:txBody>
      </p:sp>
      <p:sp>
        <p:nvSpPr>
          <p:cNvPr id="22547" name="Text Box 19"/>
          <p:cNvSpPr txBox="1">
            <a:spLocks noChangeArrowheads="1"/>
          </p:cNvSpPr>
          <p:nvPr/>
        </p:nvSpPr>
        <p:spPr bwMode="auto">
          <a:xfrm>
            <a:off x="6629401" y="457201"/>
            <a:ext cx="455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o</a:t>
            </a:r>
            <a:endParaRPr lang="en-US" altLang="en-US" sz="1800" b="1">
              <a:solidFill>
                <a:srgbClr val="0000FF"/>
              </a:solidFill>
            </a:endParaRPr>
          </a:p>
        </p:txBody>
      </p:sp>
      <p:sp>
        <p:nvSpPr>
          <p:cNvPr id="22548" name="Line 20"/>
          <p:cNvSpPr>
            <a:spLocks noChangeShapeType="1"/>
          </p:cNvSpPr>
          <p:nvPr/>
        </p:nvSpPr>
        <p:spPr bwMode="auto">
          <a:xfrm flipH="1">
            <a:off x="9496425" y="93684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Text Box 21"/>
          <p:cNvSpPr txBox="1">
            <a:spLocks noChangeArrowheads="1"/>
          </p:cNvSpPr>
          <p:nvPr/>
        </p:nvSpPr>
        <p:spPr bwMode="auto">
          <a:xfrm>
            <a:off x="5143501" y="1629215"/>
            <a:ext cx="3433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9Slide03 SVN-PF Din Text Pro C" panose="02000506020000020004" pitchFamily="2" charset="0"/>
              </a:rPr>
              <a:t>C</a:t>
            </a:r>
          </a:p>
        </p:txBody>
      </p:sp>
      <p:sp>
        <p:nvSpPr>
          <p:cNvPr id="22550" name="Text Box 22"/>
          <p:cNvSpPr txBox="1">
            <a:spLocks noChangeArrowheads="1"/>
          </p:cNvSpPr>
          <p:nvPr/>
        </p:nvSpPr>
        <p:spPr bwMode="auto">
          <a:xfrm>
            <a:off x="9845676" y="19192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1" name="Text Box 23"/>
          <p:cNvSpPr txBox="1">
            <a:spLocks noChangeArrowheads="1"/>
          </p:cNvSpPr>
          <p:nvPr/>
        </p:nvSpPr>
        <p:spPr bwMode="auto">
          <a:xfrm>
            <a:off x="9829800" y="1219201"/>
            <a:ext cx="522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t>20</a:t>
            </a:r>
            <a:r>
              <a:rPr lang="en-US" altLang="en-US" sz="1800" b="1" baseline="30000" dirty="0"/>
              <a:t>0</a:t>
            </a:r>
            <a:endParaRPr lang="en-US" altLang="en-US" sz="1800" b="1" dirty="0"/>
          </a:p>
        </p:txBody>
      </p:sp>
      <p:sp>
        <p:nvSpPr>
          <p:cNvPr id="22552" name="Text Box 24"/>
          <p:cNvSpPr txBox="1">
            <a:spLocks noChangeArrowheads="1"/>
          </p:cNvSpPr>
          <p:nvPr/>
        </p:nvSpPr>
        <p:spPr bwMode="auto">
          <a:xfrm>
            <a:off x="9753601" y="32766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3" name="Text Box 25"/>
          <p:cNvSpPr txBox="1">
            <a:spLocks noChangeArrowheads="1"/>
          </p:cNvSpPr>
          <p:nvPr/>
        </p:nvSpPr>
        <p:spPr bwMode="auto">
          <a:xfrm>
            <a:off x="9829801" y="38862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4" name="Text Box 26"/>
          <p:cNvSpPr txBox="1">
            <a:spLocks noChangeArrowheads="1"/>
          </p:cNvSpPr>
          <p:nvPr/>
        </p:nvSpPr>
        <p:spPr bwMode="auto">
          <a:xfrm>
            <a:off x="9829801" y="45720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5" name="Text Box 27"/>
          <p:cNvSpPr txBox="1">
            <a:spLocks noChangeArrowheads="1"/>
          </p:cNvSpPr>
          <p:nvPr/>
        </p:nvSpPr>
        <p:spPr bwMode="auto">
          <a:xfrm>
            <a:off x="4632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6" name="Text Box 28"/>
          <p:cNvSpPr txBox="1">
            <a:spLocks noChangeArrowheads="1"/>
          </p:cNvSpPr>
          <p:nvPr/>
        </p:nvSpPr>
        <p:spPr bwMode="auto">
          <a:xfrm>
            <a:off x="5318126" y="4587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7" name="Text Box 29"/>
          <p:cNvSpPr txBox="1">
            <a:spLocks noChangeArrowheads="1"/>
          </p:cNvSpPr>
          <p:nvPr/>
        </p:nvSpPr>
        <p:spPr bwMode="auto">
          <a:xfrm>
            <a:off x="6156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8" name="Text Box 30"/>
          <p:cNvSpPr txBox="1">
            <a:spLocks noChangeArrowheads="1"/>
          </p:cNvSpPr>
          <p:nvPr/>
        </p:nvSpPr>
        <p:spPr bwMode="auto">
          <a:xfrm>
            <a:off x="7231063" y="53975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9" name="Text Box 31"/>
          <p:cNvSpPr txBox="1">
            <a:spLocks noChangeArrowheads="1"/>
          </p:cNvSpPr>
          <p:nvPr/>
        </p:nvSpPr>
        <p:spPr bwMode="auto">
          <a:xfrm>
            <a:off x="7929563" y="52070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60" name="Text Box 32"/>
          <p:cNvSpPr txBox="1">
            <a:spLocks noChangeArrowheads="1"/>
          </p:cNvSpPr>
          <p:nvPr/>
        </p:nvSpPr>
        <p:spPr bwMode="auto">
          <a:xfrm>
            <a:off x="8610601" y="5207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61" name="Text Box 33"/>
          <p:cNvSpPr txBox="1">
            <a:spLocks noChangeArrowheads="1"/>
          </p:cNvSpPr>
          <p:nvPr/>
        </p:nvSpPr>
        <p:spPr bwMode="auto">
          <a:xfrm>
            <a:off x="9296400" y="533401"/>
            <a:ext cx="63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40</a:t>
            </a:r>
            <a:r>
              <a:rPr lang="en-US" altLang="en-US" sz="1800" b="1" baseline="30000"/>
              <a:t>o</a:t>
            </a:r>
            <a:endParaRPr lang="en-US" altLang="en-US" sz="1800" b="1"/>
          </a:p>
        </p:txBody>
      </p:sp>
      <p:sp>
        <p:nvSpPr>
          <p:cNvPr id="121894" name="AutoShape 38"/>
          <p:cNvSpPr>
            <a:spLocks noChangeArrowheads="1"/>
          </p:cNvSpPr>
          <p:nvPr/>
        </p:nvSpPr>
        <p:spPr bwMode="auto">
          <a:xfrm>
            <a:off x="8648700" y="1340071"/>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895" name="Text Box 39"/>
          <p:cNvSpPr txBox="1">
            <a:spLocks noChangeArrowheads="1"/>
          </p:cNvSpPr>
          <p:nvPr/>
        </p:nvSpPr>
        <p:spPr bwMode="auto">
          <a:xfrm>
            <a:off x="8229600" y="943636"/>
            <a:ext cx="346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A</a:t>
            </a:r>
          </a:p>
        </p:txBody>
      </p:sp>
      <p:sp>
        <p:nvSpPr>
          <p:cNvPr id="121896" name="Text Box 40"/>
          <p:cNvSpPr txBox="1">
            <a:spLocks noChangeArrowheads="1"/>
          </p:cNvSpPr>
          <p:nvPr/>
        </p:nvSpPr>
        <p:spPr bwMode="auto">
          <a:xfrm>
            <a:off x="8953500" y="4191440"/>
            <a:ext cx="3545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B</a:t>
            </a:r>
          </a:p>
        </p:txBody>
      </p:sp>
      <p:sp>
        <p:nvSpPr>
          <p:cNvPr id="121897" name="Text Box 41"/>
          <p:cNvSpPr txBox="1">
            <a:spLocks noChangeArrowheads="1"/>
          </p:cNvSpPr>
          <p:nvPr/>
        </p:nvSpPr>
        <p:spPr bwMode="auto">
          <a:xfrm>
            <a:off x="4991100" y="4188265"/>
            <a:ext cx="3593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D</a:t>
            </a:r>
          </a:p>
        </p:txBody>
      </p:sp>
      <p:grpSp>
        <p:nvGrpSpPr>
          <p:cNvPr id="5" name="Group 4">
            <a:extLst>
              <a:ext uri="{FF2B5EF4-FFF2-40B4-BE49-F238E27FC236}">
                <a16:creationId xmlns:a16="http://schemas.microsoft.com/office/drawing/2014/main" id="{9F7B5C83-037B-47DF-8A15-65B548446F81}"/>
              </a:ext>
            </a:extLst>
          </p:cNvPr>
          <p:cNvGrpSpPr/>
          <p:nvPr/>
        </p:nvGrpSpPr>
        <p:grpSpPr>
          <a:xfrm>
            <a:off x="131560" y="5047053"/>
            <a:ext cx="1443702" cy="1295400"/>
            <a:chOff x="2057400" y="307975"/>
            <a:chExt cx="1443702" cy="1295400"/>
          </a:xfrm>
        </p:grpSpPr>
        <p:grpSp>
          <p:nvGrpSpPr>
            <p:cNvPr id="2" name="Group 1">
              <a:extLst>
                <a:ext uri="{FF2B5EF4-FFF2-40B4-BE49-F238E27FC236}">
                  <a16:creationId xmlns:a16="http://schemas.microsoft.com/office/drawing/2014/main" id="{7ACD2015-5D76-4F58-B006-93DB344ABEB6}"/>
                </a:ext>
              </a:extLst>
            </p:cNvPr>
            <p:cNvGrpSpPr/>
            <p:nvPr/>
          </p:nvGrpSpPr>
          <p:grpSpPr>
            <a:xfrm>
              <a:off x="2057400" y="307975"/>
              <a:ext cx="1295400" cy="1295400"/>
              <a:chOff x="2057400" y="307975"/>
              <a:chExt cx="1295400" cy="1295400"/>
            </a:xfrm>
          </p:grpSpPr>
          <p:sp>
            <p:nvSpPr>
              <p:cNvPr id="121901" name="Rectangle 45"/>
              <p:cNvSpPr>
                <a:spLocks noChangeArrowheads="1"/>
              </p:cNvSpPr>
              <p:nvPr/>
            </p:nvSpPr>
            <p:spPr bwMode="auto">
              <a:xfrm>
                <a:off x="2057400" y="307975"/>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A</a:t>
                </a:r>
              </a:p>
            </p:txBody>
          </p:sp>
          <p:sp>
            <p:nvSpPr>
              <p:cNvPr id="121902" name="AutoShape 46"/>
              <p:cNvSpPr>
                <a:spLocks/>
              </p:cNvSpPr>
              <p:nvPr/>
            </p:nvSpPr>
            <p:spPr bwMode="auto">
              <a:xfrm>
                <a:off x="2482850" y="536575"/>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121905" name="Text Box 49"/>
            <p:cNvSpPr txBox="1">
              <a:spLocks noChangeArrowheads="1"/>
            </p:cNvSpPr>
            <p:nvPr/>
          </p:nvSpPr>
          <p:spPr bwMode="auto">
            <a:xfrm>
              <a:off x="2643852" y="1054696"/>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Đ</a:t>
              </a:r>
            </a:p>
          </p:txBody>
        </p:sp>
        <p:sp>
          <p:nvSpPr>
            <p:cNvPr id="121906" name="Text Box 50"/>
            <p:cNvSpPr txBox="1">
              <a:spLocks noChangeArrowheads="1"/>
            </p:cNvSpPr>
            <p:nvPr/>
          </p:nvSpPr>
          <p:spPr bwMode="auto">
            <a:xfrm>
              <a:off x="2620502" y="394892"/>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20</a:t>
              </a:r>
              <a:r>
                <a:rPr lang="en-US" altLang="en-US" sz="2400" b="1" baseline="30000" dirty="0">
                  <a:solidFill>
                    <a:srgbClr val="800000"/>
                  </a:solidFill>
                </a:rPr>
                <a:t>0</a:t>
              </a:r>
              <a:r>
                <a:rPr lang="en-US" altLang="en-US" sz="2400" b="1" dirty="0">
                  <a:solidFill>
                    <a:srgbClr val="800000"/>
                  </a:solidFill>
                </a:rPr>
                <a:t>B</a:t>
              </a:r>
            </a:p>
          </p:txBody>
        </p:sp>
      </p:grpSp>
      <p:grpSp>
        <p:nvGrpSpPr>
          <p:cNvPr id="4" name="Group 3">
            <a:extLst>
              <a:ext uri="{FF2B5EF4-FFF2-40B4-BE49-F238E27FC236}">
                <a16:creationId xmlns:a16="http://schemas.microsoft.com/office/drawing/2014/main" id="{50FBD76E-8233-40DF-9514-578EC3976C2D}"/>
              </a:ext>
            </a:extLst>
          </p:cNvPr>
          <p:cNvGrpSpPr/>
          <p:nvPr/>
        </p:nvGrpSpPr>
        <p:grpSpPr>
          <a:xfrm>
            <a:off x="1941005" y="5123085"/>
            <a:ext cx="1486718" cy="1295400"/>
            <a:chOff x="1981200" y="1981200"/>
            <a:chExt cx="1486718" cy="1295400"/>
          </a:xfrm>
        </p:grpSpPr>
        <p:sp>
          <p:nvSpPr>
            <p:cNvPr id="121903" name="Rectangle 47"/>
            <p:cNvSpPr>
              <a:spLocks noChangeArrowheads="1"/>
            </p:cNvSpPr>
            <p:nvPr/>
          </p:nvSpPr>
          <p:spPr bwMode="auto">
            <a:xfrm>
              <a:off x="1981200" y="19812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FF"/>
                  </a:solidFill>
                  <a:latin typeface="iCiel Baliho Script" pitchFamily="50" charset="0"/>
                </a:rPr>
                <a:t>B</a:t>
              </a:r>
            </a:p>
          </p:txBody>
        </p:sp>
        <p:sp>
          <p:nvSpPr>
            <p:cNvPr id="121904" name="AutoShape 48"/>
            <p:cNvSpPr>
              <a:spLocks/>
            </p:cNvSpPr>
            <p:nvPr/>
          </p:nvSpPr>
          <p:spPr bwMode="auto">
            <a:xfrm>
              <a:off x="2439988" y="2163763"/>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7" name="Text Box 51"/>
            <p:cNvSpPr txBox="1">
              <a:spLocks noChangeArrowheads="1"/>
            </p:cNvSpPr>
            <p:nvPr/>
          </p:nvSpPr>
          <p:spPr bwMode="auto">
            <a:xfrm>
              <a:off x="2590800" y="2695108"/>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40</a:t>
              </a:r>
              <a:r>
                <a:rPr lang="en-US" altLang="en-US" sz="2400" b="1" baseline="30000" dirty="0">
                  <a:solidFill>
                    <a:srgbClr val="800000"/>
                  </a:solidFill>
                </a:rPr>
                <a:t>0</a:t>
              </a:r>
              <a:r>
                <a:rPr lang="en-US" altLang="en-US" sz="2400" b="1" dirty="0">
                  <a:solidFill>
                    <a:srgbClr val="800000"/>
                  </a:solidFill>
                </a:rPr>
                <a:t>Đ</a:t>
              </a:r>
            </a:p>
          </p:txBody>
        </p:sp>
        <p:sp>
          <p:nvSpPr>
            <p:cNvPr id="121908" name="Text Box 52"/>
            <p:cNvSpPr txBox="1">
              <a:spLocks noChangeArrowheads="1"/>
            </p:cNvSpPr>
            <p:nvPr/>
          </p:nvSpPr>
          <p:spPr bwMode="auto">
            <a:xfrm>
              <a:off x="2610668" y="2081213"/>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grpSp>
        <p:nvGrpSpPr>
          <p:cNvPr id="3" name="Group 2">
            <a:extLst>
              <a:ext uri="{FF2B5EF4-FFF2-40B4-BE49-F238E27FC236}">
                <a16:creationId xmlns:a16="http://schemas.microsoft.com/office/drawing/2014/main" id="{4B88B429-3698-4A2B-9FA8-E873D89F9005}"/>
              </a:ext>
            </a:extLst>
          </p:cNvPr>
          <p:cNvGrpSpPr/>
          <p:nvPr/>
        </p:nvGrpSpPr>
        <p:grpSpPr>
          <a:xfrm>
            <a:off x="3784091" y="5123085"/>
            <a:ext cx="1419225" cy="1295400"/>
            <a:chOff x="1962150" y="5295900"/>
            <a:chExt cx="1419225" cy="1295400"/>
          </a:xfrm>
        </p:grpSpPr>
        <p:sp>
          <p:nvSpPr>
            <p:cNvPr id="121899" name="Rectangle 43"/>
            <p:cNvSpPr>
              <a:spLocks noChangeArrowheads="1"/>
            </p:cNvSpPr>
            <p:nvPr/>
          </p:nvSpPr>
          <p:spPr bwMode="auto">
            <a:xfrm>
              <a:off x="1962150" y="52959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D</a:t>
              </a:r>
            </a:p>
          </p:txBody>
        </p:sp>
        <p:sp>
          <p:nvSpPr>
            <p:cNvPr id="121900" name="AutoShape 44"/>
            <p:cNvSpPr>
              <a:spLocks/>
            </p:cNvSpPr>
            <p:nvPr/>
          </p:nvSpPr>
          <p:spPr bwMode="auto">
            <a:xfrm>
              <a:off x="2409825" y="5486400"/>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9" name="Text Box 53"/>
            <p:cNvSpPr txBox="1">
              <a:spLocks noChangeArrowheads="1"/>
            </p:cNvSpPr>
            <p:nvPr/>
          </p:nvSpPr>
          <p:spPr bwMode="auto">
            <a:xfrm>
              <a:off x="2559050" y="6092825"/>
              <a:ext cx="822325"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T</a:t>
              </a:r>
            </a:p>
          </p:txBody>
        </p:sp>
        <p:sp>
          <p:nvSpPr>
            <p:cNvPr id="121910" name="Text Box 54"/>
            <p:cNvSpPr txBox="1">
              <a:spLocks noChangeArrowheads="1"/>
            </p:cNvSpPr>
            <p:nvPr/>
          </p:nvSpPr>
          <p:spPr bwMode="auto">
            <a:xfrm>
              <a:off x="2514600" y="5473500"/>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sp>
        <p:nvSpPr>
          <p:cNvPr id="22583" name="Line 55"/>
          <p:cNvSpPr>
            <a:spLocks noChangeShapeType="1"/>
          </p:cNvSpPr>
          <p:nvPr/>
        </p:nvSpPr>
        <p:spPr bwMode="auto">
          <a:xfrm>
            <a:off x="5562600" y="990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4" name="Line 56"/>
          <p:cNvSpPr>
            <a:spLocks noChangeShapeType="1"/>
          </p:cNvSpPr>
          <p:nvPr/>
        </p:nvSpPr>
        <p:spPr bwMode="auto">
          <a:xfrm>
            <a:off x="5562600" y="1295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5" name="Line 57"/>
          <p:cNvSpPr>
            <a:spLocks noChangeShapeType="1"/>
          </p:cNvSpPr>
          <p:nvPr/>
        </p:nvSpPr>
        <p:spPr bwMode="auto">
          <a:xfrm>
            <a:off x="5562600" y="15240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6" name="Line 58"/>
          <p:cNvSpPr>
            <a:spLocks noChangeShapeType="1"/>
          </p:cNvSpPr>
          <p:nvPr/>
        </p:nvSpPr>
        <p:spPr bwMode="auto">
          <a:xfrm>
            <a:off x="5562600" y="1648264"/>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9Slide03 SVN-PF Din Text Pro C" panose="02000506020000020004" pitchFamily="2" charset="0"/>
            </a:endParaRPr>
          </a:p>
        </p:txBody>
      </p:sp>
      <p:sp>
        <p:nvSpPr>
          <p:cNvPr id="22587" name="Line 59"/>
          <p:cNvSpPr>
            <a:spLocks noChangeShapeType="1"/>
          </p:cNvSpPr>
          <p:nvPr/>
        </p:nvSpPr>
        <p:spPr bwMode="auto">
          <a:xfrm flipV="1">
            <a:off x="5562600" y="9144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8" name="AutoShape 60"/>
          <p:cNvSpPr>
            <a:spLocks/>
          </p:cNvSpPr>
          <p:nvPr/>
        </p:nvSpPr>
        <p:spPr bwMode="auto">
          <a:xfrm rot="-5400000">
            <a:off x="6057900" y="1276350"/>
            <a:ext cx="304800" cy="1219200"/>
          </a:xfrm>
          <a:prstGeom prst="rightBrace">
            <a:avLst>
              <a:gd name="adj1" fmla="val 3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89" name="Text Box 61"/>
          <p:cNvSpPr txBox="1">
            <a:spLocks noChangeArrowheads="1"/>
          </p:cNvSpPr>
          <p:nvPr/>
        </p:nvSpPr>
        <p:spPr bwMode="auto">
          <a:xfrm>
            <a:off x="5962650" y="14335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20</a:t>
            </a:r>
            <a:r>
              <a:rPr lang="en-US" altLang="en-US" sz="1800" b="1" baseline="30000">
                <a:solidFill>
                  <a:schemeClr val="accent2"/>
                </a:solidFill>
              </a:rPr>
              <a:t>0</a:t>
            </a:r>
            <a:endParaRPr lang="en-US" altLang="en-US" sz="1800" b="1">
              <a:solidFill>
                <a:schemeClr val="accent2"/>
              </a:solidFill>
            </a:endParaRPr>
          </a:p>
        </p:txBody>
      </p:sp>
      <p:sp>
        <p:nvSpPr>
          <p:cNvPr id="22590" name="AutoShape 62"/>
          <p:cNvSpPr>
            <a:spLocks/>
          </p:cNvSpPr>
          <p:nvPr/>
        </p:nvSpPr>
        <p:spPr bwMode="auto">
          <a:xfrm rot="-159653">
            <a:off x="5581650" y="2171700"/>
            <a:ext cx="228600" cy="609600"/>
          </a:xfrm>
          <a:prstGeom prst="rightBrace">
            <a:avLst>
              <a:gd name="adj1" fmla="val 22222"/>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91" name="Text Box 63"/>
          <p:cNvSpPr txBox="1">
            <a:spLocks noChangeArrowheads="1"/>
          </p:cNvSpPr>
          <p:nvPr/>
        </p:nvSpPr>
        <p:spPr bwMode="auto">
          <a:xfrm>
            <a:off x="5715000" y="22463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10</a:t>
            </a:r>
            <a:r>
              <a:rPr lang="en-US" altLang="en-US" sz="1800" b="1" baseline="30000">
                <a:solidFill>
                  <a:schemeClr val="accent2"/>
                </a:solidFill>
              </a:rPr>
              <a:t>0</a:t>
            </a:r>
            <a:endParaRPr lang="en-US" altLang="en-US" sz="1800" b="1">
              <a:solidFill>
                <a:schemeClr val="accent2"/>
              </a:solidFill>
            </a:endParaRPr>
          </a:p>
        </p:txBody>
      </p:sp>
      <p:sp>
        <p:nvSpPr>
          <p:cNvPr id="22592" name="AutoShape 64"/>
          <p:cNvSpPr>
            <a:spLocks noChangeArrowheads="1"/>
          </p:cNvSpPr>
          <p:nvPr/>
        </p:nvSpPr>
        <p:spPr bwMode="auto">
          <a:xfrm>
            <a:off x="5448300" y="2000251"/>
            <a:ext cx="228600" cy="206375"/>
          </a:xfrm>
          <a:prstGeom prst="star8">
            <a:avLst>
              <a:gd name="adj" fmla="val 38250"/>
            </a:avLst>
          </a:prstGeom>
          <a:solidFill>
            <a:srgbClr val="FFFF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1" name="AutoShape 65"/>
          <p:cNvSpPr>
            <a:spLocks noChangeArrowheads="1"/>
          </p:cNvSpPr>
          <p:nvPr/>
        </p:nvSpPr>
        <p:spPr bwMode="auto">
          <a:xfrm>
            <a:off x="9353550" y="457200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2" name="AutoShape 66"/>
          <p:cNvSpPr>
            <a:spLocks noChangeArrowheads="1"/>
          </p:cNvSpPr>
          <p:nvPr/>
        </p:nvSpPr>
        <p:spPr bwMode="auto">
          <a:xfrm>
            <a:off x="4800600" y="459105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3" name="AutoShape 67"/>
          <p:cNvSpPr>
            <a:spLocks noChangeArrowheads="1"/>
          </p:cNvSpPr>
          <p:nvPr/>
        </p:nvSpPr>
        <p:spPr bwMode="auto">
          <a:xfrm>
            <a:off x="6444586" y="5281610"/>
            <a:ext cx="5053395" cy="1504951"/>
          </a:xfrm>
          <a:prstGeom prst="cloudCallout">
            <a:avLst>
              <a:gd name="adj1" fmla="val -53078"/>
              <a:gd name="adj2" fmla="val -47099"/>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iCiel Baliho Script" pitchFamily="50" charset="0"/>
                <a:cs typeface="Times New Roman" panose="02020603050405020304" pitchFamily="18" charset="0"/>
              </a:rPr>
              <a:t>Xác</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định</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tọa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độ</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địa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lý</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của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các</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điểm</a:t>
            </a:r>
            <a:r>
              <a:rPr lang="en-US" altLang="en-US" sz="2800" dirty="0">
                <a:latin typeface="iCiel Baliho Script" pitchFamily="50" charset="0"/>
                <a:cs typeface="Times New Roman" panose="02020603050405020304" pitchFamily="18" charset="0"/>
              </a:rPr>
              <a:t> A, B, D.</a:t>
            </a:r>
          </a:p>
        </p:txBody>
      </p:sp>
      <p:sp>
        <p:nvSpPr>
          <p:cNvPr id="121924" name="Line 68"/>
          <p:cNvSpPr>
            <a:spLocks noChangeShapeType="1"/>
          </p:cNvSpPr>
          <p:nvPr/>
        </p:nvSpPr>
        <p:spPr bwMode="auto">
          <a:xfrm>
            <a:off x="6858000" y="1492471"/>
            <a:ext cx="17526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5" name="Line 69"/>
          <p:cNvSpPr>
            <a:spLocks noChangeShapeType="1"/>
          </p:cNvSpPr>
          <p:nvPr/>
        </p:nvSpPr>
        <p:spPr bwMode="auto">
          <a:xfrm flipV="1">
            <a:off x="8801100" y="1600200"/>
            <a:ext cx="0" cy="1219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6" name="Line 70"/>
          <p:cNvSpPr>
            <a:spLocks noChangeShapeType="1"/>
          </p:cNvSpPr>
          <p:nvPr/>
        </p:nvSpPr>
        <p:spPr bwMode="auto">
          <a:xfrm flipV="1">
            <a:off x="6838950" y="4724400"/>
            <a:ext cx="2533650" cy="190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7" name="Line 71"/>
          <p:cNvSpPr>
            <a:spLocks noChangeShapeType="1"/>
          </p:cNvSpPr>
          <p:nvPr/>
        </p:nvSpPr>
        <p:spPr bwMode="auto">
          <a:xfrm>
            <a:off x="9486900" y="27813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8" name="Line 72"/>
          <p:cNvSpPr>
            <a:spLocks noChangeShapeType="1"/>
          </p:cNvSpPr>
          <p:nvPr/>
        </p:nvSpPr>
        <p:spPr bwMode="auto">
          <a:xfrm>
            <a:off x="4953000" y="28194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9" name="Line 73"/>
          <p:cNvSpPr>
            <a:spLocks noChangeShapeType="1"/>
          </p:cNvSpPr>
          <p:nvPr/>
        </p:nvSpPr>
        <p:spPr bwMode="auto">
          <a:xfrm flipH="1">
            <a:off x="5029200" y="4743450"/>
            <a:ext cx="1905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7" name="Picture 2" descr="Du học sinh có nên về nước trong dịch Covid19 - GLC Edu">
            <a:extLst>
              <a:ext uri="{FF2B5EF4-FFF2-40B4-BE49-F238E27FC236}">
                <a16:creationId xmlns:a16="http://schemas.microsoft.com/office/drawing/2014/main" id="{EBE55C7A-F93A-4175-AE49-F3E3FF545B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10455275" y="4744417"/>
            <a:ext cx="1965012" cy="2094151"/>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AE14D971-F21D-48FD-A0C6-A7D00C8269F0}"/>
              </a:ext>
            </a:extLst>
          </p:cNvPr>
          <p:cNvSpPr/>
          <p:nvPr/>
        </p:nvSpPr>
        <p:spPr>
          <a:xfrm>
            <a:off x="227372" y="1447800"/>
            <a:ext cx="4042594" cy="2123658"/>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TỌA ĐỘ ĐỊA LÍ</a:t>
            </a:r>
            <a:r>
              <a:rPr lang="vi-VN"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a:t>
            </a:r>
          </a:p>
          <a:p>
            <a:pPr algn="ctr"/>
            <a:r>
              <a:rPr lang="vi-VN"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của 1 điểm</a:t>
            </a:r>
            <a:endParaRPr lang="en-US" sz="72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Tree>
    <p:custDataLst>
      <p:tags r:id="rId1"/>
    </p:custDataLst>
    <p:extLst>
      <p:ext uri="{BB962C8B-B14F-4D97-AF65-F5344CB8AC3E}">
        <p14:creationId xmlns:p14="http://schemas.microsoft.com/office/powerpoint/2010/main" val="1807501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895"/>
                                        </p:tgtEl>
                                        <p:attrNameLst>
                                          <p:attrName>style.visibility</p:attrName>
                                        </p:attrNameLst>
                                      </p:cBhvr>
                                      <p:to>
                                        <p:strVal val="visible"/>
                                      </p:to>
                                    </p:set>
                                    <p:animEffect transition="in" filter="barn(inVertical)">
                                      <p:cBhvr>
                                        <p:cTn id="7" dur="500"/>
                                        <p:tgtEl>
                                          <p:spTgt spid="12189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1894"/>
                                        </p:tgtEl>
                                        <p:attrNameLst>
                                          <p:attrName>style.visibility</p:attrName>
                                        </p:attrNameLst>
                                      </p:cBhvr>
                                      <p:to>
                                        <p:strVal val="visible"/>
                                      </p:to>
                                    </p:set>
                                    <p:animEffect transition="in" filter="barn(inVertical)">
                                      <p:cBhvr>
                                        <p:cTn id="10" dur="500"/>
                                        <p:tgtEl>
                                          <p:spTgt spid="12189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1921"/>
                                        </p:tgtEl>
                                        <p:attrNameLst>
                                          <p:attrName>style.visibility</p:attrName>
                                        </p:attrNameLst>
                                      </p:cBhvr>
                                      <p:to>
                                        <p:strVal val="visible"/>
                                      </p:to>
                                    </p:set>
                                    <p:animEffect transition="in" filter="barn(inVertical)">
                                      <p:cBhvr>
                                        <p:cTn id="13" dur="500"/>
                                        <p:tgtEl>
                                          <p:spTgt spid="1219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1896"/>
                                        </p:tgtEl>
                                        <p:attrNameLst>
                                          <p:attrName>style.visibility</p:attrName>
                                        </p:attrNameLst>
                                      </p:cBhvr>
                                      <p:to>
                                        <p:strVal val="visible"/>
                                      </p:to>
                                    </p:set>
                                    <p:animEffect transition="in" filter="barn(inVertical)">
                                      <p:cBhvr>
                                        <p:cTn id="16" dur="500"/>
                                        <p:tgtEl>
                                          <p:spTgt spid="12189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1922"/>
                                        </p:tgtEl>
                                        <p:attrNameLst>
                                          <p:attrName>style.visibility</p:attrName>
                                        </p:attrNameLst>
                                      </p:cBhvr>
                                      <p:to>
                                        <p:strVal val="visible"/>
                                      </p:to>
                                    </p:set>
                                    <p:animEffect transition="in" filter="barn(inVertical)">
                                      <p:cBhvr>
                                        <p:cTn id="19" dur="500"/>
                                        <p:tgtEl>
                                          <p:spTgt spid="1219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1897"/>
                                        </p:tgtEl>
                                        <p:attrNameLst>
                                          <p:attrName>style.visibility</p:attrName>
                                        </p:attrNameLst>
                                      </p:cBhvr>
                                      <p:to>
                                        <p:strVal val="visible"/>
                                      </p:to>
                                    </p:set>
                                    <p:animEffect transition="in" filter="barn(inVertical)">
                                      <p:cBhvr>
                                        <p:cTn id="22" dur="500"/>
                                        <p:tgtEl>
                                          <p:spTgt spid="12189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1923"/>
                                        </p:tgtEl>
                                        <p:attrNameLst>
                                          <p:attrName>style.visibility</p:attrName>
                                        </p:attrNameLst>
                                      </p:cBhvr>
                                      <p:to>
                                        <p:strVal val="visible"/>
                                      </p:to>
                                    </p:set>
                                    <p:animEffect transition="in" filter="barn(inVertical)">
                                      <p:cBhvr>
                                        <p:cTn id="27" dur="500"/>
                                        <p:tgtEl>
                                          <p:spTgt spid="121923"/>
                                        </p:tgtEl>
                                      </p:cBhvr>
                                    </p:animEffect>
                                  </p:childTnLst>
                                </p:cTn>
                              </p:par>
                              <p:par>
                                <p:cTn id="28" presetID="16" presetClass="entr" presetSubtype="21"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1924"/>
                                        </p:tgtEl>
                                        <p:attrNameLst>
                                          <p:attrName>style.visibility</p:attrName>
                                        </p:attrNameLst>
                                      </p:cBhvr>
                                      <p:to>
                                        <p:strVal val="visible"/>
                                      </p:to>
                                    </p:set>
                                    <p:animEffect transition="in" filter="wipe(down)">
                                      <p:cBhvr>
                                        <p:cTn id="35" dur="500"/>
                                        <p:tgtEl>
                                          <p:spTgt spid="1219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1925"/>
                                        </p:tgtEl>
                                        <p:attrNameLst>
                                          <p:attrName>style.visibility</p:attrName>
                                        </p:attrNameLst>
                                      </p:cBhvr>
                                      <p:to>
                                        <p:strVal val="visible"/>
                                      </p:to>
                                    </p:set>
                                    <p:animEffect transition="in" filter="wipe(down)">
                                      <p:cBhvr>
                                        <p:cTn id="38" dur="500"/>
                                        <p:tgtEl>
                                          <p:spTgt spid="12192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1927"/>
                                        </p:tgtEl>
                                        <p:attrNameLst>
                                          <p:attrName>style.visibility</p:attrName>
                                        </p:attrNameLst>
                                      </p:cBhvr>
                                      <p:to>
                                        <p:strVal val="visible"/>
                                      </p:to>
                                    </p:set>
                                    <p:animEffect transition="in" filter="barn(inVertical)">
                                      <p:cBhvr>
                                        <p:cTn id="50" dur="500"/>
                                        <p:tgtEl>
                                          <p:spTgt spid="1219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1926"/>
                                        </p:tgtEl>
                                        <p:attrNameLst>
                                          <p:attrName>style.visibility</p:attrName>
                                        </p:attrNameLst>
                                      </p:cBhvr>
                                      <p:to>
                                        <p:strVal val="visible"/>
                                      </p:to>
                                    </p:set>
                                    <p:animEffect transition="in" filter="barn(inVertical)">
                                      <p:cBhvr>
                                        <p:cTn id="53" dur="500"/>
                                        <p:tgtEl>
                                          <p:spTgt spid="1219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down)">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21929"/>
                                        </p:tgtEl>
                                        <p:attrNameLst>
                                          <p:attrName>style.visibility</p:attrName>
                                        </p:attrNameLst>
                                      </p:cBhvr>
                                      <p:to>
                                        <p:strVal val="visible"/>
                                      </p:to>
                                    </p:set>
                                    <p:animEffect transition="in" filter="barn(inVertical)">
                                      <p:cBhvr>
                                        <p:cTn id="63" dur="500"/>
                                        <p:tgtEl>
                                          <p:spTgt spid="12192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21928"/>
                                        </p:tgtEl>
                                        <p:attrNameLst>
                                          <p:attrName>style.visibility</p:attrName>
                                        </p:attrNameLst>
                                      </p:cBhvr>
                                      <p:to>
                                        <p:strVal val="visible"/>
                                      </p:to>
                                    </p:set>
                                    <p:animEffect transition="in" filter="barn(inVertical)">
                                      <p:cBhvr>
                                        <p:cTn id="66" dur="500"/>
                                        <p:tgtEl>
                                          <p:spTgt spid="12192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barn(inVertical)">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94" grpId="0" animBg="1"/>
      <p:bldP spid="121895" grpId="0"/>
      <p:bldP spid="121896" grpId="0"/>
      <p:bldP spid="121897" grpId="0"/>
      <p:bldP spid="121921" grpId="0" animBg="1"/>
      <p:bldP spid="121922" grpId="0" animBg="1"/>
      <p:bldP spid="121923" grpId="0" animBg="1"/>
      <p:bldP spid="121924" grpId="0" animBg="1"/>
      <p:bldP spid="121925" grpId="0" animBg="1"/>
      <p:bldP spid="121926" grpId="0" animBg="1"/>
      <p:bldP spid="121927" grpId="0" animBg="1"/>
      <p:bldP spid="121928" grpId="0" animBg="1"/>
      <p:bldP spid="1219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2307FFF-64F3-44E8-8317-0D2177DA46C6}"/>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7">
            <a:extLst>
              <a:ext uri="{FF2B5EF4-FFF2-40B4-BE49-F238E27FC236}">
                <a16:creationId xmlns:a16="http://schemas.microsoft.com/office/drawing/2014/main" id="{4CA8C617-2A37-46B1-9F00-B0E86F5A4DA2}"/>
              </a:ext>
            </a:extLst>
          </p:cNvPr>
          <p:cNvSpPr/>
          <p:nvPr/>
        </p:nvSpPr>
        <p:spPr>
          <a:xfrm>
            <a:off x="192483" y="1457527"/>
            <a:ext cx="6900331"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1. Hãy cho biết số lượng các đường kinh tuyến, vĩ tuyến phải vẽ trong các trường hợp sau: </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18" name="TextBox 17">
            <a:extLst>
              <a:ext uri="{FF2B5EF4-FFF2-40B4-BE49-F238E27FC236}">
                <a16:creationId xmlns:a16="http://schemas.microsoft.com/office/drawing/2014/main" id="{B8367FC8-27F6-4F04-8EE9-3F4D23FDF78B}"/>
              </a:ext>
            </a:extLst>
          </p:cNvPr>
          <p:cNvSpPr txBox="1"/>
          <p:nvPr/>
        </p:nvSpPr>
        <p:spPr>
          <a:xfrm>
            <a:off x="129028" y="3316887"/>
            <a:ext cx="6556697" cy="675891"/>
          </a:xfrm>
          <a:prstGeom prst="rect">
            <a:avLst/>
          </a:prstGeom>
          <a:noFill/>
        </p:spPr>
        <p:txBody>
          <a:bodyPr wrap="square">
            <a:spAutoFit/>
          </a:bodyPr>
          <a:lstStyle/>
          <a:p>
            <a:pPr marL="0" marR="0" indent="0" algn="just">
              <a:lnSpc>
                <a:spcPct val="115000"/>
              </a:lnSpc>
              <a:spcBef>
                <a:spcPts val="0"/>
              </a:spcBef>
              <a:spcAft>
                <a:spcPts val="0"/>
              </a:spcAft>
            </a:pP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Cách</a:t>
            </a:r>
            <a:r>
              <a:rPr lang="en-US" sz="3600" dirty="0">
                <a:effectLst/>
                <a:latin typeface="#9Slide03 SVN-PF Din Text Pro C" panose="02000506020000020004" pitchFamily="2" charset="0"/>
                <a:ea typeface="Cambria" panose="02040503050406030204" pitchFamily="18" charset="0"/>
              </a:rPr>
              <a:t> 1</a:t>
            </a:r>
            <a:r>
              <a:rPr lang="en-US" sz="3600" baseline="30000" dirty="0">
                <a:effectLst/>
                <a:latin typeface="#9Slide03 SVN-PF Din Text Pro C" panose="02000506020000020004" pitchFamily="2" charset="0"/>
                <a:ea typeface="Cambria" panose="02040503050406030204" pitchFamily="18" charset="0"/>
              </a:rPr>
              <a:t>0 </a:t>
            </a:r>
            <a:r>
              <a:rPr lang="en-US" sz="3600" dirty="0" err="1">
                <a:effectLst/>
                <a:latin typeface="#9Slide03 SVN-PF Din Text Pro C" panose="02000506020000020004" pitchFamily="2" charset="0"/>
                <a:ea typeface="Cambria" panose="02040503050406030204" pitchFamily="18" charset="0"/>
              </a:rPr>
              <a:t>vẽ</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đường</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kinh</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vĩ</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a:t>
            </a:r>
            <a:endParaRPr lang="en-US" sz="3600" dirty="0">
              <a:effectLst/>
              <a:latin typeface="#9Slide03 SVN-PF Din Text Pro C" panose="02000506020000020004" pitchFamily="2" charset="0"/>
              <a:ea typeface="Tahoma" panose="020B0604030504040204" pitchFamily="34" charset="0"/>
            </a:endParaRPr>
          </a:p>
        </p:txBody>
      </p:sp>
      <p:sp>
        <p:nvSpPr>
          <p:cNvPr id="25" name="TextBox 24">
            <a:extLst>
              <a:ext uri="{FF2B5EF4-FFF2-40B4-BE49-F238E27FC236}">
                <a16:creationId xmlns:a16="http://schemas.microsoft.com/office/drawing/2014/main" id="{37B48BD0-37C7-444C-B27E-5000A06C30BA}"/>
              </a:ext>
            </a:extLst>
          </p:cNvPr>
          <p:cNvSpPr txBox="1"/>
          <p:nvPr/>
        </p:nvSpPr>
        <p:spPr>
          <a:xfrm>
            <a:off x="129028" y="4236586"/>
            <a:ext cx="6556697" cy="675891"/>
          </a:xfrm>
          <a:prstGeom prst="rect">
            <a:avLst/>
          </a:prstGeom>
          <a:noFill/>
        </p:spPr>
        <p:txBody>
          <a:bodyPr wrap="square">
            <a:spAutoFit/>
          </a:bodyPr>
          <a:lstStyle/>
          <a:p>
            <a:pPr marL="0" marR="0" indent="0" algn="just">
              <a:lnSpc>
                <a:spcPct val="115000"/>
              </a:lnSpc>
              <a:spcBef>
                <a:spcPts val="0"/>
              </a:spcBef>
              <a:spcAft>
                <a:spcPts val="0"/>
              </a:spcAft>
            </a:pP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Cách</a:t>
            </a:r>
            <a:r>
              <a:rPr lang="en-US" sz="3600" dirty="0">
                <a:effectLst/>
                <a:latin typeface="#9Slide03 SVN-PF Din Text Pro C" panose="02000506020000020004" pitchFamily="2" charset="0"/>
                <a:ea typeface="Cambria" panose="02040503050406030204" pitchFamily="18" charset="0"/>
              </a:rPr>
              <a:t> 5</a:t>
            </a:r>
            <a:r>
              <a:rPr lang="en-US" sz="3600" baseline="30000" dirty="0">
                <a:effectLst/>
                <a:latin typeface="#9Slide03 SVN-PF Din Text Pro C" panose="02000506020000020004" pitchFamily="2" charset="0"/>
                <a:ea typeface="Cambria" panose="02040503050406030204" pitchFamily="18" charset="0"/>
              </a:rPr>
              <a:t>0 </a:t>
            </a:r>
            <a:r>
              <a:rPr lang="en-US" sz="3600" dirty="0" err="1">
                <a:effectLst/>
                <a:latin typeface="#9Slide03 SVN-PF Din Text Pro C" panose="02000506020000020004" pitchFamily="2" charset="0"/>
                <a:ea typeface="Cambria" panose="02040503050406030204" pitchFamily="18" charset="0"/>
              </a:rPr>
              <a:t>vẽ</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đường</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kinh</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vĩ</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a:t>
            </a:r>
            <a:endParaRPr lang="en-US" sz="3600" dirty="0">
              <a:effectLst/>
              <a:latin typeface="#9Slide03 SVN-PF Din Text Pro C" panose="02000506020000020004" pitchFamily="2" charset="0"/>
              <a:ea typeface="Tahoma" panose="020B0604030504040204" pitchFamily="34" charset="0"/>
            </a:endParaRPr>
          </a:p>
        </p:txBody>
      </p:sp>
      <p:sp>
        <p:nvSpPr>
          <p:cNvPr id="26" name="TextBox 25">
            <a:extLst>
              <a:ext uri="{FF2B5EF4-FFF2-40B4-BE49-F238E27FC236}">
                <a16:creationId xmlns:a16="http://schemas.microsoft.com/office/drawing/2014/main" id="{43850B7A-7BBF-4E26-983B-D2EFF2EE8DE6}"/>
              </a:ext>
            </a:extLst>
          </p:cNvPr>
          <p:cNvSpPr txBox="1"/>
          <p:nvPr/>
        </p:nvSpPr>
        <p:spPr>
          <a:xfrm>
            <a:off x="129028" y="5030856"/>
            <a:ext cx="6556697" cy="675891"/>
          </a:xfrm>
          <a:prstGeom prst="rect">
            <a:avLst/>
          </a:prstGeom>
          <a:noFill/>
        </p:spPr>
        <p:txBody>
          <a:bodyPr wrap="square">
            <a:spAutoFit/>
          </a:bodyPr>
          <a:lstStyle/>
          <a:p>
            <a:pPr marL="0" marR="0" indent="0" algn="just">
              <a:lnSpc>
                <a:spcPct val="115000"/>
              </a:lnSpc>
              <a:spcBef>
                <a:spcPts val="0"/>
              </a:spcBef>
              <a:spcAft>
                <a:spcPts val="0"/>
              </a:spcAft>
            </a:pP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Cách</a:t>
            </a:r>
            <a:r>
              <a:rPr lang="en-US" sz="3600" dirty="0">
                <a:effectLst/>
                <a:latin typeface="#9Slide03 SVN-PF Din Text Pro C" panose="02000506020000020004" pitchFamily="2" charset="0"/>
                <a:ea typeface="Cambria" panose="02040503050406030204" pitchFamily="18" charset="0"/>
              </a:rPr>
              <a:t> 20</a:t>
            </a:r>
            <a:r>
              <a:rPr lang="en-US" sz="3600" baseline="30000" dirty="0">
                <a:effectLst/>
                <a:latin typeface="#9Slide03 SVN-PF Din Text Pro C" panose="02000506020000020004" pitchFamily="2" charset="0"/>
                <a:ea typeface="Cambria" panose="02040503050406030204" pitchFamily="18" charset="0"/>
              </a:rPr>
              <a:t>0 </a:t>
            </a:r>
            <a:r>
              <a:rPr lang="en-US" sz="3600" dirty="0" err="1">
                <a:effectLst/>
                <a:latin typeface="#9Slide03 SVN-PF Din Text Pro C" panose="02000506020000020004" pitchFamily="2" charset="0"/>
                <a:ea typeface="Cambria" panose="02040503050406030204" pitchFamily="18" charset="0"/>
              </a:rPr>
              <a:t>vẽ</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đường</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kinh</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vĩ</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a:t>
            </a:r>
            <a:endParaRPr lang="en-US" sz="3600" dirty="0">
              <a:effectLst/>
              <a:latin typeface="#9Slide03 SVN-PF Din Text Pro C" panose="02000506020000020004" pitchFamily="2" charset="0"/>
              <a:ea typeface="Tahoma" panose="020B0604030504040204" pitchFamily="34" charset="0"/>
            </a:endParaRPr>
          </a:p>
        </p:txBody>
      </p:sp>
      <p:sp>
        <p:nvSpPr>
          <p:cNvPr id="28" name="TextBox 27">
            <a:extLst>
              <a:ext uri="{FF2B5EF4-FFF2-40B4-BE49-F238E27FC236}">
                <a16:creationId xmlns:a16="http://schemas.microsoft.com/office/drawing/2014/main" id="{8A64E8FF-4A96-48DD-9452-FB1025C0D6E8}"/>
              </a:ext>
            </a:extLst>
          </p:cNvPr>
          <p:cNvSpPr txBox="1"/>
          <p:nvPr/>
        </p:nvSpPr>
        <p:spPr>
          <a:xfrm>
            <a:off x="116983" y="5943504"/>
            <a:ext cx="6556697" cy="675891"/>
          </a:xfrm>
          <a:prstGeom prst="rect">
            <a:avLst/>
          </a:prstGeom>
          <a:noFill/>
        </p:spPr>
        <p:txBody>
          <a:bodyPr wrap="square">
            <a:spAutoFit/>
          </a:bodyPr>
          <a:lstStyle/>
          <a:p>
            <a:pPr marL="0" marR="0" indent="0" algn="just">
              <a:lnSpc>
                <a:spcPct val="115000"/>
              </a:lnSpc>
              <a:spcBef>
                <a:spcPts val="0"/>
              </a:spcBef>
              <a:spcAft>
                <a:spcPts val="0"/>
              </a:spcAft>
            </a:pP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Cách</a:t>
            </a:r>
            <a:r>
              <a:rPr lang="en-US" sz="3600" dirty="0">
                <a:effectLst/>
                <a:latin typeface="#9Slide03 SVN-PF Din Text Pro C" panose="02000506020000020004" pitchFamily="2" charset="0"/>
                <a:ea typeface="Cambria" panose="02040503050406030204" pitchFamily="18" charset="0"/>
              </a:rPr>
              <a:t> 30</a:t>
            </a:r>
            <a:r>
              <a:rPr lang="en-US" sz="3600" baseline="30000" dirty="0">
                <a:effectLst/>
                <a:latin typeface="#9Slide03 SVN-PF Din Text Pro C" panose="02000506020000020004" pitchFamily="2" charset="0"/>
                <a:ea typeface="Cambria" panose="02040503050406030204" pitchFamily="18" charset="0"/>
              </a:rPr>
              <a:t>0 </a:t>
            </a:r>
            <a:r>
              <a:rPr lang="en-US" sz="3600" dirty="0" err="1">
                <a:effectLst/>
                <a:latin typeface="#9Slide03 SVN-PF Din Text Pro C" panose="02000506020000020004" pitchFamily="2" charset="0"/>
                <a:ea typeface="Cambria" panose="02040503050406030204" pitchFamily="18" charset="0"/>
              </a:rPr>
              <a:t>vẽ</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các</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đường</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kinh</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vĩ</a:t>
            </a:r>
            <a:r>
              <a:rPr lang="en-US" sz="3600" dirty="0">
                <a:effectLst/>
                <a:latin typeface="#9Slide03 SVN-PF Din Text Pro C" panose="02000506020000020004" pitchFamily="2" charset="0"/>
                <a:ea typeface="Cambria" panose="02040503050406030204" pitchFamily="18" charset="0"/>
              </a:rPr>
              <a:t> </a:t>
            </a:r>
            <a:r>
              <a:rPr lang="en-US" sz="3600" dirty="0" err="1">
                <a:effectLst/>
                <a:latin typeface="#9Slide03 SVN-PF Din Text Pro C" panose="02000506020000020004" pitchFamily="2" charset="0"/>
                <a:ea typeface="Cambria" panose="02040503050406030204" pitchFamily="18" charset="0"/>
              </a:rPr>
              <a:t>tuyến</a:t>
            </a:r>
            <a:r>
              <a:rPr lang="en-US" sz="3600" dirty="0">
                <a:effectLst/>
                <a:latin typeface="#9Slide03 SVN-PF Din Text Pro C" panose="02000506020000020004" pitchFamily="2" charset="0"/>
                <a:ea typeface="Cambria" panose="02040503050406030204" pitchFamily="18" charset="0"/>
              </a:rPr>
              <a:t>.</a:t>
            </a:r>
            <a:endParaRPr lang="en-US" sz="3600" dirty="0">
              <a:effectLst/>
              <a:latin typeface="#9Slide03 SVN-PF Din Text Pro C" panose="02000506020000020004" pitchFamily="2" charset="0"/>
              <a:ea typeface="Tahoma" panose="020B0604030504040204" pitchFamily="34" charset="0"/>
            </a:endParaRPr>
          </a:p>
        </p:txBody>
      </p:sp>
      <p:sp>
        <p:nvSpPr>
          <p:cNvPr id="29" name="TextBox 28">
            <a:extLst>
              <a:ext uri="{FF2B5EF4-FFF2-40B4-BE49-F238E27FC236}">
                <a16:creationId xmlns:a16="http://schemas.microsoft.com/office/drawing/2014/main" id="{07D85317-3A4B-4D34-A18C-A0C2EC631C56}"/>
              </a:ext>
            </a:extLst>
          </p:cNvPr>
          <p:cNvSpPr txBox="1"/>
          <p:nvPr/>
        </p:nvSpPr>
        <p:spPr>
          <a:xfrm>
            <a:off x="8058849" y="2102884"/>
            <a:ext cx="1752637" cy="1077218"/>
          </a:xfrm>
          <a:prstGeom prst="rect">
            <a:avLst/>
          </a:prstGeom>
          <a:noFill/>
        </p:spPr>
        <p:txBody>
          <a:bodyPr wrap="square">
            <a:spAutoFit/>
          </a:bodyPr>
          <a:lstStyle/>
          <a:p>
            <a:pPr algn="ctr"/>
            <a:r>
              <a:rPr lang="en-US" sz="3200" dirty="0" err="1">
                <a:solidFill>
                  <a:srgbClr val="FF0000"/>
                </a:solidFill>
                <a:effectLst/>
                <a:latin typeface="#9Slide03 SVN-PF Din Text Pro C" panose="02000506020000020004" pitchFamily="2" charset="0"/>
                <a:ea typeface="Cambria" panose="02040503050406030204" pitchFamily="18" charset="0"/>
              </a:rPr>
              <a:t>Số</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lượng</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kinh</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tuyến</a:t>
            </a:r>
            <a:endParaRPr lang="en-US" sz="3200" dirty="0">
              <a:solidFill>
                <a:srgbClr val="FF0000"/>
              </a:solidFill>
            </a:endParaRPr>
          </a:p>
        </p:txBody>
      </p:sp>
      <p:sp>
        <p:nvSpPr>
          <p:cNvPr id="30" name="TextBox 29">
            <a:extLst>
              <a:ext uri="{FF2B5EF4-FFF2-40B4-BE49-F238E27FC236}">
                <a16:creationId xmlns:a16="http://schemas.microsoft.com/office/drawing/2014/main" id="{3C212B71-3BCF-4B3D-BF0A-67600992221F}"/>
              </a:ext>
            </a:extLst>
          </p:cNvPr>
          <p:cNvSpPr txBox="1"/>
          <p:nvPr/>
        </p:nvSpPr>
        <p:spPr>
          <a:xfrm>
            <a:off x="10246880" y="2209913"/>
            <a:ext cx="1752637" cy="1077218"/>
          </a:xfrm>
          <a:prstGeom prst="rect">
            <a:avLst/>
          </a:prstGeom>
          <a:noFill/>
        </p:spPr>
        <p:txBody>
          <a:bodyPr wrap="square">
            <a:spAutoFit/>
          </a:bodyPr>
          <a:lstStyle/>
          <a:p>
            <a:pPr algn="ctr"/>
            <a:r>
              <a:rPr lang="en-US" sz="3200" dirty="0" err="1">
                <a:solidFill>
                  <a:srgbClr val="FF0000"/>
                </a:solidFill>
                <a:effectLst/>
                <a:latin typeface="#9Slide03 SVN-PF Din Text Pro C" panose="02000506020000020004" pitchFamily="2" charset="0"/>
                <a:ea typeface="Cambria" panose="02040503050406030204" pitchFamily="18" charset="0"/>
              </a:rPr>
              <a:t>Số</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lượng</a:t>
            </a:r>
            <a:r>
              <a:rPr lang="en-US" sz="3200" dirty="0">
                <a:solidFill>
                  <a:srgbClr val="FF0000"/>
                </a:solidFill>
                <a:effectLst/>
                <a:latin typeface="#9Slide03 SVN-PF Din Text Pro C" panose="02000506020000020004" pitchFamily="2" charset="0"/>
                <a:ea typeface="Cambria" panose="02040503050406030204" pitchFamily="18" charset="0"/>
              </a:rPr>
              <a:t> </a:t>
            </a:r>
          </a:p>
          <a:p>
            <a:pPr algn="ctr"/>
            <a:r>
              <a:rPr lang="en-US" sz="3200" dirty="0" err="1">
                <a:solidFill>
                  <a:srgbClr val="FF0000"/>
                </a:solidFill>
                <a:effectLst/>
                <a:latin typeface="#9Slide03 SVN-PF Din Text Pro C" panose="02000506020000020004" pitchFamily="2" charset="0"/>
                <a:ea typeface="Cambria" panose="02040503050406030204" pitchFamily="18" charset="0"/>
              </a:rPr>
              <a:t>vĩ</a:t>
            </a:r>
            <a:r>
              <a:rPr lang="en-US" sz="3200" dirty="0">
                <a:solidFill>
                  <a:srgbClr val="FF0000"/>
                </a:solidFill>
                <a:effectLst/>
                <a:latin typeface="#9Slide03 SVN-PF Din Text Pro C" panose="02000506020000020004" pitchFamily="2" charset="0"/>
                <a:ea typeface="Cambria" panose="02040503050406030204" pitchFamily="18" charset="0"/>
              </a:rPr>
              <a:t> </a:t>
            </a:r>
            <a:r>
              <a:rPr lang="en-US" sz="3200" dirty="0" err="1">
                <a:solidFill>
                  <a:srgbClr val="FF0000"/>
                </a:solidFill>
                <a:effectLst/>
                <a:latin typeface="#9Slide03 SVN-PF Din Text Pro C" panose="02000506020000020004" pitchFamily="2" charset="0"/>
                <a:ea typeface="Cambria" panose="02040503050406030204" pitchFamily="18" charset="0"/>
              </a:rPr>
              <a:t>tuyến</a:t>
            </a:r>
            <a:endParaRPr lang="en-US" sz="3200" dirty="0">
              <a:solidFill>
                <a:srgbClr val="FF0000"/>
              </a:solidFill>
            </a:endParaRPr>
          </a:p>
        </p:txBody>
      </p:sp>
      <p:cxnSp>
        <p:nvCxnSpPr>
          <p:cNvPr id="32" name="Straight Connector 31">
            <a:extLst>
              <a:ext uri="{FF2B5EF4-FFF2-40B4-BE49-F238E27FC236}">
                <a16:creationId xmlns:a16="http://schemas.microsoft.com/office/drawing/2014/main" id="{96330352-C9F9-4570-A9AC-106B202ABF23}"/>
              </a:ext>
            </a:extLst>
          </p:cNvPr>
          <p:cNvCxnSpPr/>
          <p:nvPr/>
        </p:nvCxnSpPr>
        <p:spPr>
          <a:xfrm>
            <a:off x="10045156" y="2255592"/>
            <a:ext cx="0" cy="46378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4F76B8-098E-45EC-A7D5-5B6DD102E318}"/>
              </a:ext>
            </a:extLst>
          </p:cNvPr>
          <p:cNvCxnSpPr>
            <a:cxnSpLocks/>
          </p:cNvCxnSpPr>
          <p:nvPr/>
        </p:nvCxnSpPr>
        <p:spPr>
          <a:xfrm>
            <a:off x="7916573" y="3297341"/>
            <a:ext cx="4275427" cy="195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D561AD1-5DEF-4F8E-810B-169C9F680BEF}"/>
              </a:ext>
            </a:extLst>
          </p:cNvPr>
          <p:cNvCxnSpPr>
            <a:cxnSpLocks/>
          </p:cNvCxnSpPr>
          <p:nvPr/>
        </p:nvCxnSpPr>
        <p:spPr>
          <a:xfrm>
            <a:off x="6316394" y="3760208"/>
            <a:ext cx="1600179"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C363543-2D74-48C7-9388-1EBF01A5D403}"/>
              </a:ext>
            </a:extLst>
          </p:cNvPr>
          <p:cNvSpPr txBox="1"/>
          <p:nvPr/>
        </p:nvSpPr>
        <p:spPr>
          <a:xfrm>
            <a:off x="8540892" y="3446371"/>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360</a:t>
            </a:r>
            <a:endParaRPr lang="en-US" sz="3200" b="1" dirty="0">
              <a:solidFill>
                <a:srgbClr val="0070C0"/>
              </a:solidFill>
            </a:endParaRPr>
          </a:p>
        </p:txBody>
      </p:sp>
      <p:sp>
        <p:nvSpPr>
          <p:cNvPr id="39" name="TextBox 38">
            <a:extLst>
              <a:ext uri="{FF2B5EF4-FFF2-40B4-BE49-F238E27FC236}">
                <a16:creationId xmlns:a16="http://schemas.microsoft.com/office/drawing/2014/main" id="{819F62C6-D866-479D-A4BF-D298D01B0962}"/>
              </a:ext>
            </a:extLst>
          </p:cNvPr>
          <p:cNvSpPr txBox="1"/>
          <p:nvPr/>
        </p:nvSpPr>
        <p:spPr>
          <a:xfrm>
            <a:off x="10771677" y="3467821"/>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181</a:t>
            </a:r>
            <a:endParaRPr lang="en-US" sz="3200" b="1" dirty="0">
              <a:solidFill>
                <a:srgbClr val="0070C0"/>
              </a:solidFill>
            </a:endParaRPr>
          </a:p>
        </p:txBody>
      </p:sp>
      <p:sp>
        <p:nvSpPr>
          <p:cNvPr id="42" name="TextBox 41">
            <a:extLst>
              <a:ext uri="{FF2B5EF4-FFF2-40B4-BE49-F238E27FC236}">
                <a16:creationId xmlns:a16="http://schemas.microsoft.com/office/drawing/2014/main" id="{67BCC224-99E1-4B42-A91B-74C3CE75AFA5}"/>
              </a:ext>
            </a:extLst>
          </p:cNvPr>
          <p:cNvSpPr txBox="1"/>
          <p:nvPr/>
        </p:nvSpPr>
        <p:spPr>
          <a:xfrm>
            <a:off x="8623185" y="4356574"/>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72</a:t>
            </a:r>
            <a:endParaRPr lang="en-US" sz="3200" b="1" dirty="0">
              <a:solidFill>
                <a:srgbClr val="0070C0"/>
              </a:solidFill>
            </a:endParaRPr>
          </a:p>
        </p:txBody>
      </p:sp>
      <p:sp>
        <p:nvSpPr>
          <p:cNvPr id="43" name="TextBox 42">
            <a:extLst>
              <a:ext uri="{FF2B5EF4-FFF2-40B4-BE49-F238E27FC236}">
                <a16:creationId xmlns:a16="http://schemas.microsoft.com/office/drawing/2014/main" id="{0C3AF3ED-EB4A-4C7A-9BDE-5752E9644434}"/>
              </a:ext>
            </a:extLst>
          </p:cNvPr>
          <p:cNvSpPr txBox="1"/>
          <p:nvPr/>
        </p:nvSpPr>
        <p:spPr>
          <a:xfrm>
            <a:off x="10843583" y="4327702"/>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37</a:t>
            </a:r>
            <a:endParaRPr lang="en-US" sz="3200" b="1" dirty="0">
              <a:solidFill>
                <a:srgbClr val="0070C0"/>
              </a:solidFill>
            </a:endParaRPr>
          </a:p>
        </p:txBody>
      </p:sp>
      <p:sp>
        <p:nvSpPr>
          <p:cNvPr id="44" name="TextBox 43">
            <a:extLst>
              <a:ext uri="{FF2B5EF4-FFF2-40B4-BE49-F238E27FC236}">
                <a16:creationId xmlns:a16="http://schemas.microsoft.com/office/drawing/2014/main" id="{6AEC4956-B369-4D79-A730-DBDBEA5B2B85}"/>
              </a:ext>
            </a:extLst>
          </p:cNvPr>
          <p:cNvSpPr txBox="1"/>
          <p:nvPr/>
        </p:nvSpPr>
        <p:spPr>
          <a:xfrm>
            <a:off x="8646926" y="5185865"/>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18</a:t>
            </a:r>
            <a:endParaRPr lang="en-US" sz="3200" b="1" dirty="0">
              <a:solidFill>
                <a:srgbClr val="0070C0"/>
              </a:solidFill>
            </a:endParaRPr>
          </a:p>
        </p:txBody>
      </p:sp>
      <p:sp>
        <p:nvSpPr>
          <p:cNvPr id="45" name="TextBox 44">
            <a:extLst>
              <a:ext uri="{FF2B5EF4-FFF2-40B4-BE49-F238E27FC236}">
                <a16:creationId xmlns:a16="http://schemas.microsoft.com/office/drawing/2014/main" id="{BBC7F2FD-2E3E-4B3F-8B94-BE3EF622F73F}"/>
              </a:ext>
            </a:extLst>
          </p:cNvPr>
          <p:cNvSpPr txBox="1"/>
          <p:nvPr/>
        </p:nvSpPr>
        <p:spPr>
          <a:xfrm>
            <a:off x="10890250" y="5225459"/>
            <a:ext cx="671710" cy="584775"/>
          </a:xfrm>
          <a:prstGeom prst="rect">
            <a:avLst/>
          </a:prstGeom>
          <a:noFill/>
        </p:spPr>
        <p:txBody>
          <a:bodyPr wrap="square">
            <a:spAutoFit/>
          </a:bodyPr>
          <a:lstStyle/>
          <a:p>
            <a:r>
              <a:rPr lang="en-US" sz="3200" b="1" dirty="0">
                <a:solidFill>
                  <a:srgbClr val="0070C0"/>
                </a:solidFill>
                <a:latin typeface="#9Slide03 SVN-PF Din Text Pro C" panose="02000506020000020004" pitchFamily="2" charset="0"/>
                <a:ea typeface="Cambria" panose="02040503050406030204" pitchFamily="18" charset="0"/>
              </a:rPr>
              <a:t>10</a:t>
            </a:r>
            <a:endParaRPr lang="en-US" sz="3200" b="1" dirty="0">
              <a:solidFill>
                <a:srgbClr val="0070C0"/>
              </a:solidFill>
            </a:endParaRPr>
          </a:p>
        </p:txBody>
      </p:sp>
      <p:sp>
        <p:nvSpPr>
          <p:cNvPr id="46" name="TextBox 45">
            <a:extLst>
              <a:ext uri="{FF2B5EF4-FFF2-40B4-BE49-F238E27FC236}">
                <a16:creationId xmlns:a16="http://schemas.microsoft.com/office/drawing/2014/main" id="{9D4BF4DF-C5CB-413D-81D7-573F8842FBAA}"/>
              </a:ext>
            </a:extLst>
          </p:cNvPr>
          <p:cNvSpPr txBox="1"/>
          <p:nvPr/>
        </p:nvSpPr>
        <p:spPr>
          <a:xfrm>
            <a:off x="8615470" y="6141557"/>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12</a:t>
            </a:r>
            <a:endParaRPr lang="en-US" sz="3200" b="1" dirty="0">
              <a:solidFill>
                <a:srgbClr val="0070C0"/>
              </a:solidFill>
            </a:endParaRPr>
          </a:p>
        </p:txBody>
      </p:sp>
      <p:sp>
        <p:nvSpPr>
          <p:cNvPr id="47" name="TextBox 46">
            <a:extLst>
              <a:ext uri="{FF2B5EF4-FFF2-40B4-BE49-F238E27FC236}">
                <a16:creationId xmlns:a16="http://schemas.microsoft.com/office/drawing/2014/main" id="{539DE0D6-40BB-4241-BD06-3D6C3F9CCCE5}"/>
              </a:ext>
            </a:extLst>
          </p:cNvPr>
          <p:cNvSpPr txBox="1"/>
          <p:nvPr/>
        </p:nvSpPr>
        <p:spPr>
          <a:xfrm>
            <a:off x="10960244" y="6141557"/>
            <a:ext cx="671710"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7</a:t>
            </a:r>
            <a:endParaRPr lang="en-US" sz="3200" b="1" dirty="0">
              <a:solidFill>
                <a:srgbClr val="0070C0"/>
              </a:solidFill>
            </a:endParaRPr>
          </a:p>
        </p:txBody>
      </p:sp>
      <p:cxnSp>
        <p:nvCxnSpPr>
          <p:cNvPr id="49" name="Straight Arrow Connector 48">
            <a:extLst>
              <a:ext uri="{FF2B5EF4-FFF2-40B4-BE49-F238E27FC236}">
                <a16:creationId xmlns:a16="http://schemas.microsoft.com/office/drawing/2014/main" id="{914151D3-D897-4E19-9FBF-7CD10A3A0307}"/>
              </a:ext>
            </a:extLst>
          </p:cNvPr>
          <p:cNvCxnSpPr>
            <a:cxnSpLocks/>
          </p:cNvCxnSpPr>
          <p:nvPr/>
        </p:nvCxnSpPr>
        <p:spPr>
          <a:xfrm>
            <a:off x="6292724" y="4648961"/>
            <a:ext cx="1600179"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A43FFFE-0802-431A-98E9-693C4A0B442A}"/>
              </a:ext>
            </a:extLst>
          </p:cNvPr>
          <p:cNvCxnSpPr>
            <a:cxnSpLocks/>
          </p:cNvCxnSpPr>
          <p:nvPr/>
        </p:nvCxnSpPr>
        <p:spPr>
          <a:xfrm>
            <a:off x="6555896" y="5478252"/>
            <a:ext cx="1337007"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3150878-E975-4B12-8054-4AD7FC3ECF1F}"/>
              </a:ext>
            </a:extLst>
          </p:cNvPr>
          <p:cNvCxnSpPr>
            <a:cxnSpLocks/>
          </p:cNvCxnSpPr>
          <p:nvPr/>
        </p:nvCxnSpPr>
        <p:spPr>
          <a:xfrm>
            <a:off x="6555895" y="6416657"/>
            <a:ext cx="1337007"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7CC1A305-4784-4691-BE17-BF6853665C07}"/>
              </a:ext>
            </a:extLst>
          </p:cNvPr>
          <p:cNvPicPr>
            <a:picLocks noChangeAspect="1"/>
          </p:cNvPicPr>
          <p:nvPr/>
        </p:nvPicPr>
        <p:blipFill rotWithShape="1">
          <a:blip r:embed="rId3">
            <a:clrChange>
              <a:clrFrom>
                <a:srgbClr val="E47035"/>
              </a:clrFrom>
              <a:clrTo>
                <a:srgbClr val="E47035">
                  <a:alpha val="0"/>
                </a:srgbClr>
              </a:clrTo>
            </a:clrChange>
            <a:extLst>
              <a:ext uri="{BEBA8EAE-BF5A-486C-A8C5-ECC9F3942E4B}">
                <a14:imgProps xmlns:a14="http://schemas.microsoft.com/office/drawing/2010/main">
                  <a14:imgLayer r:embed="rId4">
                    <a14:imgEffect>
                      <a14:colorTemperature colorTemp="4700"/>
                    </a14:imgEffect>
                  </a14:imgLayer>
                </a14:imgProps>
              </a:ext>
            </a:extLst>
          </a:blip>
          <a:srcRect l="39417" t="26667" r="19750" b="22815"/>
          <a:stretch/>
        </p:blipFill>
        <p:spPr>
          <a:xfrm>
            <a:off x="9310547" y="53723"/>
            <a:ext cx="2881454" cy="2005256"/>
          </a:xfrm>
          <a:prstGeom prst="rect">
            <a:avLst/>
          </a:prstGeom>
        </p:spPr>
      </p:pic>
    </p:spTree>
    <p:extLst>
      <p:ext uri="{BB962C8B-B14F-4D97-AF65-F5344CB8AC3E}">
        <p14:creationId xmlns:p14="http://schemas.microsoft.com/office/powerpoint/2010/main" val="1892476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arn(inVertical)">
                                      <p:cBhvr>
                                        <p:cTn id="35" dur="500"/>
                                        <p:tgtEl>
                                          <p:spTgt spid="3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arn(inVertical)">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arn(inVertical)">
                                      <p:cBhvr>
                                        <p:cTn id="67" dur="500"/>
                                        <p:tgtEl>
                                          <p:spTgt spid="5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barn(inVertical)">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arn(inVertical)">
                                      <p:cBhvr>
                                        <p:cTn id="8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25" grpId="0"/>
      <p:bldP spid="26" grpId="0"/>
      <p:bldP spid="28" grpId="0"/>
      <p:bldP spid="29" grpId="0"/>
      <p:bldP spid="30" grpId="0"/>
      <p:bldP spid="38" grpId="0"/>
      <p:bldP spid="39" grpId="0"/>
      <p:bldP spid="42" grpId="0"/>
      <p:bldP spid="43" grpId="0"/>
      <p:bldP spid="44" grpId="0"/>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040698"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9Slide03 SVN-PF Din Text Pro C" panose="02000506020000020004" pitchFamily="2" charset="0"/>
                <a:cs typeface="Arial" panose="020B0604020202020204" pitchFamily="34" charset="0"/>
              </a:rPr>
              <a:t>3. </a:t>
            </a:r>
            <a:r>
              <a:rPr lang="en-US" sz="3600" dirty="0" err="1">
                <a:solidFill>
                  <a:schemeClr val="tx1"/>
                </a:solidFill>
                <a:latin typeface="#9Slide03 SVN-PF Din Text Pro C" panose="02000506020000020004" pitchFamily="2" charset="0"/>
                <a:cs typeface="Arial" panose="020B0604020202020204" pitchFamily="34" charset="0"/>
              </a:rPr>
              <a:t>Ghép</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các</a:t>
            </a:r>
            <a:r>
              <a:rPr lang="en-US" sz="3600" dirty="0">
                <a:solidFill>
                  <a:schemeClr val="tx1"/>
                </a:solidFill>
                <a:latin typeface="#9Slide03 SVN-PF Din Text Pro C" panose="02000506020000020004" pitchFamily="2" charset="0"/>
                <a:cs typeface="Arial" panose="020B0604020202020204" pitchFamily="34" charset="0"/>
              </a:rPr>
              <a:t> ô </a:t>
            </a:r>
            <a:r>
              <a:rPr lang="en-US" sz="3600" dirty="0" err="1">
                <a:solidFill>
                  <a:schemeClr val="tx1"/>
                </a:solidFill>
                <a:latin typeface="#9Slide03 SVN-PF Din Text Pro C" panose="02000506020000020004" pitchFamily="2" charset="0"/>
                <a:cs typeface="Arial" panose="020B0604020202020204" pitchFamily="34" charset="0"/>
              </a:rPr>
              <a:t>bên</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trái</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với</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các</a:t>
            </a:r>
            <a:r>
              <a:rPr lang="en-US" sz="3600" dirty="0">
                <a:solidFill>
                  <a:schemeClr val="tx1"/>
                </a:solidFill>
                <a:latin typeface="#9Slide03 SVN-PF Din Text Pro C" panose="02000506020000020004" pitchFamily="2" charset="0"/>
                <a:cs typeface="Arial" panose="020B0604020202020204" pitchFamily="34" charset="0"/>
              </a:rPr>
              <a:t> ô </a:t>
            </a:r>
            <a:r>
              <a:rPr lang="en-US" sz="3600" dirty="0" err="1">
                <a:solidFill>
                  <a:schemeClr val="tx1"/>
                </a:solidFill>
                <a:latin typeface="#9Slide03 SVN-PF Din Text Pro C" panose="02000506020000020004" pitchFamily="2" charset="0"/>
                <a:cs typeface="Arial" panose="020B0604020202020204" pitchFamily="34" charset="0"/>
              </a:rPr>
              <a:t>bên</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phải</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sao</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cho</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phù</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hợp</a:t>
            </a:r>
            <a:r>
              <a:rPr lang="en-US" sz="3600" dirty="0">
                <a:solidFill>
                  <a:schemeClr val="tx1"/>
                </a:solidFill>
                <a:latin typeface="#9Slide03 SVN-PF Din Text Pro C" panose="02000506020000020004" pitchFamily="2" charset="0"/>
                <a:cs typeface="Arial" panose="020B0604020202020204" pitchFamily="34" charset="0"/>
              </a:rPr>
              <a:t>:</a:t>
            </a:r>
          </a:p>
        </p:txBody>
      </p:sp>
      <p:sp>
        <p:nvSpPr>
          <p:cNvPr id="10" name="TextBox 9">
            <a:extLst>
              <a:ext uri="{FF2B5EF4-FFF2-40B4-BE49-F238E27FC236}">
                <a16:creationId xmlns:a16="http://schemas.microsoft.com/office/drawing/2014/main" id="{1AACE110-FE18-48A6-A7EA-89DE5FBA4196}"/>
              </a:ext>
            </a:extLst>
          </p:cNvPr>
          <p:cNvSpPr txBox="1"/>
          <p:nvPr/>
        </p:nvSpPr>
        <p:spPr>
          <a:xfrm>
            <a:off x="1218988" y="3170984"/>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1</a:t>
            </a:r>
            <a:endParaRPr lang="en-US" sz="3600" b="1" dirty="0"/>
          </a:p>
        </p:txBody>
      </p:sp>
      <p:sp>
        <p:nvSpPr>
          <p:cNvPr id="17" name="TextBox 16">
            <a:extLst>
              <a:ext uri="{FF2B5EF4-FFF2-40B4-BE49-F238E27FC236}">
                <a16:creationId xmlns:a16="http://schemas.microsoft.com/office/drawing/2014/main" id="{EB5C37AF-1C28-43D0-9D28-7144A08FB24E}"/>
              </a:ext>
            </a:extLst>
          </p:cNvPr>
          <p:cNvSpPr txBox="1"/>
          <p:nvPr/>
        </p:nvSpPr>
        <p:spPr>
          <a:xfrm>
            <a:off x="5632460" y="1547137"/>
            <a:ext cx="1499167" cy="830997"/>
          </a:xfrm>
          <a:prstGeom prst="rect">
            <a:avLst/>
          </a:prstGeom>
          <a:noFill/>
          <a:ln>
            <a:solidFill>
              <a:schemeClr val="tx1"/>
            </a:solidFill>
            <a:prstDash val="sysDot"/>
          </a:ln>
        </p:spPr>
        <p:txBody>
          <a:bodyPr wrap="square">
            <a:spAutoFit/>
          </a:bodyPr>
          <a:lstStyle/>
          <a:p>
            <a:pPr marL="57150" marR="0" algn="ctr">
              <a:spcBef>
                <a:spcPts val="0"/>
              </a:spcBef>
              <a:spcAft>
                <a:spcPts val="0"/>
              </a:spcAft>
              <a:tabLst>
                <a:tab pos="857250" algn="l"/>
              </a:tabLst>
            </a:pPr>
            <a:r>
              <a:rPr lang="en-US" sz="2400" b="1" dirty="0">
                <a:effectLst/>
                <a:latin typeface="iCiel Baliho Script" pitchFamily="50" charset="0"/>
              </a:rPr>
              <a:t>1. </a:t>
            </a:r>
            <a:r>
              <a:rPr lang="en-US" sz="2400" b="1" dirty="0" err="1">
                <a:effectLst/>
                <a:latin typeface="iCiel Baliho Script" pitchFamily="50" charset="0"/>
              </a:rPr>
              <a:t>Kinh</a:t>
            </a:r>
            <a:r>
              <a:rPr lang="en-US" sz="2400" b="1" dirty="0">
                <a:effectLst/>
                <a:latin typeface="iCiel Baliho Script" pitchFamily="50" charset="0"/>
              </a:rPr>
              <a:t> </a:t>
            </a:r>
            <a:r>
              <a:rPr lang="en-US" sz="2400" b="1" dirty="0" err="1">
                <a:effectLst/>
                <a:latin typeface="iCiel Baliho Script" pitchFamily="50" charset="0"/>
              </a:rPr>
              <a:t>tuyến</a:t>
            </a:r>
            <a:endParaRPr lang="en-US" sz="2400" b="1" dirty="0">
              <a:effectLst/>
              <a:latin typeface="iCiel Baliho Script" pitchFamily="50" charset="0"/>
            </a:endParaRPr>
          </a:p>
        </p:txBody>
      </p:sp>
      <p:sp>
        <p:nvSpPr>
          <p:cNvPr id="20" name="TextBox 19">
            <a:extLst>
              <a:ext uri="{FF2B5EF4-FFF2-40B4-BE49-F238E27FC236}">
                <a16:creationId xmlns:a16="http://schemas.microsoft.com/office/drawing/2014/main" id="{35D2FCE6-18CC-43CE-8963-E9DC26C4B3B4}"/>
              </a:ext>
            </a:extLst>
          </p:cNvPr>
          <p:cNvSpPr txBox="1"/>
          <p:nvPr/>
        </p:nvSpPr>
        <p:spPr>
          <a:xfrm>
            <a:off x="5632461" y="2838561"/>
            <a:ext cx="1499166" cy="830997"/>
          </a:xfrm>
          <a:prstGeom prst="rect">
            <a:avLst/>
          </a:prstGeom>
          <a:noFill/>
          <a:ln>
            <a:solidFill>
              <a:schemeClr val="tx1"/>
            </a:solidFill>
            <a:prstDash val="sysDot"/>
          </a:ln>
        </p:spPr>
        <p:txBody>
          <a:bodyPr wrap="square">
            <a:spAutoFit/>
          </a:bodyPr>
          <a:lstStyle/>
          <a:p>
            <a:pPr marL="57150" marR="0" indent="114300" algn="ctr">
              <a:spcBef>
                <a:spcPts val="0"/>
              </a:spcBef>
              <a:spcAft>
                <a:spcPts val="0"/>
              </a:spcAft>
              <a:tabLst>
                <a:tab pos="857250" algn="l"/>
              </a:tabLst>
            </a:pPr>
            <a:r>
              <a:rPr lang="en-US" sz="2400" b="1" dirty="0">
                <a:effectLst/>
                <a:latin typeface="iCiel Baliho Script" pitchFamily="50" charset="0"/>
              </a:rPr>
              <a:t>2.Vĩ </a:t>
            </a:r>
            <a:r>
              <a:rPr lang="en-US" sz="2400" b="1" dirty="0" err="1">
                <a:effectLst/>
                <a:latin typeface="iCiel Baliho Script" pitchFamily="50" charset="0"/>
              </a:rPr>
              <a:t>tuyến</a:t>
            </a:r>
            <a:endParaRPr lang="en-US" sz="2400" b="1" dirty="0">
              <a:effectLst/>
              <a:latin typeface="iCiel Baliho Script" pitchFamily="50" charset="0"/>
            </a:endParaRPr>
          </a:p>
        </p:txBody>
      </p:sp>
      <p:sp>
        <p:nvSpPr>
          <p:cNvPr id="21" name="TextBox 20">
            <a:extLst>
              <a:ext uri="{FF2B5EF4-FFF2-40B4-BE49-F238E27FC236}">
                <a16:creationId xmlns:a16="http://schemas.microsoft.com/office/drawing/2014/main" id="{398EBD58-0BDE-45AF-AF91-CC5AA7CF3F33}"/>
              </a:ext>
            </a:extLst>
          </p:cNvPr>
          <p:cNvSpPr txBox="1"/>
          <p:nvPr/>
        </p:nvSpPr>
        <p:spPr>
          <a:xfrm>
            <a:off x="5632460" y="4184829"/>
            <a:ext cx="1499166" cy="1200329"/>
          </a:xfrm>
          <a:prstGeom prst="rect">
            <a:avLst/>
          </a:prstGeom>
          <a:noFill/>
          <a:ln>
            <a:solidFill>
              <a:schemeClr val="tx1"/>
            </a:solidFill>
            <a:prstDash val="sysDot"/>
          </a:ln>
        </p:spPr>
        <p:txBody>
          <a:bodyPr wrap="square">
            <a:spAutoFit/>
          </a:bodyPr>
          <a:lstStyle/>
          <a:p>
            <a:pPr marL="57150" marR="0" indent="114300" algn="ctr">
              <a:spcBef>
                <a:spcPts val="0"/>
              </a:spcBef>
              <a:spcAft>
                <a:spcPts val="0"/>
              </a:spcAft>
              <a:tabLst>
                <a:tab pos="857250" algn="l"/>
              </a:tabLst>
            </a:pPr>
            <a:r>
              <a:rPr lang="en-US" sz="2400" b="1" dirty="0">
                <a:effectLst/>
                <a:latin typeface="iCiel Baliho Script" pitchFamily="50" charset="0"/>
              </a:rPr>
              <a:t>3</a:t>
            </a:r>
            <a:r>
              <a:rPr lang="en-US" sz="2400" b="1" dirty="0">
                <a:latin typeface="iCiel Baliho Script" pitchFamily="50" charset="0"/>
              </a:rPr>
              <a:t>.</a:t>
            </a:r>
            <a:r>
              <a:rPr lang="en-US" sz="2400" b="1" dirty="0">
                <a:effectLst/>
                <a:latin typeface="iCiel Baliho Script" pitchFamily="50" charset="0"/>
              </a:rPr>
              <a:t>Kinh </a:t>
            </a:r>
            <a:r>
              <a:rPr lang="en-US" sz="2400" b="1" dirty="0" err="1">
                <a:effectLst/>
                <a:latin typeface="iCiel Baliho Script" pitchFamily="50" charset="0"/>
              </a:rPr>
              <a:t>độ</a:t>
            </a:r>
            <a:endParaRPr lang="en-US" sz="2400" b="1" dirty="0">
              <a:effectLst/>
              <a:latin typeface="iCiel Baliho Script" pitchFamily="50" charset="0"/>
            </a:endParaRPr>
          </a:p>
          <a:p>
            <a:pPr marL="57150" marR="0" indent="114300" algn="ctr">
              <a:spcBef>
                <a:spcPts val="0"/>
              </a:spcBef>
              <a:spcAft>
                <a:spcPts val="0"/>
              </a:spcAft>
              <a:tabLst>
                <a:tab pos="857250" algn="l"/>
              </a:tabLst>
            </a:pPr>
            <a:endParaRPr lang="en-US" sz="2400" b="1" dirty="0">
              <a:effectLst/>
              <a:latin typeface="iCiel Baliho Script" pitchFamily="50" charset="0"/>
              <a:ea typeface="Times New Roman" panose="02020603050405020304" pitchFamily="18" charset="0"/>
            </a:endParaRPr>
          </a:p>
        </p:txBody>
      </p:sp>
      <p:sp>
        <p:nvSpPr>
          <p:cNvPr id="22" name="TextBox 21">
            <a:extLst>
              <a:ext uri="{FF2B5EF4-FFF2-40B4-BE49-F238E27FC236}">
                <a16:creationId xmlns:a16="http://schemas.microsoft.com/office/drawing/2014/main" id="{108EC617-6711-4B7A-AE4C-088D0AB92186}"/>
              </a:ext>
            </a:extLst>
          </p:cNvPr>
          <p:cNvSpPr txBox="1"/>
          <p:nvPr/>
        </p:nvSpPr>
        <p:spPr>
          <a:xfrm>
            <a:off x="5626890" y="5539260"/>
            <a:ext cx="1499167" cy="830997"/>
          </a:xfrm>
          <a:prstGeom prst="rect">
            <a:avLst/>
          </a:prstGeom>
          <a:noFill/>
          <a:ln>
            <a:solidFill>
              <a:schemeClr val="tx1"/>
            </a:solidFill>
            <a:prstDash val="sysDot"/>
          </a:ln>
        </p:spPr>
        <p:txBody>
          <a:bodyPr wrap="square">
            <a:spAutoFit/>
          </a:bodyPr>
          <a:lstStyle/>
          <a:p>
            <a:pPr marL="57150" marR="0" indent="114300" algn="ctr">
              <a:spcBef>
                <a:spcPts val="0"/>
              </a:spcBef>
              <a:spcAft>
                <a:spcPts val="0"/>
              </a:spcAft>
              <a:tabLst>
                <a:tab pos="857250" algn="l"/>
              </a:tabLst>
            </a:pPr>
            <a:r>
              <a:rPr lang="en-US" sz="2400" b="1" dirty="0">
                <a:effectLst/>
                <a:latin typeface="iCiel Baliho Script" pitchFamily="50" charset="0"/>
              </a:rPr>
              <a:t>4.Vĩ </a:t>
            </a:r>
            <a:r>
              <a:rPr lang="en-US" sz="2400" b="1" dirty="0" err="1">
                <a:effectLst/>
                <a:latin typeface="iCiel Baliho Script" pitchFamily="50" charset="0"/>
              </a:rPr>
              <a:t>độ</a:t>
            </a:r>
            <a:endParaRPr lang="en-US" sz="2400" b="1" dirty="0">
              <a:effectLst/>
              <a:latin typeface="iCiel Baliho Script" pitchFamily="50" charset="0"/>
            </a:endParaRPr>
          </a:p>
          <a:p>
            <a:pPr marL="57150" marR="0" indent="114300" algn="ctr">
              <a:spcBef>
                <a:spcPts val="0"/>
              </a:spcBef>
              <a:spcAft>
                <a:spcPts val="0"/>
              </a:spcAft>
              <a:tabLst>
                <a:tab pos="857250" algn="l"/>
              </a:tabLst>
            </a:pPr>
            <a:endParaRPr lang="en-US" sz="2400" b="1" dirty="0">
              <a:effectLst/>
              <a:latin typeface="iCiel Baliho Script" pitchFamily="50" charset="0"/>
              <a:ea typeface="Times New Roman" panose="02020603050405020304" pitchFamily="18" charset="0"/>
            </a:endParaRPr>
          </a:p>
        </p:txBody>
      </p:sp>
      <p:sp>
        <p:nvSpPr>
          <p:cNvPr id="24" name="TextBox 23">
            <a:extLst>
              <a:ext uri="{FF2B5EF4-FFF2-40B4-BE49-F238E27FC236}">
                <a16:creationId xmlns:a16="http://schemas.microsoft.com/office/drawing/2014/main" id="{2C2BEE3F-ED06-440B-A375-BDC47708E253}"/>
              </a:ext>
            </a:extLst>
          </p:cNvPr>
          <p:cNvSpPr txBox="1"/>
          <p:nvPr/>
        </p:nvSpPr>
        <p:spPr>
          <a:xfrm>
            <a:off x="7338420" y="1322410"/>
            <a:ext cx="4661095" cy="1200329"/>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spcBef>
                <a:spcPts val="0"/>
              </a:spcBef>
              <a:spcAft>
                <a:spcPts val="0"/>
              </a:spcAft>
              <a:tabLst>
                <a:tab pos="857250" algn="l"/>
              </a:tabLst>
            </a:pPr>
            <a:r>
              <a:rPr lang="en-US" sz="2400" dirty="0">
                <a:latin typeface="iCiel Baliho Script" pitchFamily="50" charset="0"/>
              </a:rPr>
              <a:t>a) </a:t>
            </a:r>
            <a:r>
              <a:rPr lang="vi-VN" sz="2400" dirty="0">
                <a:latin typeface="iCiel Baliho Script" pitchFamily="50" charset="0"/>
              </a:rPr>
              <a:t>khoảng cách </a:t>
            </a:r>
            <a:r>
              <a:rPr lang="en-US" sz="2400" dirty="0" err="1">
                <a:latin typeface="iCiel Baliho Script" pitchFamily="50" charset="0"/>
              </a:rPr>
              <a:t>tính</a:t>
            </a:r>
            <a:r>
              <a:rPr lang="en-US" sz="2400" dirty="0">
                <a:latin typeface="iCiel Baliho Script" pitchFamily="50" charset="0"/>
              </a:rPr>
              <a:t> </a:t>
            </a:r>
            <a:r>
              <a:rPr lang="en-US" sz="2400" dirty="0" err="1">
                <a:latin typeface="iCiel Baliho Script" pitchFamily="50" charset="0"/>
              </a:rPr>
              <a:t>bằng</a:t>
            </a:r>
            <a:r>
              <a:rPr lang="en-US" sz="2400" dirty="0">
                <a:latin typeface="iCiel Baliho Script" pitchFamily="50" charset="0"/>
              </a:rPr>
              <a:t> </a:t>
            </a:r>
            <a:r>
              <a:rPr lang="en-US" sz="2400" dirty="0" err="1">
                <a:latin typeface="iCiel Baliho Script" pitchFamily="50" charset="0"/>
              </a:rPr>
              <a:t>độ</a:t>
            </a:r>
            <a:r>
              <a:rPr lang="en-US" sz="2400" dirty="0">
                <a:latin typeface="iCiel Baliho Script" pitchFamily="50" charset="0"/>
              </a:rPr>
              <a:t> </a:t>
            </a:r>
            <a:r>
              <a:rPr lang="en-US" sz="2400" dirty="0" err="1">
                <a:latin typeface="iCiel Baliho Script" pitchFamily="50" charset="0"/>
              </a:rPr>
              <a:t>từ</a:t>
            </a:r>
            <a:r>
              <a:rPr lang="en-US" sz="2400" dirty="0">
                <a:latin typeface="iCiel Baliho Script" pitchFamily="50" charset="0"/>
              </a:rPr>
              <a:t> </a:t>
            </a:r>
            <a:r>
              <a:rPr lang="en-US" sz="2400" dirty="0" err="1">
                <a:latin typeface="iCiel Baliho Script" pitchFamily="50" charset="0"/>
              </a:rPr>
              <a:t>vĩ</a:t>
            </a:r>
            <a:r>
              <a:rPr lang="en-US" sz="2400" dirty="0">
                <a:latin typeface="iCiel Baliho Script" pitchFamily="50" charset="0"/>
              </a:rPr>
              <a:t> </a:t>
            </a:r>
            <a:r>
              <a:rPr lang="en-US" sz="2400" dirty="0" err="1">
                <a:latin typeface="iCiel Baliho Script" pitchFamily="50" charset="0"/>
              </a:rPr>
              <a:t>tuyến</a:t>
            </a:r>
            <a:r>
              <a:rPr lang="en-US" sz="2400" dirty="0">
                <a:latin typeface="iCiel Baliho Script" pitchFamily="50" charset="0"/>
              </a:rPr>
              <a:t> </a:t>
            </a:r>
            <a:r>
              <a:rPr lang="en-US" sz="2400" dirty="0" err="1">
                <a:latin typeface="iCiel Baliho Script" pitchFamily="50" charset="0"/>
              </a:rPr>
              <a:t>gốc</a:t>
            </a:r>
            <a:r>
              <a:rPr lang="en-US" sz="2400" dirty="0">
                <a:latin typeface="iCiel Baliho Script" pitchFamily="50" charset="0"/>
              </a:rPr>
              <a:t> </a:t>
            </a:r>
            <a:r>
              <a:rPr lang="en-US" sz="2400" dirty="0" err="1">
                <a:latin typeface="iCiel Baliho Script" pitchFamily="50" charset="0"/>
              </a:rPr>
              <a:t>đến</a:t>
            </a:r>
            <a:r>
              <a:rPr lang="en-US" sz="2400" dirty="0">
                <a:latin typeface="iCiel Baliho Script" pitchFamily="50" charset="0"/>
              </a:rPr>
              <a:t> </a:t>
            </a:r>
            <a:r>
              <a:rPr lang="en-US" sz="2400" dirty="0" err="1">
                <a:latin typeface="iCiel Baliho Script" pitchFamily="50" charset="0"/>
              </a:rPr>
              <a:t>vĩ</a:t>
            </a:r>
            <a:r>
              <a:rPr lang="en-US" sz="2400" dirty="0">
                <a:latin typeface="iCiel Baliho Script" pitchFamily="50" charset="0"/>
              </a:rPr>
              <a:t> </a:t>
            </a:r>
            <a:r>
              <a:rPr lang="vi-VN" sz="2400" dirty="0">
                <a:latin typeface="iCiel Baliho Script" pitchFamily="50" charset="0"/>
              </a:rPr>
              <a:t>tuyến đi </a:t>
            </a:r>
            <a:r>
              <a:rPr lang="vi-VN" sz="2400">
                <a:latin typeface="iCiel Baliho Script" pitchFamily="50" charset="0"/>
              </a:rPr>
              <a:t>qua điểm</a:t>
            </a:r>
            <a:r>
              <a:rPr lang="en-US" sz="2400">
                <a:latin typeface="iCiel Baliho Script" pitchFamily="50" charset="0"/>
              </a:rPr>
              <a:t> đó</a:t>
            </a:r>
            <a:r>
              <a:rPr lang="en-US" sz="2400" dirty="0">
                <a:latin typeface="iCiel Baliho Script" pitchFamily="50" charset="0"/>
              </a:rPr>
              <a:t>.</a:t>
            </a:r>
            <a:endParaRPr lang="en-US" sz="2400" dirty="0">
              <a:effectLst/>
              <a:latin typeface="iCiel Baliho Script" pitchFamily="50" charset="0"/>
              <a:ea typeface="Times New Roman" panose="02020603050405020304" pitchFamily="18" charset="0"/>
            </a:endParaRPr>
          </a:p>
        </p:txBody>
      </p:sp>
      <p:sp>
        <p:nvSpPr>
          <p:cNvPr id="25" name="TextBox 24">
            <a:extLst>
              <a:ext uri="{FF2B5EF4-FFF2-40B4-BE49-F238E27FC236}">
                <a16:creationId xmlns:a16="http://schemas.microsoft.com/office/drawing/2014/main" id="{7D5B16D2-884F-48C1-A31C-D8DCA98F532B}"/>
              </a:ext>
            </a:extLst>
          </p:cNvPr>
          <p:cNvSpPr txBox="1"/>
          <p:nvPr/>
        </p:nvSpPr>
        <p:spPr>
          <a:xfrm>
            <a:off x="7338421" y="2838561"/>
            <a:ext cx="4661095" cy="1200329"/>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spcBef>
                <a:spcPts val="0"/>
              </a:spcBef>
              <a:spcAft>
                <a:spcPts val="0"/>
              </a:spcAft>
              <a:tabLst>
                <a:tab pos="857250" algn="l"/>
              </a:tabLst>
            </a:pPr>
            <a:r>
              <a:rPr lang="en-US" sz="2400" dirty="0">
                <a:latin typeface="iCiel Baliho Script" pitchFamily="50" charset="0"/>
              </a:rPr>
              <a:t>b) </a:t>
            </a:r>
            <a:r>
              <a:rPr lang="vi-VN" sz="2400" dirty="0">
                <a:latin typeface="iCiel Baliho Script" pitchFamily="50" charset="0"/>
              </a:rPr>
              <a:t>khoảng cách </a:t>
            </a:r>
            <a:r>
              <a:rPr lang="en-US" sz="2400" dirty="0" err="1">
                <a:latin typeface="iCiel Baliho Script" pitchFamily="50" charset="0"/>
              </a:rPr>
              <a:t>tính</a:t>
            </a:r>
            <a:r>
              <a:rPr lang="en-US" sz="2400" dirty="0">
                <a:latin typeface="iCiel Baliho Script" pitchFamily="50" charset="0"/>
              </a:rPr>
              <a:t> </a:t>
            </a:r>
            <a:r>
              <a:rPr lang="en-US" sz="2400" dirty="0" err="1">
                <a:latin typeface="iCiel Baliho Script" pitchFamily="50" charset="0"/>
              </a:rPr>
              <a:t>bằng</a:t>
            </a:r>
            <a:r>
              <a:rPr lang="en-US" sz="2400" dirty="0">
                <a:latin typeface="iCiel Baliho Script" pitchFamily="50" charset="0"/>
              </a:rPr>
              <a:t> </a:t>
            </a:r>
            <a:r>
              <a:rPr lang="en-US" sz="2400" dirty="0" err="1">
                <a:latin typeface="iCiel Baliho Script" pitchFamily="50" charset="0"/>
              </a:rPr>
              <a:t>độ</a:t>
            </a:r>
            <a:r>
              <a:rPr lang="en-US" sz="2400" dirty="0">
                <a:latin typeface="iCiel Baliho Script" pitchFamily="50" charset="0"/>
              </a:rPr>
              <a:t> </a:t>
            </a:r>
            <a:r>
              <a:rPr lang="en-US" sz="2400" dirty="0" err="1">
                <a:latin typeface="iCiel Baliho Script" pitchFamily="50" charset="0"/>
              </a:rPr>
              <a:t>từ</a:t>
            </a:r>
            <a:r>
              <a:rPr lang="en-US" sz="2400" dirty="0">
                <a:latin typeface="iCiel Baliho Script" pitchFamily="50" charset="0"/>
              </a:rPr>
              <a:t> </a:t>
            </a:r>
            <a:r>
              <a:rPr lang="en-US" sz="2400" dirty="0" err="1">
                <a:latin typeface="iCiel Baliho Script" pitchFamily="50" charset="0"/>
              </a:rPr>
              <a:t>kinh</a:t>
            </a:r>
            <a:r>
              <a:rPr lang="en-US" sz="2400" dirty="0">
                <a:latin typeface="iCiel Baliho Script" pitchFamily="50" charset="0"/>
              </a:rPr>
              <a:t> </a:t>
            </a:r>
            <a:r>
              <a:rPr lang="en-US" sz="2400" dirty="0" err="1">
                <a:latin typeface="iCiel Baliho Script" pitchFamily="50" charset="0"/>
              </a:rPr>
              <a:t>tuyến</a:t>
            </a:r>
            <a:r>
              <a:rPr lang="en-US" sz="2400" dirty="0">
                <a:latin typeface="iCiel Baliho Script" pitchFamily="50" charset="0"/>
              </a:rPr>
              <a:t> </a:t>
            </a:r>
            <a:r>
              <a:rPr lang="en-US" sz="2400" dirty="0" err="1">
                <a:latin typeface="iCiel Baliho Script" pitchFamily="50" charset="0"/>
              </a:rPr>
              <a:t>gốc</a:t>
            </a:r>
            <a:r>
              <a:rPr lang="en-US" sz="2400" dirty="0">
                <a:latin typeface="iCiel Baliho Script" pitchFamily="50" charset="0"/>
              </a:rPr>
              <a:t> </a:t>
            </a:r>
            <a:r>
              <a:rPr lang="en-US" sz="2400" dirty="0" err="1">
                <a:latin typeface="iCiel Baliho Script" pitchFamily="50" charset="0"/>
              </a:rPr>
              <a:t>đến</a:t>
            </a:r>
            <a:r>
              <a:rPr lang="en-US" sz="2400" dirty="0">
                <a:latin typeface="iCiel Baliho Script" pitchFamily="50" charset="0"/>
              </a:rPr>
              <a:t> </a:t>
            </a:r>
            <a:r>
              <a:rPr lang="en-US" sz="2400" dirty="0" err="1">
                <a:latin typeface="iCiel Baliho Script" pitchFamily="50" charset="0"/>
              </a:rPr>
              <a:t>kinh</a:t>
            </a:r>
            <a:r>
              <a:rPr lang="en-US" sz="2400" dirty="0">
                <a:latin typeface="iCiel Baliho Script" pitchFamily="50" charset="0"/>
              </a:rPr>
              <a:t> </a:t>
            </a:r>
            <a:r>
              <a:rPr lang="vi-VN" sz="2400">
                <a:latin typeface="iCiel Baliho Script" pitchFamily="50" charset="0"/>
              </a:rPr>
              <a:t>tuyến đi</a:t>
            </a:r>
            <a:r>
              <a:rPr lang="en-US" sz="2400">
                <a:latin typeface="iCiel Baliho Script" pitchFamily="50" charset="0"/>
              </a:rPr>
              <a:t> </a:t>
            </a:r>
            <a:r>
              <a:rPr lang="vi-VN" sz="2400">
                <a:latin typeface="iCiel Baliho Script" pitchFamily="50" charset="0"/>
              </a:rPr>
              <a:t>qua </a:t>
            </a:r>
            <a:r>
              <a:rPr lang="vi-VN" sz="2400" dirty="0">
                <a:latin typeface="iCiel Baliho Script" pitchFamily="50" charset="0"/>
              </a:rPr>
              <a:t>điểm</a:t>
            </a:r>
            <a:r>
              <a:rPr lang="en-US" sz="2400" dirty="0">
                <a:latin typeface="iCiel Baliho Script" pitchFamily="50" charset="0"/>
              </a:rPr>
              <a:t> </a:t>
            </a:r>
            <a:r>
              <a:rPr lang="en-US" sz="2400" dirty="0" err="1">
                <a:latin typeface="iCiel Baliho Script" pitchFamily="50" charset="0"/>
              </a:rPr>
              <a:t>đó</a:t>
            </a:r>
            <a:r>
              <a:rPr lang="en-US" sz="2400" dirty="0">
                <a:latin typeface="iCiel Baliho Script" pitchFamily="50" charset="0"/>
              </a:rPr>
              <a:t>.</a:t>
            </a:r>
            <a:endParaRPr lang="en-US" sz="2400" dirty="0">
              <a:effectLst/>
              <a:latin typeface="iCiel Baliho Script" pitchFamily="50" charset="0"/>
              <a:ea typeface="Times New Roman" panose="02020603050405020304" pitchFamily="18" charset="0"/>
            </a:endParaRPr>
          </a:p>
        </p:txBody>
      </p:sp>
      <p:sp>
        <p:nvSpPr>
          <p:cNvPr id="26" name="TextBox 25">
            <a:extLst>
              <a:ext uri="{FF2B5EF4-FFF2-40B4-BE49-F238E27FC236}">
                <a16:creationId xmlns:a16="http://schemas.microsoft.com/office/drawing/2014/main" id="{ED7DE796-66E0-4078-9EBD-A75A14A6BC16}"/>
              </a:ext>
            </a:extLst>
          </p:cNvPr>
          <p:cNvSpPr txBox="1"/>
          <p:nvPr/>
        </p:nvSpPr>
        <p:spPr>
          <a:xfrm>
            <a:off x="7338420" y="4184829"/>
            <a:ext cx="4661095" cy="830997"/>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spcBef>
                <a:spcPts val="0"/>
              </a:spcBef>
              <a:spcAft>
                <a:spcPts val="0"/>
              </a:spcAft>
              <a:tabLst>
                <a:tab pos="857250" algn="l"/>
              </a:tabLst>
            </a:pPr>
            <a:r>
              <a:rPr lang="en-US" sz="2400" dirty="0">
                <a:latin typeface="iCiel Baliho Script" pitchFamily="50" charset="0"/>
              </a:rPr>
              <a:t>c) </a:t>
            </a:r>
            <a:r>
              <a:rPr lang="en-US" sz="2400" dirty="0" err="1">
                <a:latin typeface="iCiel Baliho Script" pitchFamily="50" charset="0"/>
              </a:rPr>
              <a:t>nửa</a:t>
            </a:r>
            <a:r>
              <a:rPr lang="en-US" sz="2400" dirty="0">
                <a:latin typeface="iCiel Baliho Script" pitchFamily="50" charset="0"/>
              </a:rPr>
              <a:t> </a:t>
            </a:r>
            <a:r>
              <a:rPr lang="en-US" sz="2400" dirty="0" err="1">
                <a:latin typeface="iCiel Baliho Script" pitchFamily="50" charset="0"/>
              </a:rPr>
              <a:t>đường</a:t>
            </a:r>
            <a:r>
              <a:rPr lang="en-US" sz="2400" dirty="0">
                <a:latin typeface="iCiel Baliho Script" pitchFamily="50" charset="0"/>
              </a:rPr>
              <a:t> </a:t>
            </a:r>
            <a:r>
              <a:rPr lang="en-US" sz="2400" dirty="0" err="1">
                <a:latin typeface="iCiel Baliho Script" pitchFamily="50" charset="0"/>
              </a:rPr>
              <a:t>tròn</a:t>
            </a:r>
            <a:r>
              <a:rPr lang="en-US" sz="2400" dirty="0">
                <a:latin typeface="iCiel Baliho Script" pitchFamily="50" charset="0"/>
              </a:rPr>
              <a:t> </a:t>
            </a:r>
            <a:r>
              <a:rPr lang="en-US" sz="2400" dirty="0" err="1">
                <a:latin typeface="iCiel Baliho Script" pitchFamily="50" charset="0"/>
              </a:rPr>
              <a:t>nối</a:t>
            </a:r>
            <a:r>
              <a:rPr lang="en-US" sz="2400" dirty="0">
                <a:latin typeface="iCiel Baliho Script" pitchFamily="50" charset="0"/>
              </a:rPr>
              <a:t> </a:t>
            </a:r>
            <a:r>
              <a:rPr lang="en-US" sz="2400" dirty="0" err="1">
                <a:latin typeface="iCiel Baliho Script" pitchFamily="50" charset="0"/>
              </a:rPr>
              <a:t>hai</a:t>
            </a:r>
            <a:r>
              <a:rPr lang="en-US" sz="2400" dirty="0">
                <a:latin typeface="iCiel Baliho Script" pitchFamily="50" charset="0"/>
              </a:rPr>
              <a:t> </a:t>
            </a:r>
            <a:r>
              <a:rPr lang="en-US" sz="2400" dirty="0" err="1">
                <a:latin typeface="iCiel Baliho Script" pitchFamily="50" charset="0"/>
              </a:rPr>
              <a:t>cực</a:t>
            </a:r>
            <a:r>
              <a:rPr lang="en-US" sz="2400" dirty="0">
                <a:latin typeface="iCiel Baliho Script" pitchFamily="50" charset="0"/>
              </a:rPr>
              <a:t> </a:t>
            </a:r>
            <a:r>
              <a:rPr lang="en-US" sz="2400" dirty="0" err="1">
                <a:latin typeface="iCiel Baliho Script" pitchFamily="50" charset="0"/>
              </a:rPr>
              <a:t>trên</a:t>
            </a:r>
            <a:r>
              <a:rPr lang="en-US" sz="2400" dirty="0">
                <a:latin typeface="iCiel Baliho Script" pitchFamily="50" charset="0"/>
              </a:rPr>
              <a:t> </a:t>
            </a:r>
            <a:r>
              <a:rPr lang="en-US" sz="2400" dirty="0" err="1">
                <a:latin typeface="iCiel Baliho Script" pitchFamily="50" charset="0"/>
              </a:rPr>
              <a:t>bề</a:t>
            </a:r>
            <a:r>
              <a:rPr lang="en-US" sz="2400" dirty="0">
                <a:latin typeface="iCiel Baliho Script" pitchFamily="50" charset="0"/>
              </a:rPr>
              <a:t> </a:t>
            </a:r>
            <a:r>
              <a:rPr lang="en-US" sz="2400" dirty="0" err="1">
                <a:latin typeface="iCiel Baliho Script" pitchFamily="50" charset="0"/>
              </a:rPr>
              <a:t>mặt</a:t>
            </a:r>
            <a:r>
              <a:rPr lang="en-US" sz="2400" dirty="0">
                <a:latin typeface="iCiel Baliho Script" pitchFamily="50" charset="0"/>
              </a:rPr>
              <a:t> </a:t>
            </a:r>
            <a:r>
              <a:rPr lang="en-US" sz="2400" dirty="0" err="1">
                <a:latin typeface="iCiel Baliho Script" pitchFamily="50" charset="0"/>
              </a:rPr>
              <a:t>quả</a:t>
            </a:r>
            <a:r>
              <a:rPr lang="en-US" sz="2400" dirty="0">
                <a:latin typeface="iCiel Baliho Script" pitchFamily="50" charset="0"/>
              </a:rPr>
              <a:t> </a:t>
            </a:r>
            <a:r>
              <a:rPr lang="en-US" sz="2400" dirty="0" err="1">
                <a:latin typeface="iCiel Baliho Script" pitchFamily="50" charset="0"/>
              </a:rPr>
              <a:t>Địa</a:t>
            </a:r>
            <a:r>
              <a:rPr lang="en-US" sz="2400" dirty="0">
                <a:latin typeface="iCiel Baliho Script" pitchFamily="50" charset="0"/>
              </a:rPr>
              <a:t> </a:t>
            </a:r>
            <a:r>
              <a:rPr lang="en-US" sz="2400" dirty="0" err="1">
                <a:latin typeface="iCiel Baliho Script" pitchFamily="50" charset="0"/>
              </a:rPr>
              <a:t>Cầu</a:t>
            </a:r>
            <a:r>
              <a:rPr lang="en-US" sz="2400" dirty="0">
                <a:latin typeface="iCiel Baliho Script" pitchFamily="50" charset="0"/>
              </a:rPr>
              <a:t>.</a:t>
            </a:r>
            <a:endParaRPr lang="en-US" sz="2400" dirty="0">
              <a:effectLst/>
              <a:latin typeface="iCiel Baliho Script" pitchFamily="50" charset="0"/>
              <a:ea typeface="Times New Roman" panose="02020603050405020304" pitchFamily="18" charset="0"/>
            </a:endParaRPr>
          </a:p>
        </p:txBody>
      </p:sp>
      <p:sp>
        <p:nvSpPr>
          <p:cNvPr id="27" name="TextBox 26">
            <a:extLst>
              <a:ext uri="{FF2B5EF4-FFF2-40B4-BE49-F238E27FC236}">
                <a16:creationId xmlns:a16="http://schemas.microsoft.com/office/drawing/2014/main" id="{515BA607-F99A-42D3-BD5E-7813CEE7BDC1}"/>
              </a:ext>
            </a:extLst>
          </p:cNvPr>
          <p:cNvSpPr txBox="1"/>
          <p:nvPr/>
        </p:nvSpPr>
        <p:spPr>
          <a:xfrm>
            <a:off x="7338421" y="5539259"/>
            <a:ext cx="4661095" cy="830997"/>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spcBef>
                <a:spcPts val="0"/>
              </a:spcBef>
              <a:spcAft>
                <a:spcPts val="0"/>
              </a:spcAft>
              <a:tabLst>
                <a:tab pos="857250" algn="l"/>
              </a:tabLst>
            </a:pPr>
            <a:r>
              <a:rPr lang="en-US" sz="2400" dirty="0">
                <a:latin typeface="iCiel Baliho Script" pitchFamily="50" charset="0"/>
              </a:rPr>
              <a:t>d) </a:t>
            </a:r>
            <a:r>
              <a:rPr lang="en-US" sz="2400" dirty="0" err="1">
                <a:latin typeface="iCiel Baliho Script" pitchFamily="50" charset="0"/>
              </a:rPr>
              <a:t>vòng</a:t>
            </a:r>
            <a:r>
              <a:rPr lang="en-US" sz="2400" dirty="0">
                <a:latin typeface="iCiel Baliho Script" pitchFamily="50" charset="0"/>
              </a:rPr>
              <a:t> </a:t>
            </a:r>
            <a:r>
              <a:rPr lang="en-US" sz="2400" dirty="0" err="1">
                <a:latin typeface="iCiel Baliho Script" pitchFamily="50" charset="0"/>
              </a:rPr>
              <a:t>tròn</a:t>
            </a:r>
            <a:r>
              <a:rPr lang="en-US" sz="2400" dirty="0">
                <a:latin typeface="iCiel Baliho Script" pitchFamily="50" charset="0"/>
              </a:rPr>
              <a:t> bao </a:t>
            </a:r>
            <a:r>
              <a:rPr lang="en-US" sz="2400" dirty="0" err="1">
                <a:latin typeface="iCiel Baliho Script" pitchFamily="50" charset="0"/>
              </a:rPr>
              <a:t>quanh</a:t>
            </a:r>
            <a:r>
              <a:rPr lang="en-US" sz="2400" dirty="0">
                <a:latin typeface="iCiel Baliho Script" pitchFamily="50" charset="0"/>
              </a:rPr>
              <a:t> </a:t>
            </a:r>
            <a:r>
              <a:rPr lang="en-US" sz="2400" dirty="0" err="1">
                <a:latin typeface="iCiel Baliho Script" pitchFamily="50" charset="0"/>
              </a:rPr>
              <a:t>quả</a:t>
            </a:r>
            <a:r>
              <a:rPr lang="en-US" sz="2400" dirty="0">
                <a:latin typeface="iCiel Baliho Script" pitchFamily="50" charset="0"/>
              </a:rPr>
              <a:t> </a:t>
            </a:r>
            <a:r>
              <a:rPr lang="en-US" sz="2400" dirty="0" err="1">
                <a:latin typeface="iCiel Baliho Script" pitchFamily="50" charset="0"/>
              </a:rPr>
              <a:t>Địa</a:t>
            </a:r>
            <a:r>
              <a:rPr lang="en-US" sz="2400" dirty="0">
                <a:latin typeface="iCiel Baliho Script" pitchFamily="50" charset="0"/>
              </a:rPr>
              <a:t> </a:t>
            </a:r>
            <a:r>
              <a:rPr lang="en-US" sz="2400" dirty="0" err="1">
                <a:latin typeface="iCiel Baliho Script" pitchFamily="50" charset="0"/>
              </a:rPr>
              <a:t>Cầu</a:t>
            </a:r>
            <a:r>
              <a:rPr lang="en-US" sz="2400" dirty="0">
                <a:latin typeface="iCiel Baliho Script" pitchFamily="50" charset="0"/>
              </a:rPr>
              <a:t> </a:t>
            </a:r>
            <a:r>
              <a:rPr lang="en-US" sz="2400" dirty="0" err="1">
                <a:latin typeface="iCiel Baliho Script" pitchFamily="50" charset="0"/>
              </a:rPr>
              <a:t>và</a:t>
            </a:r>
            <a:r>
              <a:rPr lang="en-US" sz="2400" dirty="0">
                <a:latin typeface="iCiel Baliho Script" pitchFamily="50" charset="0"/>
              </a:rPr>
              <a:t> </a:t>
            </a:r>
            <a:r>
              <a:rPr lang="en-US" sz="2400" dirty="0" err="1">
                <a:latin typeface="iCiel Baliho Script" pitchFamily="50" charset="0"/>
              </a:rPr>
              <a:t>vuông</a:t>
            </a:r>
            <a:r>
              <a:rPr lang="en-US" sz="2400" dirty="0">
                <a:latin typeface="iCiel Baliho Script" pitchFamily="50" charset="0"/>
              </a:rPr>
              <a:t> </a:t>
            </a:r>
            <a:r>
              <a:rPr lang="en-US" sz="2400" dirty="0" err="1">
                <a:latin typeface="iCiel Baliho Script" pitchFamily="50" charset="0"/>
              </a:rPr>
              <a:t>góc</a:t>
            </a:r>
            <a:r>
              <a:rPr lang="en-US" sz="2400" dirty="0">
                <a:latin typeface="iCiel Baliho Script" pitchFamily="50" charset="0"/>
              </a:rPr>
              <a:t> </a:t>
            </a:r>
            <a:r>
              <a:rPr lang="en-US" sz="2400" dirty="0" err="1">
                <a:latin typeface="iCiel Baliho Script" pitchFamily="50" charset="0"/>
              </a:rPr>
              <a:t>với</a:t>
            </a:r>
            <a:r>
              <a:rPr lang="en-US" sz="2400" dirty="0">
                <a:latin typeface="iCiel Baliho Script" pitchFamily="50" charset="0"/>
              </a:rPr>
              <a:t> </a:t>
            </a:r>
            <a:r>
              <a:rPr lang="en-US" sz="2400" dirty="0" err="1">
                <a:latin typeface="iCiel Baliho Script" pitchFamily="50" charset="0"/>
              </a:rPr>
              <a:t>kinh</a:t>
            </a:r>
            <a:r>
              <a:rPr lang="en-US" sz="2400" dirty="0">
                <a:latin typeface="iCiel Baliho Script" pitchFamily="50" charset="0"/>
              </a:rPr>
              <a:t> </a:t>
            </a:r>
            <a:r>
              <a:rPr lang="en-US" sz="2400" dirty="0" err="1">
                <a:latin typeface="iCiel Baliho Script" pitchFamily="50" charset="0"/>
              </a:rPr>
              <a:t>tuyến</a:t>
            </a:r>
            <a:r>
              <a:rPr lang="en-US" sz="2400" dirty="0">
                <a:latin typeface="iCiel Baliho Script" pitchFamily="50" charset="0"/>
              </a:rPr>
              <a:t>.</a:t>
            </a:r>
            <a:endParaRPr lang="en-US" sz="2400" dirty="0">
              <a:effectLst/>
              <a:latin typeface="iCiel Baliho Script" pitchFamily="50" charset="0"/>
              <a:ea typeface="Times New Roman" panose="02020603050405020304" pitchFamily="18" charset="0"/>
            </a:endParaRPr>
          </a:p>
        </p:txBody>
      </p:sp>
      <p:sp>
        <p:nvSpPr>
          <p:cNvPr id="28" name="TextBox 27">
            <a:extLst>
              <a:ext uri="{FF2B5EF4-FFF2-40B4-BE49-F238E27FC236}">
                <a16:creationId xmlns:a16="http://schemas.microsoft.com/office/drawing/2014/main" id="{580BD9D1-F16A-4071-BFEE-21A64EEBBFC5}"/>
              </a:ext>
            </a:extLst>
          </p:cNvPr>
          <p:cNvSpPr txBox="1"/>
          <p:nvPr/>
        </p:nvSpPr>
        <p:spPr>
          <a:xfrm>
            <a:off x="1218988" y="4007187"/>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2</a:t>
            </a:r>
            <a:endParaRPr lang="en-US" sz="3600" b="1" dirty="0"/>
          </a:p>
        </p:txBody>
      </p:sp>
      <p:sp>
        <p:nvSpPr>
          <p:cNvPr id="30" name="TextBox 29">
            <a:extLst>
              <a:ext uri="{FF2B5EF4-FFF2-40B4-BE49-F238E27FC236}">
                <a16:creationId xmlns:a16="http://schemas.microsoft.com/office/drawing/2014/main" id="{A17AF950-58A9-429A-9E95-79DDF71D3660}"/>
              </a:ext>
            </a:extLst>
          </p:cNvPr>
          <p:cNvSpPr txBox="1"/>
          <p:nvPr/>
        </p:nvSpPr>
        <p:spPr>
          <a:xfrm>
            <a:off x="1218988" y="4794240"/>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3</a:t>
            </a:r>
            <a:endParaRPr lang="en-US" sz="3600" b="1" dirty="0"/>
          </a:p>
        </p:txBody>
      </p:sp>
      <p:sp>
        <p:nvSpPr>
          <p:cNvPr id="31" name="TextBox 30">
            <a:extLst>
              <a:ext uri="{FF2B5EF4-FFF2-40B4-BE49-F238E27FC236}">
                <a16:creationId xmlns:a16="http://schemas.microsoft.com/office/drawing/2014/main" id="{7D11C65E-0432-4432-9651-1D4E499EE05E}"/>
              </a:ext>
            </a:extLst>
          </p:cNvPr>
          <p:cNvSpPr txBox="1"/>
          <p:nvPr/>
        </p:nvSpPr>
        <p:spPr>
          <a:xfrm>
            <a:off x="1218988" y="5602557"/>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4</a:t>
            </a:r>
            <a:endParaRPr lang="en-US" sz="3600" b="1" dirty="0"/>
          </a:p>
        </p:txBody>
      </p:sp>
      <p:sp>
        <p:nvSpPr>
          <p:cNvPr id="32" name="TextBox 31">
            <a:extLst>
              <a:ext uri="{FF2B5EF4-FFF2-40B4-BE49-F238E27FC236}">
                <a16:creationId xmlns:a16="http://schemas.microsoft.com/office/drawing/2014/main" id="{904D2522-7002-4DDB-A458-5E504A562630}"/>
              </a:ext>
            </a:extLst>
          </p:cNvPr>
          <p:cNvSpPr txBox="1"/>
          <p:nvPr/>
        </p:nvSpPr>
        <p:spPr>
          <a:xfrm>
            <a:off x="3101714" y="3170984"/>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c</a:t>
            </a:r>
            <a:endParaRPr lang="en-US" sz="3600" b="1" dirty="0"/>
          </a:p>
        </p:txBody>
      </p:sp>
      <p:sp>
        <p:nvSpPr>
          <p:cNvPr id="33" name="TextBox 32">
            <a:extLst>
              <a:ext uri="{FF2B5EF4-FFF2-40B4-BE49-F238E27FC236}">
                <a16:creationId xmlns:a16="http://schemas.microsoft.com/office/drawing/2014/main" id="{868D989E-7AAB-4BAF-AB3A-87C6D2D71E52}"/>
              </a:ext>
            </a:extLst>
          </p:cNvPr>
          <p:cNvSpPr txBox="1"/>
          <p:nvPr/>
        </p:nvSpPr>
        <p:spPr>
          <a:xfrm>
            <a:off x="3101714" y="4007187"/>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d</a:t>
            </a:r>
            <a:endParaRPr lang="en-US" sz="3600" b="1" dirty="0"/>
          </a:p>
        </p:txBody>
      </p:sp>
      <p:sp>
        <p:nvSpPr>
          <p:cNvPr id="34" name="TextBox 33">
            <a:extLst>
              <a:ext uri="{FF2B5EF4-FFF2-40B4-BE49-F238E27FC236}">
                <a16:creationId xmlns:a16="http://schemas.microsoft.com/office/drawing/2014/main" id="{F6198E2A-4574-4A6B-82C1-50821A447F65}"/>
              </a:ext>
            </a:extLst>
          </p:cNvPr>
          <p:cNvSpPr txBox="1"/>
          <p:nvPr/>
        </p:nvSpPr>
        <p:spPr>
          <a:xfrm>
            <a:off x="3099369" y="4821926"/>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b</a:t>
            </a:r>
            <a:endParaRPr lang="en-US" sz="3600" b="1" dirty="0"/>
          </a:p>
        </p:txBody>
      </p:sp>
      <p:sp>
        <p:nvSpPr>
          <p:cNvPr id="35" name="TextBox 34">
            <a:extLst>
              <a:ext uri="{FF2B5EF4-FFF2-40B4-BE49-F238E27FC236}">
                <a16:creationId xmlns:a16="http://schemas.microsoft.com/office/drawing/2014/main" id="{32B3BEED-B654-4C85-8101-97DE88725E79}"/>
              </a:ext>
            </a:extLst>
          </p:cNvPr>
          <p:cNvSpPr txBox="1"/>
          <p:nvPr/>
        </p:nvSpPr>
        <p:spPr>
          <a:xfrm>
            <a:off x="3099369" y="5594250"/>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a</a:t>
            </a:r>
            <a:endParaRPr lang="en-US" sz="3600" b="1" dirty="0"/>
          </a:p>
        </p:txBody>
      </p:sp>
      <p:cxnSp>
        <p:nvCxnSpPr>
          <p:cNvPr id="36" name="Straight Arrow Connector 35">
            <a:extLst>
              <a:ext uri="{FF2B5EF4-FFF2-40B4-BE49-F238E27FC236}">
                <a16:creationId xmlns:a16="http://schemas.microsoft.com/office/drawing/2014/main" id="{D97FDDC9-16A1-4C4C-B163-E67133FF0F16}"/>
              </a:ext>
            </a:extLst>
          </p:cNvPr>
          <p:cNvCxnSpPr>
            <a:cxnSpLocks/>
            <a:stCxn id="10" idx="3"/>
            <a:endCxn id="32" idx="1"/>
          </p:cNvCxnSpPr>
          <p:nvPr/>
        </p:nvCxnSpPr>
        <p:spPr>
          <a:xfrm>
            <a:off x="1814732" y="3494150"/>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0E4E714-0E54-455A-9E82-194E1626D303}"/>
              </a:ext>
            </a:extLst>
          </p:cNvPr>
          <p:cNvCxnSpPr>
            <a:cxnSpLocks/>
            <a:stCxn id="28" idx="3"/>
            <a:endCxn id="33" idx="1"/>
          </p:cNvCxnSpPr>
          <p:nvPr/>
        </p:nvCxnSpPr>
        <p:spPr>
          <a:xfrm>
            <a:off x="1814732" y="4330353"/>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3424CB-D6D5-470F-B9DA-F9C6B0006119}"/>
              </a:ext>
            </a:extLst>
          </p:cNvPr>
          <p:cNvCxnSpPr>
            <a:cxnSpLocks/>
          </p:cNvCxnSpPr>
          <p:nvPr/>
        </p:nvCxnSpPr>
        <p:spPr>
          <a:xfrm>
            <a:off x="1812387" y="5089519"/>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F7CBD8-5866-4D7A-8AF1-5C2190883B1A}"/>
              </a:ext>
            </a:extLst>
          </p:cNvPr>
          <p:cNvCxnSpPr>
            <a:cxnSpLocks/>
          </p:cNvCxnSpPr>
          <p:nvPr/>
        </p:nvCxnSpPr>
        <p:spPr>
          <a:xfrm>
            <a:off x="1812387" y="5925722"/>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barn(inVertical)">
                                      <p:cBhvr>
                                        <p:cTn id="61" dur="500"/>
                                        <p:tgtEl>
                                          <p:spTgt spid="3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par>
                                <p:cTn id="77" presetID="16" presetClass="entr" presetSubtype="21"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barn(inVertical)">
                                      <p:cBhvr>
                                        <p:cTn id="79" dur="500"/>
                                        <p:tgtEl>
                                          <p:spTgt spid="4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0" grpId="0" animBg="1"/>
      <p:bldP spid="21" grpId="0" animBg="1"/>
      <p:bldP spid="22"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2BAA35-3E14-459B-A03C-7C5F1BA76AE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14983" r="33300"/>
          <a:stretch/>
        </p:blipFill>
        <p:spPr>
          <a:xfrm rot="16200000">
            <a:off x="2368864" y="-2403704"/>
            <a:ext cx="3174083" cy="7911810"/>
          </a:xfrm>
          <a:prstGeom prst="rect">
            <a:avLst/>
          </a:prstGeom>
        </p:spPr>
      </p:pic>
      <p:pic>
        <p:nvPicPr>
          <p:cNvPr id="1026" name="Picture 2" descr="Câu 3 trang 5 Vở bài tập Địa lí 4 - sachbaitap.com">
            <a:extLst>
              <a:ext uri="{FF2B5EF4-FFF2-40B4-BE49-F238E27FC236}">
                <a16:creationId xmlns:a16="http://schemas.microsoft.com/office/drawing/2014/main" id="{66D9F7CC-3D7C-4C7C-B8C8-638CB622F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212" y="619125"/>
            <a:ext cx="4010025" cy="6238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341422-19C3-4A6B-9DE6-76099B7415A1}"/>
              </a:ext>
            </a:extLst>
          </p:cNvPr>
          <p:cNvSpPr txBox="1"/>
          <p:nvPr/>
        </p:nvSpPr>
        <p:spPr>
          <a:xfrm>
            <a:off x="374926" y="3136026"/>
            <a:ext cx="1594551" cy="584775"/>
          </a:xfrm>
          <a:prstGeom prst="rect">
            <a:avLst/>
          </a:prstGeom>
          <a:solidFill>
            <a:srgbClr val="FFC000"/>
          </a:solidFill>
        </p:spPr>
        <p:txBody>
          <a:bodyPr wrap="square">
            <a:spAutoFit/>
          </a:bodyPr>
          <a:lstStyle/>
          <a:p>
            <a:r>
              <a:rPr lang="en-US" sz="3200" dirty="0" err="1">
                <a:solidFill>
                  <a:schemeClr val="tx1"/>
                </a:solidFill>
                <a:latin typeface="#9Slide03 SVN-PF Din Text Pro C" panose="02000506020000020004" pitchFamily="2" charset="0"/>
                <a:cs typeface="Arial" panose="020B0604020202020204" pitchFamily="34" charset="0"/>
              </a:rPr>
              <a:t>Cực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Bắc</a:t>
            </a:r>
            <a:r>
              <a:rPr lang="en-US" sz="3200" dirty="0">
                <a:latin typeface="#9Slide03 SVN-PF Din Text Pro C" panose="02000506020000020004" pitchFamily="2" charset="0"/>
                <a:cs typeface="Arial" panose="020B0604020202020204" pitchFamily="34" charset="0"/>
              </a:rPr>
              <a:t>?</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6" name="TextBox 5">
            <a:extLst>
              <a:ext uri="{FF2B5EF4-FFF2-40B4-BE49-F238E27FC236}">
                <a16:creationId xmlns:a16="http://schemas.microsoft.com/office/drawing/2014/main" id="{0C271CEF-6ADE-44F6-A007-FCA42F3DB3C0}"/>
              </a:ext>
            </a:extLst>
          </p:cNvPr>
          <p:cNvSpPr txBox="1"/>
          <p:nvPr/>
        </p:nvSpPr>
        <p:spPr>
          <a:xfrm>
            <a:off x="374926" y="4181550"/>
            <a:ext cx="1594551" cy="584775"/>
          </a:xfrm>
          <a:prstGeom prst="rect">
            <a:avLst/>
          </a:prstGeom>
          <a:solidFill>
            <a:srgbClr val="FFC000"/>
          </a:solidFill>
        </p:spPr>
        <p:txBody>
          <a:bodyPr wrap="square">
            <a:spAutoFit/>
          </a:bodyPr>
          <a:lstStyle/>
          <a:p>
            <a:r>
              <a:rPr lang="en-US" sz="3200" dirty="0" err="1">
                <a:solidFill>
                  <a:schemeClr val="tx1"/>
                </a:solidFill>
                <a:latin typeface="#9Slide03 SVN-PF Din Text Pro C" panose="02000506020000020004" pitchFamily="2" charset="0"/>
                <a:cs typeface="Arial" panose="020B0604020202020204" pitchFamily="34" charset="0"/>
              </a:rPr>
              <a:t>Cực</a:t>
            </a:r>
            <a:r>
              <a:rPr lang="en-US" sz="3200" dirty="0">
                <a:solidFill>
                  <a:schemeClr val="tx1"/>
                </a:solidFill>
                <a:latin typeface="#9Slide03 SVN-PF Din Text Pro C" panose="02000506020000020004" pitchFamily="2" charset="0"/>
                <a:cs typeface="Arial" panose="020B0604020202020204" pitchFamily="34" charset="0"/>
              </a:rPr>
              <a:t> Nam</a:t>
            </a:r>
            <a:r>
              <a:rPr lang="en-US" sz="3200" dirty="0">
                <a:latin typeface="#9Slide03 SVN-PF Din Text Pro C" panose="02000506020000020004" pitchFamily="2" charset="0"/>
                <a:cs typeface="Arial" panose="020B0604020202020204" pitchFamily="34" charset="0"/>
              </a:rPr>
              <a:t>?</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7" name="TextBox 6">
            <a:extLst>
              <a:ext uri="{FF2B5EF4-FFF2-40B4-BE49-F238E27FC236}">
                <a16:creationId xmlns:a16="http://schemas.microsoft.com/office/drawing/2014/main" id="{89321615-9B2F-42D5-AA14-788956D22432}"/>
              </a:ext>
            </a:extLst>
          </p:cNvPr>
          <p:cNvSpPr txBox="1"/>
          <p:nvPr/>
        </p:nvSpPr>
        <p:spPr>
          <a:xfrm>
            <a:off x="374926" y="5227074"/>
            <a:ext cx="1594551" cy="584775"/>
          </a:xfrm>
          <a:prstGeom prst="rect">
            <a:avLst/>
          </a:prstGeom>
          <a:solidFill>
            <a:srgbClr val="FFC000"/>
          </a:solidFill>
        </p:spPr>
        <p:txBody>
          <a:bodyPr wrap="square">
            <a:spAutoFit/>
          </a:bodyPr>
          <a:lstStyle/>
          <a:p>
            <a:r>
              <a:rPr lang="en-US" sz="3200" dirty="0" err="1">
                <a:solidFill>
                  <a:schemeClr val="tx1"/>
                </a:solidFill>
                <a:latin typeface="#9Slide03 SVN-PF Din Text Pro C" panose="02000506020000020004" pitchFamily="2" charset="0"/>
                <a:cs typeface="Arial" panose="020B0604020202020204" pitchFamily="34" charset="0"/>
              </a:rPr>
              <a:t>Cực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Đông</a:t>
            </a:r>
            <a:r>
              <a:rPr lang="en-US" sz="3200" dirty="0">
                <a:latin typeface="#9Slide03 SVN-PF Din Text Pro C" panose="02000506020000020004" pitchFamily="2" charset="0"/>
                <a:cs typeface="Arial" panose="020B0604020202020204" pitchFamily="34" charset="0"/>
              </a:rPr>
              <a:t>?</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sp>
        <p:nvSpPr>
          <p:cNvPr id="8" name="TextBox 7">
            <a:extLst>
              <a:ext uri="{FF2B5EF4-FFF2-40B4-BE49-F238E27FC236}">
                <a16:creationId xmlns:a16="http://schemas.microsoft.com/office/drawing/2014/main" id="{3306AC84-012C-4DF6-9A54-D151A2A03E72}"/>
              </a:ext>
            </a:extLst>
          </p:cNvPr>
          <p:cNvSpPr txBox="1"/>
          <p:nvPr/>
        </p:nvSpPr>
        <p:spPr>
          <a:xfrm>
            <a:off x="2824859" y="3131145"/>
            <a:ext cx="1594551"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solidFill>
                  <a:srgbClr val="0070C0"/>
                </a:solidFill>
                <a:effectLst/>
                <a:latin typeface="#9Slide03 SVN-PF Din Text Pro C" panose="02000506020000020004" pitchFamily="2" charset="0"/>
                <a:ea typeface="Tahoma" panose="020B0604030504040204" pitchFamily="34" charset="0"/>
              </a:rPr>
              <a:t>23</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effectLst/>
                <a:latin typeface="#9Slide03 SVN-PF Din Text Pro C" panose="02000506020000020004" pitchFamily="2" charset="0"/>
                <a:ea typeface="Tahoma" panose="020B0604030504040204" pitchFamily="34" charset="0"/>
              </a:rPr>
              <a:t> 23’B</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cxnSp>
        <p:nvCxnSpPr>
          <p:cNvPr id="9" name="Straight Arrow Connector 8">
            <a:extLst>
              <a:ext uri="{FF2B5EF4-FFF2-40B4-BE49-F238E27FC236}">
                <a16:creationId xmlns:a16="http://schemas.microsoft.com/office/drawing/2014/main" id="{CD8B7B3F-8077-4359-B971-E1A6BFC4747F}"/>
              </a:ext>
            </a:extLst>
          </p:cNvPr>
          <p:cNvCxnSpPr>
            <a:cxnSpLocks/>
            <a:stCxn id="5" idx="3"/>
            <a:endCxn id="8" idx="1"/>
          </p:cNvCxnSpPr>
          <p:nvPr/>
        </p:nvCxnSpPr>
        <p:spPr>
          <a:xfrm>
            <a:off x="1969477" y="3428414"/>
            <a:ext cx="855382" cy="8264"/>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59F666-4CF0-4837-8F87-D941E50D4C6E}"/>
              </a:ext>
            </a:extLst>
          </p:cNvPr>
          <p:cNvCxnSpPr>
            <a:cxnSpLocks/>
            <a:stCxn id="6" idx="3"/>
          </p:cNvCxnSpPr>
          <p:nvPr/>
        </p:nvCxnSpPr>
        <p:spPr>
          <a:xfrm>
            <a:off x="1969477" y="4473938"/>
            <a:ext cx="855383" cy="16115"/>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0CAB7C2-57E2-469F-8E47-1437E8C3FBA2}"/>
              </a:ext>
            </a:extLst>
          </p:cNvPr>
          <p:cNvCxnSpPr>
            <a:cxnSpLocks/>
            <a:stCxn id="7" idx="3"/>
          </p:cNvCxnSpPr>
          <p:nvPr/>
        </p:nvCxnSpPr>
        <p:spPr>
          <a:xfrm>
            <a:off x="1969477" y="5519462"/>
            <a:ext cx="855383"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70BA805-022F-476D-B7BD-925716837CFD}"/>
              </a:ext>
            </a:extLst>
          </p:cNvPr>
          <p:cNvSpPr txBox="1"/>
          <p:nvPr/>
        </p:nvSpPr>
        <p:spPr>
          <a:xfrm>
            <a:off x="374926" y="6163751"/>
            <a:ext cx="1594551" cy="584775"/>
          </a:xfrm>
          <a:prstGeom prst="rect">
            <a:avLst/>
          </a:prstGeom>
          <a:solidFill>
            <a:srgbClr val="FFC000"/>
          </a:solidFill>
        </p:spPr>
        <p:txBody>
          <a:bodyPr wrap="square">
            <a:spAutoFit/>
          </a:bodyPr>
          <a:lstStyle/>
          <a:p>
            <a:r>
              <a:rPr lang="en-US" sz="3200" dirty="0" err="1">
                <a:solidFill>
                  <a:schemeClr val="tx1"/>
                </a:solidFill>
                <a:latin typeface="#9Slide03 SVN-PF Din Text Pro C" panose="02000506020000020004" pitchFamily="2" charset="0"/>
                <a:cs typeface="Arial" panose="020B0604020202020204" pitchFamily="34" charset="0"/>
              </a:rPr>
              <a:t>Cực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Tây</a:t>
            </a:r>
            <a:r>
              <a:rPr lang="en-US" sz="3200" dirty="0">
                <a:latin typeface="#9Slide03 SVN-PF Din Text Pro C" panose="02000506020000020004" pitchFamily="2" charset="0"/>
                <a:cs typeface="Arial" panose="020B0604020202020204" pitchFamily="34" charset="0"/>
              </a:rPr>
              <a:t>?</a:t>
            </a:r>
            <a:r>
              <a:rPr lang="vi-VN" sz="3200" dirty="0">
                <a:solidFill>
                  <a:schemeClr val="tx1"/>
                </a:solidFill>
                <a:latin typeface="#9Slide03 SVN-PF Din Text Pro C" panose="02000506020000020004" pitchFamily="2" charset="0"/>
                <a:cs typeface="Arial" panose="020B0604020202020204" pitchFamily="34" charset="0"/>
              </a:rPr>
              <a:t>.</a:t>
            </a:r>
            <a:endParaRPr lang="en-US" sz="3200" dirty="0"/>
          </a:p>
        </p:txBody>
      </p:sp>
      <p:cxnSp>
        <p:nvCxnSpPr>
          <p:cNvPr id="13" name="Straight Arrow Connector 12">
            <a:extLst>
              <a:ext uri="{FF2B5EF4-FFF2-40B4-BE49-F238E27FC236}">
                <a16:creationId xmlns:a16="http://schemas.microsoft.com/office/drawing/2014/main" id="{C052005B-DBD2-4B55-8834-BE125A9F5010}"/>
              </a:ext>
            </a:extLst>
          </p:cNvPr>
          <p:cNvCxnSpPr>
            <a:cxnSpLocks/>
          </p:cNvCxnSpPr>
          <p:nvPr/>
        </p:nvCxnSpPr>
        <p:spPr>
          <a:xfrm>
            <a:off x="1969476" y="6448645"/>
            <a:ext cx="855383"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47D723B-346F-4FA6-B287-27EF9359E251}"/>
              </a:ext>
            </a:extLst>
          </p:cNvPr>
          <p:cNvSpPr txBox="1"/>
          <p:nvPr/>
        </p:nvSpPr>
        <p:spPr>
          <a:xfrm>
            <a:off x="2824858" y="4109620"/>
            <a:ext cx="1594551"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solidFill>
                  <a:srgbClr val="0070C0"/>
                </a:solidFill>
                <a:effectLst/>
                <a:latin typeface="#9Slide03 SVN-PF Din Text Pro C" panose="02000506020000020004" pitchFamily="2" charset="0"/>
                <a:ea typeface="Tahoma" panose="020B0604030504040204" pitchFamily="34" charset="0"/>
              </a:rPr>
              <a:t>8</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effectLst/>
                <a:latin typeface="#9Slide03 SVN-PF Din Text Pro C" panose="02000506020000020004" pitchFamily="2" charset="0"/>
                <a:ea typeface="Tahoma" panose="020B0604030504040204" pitchFamily="34" charset="0"/>
              </a:rPr>
              <a:t> 34’B</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5" name="TextBox 14">
            <a:extLst>
              <a:ext uri="{FF2B5EF4-FFF2-40B4-BE49-F238E27FC236}">
                <a16:creationId xmlns:a16="http://schemas.microsoft.com/office/drawing/2014/main" id="{C8C319D3-488F-47AE-ADA2-D12F0050C9CB}"/>
              </a:ext>
            </a:extLst>
          </p:cNvPr>
          <p:cNvSpPr txBox="1"/>
          <p:nvPr/>
        </p:nvSpPr>
        <p:spPr>
          <a:xfrm>
            <a:off x="2802788" y="5196370"/>
            <a:ext cx="1594552"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solidFill>
                  <a:srgbClr val="0070C0"/>
                </a:solidFill>
                <a:effectLst/>
                <a:latin typeface="#9Slide03 SVN-PF Din Text Pro C" panose="02000506020000020004" pitchFamily="2" charset="0"/>
                <a:ea typeface="Tahoma" panose="020B0604030504040204" pitchFamily="34" charset="0"/>
              </a:rPr>
              <a:t>109</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effectLst/>
                <a:latin typeface="#9Slide03 SVN-PF Din Text Pro C" panose="02000506020000020004" pitchFamily="2" charset="0"/>
                <a:ea typeface="Tahoma" panose="020B0604030504040204" pitchFamily="34" charset="0"/>
              </a:rPr>
              <a:t> 24’Đ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6" name="TextBox 15">
            <a:extLst>
              <a:ext uri="{FF2B5EF4-FFF2-40B4-BE49-F238E27FC236}">
                <a16:creationId xmlns:a16="http://schemas.microsoft.com/office/drawing/2014/main" id="{4EF93C69-F729-48BE-AE44-2FB8302B67A3}"/>
              </a:ext>
            </a:extLst>
          </p:cNvPr>
          <p:cNvSpPr txBox="1"/>
          <p:nvPr/>
        </p:nvSpPr>
        <p:spPr>
          <a:xfrm>
            <a:off x="2824859" y="6066419"/>
            <a:ext cx="1594552"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solidFill>
                  <a:srgbClr val="0070C0"/>
                </a:solidFill>
                <a:effectLst/>
                <a:latin typeface="#9Slide03 SVN-PF Din Text Pro C" panose="02000506020000020004" pitchFamily="2" charset="0"/>
                <a:ea typeface="Tahoma" panose="020B0604030504040204" pitchFamily="34" charset="0"/>
              </a:rPr>
              <a:t>102</a:t>
            </a:r>
            <a:r>
              <a:rPr lang="nl-NL" sz="3200" b="1" baseline="30000" dirty="0">
                <a:solidFill>
                  <a:srgbClr val="0070C0"/>
                </a:solidFill>
                <a:effectLst/>
                <a:latin typeface="#9Slide03 SVN-PF Din Text Pro C" panose="02000506020000020004" pitchFamily="2" charset="0"/>
                <a:ea typeface="Tahoma" panose="020B0604030504040204" pitchFamily="34" charset="0"/>
              </a:rPr>
              <a:t>0 </a:t>
            </a:r>
            <a:r>
              <a:rPr lang="nl-NL" sz="3200" b="1" dirty="0">
                <a:solidFill>
                  <a:srgbClr val="0070C0"/>
                </a:solidFill>
                <a:effectLst/>
                <a:latin typeface="#9Slide03 SVN-PF Din Text Pro C" panose="02000506020000020004" pitchFamily="2" charset="0"/>
                <a:ea typeface="Tahoma" panose="020B0604030504040204" pitchFamily="34" charset="0"/>
              </a:rPr>
              <a:t> 09’Đ</a:t>
            </a:r>
            <a:endParaRPr lang="en-US" sz="3200" b="1" dirty="0">
              <a:solidFill>
                <a:srgbClr val="0070C0"/>
              </a:solidFill>
              <a:effectLst/>
              <a:latin typeface="#9Slide03 SVN-PF Din Text Pro C" panose="02000506020000020004" pitchFamily="2" charset="0"/>
              <a:ea typeface="Tahoma" panose="020B0604030504040204" pitchFamily="34" charset="0"/>
            </a:endParaRPr>
          </a:p>
        </p:txBody>
      </p:sp>
      <p:sp>
        <p:nvSpPr>
          <p:cNvPr id="17" name="TextBox 16">
            <a:extLst>
              <a:ext uri="{FF2B5EF4-FFF2-40B4-BE49-F238E27FC236}">
                <a16:creationId xmlns:a16="http://schemas.microsoft.com/office/drawing/2014/main" id="{1227B22C-E39A-4829-B1A5-E7B4DD65DA48}"/>
              </a:ext>
            </a:extLst>
          </p:cNvPr>
          <p:cNvSpPr txBox="1"/>
          <p:nvPr/>
        </p:nvSpPr>
        <p:spPr>
          <a:xfrm>
            <a:off x="4704297" y="3139243"/>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effectLst/>
                <a:latin typeface="#9Slide03 SVN-PF Din Text Pro C" panose="02000506020000020004" pitchFamily="2" charset="0"/>
                <a:ea typeface="Tahoma" panose="020B0604030504040204" pitchFamily="34" charset="0"/>
              </a:rPr>
              <a:t>Tỉnh Hà Giang</a:t>
            </a:r>
            <a:endParaRPr lang="en-US" sz="3200" b="1" dirty="0">
              <a:effectLst/>
              <a:latin typeface="#9Slide03 SVN-PF Din Text Pro C" panose="02000506020000020004" pitchFamily="2" charset="0"/>
              <a:ea typeface="Tahoma" panose="020B0604030504040204" pitchFamily="34" charset="0"/>
            </a:endParaRPr>
          </a:p>
        </p:txBody>
      </p:sp>
      <p:sp>
        <p:nvSpPr>
          <p:cNvPr id="18" name="TextBox 17">
            <a:extLst>
              <a:ext uri="{FF2B5EF4-FFF2-40B4-BE49-F238E27FC236}">
                <a16:creationId xmlns:a16="http://schemas.microsoft.com/office/drawing/2014/main" id="{4B49ED30-0984-4DAD-8165-B39F94BEDDB8}"/>
              </a:ext>
            </a:extLst>
          </p:cNvPr>
          <p:cNvSpPr txBox="1"/>
          <p:nvPr/>
        </p:nvSpPr>
        <p:spPr>
          <a:xfrm>
            <a:off x="4704297" y="4109619"/>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effectLst/>
                <a:latin typeface="#9Slide03 SVN-PF Din Text Pro C" panose="02000506020000020004" pitchFamily="2" charset="0"/>
                <a:ea typeface="Tahoma" panose="020B0604030504040204" pitchFamily="34" charset="0"/>
              </a:rPr>
              <a:t>Tỉnh Cà Mau</a:t>
            </a:r>
            <a:endParaRPr lang="en-US" sz="3200" b="1" dirty="0">
              <a:effectLst/>
              <a:latin typeface="#9Slide03 SVN-PF Din Text Pro C" panose="02000506020000020004" pitchFamily="2" charset="0"/>
              <a:ea typeface="Tahoma" panose="020B0604030504040204" pitchFamily="34" charset="0"/>
            </a:endParaRPr>
          </a:p>
        </p:txBody>
      </p:sp>
      <p:sp>
        <p:nvSpPr>
          <p:cNvPr id="19" name="TextBox 18">
            <a:extLst>
              <a:ext uri="{FF2B5EF4-FFF2-40B4-BE49-F238E27FC236}">
                <a16:creationId xmlns:a16="http://schemas.microsoft.com/office/drawing/2014/main" id="{20F9AD78-C237-486C-889C-56A2859B325E}"/>
              </a:ext>
            </a:extLst>
          </p:cNvPr>
          <p:cNvSpPr txBox="1"/>
          <p:nvPr/>
        </p:nvSpPr>
        <p:spPr>
          <a:xfrm>
            <a:off x="4704297" y="5196370"/>
            <a:ext cx="2254523"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effectLst/>
                <a:latin typeface="#9Slide03 SVN-PF Din Text Pro C" panose="02000506020000020004" pitchFamily="2" charset="0"/>
                <a:ea typeface="Tahoma" panose="020B0604030504040204" pitchFamily="34" charset="0"/>
              </a:rPr>
              <a:t>Tỉnh Điện Biên</a:t>
            </a:r>
            <a:endParaRPr lang="en-US" sz="3200" b="1" dirty="0">
              <a:effectLst/>
              <a:latin typeface="#9Slide03 SVN-PF Din Text Pro C" panose="02000506020000020004" pitchFamily="2" charset="0"/>
              <a:ea typeface="Tahoma" panose="020B0604030504040204" pitchFamily="34" charset="0"/>
            </a:endParaRPr>
          </a:p>
        </p:txBody>
      </p:sp>
      <p:sp>
        <p:nvSpPr>
          <p:cNvPr id="20" name="TextBox 19">
            <a:extLst>
              <a:ext uri="{FF2B5EF4-FFF2-40B4-BE49-F238E27FC236}">
                <a16:creationId xmlns:a16="http://schemas.microsoft.com/office/drawing/2014/main" id="{D3E51361-E19F-47A7-AD9B-E5EDA31E19F0}"/>
              </a:ext>
            </a:extLst>
          </p:cNvPr>
          <p:cNvSpPr txBox="1"/>
          <p:nvPr/>
        </p:nvSpPr>
        <p:spPr>
          <a:xfrm>
            <a:off x="4704296" y="6066419"/>
            <a:ext cx="2254525"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b="1" dirty="0">
                <a:effectLst/>
                <a:latin typeface="#9Slide03 SVN-PF Din Text Pro C" panose="02000506020000020004" pitchFamily="2" charset="0"/>
                <a:ea typeface="Tahoma" panose="020B0604030504040204" pitchFamily="34" charset="0"/>
              </a:rPr>
              <a:t>Tỉnh Khánh Hòa</a:t>
            </a:r>
            <a:endParaRPr lang="en-US" sz="3200" b="1" dirty="0">
              <a:effectLst/>
              <a:latin typeface="#9Slide03 SVN-PF Din Text Pro C" panose="02000506020000020004" pitchFamily="2" charset="0"/>
              <a:ea typeface="Tahoma" panose="020B0604030504040204" pitchFamily="34" charset="0"/>
            </a:endParaRPr>
          </a:p>
        </p:txBody>
      </p:sp>
    </p:spTree>
    <p:extLst>
      <p:ext uri="{BB962C8B-B14F-4D97-AF65-F5344CB8AC3E}">
        <p14:creationId xmlns:p14="http://schemas.microsoft.com/office/powerpoint/2010/main" val="196800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anim calcmode="lin" valueType="num">
                                      <p:cBhvr>
                                        <p:cTn id="82" dur="1000" fill="hold"/>
                                        <p:tgtEl>
                                          <p:spTgt spid="12"/>
                                        </p:tgtEl>
                                        <p:attrNameLst>
                                          <p:attrName>ppt_x</p:attrName>
                                        </p:attrNameLst>
                                      </p:cBhvr>
                                      <p:tavLst>
                                        <p:tav tm="0">
                                          <p:val>
                                            <p:strVal val="#ppt_x"/>
                                          </p:val>
                                        </p:tav>
                                        <p:tav tm="100000">
                                          <p:val>
                                            <p:strVal val="#ppt_x"/>
                                          </p:val>
                                        </p:tav>
                                      </p:tavLst>
                                    </p:anim>
                                    <p:anim calcmode="lin" valueType="num">
                                      <p:cBhvr>
                                        <p:cTn id="8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barn(inVertical)">
                                      <p:cBhvr>
                                        <p:cTn id="88" dur="500"/>
                                        <p:tgtEl>
                                          <p:spTgt spid="13"/>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arn(inVertical)">
                                      <p:cBhvr>
                                        <p:cTn id="91" dur="5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barn(inVertical)">
                                      <p:cBhvr>
                                        <p:cTn id="9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4" grpId="0" animBg="1"/>
      <p:bldP spid="15" grpId="0" animBg="1"/>
      <p:bldP spid="16" grpId="0" animBg="1"/>
      <p:bldP spid="17" grpId="0" animBg="1"/>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933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800">
              <a:effectLst>
                <a:outerShdw blurRad="38100" dist="38100" dir="2700000" algn="tl">
                  <a:srgbClr val="000000">
                    <a:alpha val="43137"/>
                  </a:srgbClr>
                </a:outerShdw>
              </a:effectLst>
              <a:latin typeface="Tahoma" panose="020B0604030504040204" pitchFamily="34" charset="0"/>
            </a:endParaRPr>
          </a:p>
        </p:txBody>
      </p:sp>
      <p:sp>
        <p:nvSpPr>
          <p:cNvPr id="88067" name="Rectangle 3"/>
          <p:cNvSpPr>
            <a:spLocks noChangeArrowheads="1"/>
          </p:cNvSpPr>
          <p:nvPr/>
        </p:nvSpPr>
        <p:spPr bwMode="auto">
          <a:xfrm>
            <a:off x="-1705555" y="3243264"/>
            <a:ext cx="184730" cy="300210"/>
          </a:xfrm>
          <a:prstGeom prst="rect">
            <a:avLst/>
          </a:prstGeom>
          <a:noFill/>
          <a:ln w="9525">
            <a:noFill/>
            <a:miter lim="800000"/>
            <a:headEnd/>
            <a:tailEnd/>
          </a:ln>
          <a:effectLst/>
        </p:spPr>
        <p:txBody>
          <a:bodyPr wrap="none">
            <a:spAutoFit/>
          </a:bodyPr>
          <a:lstStyle/>
          <a:p>
            <a:pPr algn="r" eaLnBrk="1" hangingPunct="1">
              <a:defRPr/>
            </a:pPr>
            <a:endParaRPr lang="en-US" sz="1351" b="1">
              <a:solidFill>
                <a:srgbClr val="FCEBE6"/>
              </a:solidFill>
              <a:effectLst>
                <a:outerShdw blurRad="38100" dist="38100" dir="2700000" algn="tl">
                  <a:srgbClr val="C0C0C0"/>
                </a:outerShdw>
              </a:effectLst>
              <a:latin typeface="VNI-Times" pitchFamily="2" charset="0"/>
            </a:endParaRPr>
          </a:p>
        </p:txBody>
      </p:sp>
      <p:sp>
        <p:nvSpPr>
          <p:cNvPr id="30724" name="Rectangle 4"/>
          <p:cNvSpPr>
            <a:spLocks noChangeArrowheads="1"/>
          </p:cNvSpPr>
          <p:nvPr/>
        </p:nvSpPr>
        <p:spPr bwMode="auto">
          <a:xfrm>
            <a:off x="1524000" y="304800"/>
            <a:ext cx="91440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4000" b="1">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p:cNvSpPr txBox="1">
            <a:spLocks noChangeArrowheads="1"/>
          </p:cNvSpPr>
          <p:nvPr/>
        </p:nvSpPr>
        <p:spPr bwMode="auto">
          <a:xfrm>
            <a:off x="1981200" y="2667000"/>
            <a:ext cx="8229600" cy="707886"/>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4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p:cNvSpPr>
            <a:spLocks noChangeArrowheads="1"/>
          </p:cNvSpPr>
          <p:nvPr/>
        </p:nvSpPr>
        <p:spPr bwMode="auto">
          <a:xfrm>
            <a:off x="92869" y="304800"/>
            <a:ext cx="11641931" cy="6286501"/>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800" b="1">
              <a:effectLst>
                <a:outerShdw blurRad="38100" dist="38100" dir="2700000" algn="tl">
                  <a:srgbClr val="000000">
                    <a:alpha val="43137"/>
                  </a:srgbClr>
                </a:outerShdw>
              </a:effectLst>
              <a:latin typeface="VNI-Times" pitchFamily="2" charset="0"/>
            </a:endParaRPr>
          </a:p>
        </p:txBody>
      </p:sp>
      <p:sp>
        <p:nvSpPr>
          <p:cNvPr id="9" name="Rectangle 3"/>
          <p:cNvSpPr txBox="1">
            <a:spLocks noChangeArrowheads="1"/>
          </p:cNvSpPr>
          <p:nvPr/>
        </p:nvSpPr>
        <p:spPr bwMode="auto">
          <a:xfrm>
            <a:off x="1279631" y="1744920"/>
            <a:ext cx="9268406" cy="325993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Char char="-"/>
              <a:defRPr/>
            </a:pPr>
            <a:r>
              <a:rPr lang="en-US" sz="300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 </a:t>
            </a:r>
            <a:r>
              <a:rPr lang="en-US" sz="300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00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câu câu 1 -&gt; 6 SBT trang 6 + 7 vào SBT. </a:t>
            </a:r>
          </a:p>
          <a:p>
            <a:pPr marL="0" indent="0">
              <a:buNone/>
              <a:defRPr/>
            </a:pPr>
            <a:r>
              <a:rPr lang="en-US" sz="300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Vẽ 1 hình tròn thể hiện quả địa cầu, trên đó có thể hiện các đường vĩ tuyến đặc biệt, đường kinh tuyến gốc. </a:t>
            </a:r>
            <a:endPar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defRPr/>
            </a:pPr>
            <a:r>
              <a:rPr lang="en-US" sz="300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Chuẩn bị bài mới – Bài 2 Bản đồ. Một số lưới kinh, vĩ tuyến. Phương hướng trên bản đồ</a:t>
            </a:r>
            <a:endPar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0728" name="Text Box 4"/>
          <p:cNvSpPr txBox="1">
            <a:spLocks noChangeArrowheads="1"/>
          </p:cNvSpPr>
          <p:nvPr/>
        </p:nvSpPr>
        <p:spPr bwMode="auto">
          <a:xfrm>
            <a:off x="3865324" y="48137"/>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1" y="-36577"/>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7AAB364-EDB4-4F8E-8C98-EEC95D96BC6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7009759" y="4010891"/>
            <a:ext cx="5061527" cy="2847109"/>
          </a:xfrm>
          <a:prstGeom prst="rect">
            <a:avLst/>
          </a:prstGeom>
        </p:spPr>
      </p:pic>
      <p:sp>
        <p:nvSpPr>
          <p:cNvPr id="14" name="Freeform: Shape 13">
            <a:extLst>
              <a:ext uri="{FF2B5EF4-FFF2-40B4-BE49-F238E27FC236}">
                <a16:creationId xmlns:a16="http://schemas.microsoft.com/office/drawing/2014/main" id="{31691C6C-3757-40F6-ACDE-C546842775A3}"/>
              </a:ext>
            </a:extLst>
          </p:cNvPr>
          <p:cNvSpPr/>
          <p:nvPr/>
        </p:nvSpPr>
        <p:spPr>
          <a:xfrm rot="20203846">
            <a:off x="8642144" y="4529247"/>
            <a:ext cx="796560" cy="1854014"/>
          </a:xfrm>
          <a:custGeom>
            <a:avLst/>
            <a:gdLst>
              <a:gd name="connsiteX0" fmla="*/ 1361746 w 1361746"/>
              <a:gd name="connsiteY0" fmla="*/ 0 h 3005959"/>
              <a:gd name="connsiteX1" fmla="*/ 1067456 w 1361746"/>
              <a:gd name="connsiteY1" fmla="*/ 210207 h 3005959"/>
              <a:gd name="connsiteX2" fmla="*/ 741635 w 1361746"/>
              <a:gd name="connsiteY2" fmla="*/ 504497 h 3005959"/>
              <a:gd name="connsiteX3" fmla="*/ 384284 w 1361746"/>
              <a:gd name="connsiteY3" fmla="*/ 1008994 h 3005959"/>
              <a:gd name="connsiteX4" fmla="*/ 111015 w 1361746"/>
              <a:gd name="connsiteY4" fmla="*/ 1660635 h 3005959"/>
              <a:gd name="connsiteX5" fmla="*/ 16422 w 1361746"/>
              <a:gd name="connsiteY5" fmla="*/ 2207173 h 3005959"/>
              <a:gd name="connsiteX6" fmla="*/ 5911 w 1361746"/>
              <a:gd name="connsiteY6" fmla="*/ 2532994 h 3005959"/>
              <a:gd name="connsiteX7" fmla="*/ 79484 w 1361746"/>
              <a:gd name="connsiteY7" fmla="*/ 2816773 h 3005959"/>
              <a:gd name="connsiteX8" fmla="*/ 163566 w 1361746"/>
              <a:gd name="connsiteY8" fmla="*/ 3005959 h 30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46" h="3005959">
                <a:moveTo>
                  <a:pt x="1361746" y="0"/>
                </a:moveTo>
                <a:cubicBezTo>
                  <a:pt x="1266277" y="63062"/>
                  <a:pt x="1170808" y="126124"/>
                  <a:pt x="1067456" y="210207"/>
                </a:cubicBezTo>
                <a:cubicBezTo>
                  <a:pt x="964104" y="294290"/>
                  <a:pt x="855497" y="371366"/>
                  <a:pt x="741635" y="504497"/>
                </a:cubicBezTo>
                <a:cubicBezTo>
                  <a:pt x="627773" y="637628"/>
                  <a:pt x="489387" y="816304"/>
                  <a:pt x="384284" y="1008994"/>
                </a:cubicBezTo>
                <a:cubicBezTo>
                  <a:pt x="279181" y="1201684"/>
                  <a:pt x="172325" y="1460939"/>
                  <a:pt x="111015" y="1660635"/>
                </a:cubicBezTo>
                <a:cubicBezTo>
                  <a:pt x="49705" y="1860332"/>
                  <a:pt x="33939" y="2061780"/>
                  <a:pt x="16422" y="2207173"/>
                </a:cubicBezTo>
                <a:cubicBezTo>
                  <a:pt x="-1095" y="2352566"/>
                  <a:pt x="-4599" y="2431394"/>
                  <a:pt x="5911" y="2532994"/>
                </a:cubicBezTo>
                <a:cubicBezTo>
                  <a:pt x="16421" y="2634594"/>
                  <a:pt x="53208" y="2737946"/>
                  <a:pt x="79484" y="2816773"/>
                </a:cubicBezTo>
                <a:cubicBezTo>
                  <a:pt x="105760" y="2895601"/>
                  <a:pt x="134663" y="2950780"/>
                  <a:pt x="163566" y="3005959"/>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30C2526-BF0A-4E66-904E-2D5B90E16C53}"/>
              </a:ext>
            </a:extLst>
          </p:cNvPr>
          <p:cNvSpPr txBox="1"/>
          <p:nvPr/>
        </p:nvSpPr>
        <p:spPr>
          <a:xfrm>
            <a:off x="8330773" y="3870367"/>
            <a:ext cx="15400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Cực Bắc</a:t>
            </a:r>
          </a:p>
        </p:txBody>
      </p:sp>
      <p:sp>
        <p:nvSpPr>
          <p:cNvPr id="16" name="TextBox 15">
            <a:extLst>
              <a:ext uri="{FF2B5EF4-FFF2-40B4-BE49-F238E27FC236}">
                <a16:creationId xmlns:a16="http://schemas.microsoft.com/office/drawing/2014/main" id="{91836089-C71C-428B-A0E2-0627957F35E8}"/>
              </a:ext>
            </a:extLst>
          </p:cNvPr>
          <p:cNvSpPr txBox="1"/>
          <p:nvPr/>
        </p:nvSpPr>
        <p:spPr>
          <a:xfrm>
            <a:off x="8423840" y="6517698"/>
            <a:ext cx="15400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Cực Nam</a:t>
            </a:r>
          </a:p>
        </p:txBody>
      </p:sp>
      <p:sp>
        <p:nvSpPr>
          <p:cNvPr id="17" name="Oval 16">
            <a:extLst>
              <a:ext uri="{FF2B5EF4-FFF2-40B4-BE49-F238E27FC236}">
                <a16:creationId xmlns:a16="http://schemas.microsoft.com/office/drawing/2014/main" id="{FB7DEBFE-55AA-4A14-9167-E976C964E94F}"/>
              </a:ext>
            </a:extLst>
          </p:cNvPr>
          <p:cNvSpPr/>
          <p:nvPr/>
        </p:nvSpPr>
        <p:spPr>
          <a:xfrm>
            <a:off x="8965258" y="6345110"/>
            <a:ext cx="228600" cy="228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5EF64C-5CC9-44DA-91E5-2203ADE6F02B}"/>
              </a:ext>
            </a:extLst>
          </p:cNvPr>
          <p:cNvSpPr/>
          <p:nvPr/>
        </p:nvSpPr>
        <p:spPr>
          <a:xfrm>
            <a:off x="8952771" y="4324452"/>
            <a:ext cx="228600" cy="228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134">
            <a:extLst>
              <a:ext uri="{FF2B5EF4-FFF2-40B4-BE49-F238E27FC236}">
                <a16:creationId xmlns:a16="http://schemas.microsoft.com/office/drawing/2014/main" id="{2FCF04A0-AF99-404D-A105-A42A1BDEAB89}"/>
              </a:ext>
            </a:extLst>
          </p:cNvPr>
          <p:cNvSpPr txBox="1">
            <a:spLocks noChangeArrowheads="1"/>
          </p:cNvSpPr>
          <p:nvPr/>
        </p:nvSpPr>
        <p:spPr bwMode="auto">
          <a:xfrm>
            <a:off x="8828667" y="589343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bg1"/>
                </a:solidFill>
                <a:latin typeface="Calibri" panose="020F0502020204030204" pitchFamily="34" charset="0"/>
              </a:rPr>
              <a:t>O</a:t>
            </a:r>
            <a:r>
              <a:rPr lang="en-US" altLang="en-US" sz="1800" b="1" baseline="30000">
                <a:solidFill>
                  <a:schemeClr val="bg1"/>
                </a:solidFill>
                <a:latin typeface="Calibri" panose="020F0502020204030204" pitchFamily="34" charset="0"/>
              </a:rPr>
              <a:t>o</a:t>
            </a:r>
            <a:endParaRPr lang="en-US" altLang="en-US" sz="1800" b="1">
              <a:solidFill>
                <a:schemeClr val="bg1"/>
              </a:solidFill>
              <a:latin typeface="Calibri" panose="020F0502020204030204" pitchFamily="34" charset="0"/>
            </a:endParaRPr>
          </a:p>
        </p:txBody>
      </p:sp>
    </p:spTree>
    <p:extLst>
      <p:ext uri="{BB962C8B-B14F-4D97-AF65-F5344CB8AC3E}">
        <p14:creationId xmlns:p14="http://schemas.microsoft.com/office/powerpoint/2010/main" val="421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9"/>
            <a:ext cx="12954000" cy="689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WordArt 4"/>
          <p:cNvSpPr>
            <a:spLocks noChangeArrowheads="1" noChangeShapeType="1" noTextEdit="1"/>
          </p:cNvSpPr>
          <p:nvPr/>
        </p:nvSpPr>
        <p:spPr bwMode="auto">
          <a:xfrm>
            <a:off x="2963864" y="3052763"/>
            <a:ext cx="4841875" cy="1009651"/>
          </a:xfrm>
          <a:prstGeom prst="rect">
            <a:avLst/>
          </a:prstGeom>
        </p:spPr>
        <p:txBody>
          <a:bodyPr wrap="none" fromWordArt="1">
            <a:prstTxWarp prst="textPlain">
              <a:avLst>
                <a:gd name="adj" fmla="val 50000"/>
              </a:avLst>
            </a:prstTxWarp>
          </a:bodyPr>
          <a:lstStyle/>
          <a:p>
            <a:pPr algn="ctr"/>
            <a:r>
              <a:rPr lang="en-US" sz="36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p:cNvSpPr>
            <a:spLocks noChangeArrowheads="1" noChangeShapeType="1" noTextEdit="1"/>
          </p:cNvSpPr>
          <p:nvPr/>
        </p:nvSpPr>
        <p:spPr bwMode="auto">
          <a:xfrm>
            <a:off x="12896851" y="4495800"/>
            <a:ext cx="5597525" cy="1092200"/>
          </a:xfrm>
          <a:prstGeom prst="rect">
            <a:avLst/>
          </a:prstGeom>
        </p:spPr>
        <p:txBody>
          <a:bodyPr wrap="none" fromWordArt="1">
            <a:prstTxWarp prst="textDoubleWave1">
              <a:avLst>
                <a:gd name="adj1" fmla="val 12500"/>
                <a:gd name="adj2" fmla="val -51"/>
              </a:avLst>
            </a:prstTxWarp>
          </a:bodyPr>
          <a:lstStyle/>
          <a:p>
            <a:pPr algn="ctr"/>
            <a:r>
              <a:rPr lang="en-US" sz="36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 gặp lại các con ở bài học tiếp theo!</a:t>
            </a:r>
          </a:p>
        </p:txBody>
      </p:sp>
    </p:spTree>
    <p:custDataLst>
      <p:tags r:id="rId1"/>
    </p:custDataLst>
    <p:extLst>
      <p:ext uri="{BB962C8B-B14F-4D97-AF65-F5344CB8AC3E}">
        <p14:creationId xmlns:p14="http://schemas.microsoft.com/office/powerpoint/2010/main" val="36465059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08333E-7 4.81481E-6 L -0.76862 0.03148 " pathEditMode="relative" rAng="0" ptsTypes="AA">
                                      <p:cBhvr>
                                        <p:cTn id="6" dur="3000" fill="hold"/>
                                        <p:tgtEl>
                                          <p:spTgt spid="4"/>
                                        </p:tgtEl>
                                        <p:attrNameLst>
                                          <p:attrName>ppt_x</p:attrName>
                                          <p:attrName>ppt_y</p:attrName>
                                        </p:attrNameLst>
                                      </p:cBhvr>
                                      <p:rCtr x="-38438"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6D0299-1879-4863-9FC1-6CEC681B6D72}"/>
              </a:ext>
            </a:extLst>
          </p:cNvPr>
          <p:cNvSpPr>
            <a:spLocks noChangeArrowheads="1"/>
          </p:cNvSpPr>
          <p:nvPr/>
        </p:nvSpPr>
        <p:spPr bwMode="auto">
          <a:xfrm>
            <a:off x="370138" y="804085"/>
            <a:ext cx="1118787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spcBef>
                <a:spcPct val="50000"/>
              </a:spcBef>
              <a:spcAft>
                <a:spcPts val="0"/>
              </a:spcAft>
              <a:buClrTx/>
              <a:buSzTx/>
              <a:buFontTx/>
              <a:buNone/>
              <a:tabLst/>
              <a:defRPr/>
            </a:pPr>
            <a:r>
              <a:rPr kumimoji="0" lang="en-US" altLang="zh-CN" sz="7200" b="0" i="0" u="none" strike="noStrike" kern="1200" cap="none" spc="0" normalizeH="0" baseline="0" noProof="0" dirty="0">
                <a:ln>
                  <a:noFill/>
                </a:ln>
                <a:solidFill>
                  <a:srgbClr val="C00000"/>
                </a:solidFill>
                <a:effectLst/>
                <a:uLnTx/>
                <a:uFillTx/>
                <a:latin typeface="#9Slide05 FS Blonde Script" panose="03000503000000000000" pitchFamily="65" charset="0"/>
                <a:ea typeface="微软雅黑" panose="020B0503020204020204" pitchFamily="82" charset="2"/>
              </a:rPr>
              <a:t>Tạm</a:t>
            </a:r>
            <a:r>
              <a:rPr kumimoji="0" lang="en-US" altLang="zh-CN" sz="7200" b="0" i="0" u="none" strike="noStrike" kern="1200" cap="none" spc="0" normalizeH="0" noProof="0" dirty="0">
                <a:ln>
                  <a:noFill/>
                </a:ln>
                <a:solidFill>
                  <a:srgbClr val="C00000"/>
                </a:solidFill>
                <a:effectLst/>
                <a:uLnTx/>
                <a:uFillTx/>
                <a:latin typeface="#9Slide05 FS Blonde Script" panose="03000503000000000000" pitchFamily="65" charset="0"/>
                <a:ea typeface="微软雅黑" panose="020B0503020204020204" pitchFamily="82" charset="2"/>
              </a:rPr>
              <a:t> biệt! </a:t>
            </a:r>
          </a:p>
          <a:p>
            <a:pPr marL="0" marR="0" lvl="0" indent="0" algn="ctr" defTabSz="914400" rtl="0" eaLnBrk="1" fontAlgn="auto" latinLnBrk="0" hangingPunct="1">
              <a:spcBef>
                <a:spcPct val="50000"/>
              </a:spcBef>
              <a:spcAft>
                <a:spcPts val="0"/>
              </a:spcAft>
              <a:buClrTx/>
              <a:buSzTx/>
              <a:buFontTx/>
              <a:buNone/>
              <a:tabLst/>
              <a:defRPr/>
            </a:pPr>
            <a:r>
              <a:rPr lang="en-US" altLang="zh-CN" sz="7200" baseline="0" dirty="0">
                <a:solidFill>
                  <a:srgbClr val="C00000"/>
                </a:solidFill>
                <a:latin typeface="#9Slide05 FS Blonde Script" panose="03000503000000000000" pitchFamily="65" charset="0"/>
                <a:ea typeface="微软雅黑" panose="020B0503020204020204" pitchFamily="82" charset="2"/>
              </a:rPr>
              <a:t>Chúc</a:t>
            </a:r>
            <a:r>
              <a:rPr lang="en-US" altLang="zh-CN" sz="7200" dirty="0">
                <a:solidFill>
                  <a:srgbClr val="C00000"/>
                </a:solidFill>
                <a:latin typeface="#9Slide05 FS Blonde Script" panose="03000503000000000000" pitchFamily="65" charset="0"/>
                <a:ea typeface="微软雅黑" panose="020B0503020204020204" pitchFamily="82" charset="2"/>
              </a:rPr>
              <a:t> các em chăm ngoan, học giỏi</a:t>
            </a:r>
            <a:endParaRPr kumimoji="0" lang="zh-CN" altLang="en-US" sz="7200" b="0" i="0" u="none" strike="noStrike" kern="1200" cap="none" spc="0" normalizeH="0" baseline="0" noProof="0" dirty="0">
              <a:ln>
                <a:noFill/>
              </a:ln>
              <a:solidFill>
                <a:srgbClr val="C00000"/>
              </a:solidFill>
              <a:effectLst/>
              <a:uLnTx/>
              <a:uFillTx/>
              <a:latin typeface="#9Slide05 FS Blonde Script" panose="03000503000000000000" pitchFamily="65" charset="0"/>
              <a:ea typeface="微软雅黑" panose="020B0503020204020204" pitchFamily="82" charset="2"/>
            </a:endParaRPr>
          </a:p>
        </p:txBody>
      </p:sp>
      <p:pic>
        <p:nvPicPr>
          <p:cNvPr id="11" name="Picture 2" descr="F:\未标题-1.png">
            <a:extLst>
              <a:ext uri="{FF2B5EF4-FFF2-40B4-BE49-F238E27FC236}">
                <a16:creationId xmlns:a16="http://schemas.microsoft.com/office/drawing/2014/main" id="{95939F3F-7D96-4DCA-9053-5B468411B7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45" t="-1" b="88650"/>
          <a:stretch/>
        </p:blipFill>
        <p:spPr bwMode="auto">
          <a:xfrm>
            <a:off x="0" y="5920353"/>
            <a:ext cx="12192000" cy="93764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id="{B1B79EA1-2EE0-4506-8F60-058CB6459A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30097" y="3666407"/>
            <a:ext cx="4799307" cy="3165981"/>
          </a:xfrm>
          <a:prstGeom prst="rect">
            <a:avLst/>
          </a:prstGeom>
        </p:spPr>
      </p:pic>
      <p:pic>
        <p:nvPicPr>
          <p:cNvPr id="13" name="图片 3">
            <a:extLst>
              <a:ext uri="{FF2B5EF4-FFF2-40B4-BE49-F238E27FC236}">
                <a16:creationId xmlns:a16="http://schemas.microsoft.com/office/drawing/2014/main" id="{21C74BB6-709F-4830-A4AB-F1DA049E8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138" y="4109620"/>
            <a:ext cx="3221712" cy="2279557"/>
          </a:xfrm>
          <a:prstGeom prst="rect">
            <a:avLst/>
          </a:prstGeom>
        </p:spPr>
      </p:pic>
    </p:spTree>
    <p:extLst>
      <p:ext uri="{BB962C8B-B14F-4D97-AF65-F5344CB8AC3E}">
        <p14:creationId xmlns:p14="http://schemas.microsoft.com/office/powerpoint/2010/main" val="376151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flipH="1">
            <a:off x="5562600" y="914400"/>
            <a:ext cx="0" cy="4267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 name="Line 3"/>
          <p:cNvSpPr>
            <a:spLocks noChangeShapeType="1"/>
          </p:cNvSpPr>
          <p:nvPr/>
        </p:nvSpPr>
        <p:spPr bwMode="auto">
          <a:xfrm>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Line 4"/>
          <p:cNvSpPr>
            <a:spLocks noChangeShapeType="1"/>
          </p:cNvSpPr>
          <p:nvPr/>
        </p:nvSpPr>
        <p:spPr bwMode="auto">
          <a:xfrm>
            <a:off x="5562600" y="19812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Line 5"/>
          <p:cNvSpPr>
            <a:spLocks noChangeShapeType="1"/>
          </p:cNvSpPr>
          <p:nvPr/>
        </p:nvSpPr>
        <p:spPr bwMode="auto">
          <a:xfrm>
            <a:off x="5562600" y="107813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4" name="Line 6"/>
          <p:cNvSpPr>
            <a:spLocks noChangeShapeType="1"/>
          </p:cNvSpPr>
          <p:nvPr/>
        </p:nvSpPr>
        <p:spPr bwMode="auto">
          <a:xfrm flipH="1">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7"/>
          <p:cNvSpPr>
            <a:spLocks noChangeShapeType="1"/>
          </p:cNvSpPr>
          <p:nvPr/>
        </p:nvSpPr>
        <p:spPr bwMode="auto">
          <a:xfrm flipH="1">
            <a:off x="4953000" y="903510"/>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flipH="1">
            <a:off x="6200775" y="93208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9"/>
          <p:cNvSpPr>
            <a:spLocks noChangeShapeType="1"/>
          </p:cNvSpPr>
          <p:nvPr/>
        </p:nvSpPr>
        <p:spPr bwMode="auto">
          <a:xfrm flipH="1">
            <a:off x="6840538" y="860425"/>
            <a:ext cx="0" cy="4191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H="1">
            <a:off x="7507288" y="889221"/>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H="1">
            <a:off x="8131175" y="86042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H="1">
            <a:off x="8813800" y="90509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a:off x="4727576" y="2811463"/>
            <a:ext cx="5102225"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a:off x="4800601" y="14462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5"/>
          <p:cNvSpPr>
            <a:spLocks noChangeShapeType="1"/>
          </p:cNvSpPr>
          <p:nvPr/>
        </p:nvSpPr>
        <p:spPr bwMode="auto">
          <a:xfrm>
            <a:off x="4699001" y="34655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6"/>
          <p:cNvSpPr>
            <a:spLocks noChangeShapeType="1"/>
          </p:cNvSpPr>
          <p:nvPr/>
        </p:nvSpPr>
        <p:spPr bwMode="auto">
          <a:xfrm>
            <a:off x="4699001" y="4103688"/>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Line 17"/>
          <p:cNvSpPr>
            <a:spLocks noChangeShapeType="1"/>
          </p:cNvSpPr>
          <p:nvPr/>
        </p:nvSpPr>
        <p:spPr bwMode="auto">
          <a:xfrm>
            <a:off x="4670426" y="4756150"/>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Text Box 18"/>
          <p:cNvSpPr txBox="1">
            <a:spLocks noChangeArrowheads="1"/>
          </p:cNvSpPr>
          <p:nvPr/>
        </p:nvSpPr>
        <p:spPr bwMode="auto">
          <a:xfrm>
            <a:off x="9856789" y="2667001"/>
            <a:ext cx="446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0</a:t>
            </a:r>
            <a:endParaRPr lang="en-US" altLang="en-US" sz="1800" b="1">
              <a:solidFill>
                <a:srgbClr val="0000FF"/>
              </a:solidFill>
            </a:endParaRPr>
          </a:p>
        </p:txBody>
      </p:sp>
      <p:sp>
        <p:nvSpPr>
          <p:cNvPr id="22547" name="Text Box 19"/>
          <p:cNvSpPr txBox="1">
            <a:spLocks noChangeArrowheads="1"/>
          </p:cNvSpPr>
          <p:nvPr/>
        </p:nvSpPr>
        <p:spPr bwMode="auto">
          <a:xfrm>
            <a:off x="6629401" y="457201"/>
            <a:ext cx="455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o</a:t>
            </a:r>
            <a:endParaRPr lang="en-US" altLang="en-US" sz="1800" b="1">
              <a:solidFill>
                <a:srgbClr val="0000FF"/>
              </a:solidFill>
            </a:endParaRPr>
          </a:p>
        </p:txBody>
      </p:sp>
      <p:sp>
        <p:nvSpPr>
          <p:cNvPr id="22548" name="Line 20"/>
          <p:cNvSpPr>
            <a:spLocks noChangeShapeType="1"/>
          </p:cNvSpPr>
          <p:nvPr/>
        </p:nvSpPr>
        <p:spPr bwMode="auto">
          <a:xfrm flipH="1">
            <a:off x="9496425" y="93684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Text Box 21"/>
          <p:cNvSpPr txBox="1">
            <a:spLocks noChangeArrowheads="1"/>
          </p:cNvSpPr>
          <p:nvPr/>
        </p:nvSpPr>
        <p:spPr bwMode="auto">
          <a:xfrm>
            <a:off x="5143501" y="1629215"/>
            <a:ext cx="3433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9Slide03 SVN-PF Din Text Pro C" panose="02000506020000020004" pitchFamily="2" charset="0"/>
              </a:rPr>
              <a:t>C</a:t>
            </a:r>
          </a:p>
        </p:txBody>
      </p:sp>
      <p:sp>
        <p:nvSpPr>
          <p:cNvPr id="22550" name="Text Box 22"/>
          <p:cNvSpPr txBox="1">
            <a:spLocks noChangeArrowheads="1"/>
          </p:cNvSpPr>
          <p:nvPr/>
        </p:nvSpPr>
        <p:spPr bwMode="auto">
          <a:xfrm>
            <a:off x="9845676" y="19192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1" name="Text Box 23"/>
          <p:cNvSpPr txBox="1">
            <a:spLocks noChangeArrowheads="1"/>
          </p:cNvSpPr>
          <p:nvPr/>
        </p:nvSpPr>
        <p:spPr bwMode="auto">
          <a:xfrm>
            <a:off x="9829800" y="1219201"/>
            <a:ext cx="522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t>20</a:t>
            </a:r>
            <a:r>
              <a:rPr lang="en-US" altLang="en-US" sz="1800" b="1" baseline="30000" dirty="0"/>
              <a:t>0</a:t>
            </a:r>
            <a:endParaRPr lang="en-US" altLang="en-US" sz="1800" b="1" dirty="0"/>
          </a:p>
        </p:txBody>
      </p:sp>
      <p:sp>
        <p:nvSpPr>
          <p:cNvPr id="22552" name="Text Box 24"/>
          <p:cNvSpPr txBox="1">
            <a:spLocks noChangeArrowheads="1"/>
          </p:cNvSpPr>
          <p:nvPr/>
        </p:nvSpPr>
        <p:spPr bwMode="auto">
          <a:xfrm>
            <a:off x="9753601" y="32766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3" name="Text Box 25"/>
          <p:cNvSpPr txBox="1">
            <a:spLocks noChangeArrowheads="1"/>
          </p:cNvSpPr>
          <p:nvPr/>
        </p:nvSpPr>
        <p:spPr bwMode="auto">
          <a:xfrm>
            <a:off x="9829801" y="38862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4" name="Text Box 26"/>
          <p:cNvSpPr txBox="1">
            <a:spLocks noChangeArrowheads="1"/>
          </p:cNvSpPr>
          <p:nvPr/>
        </p:nvSpPr>
        <p:spPr bwMode="auto">
          <a:xfrm>
            <a:off x="9829801" y="45720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5" name="Text Box 27"/>
          <p:cNvSpPr txBox="1">
            <a:spLocks noChangeArrowheads="1"/>
          </p:cNvSpPr>
          <p:nvPr/>
        </p:nvSpPr>
        <p:spPr bwMode="auto">
          <a:xfrm>
            <a:off x="4632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6" name="Text Box 28"/>
          <p:cNvSpPr txBox="1">
            <a:spLocks noChangeArrowheads="1"/>
          </p:cNvSpPr>
          <p:nvPr/>
        </p:nvSpPr>
        <p:spPr bwMode="auto">
          <a:xfrm>
            <a:off x="5318126" y="4587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7" name="Text Box 29"/>
          <p:cNvSpPr txBox="1">
            <a:spLocks noChangeArrowheads="1"/>
          </p:cNvSpPr>
          <p:nvPr/>
        </p:nvSpPr>
        <p:spPr bwMode="auto">
          <a:xfrm>
            <a:off x="6156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8" name="Text Box 30"/>
          <p:cNvSpPr txBox="1">
            <a:spLocks noChangeArrowheads="1"/>
          </p:cNvSpPr>
          <p:nvPr/>
        </p:nvSpPr>
        <p:spPr bwMode="auto">
          <a:xfrm>
            <a:off x="7231063" y="53975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9" name="Text Box 31"/>
          <p:cNvSpPr txBox="1">
            <a:spLocks noChangeArrowheads="1"/>
          </p:cNvSpPr>
          <p:nvPr/>
        </p:nvSpPr>
        <p:spPr bwMode="auto">
          <a:xfrm>
            <a:off x="7929563" y="52070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60" name="Text Box 32"/>
          <p:cNvSpPr txBox="1">
            <a:spLocks noChangeArrowheads="1"/>
          </p:cNvSpPr>
          <p:nvPr/>
        </p:nvSpPr>
        <p:spPr bwMode="auto">
          <a:xfrm>
            <a:off x="8610601" y="5207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61" name="Text Box 33"/>
          <p:cNvSpPr txBox="1">
            <a:spLocks noChangeArrowheads="1"/>
          </p:cNvSpPr>
          <p:nvPr/>
        </p:nvSpPr>
        <p:spPr bwMode="auto">
          <a:xfrm>
            <a:off x="9296400" y="533401"/>
            <a:ext cx="63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40</a:t>
            </a:r>
            <a:r>
              <a:rPr lang="en-US" altLang="en-US" sz="1800" b="1" baseline="30000"/>
              <a:t>o</a:t>
            </a:r>
            <a:endParaRPr lang="en-US" altLang="en-US" sz="1800" b="1"/>
          </a:p>
        </p:txBody>
      </p:sp>
      <p:sp>
        <p:nvSpPr>
          <p:cNvPr id="121894" name="AutoShape 38"/>
          <p:cNvSpPr>
            <a:spLocks noChangeArrowheads="1"/>
          </p:cNvSpPr>
          <p:nvPr/>
        </p:nvSpPr>
        <p:spPr bwMode="auto">
          <a:xfrm>
            <a:off x="8648700" y="1340071"/>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895" name="Text Box 39"/>
          <p:cNvSpPr txBox="1">
            <a:spLocks noChangeArrowheads="1"/>
          </p:cNvSpPr>
          <p:nvPr/>
        </p:nvSpPr>
        <p:spPr bwMode="auto">
          <a:xfrm>
            <a:off x="8229600" y="943636"/>
            <a:ext cx="346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A</a:t>
            </a:r>
          </a:p>
        </p:txBody>
      </p:sp>
      <p:sp>
        <p:nvSpPr>
          <p:cNvPr id="121896" name="Text Box 40"/>
          <p:cNvSpPr txBox="1">
            <a:spLocks noChangeArrowheads="1"/>
          </p:cNvSpPr>
          <p:nvPr/>
        </p:nvSpPr>
        <p:spPr bwMode="auto">
          <a:xfrm>
            <a:off x="8953500" y="4191440"/>
            <a:ext cx="3545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B</a:t>
            </a:r>
          </a:p>
        </p:txBody>
      </p:sp>
      <p:sp>
        <p:nvSpPr>
          <p:cNvPr id="121897" name="Text Box 41"/>
          <p:cNvSpPr txBox="1">
            <a:spLocks noChangeArrowheads="1"/>
          </p:cNvSpPr>
          <p:nvPr/>
        </p:nvSpPr>
        <p:spPr bwMode="auto">
          <a:xfrm>
            <a:off x="4991100" y="4188265"/>
            <a:ext cx="3593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D</a:t>
            </a:r>
          </a:p>
        </p:txBody>
      </p:sp>
      <p:sp>
        <p:nvSpPr>
          <p:cNvPr id="22583" name="Line 55"/>
          <p:cNvSpPr>
            <a:spLocks noChangeShapeType="1"/>
          </p:cNvSpPr>
          <p:nvPr/>
        </p:nvSpPr>
        <p:spPr bwMode="auto">
          <a:xfrm>
            <a:off x="5562600" y="990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4" name="Line 56"/>
          <p:cNvSpPr>
            <a:spLocks noChangeShapeType="1"/>
          </p:cNvSpPr>
          <p:nvPr/>
        </p:nvSpPr>
        <p:spPr bwMode="auto">
          <a:xfrm>
            <a:off x="5562600" y="1295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5" name="Line 57"/>
          <p:cNvSpPr>
            <a:spLocks noChangeShapeType="1"/>
          </p:cNvSpPr>
          <p:nvPr/>
        </p:nvSpPr>
        <p:spPr bwMode="auto">
          <a:xfrm>
            <a:off x="5562600" y="15240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6" name="Line 58"/>
          <p:cNvSpPr>
            <a:spLocks noChangeShapeType="1"/>
          </p:cNvSpPr>
          <p:nvPr/>
        </p:nvSpPr>
        <p:spPr bwMode="auto">
          <a:xfrm>
            <a:off x="5562600" y="1648264"/>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9Slide03 SVN-PF Din Text Pro C" panose="02000506020000020004" pitchFamily="2" charset="0"/>
            </a:endParaRPr>
          </a:p>
        </p:txBody>
      </p:sp>
      <p:sp>
        <p:nvSpPr>
          <p:cNvPr id="22587" name="Line 59"/>
          <p:cNvSpPr>
            <a:spLocks noChangeShapeType="1"/>
          </p:cNvSpPr>
          <p:nvPr/>
        </p:nvSpPr>
        <p:spPr bwMode="auto">
          <a:xfrm flipV="1">
            <a:off x="5562600" y="9144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8" name="AutoShape 60"/>
          <p:cNvSpPr>
            <a:spLocks/>
          </p:cNvSpPr>
          <p:nvPr/>
        </p:nvSpPr>
        <p:spPr bwMode="auto">
          <a:xfrm rot="-5400000">
            <a:off x="6057900" y="1276350"/>
            <a:ext cx="304800" cy="1219200"/>
          </a:xfrm>
          <a:prstGeom prst="rightBrace">
            <a:avLst>
              <a:gd name="adj1" fmla="val 3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89" name="Text Box 61"/>
          <p:cNvSpPr txBox="1">
            <a:spLocks noChangeArrowheads="1"/>
          </p:cNvSpPr>
          <p:nvPr/>
        </p:nvSpPr>
        <p:spPr bwMode="auto">
          <a:xfrm>
            <a:off x="5962650" y="14335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20</a:t>
            </a:r>
            <a:r>
              <a:rPr lang="en-US" altLang="en-US" sz="1800" b="1" baseline="30000">
                <a:solidFill>
                  <a:schemeClr val="accent2"/>
                </a:solidFill>
              </a:rPr>
              <a:t>0</a:t>
            </a:r>
            <a:endParaRPr lang="en-US" altLang="en-US" sz="1800" b="1">
              <a:solidFill>
                <a:schemeClr val="accent2"/>
              </a:solidFill>
            </a:endParaRPr>
          </a:p>
        </p:txBody>
      </p:sp>
      <p:sp>
        <p:nvSpPr>
          <p:cNvPr id="22590" name="AutoShape 62"/>
          <p:cNvSpPr>
            <a:spLocks/>
          </p:cNvSpPr>
          <p:nvPr/>
        </p:nvSpPr>
        <p:spPr bwMode="auto">
          <a:xfrm rot="-159653">
            <a:off x="5581650" y="2171700"/>
            <a:ext cx="228600" cy="609600"/>
          </a:xfrm>
          <a:prstGeom prst="rightBrace">
            <a:avLst>
              <a:gd name="adj1" fmla="val 22222"/>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91" name="Text Box 63"/>
          <p:cNvSpPr txBox="1">
            <a:spLocks noChangeArrowheads="1"/>
          </p:cNvSpPr>
          <p:nvPr/>
        </p:nvSpPr>
        <p:spPr bwMode="auto">
          <a:xfrm>
            <a:off x="5715000" y="22463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10</a:t>
            </a:r>
            <a:r>
              <a:rPr lang="en-US" altLang="en-US" sz="1800" b="1" baseline="30000">
                <a:solidFill>
                  <a:schemeClr val="accent2"/>
                </a:solidFill>
              </a:rPr>
              <a:t>0</a:t>
            </a:r>
            <a:endParaRPr lang="en-US" altLang="en-US" sz="1800" b="1">
              <a:solidFill>
                <a:schemeClr val="accent2"/>
              </a:solidFill>
            </a:endParaRPr>
          </a:p>
        </p:txBody>
      </p:sp>
      <p:sp>
        <p:nvSpPr>
          <p:cNvPr id="22592" name="AutoShape 64"/>
          <p:cNvSpPr>
            <a:spLocks noChangeArrowheads="1"/>
          </p:cNvSpPr>
          <p:nvPr/>
        </p:nvSpPr>
        <p:spPr bwMode="auto">
          <a:xfrm>
            <a:off x="5448300" y="2000251"/>
            <a:ext cx="228600" cy="206375"/>
          </a:xfrm>
          <a:prstGeom prst="star8">
            <a:avLst>
              <a:gd name="adj" fmla="val 38250"/>
            </a:avLst>
          </a:prstGeom>
          <a:solidFill>
            <a:srgbClr val="FFFF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1" name="AutoShape 65"/>
          <p:cNvSpPr>
            <a:spLocks noChangeArrowheads="1"/>
          </p:cNvSpPr>
          <p:nvPr/>
        </p:nvSpPr>
        <p:spPr bwMode="auto">
          <a:xfrm>
            <a:off x="9353550" y="457200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2" name="AutoShape 66"/>
          <p:cNvSpPr>
            <a:spLocks noChangeArrowheads="1"/>
          </p:cNvSpPr>
          <p:nvPr/>
        </p:nvSpPr>
        <p:spPr bwMode="auto">
          <a:xfrm>
            <a:off x="4800600" y="459105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3" name="AutoShape 67"/>
          <p:cNvSpPr>
            <a:spLocks noChangeArrowheads="1"/>
          </p:cNvSpPr>
          <p:nvPr/>
        </p:nvSpPr>
        <p:spPr bwMode="auto">
          <a:xfrm>
            <a:off x="6444586" y="5281610"/>
            <a:ext cx="5053395" cy="1504951"/>
          </a:xfrm>
          <a:prstGeom prst="cloudCallout">
            <a:avLst>
              <a:gd name="adj1" fmla="val -53078"/>
              <a:gd name="adj2" fmla="val -47099"/>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iCiel Baliho Script" pitchFamily="50" charset="0"/>
                <a:cs typeface="Times New Roman" panose="02020603050405020304" pitchFamily="18" charset="0"/>
              </a:rPr>
              <a:t>Xác</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định</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tọa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độ</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địa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lý</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của</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các</a:t>
            </a:r>
            <a:r>
              <a:rPr lang="en-US" altLang="en-US" sz="2800" dirty="0">
                <a:latin typeface="iCiel Baliho Script" pitchFamily="50" charset="0"/>
                <a:cs typeface="Times New Roman" panose="02020603050405020304" pitchFamily="18" charset="0"/>
              </a:rPr>
              <a:t> </a:t>
            </a:r>
            <a:r>
              <a:rPr lang="en-US" altLang="en-US" sz="2800" dirty="0" err="1">
                <a:latin typeface="iCiel Baliho Script" pitchFamily="50" charset="0"/>
                <a:cs typeface="Times New Roman" panose="02020603050405020304" pitchFamily="18" charset="0"/>
              </a:rPr>
              <a:t>điểm</a:t>
            </a:r>
            <a:r>
              <a:rPr lang="en-US" altLang="en-US" sz="2800" dirty="0">
                <a:latin typeface="iCiel Baliho Script" pitchFamily="50" charset="0"/>
                <a:cs typeface="Times New Roman" panose="02020603050405020304" pitchFamily="18" charset="0"/>
              </a:rPr>
              <a:t> A, B, D.</a:t>
            </a:r>
          </a:p>
        </p:txBody>
      </p:sp>
      <p:sp>
        <p:nvSpPr>
          <p:cNvPr id="121924" name="Line 68"/>
          <p:cNvSpPr>
            <a:spLocks noChangeShapeType="1"/>
          </p:cNvSpPr>
          <p:nvPr/>
        </p:nvSpPr>
        <p:spPr bwMode="auto">
          <a:xfrm>
            <a:off x="6858000" y="1492471"/>
            <a:ext cx="17526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5" name="Line 69"/>
          <p:cNvSpPr>
            <a:spLocks noChangeShapeType="1"/>
          </p:cNvSpPr>
          <p:nvPr/>
        </p:nvSpPr>
        <p:spPr bwMode="auto">
          <a:xfrm flipV="1">
            <a:off x="8801100" y="1600200"/>
            <a:ext cx="0" cy="1219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6" name="Line 70"/>
          <p:cNvSpPr>
            <a:spLocks noChangeShapeType="1"/>
          </p:cNvSpPr>
          <p:nvPr/>
        </p:nvSpPr>
        <p:spPr bwMode="auto">
          <a:xfrm flipV="1">
            <a:off x="6838950" y="4724400"/>
            <a:ext cx="2533650" cy="190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7" name="Line 71"/>
          <p:cNvSpPr>
            <a:spLocks noChangeShapeType="1"/>
          </p:cNvSpPr>
          <p:nvPr/>
        </p:nvSpPr>
        <p:spPr bwMode="auto">
          <a:xfrm>
            <a:off x="9486900" y="27813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8" name="Line 72"/>
          <p:cNvSpPr>
            <a:spLocks noChangeShapeType="1"/>
          </p:cNvSpPr>
          <p:nvPr/>
        </p:nvSpPr>
        <p:spPr bwMode="auto">
          <a:xfrm>
            <a:off x="4953000" y="28194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9" name="Line 73"/>
          <p:cNvSpPr>
            <a:spLocks noChangeShapeType="1"/>
          </p:cNvSpPr>
          <p:nvPr/>
        </p:nvSpPr>
        <p:spPr bwMode="auto">
          <a:xfrm flipH="1">
            <a:off x="5029200" y="4743450"/>
            <a:ext cx="1905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7" name="Picture 2" descr="Du học sinh có nên về nước trong dịch Covid19 - GLC Edu">
            <a:extLst>
              <a:ext uri="{FF2B5EF4-FFF2-40B4-BE49-F238E27FC236}">
                <a16:creationId xmlns:a16="http://schemas.microsoft.com/office/drawing/2014/main" id="{EBE55C7A-F93A-4175-AE49-F3E3FF545B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10455275" y="4744417"/>
            <a:ext cx="1965012" cy="2094151"/>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AE14D971-F21D-48FD-A0C6-A7D00C8269F0}"/>
              </a:ext>
            </a:extLst>
          </p:cNvPr>
          <p:cNvSpPr/>
          <p:nvPr/>
        </p:nvSpPr>
        <p:spPr>
          <a:xfrm>
            <a:off x="227372" y="1447800"/>
            <a:ext cx="4042594" cy="2123658"/>
          </a:xfrm>
          <a:prstGeom prst="rect">
            <a:avLst/>
          </a:prstGeom>
          <a:noFill/>
        </p:spPr>
        <p:txBody>
          <a:bodyPr wrap="square" lIns="91440" tIns="45720" rIns="91440" bIns="45720">
            <a:spAutoFit/>
          </a:bodyPr>
          <a:lstStyle/>
          <a:p>
            <a:pPr algn="ctr"/>
            <a:r>
              <a:rPr lang="en-US"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TỌA ĐỘ ĐỊA LÍ</a:t>
            </a:r>
            <a:r>
              <a:rPr lang="vi-VN"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 </a:t>
            </a:r>
          </a:p>
          <a:p>
            <a:pPr algn="ctr"/>
            <a:r>
              <a:rPr lang="vi-VN" sz="66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rPr>
              <a:t>của 1 điểm</a:t>
            </a:r>
            <a:endParaRPr lang="en-US" sz="72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9Slide03 SVN-PF Din Text Pro C" panose="02000506020000020004" pitchFamily="2" charset="0"/>
            </a:endParaRPr>
          </a:p>
        </p:txBody>
      </p:sp>
      <p:grpSp>
        <p:nvGrpSpPr>
          <p:cNvPr id="75" name="Group 74">
            <a:extLst>
              <a:ext uri="{FF2B5EF4-FFF2-40B4-BE49-F238E27FC236}">
                <a16:creationId xmlns:a16="http://schemas.microsoft.com/office/drawing/2014/main" id="{8C0B2F26-8D6B-4A50-8E94-78FAF52EB970}"/>
              </a:ext>
            </a:extLst>
          </p:cNvPr>
          <p:cNvGrpSpPr/>
          <p:nvPr/>
        </p:nvGrpSpPr>
        <p:grpSpPr>
          <a:xfrm>
            <a:off x="131976" y="3973735"/>
            <a:ext cx="2302228" cy="1295400"/>
            <a:chOff x="2057400" y="307975"/>
            <a:chExt cx="2302228" cy="1295400"/>
          </a:xfrm>
        </p:grpSpPr>
        <p:sp>
          <p:nvSpPr>
            <p:cNvPr id="80" name="Rectangle 45">
              <a:extLst>
                <a:ext uri="{FF2B5EF4-FFF2-40B4-BE49-F238E27FC236}">
                  <a16:creationId xmlns:a16="http://schemas.microsoft.com/office/drawing/2014/main" id="{5B385D4B-F7E6-4662-9555-6FBBA94352FF}"/>
                </a:ext>
              </a:extLst>
            </p:cNvPr>
            <p:cNvSpPr>
              <a:spLocks noChangeArrowheads="1"/>
            </p:cNvSpPr>
            <p:nvPr/>
          </p:nvSpPr>
          <p:spPr bwMode="auto">
            <a:xfrm>
              <a:off x="2057400" y="307975"/>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A</a:t>
              </a:r>
            </a:p>
          </p:txBody>
        </p:sp>
        <p:sp>
          <p:nvSpPr>
            <p:cNvPr id="78" name="Text Box 49">
              <a:extLst>
                <a:ext uri="{FF2B5EF4-FFF2-40B4-BE49-F238E27FC236}">
                  <a16:creationId xmlns:a16="http://schemas.microsoft.com/office/drawing/2014/main" id="{3791D30E-6F5B-4D57-903B-6F9B7E78FBBF}"/>
                </a:ext>
              </a:extLst>
            </p:cNvPr>
            <p:cNvSpPr txBox="1">
              <a:spLocks noChangeArrowheads="1"/>
            </p:cNvSpPr>
            <p:nvPr/>
          </p:nvSpPr>
          <p:spPr bwMode="auto">
            <a:xfrm>
              <a:off x="2643852" y="1054696"/>
              <a:ext cx="184731" cy="46166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b="1" dirty="0">
                <a:solidFill>
                  <a:srgbClr val="800000"/>
                </a:solidFill>
              </a:endParaRPr>
            </a:p>
          </p:txBody>
        </p:sp>
        <p:sp>
          <p:nvSpPr>
            <p:cNvPr id="79" name="Text Box 50">
              <a:extLst>
                <a:ext uri="{FF2B5EF4-FFF2-40B4-BE49-F238E27FC236}">
                  <a16:creationId xmlns:a16="http://schemas.microsoft.com/office/drawing/2014/main" id="{3519F036-3FE8-4488-9C3B-0AE6656917DE}"/>
                </a:ext>
              </a:extLst>
            </p:cNvPr>
            <p:cNvSpPr txBox="1">
              <a:spLocks noChangeArrowheads="1"/>
            </p:cNvSpPr>
            <p:nvPr/>
          </p:nvSpPr>
          <p:spPr bwMode="auto">
            <a:xfrm>
              <a:off x="2440513" y="724118"/>
              <a:ext cx="1919115" cy="830997"/>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800000"/>
                  </a:solidFill>
                </a:rPr>
                <a:t>(20</a:t>
              </a:r>
              <a:r>
                <a:rPr lang="en-US" altLang="en-US" sz="2400" b="1" baseline="30000">
                  <a:solidFill>
                    <a:srgbClr val="800000"/>
                  </a:solidFill>
                </a:rPr>
                <a:t>0</a:t>
              </a:r>
              <a:r>
                <a:rPr lang="en-US" altLang="en-US" sz="2400" b="1">
                  <a:solidFill>
                    <a:srgbClr val="800000"/>
                  </a:solidFill>
                </a:rPr>
                <a:t>B, 30</a:t>
              </a:r>
              <a:r>
                <a:rPr lang="en-US" altLang="en-US" sz="2400" b="1" baseline="30000">
                  <a:solidFill>
                    <a:srgbClr val="800000"/>
                  </a:solidFill>
                </a:rPr>
                <a:t>0</a:t>
              </a:r>
              <a:r>
                <a:rPr lang="en-US" altLang="en-US" sz="2400" b="1">
                  <a:solidFill>
                    <a:srgbClr val="800000"/>
                  </a:solidFill>
                </a:rPr>
                <a:t>Đ)</a:t>
              </a:r>
            </a:p>
            <a:p>
              <a:pPr>
                <a:spcBef>
                  <a:spcPct val="0"/>
                </a:spcBef>
                <a:buFontTx/>
                <a:buNone/>
              </a:pPr>
              <a:r>
                <a:rPr lang="en-US" altLang="en-US" sz="2400" b="1">
                  <a:solidFill>
                    <a:srgbClr val="800000"/>
                  </a:solidFill>
                </a:rPr>
                <a:t> </a:t>
              </a:r>
              <a:endParaRPr lang="en-US" altLang="en-US" sz="2400" b="1" dirty="0">
                <a:solidFill>
                  <a:srgbClr val="800000"/>
                </a:solidFill>
              </a:endParaRPr>
            </a:p>
          </p:txBody>
        </p:sp>
      </p:grpSp>
      <p:grpSp>
        <p:nvGrpSpPr>
          <p:cNvPr id="82" name="Group 81">
            <a:extLst>
              <a:ext uri="{FF2B5EF4-FFF2-40B4-BE49-F238E27FC236}">
                <a16:creationId xmlns:a16="http://schemas.microsoft.com/office/drawing/2014/main" id="{C5729D69-2F77-499D-B85A-1C8DF64A7B3D}"/>
              </a:ext>
            </a:extLst>
          </p:cNvPr>
          <p:cNvGrpSpPr/>
          <p:nvPr/>
        </p:nvGrpSpPr>
        <p:grpSpPr>
          <a:xfrm>
            <a:off x="1271072" y="3637656"/>
            <a:ext cx="1965333" cy="2780829"/>
            <a:chOff x="1311267" y="495771"/>
            <a:chExt cx="1965333" cy="2780829"/>
          </a:xfrm>
        </p:grpSpPr>
        <p:sp>
          <p:nvSpPr>
            <p:cNvPr id="83" name="Rectangle 47">
              <a:extLst>
                <a:ext uri="{FF2B5EF4-FFF2-40B4-BE49-F238E27FC236}">
                  <a16:creationId xmlns:a16="http://schemas.microsoft.com/office/drawing/2014/main" id="{F2C0B778-097B-46FD-9328-77A6F2DFCE8D}"/>
                </a:ext>
              </a:extLst>
            </p:cNvPr>
            <p:cNvSpPr>
              <a:spLocks noChangeArrowheads="1"/>
            </p:cNvSpPr>
            <p:nvPr/>
          </p:nvSpPr>
          <p:spPr bwMode="auto">
            <a:xfrm>
              <a:off x="1981200" y="19812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FF"/>
                  </a:solidFill>
                  <a:latin typeface="iCiel Baliho Script" pitchFamily="50" charset="0"/>
                </a:rPr>
                <a:t>B</a:t>
              </a:r>
            </a:p>
          </p:txBody>
        </p:sp>
        <p:sp>
          <p:nvSpPr>
            <p:cNvPr id="86" name="Text Box 51">
              <a:extLst>
                <a:ext uri="{FF2B5EF4-FFF2-40B4-BE49-F238E27FC236}">
                  <a16:creationId xmlns:a16="http://schemas.microsoft.com/office/drawing/2014/main" id="{9346894E-307F-4EEC-B722-0312A6B238E0}"/>
                </a:ext>
              </a:extLst>
            </p:cNvPr>
            <p:cNvSpPr txBox="1">
              <a:spLocks noChangeArrowheads="1"/>
            </p:cNvSpPr>
            <p:nvPr/>
          </p:nvSpPr>
          <p:spPr bwMode="auto">
            <a:xfrm>
              <a:off x="2590800" y="2695108"/>
              <a:ext cx="184731" cy="46166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b="1" dirty="0">
                <a:solidFill>
                  <a:srgbClr val="800000"/>
                </a:solidFill>
              </a:endParaRPr>
            </a:p>
          </p:txBody>
        </p:sp>
        <p:sp>
          <p:nvSpPr>
            <p:cNvPr id="87" name="Text Box 52">
              <a:extLst>
                <a:ext uri="{FF2B5EF4-FFF2-40B4-BE49-F238E27FC236}">
                  <a16:creationId xmlns:a16="http://schemas.microsoft.com/office/drawing/2014/main" id="{ADF19728-97FE-4AC2-A3DD-31597E8FA3EA}"/>
                </a:ext>
              </a:extLst>
            </p:cNvPr>
            <p:cNvSpPr txBox="1">
              <a:spLocks noChangeArrowheads="1"/>
            </p:cNvSpPr>
            <p:nvPr/>
          </p:nvSpPr>
          <p:spPr bwMode="auto">
            <a:xfrm>
              <a:off x="1311267" y="495771"/>
              <a:ext cx="1919115" cy="830997"/>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800000"/>
                  </a:solidFill>
                </a:rPr>
                <a:t>(30</a:t>
              </a:r>
              <a:r>
                <a:rPr lang="en-US" altLang="en-US" sz="2400" b="1" baseline="30000">
                  <a:solidFill>
                    <a:srgbClr val="800000"/>
                  </a:solidFill>
                </a:rPr>
                <a:t>0</a:t>
              </a:r>
              <a:r>
                <a:rPr lang="en-US" altLang="en-US" sz="2400" b="1">
                  <a:solidFill>
                    <a:srgbClr val="800000"/>
                  </a:solidFill>
                </a:rPr>
                <a:t>N, 40</a:t>
              </a:r>
              <a:r>
                <a:rPr lang="en-US" altLang="en-US" sz="2400" b="1" baseline="30000">
                  <a:solidFill>
                    <a:srgbClr val="800000"/>
                  </a:solidFill>
                </a:rPr>
                <a:t>0</a:t>
              </a:r>
              <a:r>
                <a:rPr lang="en-US" altLang="en-US" sz="2400" b="1">
                  <a:solidFill>
                    <a:srgbClr val="800000"/>
                  </a:solidFill>
                </a:rPr>
                <a:t>Đ)</a:t>
              </a:r>
            </a:p>
            <a:p>
              <a:pPr>
                <a:spcBef>
                  <a:spcPct val="0"/>
                </a:spcBef>
                <a:buFontTx/>
                <a:buNone/>
              </a:pPr>
              <a:endParaRPr lang="en-US" altLang="en-US" sz="2400" b="1" dirty="0">
                <a:solidFill>
                  <a:srgbClr val="800000"/>
                </a:solidFill>
              </a:endParaRPr>
            </a:p>
          </p:txBody>
        </p:sp>
      </p:grpSp>
      <p:grpSp>
        <p:nvGrpSpPr>
          <p:cNvPr id="88" name="Group 87">
            <a:extLst>
              <a:ext uri="{FF2B5EF4-FFF2-40B4-BE49-F238E27FC236}">
                <a16:creationId xmlns:a16="http://schemas.microsoft.com/office/drawing/2014/main" id="{A291A3A1-5F13-41AC-8A6D-DAB91DD4B358}"/>
              </a:ext>
            </a:extLst>
          </p:cNvPr>
          <p:cNvGrpSpPr/>
          <p:nvPr/>
        </p:nvGrpSpPr>
        <p:grpSpPr>
          <a:xfrm>
            <a:off x="207359" y="5123085"/>
            <a:ext cx="4872132" cy="1295400"/>
            <a:chOff x="-1614582" y="5295900"/>
            <a:chExt cx="4872132" cy="1295400"/>
          </a:xfrm>
        </p:grpSpPr>
        <p:sp>
          <p:nvSpPr>
            <p:cNvPr id="89" name="Rectangle 43">
              <a:extLst>
                <a:ext uri="{FF2B5EF4-FFF2-40B4-BE49-F238E27FC236}">
                  <a16:creationId xmlns:a16="http://schemas.microsoft.com/office/drawing/2014/main" id="{148268B1-3C9D-4A70-8CA2-56AEAEDA3ED3}"/>
                </a:ext>
              </a:extLst>
            </p:cNvPr>
            <p:cNvSpPr>
              <a:spLocks noChangeArrowheads="1"/>
            </p:cNvSpPr>
            <p:nvPr/>
          </p:nvSpPr>
          <p:spPr bwMode="auto">
            <a:xfrm>
              <a:off x="1962150" y="52959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D</a:t>
              </a:r>
            </a:p>
          </p:txBody>
        </p:sp>
        <p:sp>
          <p:nvSpPr>
            <p:cNvPr id="90" name="AutoShape 44">
              <a:extLst>
                <a:ext uri="{FF2B5EF4-FFF2-40B4-BE49-F238E27FC236}">
                  <a16:creationId xmlns:a16="http://schemas.microsoft.com/office/drawing/2014/main" id="{53D5CADB-C909-48B0-9599-E6F96E034E3F}"/>
                </a:ext>
              </a:extLst>
            </p:cNvPr>
            <p:cNvSpPr>
              <a:spLocks/>
            </p:cNvSpPr>
            <p:nvPr/>
          </p:nvSpPr>
          <p:spPr bwMode="auto">
            <a:xfrm>
              <a:off x="2409825" y="5486400"/>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91" name="Text Box 53">
              <a:extLst>
                <a:ext uri="{FF2B5EF4-FFF2-40B4-BE49-F238E27FC236}">
                  <a16:creationId xmlns:a16="http://schemas.microsoft.com/office/drawing/2014/main" id="{A99CDCDB-2F03-4B36-9B06-B961AF51CB6B}"/>
                </a:ext>
              </a:extLst>
            </p:cNvPr>
            <p:cNvSpPr txBox="1">
              <a:spLocks noChangeArrowheads="1"/>
            </p:cNvSpPr>
            <p:nvPr/>
          </p:nvSpPr>
          <p:spPr bwMode="auto">
            <a:xfrm>
              <a:off x="2559050" y="6092825"/>
              <a:ext cx="184731" cy="46166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b="1" dirty="0">
                <a:solidFill>
                  <a:srgbClr val="800000"/>
                </a:solidFill>
              </a:endParaRPr>
            </a:p>
          </p:txBody>
        </p:sp>
        <p:sp>
          <p:nvSpPr>
            <p:cNvPr id="92" name="Text Box 54">
              <a:extLst>
                <a:ext uri="{FF2B5EF4-FFF2-40B4-BE49-F238E27FC236}">
                  <a16:creationId xmlns:a16="http://schemas.microsoft.com/office/drawing/2014/main" id="{0408FDB3-E9E8-4D97-A7F5-0D355C63CF37}"/>
                </a:ext>
              </a:extLst>
            </p:cNvPr>
            <p:cNvSpPr txBox="1">
              <a:spLocks noChangeArrowheads="1"/>
            </p:cNvSpPr>
            <p:nvPr/>
          </p:nvSpPr>
          <p:spPr bwMode="auto">
            <a:xfrm>
              <a:off x="-1614582" y="5478463"/>
              <a:ext cx="1883849" cy="830997"/>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a:solidFill>
                    <a:srgbClr val="800000"/>
                  </a:solidFill>
                </a:rPr>
                <a:t>(30</a:t>
              </a:r>
              <a:r>
                <a:rPr lang="en-US" altLang="en-US" sz="2400" b="1" baseline="30000">
                  <a:solidFill>
                    <a:srgbClr val="800000"/>
                  </a:solidFill>
                </a:rPr>
                <a:t>0</a:t>
              </a:r>
              <a:r>
                <a:rPr lang="en-US" altLang="en-US" sz="2400" b="1">
                  <a:solidFill>
                    <a:srgbClr val="800000"/>
                  </a:solidFill>
                </a:rPr>
                <a:t>N, 30</a:t>
              </a:r>
              <a:r>
                <a:rPr lang="en-US" altLang="en-US" sz="2400" b="1" baseline="30000">
                  <a:solidFill>
                    <a:srgbClr val="800000"/>
                  </a:solidFill>
                </a:rPr>
                <a:t>0</a:t>
              </a:r>
              <a:r>
                <a:rPr lang="en-US" altLang="en-US" sz="2400" b="1">
                  <a:solidFill>
                    <a:srgbClr val="800000"/>
                  </a:solidFill>
                </a:rPr>
                <a:t>T)</a:t>
              </a:r>
            </a:p>
            <a:p>
              <a:pPr>
                <a:spcBef>
                  <a:spcPct val="0"/>
                </a:spcBef>
                <a:buFontTx/>
                <a:buNone/>
              </a:pPr>
              <a:endParaRPr lang="en-US" altLang="en-US" sz="2400" b="1" dirty="0">
                <a:solidFill>
                  <a:srgbClr val="800000"/>
                </a:solidFill>
              </a:endParaRPr>
            </a:p>
          </p:txBody>
        </p:sp>
      </p:grpSp>
    </p:spTree>
    <p:custDataLst>
      <p:tags r:id="rId1"/>
    </p:custDataLst>
    <p:extLst>
      <p:ext uri="{BB962C8B-B14F-4D97-AF65-F5344CB8AC3E}">
        <p14:creationId xmlns:p14="http://schemas.microsoft.com/office/powerpoint/2010/main" val="34332159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895"/>
                                        </p:tgtEl>
                                        <p:attrNameLst>
                                          <p:attrName>style.visibility</p:attrName>
                                        </p:attrNameLst>
                                      </p:cBhvr>
                                      <p:to>
                                        <p:strVal val="visible"/>
                                      </p:to>
                                    </p:set>
                                    <p:animEffect transition="in" filter="barn(inVertical)">
                                      <p:cBhvr>
                                        <p:cTn id="7" dur="500"/>
                                        <p:tgtEl>
                                          <p:spTgt spid="12189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1894"/>
                                        </p:tgtEl>
                                        <p:attrNameLst>
                                          <p:attrName>style.visibility</p:attrName>
                                        </p:attrNameLst>
                                      </p:cBhvr>
                                      <p:to>
                                        <p:strVal val="visible"/>
                                      </p:to>
                                    </p:set>
                                    <p:animEffect transition="in" filter="barn(inVertical)">
                                      <p:cBhvr>
                                        <p:cTn id="10" dur="500"/>
                                        <p:tgtEl>
                                          <p:spTgt spid="12189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1921"/>
                                        </p:tgtEl>
                                        <p:attrNameLst>
                                          <p:attrName>style.visibility</p:attrName>
                                        </p:attrNameLst>
                                      </p:cBhvr>
                                      <p:to>
                                        <p:strVal val="visible"/>
                                      </p:to>
                                    </p:set>
                                    <p:animEffect transition="in" filter="barn(inVertical)">
                                      <p:cBhvr>
                                        <p:cTn id="13" dur="500"/>
                                        <p:tgtEl>
                                          <p:spTgt spid="1219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1896"/>
                                        </p:tgtEl>
                                        <p:attrNameLst>
                                          <p:attrName>style.visibility</p:attrName>
                                        </p:attrNameLst>
                                      </p:cBhvr>
                                      <p:to>
                                        <p:strVal val="visible"/>
                                      </p:to>
                                    </p:set>
                                    <p:animEffect transition="in" filter="barn(inVertical)">
                                      <p:cBhvr>
                                        <p:cTn id="16" dur="500"/>
                                        <p:tgtEl>
                                          <p:spTgt spid="12189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1922"/>
                                        </p:tgtEl>
                                        <p:attrNameLst>
                                          <p:attrName>style.visibility</p:attrName>
                                        </p:attrNameLst>
                                      </p:cBhvr>
                                      <p:to>
                                        <p:strVal val="visible"/>
                                      </p:to>
                                    </p:set>
                                    <p:animEffect transition="in" filter="barn(inVertical)">
                                      <p:cBhvr>
                                        <p:cTn id="19" dur="500"/>
                                        <p:tgtEl>
                                          <p:spTgt spid="1219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1897"/>
                                        </p:tgtEl>
                                        <p:attrNameLst>
                                          <p:attrName>style.visibility</p:attrName>
                                        </p:attrNameLst>
                                      </p:cBhvr>
                                      <p:to>
                                        <p:strVal val="visible"/>
                                      </p:to>
                                    </p:set>
                                    <p:animEffect transition="in" filter="barn(inVertical)">
                                      <p:cBhvr>
                                        <p:cTn id="22" dur="500"/>
                                        <p:tgtEl>
                                          <p:spTgt spid="12189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1923"/>
                                        </p:tgtEl>
                                        <p:attrNameLst>
                                          <p:attrName>style.visibility</p:attrName>
                                        </p:attrNameLst>
                                      </p:cBhvr>
                                      <p:to>
                                        <p:strVal val="visible"/>
                                      </p:to>
                                    </p:set>
                                    <p:animEffect transition="in" filter="barn(inVertical)">
                                      <p:cBhvr>
                                        <p:cTn id="27" dur="500"/>
                                        <p:tgtEl>
                                          <p:spTgt spid="121923"/>
                                        </p:tgtEl>
                                      </p:cBhvr>
                                    </p:animEffect>
                                  </p:childTnLst>
                                </p:cTn>
                              </p:par>
                              <p:par>
                                <p:cTn id="28" presetID="16" presetClass="entr" presetSubtype="21"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1924"/>
                                        </p:tgtEl>
                                        <p:attrNameLst>
                                          <p:attrName>style.visibility</p:attrName>
                                        </p:attrNameLst>
                                      </p:cBhvr>
                                      <p:to>
                                        <p:strVal val="visible"/>
                                      </p:to>
                                    </p:set>
                                    <p:animEffect transition="in" filter="wipe(down)">
                                      <p:cBhvr>
                                        <p:cTn id="35" dur="500"/>
                                        <p:tgtEl>
                                          <p:spTgt spid="1219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1925"/>
                                        </p:tgtEl>
                                        <p:attrNameLst>
                                          <p:attrName>style.visibility</p:attrName>
                                        </p:attrNameLst>
                                      </p:cBhvr>
                                      <p:to>
                                        <p:strVal val="visible"/>
                                      </p:to>
                                    </p:set>
                                    <p:animEffect transition="in" filter="wipe(down)">
                                      <p:cBhvr>
                                        <p:cTn id="38" dur="500"/>
                                        <p:tgtEl>
                                          <p:spTgt spid="12192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1927"/>
                                        </p:tgtEl>
                                        <p:attrNameLst>
                                          <p:attrName>style.visibility</p:attrName>
                                        </p:attrNameLst>
                                      </p:cBhvr>
                                      <p:to>
                                        <p:strVal val="visible"/>
                                      </p:to>
                                    </p:set>
                                    <p:animEffect transition="in" filter="barn(inVertical)">
                                      <p:cBhvr>
                                        <p:cTn id="43" dur="500"/>
                                        <p:tgtEl>
                                          <p:spTgt spid="12192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1926"/>
                                        </p:tgtEl>
                                        <p:attrNameLst>
                                          <p:attrName>style.visibility</p:attrName>
                                        </p:attrNameLst>
                                      </p:cBhvr>
                                      <p:to>
                                        <p:strVal val="visible"/>
                                      </p:to>
                                    </p:set>
                                    <p:animEffect transition="in" filter="barn(inVertical)">
                                      <p:cBhvr>
                                        <p:cTn id="46" dur="500"/>
                                        <p:tgtEl>
                                          <p:spTgt spid="1219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1929"/>
                                        </p:tgtEl>
                                        <p:attrNameLst>
                                          <p:attrName>style.visibility</p:attrName>
                                        </p:attrNameLst>
                                      </p:cBhvr>
                                      <p:to>
                                        <p:strVal val="visible"/>
                                      </p:to>
                                    </p:set>
                                    <p:animEffect transition="in" filter="barn(inVertical)">
                                      <p:cBhvr>
                                        <p:cTn id="51" dur="500"/>
                                        <p:tgtEl>
                                          <p:spTgt spid="12192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21928"/>
                                        </p:tgtEl>
                                        <p:attrNameLst>
                                          <p:attrName>style.visibility</p:attrName>
                                        </p:attrNameLst>
                                      </p:cBhvr>
                                      <p:to>
                                        <p:strVal val="visible"/>
                                      </p:to>
                                    </p:set>
                                    <p:animEffect transition="in" filter="barn(inVertical)">
                                      <p:cBhvr>
                                        <p:cTn id="54" dur="500"/>
                                        <p:tgtEl>
                                          <p:spTgt spid="12192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1000"/>
                                        <p:tgtEl>
                                          <p:spTgt spid="75"/>
                                        </p:tgtEl>
                                      </p:cBhvr>
                                    </p:animEffect>
                                    <p:anim calcmode="lin" valueType="num">
                                      <p:cBhvr>
                                        <p:cTn id="60" dur="1000" fill="hold"/>
                                        <p:tgtEl>
                                          <p:spTgt spid="75"/>
                                        </p:tgtEl>
                                        <p:attrNameLst>
                                          <p:attrName>ppt_x</p:attrName>
                                        </p:attrNameLst>
                                      </p:cBhvr>
                                      <p:tavLst>
                                        <p:tav tm="0">
                                          <p:val>
                                            <p:strVal val="#ppt_x"/>
                                          </p:val>
                                        </p:tav>
                                        <p:tav tm="100000">
                                          <p:val>
                                            <p:strVal val="#ppt_x"/>
                                          </p:val>
                                        </p:tav>
                                      </p:tavLst>
                                    </p:anim>
                                    <p:anim calcmode="lin" valueType="num">
                                      <p:cBhvr>
                                        <p:cTn id="61"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wipe(down)">
                                      <p:cBhvr>
                                        <p:cTn id="66" dur="500"/>
                                        <p:tgtEl>
                                          <p:spTgt spid="8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barn(inVertical)">
                                      <p:cBhvr>
                                        <p:cTn id="71"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94" grpId="0" animBg="1"/>
      <p:bldP spid="121895" grpId="0"/>
      <p:bldP spid="121896" grpId="0"/>
      <p:bldP spid="121897" grpId="0"/>
      <p:bldP spid="121921" grpId="0" animBg="1"/>
      <p:bldP spid="121922" grpId="0" animBg="1"/>
      <p:bldP spid="121923" grpId="0" animBg="1"/>
      <p:bldP spid="121924" grpId="0" animBg="1"/>
      <p:bldP spid="121925" grpId="0" animBg="1"/>
      <p:bldP spid="121926" grpId="0" animBg="1"/>
      <p:bldP spid="121927" grpId="0" animBg="1"/>
      <p:bldP spid="121928" grpId="0" animBg="1"/>
      <p:bldP spid="1219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Pirate ship GIFs - Get the best gif on GIFER">
            <a:extLst>
              <a:ext uri="{FF2B5EF4-FFF2-40B4-BE49-F238E27FC236}">
                <a16:creationId xmlns:a16="http://schemas.microsoft.com/office/drawing/2014/main" id="{17CC49AC-C408-4A07-AEDF-EBF72175F9B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7103" y="1536619"/>
            <a:ext cx="7493876" cy="5321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86AF7C-A218-46C3-B579-EBC3341BFB65}"/>
              </a:ext>
            </a:extLst>
          </p:cNvPr>
          <p:cNvSpPr txBox="1"/>
          <p:nvPr/>
        </p:nvSpPr>
        <p:spPr>
          <a:xfrm>
            <a:off x="1045467" y="640943"/>
            <a:ext cx="1077867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0070C0"/>
                </a:solidFill>
                <a:latin typeface="Times New Roman" panose="02020603050405020304" pitchFamily="18" charset="0"/>
                <a:cs typeface="Times New Roman" panose="02020603050405020304" pitchFamily="18" charset="0"/>
              </a:rPr>
              <a:t>Tiết 2 – Bài 1: HỆ THỐNG KINH, VĨ TUYẾN. TỌA ĐỘ ĐỊA LÍ</a:t>
            </a:r>
          </a:p>
        </p:txBody>
      </p:sp>
      <p:sp>
        <p:nvSpPr>
          <p:cNvPr id="7" name="TextBox 6">
            <a:extLst>
              <a:ext uri="{FF2B5EF4-FFF2-40B4-BE49-F238E27FC236}">
                <a16:creationId xmlns:a16="http://schemas.microsoft.com/office/drawing/2014/main" id="{C6D90962-B8FC-417B-A73A-626CAB561950}"/>
              </a:ext>
            </a:extLst>
          </p:cNvPr>
          <p:cNvSpPr txBox="1"/>
          <p:nvPr/>
        </p:nvSpPr>
        <p:spPr>
          <a:xfrm>
            <a:off x="0" y="0"/>
            <a:ext cx="12192000" cy="523220"/>
          </a:xfrm>
          <a:prstGeom prst="rect">
            <a:avLst/>
          </a:prstGeom>
          <a:solidFill>
            <a:srgbClr val="FFE8CB"/>
          </a:solidFill>
        </p:spPr>
        <p:txBody>
          <a:bodyPr wrap="square" rtlCol="0">
            <a:spAutoFit/>
          </a:bodyPr>
          <a:lstStyle/>
          <a:p>
            <a:pPr algn="ctr"/>
            <a:r>
              <a:rPr lang="vi-VN" sz="2800" b="1" dirty="0">
                <a:solidFill>
                  <a:srgbClr val="C00000"/>
                </a:solidFill>
                <a:latin typeface="+mj-lt"/>
              </a:rPr>
              <a:t>CHƯƠNG 1: BẢN ĐỒ – PHƯƠNG TIỆN THỂ HIỆN BỀ MẶT TRÁI ĐẤT</a:t>
            </a:r>
            <a:endParaRPr lang="en-US" sz="2800" b="1" dirty="0">
              <a:solidFill>
                <a:srgbClr val="C00000"/>
              </a:solidFill>
              <a:latin typeface="+mj-lt"/>
            </a:endParaRPr>
          </a:p>
        </p:txBody>
      </p:sp>
      <p:pic>
        <p:nvPicPr>
          <p:cNvPr id="2" name="Picture 1">
            <a:extLst>
              <a:ext uri="{FF2B5EF4-FFF2-40B4-BE49-F238E27FC236}">
                <a16:creationId xmlns:a16="http://schemas.microsoft.com/office/drawing/2014/main" id="{99702DF3-6636-4C42-A72B-E60F8FC88B1A}"/>
              </a:ext>
            </a:extLst>
          </p:cNvPr>
          <p:cNvPicPr>
            <a:picLocks noChangeAspect="1"/>
          </p:cNvPicPr>
          <p:nvPr/>
        </p:nvPicPr>
        <p:blipFill rotWithShape="1">
          <a:blip r:embed="rId4"/>
          <a:srcRect l="-2944" r="17960"/>
          <a:stretch/>
        </p:blipFill>
        <p:spPr>
          <a:xfrm>
            <a:off x="-147144" y="1418896"/>
            <a:ext cx="4824246" cy="4731217"/>
          </a:xfrm>
          <a:prstGeom prst="rect">
            <a:avLst/>
          </a:prstGeom>
        </p:spPr>
      </p:pic>
      <p:sp>
        <p:nvSpPr>
          <p:cNvPr id="3" name="TextBox 2">
            <a:extLst>
              <a:ext uri="{FF2B5EF4-FFF2-40B4-BE49-F238E27FC236}">
                <a16:creationId xmlns:a16="http://schemas.microsoft.com/office/drawing/2014/main" id="{F2401C2E-EFA1-4B95-8E1B-F02EB124F82E}"/>
              </a:ext>
            </a:extLst>
          </p:cNvPr>
          <p:cNvSpPr txBox="1"/>
          <p:nvPr/>
        </p:nvSpPr>
        <p:spPr>
          <a:xfrm>
            <a:off x="344051" y="6150114"/>
            <a:ext cx="4083267" cy="707886"/>
          </a:xfrm>
          <a:prstGeom prst="rect">
            <a:avLst/>
          </a:prstGeom>
          <a:noFill/>
        </p:spPr>
        <p:txBody>
          <a:bodyPr wrap="square" rtlCol="0">
            <a:spAutoFit/>
          </a:bodyPr>
          <a:lstStyle/>
          <a:p>
            <a:pPr algn="ctr"/>
            <a:r>
              <a:rPr lang="en-US" sz="2000">
                <a:solidFill>
                  <a:srgbClr val="002060"/>
                </a:solidFill>
                <a:latin typeface="Times New Roman" panose="02020603050405020304" pitchFamily="18" charset="0"/>
                <a:cs typeface="Times New Roman" panose="02020603050405020304" pitchFamily="18" charset="0"/>
              </a:rPr>
              <a:t>Vị trí, hướng di chuyển của cơn bão số 5 ngày 11/09/2021</a:t>
            </a:r>
          </a:p>
        </p:txBody>
      </p:sp>
    </p:spTree>
    <p:extLst>
      <p:ext uri="{BB962C8B-B14F-4D97-AF65-F5344CB8AC3E}">
        <p14:creationId xmlns:p14="http://schemas.microsoft.com/office/powerpoint/2010/main" val="107585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B67813DD-1784-4616-8F4E-55B75D4E196B}"/>
              </a:ext>
            </a:extLst>
          </p:cNvPr>
          <p:cNvSpPr/>
          <p:nvPr/>
        </p:nvSpPr>
        <p:spPr>
          <a:xfrm>
            <a:off x="425301" y="3401817"/>
            <a:ext cx="1105164" cy="940018"/>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B0F0"/>
                </a:solidFill>
                <a:latin typeface="Arial" panose="020B0604020202020204" pitchFamily="34" charset="0"/>
                <a:cs typeface="Arial" panose="020B0604020202020204" pitchFamily="34" charset="0"/>
              </a:rPr>
              <a:t>01</a:t>
            </a:r>
          </a:p>
        </p:txBody>
      </p:sp>
      <p:sp>
        <p:nvSpPr>
          <p:cNvPr id="8" name="Flowchart: Connector 7">
            <a:extLst>
              <a:ext uri="{FF2B5EF4-FFF2-40B4-BE49-F238E27FC236}">
                <a16:creationId xmlns:a16="http://schemas.microsoft.com/office/drawing/2014/main" id="{01D71F2D-819C-4B44-8712-F9EB5E069125}"/>
              </a:ext>
            </a:extLst>
          </p:cNvPr>
          <p:cNvSpPr/>
          <p:nvPr/>
        </p:nvSpPr>
        <p:spPr>
          <a:xfrm>
            <a:off x="477520" y="5493024"/>
            <a:ext cx="1105164" cy="940018"/>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92D050"/>
                </a:solidFill>
                <a:latin typeface="Arial" panose="020B0604020202020204" pitchFamily="34" charset="0"/>
                <a:cs typeface="Arial" panose="020B0604020202020204" pitchFamily="34" charset="0"/>
              </a:rPr>
              <a:t>02</a:t>
            </a:r>
          </a:p>
        </p:txBody>
      </p:sp>
      <p:sp>
        <p:nvSpPr>
          <p:cNvPr id="6" name="Rectangle: Rounded Corners 5">
            <a:extLst>
              <a:ext uri="{FF2B5EF4-FFF2-40B4-BE49-F238E27FC236}">
                <a16:creationId xmlns:a16="http://schemas.microsoft.com/office/drawing/2014/main" id="{7027D11F-9EBF-46D2-B639-067C5B7130D3}"/>
              </a:ext>
            </a:extLst>
          </p:cNvPr>
          <p:cNvSpPr/>
          <p:nvPr/>
        </p:nvSpPr>
        <p:spPr>
          <a:xfrm>
            <a:off x="1711843" y="5509108"/>
            <a:ext cx="6089146" cy="1074695"/>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latin typeface="Arial" panose="020B0604020202020204" pitchFamily="34" charset="0"/>
                <a:cs typeface="Arial" panose="020B0604020202020204" pitchFamily="34" charset="0"/>
              </a:rPr>
              <a:t>Kinh độ, vĩ độ và tọa độ địa lí</a:t>
            </a:r>
            <a:endParaRPr lang="en-US" sz="3000" b="1"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99D75515-C577-4425-89F9-2F36EDA9EBD2}"/>
              </a:ext>
            </a:extLst>
          </p:cNvPr>
          <p:cNvSpPr/>
          <p:nvPr/>
        </p:nvSpPr>
        <p:spPr>
          <a:xfrm>
            <a:off x="1751063" y="3535234"/>
            <a:ext cx="4660369" cy="940018"/>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latin typeface="Arial" panose="020B0604020202020204" pitchFamily="34" charset="0"/>
                <a:cs typeface="Arial" panose="020B0604020202020204" pitchFamily="34" charset="0"/>
              </a:rPr>
              <a:t> Hệ thống kinh, vĩ tuyến</a:t>
            </a:r>
            <a:endParaRPr lang="en-US" sz="30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7E9DAAF-4DBA-43F7-915F-D94B3CDD85D0}"/>
              </a:ext>
            </a:extLst>
          </p:cNvPr>
          <p:cNvSpPr txBox="1"/>
          <p:nvPr/>
        </p:nvSpPr>
        <p:spPr>
          <a:xfrm>
            <a:off x="3047924" y="1508278"/>
            <a:ext cx="6411432" cy="667437"/>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3600" dirty="0"/>
          </a:p>
        </p:txBody>
      </p:sp>
      <p:pic>
        <p:nvPicPr>
          <p:cNvPr id="2" name="Picture 1">
            <a:extLst>
              <a:ext uri="{FF2B5EF4-FFF2-40B4-BE49-F238E27FC236}">
                <a16:creationId xmlns:a16="http://schemas.microsoft.com/office/drawing/2014/main" id="{FBB85253-58D7-4DC4-A0AA-D3B1647DEF7A}"/>
              </a:ext>
            </a:extLst>
          </p:cNvPr>
          <p:cNvPicPr>
            <a:picLocks noChangeAspect="1"/>
          </p:cNvPicPr>
          <p:nvPr/>
        </p:nvPicPr>
        <p:blipFill rotWithShape="1">
          <a:blip r:embed="rId2"/>
          <a:srcRect l="35581" t="35044" r="38081" b="36434"/>
          <a:stretch/>
        </p:blipFill>
        <p:spPr>
          <a:xfrm>
            <a:off x="8746198" y="2614427"/>
            <a:ext cx="3211032" cy="1956018"/>
          </a:xfrm>
          <a:prstGeom prst="rect">
            <a:avLst/>
          </a:prstGeom>
        </p:spPr>
      </p:pic>
      <p:pic>
        <p:nvPicPr>
          <p:cNvPr id="3" name="Picture 2">
            <a:extLst>
              <a:ext uri="{FF2B5EF4-FFF2-40B4-BE49-F238E27FC236}">
                <a16:creationId xmlns:a16="http://schemas.microsoft.com/office/drawing/2014/main" id="{1FCA1350-3752-4304-AB72-99CEBDC0CF6F}"/>
              </a:ext>
            </a:extLst>
          </p:cNvPr>
          <p:cNvPicPr>
            <a:picLocks noChangeAspect="1"/>
          </p:cNvPicPr>
          <p:nvPr/>
        </p:nvPicPr>
        <p:blipFill rotWithShape="1">
          <a:blip r:embed="rId3"/>
          <a:srcRect l="34217" t="34350" r="39334" b="20001"/>
          <a:stretch/>
        </p:blipFill>
        <p:spPr>
          <a:xfrm>
            <a:off x="10137227" y="4965294"/>
            <a:ext cx="1820003" cy="1766883"/>
          </a:xfrm>
          <a:prstGeom prst="rect">
            <a:avLst/>
          </a:prstGeom>
        </p:spPr>
      </p:pic>
      <p:sp>
        <p:nvSpPr>
          <p:cNvPr id="11" name="TextBox 10">
            <a:extLst>
              <a:ext uri="{FF2B5EF4-FFF2-40B4-BE49-F238E27FC236}">
                <a16:creationId xmlns:a16="http://schemas.microsoft.com/office/drawing/2014/main" id="{163AF570-88A3-47C3-9257-ED0BE254F2D7}"/>
              </a:ext>
            </a:extLst>
          </p:cNvPr>
          <p:cNvSpPr txBox="1"/>
          <p:nvPr/>
        </p:nvSpPr>
        <p:spPr>
          <a:xfrm>
            <a:off x="1045467" y="546347"/>
            <a:ext cx="1077867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0070C0"/>
                </a:solidFill>
                <a:latin typeface="Times New Roman" panose="02020603050405020304" pitchFamily="18" charset="0"/>
                <a:cs typeface="Times New Roman" panose="02020603050405020304" pitchFamily="18" charset="0"/>
              </a:rPr>
              <a:t>Tiết 2 – Bài 1: HỆ THỐNG KINH, VĨ TUYẾN. TỌA ĐỘ ĐỊA LÍ</a:t>
            </a:r>
          </a:p>
        </p:txBody>
      </p:sp>
      <p:sp>
        <p:nvSpPr>
          <p:cNvPr id="12" name="TextBox 11">
            <a:extLst>
              <a:ext uri="{FF2B5EF4-FFF2-40B4-BE49-F238E27FC236}">
                <a16:creationId xmlns:a16="http://schemas.microsoft.com/office/drawing/2014/main" id="{8345310F-A1D5-4BFD-9995-A66D791581E1}"/>
              </a:ext>
            </a:extLst>
          </p:cNvPr>
          <p:cNvSpPr txBox="1"/>
          <p:nvPr/>
        </p:nvSpPr>
        <p:spPr>
          <a:xfrm>
            <a:off x="0" y="0"/>
            <a:ext cx="12192000" cy="523220"/>
          </a:xfrm>
          <a:prstGeom prst="rect">
            <a:avLst/>
          </a:prstGeom>
          <a:solidFill>
            <a:schemeClr val="accent4">
              <a:lumMod val="20000"/>
              <a:lumOff val="80000"/>
            </a:schemeClr>
          </a:solidFill>
        </p:spPr>
        <p:txBody>
          <a:bodyPr wrap="square" rtlCol="0">
            <a:spAutoFit/>
          </a:bodyPr>
          <a:lstStyle/>
          <a:p>
            <a:pPr algn="ctr"/>
            <a:r>
              <a:rPr lang="vi-VN" sz="2800" b="1" dirty="0">
                <a:solidFill>
                  <a:srgbClr val="C00000"/>
                </a:solidFill>
                <a:latin typeface="+mj-lt"/>
              </a:rPr>
              <a:t>CHƯƠNG 1: BẢN ĐỒ – PHƯƠNG TIỆN THỂ HIỆN BỀ MẶT TRÁI ĐẤT</a:t>
            </a:r>
            <a:endParaRPr lang="en-US" sz="2800" b="1" dirty="0">
              <a:solidFill>
                <a:srgbClr val="C00000"/>
              </a:solidFill>
              <a:latin typeface="+mj-lt"/>
            </a:endParaRPr>
          </a:p>
        </p:txBody>
      </p:sp>
    </p:spTree>
    <p:extLst>
      <p:ext uri="{BB962C8B-B14F-4D97-AF65-F5344CB8AC3E}">
        <p14:creationId xmlns:p14="http://schemas.microsoft.com/office/powerpoint/2010/main" val="14198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712288-46B1-46C7-9980-5A81059D3AF5}"/>
              </a:ext>
            </a:extLst>
          </p:cNvPr>
          <p:cNvSpPr txBox="1"/>
          <p:nvPr/>
        </p:nvSpPr>
        <p:spPr>
          <a:xfrm>
            <a:off x="1045467" y="546347"/>
            <a:ext cx="1077867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0070C0"/>
                </a:solidFill>
                <a:latin typeface="Times New Roman" panose="02020603050405020304" pitchFamily="18" charset="0"/>
                <a:cs typeface="Times New Roman" panose="02020603050405020304" pitchFamily="18" charset="0"/>
              </a:rPr>
              <a:t>Tiết 2 – Bài 1: HỆ THỐNG KINH, VĨ TUYẾN. TỌA ĐỘ ĐỊA LÍ</a:t>
            </a:r>
          </a:p>
        </p:txBody>
      </p:sp>
      <p:sp>
        <p:nvSpPr>
          <p:cNvPr id="7" name="TextBox 6">
            <a:extLst>
              <a:ext uri="{FF2B5EF4-FFF2-40B4-BE49-F238E27FC236}">
                <a16:creationId xmlns:a16="http://schemas.microsoft.com/office/drawing/2014/main" id="{DA372AF8-5C57-4F6A-A99D-15E6BAEA6E07}"/>
              </a:ext>
            </a:extLst>
          </p:cNvPr>
          <p:cNvSpPr txBox="1"/>
          <p:nvPr/>
        </p:nvSpPr>
        <p:spPr>
          <a:xfrm>
            <a:off x="0" y="0"/>
            <a:ext cx="12192000" cy="523220"/>
          </a:xfrm>
          <a:prstGeom prst="rect">
            <a:avLst/>
          </a:prstGeom>
          <a:solidFill>
            <a:schemeClr val="accent4">
              <a:lumMod val="20000"/>
              <a:lumOff val="80000"/>
            </a:schemeClr>
          </a:solidFill>
        </p:spPr>
        <p:txBody>
          <a:bodyPr wrap="square" rtlCol="0">
            <a:spAutoFit/>
          </a:bodyPr>
          <a:lstStyle/>
          <a:p>
            <a:pPr algn="ctr"/>
            <a:r>
              <a:rPr lang="vi-VN" sz="2800" b="1" dirty="0">
                <a:solidFill>
                  <a:srgbClr val="C00000"/>
                </a:solidFill>
                <a:latin typeface="+mj-lt"/>
              </a:rPr>
              <a:t>CHƯƠNG 1: BẢN ĐỒ – PHƯƠNG TIỆN THỂ HIỆN BỀ MẶT TRÁI ĐẤT</a:t>
            </a:r>
            <a:endParaRPr lang="en-US" sz="2800" b="1" dirty="0">
              <a:solidFill>
                <a:srgbClr val="C00000"/>
              </a:solidFill>
              <a:latin typeface="+mj-lt"/>
            </a:endParaRPr>
          </a:p>
        </p:txBody>
      </p:sp>
      <p:sp>
        <p:nvSpPr>
          <p:cNvPr id="8" name="TextBox 7">
            <a:extLst>
              <a:ext uri="{FF2B5EF4-FFF2-40B4-BE49-F238E27FC236}">
                <a16:creationId xmlns:a16="http://schemas.microsoft.com/office/drawing/2014/main" id="{E838D66A-DF1A-436B-96AA-29C5877E8CD4}"/>
              </a:ext>
            </a:extLst>
          </p:cNvPr>
          <p:cNvSpPr txBox="1"/>
          <p:nvPr/>
        </p:nvSpPr>
        <p:spPr>
          <a:xfrm>
            <a:off x="52879" y="1110309"/>
            <a:ext cx="4913586" cy="461665"/>
          </a:xfrm>
          <a:prstGeom prst="rect">
            <a:avLst/>
          </a:prstGeom>
          <a:noFill/>
        </p:spPr>
        <p:txBody>
          <a:bodyPr wrap="square" rtlCol="0">
            <a:spAutoFit/>
          </a:bodyPr>
          <a:lstStyle/>
          <a:p>
            <a:r>
              <a:rPr lang="en-US" sz="2400">
                <a:solidFill>
                  <a:srgbClr val="0070C0"/>
                </a:solidFill>
                <a:latin typeface="#9Slide03 Josefin Sans SemiBold" panose="00000700000000000000" pitchFamily="2" charset="0"/>
                <a:cs typeface="Times New Roman" panose="02020603050405020304" pitchFamily="18" charset="0"/>
              </a:rPr>
              <a:t>1. Hệ thống kinh, vĩ tuyến</a:t>
            </a:r>
          </a:p>
        </p:txBody>
      </p:sp>
      <p:pic>
        <p:nvPicPr>
          <p:cNvPr id="4" name="!!Picture 3">
            <a:extLst>
              <a:ext uri="{FF2B5EF4-FFF2-40B4-BE49-F238E27FC236}">
                <a16:creationId xmlns:a16="http://schemas.microsoft.com/office/drawing/2014/main" id="{AABB603D-072A-4068-9873-02021F70379B}"/>
              </a:ext>
            </a:extLst>
          </p:cNvPr>
          <p:cNvPicPr>
            <a:picLocks noChangeAspect="1"/>
          </p:cNvPicPr>
          <p:nvPr/>
        </p:nvPicPr>
        <p:blipFill rotWithShape="1">
          <a:blip r:embed="rId3">
            <a:clrChange>
              <a:clrFrom>
                <a:srgbClr val="FFFFFF"/>
              </a:clrFrom>
              <a:clrTo>
                <a:srgbClr val="FFFFFF">
                  <a:alpha val="0"/>
                </a:srgbClr>
              </a:clrTo>
            </a:clrChange>
          </a:blip>
          <a:srcRect l="19855" r="18753" b="10035"/>
          <a:stretch/>
        </p:blipFill>
        <p:spPr>
          <a:xfrm flipH="1">
            <a:off x="3110068" y="1394049"/>
            <a:ext cx="3712794" cy="5440824"/>
          </a:xfrm>
          <a:prstGeom prst="rect">
            <a:avLst/>
          </a:prstGeom>
        </p:spPr>
      </p:pic>
      <p:cxnSp>
        <p:nvCxnSpPr>
          <p:cNvPr id="9" name="Straight Connector 8">
            <a:extLst>
              <a:ext uri="{FF2B5EF4-FFF2-40B4-BE49-F238E27FC236}">
                <a16:creationId xmlns:a16="http://schemas.microsoft.com/office/drawing/2014/main" id="{95BD0D6E-0635-42B5-83FF-927704AA16E5}"/>
              </a:ext>
            </a:extLst>
          </p:cNvPr>
          <p:cNvCxnSpPr>
            <a:cxnSpLocks/>
          </p:cNvCxnSpPr>
          <p:nvPr/>
        </p:nvCxnSpPr>
        <p:spPr>
          <a:xfrm flipH="1">
            <a:off x="4167345" y="1958011"/>
            <a:ext cx="1335126" cy="3184692"/>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DA6D99CF-AC79-4DF9-9BA8-493E9D4A7C50}"/>
              </a:ext>
            </a:extLst>
          </p:cNvPr>
          <p:cNvCxnSpPr>
            <a:cxnSpLocks/>
          </p:cNvCxnSpPr>
          <p:nvPr/>
        </p:nvCxnSpPr>
        <p:spPr>
          <a:xfrm>
            <a:off x="1381955" y="3534893"/>
            <a:ext cx="3380958" cy="1"/>
          </a:xfrm>
          <a:prstGeom prst="straightConnector1">
            <a:avLst/>
          </a:prstGeom>
          <a:ln w="28575">
            <a:solidFill>
              <a:srgbClr val="002060"/>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78E965CD-371D-48DB-AA60-395DF83892DC}"/>
              </a:ext>
            </a:extLst>
          </p:cNvPr>
          <p:cNvSpPr txBox="1"/>
          <p:nvPr/>
        </p:nvSpPr>
        <p:spPr>
          <a:xfrm>
            <a:off x="1294847" y="2715421"/>
            <a:ext cx="1921029" cy="830997"/>
          </a:xfrm>
          <a:prstGeom prst="rect">
            <a:avLst/>
          </a:prstGeom>
          <a:noFill/>
          <a:ln>
            <a:noFill/>
          </a:ln>
        </p:spPr>
        <p:txBody>
          <a:bodyPr wrap="square" rtlCol="0">
            <a:spAutoFit/>
          </a:bodyPr>
          <a:lstStyle/>
          <a:p>
            <a:r>
              <a:rPr lang="en-US" sz="2400">
                <a:solidFill>
                  <a:schemeClr val="accent6">
                    <a:lumMod val="50000"/>
                  </a:schemeClr>
                </a:solidFill>
              </a:rPr>
              <a:t>Trục nghiêng tưởng tượng</a:t>
            </a:r>
          </a:p>
        </p:txBody>
      </p:sp>
      <p:sp>
        <p:nvSpPr>
          <p:cNvPr id="20" name="TextBox 19">
            <a:extLst>
              <a:ext uri="{FF2B5EF4-FFF2-40B4-BE49-F238E27FC236}">
                <a16:creationId xmlns:a16="http://schemas.microsoft.com/office/drawing/2014/main" id="{A7DA786E-7FAE-48AE-A9EF-3DB84939A48C}"/>
              </a:ext>
            </a:extLst>
          </p:cNvPr>
          <p:cNvSpPr txBox="1"/>
          <p:nvPr/>
        </p:nvSpPr>
        <p:spPr>
          <a:xfrm rot="1528238">
            <a:off x="4149154" y="1409054"/>
            <a:ext cx="15400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Cực Bắc</a:t>
            </a:r>
          </a:p>
        </p:txBody>
      </p:sp>
      <p:sp>
        <p:nvSpPr>
          <p:cNvPr id="22" name="TextBox 21">
            <a:extLst>
              <a:ext uri="{FF2B5EF4-FFF2-40B4-BE49-F238E27FC236}">
                <a16:creationId xmlns:a16="http://schemas.microsoft.com/office/drawing/2014/main" id="{E5823B99-9853-4156-8AB2-936AC9398D6A}"/>
              </a:ext>
            </a:extLst>
          </p:cNvPr>
          <p:cNvSpPr txBox="1"/>
          <p:nvPr/>
        </p:nvSpPr>
        <p:spPr>
          <a:xfrm rot="1660629">
            <a:off x="2608410" y="4757643"/>
            <a:ext cx="15400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Cực Nam</a:t>
            </a:r>
          </a:p>
        </p:txBody>
      </p:sp>
      <p:sp>
        <p:nvSpPr>
          <p:cNvPr id="28" name="Oval 27">
            <a:extLst>
              <a:ext uri="{FF2B5EF4-FFF2-40B4-BE49-F238E27FC236}">
                <a16:creationId xmlns:a16="http://schemas.microsoft.com/office/drawing/2014/main" id="{F1A4937A-856F-4234-B3F7-5C9779169566}"/>
              </a:ext>
            </a:extLst>
          </p:cNvPr>
          <p:cNvSpPr/>
          <p:nvPr/>
        </p:nvSpPr>
        <p:spPr>
          <a:xfrm>
            <a:off x="4048526" y="5045525"/>
            <a:ext cx="228600" cy="228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449867F-78A3-4928-8AAA-452260A59EE9}"/>
              </a:ext>
            </a:extLst>
          </p:cNvPr>
          <p:cNvSpPr/>
          <p:nvPr/>
        </p:nvSpPr>
        <p:spPr>
          <a:xfrm>
            <a:off x="5345576" y="1905975"/>
            <a:ext cx="228600" cy="228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963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par>
                          <p:cTn id="23" fill="hold">
                            <p:stCondLst>
                              <p:cond delay="1000"/>
                            </p:stCondLst>
                            <p:childTnLst>
                              <p:par>
                                <p:cTn id="24" presetID="10" presetClass="entr" presetSubtype="0" fill="hold" grpId="1"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1"/>
      <p:bldP spid="20" grpId="0"/>
      <p:bldP spid="22" grpId="0"/>
      <p:bldP spid="28"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2" descr="Ghi Kinh Độ Và Vĩ Độ Là Gì, Thế Nào Là Kinh Độ Và Vĩ Độ Của Một Điểm">
            <a:extLst>
              <a:ext uri="{FF2B5EF4-FFF2-40B4-BE49-F238E27FC236}">
                <a16:creationId xmlns:a16="http://schemas.microsoft.com/office/drawing/2014/main" id="{0546784D-F688-4554-82A0-C2C9F926752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357" b="89694" l="8875" r="90000">
                        <a14:foregroundMark x1="8875" y1="47632" x2="8875" y2="47632"/>
                        <a14:foregroundMark x1="25125" y1="8357" x2="25125" y2="8357"/>
                      </a14:backgroundRemoval>
                    </a14:imgEffect>
                  </a14:imgLayer>
                </a14:imgProps>
              </a:ext>
              <a:ext uri="{28A0092B-C50C-407E-A947-70E740481C1C}">
                <a14:useLocalDpi xmlns:a14="http://schemas.microsoft.com/office/drawing/2010/main" val="0"/>
              </a:ext>
            </a:extLst>
          </a:blip>
          <a:srcRect l="6604" t="9548" r="55484" b="9485"/>
          <a:stretch/>
        </p:blipFill>
        <p:spPr bwMode="auto">
          <a:xfrm>
            <a:off x="307494" y="2664274"/>
            <a:ext cx="3596086" cy="34462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712288-46B1-46C7-9980-5A81059D3AF5}"/>
              </a:ext>
            </a:extLst>
          </p:cNvPr>
          <p:cNvSpPr txBox="1"/>
          <p:nvPr/>
        </p:nvSpPr>
        <p:spPr>
          <a:xfrm>
            <a:off x="1045467" y="546347"/>
            <a:ext cx="10778671"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a:solidFill>
                  <a:srgbClr val="0070C0"/>
                </a:solidFill>
                <a:latin typeface="Times New Roman" panose="02020603050405020304" pitchFamily="18" charset="0"/>
                <a:cs typeface="Times New Roman" panose="02020603050405020304" pitchFamily="18" charset="0"/>
              </a:rPr>
              <a:t>Tiết 2 – Bài 1: HỆ THỐNG KINH, VĨ TUYẾN. TỌA ĐỘ ĐỊA LÍ</a:t>
            </a:r>
          </a:p>
        </p:txBody>
      </p:sp>
      <p:sp>
        <p:nvSpPr>
          <p:cNvPr id="7" name="TextBox 6">
            <a:extLst>
              <a:ext uri="{FF2B5EF4-FFF2-40B4-BE49-F238E27FC236}">
                <a16:creationId xmlns:a16="http://schemas.microsoft.com/office/drawing/2014/main" id="{DA372AF8-5C57-4F6A-A99D-15E6BAEA6E07}"/>
              </a:ext>
            </a:extLst>
          </p:cNvPr>
          <p:cNvSpPr txBox="1"/>
          <p:nvPr/>
        </p:nvSpPr>
        <p:spPr>
          <a:xfrm>
            <a:off x="0" y="0"/>
            <a:ext cx="12192000" cy="523220"/>
          </a:xfrm>
          <a:prstGeom prst="rect">
            <a:avLst/>
          </a:prstGeom>
          <a:solidFill>
            <a:schemeClr val="accent4">
              <a:lumMod val="20000"/>
              <a:lumOff val="80000"/>
            </a:schemeClr>
          </a:solidFill>
        </p:spPr>
        <p:txBody>
          <a:bodyPr wrap="square" rtlCol="0">
            <a:spAutoFit/>
          </a:bodyPr>
          <a:lstStyle/>
          <a:p>
            <a:pPr algn="ctr"/>
            <a:r>
              <a:rPr lang="vi-VN" sz="2800" b="1" dirty="0">
                <a:solidFill>
                  <a:srgbClr val="C00000"/>
                </a:solidFill>
                <a:latin typeface="+mj-lt"/>
              </a:rPr>
              <a:t>CHƯƠNG 1: BẢN ĐỒ – PHƯƠNG TIỆN THỂ HIỆN BỀ MẶT TRÁI ĐẤT</a:t>
            </a:r>
            <a:endParaRPr lang="en-US" sz="2800" b="1" dirty="0">
              <a:solidFill>
                <a:srgbClr val="C00000"/>
              </a:solidFill>
              <a:latin typeface="+mj-lt"/>
            </a:endParaRPr>
          </a:p>
        </p:txBody>
      </p:sp>
      <p:sp>
        <p:nvSpPr>
          <p:cNvPr id="8" name="TextBox 7">
            <a:extLst>
              <a:ext uri="{FF2B5EF4-FFF2-40B4-BE49-F238E27FC236}">
                <a16:creationId xmlns:a16="http://schemas.microsoft.com/office/drawing/2014/main" id="{E838D66A-DF1A-436B-96AA-29C5877E8CD4}"/>
              </a:ext>
            </a:extLst>
          </p:cNvPr>
          <p:cNvSpPr txBox="1"/>
          <p:nvPr/>
        </p:nvSpPr>
        <p:spPr>
          <a:xfrm>
            <a:off x="52879" y="1110309"/>
            <a:ext cx="4913586" cy="461665"/>
          </a:xfrm>
          <a:prstGeom prst="rect">
            <a:avLst/>
          </a:prstGeom>
          <a:noFill/>
        </p:spPr>
        <p:txBody>
          <a:bodyPr wrap="square" rtlCol="0">
            <a:spAutoFit/>
          </a:bodyPr>
          <a:lstStyle/>
          <a:p>
            <a:r>
              <a:rPr lang="en-US" sz="2400">
                <a:solidFill>
                  <a:srgbClr val="0070C0"/>
                </a:solidFill>
                <a:latin typeface="#9Slide03 Josefin Sans SemiBold" panose="00000700000000000000" pitchFamily="2" charset="0"/>
                <a:cs typeface="Times New Roman" panose="02020603050405020304" pitchFamily="18" charset="0"/>
              </a:rPr>
              <a:t>1. Hệ thống kinh, vĩ tuyến</a:t>
            </a:r>
          </a:p>
        </p:txBody>
      </p:sp>
      <p:sp>
        <p:nvSpPr>
          <p:cNvPr id="20" name="TextBox 19">
            <a:extLst>
              <a:ext uri="{FF2B5EF4-FFF2-40B4-BE49-F238E27FC236}">
                <a16:creationId xmlns:a16="http://schemas.microsoft.com/office/drawing/2014/main" id="{A7DA786E-7FAE-48AE-A9EF-3DB84939A48C}"/>
              </a:ext>
            </a:extLst>
          </p:cNvPr>
          <p:cNvSpPr txBox="1"/>
          <p:nvPr/>
        </p:nvSpPr>
        <p:spPr>
          <a:xfrm>
            <a:off x="1327659" y="2116962"/>
            <a:ext cx="15400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Cực Bắc</a:t>
            </a:r>
          </a:p>
        </p:txBody>
      </p:sp>
      <p:sp>
        <p:nvSpPr>
          <p:cNvPr id="22" name="TextBox 21">
            <a:extLst>
              <a:ext uri="{FF2B5EF4-FFF2-40B4-BE49-F238E27FC236}">
                <a16:creationId xmlns:a16="http://schemas.microsoft.com/office/drawing/2014/main" id="{E5823B99-9853-4156-8AB2-936AC9398D6A}"/>
              </a:ext>
            </a:extLst>
          </p:cNvPr>
          <p:cNvSpPr txBox="1"/>
          <p:nvPr/>
        </p:nvSpPr>
        <p:spPr>
          <a:xfrm>
            <a:off x="1468238" y="6162125"/>
            <a:ext cx="1540035" cy="461665"/>
          </a:xfrm>
          <a:prstGeom prst="rect">
            <a:avLst/>
          </a:prstGeom>
          <a:noFill/>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Cực Nam</a:t>
            </a:r>
          </a:p>
        </p:txBody>
      </p:sp>
      <p:sp>
        <p:nvSpPr>
          <p:cNvPr id="28" name="Oval 27">
            <a:extLst>
              <a:ext uri="{FF2B5EF4-FFF2-40B4-BE49-F238E27FC236}">
                <a16:creationId xmlns:a16="http://schemas.microsoft.com/office/drawing/2014/main" id="{F1A4937A-856F-4234-B3F7-5C9779169566}"/>
              </a:ext>
            </a:extLst>
          </p:cNvPr>
          <p:cNvSpPr/>
          <p:nvPr/>
        </p:nvSpPr>
        <p:spPr>
          <a:xfrm>
            <a:off x="2009656" y="5883531"/>
            <a:ext cx="228600" cy="228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449867F-78A3-4928-8AAA-452260A59EE9}"/>
              </a:ext>
            </a:extLst>
          </p:cNvPr>
          <p:cNvSpPr/>
          <p:nvPr/>
        </p:nvSpPr>
        <p:spPr>
          <a:xfrm>
            <a:off x="1895356" y="2510781"/>
            <a:ext cx="228600" cy="228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AD88C3E7-2A77-48AE-95A4-7B1AE13622A9}"/>
              </a:ext>
            </a:extLst>
          </p:cNvPr>
          <p:cNvSpPr/>
          <p:nvPr/>
        </p:nvSpPr>
        <p:spPr>
          <a:xfrm rot="20203846">
            <a:off x="1438905" y="2903123"/>
            <a:ext cx="1189575" cy="2887934"/>
          </a:xfrm>
          <a:custGeom>
            <a:avLst/>
            <a:gdLst>
              <a:gd name="connsiteX0" fmla="*/ 1187669 w 1187669"/>
              <a:gd name="connsiteY0" fmla="*/ 0 h 2879834"/>
              <a:gd name="connsiteX1" fmla="*/ 861848 w 1187669"/>
              <a:gd name="connsiteY1" fmla="*/ 483475 h 2879834"/>
              <a:gd name="connsiteX2" fmla="*/ 525517 w 1187669"/>
              <a:gd name="connsiteY2" fmla="*/ 1114096 h 2879834"/>
              <a:gd name="connsiteX3" fmla="*/ 252248 w 1187669"/>
              <a:gd name="connsiteY3" fmla="*/ 1807779 h 2879834"/>
              <a:gd name="connsiteX4" fmla="*/ 84083 w 1187669"/>
              <a:gd name="connsiteY4" fmla="*/ 2406869 h 2879834"/>
              <a:gd name="connsiteX5" fmla="*/ 0 w 1187669"/>
              <a:gd name="connsiteY5" fmla="*/ 2879834 h 287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7669" h="2879834">
                <a:moveTo>
                  <a:pt x="1187669" y="0"/>
                </a:moveTo>
                <a:cubicBezTo>
                  <a:pt x="1079938" y="148896"/>
                  <a:pt x="972207" y="297792"/>
                  <a:pt x="861848" y="483475"/>
                </a:cubicBezTo>
                <a:cubicBezTo>
                  <a:pt x="751489" y="669158"/>
                  <a:pt x="627117" y="893379"/>
                  <a:pt x="525517" y="1114096"/>
                </a:cubicBezTo>
                <a:cubicBezTo>
                  <a:pt x="423917" y="1334813"/>
                  <a:pt x="325820" y="1592317"/>
                  <a:pt x="252248" y="1807779"/>
                </a:cubicBezTo>
                <a:cubicBezTo>
                  <a:pt x="178676" y="2023241"/>
                  <a:pt x="126124" y="2228193"/>
                  <a:pt x="84083" y="2406869"/>
                </a:cubicBezTo>
                <a:cubicBezTo>
                  <a:pt x="42042" y="2585545"/>
                  <a:pt x="21021" y="2732689"/>
                  <a:pt x="0" y="2879834"/>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2D721EAF-EDF4-493F-8F95-13DAFF48B090}"/>
              </a:ext>
            </a:extLst>
          </p:cNvPr>
          <p:cNvSpPr/>
          <p:nvPr/>
        </p:nvSpPr>
        <p:spPr>
          <a:xfrm rot="20203846">
            <a:off x="1214745" y="2864802"/>
            <a:ext cx="1361746" cy="3005959"/>
          </a:xfrm>
          <a:custGeom>
            <a:avLst/>
            <a:gdLst>
              <a:gd name="connsiteX0" fmla="*/ 1361746 w 1361746"/>
              <a:gd name="connsiteY0" fmla="*/ 0 h 3005959"/>
              <a:gd name="connsiteX1" fmla="*/ 1067456 w 1361746"/>
              <a:gd name="connsiteY1" fmla="*/ 210207 h 3005959"/>
              <a:gd name="connsiteX2" fmla="*/ 741635 w 1361746"/>
              <a:gd name="connsiteY2" fmla="*/ 504497 h 3005959"/>
              <a:gd name="connsiteX3" fmla="*/ 384284 w 1361746"/>
              <a:gd name="connsiteY3" fmla="*/ 1008994 h 3005959"/>
              <a:gd name="connsiteX4" fmla="*/ 111015 w 1361746"/>
              <a:gd name="connsiteY4" fmla="*/ 1660635 h 3005959"/>
              <a:gd name="connsiteX5" fmla="*/ 16422 w 1361746"/>
              <a:gd name="connsiteY5" fmla="*/ 2207173 h 3005959"/>
              <a:gd name="connsiteX6" fmla="*/ 5911 w 1361746"/>
              <a:gd name="connsiteY6" fmla="*/ 2532994 h 3005959"/>
              <a:gd name="connsiteX7" fmla="*/ 79484 w 1361746"/>
              <a:gd name="connsiteY7" fmla="*/ 2816773 h 3005959"/>
              <a:gd name="connsiteX8" fmla="*/ 163566 w 1361746"/>
              <a:gd name="connsiteY8" fmla="*/ 3005959 h 30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746" h="3005959">
                <a:moveTo>
                  <a:pt x="1361746" y="0"/>
                </a:moveTo>
                <a:cubicBezTo>
                  <a:pt x="1266277" y="63062"/>
                  <a:pt x="1170808" y="126124"/>
                  <a:pt x="1067456" y="210207"/>
                </a:cubicBezTo>
                <a:cubicBezTo>
                  <a:pt x="964104" y="294290"/>
                  <a:pt x="855497" y="371366"/>
                  <a:pt x="741635" y="504497"/>
                </a:cubicBezTo>
                <a:cubicBezTo>
                  <a:pt x="627773" y="637628"/>
                  <a:pt x="489387" y="816304"/>
                  <a:pt x="384284" y="1008994"/>
                </a:cubicBezTo>
                <a:cubicBezTo>
                  <a:pt x="279181" y="1201684"/>
                  <a:pt x="172325" y="1460939"/>
                  <a:pt x="111015" y="1660635"/>
                </a:cubicBezTo>
                <a:cubicBezTo>
                  <a:pt x="49705" y="1860332"/>
                  <a:pt x="33939" y="2061780"/>
                  <a:pt x="16422" y="2207173"/>
                </a:cubicBezTo>
                <a:cubicBezTo>
                  <a:pt x="-1095" y="2352566"/>
                  <a:pt x="-4599" y="2431394"/>
                  <a:pt x="5911" y="2532994"/>
                </a:cubicBezTo>
                <a:cubicBezTo>
                  <a:pt x="16421" y="2634594"/>
                  <a:pt x="53208" y="2737946"/>
                  <a:pt x="79484" y="2816773"/>
                </a:cubicBezTo>
                <a:cubicBezTo>
                  <a:pt x="105760" y="2895601"/>
                  <a:pt x="134663" y="2950780"/>
                  <a:pt x="163566" y="3005959"/>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A8CC3DA9-B5A8-4A65-A8D3-DCD52B102683}"/>
              </a:ext>
            </a:extLst>
          </p:cNvPr>
          <p:cNvSpPr/>
          <p:nvPr/>
        </p:nvSpPr>
        <p:spPr>
          <a:xfrm rot="20141279">
            <a:off x="950596" y="2929665"/>
            <a:ext cx="1623736" cy="3069020"/>
          </a:xfrm>
          <a:custGeom>
            <a:avLst/>
            <a:gdLst>
              <a:gd name="connsiteX0" fmla="*/ 1623736 w 1623736"/>
              <a:gd name="connsiteY0" fmla="*/ 0 h 3069020"/>
              <a:gd name="connsiteX1" fmla="*/ 1224343 w 1623736"/>
              <a:gd name="connsiteY1" fmla="*/ 115614 h 3069020"/>
              <a:gd name="connsiteX2" fmla="*/ 993115 w 1623736"/>
              <a:gd name="connsiteY2" fmla="*/ 231227 h 3069020"/>
              <a:gd name="connsiteX3" fmla="*/ 614743 w 1623736"/>
              <a:gd name="connsiteY3" fmla="*/ 515007 h 3069020"/>
              <a:gd name="connsiteX4" fmla="*/ 309943 w 1623736"/>
              <a:gd name="connsiteY4" fmla="*/ 914400 h 3069020"/>
              <a:gd name="connsiteX5" fmla="*/ 110246 w 1623736"/>
              <a:gd name="connsiteY5" fmla="*/ 1324303 h 3069020"/>
              <a:gd name="connsiteX6" fmla="*/ 15653 w 1623736"/>
              <a:gd name="connsiteY6" fmla="*/ 1744717 h 3069020"/>
              <a:gd name="connsiteX7" fmla="*/ 5143 w 1623736"/>
              <a:gd name="connsiteY7" fmla="*/ 2217682 h 3069020"/>
              <a:gd name="connsiteX8" fmla="*/ 68205 w 1623736"/>
              <a:gd name="connsiteY8" fmla="*/ 2554014 h 3069020"/>
              <a:gd name="connsiteX9" fmla="*/ 194329 w 1623736"/>
              <a:gd name="connsiteY9" fmla="*/ 2806262 h 3069020"/>
              <a:gd name="connsiteX10" fmla="*/ 383515 w 1623736"/>
              <a:gd name="connsiteY10" fmla="*/ 3069020 h 306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736" h="3069020">
                <a:moveTo>
                  <a:pt x="1623736" y="0"/>
                </a:moveTo>
                <a:cubicBezTo>
                  <a:pt x="1476591" y="38538"/>
                  <a:pt x="1329446" y="77076"/>
                  <a:pt x="1224343" y="115614"/>
                </a:cubicBezTo>
                <a:cubicBezTo>
                  <a:pt x="1119240" y="154152"/>
                  <a:pt x="1094715" y="164661"/>
                  <a:pt x="993115" y="231227"/>
                </a:cubicBezTo>
                <a:cubicBezTo>
                  <a:pt x="891515" y="297793"/>
                  <a:pt x="728605" y="401145"/>
                  <a:pt x="614743" y="515007"/>
                </a:cubicBezTo>
                <a:cubicBezTo>
                  <a:pt x="500881" y="628869"/>
                  <a:pt x="394026" y="779517"/>
                  <a:pt x="309943" y="914400"/>
                </a:cubicBezTo>
                <a:cubicBezTo>
                  <a:pt x="225860" y="1049283"/>
                  <a:pt x="159294" y="1185917"/>
                  <a:pt x="110246" y="1324303"/>
                </a:cubicBezTo>
                <a:cubicBezTo>
                  <a:pt x="61198" y="1462689"/>
                  <a:pt x="33170" y="1595821"/>
                  <a:pt x="15653" y="1744717"/>
                </a:cubicBezTo>
                <a:cubicBezTo>
                  <a:pt x="-1864" y="1893614"/>
                  <a:pt x="-3616" y="2082799"/>
                  <a:pt x="5143" y="2217682"/>
                </a:cubicBezTo>
                <a:cubicBezTo>
                  <a:pt x="13902" y="2352565"/>
                  <a:pt x="36674" y="2455917"/>
                  <a:pt x="68205" y="2554014"/>
                </a:cubicBezTo>
                <a:cubicBezTo>
                  <a:pt x="99736" y="2652111"/>
                  <a:pt x="141777" y="2720428"/>
                  <a:pt x="194329" y="2806262"/>
                </a:cubicBezTo>
                <a:cubicBezTo>
                  <a:pt x="246881" y="2892096"/>
                  <a:pt x="315198" y="2980558"/>
                  <a:pt x="383515" y="306902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0" name="Table 60">
            <a:extLst>
              <a:ext uri="{FF2B5EF4-FFF2-40B4-BE49-F238E27FC236}">
                <a16:creationId xmlns:a16="http://schemas.microsoft.com/office/drawing/2014/main" id="{C2C9A37D-CF97-4B0B-B216-D610930C30F0}"/>
              </a:ext>
            </a:extLst>
          </p:cNvPr>
          <p:cNvGraphicFramePr>
            <a:graphicFrameLocks noGrp="1"/>
          </p:cNvGraphicFramePr>
          <p:nvPr>
            <p:extLst>
              <p:ext uri="{D42A27DB-BD31-4B8C-83A1-F6EECF244321}">
                <p14:modId xmlns:p14="http://schemas.microsoft.com/office/powerpoint/2010/main" val="3221457404"/>
              </p:ext>
            </p:extLst>
          </p:nvPr>
        </p:nvGraphicFramePr>
        <p:xfrm>
          <a:off x="4597191" y="1337912"/>
          <a:ext cx="3278593" cy="2091088"/>
        </p:xfrm>
        <a:graphic>
          <a:graphicData uri="http://schemas.openxmlformats.org/drawingml/2006/table">
            <a:tbl>
              <a:tblPr firstRow="1" bandRow="1">
                <a:tableStyleId>{00A15C55-8517-42AA-B614-E9B94910E393}</a:tableStyleId>
              </a:tblPr>
              <a:tblGrid>
                <a:gridCol w="3278593">
                  <a:extLst>
                    <a:ext uri="{9D8B030D-6E8A-4147-A177-3AD203B41FA5}">
                      <a16:colId xmlns:a16="http://schemas.microsoft.com/office/drawing/2014/main" val="64938452"/>
                    </a:ext>
                  </a:extLst>
                </a:gridCol>
              </a:tblGrid>
              <a:tr h="446390">
                <a:tc>
                  <a:txBody>
                    <a:bodyPr/>
                    <a:lstStyle/>
                    <a:p>
                      <a:pPr algn="ctr">
                        <a:lnSpc>
                          <a:spcPct val="120000"/>
                        </a:lnSpc>
                      </a:pPr>
                      <a:r>
                        <a:rPr lang="en-US" sz="2000">
                          <a:latin typeface="Times New Roman" panose="02020603050405020304" pitchFamily="18" charset="0"/>
                          <a:cs typeface="Times New Roman" panose="02020603050405020304" pitchFamily="18" charset="0"/>
                        </a:rPr>
                        <a:t>Kinh tuyến</a:t>
                      </a:r>
                    </a:p>
                  </a:txBody>
                  <a:tcPr/>
                </a:tc>
                <a:extLst>
                  <a:ext uri="{0D108BD9-81ED-4DB2-BD59-A6C34878D82A}">
                    <a16:rowId xmlns:a16="http://schemas.microsoft.com/office/drawing/2014/main" val="3243764206"/>
                  </a:ext>
                </a:extLst>
              </a:tr>
              <a:tr h="1644698">
                <a:tc>
                  <a:txBody>
                    <a:bodyPr/>
                    <a:lstStyle/>
                    <a:p>
                      <a:pPr algn="just">
                        <a:lnSpc>
                          <a:spcPct val="120000"/>
                        </a:lnSpc>
                      </a:pPr>
                      <a:r>
                        <a:rPr lang="en-US" sz="2000">
                          <a:latin typeface="Times New Roman" panose="02020603050405020304" pitchFamily="18" charset="0"/>
                          <a:cs typeface="Times New Roman" panose="02020603050405020304" pitchFamily="18" charset="0"/>
                        </a:rPr>
                        <a:t>- Là các nửa đường tròn nối 2 cực trên bề mặt quả Địa cầu. </a:t>
                      </a:r>
                    </a:p>
                    <a:p>
                      <a:pPr algn="just">
                        <a:lnSpc>
                          <a:spcPct val="120000"/>
                        </a:lnSpc>
                      </a:pPr>
                      <a:r>
                        <a:rPr lang="en-US" sz="2000">
                          <a:latin typeface="Times New Roman" panose="02020603050405020304" pitchFamily="18" charset="0"/>
                          <a:cs typeface="Times New Roman" panose="02020603050405020304" pitchFamily="18" charset="0"/>
                        </a:rPr>
                        <a:t>- Độ dài các đường kinh tuyến bằng nhau. </a:t>
                      </a:r>
                    </a:p>
                  </a:txBody>
                  <a:tcPr/>
                </a:tc>
                <a:extLst>
                  <a:ext uri="{0D108BD9-81ED-4DB2-BD59-A6C34878D82A}">
                    <a16:rowId xmlns:a16="http://schemas.microsoft.com/office/drawing/2014/main" val="1081685704"/>
                  </a:ext>
                </a:extLst>
              </a:tr>
            </a:tbl>
          </a:graphicData>
        </a:graphic>
      </p:graphicFrame>
      <p:sp>
        <p:nvSpPr>
          <p:cNvPr id="61" name="TextBox 60">
            <a:extLst>
              <a:ext uri="{FF2B5EF4-FFF2-40B4-BE49-F238E27FC236}">
                <a16:creationId xmlns:a16="http://schemas.microsoft.com/office/drawing/2014/main" id="{B8546BC1-CAFB-4629-95DB-99FD586D692A}"/>
              </a:ext>
            </a:extLst>
          </p:cNvPr>
          <p:cNvSpPr txBox="1"/>
          <p:nvPr/>
        </p:nvSpPr>
        <p:spPr>
          <a:xfrm>
            <a:off x="4557567" y="6162125"/>
            <a:ext cx="2017893" cy="461665"/>
          </a:xfrm>
          <a:prstGeom prst="rect">
            <a:avLst/>
          </a:prstGeom>
          <a:noFill/>
          <a:ln>
            <a:noFill/>
          </a:ln>
        </p:spPr>
        <p:txBody>
          <a:bodyPr wrap="square" rtlCol="0">
            <a:spAutoFit/>
          </a:bodyPr>
          <a:lstStyle/>
          <a:p>
            <a:r>
              <a:rPr lang="en-US" sz="2400">
                <a:solidFill>
                  <a:schemeClr val="accent6">
                    <a:lumMod val="50000"/>
                  </a:schemeClr>
                </a:solidFill>
                <a:latin typeface="Times New Roman" panose="02020603050405020304" pitchFamily="18" charset="0"/>
                <a:cs typeface="Times New Roman" panose="02020603050405020304" pitchFamily="18" charset="0"/>
              </a:rPr>
              <a:t>Kinh tuyến</a:t>
            </a:r>
          </a:p>
        </p:txBody>
      </p:sp>
      <p:sp>
        <p:nvSpPr>
          <p:cNvPr id="62" name="TextBox 61">
            <a:extLst>
              <a:ext uri="{FF2B5EF4-FFF2-40B4-BE49-F238E27FC236}">
                <a16:creationId xmlns:a16="http://schemas.microsoft.com/office/drawing/2014/main" id="{4186033B-42CF-4954-9716-9269BB717001}"/>
              </a:ext>
            </a:extLst>
          </p:cNvPr>
          <p:cNvSpPr txBox="1"/>
          <p:nvPr/>
        </p:nvSpPr>
        <p:spPr>
          <a:xfrm>
            <a:off x="4375485" y="4447329"/>
            <a:ext cx="2017893" cy="461665"/>
          </a:xfrm>
          <a:prstGeom prst="rect">
            <a:avLst/>
          </a:prstGeom>
          <a:noFill/>
          <a:ln>
            <a:noFill/>
          </a:ln>
        </p:spPr>
        <p:txBody>
          <a:bodyPr wrap="square" rtlCol="0">
            <a:spAutoFit/>
          </a:bodyPr>
          <a:lstStyle/>
          <a:p>
            <a:r>
              <a:rPr lang="en-US" sz="2400">
                <a:solidFill>
                  <a:schemeClr val="accent6">
                    <a:lumMod val="50000"/>
                  </a:schemeClr>
                </a:solidFill>
                <a:latin typeface="Times New Roman" panose="02020603050405020304" pitchFamily="18" charset="0"/>
                <a:cs typeface="Times New Roman" panose="02020603050405020304" pitchFamily="18" charset="0"/>
              </a:rPr>
              <a:t>Vĩ tuyến</a:t>
            </a:r>
          </a:p>
        </p:txBody>
      </p:sp>
      <p:pic>
        <p:nvPicPr>
          <p:cNvPr id="65" name="Picture 64">
            <a:extLst>
              <a:ext uri="{FF2B5EF4-FFF2-40B4-BE49-F238E27FC236}">
                <a16:creationId xmlns:a16="http://schemas.microsoft.com/office/drawing/2014/main" id="{695A3CC5-1849-4309-A62D-F839C03574C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5029" y="3920130"/>
            <a:ext cx="3524623" cy="2740032"/>
          </a:xfrm>
          <a:prstGeom prst="rect">
            <a:avLst/>
          </a:prstGeom>
        </p:spPr>
      </p:pic>
      <p:sp>
        <p:nvSpPr>
          <p:cNvPr id="66" name="Freeform: Shape 65">
            <a:extLst>
              <a:ext uri="{FF2B5EF4-FFF2-40B4-BE49-F238E27FC236}">
                <a16:creationId xmlns:a16="http://schemas.microsoft.com/office/drawing/2014/main" id="{FA66CDF8-7EE3-4443-BF43-1913E7B8A713}"/>
              </a:ext>
            </a:extLst>
          </p:cNvPr>
          <p:cNvSpPr/>
          <p:nvPr/>
        </p:nvSpPr>
        <p:spPr>
          <a:xfrm>
            <a:off x="6521694" y="4540398"/>
            <a:ext cx="2264966" cy="850133"/>
          </a:xfrm>
          <a:custGeom>
            <a:avLst/>
            <a:gdLst>
              <a:gd name="connsiteX0" fmla="*/ 36112 w 3574595"/>
              <a:gd name="connsiteY0" fmla="*/ 51275 h 1341690"/>
              <a:gd name="connsiteX1" fmla="*/ 1929 w 3574595"/>
              <a:gd name="connsiteY1" fmla="*/ 341832 h 1341690"/>
              <a:gd name="connsiteX2" fmla="*/ 87387 w 3574595"/>
              <a:gd name="connsiteY2" fmla="*/ 658026 h 1341690"/>
              <a:gd name="connsiteX3" fmla="*/ 352307 w 3574595"/>
              <a:gd name="connsiteY3" fmla="*/ 948583 h 1341690"/>
              <a:gd name="connsiteX4" fmla="*/ 702684 w 3574595"/>
              <a:gd name="connsiteY4" fmla="*/ 1153682 h 1341690"/>
              <a:gd name="connsiteX5" fmla="*/ 1181249 w 3574595"/>
              <a:gd name="connsiteY5" fmla="*/ 1298961 h 1341690"/>
              <a:gd name="connsiteX6" fmla="*/ 1745271 w 3574595"/>
              <a:gd name="connsiteY6" fmla="*/ 1341690 h 1341690"/>
              <a:gd name="connsiteX7" fmla="*/ 2266565 w 3574595"/>
              <a:gd name="connsiteY7" fmla="*/ 1324598 h 1341690"/>
              <a:gd name="connsiteX8" fmla="*/ 2787858 w 3574595"/>
              <a:gd name="connsiteY8" fmla="*/ 1179320 h 1341690"/>
              <a:gd name="connsiteX9" fmla="*/ 3240785 w 3574595"/>
              <a:gd name="connsiteY9" fmla="*/ 940037 h 1341690"/>
              <a:gd name="connsiteX10" fmla="*/ 3514251 w 3574595"/>
              <a:gd name="connsiteY10" fmla="*/ 606751 h 1341690"/>
              <a:gd name="connsiteX11" fmla="*/ 3574071 w 3574595"/>
              <a:gd name="connsiteY11" fmla="*/ 350378 h 1341690"/>
              <a:gd name="connsiteX12" fmla="*/ 3539888 w 3574595"/>
              <a:gd name="connsiteY12" fmla="*/ 102550 h 1341690"/>
              <a:gd name="connsiteX13" fmla="*/ 3480068 w 3574595"/>
              <a:gd name="connsiteY13" fmla="*/ 0 h 134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4595" h="1341690">
                <a:moveTo>
                  <a:pt x="36112" y="51275"/>
                </a:moveTo>
                <a:cubicBezTo>
                  <a:pt x="14747" y="145991"/>
                  <a:pt x="-6617" y="240707"/>
                  <a:pt x="1929" y="341832"/>
                </a:cubicBezTo>
                <a:cubicBezTo>
                  <a:pt x="10475" y="442957"/>
                  <a:pt x="28991" y="556901"/>
                  <a:pt x="87387" y="658026"/>
                </a:cubicBezTo>
                <a:cubicBezTo>
                  <a:pt x="145783" y="759151"/>
                  <a:pt x="249758" y="865974"/>
                  <a:pt x="352307" y="948583"/>
                </a:cubicBezTo>
                <a:cubicBezTo>
                  <a:pt x="454856" y="1031192"/>
                  <a:pt x="564527" y="1095286"/>
                  <a:pt x="702684" y="1153682"/>
                </a:cubicBezTo>
                <a:cubicBezTo>
                  <a:pt x="840841" y="1212078"/>
                  <a:pt x="1007485" y="1267626"/>
                  <a:pt x="1181249" y="1298961"/>
                </a:cubicBezTo>
                <a:cubicBezTo>
                  <a:pt x="1355013" y="1330296"/>
                  <a:pt x="1564385" y="1337417"/>
                  <a:pt x="1745271" y="1341690"/>
                </a:cubicBezTo>
                <a:lnTo>
                  <a:pt x="2266565" y="1324598"/>
                </a:lnTo>
                <a:cubicBezTo>
                  <a:pt x="2440329" y="1297536"/>
                  <a:pt x="2625488" y="1243413"/>
                  <a:pt x="2787858" y="1179320"/>
                </a:cubicBezTo>
                <a:cubicBezTo>
                  <a:pt x="2950228" y="1115227"/>
                  <a:pt x="3119720" y="1035465"/>
                  <a:pt x="3240785" y="940037"/>
                </a:cubicBezTo>
                <a:cubicBezTo>
                  <a:pt x="3361850" y="844609"/>
                  <a:pt x="3458703" y="705027"/>
                  <a:pt x="3514251" y="606751"/>
                </a:cubicBezTo>
                <a:cubicBezTo>
                  <a:pt x="3569799" y="508475"/>
                  <a:pt x="3569798" y="434412"/>
                  <a:pt x="3574071" y="350378"/>
                </a:cubicBezTo>
                <a:cubicBezTo>
                  <a:pt x="3578344" y="266345"/>
                  <a:pt x="3555555" y="160946"/>
                  <a:pt x="3539888" y="102550"/>
                </a:cubicBezTo>
                <a:cubicBezTo>
                  <a:pt x="3524221" y="44154"/>
                  <a:pt x="3502144" y="22077"/>
                  <a:pt x="3480068" y="0"/>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7" name="Table 66">
            <a:extLst>
              <a:ext uri="{FF2B5EF4-FFF2-40B4-BE49-F238E27FC236}">
                <a16:creationId xmlns:a16="http://schemas.microsoft.com/office/drawing/2014/main" id="{D0360938-9771-4C16-ABC3-3BE13DE25F4F}"/>
              </a:ext>
            </a:extLst>
          </p:cNvPr>
          <p:cNvGraphicFramePr>
            <a:graphicFrameLocks noGrp="1"/>
          </p:cNvGraphicFramePr>
          <p:nvPr>
            <p:extLst>
              <p:ext uri="{D42A27DB-BD31-4B8C-83A1-F6EECF244321}">
                <p14:modId xmlns:p14="http://schemas.microsoft.com/office/powerpoint/2010/main" val="1852544258"/>
              </p:ext>
            </p:extLst>
          </p:nvPr>
        </p:nvGraphicFramePr>
        <p:xfrm>
          <a:off x="8009946" y="1341140"/>
          <a:ext cx="4113173" cy="2087859"/>
        </p:xfrm>
        <a:graphic>
          <a:graphicData uri="http://schemas.openxmlformats.org/drawingml/2006/table">
            <a:tbl>
              <a:tblPr firstRow="1" bandRow="1">
                <a:tableStyleId>{00A15C55-8517-42AA-B614-E9B94910E393}</a:tableStyleId>
              </a:tblPr>
              <a:tblGrid>
                <a:gridCol w="4113173">
                  <a:extLst>
                    <a:ext uri="{9D8B030D-6E8A-4147-A177-3AD203B41FA5}">
                      <a16:colId xmlns:a16="http://schemas.microsoft.com/office/drawing/2014/main" val="1400405264"/>
                    </a:ext>
                  </a:extLst>
                </a:gridCol>
              </a:tblGrid>
              <a:tr h="440886">
                <a:tc>
                  <a:txBody>
                    <a:bodyPr/>
                    <a:lstStyle/>
                    <a:p>
                      <a:pPr algn="ctr">
                        <a:lnSpc>
                          <a:spcPct val="120000"/>
                        </a:lnSpc>
                      </a:pPr>
                      <a:r>
                        <a:rPr lang="en-US" sz="2000">
                          <a:latin typeface="Times New Roman" panose="02020603050405020304" pitchFamily="18" charset="0"/>
                          <a:cs typeface="Times New Roman" panose="02020603050405020304" pitchFamily="18" charset="0"/>
                        </a:rPr>
                        <a:t>Vĩ tuyến</a:t>
                      </a:r>
                    </a:p>
                  </a:txBody>
                  <a:tcPr/>
                </a:tc>
                <a:extLst>
                  <a:ext uri="{0D108BD9-81ED-4DB2-BD59-A6C34878D82A}">
                    <a16:rowId xmlns:a16="http://schemas.microsoft.com/office/drawing/2014/main" val="3453851884"/>
                  </a:ext>
                </a:extLst>
              </a:tr>
              <a:tr h="1646973">
                <a:tc>
                  <a:txBody>
                    <a:bodyPr/>
                    <a:lstStyle/>
                    <a:p>
                      <a:pPr algn="just">
                        <a:lnSpc>
                          <a:spcPct val="120000"/>
                        </a:lnSpc>
                      </a:pPr>
                      <a:r>
                        <a:rPr lang="en-US" sz="2000">
                          <a:latin typeface="Times New Roman" panose="02020603050405020304" pitchFamily="18" charset="0"/>
                          <a:cs typeface="Times New Roman" panose="02020603050405020304" pitchFamily="18" charset="0"/>
                        </a:rPr>
                        <a:t>- Là các vòng tròn bao quanh quả Địa cầu và vuông góc với các kinh tuyến. </a:t>
                      </a:r>
                    </a:p>
                    <a:p>
                      <a:pPr algn="just">
                        <a:lnSpc>
                          <a:spcPct val="120000"/>
                        </a:lnSpc>
                      </a:pPr>
                      <a:r>
                        <a:rPr lang="en-US" sz="2000">
                          <a:latin typeface="Times New Roman" panose="02020603050405020304" pitchFamily="18" charset="0"/>
                          <a:cs typeface="Times New Roman" panose="02020603050405020304" pitchFamily="18" charset="0"/>
                        </a:rPr>
                        <a:t>- Độ dài các đường vĩ tuyến không bằng nhau. </a:t>
                      </a:r>
                    </a:p>
                  </a:txBody>
                  <a:tcPr/>
                </a:tc>
                <a:extLst>
                  <a:ext uri="{0D108BD9-81ED-4DB2-BD59-A6C34878D82A}">
                    <a16:rowId xmlns:a16="http://schemas.microsoft.com/office/drawing/2014/main" val="1497845128"/>
                  </a:ext>
                </a:extLst>
              </a:tr>
            </a:tbl>
          </a:graphicData>
        </a:graphic>
      </p:graphicFrame>
      <p:cxnSp>
        <p:nvCxnSpPr>
          <p:cNvPr id="12" name="Connector: Elbow 11">
            <a:extLst>
              <a:ext uri="{FF2B5EF4-FFF2-40B4-BE49-F238E27FC236}">
                <a16:creationId xmlns:a16="http://schemas.microsoft.com/office/drawing/2014/main" id="{DC7F139E-7126-46B0-802F-051EC63A5A90}"/>
              </a:ext>
            </a:extLst>
          </p:cNvPr>
          <p:cNvCxnSpPr>
            <a:cxnSpLocks/>
          </p:cNvCxnSpPr>
          <p:nvPr/>
        </p:nvCxnSpPr>
        <p:spPr>
          <a:xfrm>
            <a:off x="1958879" y="5003793"/>
            <a:ext cx="2592339" cy="1416359"/>
          </a:xfrm>
          <a:prstGeom prst="bentConnector3">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C20802-66C7-4607-9968-1A181504C27A}"/>
              </a:ext>
            </a:extLst>
          </p:cNvPr>
          <p:cNvCxnSpPr>
            <a:cxnSpLocks/>
          </p:cNvCxnSpPr>
          <p:nvPr/>
        </p:nvCxnSpPr>
        <p:spPr>
          <a:xfrm>
            <a:off x="368468" y="4303815"/>
            <a:ext cx="339239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27749E-2EA9-4BE9-8147-D1200499CEE2}"/>
              </a:ext>
            </a:extLst>
          </p:cNvPr>
          <p:cNvCxnSpPr>
            <a:cxnSpLocks/>
          </p:cNvCxnSpPr>
          <p:nvPr/>
        </p:nvCxnSpPr>
        <p:spPr>
          <a:xfrm>
            <a:off x="431187" y="3795421"/>
            <a:ext cx="33143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3FF6225C-396A-4019-A64E-234F964283E4}"/>
              </a:ext>
            </a:extLst>
          </p:cNvPr>
          <p:cNvCxnSpPr>
            <a:cxnSpLocks/>
          </p:cNvCxnSpPr>
          <p:nvPr/>
        </p:nvCxnSpPr>
        <p:spPr>
          <a:xfrm>
            <a:off x="3745552" y="4303815"/>
            <a:ext cx="629933" cy="493000"/>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ED04831-25E0-4D6E-95FB-583EBA6595AA}"/>
              </a:ext>
            </a:extLst>
          </p:cNvPr>
          <p:cNvSpPr/>
          <p:nvPr/>
        </p:nvSpPr>
        <p:spPr>
          <a:xfrm>
            <a:off x="4649535" y="2568788"/>
            <a:ext cx="3188671" cy="773552"/>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79AA915-2064-499B-A771-80A4E3BB5D67}"/>
              </a:ext>
            </a:extLst>
          </p:cNvPr>
          <p:cNvSpPr/>
          <p:nvPr/>
        </p:nvSpPr>
        <p:spPr>
          <a:xfrm>
            <a:off x="8083287" y="2654468"/>
            <a:ext cx="4039832" cy="773552"/>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57E1436A-F705-4F4A-BF06-1E5C2881F833}"/>
              </a:ext>
            </a:extLst>
          </p:cNvPr>
          <p:cNvSpPr/>
          <p:nvPr/>
        </p:nvSpPr>
        <p:spPr>
          <a:xfrm>
            <a:off x="4687113" y="1850714"/>
            <a:ext cx="3188671" cy="773552"/>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FE06F41-44F2-43CF-BB27-85FF7BA3161B}"/>
              </a:ext>
            </a:extLst>
          </p:cNvPr>
          <p:cNvSpPr/>
          <p:nvPr/>
        </p:nvSpPr>
        <p:spPr>
          <a:xfrm>
            <a:off x="8083287" y="1911520"/>
            <a:ext cx="4039832" cy="773552"/>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11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300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1000"/>
                                        <p:tgtEl>
                                          <p:spTgt spid="40"/>
                                        </p:tgtEl>
                                      </p:cBhvr>
                                    </p:animEffect>
                                  </p:childTnLst>
                                </p:cTn>
                              </p:par>
                              <p:par>
                                <p:cTn id="8" presetID="22" presetClass="entr" presetSubtype="1" repeatCount="300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up)">
                                      <p:cBhvr>
                                        <p:cTn id="10" dur="1000"/>
                                        <p:tgtEl>
                                          <p:spTgt spid="39"/>
                                        </p:tgtEl>
                                      </p:cBhvr>
                                    </p:animEffect>
                                  </p:childTnLst>
                                </p:cTn>
                              </p:par>
                              <p:par>
                                <p:cTn id="11" presetID="22" presetClass="entr" presetSubtype="1" repeatCount="300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10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par>
                          <p:cTn id="19" fill="hold">
                            <p:stCondLst>
                              <p:cond delay="500"/>
                            </p:stCondLst>
                            <p:childTnLst>
                              <p:par>
                                <p:cTn id="20" presetID="10" presetClass="entr" presetSubtype="0" fill="hold" grpId="1" nodeType="after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7"/>
                                        </p:tgtEl>
                                      </p:cBhvr>
                                    </p:animEffect>
                                    <p:set>
                                      <p:cBhvr>
                                        <p:cTn id="27" dur="1" fill="hold">
                                          <p:stCondLst>
                                            <p:cond delay="499"/>
                                          </p:stCondLst>
                                        </p:cTn>
                                        <p:tgtEl>
                                          <p:spTgt spid="5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5"/>
                                        </p:tgtEl>
                                      </p:cBhvr>
                                    </p:animEffect>
                                    <p:set>
                                      <p:cBhvr>
                                        <p:cTn id="32" dur="1" fill="hold">
                                          <p:stCondLst>
                                            <p:cond delay="499"/>
                                          </p:stCondLst>
                                        </p:cTn>
                                        <p:tgtEl>
                                          <p:spTgt spid="3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repeatCount="3000" fill="hold" grpId="0" nodeType="click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left)">
                                      <p:cBhvr>
                                        <p:cTn id="45" dur="10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par>
                          <p:cTn id="51" fill="hold">
                            <p:stCondLst>
                              <p:cond delay="500"/>
                            </p:stCondLst>
                            <p:childTnLst>
                              <p:par>
                                <p:cTn id="52" presetID="10" presetClass="entr" presetSubtype="0" fill="hold" grpId="1" nodeType="after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fade">
                                      <p:cBhvr>
                                        <p:cTn id="54" dur="10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0" nodeType="clickEffect">
                                  <p:stCondLst>
                                    <p:cond delay="0"/>
                                  </p:stCondLst>
                                  <p:childTnLst>
                                    <p:animEffect transition="out" filter="fade">
                                      <p:cBhvr>
                                        <p:cTn id="58" dur="500"/>
                                        <p:tgtEl>
                                          <p:spTgt spid="58"/>
                                        </p:tgtEl>
                                      </p:cBhvr>
                                    </p:animEffect>
                                    <p:set>
                                      <p:cBhvr>
                                        <p:cTn id="59" dur="1" fill="hold">
                                          <p:stCondLst>
                                            <p:cond delay="499"/>
                                          </p:stCondLst>
                                        </p:cTn>
                                        <p:tgtEl>
                                          <p:spTgt spid="5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56"/>
                                        </p:tgtEl>
                                      </p:cBhvr>
                                    </p:animEffect>
                                    <p:set>
                                      <p:cBhvr>
                                        <p:cTn id="64"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61" grpId="1"/>
      <p:bldP spid="62" grpId="1"/>
      <p:bldP spid="66" grpId="0" animBg="1"/>
      <p:bldP spid="35" grpId="0" animBg="1"/>
      <p:bldP spid="56" grpId="0" animBg="1"/>
      <p:bldP spid="57"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E63D593-DE15-4B45-AF7D-C9E071CAC853}"/>
              </a:ext>
            </a:extLst>
          </p:cNvPr>
          <p:cNvSpPr txBox="1"/>
          <p:nvPr/>
        </p:nvSpPr>
        <p:spPr>
          <a:xfrm>
            <a:off x="7475760" y="2557220"/>
            <a:ext cx="5255886" cy="553998"/>
          </a:xfrm>
          <a:prstGeom prst="rect">
            <a:avLst/>
          </a:prstGeom>
          <a:noFill/>
        </p:spPr>
        <p:txBody>
          <a:bodyPr wrap="square">
            <a:spAutoFit/>
          </a:bodyPr>
          <a:lstStyle/>
          <a:p>
            <a:pPr algn="just" eaLnBrk="1" hangingPunct="1">
              <a:buClrTx/>
            </a:pPr>
            <a:r>
              <a:rPr lang="en-US" altLang="en-US" sz="3000">
                <a:solidFill>
                  <a:srgbClr val="0070C0"/>
                </a:solidFill>
                <a:latin typeface="#9Slide03 SVN-PF Din Text Pro C" panose="02000506020000020004" pitchFamily="2" charset="0"/>
              </a:rPr>
              <a:t>Quan sát H.2, thông tin SGK, cho biết: </a:t>
            </a:r>
          </a:p>
        </p:txBody>
      </p:sp>
      <p:pic>
        <p:nvPicPr>
          <p:cNvPr id="5" name="Picture 4">
            <a:extLst>
              <a:ext uri="{FF2B5EF4-FFF2-40B4-BE49-F238E27FC236}">
                <a16:creationId xmlns:a16="http://schemas.microsoft.com/office/drawing/2014/main" id="{D0A87B99-D094-4575-847F-D5615FC526E3}"/>
              </a:ext>
            </a:extLst>
          </p:cNvPr>
          <p:cNvPicPr>
            <a:picLocks noChangeAspect="1"/>
          </p:cNvPicPr>
          <p:nvPr/>
        </p:nvPicPr>
        <p:blipFill rotWithShape="1">
          <a:blip r:embed="rId2">
            <a:clrChange>
              <a:clrFrom>
                <a:srgbClr val="E47035"/>
              </a:clrFrom>
              <a:clrTo>
                <a:srgbClr val="E47035">
                  <a:alpha val="0"/>
                </a:srgbClr>
              </a:clrTo>
            </a:clrChange>
            <a:extLst>
              <a:ext uri="{BEBA8EAE-BF5A-486C-A8C5-ECC9F3942E4B}">
                <a14:imgProps xmlns:a14="http://schemas.microsoft.com/office/drawing/2010/main">
                  <a14:imgLayer r:embed="rId3">
                    <a14:imgEffect>
                      <a14:colorTemperature colorTemp="4700"/>
                    </a14:imgEffect>
                  </a14:imgLayer>
                </a14:imgProps>
              </a:ext>
            </a:extLst>
          </a:blip>
          <a:srcRect l="39417" t="26667" r="19750" b="22815"/>
          <a:stretch/>
        </p:blipFill>
        <p:spPr>
          <a:xfrm>
            <a:off x="291340" y="1795922"/>
            <a:ext cx="6644774" cy="4624219"/>
          </a:xfrm>
          <a:prstGeom prst="rect">
            <a:avLst/>
          </a:prstGeom>
        </p:spPr>
      </p:pic>
      <p:sp>
        <p:nvSpPr>
          <p:cNvPr id="6" name="TextBox 5">
            <a:extLst>
              <a:ext uri="{FF2B5EF4-FFF2-40B4-BE49-F238E27FC236}">
                <a16:creationId xmlns:a16="http://schemas.microsoft.com/office/drawing/2014/main" id="{F6D0519E-C584-4B00-9693-094E41CA77AD}"/>
              </a:ext>
            </a:extLst>
          </p:cNvPr>
          <p:cNvSpPr txBox="1"/>
          <p:nvPr/>
        </p:nvSpPr>
        <p:spPr>
          <a:xfrm>
            <a:off x="1045467" y="546347"/>
            <a:ext cx="1077867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0070C0"/>
                </a:solidFill>
                <a:latin typeface="Times New Roman" panose="02020603050405020304" pitchFamily="18" charset="0"/>
                <a:cs typeface="Times New Roman" panose="02020603050405020304" pitchFamily="18" charset="0"/>
              </a:rPr>
              <a:t>Tiết 2 – Bài 1: HỆ THỐNG KINH, VĨ TUYẾN. TỌA ĐỘ ĐỊA LÍ</a:t>
            </a:r>
          </a:p>
        </p:txBody>
      </p:sp>
      <p:sp>
        <p:nvSpPr>
          <p:cNvPr id="7" name="TextBox 6">
            <a:extLst>
              <a:ext uri="{FF2B5EF4-FFF2-40B4-BE49-F238E27FC236}">
                <a16:creationId xmlns:a16="http://schemas.microsoft.com/office/drawing/2014/main" id="{359BD770-D4C2-4E70-9229-721A7710B6D5}"/>
              </a:ext>
            </a:extLst>
          </p:cNvPr>
          <p:cNvSpPr txBox="1"/>
          <p:nvPr/>
        </p:nvSpPr>
        <p:spPr>
          <a:xfrm>
            <a:off x="0" y="0"/>
            <a:ext cx="12192000" cy="523220"/>
          </a:xfrm>
          <a:prstGeom prst="rect">
            <a:avLst/>
          </a:prstGeom>
          <a:solidFill>
            <a:schemeClr val="accent4">
              <a:lumMod val="20000"/>
              <a:lumOff val="80000"/>
            </a:schemeClr>
          </a:solidFill>
        </p:spPr>
        <p:txBody>
          <a:bodyPr wrap="square" rtlCol="0">
            <a:spAutoFit/>
          </a:bodyPr>
          <a:lstStyle/>
          <a:p>
            <a:pPr algn="ctr"/>
            <a:r>
              <a:rPr lang="vi-VN" sz="2800" b="1" dirty="0">
                <a:solidFill>
                  <a:srgbClr val="C00000"/>
                </a:solidFill>
                <a:latin typeface="+mj-lt"/>
              </a:rPr>
              <a:t>CHƯƠNG 1: BẢN ĐỒ – PHƯƠNG TIỆN THỂ HIỆN BỀ MẶT TRÁI ĐẤT</a:t>
            </a:r>
            <a:endParaRPr lang="en-US" sz="2800" b="1" dirty="0">
              <a:solidFill>
                <a:srgbClr val="C00000"/>
              </a:solidFill>
              <a:latin typeface="+mj-lt"/>
            </a:endParaRPr>
          </a:p>
        </p:txBody>
      </p:sp>
      <p:sp>
        <p:nvSpPr>
          <p:cNvPr id="8" name="TextBox 7">
            <a:extLst>
              <a:ext uri="{FF2B5EF4-FFF2-40B4-BE49-F238E27FC236}">
                <a16:creationId xmlns:a16="http://schemas.microsoft.com/office/drawing/2014/main" id="{23439587-DAA5-45B2-984A-C505FBAD3EFE}"/>
              </a:ext>
            </a:extLst>
          </p:cNvPr>
          <p:cNvSpPr txBox="1"/>
          <p:nvPr/>
        </p:nvSpPr>
        <p:spPr>
          <a:xfrm>
            <a:off x="52879" y="1110309"/>
            <a:ext cx="4913586" cy="461665"/>
          </a:xfrm>
          <a:prstGeom prst="rect">
            <a:avLst/>
          </a:prstGeom>
          <a:noFill/>
        </p:spPr>
        <p:txBody>
          <a:bodyPr wrap="square" rtlCol="0">
            <a:spAutoFit/>
          </a:bodyPr>
          <a:lstStyle/>
          <a:p>
            <a:r>
              <a:rPr lang="en-US" sz="2400">
                <a:solidFill>
                  <a:srgbClr val="0070C0"/>
                </a:solidFill>
                <a:latin typeface="#9Slide03 Josefin Sans SemiBold" panose="00000700000000000000" pitchFamily="2" charset="0"/>
                <a:cs typeface="Times New Roman" panose="02020603050405020304" pitchFamily="18" charset="0"/>
              </a:rPr>
              <a:t>1. Hệ thống kinh, vĩ tuyến</a:t>
            </a:r>
          </a:p>
        </p:txBody>
      </p:sp>
      <p:sp>
        <p:nvSpPr>
          <p:cNvPr id="2" name="Freeform: Shape 1">
            <a:extLst>
              <a:ext uri="{FF2B5EF4-FFF2-40B4-BE49-F238E27FC236}">
                <a16:creationId xmlns:a16="http://schemas.microsoft.com/office/drawing/2014/main" id="{F033772D-4F25-49F6-A098-609D833FAE23}"/>
              </a:ext>
            </a:extLst>
          </p:cNvPr>
          <p:cNvSpPr/>
          <p:nvPr/>
        </p:nvSpPr>
        <p:spPr>
          <a:xfrm>
            <a:off x="3205640" y="2557220"/>
            <a:ext cx="45719" cy="3190471"/>
          </a:xfrm>
          <a:custGeom>
            <a:avLst/>
            <a:gdLst>
              <a:gd name="connsiteX0" fmla="*/ 18007 w 64502"/>
              <a:gd name="connsiteY0" fmla="*/ 0 h 3347634"/>
              <a:gd name="connsiteX1" fmla="*/ 2509 w 64502"/>
              <a:gd name="connsiteY1" fmla="*/ 2045777 h 3347634"/>
              <a:gd name="connsiteX2" fmla="*/ 64502 w 64502"/>
              <a:gd name="connsiteY2" fmla="*/ 3347634 h 3347634"/>
            </a:gdLst>
            <a:ahLst/>
            <a:cxnLst>
              <a:cxn ang="0">
                <a:pos x="connsiteX0" y="connsiteY0"/>
              </a:cxn>
              <a:cxn ang="0">
                <a:pos x="connsiteX1" y="connsiteY1"/>
              </a:cxn>
              <a:cxn ang="0">
                <a:pos x="connsiteX2" y="connsiteY2"/>
              </a:cxn>
            </a:cxnLst>
            <a:rect l="l" t="t" r="r" b="b"/>
            <a:pathLst>
              <a:path w="64502" h="3347634">
                <a:moveTo>
                  <a:pt x="18007" y="0"/>
                </a:moveTo>
                <a:cubicBezTo>
                  <a:pt x="6383" y="743919"/>
                  <a:pt x="-5240" y="1487838"/>
                  <a:pt x="2509" y="2045777"/>
                </a:cubicBezTo>
                <a:cubicBezTo>
                  <a:pt x="10258" y="2603716"/>
                  <a:pt x="37380" y="2975675"/>
                  <a:pt x="64502" y="3347634"/>
                </a:cubicBezTo>
              </a:path>
            </a:pathLst>
          </a:cu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4" name="Freeform: Shape 13">
            <a:extLst>
              <a:ext uri="{FF2B5EF4-FFF2-40B4-BE49-F238E27FC236}">
                <a16:creationId xmlns:a16="http://schemas.microsoft.com/office/drawing/2014/main" id="{FCC5FDDE-2345-4413-8752-D819B824E47F}"/>
              </a:ext>
            </a:extLst>
          </p:cNvPr>
          <p:cNvSpPr/>
          <p:nvPr/>
        </p:nvSpPr>
        <p:spPr>
          <a:xfrm>
            <a:off x="1407560" y="4161034"/>
            <a:ext cx="3708970" cy="948675"/>
          </a:xfrm>
          <a:custGeom>
            <a:avLst/>
            <a:gdLst>
              <a:gd name="connsiteX0" fmla="*/ 0 w 3708970"/>
              <a:gd name="connsiteY0" fmla="*/ 0 h 948675"/>
              <a:gd name="connsiteX1" fmla="*/ 318498 w 3708970"/>
              <a:gd name="connsiteY1" fmla="*/ 462337 h 948675"/>
              <a:gd name="connsiteX2" fmla="*/ 791110 w 3708970"/>
              <a:gd name="connsiteY2" fmla="*/ 750013 h 948675"/>
              <a:gd name="connsiteX3" fmla="*/ 1551397 w 3708970"/>
              <a:gd name="connsiteY3" fmla="*/ 934948 h 948675"/>
              <a:gd name="connsiteX4" fmla="*/ 2311685 w 3708970"/>
              <a:gd name="connsiteY4" fmla="*/ 914400 h 948675"/>
              <a:gd name="connsiteX5" fmla="*/ 2876764 w 3708970"/>
              <a:gd name="connsiteY5" fmla="*/ 750013 h 948675"/>
              <a:gd name="connsiteX6" fmla="*/ 3400746 w 3708970"/>
              <a:gd name="connsiteY6" fmla="*/ 421240 h 948675"/>
              <a:gd name="connsiteX7" fmla="*/ 3626777 w 3708970"/>
              <a:gd name="connsiteY7" fmla="*/ 123290 h 948675"/>
              <a:gd name="connsiteX8" fmla="*/ 3708970 w 3708970"/>
              <a:gd name="connsiteY8" fmla="*/ 30822 h 9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8970" h="948675">
                <a:moveTo>
                  <a:pt x="0" y="0"/>
                </a:moveTo>
                <a:cubicBezTo>
                  <a:pt x="93323" y="168667"/>
                  <a:pt x="186646" y="337335"/>
                  <a:pt x="318498" y="462337"/>
                </a:cubicBezTo>
                <a:cubicBezTo>
                  <a:pt x="450350" y="587339"/>
                  <a:pt x="585627" y="671245"/>
                  <a:pt x="791110" y="750013"/>
                </a:cubicBezTo>
                <a:cubicBezTo>
                  <a:pt x="996593" y="828782"/>
                  <a:pt x="1297968" y="907550"/>
                  <a:pt x="1551397" y="934948"/>
                </a:cubicBezTo>
                <a:cubicBezTo>
                  <a:pt x="1804826" y="962346"/>
                  <a:pt x="2090791" y="945223"/>
                  <a:pt x="2311685" y="914400"/>
                </a:cubicBezTo>
                <a:cubicBezTo>
                  <a:pt x="2532580" y="883578"/>
                  <a:pt x="2695254" y="832206"/>
                  <a:pt x="2876764" y="750013"/>
                </a:cubicBezTo>
                <a:cubicBezTo>
                  <a:pt x="3058274" y="667820"/>
                  <a:pt x="3275744" y="525694"/>
                  <a:pt x="3400746" y="421240"/>
                </a:cubicBezTo>
                <a:cubicBezTo>
                  <a:pt x="3525748" y="316786"/>
                  <a:pt x="3575406" y="188360"/>
                  <a:pt x="3626777" y="123290"/>
                </a:cubicBezTo>
                <a:cubicBezTo>
                  <a:pt x="3678148" y="58220"/>
                  <a:pt x="3693559" y="44521"/>
                  <a:pt x="3708970" y="3082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60">
            <a:extLst>
              <a:ext uri="{FF2B5EF4-FFF2-40B4-BE49-F238E27FC236}">
                <a16:creationId xmlns:a16="http://schemas.microsoft.com/office/drawing/2014/main" id="{F84FF036-9EC0-49C3-AC0C-0BBA2E5B8B1A}"/>
              </a:ext>
            </a:extLst>
          </p:cNvPr>
          <p:cNvGraphicFramePr>
            <a:graphicFrameLocks noGrp="1"/>
          </p:cNvGraphicFramePr>
          <p:nvPr>
            <p:extLst>
              <p:ext uri="{D42A27DB-BD31-4B8C-83A1-F6EECF244321}">
                <p14:modId xmlns:p14="http://schemas.microsoft.com/office/powerpoint/2010/main" val="3939767179"/>
              </p:ext>
            </p:extLst>
          </p:nvPr>
        </p:nvGraphicFramePr>
        <p:xfrm>
          <a:off x="7101865" y="3222924"/>
          <a:ext cx="2427752" cy="2091088"/>
        </p:xfrm>
        <a:graphic>
          <a:graphicData uri="http://schemas.openxmlformats.org/drawingml/2006/table">
            <a:tbl>
              <a:tblPr firstRow="1" bandRow="1">
                <a:tableStyleId>{00A15C55-8517-42AA-B614-E9B94910E393}</a:tableStyleId>
              </a:tblPr>
              <a:tblGrid>
                <a:gridCol w="2427752">
                  <a:extLst>
                    <a:ext uri="{9D8B030D-6E8A-4147-A177-3AD203B41FA5}">
                      <a16:colId xmlns:a16="http://schemas.microsoft.com/office/drawing/2014/main" val="64938452"/>
                    </a:ext>
                  </a:extLst>
                </a:gridCol>
              </a:tblGrid>
              <a:tr h="446390">
                <a:tc>
                  <a:txBody>
                    <a:bodyPr/>
                    <a:lstStyle/>
                    <a:p>
                      <a:pPr algn="ctr">
                        <a:lnSpc>
                          <a:spcPct val="120000"/>
                        </a:lnSpc>
                      </a:pPr>
                      <a:r>
                        <a:rPr lang="en-US" sz="2000">
                          <a:latin typeface="Times New Roman" panose="02020603050405020304" pitchFamily="18" charset="0"/>
                          <a:cs typeface="Times New Roman" panose="02020603050405020304" pitchFamily="18" charset="0"/>
                        </a:rPr>
                        <a:t>Kinh tuyến</a:t>
                      </a:r>
                    </a:p>
                  </a:txBody>
                  <a:tcPr/>
                </a:tc>
                <a:extLst>
                  <a:ext uri="{0D108BD9-81ED-4DB2-BD59-A6C34878D82A}">
                    <a16:rowId xmlns:a16="http://schemas.microsoft.com/office/drawing/2014/main" val="3243764206"/>
                  </a:ext>
                </a:extLst>
              </a:tr>
              <a:tr h="1644698">
                <a:tc>
                  <a:txBody>
                    <a:bodyPr/>
                    <a:lstStyle/>
                    <a:p>
                      <a:pPr algn="just">
                        <a:lnSpc>
                          <a:spcPct val="120000"/>
                        </a:lnSpc>
                      </a:pPr>
                      <a:r>
                        <a:rPr lang="en-US" sz="2000">
                          <a:latin typeface="Times New Roman" panose="02020603050405020304" pitchFamily="18" charset="0"/>
                          <a:cs typeface="Times New Roman" panose="02020603050405020304" pitchFamily="18" charset="0"/>
                        </a:rPr>
                        <a:t>- Kinh tuyến gốc</a:t>
                      </a:r>
                    </a:p>
                    <a:p>
                      <a:pPr algn="just">
                        <a:lnSpc>
                          <a:spcPct val="120000"/>
                        </a:lnSpc>
                      </a:pPr>
                      <a:r>
                        <a:rPr lang="en-US" sz="2000">
                          <a:latin typeface="Times New Roman" panose="02020603050405020304" pitchFamily="18" charset="0"/>
                          <a:cs typeface="Times New Roman" panose="02020603050405020304" pitchFamily="18" charset="0"/>
                        </a:rPr>
                        <a:t>- Kinh tuyến Tây</a:t>
                      </a:r>
                    </a:p>
                    <a:p>
                      <a:pPr algn="just">
                        <a:lnSpc>
                          <a:spcPct val="120000"/>
                        </a:lnSpc>
                      </a:pPr>
                      <a:r>
                        <a:rPr lang="en-US" sz="2000">
                          <a:latin typeface="Times New Roman" panose="02020603050405020304" pitchFamily="18" charset="0"/>
                          <a:cs typeface="Times New Roman" panose="02020603050405020304" pitchFamily="18" charset="0"/>
                        </a:rPr>
                        <a:t>- Kinh tuyến Đông</a:t>
                      </a:r>
                    </a:p>
                  </a:txBody>
                  <a:tcPr/>
                </a:tc>
                <a:extLst>
                  <a:ext uri="{0D108BD9-81ED-4DB2-BD59-A6C34878D82A}">
                    <a16:rowId xmlns:a16="http://schemas.microsoft.com/office/drawing/2014/main" val="1081685704"/>
                  </a:ext>
                </a:extLst>
              </a:tr>
            </a:tbl>
          </a:graphicData>
        </a:graphic>
      </p:graphicFrame>
      <p:graphicFrame>
        <p:nvGraphicFramePr>
          <p:cNvPr id="17" name="Table 16">
            <a:extLst>
              <a:ext uri="{FF2B5EF4-FFF2-40B4-BE49-F238E27FC236}">
                <a16:creationId xmlns:a16="http://schemas.microsoft.com/office/drawing/2014/main" id="{B0B32C93-B6BC-4F0D-B8E7-ED78866DE4F0}"/>
              </a:ext>
            </a:extLst>
          </p:cNvPr>
          <p:cNvGraphicFramePr>
            <a:graphicFrameLocks noGrp="1"/>
          </p:cNvGraphicFramePr>
          <p:nvPr>
            <p:extLst>
              <p:ext uri="{D42A27DB-BD31-4B8C-83A1-F6EECF244321}">
                <p14:modId xmlns:p14="http://schemas.microsoft.com/office/powerpoint/2010/main" val="2175568660"/>
              </p:ext>
            </p:extLst>
          </p:nvPr>
        </p:nvGraphicFramePr>
        <p:xfrm>
          <a:off x="9570564" y="3237396"/>
          <a:ext cx="2427751" cy="2087859"/>
        </p:xfrm>
        <a:graphic>
          <a:graphicData uri="http://schemas.openxmlformats.org/drawingml/2006/table">
            <a:tbl>
              <a:tblPr firstRow="1" bandRow="1">
                <a:tableStyleId>{00A15C55-8517-42AA-B614-E9B94910E393}</a:tableStyleId>
              </a:tblPr>
              <a:tblGrid>
                <a:gridCol w="2427751">
                  <a:extLst>
                    <a:ext uri="{9D8B030D-6E8A-4147-A177-3AD203B41FA5}">
                      <a16:colId xmlns:a16="http://schemas.microsoft.com/office/drawing/2014/main" val="1400405264"/>
                    </a:ext>
                  </a:extLst>
                </a:gridCol>
              </a:tblGrid>
              <a:tr h="440886">
                <a:tc>
                  <a:txBody>
                    <a:bodyPr/>
                    <a:lstStyle/>
                    <a:p>
                      <a:pPr algn="ctr">
                        <a:lnSpc>
                          <a:spcPct val="120000"/>
                        </a:lnSpc>
                      </a:pPr>
                      <a:r>
                        <a:rPr lang="en-US" sz="2000">
                          <a:latin typeface="Times New Roman" panose="02020603050405020304" pitchFamily="18" charset="0"/>
                          <a:cs typeface="Times New Roman" panose="02020603050405020304" pitchFamily="18" charset="0"/>
                        </a:rPr>
                        <a:t>Vĩ tuyến</a:t>
                      </a:r>
                    </a:p>
                  </a:txBody>
                  <a:tcPr/>
                </a:tc>
                <a:extLst>
                  <a:ext uri="{0D108BD9-81ED-4DB2-BD59-A6C34878D82A}">
                    <a16:rowId xmlns:a16="http://schemas.microsoft.com/office/drawing/2014/main" val="3453851884"/>
                  </a:ext>
                </a:extLst>
              </a:tr>
              <a:tr h="1646973">
                <a:tc>
                  <a:txBody>
                    <a:bodyPr/>
                    <a:lstStyle/>
                    <a:p>
                      <a:pPr algn="just">
                        <a:lnSpc>
                          <a:spcPct val="120000"/>
                        </a:lnSpc>
                      </a:pPr>
                      <a:r>
                        <a:rPr lang="en-US" sz="2000">
                          <a:latin typeface="Times New Roman" panose="02020603050405020304" pitchFamily="18" charset="0"/>
                          <a:cs typeface="Times New Roman" panose="02020603050405020304" pitchFamily="18" charset="0"/>
                        </a:rPr>
                        <a:t>- Vĩ tuyến gốc</a:t>
                      </a:r>
                    </a:p>
                    <a:p>
                      <a:pPr algn="just">
                        <a:lnSpc>
                          <a:spcPct val="120000"/>
                        </a:lnSpc>
                      </a:pPr>
                      <a:r>
                        <a:rPr lang="en-US" sz="2000">
                          <a:latin typeface="Times New Roman" panose="02020603050405020304" pitchFamily="18" charset="0"/>
                          <a:cs typeface="Times New Roman" panose="02020603050405020304" pitchFamily="18" charset="0"/>
                        </a:rPr>
                        <a:t>- Vĩ tuyến Bắc</a:t>
                      </a:r>
                    </a:p>
                    <a:p>
                      <a:pPr algn="just">
                        <a:lnSpc>
                          <a:spcPct val="120000"/>
                        </a:lnSpc>
                      </a:pPr>
                      <a:r>
                        <a:rPr lang="en-US" sz="2000">
                          <a:latin typeface="Times New Roman" panose="02020603050405020304" pitchFamily="18" charset="0"/>
                          <a:cs typeface="Times New Roman" panose="02020603050405020304" pitchFamily="18" charset="0"/>
                        </a:rPr>
                        <a:t>- Vĩ tuyến Nam</a:t>
                      </a:r>
                    </a:p>
                  </a:txBody>
                  <a:tcPr/>
                </a:tc>
                <a:extLst>
                  <a:ext uri="{0D108BD9-81ED-4DB2-BD59-A6C34878D82A}">
                    <a16:rowId xmlns:a16="http://schemas.microsoft.com/office/drawing/2014/main" val="1497845128"/>
                  </a:ext>
                </a:extLst>
              </a:tr>
            </a:tbl>
          </a:graphicData>
        </a:graphic>
      </p:graphicFrame>
    </p:spTree>
    <p:extLst>
      <p:ext uri="{BB962C8B-B14F-4D97-AF65-F5344CB8AC3E}">
        <p14:creationId xmlns:p14="http://schemas.microsoft.com/office/powerpoint/2010/main" val="9972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DE4EF66-4B98-4218-9134-77CC7126A6D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85340" y="1450427"/>
            <a:ext cx="7034924" cy="3957145"/>
          </a:xfrm>
          <a:prstGeom prst="rect">
            <a:avLst/>
          </a:prstGeom>
        </p:spPr>
      </p:pic>
      <p:sp>
        <p:nvSpPr>
          <p:cNvPr id="3" name="TextBox 2"/>
          <p:cNvSpPr txBox="1"/>
          <p:nvPr/>
        </p:nvSpPr>
        <p:spPr>
          <a:xfrm>
            <a:off x="253216" y="2563958"/>
            <a:ext cx="5092505" cy="523220"/>
          </a:xfrm>
          <a:prstGeom prst="rect">
            <a:avLst/>
          </a:prstGeom>
          <a:noFill/>
        </p:spPr>
        <p:txBody>
          <a:bodyPr wrap="square" rtlCol="0">
            <a:spAutoFit/>
          </a:bodyPr>
          <a:lstStyle/>
          <a:p>
            <a:pPr algn="ctr"/>
            <a:r>
              <a:rPr lang="vi-VN" sz="2800" b="1" dirty="0">
                <a:solidFill>
                  <a:srgbClr val="C00000"/>
                </a:solidFill>
                <a:latin typeface="+mj-lt"/>
              </a:rPr>
              <a:t>Một số đường vĩ tuyến đặc biệt</a:t>
            </a:r>
            <a:endParaRPr lang="en-US" sz="2800" b="1" dirty="0">
              <a:solidFill>
                <a:srgbClr val="C00000"/>
              </a:solidFill>
              <a:latin typeface="+mj-lt"/>
            </a:endParaRPr>
          </a:p>
        </p:txBody>
      </p:sp>
      <p:sp>
        <p:nvSpPr>
          <p:cNvPr id="4" name="TextBox 3"/>
          <p:cNvSpPr txBox="1"/>
          <p:nvPr/>
        </p:nvSpPr>
        <p:spPr>
          <a:xfrm>
            <a:off x="253216" y="3239013"/>
            <a:ext cx="4600138" cy="1384995"/>
          </a:xfrm>
          <a:prstGeom prst="rect">
            <a:avLst/>
          </a:prstGeom>
          <a:noFill/>
        </p:spPr>
        <p:txBody>
          <a:bodyPr wrap="square" rtlCol="0">
            <a:spAutoFit/>
          </a:bodyPr>
          <a:lstStyle/>
          <a:p>
            <a:r>
              <a:rPr lang="vi-VN" sz="2800" dirty="0">
                <a:latin typeface="+mj-lt"/>
              </a:rPr>
              <a:t>+ Vĩ tuyến 0°: Xích đạo</a:t>
            </a:r>
          </a:p>
          <a:p>
            <a:r>
              <a:rPr lang="vi-VN" sz="2800" dirty="0">
                <a:latin typeface="+mj-lt"/>
              </a:rPr>
              <a:t>+ Vĩ tuyến 23°27’: Chí tuyến</a:t>
            </a:r>
          </a:p>
          <a:p>
            <a:r>
              <a:rPr lang="vi-VN" sz="2800" dirty="0">
                <a:latin typeface="+mj-lt"/>
              </a:rPr>
              <a:t>+ Vĩ tuyến 66°33’: Vòng cực</a:t>
            </a:r>
            <a:endParaRPr lang="en-US" sz="2800" dirty="0">
              <a:latin typeface="+mj-lt"/>
            </a:endParaRPr>
          </a:p>
        </p:txBody>
      </p:sp>
      <p:sp>
        <p:nvSpPr>
          <p:cNvPr id="7" name="TextBox 5">
            <a:extLst>
              <a:ext uri="{FF2B5EF4-FFF2-40B4-BE49-F238E27FC236}">
                <a16:creationId xmlns:a16="http://schemas.microsoft.com/office/drawing/2014/main" id="{95B5A410-B8B4-407A-9029-425FA29A58CD}"/>
              </a:ext>
            </a:extLst>
          </p:cNvPr>
          <p:cNvSpPr txBox="1"/>
          <p:nvPr/>
        </p:nvSpPr>
        <p:spPr>
          <a:xfrm>
            <a:off x="10091514" y="1724834"/>
            <a:ext cx="336014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7030A0"/>
                </a:solidFill>
                <a:latin typeface="Arial" panose="020B0604020202020204" pitchFamily="34" charset="0"/>
                <a:cs typeface="Arial" panose="020B0604020202020204" pitchFamily="34" charset="0"/>
              </a:rPr>
              <a:t>Vòng cực bắc</a:t>
            </a:r>
          </a:p>
        </p:txBody>
      </p:sp>
      <p:sp>
        <p:nvSpPr>
          <p:cNvPr id="8" name="TextBox 6">
            <a:extLst>
              <a:ext uri="{FF2B5EF4-FFF2-40B4-BE49-F238E27FC236}">
                <a16:creationId xmlns:a16="http://schemas.microsoft.com/office/drawing/2014/main" id="{39361637-F5C8-4AA5-A857-79F2A94B8756}"/>
              </a:ext>
            </a:extLst>
          </p:cNvPr>
          <p:cNvSpPr txBox="1"/>
          <p:nvPr/>
        </p:nvSpPr>
        <p:spPr>
          <a:xfrm>
            <a:off x="10258712" y="4669541"/>
            <a:ext cx="336014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7030A0"/>
                </a:solidFill>
                <a:latin typeface="Arial" panose="020B0604020202020204" pitchFamily="34" charset="0"/>
                <a:cs typeface="Arial" panose="020B0604020202020204" pitchFamily="34" charset="0"/>
              </a:rPr>
              <a:t>Vòng cực nam</a:t>
            </a:r>
          </a:p>
        </p:txBody>
      </p:sp>
      <p:sp>
        <p:nvSpPr>
          <p:cNvPr id="9" name="TextBox 7">
            <a:extLst>
              <a:ext uri="{FF2B5EF4-FFF2-40B4-BE49-F238E27FC236}">
                <a16:creationId xmlns:a16="http://schemas.microsoft.com/office/drawing/2014/main" id="{29686F8A-755D-4B53-B2FE-57314F5567C3}"/>
              </a:ext>
            </a:extLst>
          </p:cNvPr>
          <p:cNvSpPr txBox="1"/>
          <p:nvPr/>
        </p:nvSpPr>
        <p:spPr>
          <a:xfrm>
            <a:off x="10091514" y="2440162"/>
            <a:ext cx="336014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7030A0"/>
                </a:solidFill>
                <a:latin typeface="Arial" panose="020B0604020202020204" pitchFamily="34" charset="0"/>
                <a:cs typeface="Arial" panose="020B0604020202020204" pitchFamily="34" charset="0"/>
              </a:rPr>
              <a:t>Chí tuyến bắc</a:t>
            </a:r>
          </a:p>
        </p:txBody>
      </p:sp>
      <p:sp>
        <p:nvSpPr>
          <p:cNvPr id="10" name="TextBox 8">
            <a:extLst>
              <a:ext uri="{FF2B5EF4-FFF2-40B4-BE49-F238E27FC236}">
                <a16:creationId xmlns:a16="http://schemas.microsoft.com/office/drawing/2014/main" id="{28A2518B-ACF6-4C73-B5C2-6C6FD0C43E56}"/>
              </a:ext>
            </a:extLst>
          </p:cNvPr>
          <p:cNvSpPr txBox="1"/>
          <p:nvPr/>
        </p:nvSpPr>
        <p:spPr>
          <a:xfrm>
            <a:off x="10258712" y="3222674"/>
            <a:ext cx="336014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7030A0"/>
                </a:solidFill>
                <a:latin typeface="Arial" panose="020B0604020202020204" pitchFamily="34" charset="0"/>
                <a:cs typeface="Arial" panose="020B0604020202020204" pitchFamily="34" charset="0"/>
              </a:rPr>
              <a:t>Xích đạo</a:t>
            </a:r>
          </a:p>
        </p:txBody>
      </p:sp>
      <p:sp>
        <p:nvSpPr>
          <p:cNvPr id="11" name="TextBox 9">
            <a:extLst>
              <a:ext uri="{FF2B5EF4-FFF2-40B4-BE49-F238E27FC236}">
                <a16:creationId xmlns:a16="http://schemas.microsoft.com/office/drawing/2014/main" id="{BE4F0218-0B21-4522-BC6C-EB258DFBEF94}"/>
              </a:ext>
            </a:extLst>
          </p:cNvPr>
          <p:cNvSpPr txBox="1"/>
          <p:nvPr/>
        </p:nvSpPr>
        <p:spPr>
          <a:xfrm>
            <a:off x="10258712" y="3931510"/>
            <a:ext cx="3360144"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7030A0"/>
                </a:solidFill>
                <a:latin typeface="Arial" panose="020B0604020202020204" pitchFamily="34" charset="0"/>
                <a:cs typeface="Arial" panose="020B0604020202020204" pitchFamily="34" charset="0"/>
              </a:rPr>
              <a:t>Chí tuyến nam</a:t>
            </a:r>
          </a:p>
        </p:txBody>
      </p:sp>
    </p:spTree>
    <p:extLst>
      <p:ext uri="{BB962C8B-B14F-4D97-AF65-F5344CB8AC3E}">
        <p14:creationId xmlns:p14="http://schemas.microsoft.com/office/powerpoint/2010/main" val="345135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F853F-6AFA-4334-ACB7-6C9DFBDE1824}"/>
              </a:ext>
            </a:extLst>
          </p:cNvPr>
          <p:cNvPicPr>
            <a:picLocks noChangeAspect="1"/>
          </p:cNvPicPr>
          <p:nvPr/>
        </p:nvPicPr>
        <p:blipFill>
          <a:blip r:embed="rId2"/>
          <a:stretch>
            <a:fillRect/>
          </a:stretch>
        </p:blipFill>
        <p:spPr>
          <a:xfrm>
            <a:off x="20726" y="968203"/>
            <a:ext cx="12192000" cy="5819746"/>
          </a:xfrm>
          <a:prstGeom prst="rect">
            <a:avLst/>
          </a:prstGeom>
        </p:spPr>
      </p:pic>
      <p:sp>
        <p:nvSpPr>
          <p:cNvPr id="5" name="TextBox 4">
            <a:extLst>
              <a:ext uri="{FF2B5EF4-FFF2-40B4-BE49-F238E27FC236}">
                <a16:creationId xmlns:a16="http://schemas.microsoft.com/office/drawing/2014/main" id="{543D8AC3-C199-4669-AC94-B0C22D3B673D}"/>
              </a:ext>
            </a:extLst>
          </p:cNvPr>
          <p:cNvSpPr txBox="1"/>
          <p:nvPr/>
        </p:nvSpPr>
        <p:spPr>
          <a:xfrm>
            <a:off x="1015487" y="521784"/>
            <a:ext cx="1077867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70C0"/>
                </a:solidFill>
                <a:latin typeface="Times New Roman" panose="02020603050405020304" pitchFamily="18" charset="0"/>
                <a:cs typeface="Times New Roman" panose="02020603050405020304" pitchFamily="18" charset="0"/>
              </a:rPr>
              <a:t>Tiết 2 – Bài 1: HỆ THỐNG KINH, VĨ TUYẾN. TỌA ĐỘ ĐỊA LÍ</a:t>
            </a:r>
          </a:p>
        </p:txBody>
      </p:sp>
      <p:sp>
        <p:nvSpPr>
          <p:cNvPr id="6" name="TextBox 5">
            <a:extLst>
              <a:ext uri="{FF2B5EF4-FFF2-40B4-BE49-F238E27FC236}">
                <a16:creationId xmlns:a16="http://schemas.microsoft.com/office/drawing/2014/main" id="{4EAD17B0-1B3F-4C13-93DE-2B15CC7AE1E1}"/>
              </a:ext>
            </a:extLst>
          </p:cNvPr>
          <p:cNvSpPr txBox="1"/>
          <p:nvPr/>
        </p:nvSpPr>
        <p:spPr>
          <a:xfrm>
            <a:off x="0" y="0"/>
            <a:ext cx="12192000" cy="523220"/>
          </a:xfrm>
          <a:prstGeom prst="rect">
            <a:avLst/>
          </a:prstGeom>
          <a:noFill/>
        </p:spPr>
        <p:txBody>
          <a:bodyPr wrap="square" rtlCol="0">
            <a:spAutoFit/>
          </a:bodyPr>
          <a:lstStyle/>
          <a:p>
            <a:pPr algn="ctr"/>
            <a:r>
              <a:rPr lang="vi-VN" sz="2800" b="1" dirty="0">
                <a:solidFill>
                  <a:srgbClr val="0070C0"/>
                </a:solidFill>
                <a:latin typeface="+mj-lt"/>
              </a:rPr>
              <a:t>CHƯƠNG 1: BẢN ĐỒ – PHƯƠNG TIỆN THỂ HIỆN BỀ MẶT TRÁI ĐẤT</a:t>
            </a:r>
            <a:endParaRPr lang="en-US" sz="2800" b="1" dirty="0">
              <a:solidFill>
                <a:srgbClr val="0070C0"/>
              </a:solidFill>
              <a:latin typeface="+mj-lt"/>
            </a:endParaRPr>
          </a:p>
        </p:txBody>
      </p:sp>
      <p:sp>
        <p:nvSpPr>
          <p:cNvPr id="7" name="TextBox 6">
            <a:extLst>
              <a:ext uri="{FF2B5EF4-FFF2-40B4-BE49-F238E27FC236}">
                <a16:creationId xmlns:a16="http://schemas.microsoft.com/office/drawing/2014/main" id="{01D36462-AD5F-4809-820C-4CAEDE2B8A62}"/>
              </a:ext>
            </a:extLst>
          </p:cNvPr>
          <p:cNvSpPr txBox="1"/>
          <p:nvPr/>
        </p:nvSpPr>
        <p:spPr>
          <a:xfrm>
            <a:off x="280975" y="1197599"/>
            <a:ext cx="4913586" cy="461665"/>
          </a:xfrm>
          <a:prstGeom prst="rect">
            <a:avLst/>
          </a:prstGeom>
          <a:noFill/>
        </p:spPr>
        <p:txBody>
          <a:bodyPr wrap="square" rtlCol="0">
            <a:spAutoFit/>
          </a:bodyPr>
          <a:lstStyle/>
          <a:p>
            <a:r>
              <a:rPr lang="en-US" sz="2400">
                <a:solidFill>
                  <a:srgbClr val="FFFF00"/>
                </a:solidFill>
                <a:latin typeface="#9Slide03 Josefin Sans SemiBold" panose="00000700000000000000" pitchFamily="2" charset="0"/>
                <a:cs typeface="Times New Roman" panose="02020603050405020304" pitchFamily="18" charset="0"/>
              </a:rPr>
              <a:t>1. Hệ thống kinh, vĩ tuyến</a:t>
            </a:r>
          </a:p>
        </p:txBody>
      </p:sp>
      <p:graphicFrame>
        <p:nvGraphicFramePr>
          <p:cNvPr id="11" name="Table 11">
            <a:extLst>
              <a:ext uri="{FF2B5EF4-FFF2-40B4-BE49-F238E27FC236}">
                <a16:creationId xmlns:a16="http://schemas.microsoft.com/office/drawing/2014/main" id="{8F4AC7C7-7563-47D7-9BE5-1A172E1F3B1F}"/>
              </a:ext>
            </a:extLst>
          </p:cNvPr>
          <p:cNvGraphicFramePr>
            <a:graphicFrameLocks noGrp="1"/>
          </p:cNvGraphicFramePr>
          <p:nvPr>
            <p:extLst>
              <p:ext uri="{D42A27DB-BD31-4B8C-83A1-F6EECF244321}">
                <p14:modId xmlns:p14="http://schemas.microsoft.com/office/powerpoint/2010/main" val="3669085171"/>
              </p:ext>
            </p:extLst>
          </p:nvPr>
        </p:nvGraphicFramePr>
        <p:xfrm>
          <a:off x="439294" y="1745525"/>
          <a:ext cx="10943409" cy="3291840"/>
        </p:xfrm>
        <a:graphic>
          <a:graphicData uri="http://schemas.openxmlformats.org/drawingml/2006/table">
            <a:tbl>
              <a:tblPr firstRow="1" bandRow="1">
                <a:tableStyleId>{5940675A-B579-460E-94D1-54222C63F5DA}</a:tableStyleId>
              </a:tblPr>
              <a:tblGrid>
                <a:gridCol w="1452568">
                  <a:extLst>
                    <a:ext uri="{9D8B030D-6E8A-4147-A177-3AD203B41FA5}">
                      <a16:colId xmlns:a16="http://schemas.microsoft.com/office/drawing/2014/main" val="3420096897"/>
                    </a:ext>
                  </a:extLst>
                </a:gridCol>
                <a:gridCol w="4824248">
                  <a:extLst>
                    <a:ext uri="{9D8B030D-6E8A-4147-A177-3AD203B41FA5}">
                      <a16:colId xmlns:a16="http://schemas.microsoft.com/office/drawing/2014/main" val="2699003449"/>
                    </a:ext>
                  </a:extLst>
                </a:gridCol>
                <a:gridCol w="4666593">
                  <a:extLst>
                    <a:ext uri="{9D8B030D-6E8A-4147-A177-3AD203B41FA5}">
                      <a16:colId xmlns:a16="http://schemas.microsoft.com/office/drawing/2014/main" val="47223377"/>
                    </a:ext>
                  </a:extLst>
                </a:gridCol>
              </a:tblGrid>
              <a:tr h="209187">
                <a:tc>
                  <a:txBody>
                    <a:bodyPr/>
                    <a:lstStyle/>
                    <a:p>
                      <a:endParaRPr lang="en-US" b="0">
                        <a:solidFill>
                          <a:srgbClr val="FFFF00"/>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FFFF00"/>
                          </a:solidFill>
                          <a:latin typeface="Times New Roman" panose="02020603050405020304" pitchFamily="18" charset="0"/>
                          <a:cs typeface="Times New Roman" panose="02020603050405020304" pitchFamily="18" charset="0"/>
                        </a:rPr>
                        <a:t>Kinh tuyến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FFFF00"/>
                          </a:solidFill>
                          <a:latin typeface="Times New Roman" panose="02020603050405020304" pitchFamily="18" charset="0"/>
                          <a:cs typeface="Times New Roman" panose="02020603050405020304" pitchFamily="18" charset="0"/>
                        </a:rPr>
                        <a:t>Vĩ tuyến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20565273"/>
                  </a:ext>
                </a:extLst>
              </a:tr>
              <a:tr h="366077">
                <a:tc>
                  <a:txBody>
                    <a:bodyPr/>
                    <a:lstStyle/>
                    <a:p>
                      <a:r>
                        <a:rPr lang="en-US" b="0">
                          <a:solidFill>
                            <a:schemeClr val="bg1"/>
                          </a:solidFill>
                          <a:latin typeface="Times New Roman" panose="02020603050405020304" pitchFamily="18" charset="0"/>
                          <a:cs typeface="Times New Roman" panose="02020603050405020304" pitchFamily="18" charset="0"/>
                        </a:rPr>
                        <a:t>Khái niệm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latin typeface="Times New Roman" panose="02020603050405020304" pitchFamily="18" charset="0"/>
                          <a:cs typeface="Times New Roman" panose="02020603050405020304" pitchFamily="18" charset="0"/>
                        </a:rPr>
                        <a:t>- Là các nửa đường tròn nối 2 cực trên bề mặt quả Địa cầu.</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latin typeface="Times New Roman" panose="02020603050405020304" pitchFamily="18" charset="0"/>
                          <a:cs typeface="Times New Roman" panose="02020603050405020304" pitchFamily="18" charset="0"/>
                        </a:rPr>
                        <a:t>- Là các vòng tròn bao quanh quả Địa cầu và vuông góc với các kinh tuyến.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2831501"/>
                  </a:ext>
                </a:extLst>
              </a:tr>
              <a:tr h="209187">
                <a:tc>
                  <a:txBody>
                    <a:bodyPr/>
                    <a:lstStyle/>
                    <a:p>
                      <a:r>
                        <a:rPr lang="en-US" b="0">
                          <a:solidFill>
                            <a:schemeClr val="bg1"/>
                          </a:solidFill>
                          <a:latin typeface="Times New Roman" panose="02020603050405020304" pitchFamily="18" charset="0"/>
                          <a:cs typeface="Times New Roman" panose="02020603050405020304" pitchFamily="18" charset="0"/>
                        </a:rPr>
                        <a:t>Độ dài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latin typeface="Times New Roman" panose="02020603050405020304" pitchFamily="18" charset="0"/>
                          <a:cs typeface="Times New Roman" panose="02020603050405020304" pitchFamily="18" charset="0"/>
                        </a:rPr>
                        <a:t>- Bằng nhau.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bg1"/>
                          </a:solidFill>
                          <a:latin typeface="Times New Roman" panose="02020603050405020304" pitchFamily="18" charset="0"/>
                          <a:cs typeface="Times New Roman" panose="02020603050405020304" pitchFamily="18" charset="0"/>
                        </a:rPr>
                        <a:t>- Không bằng nhau.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07531748"/>
                  </a:ext>
                </a:extLst>
              </a:tr>
              <a:tr h="522967">
                <a:tc>
                  <a:txBody>
                    <a:bodyPr/>
                    <a:lstStyle/>
                    <a:p>
                      <a:r>
                        <a:rPr lang="en-US" altLang="en-US" b="0" baseline="0">
                          <a:solidFill>
                            <a:schemeClr val="bg1"/>
                          </a:solidFill>
                          <a:latin typeface="Times New Roman" panose="02020603050405020304" pitchFamily="18" charset="0"/>
                          <a:cs typeface="Times New Roman" panose="02020603050405020304" pitchFamily="18" charset="0"/>
                        </a:rPr>
                        <a:t>0</a:t>
                      </a:r>
                      <a:r>
                        <a:rPr lang="en-US" altLang="en-US" b="0" baseline="30000">
                          <a:solidFill>
                            <a:schemeClr val="bg1"/>
                          </a:solidFill>
                          <a:latin typeface="Times New Roman" panose="02020603050405020304" pitchFamily="18" charset="0"/>
                          <a:cs typeface="Times New Roman" panose="02020603050405020304" pitchFamily="18" charset="0"/>
                        </a:rPr>
                        <a:t> o</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 Kinh tuyến gốc:  L</a:t>
                      </a:r>
                      <a:r>
                        <a:rPr lang="en-US" altLang="en-US" sz="1800" b="0">
                          <a:solidFill>
                            <a:schemeClr val="bg1"/>
                          </a:solidFill>
                          <a:latin typeface="Times New Roman" panose="02020603050405020304" pitchFamily="18" charset="0"/>
                          <a:cs typeface="Times New Roman" panose="02020603050405020304" pitchFamily="18" charset="0"/>
                        </a:rPr>
                        <a:t>à đường đi qua đài thiên văn Grin- uýt ở ngoại ô thành phố Luân Đôn (Anh)</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altLang="en-US" sz="1800" b="0">
                          <a:solidFill>
                            <a:schemeClr val="bg1"/>
                          </a:solidFill>
                          <a:latin typeface="Times New Roman" panose="02020603050405020304" pitchFamily="18" charset="0"/>
                          <a:cs typeface="Times New Roman" panose="02020603050405020304" pitchFamily="18" charset="0"/>
                        </a:rPr>
                        <a:t>- Vĩ tuyến gốc:  Là đường xích đạo</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17268887"/>
                  </a:ext>
                </a:extLst>
              </a:tr>
              <a:tr h="209187">
                <a:tc>
                  <a:txBody>
                    <a:bodyPr/>
                    <a:lstStyle/>
                    <a:p>
                      <a:r>
                        <a:rPr lang="en-US" b="0">
                          <a:solidFill>
                            <a:schemeClr val="bg1"/>
                          </a:solidFill>
                          <a:latin typeface="Times New Roman" panose="02020603050405020304" pitchFamily="18" charset="0"/>
                          <a:cs typeface="Times New Roman" panose="02020603050405020304" pitchFamily="18" charset="0"/>
                        </a:rPr>
                        <a:t>Số lượng (Cách 1</a:t>
                      </a:r>
                      <a:r>
                        <a:rPr lang="en-US" altLang="en-US" b="0" baseline="30000">
                          <a:solidFill>
                            <a:schemeClr val="bg1"/>
                          </a:solidFill>
                          <a:latin typeface="Times New Roman" panose="02020603050405020304" pitchFamily="18" charset="0"/>
                          <a:cs typeface="Times New Roman" panose="02020603050405020304" pitchFamily="18" charset="0"/>
                        </a:rPr>
                        <a:t> o </a:t>
                      </a:r>
                      <a:r>
                        <a:rPr lang="en-US" altLang="en-US" b="0" baseline="0">
                          <a:solidFill>
                            <a:schemeClr val="bg1"/>
                          </a:solidFill>
                          <a:latin typeface="Times New Roman" panose="02020603050405020304" pitchFamily="18" charset="0"/>
                          <a:cs typeface="Times New Roman" panose="02020603050405020304" pitchFamily="18" charset="0"/>
                        </a:rPr>
                        <a:t>)</a:t>
                      </a:r>
                      <a:endParaRPr lang="en-US" b="0">
                        <a:solidFill>
                          <a:schemeClr val="bg1"/>
                        </a:solidFill>
                        <a:latin typeface="Times New Roman" panose="02020603050405020304" pitchFamily="18" charset="0"/>
                        <a:cs typeface="Times New Roman" panose="02020603050405020304" pitchFamily="18"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360 đường kinh tuyến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181 đường vĩ tuyến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9392265"/>
                  </a:ext>
                </a:extLst>
              </a:tr>
              <a:tr h="366077">
                <a:tc>
                  <a:txBody>
                    <a:bodyPr/>
                    <a:lstStyle/>
                    <a:p>
                      <a:r>
                        <a:rPr lang="en-US" b="0">
                          <a:solidFill>
                            <a:schemeClr val="bg1"/>
                          </a:solidFill>
                          <a:latin typeface="Times New Roman" panose="02020603050405020304" pitchFamily="18" charset="0"/>
                          <a:cs typeface="Times New Roman" panose="02020603050405020304" pitchFamily="18" charset="0"/>
                        </a:rPr>
                        <a:t>Phân loại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 Kinh tuyến Đông.</a:t>
                      </a:r>
                    </a:p>
                    <a:p>
                      <a:r>
                        <a:rPr lang="en-US" b="0">
                          <a:solidFill>
                            <a:schemeClr val="bg1"/>
                          </a:solidFill>
                          <a:latin typeface="Times New Roman" panose="02020603050405020304" pitchFamily="18" charset="0"/>
                          <a:cs typeface="Times New Roman" panose="02020603050405020304" pitchFamily="18" charset="0"/>
                        </a:rPr>
                        <a:t>- Kinh tuyến Tây.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b="0">
                          <a:solidFill>
                            <a:schemeClr val="bg1"/>
                          </a:solidFill>
                          <a:latin typeface="Times New Roman" panose="02020603050405020304" pitchFamily="18" charset="0"/>
                          <a:cs typeface="Times New Roman" panose="02020603050405020304" pitchFamily="18" charset="0"/>
                        </a:rPr>
                        <a:t>- Vĩ tuyến Bắc. </a:t>
                      </a:r>
                    </a:p>
                    <a:p>
                      <a:r>
                        <a:rPr lang="en-US" b="0">
                          <a:solidFill>
                            <a:schemeClr val="bg1"/>
                          </a:solidFill>
                          <a:latin typeface="Times New Roman" panose="02020603050405020304" pitchFamily="18" charset="0"/>
                          <a:cs typeface="Times New Roman" panose="02020603050405020304" pitchFamily="18" charset="0"/>
                        </a:rPr>
                        <a:t>- Vĩ tuyến Nam.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53017679"/>
                  </a:ext>
                </a:extLst>
              </a:tr>
            </a:tbl>
          </a:graphicData>
        </a:graphic>
      </p:graphicFrame>
      <p:sp>
        <p:nvSpPr>
          <p:cNvPr id="15" name="TextBox 14">
            <a:extLst>
              <a:ext uri="{FF2B5EF4-FFF2-40B4-BE49-F238E27FC236}">
                <a16:creationId xmlns:a16="http://schemas.microsoft.com/office/drawing/2014/main" id="{ADA7772D-6274-4C25-8116-0212617B79D4}"/>
              </a:ext>
            </a:extLst>
          </p:cNvPr>
          <p:cNvSpPr txBox="1"/>
          <p:nvPr/>
        </p:nvSpPr>
        <p:spPr>
          <a:xfrm>
            <a:off x="439294" y="5157328"/>
            <a:ext cx="4913586" cy="461665"/>
          </a:xfrm>
          <a:prstGeom prst="rect">
            <a:avLst/>
          </a:prstGeom>
          <a:noFill/>
        </p:spPr>
        <p:txBody>
          <a:bodyPr wrap="square" rtlCol="0">
            <a:spAutoFit/>
          </a:bodyPr>
          <a:lstStyle/>
          <a:p>
            <a:r>
              <a:rPr lang="en-US" sz="2400">
                <a:solidFill>
                  <a:srgbClr val="FFFF00"/>
                </a:solidFill>
                <a:latin typeface="#9Slide03 Josefin Sans SemiBold" panose="00000700000000000000" pitchFamily="2" charset="0"/>
                <a:cs typeface="Times New Roman" panose="02020603050405020304" pitchFamily="18" charset="0"/>
              </a:rPr>
              <a:t>2. Kinh độ, vĩ độ và tọa độ địa lí</a:t>
            </a:r>
          </a:p>
        </p:txBody>
      </p:sp>
      <p:sp>
        <p:nvSpPr>
          <p:cNvPr id="3" name="Rectangle 2">
            <a:extLst>
              <a:ext uri="{FF2B5EF4-FFF2-40B4-BE49-F238E27FC236}">
                <a16:creationId xmlns:a16="http://schemas.microsoft.com/office/drawing/2014/main" id="{803E9459-F61C-4BB7-A916-A1580C71ED04}"/>
              </a:ext>
            </a:extLst>
          </p:cNvPr>
          <p:cNvSpPr/>
          <p:nvPr/>
        </p:nvSpPr>
        <p:spPr>
          <a:xfrm>
            <a:off x="1970690" y="2120911"/>
            <a:ext cx="4682358" cy="2852158"/>
          </a:xfrm>
          <a:prstGeom prst="rect">
            <a:avLst/>
          </a:prstGeom>
          <a:solidFill>
            <a:srgbClr val="016E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182B2BF-E453-4E43-95D3-A660200F0C04}"/>
              </a:ext>
            </a:extLst>
          </p:cNvPr>
          <p:cNvSpPr/>
          <p:nvPr/>
        </p:nvSpPr>
        <p:spPr>
          <a:xfrm>
            <a:off x="6716597" y="2120911"/>
            <a:ext cx="4632620" cy="2852158"/>
          </a:xfrm>
          <a:prstGeom prst="rect">
            <a:avLst/>
          </a:prstGeom>
          <a:solidFill>
            <a:srgbClr val="016E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6950C74-001F-4BD0-A040-F48CA15DE26F}"/>
              </a:ext>
            </a:extLst>
          </p:cNvPr>
          <p:cNvGrpSpPr/>
          <p:nvPr/>
        </p:nvGrpSpPr>
        <p:grpSpPr>
          <a:xfrm>
            <a:off x="9406540" y="3963436"/>
            <a:ext cx="2491584" cy="2387783"/>
            <a:chOff x="8205185" y="3238929"/>
            <a:chExt cx="3596086" cy="3446271"/>
          </a:xfrm>
        </p:grpSpPr>
        <p:pic>
          <p:nvPicPr>
            <p:cNvPr id="17" name="Picture 2" descr="Ghi Kinh Độ Và Vĩ Độ Là Gì, Thế Nào Là Kinh Độ Và Vĩ Độ Của Một Điểm">
              <a:extLst>
                <a:ext uri="{FF2B5EF4-FFF2-40B4-BE49-F238E27FC236}">
                  <a16:creationId xmlns:a16="http://schemas.microsoft.com/office/drawing/2014/main" id="{C9AD4039-8C81-4B51-8C82-1D70A9BDD9B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357" b="89694" l="8875" r="90000">
                          <a14:foregroundMark x1="8875" y1="47632" x2="8875" y2="47632"/>
                          <a14:foregroundMark x1="25125" y1="8357" x2="25125" y2="8357"/>
                        </a14:backgroundRemoval>
                      </a14:imgEffect>
                    </a14:imgLayer>
                  </a14:imgProps>
                </a:ext>
                <a:ext uri="{28A0092B-C50C-407E-A947-70E740481C1C}">
                  <a14:useLocalDpi xmlns:a14="http://schemas.microsoft.com/office/drawing/2010/main" val="0"/>
                </a:ext>
              </a:extLst>
            </a:blip>
            <a:srcRect l="6604" t="9548" r="55484" b="9485"/>
            <a:stretch/>
          </p:blipFill>
          <p:spPr bwMode="auto">
            <a:xfrm>
              <a:off x="8205185" y="3238929"/>
              <a:ext cx="3596086" cy="3446271"/>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id="{3C095591-FC38-4AAC-8E3B-EE286C4B428D}"/>
                </a:ext>
              </a:extLst>
            </p:cNvPr>
            <p:cNvSpPr/>
            <p:nvPr/>
          </p:nvSpPr>
          <p:spPr>
            <a:xfrm rot="20141279">
              <a:off x="8848287" y="3504320"/>
              <a:ext cx="1623736" cy="3069020"/>
            </a:xfrm>
            <a:custGeom>
              <a:avLst/>
              <a:gdLst>
                <a:gd name="connsiteX0" fmla="*/ 1623736 w 1623736"/>
                <a:gd name="connsiteY0" fmla="*/ 0 h 3069020"/>
                <a:gd name="connsiteX1" fmla="*/ 1224343 w 1623736"/>
                <a:gd name="connsiteY1" fmla="*/ 115614 h 3069020"/>
                <a:gd name="connsiteX2" fmla="*/ 993115 w 1623736"/>
                <a:gd name="connsiteY2" fmla="*/ 231227 h 3069020"/>
                <a:gd name="connsiteX3" fmla="*/ 614743 w 1623736"/>
                <a:gd name="connsiteY3" fmla="*/ 515007 h 3069020"/>
                <a:gd name="connsiteX4" fmla="*/ 309943 w 1623736"/>
                <a:gd name="connsiteY4" fmla="*/ 914400 h 3069020"/>
                <a:gd name="connsiteX5" fmla="*/ 110246 w 1623736"/>
                <a:gd name="connsiteY5" fmla="*/ 1324303 h 3069020"/>
                <a:gd name="connsiteX6" fmla="*/ 15653 w 1623736"/>
                <a:gd name="connsiteY6" fmla="*/ 1744717 h 3069020"/>
                <a:gd name="connsiteX7" fmla="*/ 5143 w 1623736"/>
                <a:gd name="connsiteY7" fmla="*/ 2217682 h 3069020"/>
                <a:gd name="connsiteX8" fmla="*/ 68205 w 1623736"/>
                <a:gd name="connsiteY8" fmla="*/ 2554014 h 3069020"/>
                <a:gd name="connsiteX9" fmla="*/ 194329 w 1623736"/>
                <a:gd name="connsiteY9" fmla="*/ 2806262 h 3069020"/>
                <a:gd name="connsiteX10" fmla="*/ 383515 w 1623736"/>
                <a:gd name="connsiteY10" fmla="*/ 3069020 h 3069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736" h="3069020">
                  <a:moveTo>
                    <a:pt x="1623736" y="0"/>
                  </a:moveTo>
                  <a:cubicBezTo>
                    <a:pt x="1476591" y="38538"/>
                    <a:pt x="1329446" y="77076"/>
                    <a:pt x="1224343" y="115614"/>
                  </a:cubicBezTo>
                  <a:cubicBezTo>
                    <a:pt x="1119240" y="154152"/>
                    <a:pt x="1094715" y="164661"/>
                    <a:pt x="993115" y="231227"/>
                  </a:cubicBezTo>
                  <a:cubicBezTo>
                    <a:pt x="891515" y="297793"/>
                    <a:pt x="728605" y="401145"/>
                    <a:pt x="614743" y="515007"/>
                  </a:cubicBezTo>
                  <a:cubicBezTo>
                    <a:pt x="500881" y="628869"/>
                    <a:pt x="394026" y="779517"/>
                    <a:pt x="309943" y="914400"/>
                  </a:cubicBezTo>
                  <a:cubicBezTo>
                    <a:pt x="225860" y="1049283"/>
                    <a:pt x="159294" y="1185917"/>
                    <a:pt x="110246" y="1324303"/>
                  </a:cubicBezTo>
                  <a:cubicBezTo>
                    <a:pt x="61198" y="1462689"/>
                    <a:pt x="33170" y="1595821"/>
                    <a:pt x="15653" y="1744717"/>
                  </a:cubicBezTo>
                  <a:cubicBezTo>
                    <a:pt x="-1864" y="1893614"/>
                    <a:pt x="-3616" y="2082799"/>
                    <a:pt x="5143" y="2217682"/>
                  </a:cubicBezTo>
                  <a:cubicBezTo>
                    <a:pt x="13902" y="2352565"/>
                    <a:pt x="36674" y="2455917"/>
                    <a:pt x="68205" y="2554014"/>
                  </a:cubicBezTo>
                  <a:cubicBezTo>
                    <a:pt x="99736" y="2652111"/>
                    <a:pt x="141777" y="2720428"/>
                    <a:pt x="194329" y="2806262"/>
                  </a:cubicBezTo>
                  <a:cubicBezTo>
                    <a:pt x="246881" y="2892096"/>
                    <a:pt x="315198" y="2980558"/>
                    <a:pt x="383515" y="3069020"/>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4D7DCB0-22B9-4D45-A2BB-A6FCB452DC56}"/>
                </a:ext>
              </a:extLst>
            </p:cNvPr>
            <p:cNvCxnSpPr>
              <a:cxnSpLocks/>
            </p:cNvCxnSpPr>
            <p:nvPr/>
          </p:nvCxnSpPr>
          <p:spPr>
            <a:xfrm>
              <a:off x="8328878" y="4370075"/>
              <a:ext cx="321182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958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17"/>
          <p:cNvSpPr>
            <a:spLocks noChangeShapeType="1"/>
          </p:cNvSpPr>
          <p:nvPr/>
        </p:nvSpPr>
        <p:spPr bwMode="auto">
          <a:xfrm flipH="1">
            <a:off x="6451600" y="1905000"/>
            <a:ext cx="0" cy="426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 name="Line 118"/>
          <p:cNvSpPr>
            <a:spLocks noChangeShapeType="1"/>
          </p:cNvSpPr>
          <p:nvPr/>
        </p:nvSpPr>
        <p:spPr bwMode="auto">
          <a:xfrm>
            <a:off x="5613400" y="3124200"/>
            <a:ext cx="4953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Line 119"/>
          <p:cNvSpPr>
            <a:spLocks noChangeShapeType="1"/>
          </p:cNvSpPr>
          <p:nvPr/>
        </p:nvSpPr>
        <p:spPr bwMode="auto">
          <a:xfrm>
            <a:off x="6451600" y="2971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4" name="Line 120"/>
          <p:cNvSpPr>
            <a:spLocks noChangeShapeType="1"/>
          </p:cNvSpPr>
          <p:nvPr/>
        </p:nvSpPr>
        <p:spPr bwMode="auto">
          <a:xfrm>
            <a:off x="6451600" y="1981200"/>
            <a:ext cx="0" cy="419100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 name="Line 121"/>
          <p:cNvSpPr>
            <a:spLocks noChangeShapeType="1"/>
          </p:cNvSpPr>
          <p:nvPr/>
        </p:nvSpPr>
        <p:spPr bwMode="auto">
          <a:xfrm flipH="1">
            <a:off x="5613400" y="3124200"/>
            <a:ext cx="4953000"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122"/>
          <p:cNvSpPr>
            <a:spLocks noChangeShapeType="1"/>
          </p:cNvSpPr>
          <p:nvPr/>
        </p:nvSpPr>
        <p:spPr bwMode="auto">
          <a:xfrm flipH="1">
            <a:off x="5842000" y="18065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23"/>
          <p:cNvSpPr>
            <a:spLocks noChangeShapeType="1"/>
          </p:cNvSpPr>
          <p:nvPr/>
        </p:nvSpPr>
        <p:spPr bwMode="auto">
          <a:xfrm flipH="1">
            <a:off x="7089775"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4"/>
          <p:cNvSpPr>
            <a:spLocks noChangeShapeType="1"/>
          </p:cNvSpPr>
          <p:nvPr/>
        </p:nvSpPr>
        <p:spPr bwMode="auto">
          <a:xfrm flipH="1">
            <a:off x="7729538" y="1656279"/>
            <a:ext cx="0" cy="438574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25"/>
          <p:cNvSpPr>
            <a:spLocks noChangeShapeType="1"/>
          </p:cNvSpPr>
          <p:nvPr/>
        </p:nvSpPr>
        <p:spPr bwMode="auto">
          <a:xfrm flipH="1">
            <a:off x="8396288"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6"/>
          <p:cNvSpPr>
            <a:spLocks noChangeShapeType="1"/>
          </p:cNvSpPr>
          <p:nvPr/>
        </p:nvSpPr>
        <p:spPr bwMode="auto">
          <a:xfrm flipH="1">
            <a:off x="9020175"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7"/>
          <p:cNvSpPr>
            <a:spLocks noChangeShapeType="1"/>
          </p:cNvSpPr>
          <p:nvPr/>
        </p:nvSpPr>
        <p:spPr bwMode="auto">
          <a:xfrm flipH="1">
            <a:off x="9702800"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28"/>
          <p:cNvSpPr>
            <a:spLocks noChangeShapeType="1"/>
          </p:cNvSpPr>
          <p:nvPr/>
        </p:nvSpPr>
        <p:spPr bwMode="auto">
          <a:xfrm>
            <a:off x="5616576" y="3802063"/>
            <a:ext cx="51022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29"/>
          <p:cNvSpPr>
            <a:spLocks noChangeShapeType="1"/>
          </p:cNvSpPr>
          <p:nvPr/>
        </p:nvSpPr>
        <p:spPr bwMode="auto">
          <a:xfrm>
            <a:off x="5689601" y="24368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0"/>
          <p:cNvSpPr>
            <a:spLocks noChangeShapeType="1"/>
          </p:cNvSpPr>
          <p:nvPr/>
        </p:nvSpPr>
        <p:spPr bwMode="auto">
          <a:xfrm>
            <a:off x="5588001" y="44561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31"/>
          <p:cNvSpPr>
            <a:spLocks noChangeShapeType="1"/>
          </p:cNvSpPr>
          <p:nvPr/>
        </p:nvSpPr>
        <p:spPr bwMode="auto">
          <a:xfrm>
            <a:off x="5588001" y="5094288"/>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32"/>
          <p:cNvSpPr>
            <a:spLocks noChangeShapeType="1"/>
          </p:cNvSpPr>
          <p:nvPr/>
        </p:nvSpPr>
        <p:spPr bwMode="auto">
          <a:xfrm>
            <a:off x="5559426" y="5746750"/>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33"/>
          <p:cNvSpPr txBox="1">
            <a:spLocks noChangeArrowheads="1"/>
          </p:cNvSpPr>
          <p:nvPr/>
        </p:nvSpPr>
        <p:spPr bwMode="auto">
          <a:xfrm>
            <a:off x="5091113" y="359568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0</a:t>
            </a:r>
            <a:endParaRPr lang="en-US" altLang="en-US" sz="1800" b="1">
              <a:solidFill>
                <a:srgbClr val="0000FF"/>
              </a:solidFill>
              <a:latin typeface="Calibri" panose="020F0502020204030204" pitchFamily="34" charset="0"/>
            </a:endParaRPr>
          </a:p>
        </p:txBody>
      </p:sp>
      <p:sp>
        <p:nvSpPr>
          <p:cNvPr id="20499" name="Text Box 134"/>
          <p:cNvSpPr txBox="1">
            <a:spLocks noChangeArrowheads="1"/>
          </p:cNvSpPr>
          <p:nvPr/>
        </p:nvSpPr>
        <p:spPr bwMode="auto">
          <a:xfrm>
            <a:off x="7426325" y="603408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o</a:t>
            </a:r>
            <a:endParaRPr lang="en-US" altLang="en-US" sz="1800" b="1">
              <a:solidFill>
                <a:srgbClr val="0000FF"/>
              </a:solidFill>
              <a:latin typeface="Calibri" panose="020F0502020204030204" pitchFamily="34" charset="0"/>
            </a:endParaRPr>
          </a:p>
        </p:txBody>
      </p:sp>
      <p:sp>
        <p:nvSpPr>
          <p:cNvPr id="20500" name="Line 135"/>
          <p:cNvSpPr>
            <a:spLocks noChangeShapeType="1"/>
          </p:cNvSpPr>
          <p:nvPr/>
        </p:nvSpPr>
        <p:spPr bwMode="auto">
          <a:xfrm flipH="1">
            <a:off x="10385425" y="18827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1" name="Text Box 137"/>
          <p:cNvSpPr txBox="1">
            <a:spLocks noChangeArrowheads="1"/>
          </p:cNvSpPr>
          <p:nvPr/>
        </p:nvSpPr>
        <p:spPr bwMode="auto">
          <a:xfrm>
            <a:off x="6097588" y="2783327"/>
            <a:ext cx="30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FF"/>
                </a:solidFill>
                <a:latin typeface="#9Slide03 SVN-PF Din Text Pro C" panose="02000506020000020004" pitchFamily="2" charset="0"/>
              </a:rPr>
              <a:t>C</a:t>
            </a:r>
          </a:p>
        </p:txBody>
      </p:sp>
      <p:sp>
        <p:nvSpPr>
          <p:cNvPr id="20503" name="Text Box 138"/>
          <p:cNvSpPr txBox="1">
            <a:spLocks noChangeArrowheads="1"/>
          </p:cNvSpPr>
          <p:nvPr/>
        </p:nvSpPr>
        <p:spPr bwMode="auto">
          <a:xfrm>
            <a:off x="5080001" y="28194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4" name="Text Box 139"/>
          <p:cNvSpPr txBox="1">
            <a:spLocks noChangeArrowheads="1"/>
          </p:cNvSpPr>
          <p:nvPr/>
        </p:nvSpPr>
        <p:spPr bwMode="auto">
          <a:xfrm>
            <a:off x="5521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30</a:t>
            </a:r>
            <a:r>
              <a:rPr lang="en-US" altLang="en-US" sz="1800" b="1" baseline="30000" dirty="0">
                <a:latin typeface="Calibri" panose="020F0502020204030204" pitchFamily="34" charset="0"/>
              </a:rPr>
              <a:t>o</a:t>
            </a:r>
            <a:endParaRPr lang="en-US" altLang="en-US" sz="1800" b="1" dirty="0">
              <a:latin typeface="Calibri" panose="020F0502020204030204" pitchFamily="34" charset="0"/>
            </a:endParaRPr>
          </a:p>
        </p:txBody>
      </p:sp>
      <p:sp>
        <p:nvSpPr>
          <p:cNvPr id="20505" name="Text Box 140"/>
          <p:cNvSpPr txBox="1">
            <a:spLocks noChangeArrowheads="1"/>
          </p:cNvSpPr>
          <p:nvPr/>
        </p:nvSpPr>
        <p:spPr bwMode="auto">
          <a:xfrm>
            <a:off x="6207126" y="1449388"/>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6" name="Text Box 141"/>
          <p:cNvSpPr txBox="1">
            <a:spLocks noChangeArrowheads="1"/>
          </p:cNvSpPr>
          <p:nvPr/>
        </p:nvSpPr>
        <p:spPr bwMode="auto">
          <a:xfrm>
            <a:off x="7045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7" name="Text Box 142"/>
          <p:cNvSpPr txBox="1">
            <a:spLocks noChangeArrowheads="1"/>
          </p:cNvSpPr>
          <p:nvPr/>
        </p:nvSpPr>
        <p:spPr bwMode="auto">
          <a:xfrm>
            <a:off x="8120064" y="153035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8" name="Text Box 143"/>
          <p:cNvSpPr txBox="1">
            <a:spLocks noChangeArrowheads="1"/>
          </p:cNvSpPr>
          <p:nvPr/>
        </p:nvSpPr>
        <p:spPr bwMode="auto">
          <a:xfrm>
            <a:off x="8818564"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9" name="Text Box 144"/>
          <p:cNvSpPr txBox="1">
            <a:spLocks noChangeArrowheads="1"/>
          </p:cNvSpPr>
          <p:nvPr/>
        </p:nvSpPr>
        <p:spPr bwMode="auto">
          <a:xfrm>
            <a:off x="9499601"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0" name="Text Box 145"/>
          <p:cNvSpPr txBox="1">
            <a:spLocks noChangeArrowheads="1"/>
          </p:cNvSpPr>
          <p:nvPr/>
        </p:nvSpPr>
        <p:spPr bwMode="auto">
          <a:xfrm>
            <a:off x="10185400" y="1524001"/>
            <a:ext cx="63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40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6" name="Line 151"/>
          <p:cNvSpPr>
            <a:spLocks noChangeShapeType="1"/>
          </p:cNvSpPr>
          <p:nvPr/>
        </p:nvSpPr>
        <p:spPr bwMode="auto">
          <a:xfrm>
            <a:off x="6451600"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152"/>
          <p:cNvSpPr>
            <a:spLocks noChangeShapeType="1"/>
          </p:cNvSpPr>
          <p:nvPr/>
        </p:nvSpPr>
        <p:spPr bwMode="auto">
          <a:xfrm>
            <a:off x="6451600" y="2286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Line 153"/>
          <p:cNvSpPr>
            <a:spLocks noChangeShapeType="1"/>
          </p:cNvSpPr>
          <p:nvPr/>
        </p:nvSpPr>
        <p:spPr bwMode="auto">
          <a:xfrm>
            <a:off x="645160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9" name="Line 154"/>
          <p:cNvSpPr>
            <a:spLocks noChangeShapeType="1"/>
          </p:cNvSpPr>
          <p:nvPr/>
        </p:nvSpPr>
        <p:spPr bwMode="auto">
          <a:xfrm>
            <a:off x="6451600" y="2667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0" name="Line 155"/>
          <p:cNvSpPr>
            <a:spLocks noChangeShapeType="1"/>
          </p:cNvSpPr>
          <p:nvPr/>
        </p:nvSpPr>
        <p:spPr bwMode="auto">
          <a:xfrm flipV="1">
            <a:off x="6451600" y="1905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AutoShape 156"/>
          <p:cNvSpPr>
            <a:spLocks/>
          </p:cNvSpPr>
          <p:nvPr/>
        </p:nvSpPr>
        <p:spPr bwMode="auto">
          <a:xfrm rot="-5400000">
            <a:off x="6908800" y="2209800"/>
            <a:ext cx="304800" cy="1219200"/>
          </a:xfrm>
          <a:prstGeom prst="rightBrace">
            <a:avLst>
              <a:gd name="adj1" fmla="val 3333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1" name="Text Box 157"/>
          <p:cNvSpPr txBox="1">
            <a:spLocks noChangeArrowheads="1"/>
          </p:cNvSpPr>
          <p:nvPr/>
        </p:nvSpPr>
        <p:spPr bwMode="auto">
          <a:xfrm>
            <a:off x="6756400" y="236696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20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2" name="AutoShape 158"/>
          <p:cNvSpPr>
            <a:spLocks/>
          </p:cNvSpPr>
          <p:nvPr/>
        </p:nvSpPr>
        <p:spPr bwMode="auto">
          <a:xfrm rot="-159653">
            <a:off x="6451600" y="3125788"/>
            <a:ext cx="228600" cy="609600"/>
          </a:xfrm>
          <a:prstGeom prst="rightBrace">
            <a:avLst>
              <a:gd name="adj1" fmla="val 22222"/>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3" name="Text Box 159"/>
          <p:cNvSpPr txBox="1">
            <a:spLocks noChangeArrowheads="1"/>
          </p:cNvSpPr>
          <p:nvPr/>
        </p:nvSpPr>
        <p:spPr bwMode="auto">
          <a:xfrm>
            <a:off x="6604000" y="323691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10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4" name="AutoShape 160"/>
          <p:cNvSpPr>
            <a:spLocks noChangeArrowheads="1"/>
          </p:cNvSpPr>
          <p:nvPr/>
        </p:nvSpPr>
        <p:spPr bwMode="auto">
          <a:xfrm>
            <a:off x="6413764" y="3086101"/>
            <a:ext cx="60569" cy="78764"/>
          </a:xfrm>
          <a:prstGeom prst="star8">
            <a:avLst>
              <a:gd name="adj" fmla="val 3825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0527" name="Text Box 172"/>
          <p:cNvSpPr txBox="1">
            <a:spLocks noChangeArrowheads="1"/>
          </p:cNvSpPr>
          <p:nvPr/>
        </p:nvSpPr>
        <p:spPr bwMode="auto">
          <a:xfrm>
            <a:off x="5105400" y="2209800"/>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0</a:t>
            </a:r>
            <a:endParaRPr lang="en-US" altLang="en-US" sz="1800" b="1">
              <a:latin typeface="Calibri" panose="020F0502020204030204" pitchFamily="34" charset="0"/>
            </a:endParaRPr>
          </a:p>
        </p:txBody>
      </p:sp>
      <p:sp>
        <p:nvSpPr>
          <p:cNvPr id="20528" name="Text Box 173"/>
          <p:cNvSpPr txBox="1">
            <a:spLocks noChangeArrowheads="1"/>
          </p:cNvSpPr>
          <p:nvPr/>
        </p:nvSpPr>
        <p:spPr bwMode="auto">
          <a:xfrm>
            <a:off x="5030789" y="41910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29" name="Text Box 174"/>
          <p:cNvSpPr txBox="1">
            <a:spLocks noChangeArrowheads="1"/>
          </p:cNvSpPr>
          <p:nvPr/>
        </p:nvSpPr>
        <p:spPr bwMode="auto">
          <a:xfrm>
            <a:off x="5030789" y="4876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0" name="Text Box 175"/>
          <p:cNvSpPr txBox="1">
            <a:spLocks noChangeArrowheads="1"/>
          </p:cNvSpPr>
          <p:nvPr/>
        </p:nvSpPr>
        <p:spPr bwMode="auto">
          <a:xfrm>
            <a:off x="5106989" y="5638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2" name="Text Box 181"/>
          <p:cNvSpPr txBox="1">
            <a:spLocks noChangeArrowheads="1"/>
          </p:cNvSpPr>
          <p:nvPr/>
        </p:nvSpPr>
        <p:spPr bwMode="auto">
          <a:xfrm>
            <a:off x="9906000" y="1143001"/>
            <a:ext cx="381836"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Đ</a:t>
            </a:r>
          </a:p>
        </p:txBody>
      </p:sp>
      <p:sp>
        <p:nvSpPr>
          <p:cNvPr id="20533" name="Text Box 182"/>
          <p:cNvSpPr txBox="1">
            <a:spLocks noChangeArrowheads="1"/>
          </p:cNvSpPr>
          <p:nvPr/>
        </p:nvSpPr>
        <p:spPr bwMode="auto">
          <a:xfrm>
            <a:off x="6722862" y="1010654"/>
            <a:ext cx="336952"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T</a:t>
            </a:r>
          </a:p>
        </p:txBody>
      </p:sp>
      <p:sp>
        <p:nvSpPr>
          <p:cNvPr id="20534" name="Text Box 183"/>
          <p:cNvSpPr txBox="1">
            <a:spLocks noChangeArrowheads="1"/>
          </p:cNvSpPr>
          <p:nvPr/>
        </p:nvSpPr>
        <p:spPr bwMode="auto">
          <a:xfrm>
            <a:off x="5061937" y="1707357"/>
            <a:ext cx="357790"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B</a:t>
            </a:r>
          </a:p>
        </p:txBody>
      </p:sp>
      <p:sp>
        <p:nvSpPr>
          <p:cNvPr id="20535" name="Text Box 184"/>
          <p:cNvSpPr txBox="1">
            <a:spLocks noChangeArrowheads="1"/>
          </p:cNvSpPr>
          <p:nvPr/>
        </p:nvSpPr>
        <p:spPr bwMode="auto">
          <a:xfrm>
            <a:off x="5105400" y="5181601"/>
            <a:ext cx="386644"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N</a:t>
            </a:r>
          </a:p>
        </p:txBody>
      </p:sp>
      <p:sp>
        <p:nvSpPr>
          <p:cNvPr id="71" name="Rectangle 185">
            <a:extLst>
              <a:ext uri="{FF2B5EF4-FFF2-40B4-BE49-F238E27FC236}">
                <a16:creationId xmlns:a16="http://schemas.microsoft.com/office/drawing/2014/main" id="{7AB6EC89-01C3-4167-9E18-A90E489362B5}"/>
              </a:ext>
            </a:extLst>
          </p:cNvPr>
          <p:cNvSpPr>
            <a:spLocks noChangeArrowheads="1"/>
          </p:cNvSpPr>
          <p:nvPr/>
        </p:nvSpPr>
        <p:spPr bwMode="auto">
          <a:xfrm>
            <a:off x="121040" y="1843432"/>
            <a:ext cx="46580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800" dirty="0">
                <a:latin typeface="#9Slide03 SVN-PF Din Text Pro C" panose="02000506020000020004" pitchFamily="2" charset="0"/>
              </a:rPr>
              <a:t> - </a:t>
            </a:r>
            <a:r>
              <a:rPr lang="en-US" altLang="en-US" sz="2800" dirty="0" err="1">
                <a:solidFill>
                  <a:srgbClr val="0000FF"/>
                </a:solidFill>
                <a:latin typeface="#9Slide03 SVN-PF Din Text Pro C" panose="02000506020000020004" pitchFamily="2" charset="0"/>
              </a:rPr>
              <a:t>Kinh</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độ</a:t>
            </a:r>
            <a:r>
              <a:rPr lang="en-US" altLang="en-US" sz="2800" dirty="0">
                <a:solidFill>
                  <a:srgbClr val="0000FF"/>
                </a:solidFill>
                <a:latin typeface="#9Slide03 SVN-PF Din Text Pro C" panose="02000506020000020004" pitchFamily="2" charset="0"/>
              </a:rPr>
              <a:t>: </a:t>
            </a:r>
            <a:r>
              <a:rPr lang="en-US" altLang="en-US" sz="2800" dirty="0" err="1">
                <a:latin typeface="#9Slide03 SVN-PF Din Text Pro C" panose="02000506020000020004" pitchFamily="2" charset="0"/>
              </a:rPr>
              <a:t>khoảng</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cách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tính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bằng</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từ</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kinh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tuyến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gốc</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kinh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tuyến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đi</a:t>
            </a:r>
            <a:r>
              <a:rPr lang="en-US" altLang="en-US" sz="2800" dirty="0">
                <a:latin typeface="#9Slide03 SVN-PF Din Text Pro C" panose="02000506020000020004" pitchFamily="2" charset="0"/>
              </a:rPr>
              <a:t> qua </a:t>
            </a:r>
            <a:r>
              <a:rPr lang="en-US" altLang="en-US" sz="2800" dirty="0" err="1">
                <a:latin typeface="#9Slide03 SVN-PF Din Text Pro C" panose="02000506020000020004" pitchFamily="2" charset="0"/>
              </a:rPr>
              <a:t>điểm</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đó</a:t>
            </a:r>
            <a:r>
              <a:rPr lang="en-US" altLang="en-US" sz="2800" dirty="0">
                <a:latin typeface="#9Slide03 SVN-PF Din Text Pro C" panose="02000506020000020004" pitchFamily="2" charset="0"/>
              </a:rPr>
              <a:t>.</a:t>
            </a:r>
          </a:p>
        </p:txBody>
      </p:sp>
      <p:sp>
        <p:nvSpPr>
          <p:cNvPr id="75" name="Rectangle 186">
            <a:extLst>
              <a:ext uri="{FF2B5EF4-FFF2-40B4-BE49-F238E27FC236}">
                <a16:creationId xmlns:a16="http://schemas.microsoft.com/office/drawing/2014/main" id="{66C45ACD-AA8F-4906-A1BD-A716AF548B22}"/>
              </a:ext>
            </a:extLst>
          </p:cNvPr>
          <p:cNvSpPr>
            <a:spLocks noChangeArrowheads="1"/>
          </p:cNvSpPr>
          <p:nvPr/>
        </p:nvSpPr>
        <p:spPr bwMode="auto">
          <a:xfrm>
            <a:off x="-13722" y="3922620"/>
            <a:ext cx="46580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dirty="0">
                <a:latin typeface="#9Slide03 SVN-PF Din Text Pro C" panose="02000506020000020004" pitchFamily="2" charset="0"/>
              </a:rPr>
              <a:t> - </a:t>
            </a:r>
            <a:r>
              <a:rPr lang="en-US" altLang="en-US" sz="2800" dirty="0">
                <a:solidFill>
                  <a:srgbClr val="0000FF"/>
                </a:solidFill>
                <a:latin typeface="#9Slide03 SVN-PF Din Text Pro C" panose="02000506020000020004" pitchFamily="2" charset="0"/>
              </a:rPr>
              <a:t>Tọa độ địa lý: </a:t>
            </a:r>
            <a:r>
              <a:rPr lang="en-US" altLang="en-US" sz="2800" dirty="0">
                <a:latin typeface="#9Slide03 SVN-PF Din Text Pro C" panose="02000506020000020004" pitchFamily="2" charset="0"/>
              </a:rPr>
              <a:t>là </a:t>
            </a:r>
            <a:r>
              <a:rPr lang="vi-VN" altLang="en-US" sz="2800" dirty="0">
                <a:latin typeface="#9Slide03 SVN-PF Din Text Pro C" panose="02000506020000020004" pitchFamily="2" charset="0"/>
              </a:rPr>
              <a:t>vĩ</a:t>
            </a:r>
            <a:r>
              <a:rPr lang="en-US" altLang="en-US" sz="2800" dirty="0">
                <a:latin typeface="#9Slide03 SVN-PF Din Text Pro C" panose="02000506020000020004" pitchFamily="2" charset="0"/>
              </a:rPr>
              <a:t> độ và </a:t>
            </a:r>
            <a:r>
              <a:rPr lang="vi-VN" altLang="en-US" sz="2800" dirty="0">
                <a:latin typeface="#9Slide03 SVN-PF Din Text Pro C" panose="02000506020000020004" pitchFamily="2" charset="0"/>
              </a:rPr>
              <a:t>kinh</a:t>
            </a:r>
            <a:r>
              <a:rPr lang="en-US" altLang="en-US" sz="2800" dirty="0">
                <a:latin typeface="#9Slide03 SVN-PF Din Text Pro C" panose="02000506020000020004" pitchFamily="2" charset="0"/>
              </a:rPr>
              <a:t> độ của điểm đó.</a:t>
            </a:r>
          </a:p>
        </p:txBody>
      </p:sp>
      <p:sp>
        <p:nvSpPr>
          <p:cNvPr id="79" name="Rectangle 187">
            <a:extLst>
              <a:ext uri="{FF2B5EF4-FFF2-40B4-BE49-F238E27FC236}">
                <a16:creationId xmlns:a16="http://schemas.microsoft.com/office/drawing/2014/main" id="{51B920F7-A555-454F-BA7C-1A79DAE930C7}"/>
              </a:ext>
            </a:extLst>
          </p:cNvPr>
          <p:cNvSpPr>
            <a:spLocks noChangeArrowheads="1"/>
          </p:cNvSpPr>
          <p:nvPr/>
        </p:nvSpPr>
        <p:spPr bwMode="auto">
          <a:xfrm>
            <a:off x="171764" y="2979661"/>
            <a:ext cx="46580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800" dirty="0">
                <a:latin typeface="#9Slide03 SVN-PF Din Text Pro C" panose="02000506020000020004" pitchFamily="2" charset="0"/>
              </a:rPr>
              <a:t> - </a:t>
            </a:r>
            <a:r>
              <a:rPr lang="en-US" altLang="en-US" sz="2800" dirty="0" err="1">
                <a:solidFill>
                  <a:srgbClr val="0000FF"/>
                </a:solidFill>
                <a:latin typeface="#9Slide03 SVN-PF Din Text Pro C" panose="02000506020000020004" pitchFamily="2" charset="0"/>
              </a:rPr>
              <a:t>Vĩ</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độ</a:t>
            </a:r>
            <a:r>
              <a:rPr lang="en-US" altLang="en-US" sz="2800" dirty="0">
                <a:solidFill>
                  <a:srgbClr val="0000FF"/>
                </a:solidFill>
                <a:latin typeface="#9Slide03 SVN-PF Din Text Pro C" panose="02000506020000020004" pitchFamily="2" charset="0"/>
              </a:rPr>
              <a:t>: </a:t>
            </a:r>
            <a:r>
              <a:rPr lang="en-US" altLang="en-US" sz="2800" dirty="0" err="1">
                <a:latin typeface="#9Slide03 SVN-PF Din Text Pro C" panose="02000506020000020004" pitchFamily="2" charset="0"/>
              </a:rPr>
              <a:t>khoảng</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cách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tính</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bằng</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từ</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vĩ</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tuyến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gốc</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vĩ</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tuyến</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đi</a:t>
            </a:r>
            <a:r>
              <a:rPr lang="en-US" altLang="en-US" sz="2800" dirty="0">
                <a:latin typeface="#9Slide03 SVN-PF Din Text Pro C" panose="02000506020000020004" pitchFamily="2" charset="0"/>
              </a:rPr>
              <a:t> qua </a:t>
            </a:r>
            <a:r>
              <a:rPr lang="en-US" altLang="en-US" sz="2800" dirty="0" err="1">
                <a:latin typeface="#9Slide03 SVN-PF Din Text Pro C" panose="02000506020000020004" pitchFamily="2" charset="0"/>
              </a:rPr>
              <a:t>điểm</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đó</a:t>
            </a:r>
            <a:r>
              <a:rPr lang="en-US" altLang="en-US" sz="2800" dirty="0">
                <a:latin typeface="#9Slide03 SVN-PF Din Text Pro C" panose="02000506020000020004" pitchFamily="2" charset="0"/>
              </a:rPr>
              <a:t>. </a:t>
            </a:r>
          </a:p>
        </p:txBody>
      </p:sp>
      <p:sp>
        <p:nvSpPr>
          <p:cNvPr id="81" name="Rectangle 188">
            <a:extLst>
              <a:ext uri="{FF2B5EF4-FFF2-40B4-BE49-F238E27FC236}">
                <a16:creationId xmlns:a16="http://schemas.microsoft.com/office/drawing/2014/main" id="{CC6B7E43-4DD4-4DFB-9E90-46891F2861AE}"/>
              </a:ext>
            </a:extLst>
          </p:cNvPr>
          <p:cNvSpPr>
            <a:spLocks noChangeArrowheads="1"/>
          </p:cNvSpPr>
          <p:nvPr/>
        </p:nvSpPr>
        <p:spPr bwMode="auto">
          <a:xfrm>
            <a:off x="96518" y="4732762"/>
            <a:ext cx="47615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dirty="0">
                <a:latin typeface="#9Slide03 SVN-PF Din Text Pro C" panose="02000506020000020004" pitchFamily="2" charset="0"/>
              </a:rPr>
              <a:t> - </a:t>
            </a:r>
            <a:r>
              <a:rPr lang="en-US" altLang="en-US" sz="2800" dirty="0" err="1">
                <a:solidFill>
                  <a:srgbClr val="0000FF"/>
                </a:solidFill>
                <a:latin typeface="#9Slide03 SVN-PF Din Text Pro C" panose="02000506020000020004" pitchFamily="2" charset="0"/>
              </a:rPr>
              <a:t>Cách</a:t>
            </a:r>
            <a:r>
              <a:rPr lang="en-US" altLang="en-US" sz="2800" dirty="0">
                <a:solidFill>
                  <a:srgbClr val="0000FF"/>
                </a:solidFill>
                <a:latin typeface="#9Slide03 SVN-PF Din Text Pro C" panose="02000506020000020004" pitchFamily="2" charset="0"/>
              </a:rPr>
              <a:t> </a:t>
            </a:r>
            <a:r>
              <a:rPr lang="en-US" altLang="en-US" sz="2800" dirty="0" err="1">
                <a:solidFill>
                  <a:srgbClr val="0000FF"/>
                </a:solidFill>
                <a:latin typeface="#9Slide03 SVN-PF Din Text Pro C" panose="02000506020000020004" pitchFamily="2" charset="0"/>
              </a:rPr>
              <a:t>viết</a:t>
            </a:r>
            <a:r>
              <a:rPr lang="en-US" altLang="en-US" sz="2800" dirty="0">
                <a:solidFill>
                  <a:srgbClr val="0000FF"/>
                </a:solidFill>
                <a:latin typeface="#9Slide03 SVN-PF Din Text Pro C" panose="02000506020000020004" pitchFamily="2" charset="0"/>
              </a:rPr>
              <a:t>:</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ghi</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vĩ</a:t>
            </a:r>
            <a:r>
              <a:rPr lang="en-US" altLang="en-US" sz="2800" dirty="0">
                <a:latin typeface="#9Slide03 SVN-PF Din Text Pro C" panose="02000506020000020004" pitchFamily="2" charset="0"/>
              </a:rPr>
              <a:t> </a:t>
            </a:r>
            <a:r>
              <a:rPr lang="en-US" altLang="en-US" sz="2800" dirty="0" err="1">
                <a:latin typeface="#9Slide03 SVN-PF Din Text Pro C" panose="02000506020000020004" pitchFamily="2" charset="0"/>
              </a:rPr>
              <a:t>độ</a:t>
            </a:r>
            <a:r>
              <a:rPr lang="en-US" altLang="en-US" sz="2800" dirty="0">
                <a:latin typeface="#9Slide03 SVN-PF Din Text Pro C" panose="02000506020000020004" pitchFamily="2" charset="0"/>
              </a:rPr>
              <a:t> </a:t>
            </a:r>
            <a:r>
              <a:rPr lang="en-US" altLang="en-US" sz="2800" err="1">
                <a:latin typeface="#9Slide03 SVN-PF Din Text Pro C" panose="02000506020000020004" pitchFamily="2" charset="0"/>
              </a:rPr>
              <a:t>trước</a:t>
            </a:r>
            <a:r>
              <a:rPr lang="en-US" altLang="en-US" sz="2800">
                <a:latin typeface="#9Slide03 SVN-PF Din Text Pro C" panose="02000506020000020004" pitchFamily="2" charset="0"/>
              </a:rPr>
              <a:t> - kinh độ sau hoặc vĩ độ trên – kinh độ dưới. </a:t>
            </a:r>
            <a:endParaRPr lang="en-US" altLang="en-US" sz="2800" dirty="0">
              <a:latin typeface="#9Slide03 SVN-PF Din Text Pro C" panose="02000506020000020004" pitchFamily="2" charset="0"/>
            </a:endParaRPr>
          </a:p>
        </p:txBody>
      </p:sp>
      <p:grpSp>
        <p:nvGrpSpPr>
          <p:cNvPr id="82" name="Group 167">
            <a:extLst>
              <a:ext uri="{FF2B5EF4-FFF2-40B4-BE49-F238E27FC236}">
                <a16:creationId xmlns:a16="http://schemas.microsoft.com/office/drawing/2014/main" id="{D732A894-C282-4B13-828C-18B6DDC78AEA}"/>
              </a:ext>
            </a:extLst>
          </p:cNvPr>
          <p:cNvGrpSpPr>
            <a:grpSpLocks/>
          </p:cNvGrpSpPr>
          <p:nvPr/>
        </p:nvGrpSpPr>
        <p:grpSpPr bwMode="auto">
          <a:xfrm>
            <a:off x="510801" y="5367336"/>
            <a:ext cx="1759701" cy="1349376"/>
            <a:chOff x="371" y="2301"/>
            <a:chExt cx="816" cy="850"/>
          </a:xfrm>
        </p:grpSpPr>
        <p:sp>
          <p:nvSpPr>
            <p:cNvPr id="83" name="Rectangle 168">
              <a:hlinkClick r:id="rId2" action="ppaction://hlinksldjump"/>
              <a:extLst>
                <a:ext uri="{FF2B5EF4-FFF2-40B4-BE49-F238E27FC236}">
                  <a16:creationId xmlns:a16="http://schemas.microsoft.com/office/drawing/2014/main" id="{883118A0-6F35-423A-A312-11D58ADBC370}"/>
                </a:ext>
              </a:extLst>
            </p:cNvPr>
            <p:cNvSpPr>
              <a:spLocks noChangeArrowheads="1"/>
            </p:cNvSpPr>
            <p:nvPr/>
          </p:nvSpPr>
          <p:spPr bwMode="auto">
            <a:xfrm>
              <a:off x="371" y="2304"/>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0000FF"/>
                  </a:solidFill>
                  <a:latin typeface="#9Slide03 SVN-PF Din Text Pro C" panose="02000506020000020004" pitchFamily="2" charset="0"/>
                </a:rPr>
                <a:t>C</a:t>
              </a:r>
            </a:p>
          </p:txBody>
        </p:sp>
        <p:sp>
          <p:nvSpPr>
            <p:cNvPr id="84" name="AutoShape 169">
              <a:extLst>
                <a:ext uri="{FF2B5EF4-FFF2-40B4-BE49-F238E27FC236}">
                  <a16:creationId xmlns:a16="http://schemas.microsoft.com/office/drawing/2014/main" id="{F56981AE-2B15-4A86-99DD-9841CF83C51F}"/>
                </a:ext>
              </a:extLst>
            </p:cNvPr>
            <p:cNvSpPr>
              <a:spLocks/>
            </p:cNvSpPr>
            <p:nvPr/>
          </p:nvSpPr>
          <p:spPr bwMode="auto">
            <a:xfrm>
              <a:off x="576" y="2450"/>
              <a:ext cx="96" cy="576"/>
            </a:xfrm>
            <a:prstGeom prst="leftBrace">
              <a:avLst>
                <a:gd name="adj1" fmla="val 50000"/>
                <a:gd name="adj2" fmla="val 50000"/>
              </a:avLst>
            </a:prstGeom>
            <a:noFill/>
            <a:ln w="28575">
              <a:solidFill>
                <a:srgbClr val="33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9Slide03 SVN-PF Din Text Pro C" panose="02000506020000020004" pitchFamily="2" charset="0"/>
              </a:endParaRPr>
            </a:p>
          </p:txBody>
        </p:sp>
        <p:sp>
          <p:nvSpPr>
            <p:cNvPr id="85" name="Text Box 170">
              <a:extLst>
                <a:ext uri="{FF2B5EF4-FFF2-40B4-BE49-F238E27FC236}">
                  <a16:creationId xmlns:a16="http://schemas.microsoft.com/office/drawing/2014/main" id="{1CE3770F-235F-4277-AB26-B73675BEC728}"/>
                </a:ext>
              </a:extLst>
            </p:cNvPr>
            <p:cNvSpPr txBox="1">
              <a:spLocks noChangeArrowheads="1"/>
            </p:cNvSpPr>
            <p:nvPr/>
          </p:nvSpPr>
          <p:spPr bwMode="auto">
            <a:xfrm>
              <a:off x="650" y="2301"/>
              <a:ext cx="35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800000"/>
                  </a:solidFill>
                  <a:latin typeface="#9Slide03 SVN-PF Din Text Pro C" panose="02000506020000020004" pitchFamily="2" charset="0"/>
                </a:rPr>
                <a:t>10</a:t>
              </a:r>
              <a:r>
                <a:rPr lang="en-US" altLang="en-US" baseline="30000" dirty="0">
                  <a:solidFill>
                    <a:srgbClr val="800000"/>
                  </a:solidFill>
                  <a:latin typeface="#9Slide03 SVN-PF Din Text Pro C" panose="02000506020000020004" pitchFamily="2" charset="0"/>
                </a:rPr>
                <a:t>o</a:t>
              </a:r>
              <a:r>
                <a:rPr lang="en-US" altLang="en-US" dirty="0">
                  <a:solidFill>
                    <a:srgbClr val="800000"/>
                  </a:solidFill>
                  <a:latin typeface="#9Slide03 SVN-PF Din Text Pro C" panose="02000506020000020004" pitchFamily="2" charset="0"/>
                </a:rPr>
                <a:t>B</a:t>
              </a:r>
            </a:p>
          </p:txBody>
        </p:sp>
        <p:sp>
          <p:nvSpPr>
            <p:cNvPr id="86" name="Text Box 171">
              <a:extLst>
                <a:ext uri="{FF2B5EF4-FFF2-40B4-BE49-F238E27FC236}">
                  <a16:creationId xmlns:a16="http://schemas.microsoft.com/office/drawing/2014/main" id="{8DDB49A2-471A-44B0-A23D-C85D33CE07AC}"/>
                </a:ext>
              </a:extLst>
            </p:cNvPr>
            <p:cNvSpPr txBox="1">
              <a:spLocks noChangeArrowheads="1"/>
            </p:cNvSpPr>
            <p:nvPr/>
          </p:nvSpPr>
          <p:spPr bwMode="auto">
            <a:xfrm>
              <a:off x="659" y="2783"/>
              <a:ext cx="33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800000"/>
                  </a:solidFill>
                  <a:latin typeface="#9Slide03 SVN-PF Din Text Pro C" panose="02000506020000020004" pitchFamily="2" charset="0"/>
                </a:rPr>
                <a:t>20</a:t>
              </a:r>
              <a:r>
                <a:rPr lang="en-US" altLang="en-US" baseline="30000" dirty="0">
                  <a:solidFill>
                    <a:srgbClr val="800000"/>
                  </a:solidFill>
                  <a:latin typeface="#9Slide03 SVN-PF Din Text Pro C" panose="02000506020000020004" pitchFamily="2" charset="0"/>
                </a:rPr>
                <a:t>o</a:t>
              </a:r>
              <a:r>
                <a:rPr lang="en-US" altLang="en-US" dirty="0">
                  <a:solidFill>
                    <a:srgbClr val="800000"/>
                  </a:solidFill>
                  <a:latin typeface="#9Slide03 SVN-PF Din Text Pro C" panose="02000506020000020004" pitchFamily="2" charset="0"/>
                </a:rPr>
                <a:t>T</a:t>
              </a:r>
            </a:p>
          </p:txBody>
        </p:sp>
      </p:grpSp>
      <p:sp>
        <p:nvSpPr>
          <p:cNvPr id="87" name="TextBox 86">
            <a:extLst>
              <a:ext uri="{FF2B5EF4-FFF2-40B4-BE49-F238E27FC236}">
                <a16:creationId xmlns:a16="http://schemas.microsoft.com/office/drawing/2014/main" id="{E4A4AC64-17D7-4163-85C3-FBFA495F74FC}"/>
              </a:ext>
            </a:extLst>
          </p:cNvPr>
          <p:cNvSpPr txBox="1"/>
          <p:nvPr/>
        </p:nvSpPr>
        <p:spPr>
          <a:xfrm>
            <a:off x="2035969" y="5749637"/>
            <a:ext cx="2321926" cy="584775"/>
          </a:xfrm>
          <a:prstGeom prst="rect">
            <a:avLst/>
          </a:prstGeom>
          <a:noFill/>
        </p:spPr>
        <p:txBody>
          <a:bodyPr wrap="square">
            <a:spAutoFit/>
          </a:bodyPr>
          <a:lstStyle/>
          <a:p>
            <a:r>
              <a:rPr lang="en-US" altLang="en-US" sz="3200" dirty="0">
                <a:latin typeface="#9Slide03 SVN-PF Din Text Pro C" panose="02000506020000020004" pitchFamily="2" charset="0"/>
              </a:rPr>
              <a:t> </a:t>
            </a:r>
            <a:r>
              <a:rPr lang="en-US" altLang="en-US" sz="3200" dirty="0">
                <a:solidFill>
                  <a:srgbClr val="0000FF"/>
                </a:solidFill>
                <a:latin typeface="#9Slide03 SVN-PF Din Text Pro C" panose="02000506020000020004" pitchFamily="2" charset="0"/>
              </a:rPr>
              <a:t>C </a:t>
            </a:r>
            <a:r>
              <a:rPr lang="en-US" altLang="en-US" sz="3200" dirty="0">
                <a:latin typeface="#9Slide03 SVN-PF Din Text Pro C" panose="02000506020000020004" pitchFamily="2" charset="0"/>
              </a:rPr>
              <a:t>(10</a:t>
            </a:r>
            <a:r>
              <a:rPr lang="en-US" altLang="en-US" sz="3200" baseline="30000" dirty="0">
                <a:latin typeface="#9Slide03 SVN-PF Din Text Pro C" panose="02000506020000020004" pitchFamily="2" charset="0"/>
              </a:rPr>
              <a:t>0</a:t>
            </a:r>
            <a:r>
              <a:rPr lang="en-US" altLang="en-US" sz="3200" dirty="0">
                <a:latin typeface="#9Slide03 SVN-PF Din Text Pro C" panose="02000506020000020004" pitchFamily="2" charset="0"/>
              </a:rPr>
              <a:t>B, 20</a:t>
            </a:r>
            <a:r>
              <a:rPr lang="en-US" altLang="en-US" sz="3200" baseline="30000" dirty="0">
                <a:latin typeface="#9Slide03 SVN-PF Din Text Pro C" panose="02000506020000020004" pitchFamily="2" charset="0"/>
              </a:rPr>
              <a:t>0</a:t>
            </a:r>
            <a:r>
              <a:rPr lang="en-US" altLang="en-US" sz="3200" dirty="0">
                <a:latin typeface="#9Slide03 SVN-PF Din Text Pro C" panose="02000506020000020004" pitchFamily="2" charset="0"/>
              </a:rPr>
              <a:t>T )</a:t>
            </a:r>
            <a:endParaRPr lang="en-US" sz="3200" dirty="0">
              <a:latin typeface="#9Slide03 SVN-PF Din Text Pro C" panose="02000506020000020004" pitchFamily="2" charset="0"/>
            </a:endParaRPr>
          </a:p>
        </p:txBody>
      </p:sp>
      <p:cxnSp>
        <p:nvCxnSpPr>
          <p:cNvPr id="89" name="Straight Connector 88">
            <a:extLst>
              <a:ext uri="{FF2B5EF4-FFF2-40B4-BE49-F238E27FC236}">
                <a16:creationId xmlns:a16="http://schemas.microsoft.com/office/drawing/2014/main" id="{F0B42C49-3899-4A8B-8F6B-D085A3A0D694}"/>
              </a:ext>
            </a:extLst>
          </p:cNvPr>
          <p:cNvCxnSpPr>
            <a:cxnSpLocks/>
          </p:cNvCxnSpPr>
          <p:nvPr/>
        </p:nvCxnSpPr>
        <p:spPr>
          <a:xfrm>
            <a:off x="4852596" y="967146"/>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0" name="Picture 4" descr="Hình ảnh Quả Cầu Tràn Dầu, Clipart Toàn Cầu, Tốt, 溢流 miễn phí tải tập tin  PNG PSDComment và Vector">
            <a:extLst>
              <a:ext uri="{FF2B5EF4-FFF2-40B4-BE49-F238E27FC236}">
                <a16:creationId xmlns:a16="http://schemas.microsoft.com/office/drawing/2014/main" id="{830E3C46-3F13-47A3-ADF4-41F95611A47A}"/>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10397712" y="4320491"/>
            <a:ext cx="1861375" cy="250937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0" y="4606"/>
            <a:ext cx="12191999" cy="954107"/>
          </a:xfrm>
          <a:prstGeom prst="rect">
            <a:avLst/>
          </a:prstGeom>
          <a:solidFill>
            <a:schemeClr val="accent2">
              <a:lumMod val="20000"/>
              <a:lumOff val="80000"/>
            </a:schemeClr>
          </a:solidFill>
        </p:spPr>
        <p:txBody>
          <a:bodyPr wrap="square" rtlCol="0">
            <a:spAutoFit/>
          </a:bodyPr>
          <a:lstStyle/>
          <a:p>
            <a:pPr algn="ctr"/>
            <a:r>
              <a:rPr lang="en-US" sz="2800">
                <a:latin typeface="+mj-lt"/>
              </a:rPr>
              <a:t>Vị trí của một điểm trên bản đồ hoặc trên quả Địa cầu được xác định là chỗ cắt nhau của 2 đường vĩ tuyến và kinh tuyến đi qua điểm đó. </a:t>
            </a:r>
            <a:endParaRPr lang="en-US" sz="2800" dirty="0">
              <a:latin typeface="+mj-lt"/>
            </a:endParaRPr>
          </a:p>
        </p:txBody>
      </p:sp>
      <p:sp>
        <p:nvSpPr>
          <p:cNvPr id="64" name="Rectangle 185">
            <a:extLst>
              <a:ext uri="{FF2B5EF4-FFF2-40B4-BE49-F238E27FC236}">
                <a16:creationId xmlns:a16="http://schemas.microsoft.com/office/drawing/2014/main" id="{0FF5B186-77DC-41CF-92D2-945157F24B29}"/>
              </a:ext>
            </a:extLst>
          </p:cNvPr>
          <p:cNvSpPr>
            <a:spLocks noChangeArrowheads="1"/>
          </p:cNvSpPr>
          <p:nvPr/>
        </p:nvSpPr>
        <p:spPr bwMode="auto">
          <a:xfrm>
            <a:off x="19587" y="864376"/>
            <a:ext cx="46580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800">
                <a:latin typeface="#9Slide03 SVN-PF Din Text Pro C" panose="02000506020000020004" pitchFamily="2" charset="0"/>
              </a:rPr>
              <a:t>- Xác định điểm C là chỗ gặp nhau của đường vĩ tuyến và kinh tuyến nào? </a:t>
            </a:r>
            <a:endParaRPr lang="en-US" altLang="en-US" sz="2800" dirty="0">
              <a:latin typeface="#9Slide03 SVN-PF Din Text Pro C" panose="02000506020000020004" pitchFamily="2" charset="0"/>
            </a:endParaRPr>
          </a:p>
        </p:txBody>
      </p:sp>
    </p:spTree>
    <p:extLst>
      <p:ext uri="{BB962C8B-B14F-4D97-AF65-F5344CB8AC3E}">
        <p14:creationId xmlns:p14="http://schemas.microsoft.com/office/powerpoint/2010/main" val="31752479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304"/>
                                        </p:tgtEl>
                                        <p:attrNameLst>
                                          <p:attrName>style.visibility</p:attrName>
                                        </p:attrNameLst>
                                      </p:cBhvr>
                                      <p:to>
                                        <p:strVal val="visible"/>
                                      </p:to>
                                    </p:set>
                                    <p:animEffect transition="in" filter="blinds(horizontal)">
                                      <p:cBhvr>
                                        <p:cTn id="14" dur="500"/>
                                        <p:tgtEl>
                                          <p:spTgt spid="6304"/>
                                        </p:tgtEl>
                                      </p:cBhvr>
                                    </p:animEffect>
                                  </p:childTnLst>
                                </p:cTn>
                              </p:par>
                              <p:par>
                                <p:cTn id="15" presetID="22" presetClass="emph" presetSubtype="0" repeatCount="indefinite" fill="hold" grpId="1" nodeType="withEffect">
                                  <p:stCondLst>
                                    <p:cond delay="0"/>
                                  </p:stCondLst>
                                  <p:childTnLst>
                                    <p:animClr clrSpc="hsl" dir="cw">
                                      <p:cBhvr override="childStyle">
                                        <p:cTn id="16" dur="500" fill="hold"/>
                                        <p:tgtEl>
                                          <p:spTgt spid="6304"/>
                                        </p:tgtEl>
                                        <p:attrNameLst>
                                          <p:attrName>style.color</p:attrName>
                                        </p:attrNameLst>
                                      </p:cBhvr>
                                      <p:by>
                                        <p:hsl h="-7200000" s="0" l="0"/>
                                      </p:by>
                                    </p:animClr>
                                    <p:animClr clrSpc="hsl" dir="cw">
                                      <p:cBhvr>
                                        <p:cTn id="17" dur="500" fill="hold"/>
                                        <p:tgtEl>
                                          <p:spTgt spid="6304"/>
                                        </p:tgtEl>
                                        <p:attrNameLst>
                                          <p:attrName>fillcolor</p:attrName>
                                        </p:attrNameLst>
                                      </p:cBhvr>
                                      <p:by>
                                        <p:hsl h="-7200000" s="0" l="0"/>
                                      </p:by>
                                    </p:animClr>
                                    <p:animClr clrSpc="hsl" dir="cw">
                                      <p:cBhvr>
                                        <p:cTn id="18" dur="500" fill="hold"/>
                                        <p:tgtEl>
                                          <p:spTgt spid="6304"/>
                                        </p:tgtEl>
                                        <p:attrNameLst>
                                          <p:attrName>stroke.color</p:attrName>
                                        </p:attrNameLst>
                                      </p:cBhvr>
                                      <p:by>
                                        <p:hsl h="-7200000" s="0" l="0"/>
                                      </p:by>
                                    </p:animClr>
                                    <p:set>
                                      <p:cBhvr>
                                        <p:cTn id="19" dur="500" fill="hold"/>
                                        <p:tgtEl>
                                          <p:spTgt spid="6304"/>
                                        </p:tgtEl>
                                        <p:attrNameLst>
                                          <p:attrName>fill.type</p:attrName>
                                        </p:attrNameLst>
                                      </p:cBhvr>
                                      <p:to>
                                        <p:strVal val="solid"/>
                                      </p:to>
                                    </p:set>
                                  </p:childTnLst>
                                </p:cTn>
                              </p:par>
                              <p:par>
                                <p:cTn id="20" presetID="3" presetClass="entr" presetSubtype="10" fill="hold" grpId="0" nodeType="withEffect">
                                  <p:stCondLst>
                                    <p:cond delay="0"/>
                                  </p:stCondLst>
                                  <p:childTnLst>
                                    <p:set>
                                      <p:cBhvr>
                                        <p:cTn id="21" dur="1" fill="hold">
                                          <p:stCondLst>
                                            <p:cond delay="0"/>
                                          </p:stCondLst>
                                        </p:cTn>
                                        <p:tgtEl>
                                          <p:spTgt spid="6281"/>
                                        </p:tgtEl>
                                        <p:attrNameLst>
                                          <p:attrName>style.visibility</p:attrName>
                                        </p:attrNameLst>
                                      </p:cBhvr>
                                      <p:to>
                                        <p:strVal val="visible"/>
                                      </p:to>
                                    </p:set>
                                    <p:animEffect transition="in" filter="blinds(horizontal)">
                                      <p:cBhvr>
                                        <p:cTn id="22" dur="500"/>
                                        <p:tgtEl>
                                          <p:spTgt spid="628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repeatCount="10000" fill="hold" grpId="0" nodeType="clickEffect">
                                  <p:stCondLst>
                                    <p:cond delay="0"/>
                                  </p:stCondLst>
                                  <p:childTnLst>
                                    <p:set>
                                      <p:cBhvr>
                                        <p:cTn id="31" dur="1" fill="hold">
                                          <p:stCondLst>
                                            <p:cond delay="0"/>
                                          </p:stCondLst>
                                        </p:cTn>
                                        <p:tgtEl>
                                          <p:spTgt spid="6264"/>
                                        </p:tgtEl>
                                        <p:attrNameLst>
                                          <p:attrName>style.visibility</p:attrName>
                                        </p:attrNameLst>
                                      </p:cBhvr>
                                      <p:to>
                                        <p:strVal val="visible"/>
                                      </p:to>
                                    </p:set>
                                    <p:animEffect transition="in" filter="wipe(down)">
                                      <p:cBhvr>
                                        <p:cTn id="32" dur="500"/>
                                        <p:tgtEl>
                                          <p:spTgt spid="626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301"/>
                                        </p:tgtEl>
                                        <p:attrNameLst>
                                          <p:attrName>style.visibility</p:attrName>
                                        </p:attrNameLst>
                                      </p:cBhvr>
                                      <p:to>
                                        <p:strVal val="visible"/>
                                      </p:to>
                                    </p:set>
                                    <p:animEffect transition="in" filter="blinds(horizontal)">
                                      <p:cBhvr>
                                        <p:cTn id="37" dur="500"/>
                                        <p:tgtEl>
                                          <p:spTgt spid="6301"/>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300"/>
                                        </p:tgtEl>
                                        <p:attrNameLst>
                                          <p:attrName>style.visibility</p:attrName>
                                        </p:attrNameLst>
                                      </p:cBhvr>
                                      <p:to>
                                        <p:strVal val="visible"/>
                                      </p:to>
                                    </p:set>
                                    <p:animEffect transition="in" filter="blinds(horizontal)">
                                      <p:cBhvr>
                                        <p:cTn id="40" dur="500"/>
                                        <p:tgtEl>
                                          <p:spTgt spid="630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fade">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repeatCount="10000" fill="hold" grpId="0" nodeType="clickEffect">
                                  <p:stCondLst>
                                    <p:cond delay="0"/>
                                  </p:stCondLst>
                                  <p:childTnLst>
                                    <p:set>
                                      <p:cBhvr>
                                        <p:cTn id="49" dur="1" fill="hold">
                                          <p:stCondLst>
                                            <p:cond delay="0"/>
                                          </p:stCondLst>
                                        </p:cTn>
                                        <p:tgtEl>
                                          <p:spTgt spid="6265"/>
                                        </p:tgtEl>
                                        <p:attrNameLst>
                                          <p:attrName>style.visibility</p:attrName>
                                        </p:attrNameLst>
                                      </p:cBhvr>
                                      <p:to>
                                        <p:strVal val="visible"/>
                                      </p:to>
                                    </p:set>
                                    <p:animEffect transition="in" filter="wipe(left)">
                                      <p:cBhvr>
                                        <p:cTn id="50" dur="500"/>
                                        <p:tgtEl>
                                          <p:spTgt spid="626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302"/>
                                        </p:tgtEl>
                                        <p:attrNameLst>
                                          <p:attrName>style.visibility</p:attrName>
                                        </p:attrNameLst>
                                      </p:cBhvr>
                                      <p:to>
                                        <p:strVal val="visible"/>
                                      </p:to>
                                    </p:set>
                                    <p:animEffect transition="in" filter="blinds(horizontal)">
                                      <p:cBhvr>
                                        <p:cTn id="55" dur="500"/>
                                        <p:tgtEl>
                                          <p:spTgt spid="6302"/>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303"/>
                                        </p:tgtEl>
                                        <p:attrNameLst>
                                          <p:attrName>style.visibility</p:attrName>
                                        </p:attrNameLst>
                                      </p:cBhvr>
                                      <p:to>
                                        <p:strVal val="visible"/>
                                      </p:to>
                                    </p:set>
                                    <p:animEffect transition="in" filter="blinds(horizontal)">
                                      <p:cBhvr>
                                        <p:cTn id="58" dur="500"/>
                                        <p:tgtEl>
                                          <p:spTgt spid="6303"/>
                                        </p:tgtEl>
                                      </p:cBhvr>
                                    </p:animEffect>
                                  </p:childTnLst>
                                </p:cTn>
                              </p:par>
                            </p:childTnLst>
                          </p:cTn>
                        </p:par>
                        <p:par>
                          <p:cTn id="59" fill="hold">
                            <p:stCondLst>
                              <p:cond delay="500"/>
                            </p:stCondLst>
                            <p:childTnLst>
                              <p:par>
                                <p:cTn id="60" presetID="3" presetClass="exit" presetSubtype="10" fill="hold" grpId="1" nodeType="afterEffect">
                                  <p:stCondLst>
                                    <p:cond delay="0"/>
                                  </p:stCondLst>
                                  <p:childTnLst>
                                    <p:animEffect transition="out" filter="blinds(horizontal)">
                                      <p:cBhvr>
                                        <p:cTn id="61" dur="500"/>
                                        <p:tgtEl>
                                          <p:spTgt spid="6265"/>
                                        </p:tgtEl>
                                      </p:cBhvr>
                                    </p:animEffect>
                                    <p:set>
                                      <p:cBhvr>
                                        <p:cTn id="62" dur="1" fill="hold">
                                          <p:stCondLst>
                                            <p:cond delay="499"/>
                                          </p:stCondLst>
                                        </p:cTn>
                                        <p:tgtEl>
                                          <p:spTgt spid="6265"/>
                                        </p:tgtEl>
                                        <p:attrNameLst>
                                          <p:attrName>style.visibility</p:attrName>
                                        </p:attrNameLst>
                                      </p:cBhvr>
                                      <p:to>
                                        <p:strVal val="hidden"/>
                                      </p:to>
                                    </p:set>
                                  </p:childTnLst>
                                </p:cTn>
                              </p:par>
                              <p:par>
                                <p:cTn id="63" presetID="3" presetClass="exit" presetSubtype="10" fill="hold" grpId="1" nodeType="withEffect">
                                  <p:stCondLst>
                                    <p:cond delay="0"/>
                                  </p:stCondLst>
                                  <p:childTnLst>
                                    <p:animEffect transition="out" filter="blinds(horizontal)">
                                      <p:cBhvr>
                                        <p:cTn id="64" dur="500"/>
                                        <p:tgtEl>
                                          <p:spTgt spid="6264"/>
                                        </p:tgtEl>
                                      </p:cBhvr>
                                    </p:animEffect>
                                    <p:set>
                                      <p:cBhvr>
                                        <p:cTn id="65" dur="1" fill="hold">
                                          <p:stCondLst>
                                            <p:cond delay="499"/>
                                          </p:stCondLst>
                                        </p:cTn>
                                        <p:tgtEl>
                                          <p:spTgt spid="626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500"/>
                                        <p:tgtEl>
                                          <p:spTgt spid="7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500"/>
                                        <p:tgtEl>
                                          <p:spTgt spid="7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fade">
                                      <p:cBhvr>
                                        <p:cTn id="80" dur="500"/>
                                        <p:tgtEl>
                                          <p:spTgt spid="8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82"/>
                                        </p:tgtEl>
                                        <p:attrNameLst>
                                          <p:attrName>style.visibility</p:attrName>
                                        </p:attrNameLst>
                                      </p:cBhvr>
                                      <p:to>
                                        <p:strVal val="visible"/>
                                      </p:to>
                                    </p:set>
                                    <p:animEffect transition="in" filter="barn(inVertical)">
                                      <p:cBhvr>
                                        <p:cTn id="85" dur="500"/>
                                        <p:tgtEl>
                                          <p:spTgt spid="82"/>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barn(inVertical)">
                                      <p:cBhvr>
                                        <p:cTn id="88"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4" grpId="1" animBg="1"/>
      <p:bldP spid="6265" grpId="0" animBg="1"/>
      <p:bldP spid="6265" grpId="1" animBg="1"/>
      <p:bldP spid="6281" grpId="0"/>
      <p:bldP spid="6300" grpId="0" animBg="1"/>
      <p:bldP spid="6301" grpId="0"/>
      <p:bldP spid="6302" grpId="0" animBg="1"/>
      <p:bldP spid="6303" grpId="0"/>
      <p:bldP spid="6304" grpId="0" animBg="1"/>
      <p:bldP spid="6304" grpId="1" animBg="1"/>
      <p:bldP spid="71" grpId="0"/>
      <p:bldP spid="75" grpId="0"/>
      <p:bldP spid="79" grpId="0"/>
      <p:bldP spid="81" grpId="0"/>
      <p:bldP spid="87" grpId="0"/>
      <p:bldP spid="63" grpId="0" animBg="1"/>
      <p:bldP spid="6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 val="{BAC7CFEC-0E9D-4F0C-99AC-9E7DC74BA531}"/>
  <p:tag name="GENSWF_ADVANCE_TIME" val="31.328"/>
  <p:tag name="TIMING" val="|1|1.125|4.968|0.75|0.391|0.656|0.36|1.015|0.75|1.094|5.984|1.516|4.656|1.25|1.063|0.843|1.219|1.844"/>
  <p:tag name="ISPRING_CUSTOM_TIMING_USED" val="1"/>
  <p:tag name="PPSNARRATION" val="11,1114085619,N:\GIAO AN E-LEARNING\KHOI 6\DIA\giao an pp\giao an dien tu dia ly 6\bai 4\Media.ppcx"/>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ags/tag3.xml><?xml version="1.0" encoding="utf-8"?>
<p:tagLst xmlns:a="http://schemas.openxmlformats.org/drawingml/2006/main" xmlns:r="http://schemas.openxmlformats.org/officeDocument/2006/relationships" xmlns:p="http://schemas.openxmlformats.org/presentationml/2006/main">
  <p:tag name="ISPRING_SLIDE_ID" val="{BAC7CFEC-0E9D-4F0C-99AC-9E7DC74BA531}"/>
  <p:tag name="GENSWF_ADVANCE_TIME" val="31.328"/>
  <p:tag name="TIMING" val="|1|1.125|4.968|0.75|0.391|0.656|0.36|1.015|0.75|1.094|5.984|1.516|4.656|1.25|1.063|0.843|1.219|1.844"/>
  <p:tag name="ISPRING_CUSTOM_TIMING_USED" val="1"/>
  <p:tag name="PPSNARRATION" val="11,1114085619,N:\GIAO AN E-LEARNING\KHOI 6\DIA\giao an pp\giao an dien tu dia ly 6\bai 4\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2577</TotalTime>
  <Words>1944</Words>
  <Application>Microsoft Office PowerPoint</Application>
  <PresentationFormat>Widescreen</PresentationFormat>
  <Paragraphs>301</Paragraphs>
  <Slides>19</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#9Slide03 Josefin Sans SemiBold</vt:lpstr>
      <vt:lpstr>#9Slide03 SVN-PF Din Text Pro C</vt:lpstr>
      <vt:lpstr>#9Slide05 FS Blonde Script</vt:lpstr>
      <vt:lpstr>.VnTime</vt:lpstr>
      <vt:lpstr>Arial</vt:lpstr>
      <vt:lpstr>Calibri</vt:lpstr>
      <vt:lpstr>Calibri Light</vt:lpstr>
      <vt:lpstr>iCiel Baliho Script</vt:lpstr>
      <vt:lpstr>Tahoma</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84974897627</cp:lastModifiedBy>
  <cp:revision>64</cp:revision>
  <dcterms:created xsi:type="dcterms:W3CDTF">2021-07-21T02:55:04Z</dcterms:created>
  <dcterms:modified xsi:type="dcterms:W3CDTF">2021-09-22T16:32:59Z</dcterms:modified>
</cp:coreProperties>
</file>