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620" r:id="rId2"/>
    <p:sldId id="622" r:id="rId3"/>
    <p:sldId id="521" r:id="rId4"/>
    <p:sldId id="624" r:id="rId5"/>
    <p:sldId id="625" r:id="rId6"/>
    <p:sldId id="626" r:id="rId7"/>
    <p:sldId id="628" r:id="rId8"/>
    <p:sldId id="471" r:id="rId9"/>
    <p:sldId id="643" r:id="rId10"/>
    <p:sldId id="629" r:id="rId11"/>
    <p:sldId id="618" r:id="rId12"/>
    <p:sldId id="616" r:id="rId13"/>
    <p:sldId id="619" r:id="rId14"/>
    <p:sldId id="630" r:id="rId15"/>
    <p:sldId id="631" r:id="rId16"/>
    <p:sldId id="633" r:id="rId17"/>
    <p:sldId id="634" r:id="rId18"/>
    <p:sldId id="617" r:id="rId19"/>
    <p:sldId id="635" r:id="rId20"/>
    <p:sldId id="640" r:id="rId21"/>
    <p:sldId id="641" r:id="rId22"/>
    <p:sldId id="642" r:id="rId23"/>
    <p:sldId id="636" r:id="rId24"/>
    <p:sldId id="637" r:id="rId25"/>
    <p:sldId id="638" r:id="rId26"/>
    <p:sldId id="639"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05"/>
    <a:srgbClr val="2000C5"/>
    <a:srgbClr val="098A00"/>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3969" autoAdjust="0"/>
  </p:normalViewPr>
  <p:slideViewPr>
    <p:cSldViewPr snapToGrid="0">
      <p:cViewPr varScale="1">
        <p:scale>
          <a:sx n="61" d="100"/>
          <a:sy n="61" d="100"/>
        </p:scale>
        <p:origin x="39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4D1E2-1CFA-4496-A645-D59D94416D49}"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50B4469C-817D-4C69-8080-611398715DAE}">
      <dgm:prSet phldrT="[Text]" custT="1"/>
      <dgm:spPr/>
      <dgm:t>
        <a:bodyPr/>
        <a:lstStyle/>
        <a:p>
          <a:r>
            <a:rPr lang="en-US" sz="2800" dirty="0" err="1">
              <a:solidFill>
                <a:srgbClr val="C00000"/>
              </a:solidFill>
              <a:latin typeface="#9Slide05 SVNKitten" pitchFamily="2" charset="0"/>
            </a:rPr>
            <a:t>Đáp</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ứng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nhu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cầu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hiện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tại</a:t>
          </a:r>
          <a:endParaRPr lang="en-US" sz="2800" dirty="0">
            <a:solidFill>
              <a:srgbClr val="C00000"/>
            </a:solidFill>
            <a:latin typeface="#9Slide05 SVNKitten" pitchFamily="2" charset="0"/>
          </a:endParaRPr>
        </a:p>
      </dgm:t>
    </dgm:pt>
    <dgm:pt modelId="{2524BF6A-E8EB-48C8-9136-EFC01F8C65A8}" type="parTrans" cxnId="{34C079AE-D090-4211-9052-CEAB8D955D8B}">
      <dgm:prSet/>
      <dgm:spPr/>
      <dgm:t>
        <a:bodyPr/>
        <a:lstStyle/>
        <a:p>
          <a:endParaRPr lang="en-US"/>
        </a:p>
      </dgm:t>
    </dgm:pt>
    <dgm:pt modelId="{73BD94B3-1DD9-4D77-99B8-539C3C92AAA7}" type="sibTrans" cxnId="{34C079AE-D090-4211-9052-CEAB8D955D8B}">
      <dgm:prSet/>
      <dgm:spPr/>
      <dgm:t>
        <a:bodyPr/>
        <a:lstStyle/>
        <a:p>
          <a:endParaRPr lang="en-US"/>
        </a:p>
      </dgm:t>
    </dgm:pt>
    <dgm:pt modelId="{66F40CB2-DF43-434E-94E1-48B84F2ECEBC}">
      <dgm:prSet phldrT="[Text]" custT="1"/>
      <dgm:spPr/>
      <dgm:t>
        <a:bodyPr/>
        <a:lstStyle/>
        <a:p>
          <a:r>
            <a:rPr lang="en-US" sz="2800" dirty="0" err="1">
              <a:solidFill>
                <a:srgbClr val="C00000"/>
              </a:solidFill>
              <a:latin typeface="#9Slide05 SVNKitten" pitchFamily="2" charset="0"/>
            </a:rPr>
            <a:t>Không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làm</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tổn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hại</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đến</a:t>
          </a:r>
          <a:endParaRPr lang="en-US" sz="2800" dirty="0">
            <a:solidFill>
              <a:srgbClr val="C00000"/>
            </a:solidFill>
            <a:latin typeface="#9Slide05 SVNKitten" pitchFamily="2" charset="0"/>
          </a:endParaRPr>
        </a:p>
      </dgm:t>
    </dgm:pt>
    <dgm:pt modelId="{4CCDA9A5-8DC0-4556-A2A3-478976067DAC}" type="parTrans" cxnId="{ADD0AA1A-68C0-4EBC-A51B-15580A2AE1FD}">
      <dgm:prSet/>
      <dgm:spPr/>
      <dgm:t>
        <a:bodyPr/>
        <a:lstStyle/>
        <a:p>
          <a:endParaRPr lang="en-US"/>
        </a:p>
      </dgm:t>
    </dgm:pt>
    <dgm:pt modelId="{2FF75055-54A2-4355-A863-A40B701BD2A5}" type="sibTrans" cxnId="{ADD0AA1A-68C0-4EBC-A51B-15580A2AE1FD}">
      <dgm:prSet/>
      <dgm:spPr/>
      <dgm:t>
        <a:bodyPr/>
        <a:lstStyle/>
        <a:p>
          <a:endParaRPr lang="en-US"/>
        </a:p>
      </dgm:t>
    </dgm:pt>
    <dgm:pt modelId="{FDD0A598-F23B-4D03-A39A-5185D4C2955A}">
      <dgm:prSet phldrT="[Text]" custT="1"/>
      <dgm:spPr/>
      <dgm:t>
        <a:bodyPr/>
        <a:lstStyle/>
        <a:p>
          <a:r>
            <a:rPr lang="en-US" sz="2800" dirty="0" err="1">
              <a:solidFill>
                <a:srgbClr val="C00000"/>
              </a:solidFill>
              <a:latin typeface="#9Slide05 SVNKitten" pitchFamily="2" charset="0"/>
            </a:rPr>
            <a:t>Nhu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cầu</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của</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tương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lai</a:t>
          </a:r>
          <a:endParaRPr lang="en-US" sz="2800" dirty="0">
            <a:solidFill>
              <a:srgbClr val="C00000"/>
            </a:solidFill>
            <a:latin typeface="#9Slide05 SVNKitten" pitchFamily="2" charset="0"/>
          </a:endParaRPr>
        </a:p>
      </dgm:t>
    </dgm:pt>
    <dgm:pt modelId="{D0022812-E29C-4FE1-8994-61C9B24BC169}" type="parTrans" cxnId="{39957B62-9469-45FC-B581-07E50B2C0C4C}">
      <dgm:prSet/>
      <dgm:spPr/>
      <dgm:t>
        <a:bodyPr/>
        <a:lstStyle/>
        <a:p>
          <a:endParaRPr lang="en-US"/>
        </a:p>
      </dgm:t>
    </dgm:pt>
    <dgm:pt modelId="{3F998D37-4048-4158-8BFB-3C836FDD77AC}" type="sibTrans" cxnId="{39957B62-9469-45FC-B581-07E50B2C0C4C}">
      <dgm:prSet/>
      <dgm:spPr/>
      <dgm:t>
        <a:bodyPr/>
        <a:lstStyle/>
        <a:p>
          <a:endParaRPr lang="en-US"/>
        </a:p>
      </dgm:t>
    </dgm:pt>
    <dgm:pt modelId="{53ED6C5D-5394-4014-A551-BBF4724D22A0}" type="pres">
      <dgm:prSet presAssocID="{8094D1E2-1CFA-4496-A645-D59D94416D49}" presName="Name0" presStyleCnt="0">
        <dgm:presLayoutVars>
          <dgm:chMax val="7"/>
          <dgm:chPref val="7"/>
          <dgm:dir/>
          <dgm:animLvl val="lvl"/>
        </dgm:presLayoutVars>
      </dgm:prSet>
      <dgm:spPr/>
    </dgm:pt>
    <dgm:pt modelId="{C6E460C4-FDBF-4F9F-A4BC-A2A01389A0E0}" type="pres">
      <dgm:prSet presAssocID="{50B4469C-817D-4C69-8080-611398715DAE}" presName="Accent1" presStyleCnt="0"/>
      <dgm:spPr/>
    </dgm:pt>
    <dgm:pt modelId="{056E67A2-2218-4AF2-B1BE-171A6E2A9682}" type="pres">
      <dgm:prSet presAssocID="{50B4469C-817D-4C69-8080-611398715DAE}" presName="Accent" presStyleLbl="node1" presStyleIdx="0" presStyleCnt="3"/>
      <dgm:spPr>
        <a:solidFill>
          <a:srgbClr val="00B050"/>
        </a:solidFill>
      </dgm:spPr>
    </dgm:pt>
    <dgm:pt modelId="{34EB35CF-B7A3-42CD-ACF3-F24D5F2BC41D}" type="pres">
      <dgm:prSet presAssocID="{50B4469C-817D-4C69-8080-611398715DAE}" presName="Parent1" presStyleLbl="revTx" presStyleIdx="0" presStyleCnt="3" custScaleX="135454">
        <dgm:presLayoutVars>
          <dgm:chMax val="1"/>
          <dgm:chPref val="1"/>
          <dgm:bulletEnabled val="1"/>
        </dgm:presLayoutVars>
      </dgm:prSet>
      <dgm:spPr/>
    </dgm:pt>
    <dgm:pt modelId="{3EA9CDDC-1EB8-4FAD-8C23-F9DE3A4B1038}" type="pres">
      <dgm:prSet presAssocID="{66F40CB2-DF43-434E-94E1-48B84F2ECEBC}" presName="Accent2" presStyleCnt="0"/>
      <dgm:spPr/>
    </dgm:pt>
    <dgm:pt modelId="{4A39A88F-4697-449D-9587-72DDD64DD3B7}" type="pres">
      <dgm:prSet presAssocID="{66F40CB2-DF43-434E-94E1-48B84F2ECEBC}" presName="Accent" presStyleLbl="node1" presStyleIdx="1" presStyleCnt="3"/>
      <dgm:spPr>
        <a:solidFill>
          <a:srgbClr val="00B050"/>
        </a:solidFill>
      </dgm:spPr>
    </dgm:pt>
    <dgm:pt modelId="{E1FD3423-65B1-4C88-BBA0-9E3251F79366}" type="pres">
      <dgm:prSet presAssocID="{66F40CB2-DF43-434E-94E1-48B84F2ECEBC}" presName="Parent2" presStyleLbl="revTx" presStyleIdx="1" presStyleCnt="3" custScaleX="132445">
        <dgm:presLayoutVars>
          <dgm:chMax val="1"/>
          <dgm:chPref val="1"/>
          <dgm:bulletEnabled val="1"/>
        </dgm:presLayoutVars>
      </dgm:prSet>
      <dgm:spPr/>
    </dgm:pt>
    <dgm:pt modelId="{FEC2A418-1D3A-47A5-9204-8312DCFA7D5D}" type="pres">
      <dgm:prSet presAssocID="{FDD0A598-F23B-4D03-A39A-5185D4C2955A}" presName="Accent3" presStyleCnt="0"/>
      <dgm:spPr/>
    </dgm:pt>
    <dgm:pt modelId="{E1EEA476-C067-48DA-A963-FDF97E260E87}" type="pres">
      <dgm:prSet presAssocID="{FDD0A598-F23B-4D03-A39A-5185D4C2955A}" presName="Accent" presStyleLbl="node1" presStyleIdx="2" presStyleCnt="3"/>
      <dgm:spPr>
        <a:solidFill>
          <a:srgbClr val="00B050"/>
        </a:solidFill>
      </dgm:spPr>
    </dgm:pt>
    <dgm:pt modelId="{8560694F-DDEE-401A-850D-057C9C3895F7}" type="pres">
      <dgm:prSet presAssocID="{FDD0A598-F23B-4D03-A39A-5185D4C2955A}" presName="Parent3" presStyleLbl="revTx" presStyleIdx="2" presStyleCnt="3">
        <dgm:presLayoutVars>
          <dgm:chMax val="1"/>
          <dgm:chPref val="1"/>
          <dgm:bulletEnabled val="1"/>
        </dgm:presLayoutVars>
      </dgm:prSet>
      <dgm:spPr/>
    </dgm:pt>
  </dgm:ptLst>
  <dgm:cxnLst>
    <dgm:cxn modelId="{ADD0AA1A-68C0-4EBC-A51B-15580A2AE1FD}" srcId="{8094D1E2-1CFA-4496-A645-D59D94416D49}" destId="{66F40CB2-DF43-434E-94E1-48B84F2ECEBC}" srcOrd="1" destOrd="0" parTransId="{4CCDA9A5-8DC0-4556-A2A3-478976067DAC}" sibTransId="{2FF75055-54A2-4355-A863-A40B701BD2A5}"/>
    <dgm:cxn modelId="{39957B62-9469-45FC-B581-07E50B2C0C4C}" srcId="{8094D1E2-1CFA-4496-A645-D59D94416D49}" destId="{FDD0A598-F23B-4D03-A39A-5185D4C2955A}" srcOrd="2" destOrd="0" parTransId="{D0022812-E29C-4FE1-8994-61C9B24BC169}" sibTransId="{3F998D37-4048-4158-8BFB-3C836FDD77AC}"/>
    <dgm:cxn modelId="{C8F76963-2E2C-45F2-A357-576AAA9D2DCD}" type="presOf" srcId="{50B4469C-817D-4C69-8080-611398715DAE}" destId="{34EB35CF-B7A3-42CD-ACF3-F24D5F2BC41D}" srcOrd="0" destOrd="0" presId="urn:microsoft.com/office/officeart/2009/layout/CircleArrowProcess"/>
    <dgm:cxn modelId="{8DC3916F-1321-416A-A624-62ACFD6ABC56}" type="presOf" srcId="{66F40CB2-DF43-434E-94E1-48B84F2ECEBC}" destId="{E1FD3423-65B1-4C88-BBA0-9E3251F79366}" srcOrd="0" destOrd="0" presId="urn:microsoft.com/office/officeart/2009/layout/CircleArrowProcess"/>
    <dgm:cxn modelId="{34C079AE-D090-4211-9052-CEAB8D955D8B}" srcId="{8094D1E2-1CFA-4496-A645-D59D94416D49}" destId="{50B4469C-817D-4C69-8080-611398715DAE}" srcOrd="0" destOrd="0" parTransId="{2524BF6A-E8EB-48C8-9136-EFC01F8C65A8}" sibTransId="{73BD94B3-1DD9-4D77-99B8-539C3C92AAA7}"/>
    <dgm:cxn modelId="{49DDC3C0-08E0-4255-BA41-68C6AC69B418}" type="presOf" srcId="{FDD0A598-F23B-4D03-A39A-5185D4C2955A}" destId="{8560694F-DDEE-401A-850D-057C9C3895F7}" srcOrd="0" destOrd="0" presId="urn:microsoft.com/office/officeart/2009/layout/CircleArrowProcess"/>
    <dgm:cxn modelId="{DCABF9C6-FDFD-4CDD-9B31-EE1AD91E22BA}" type="presOf" srcId="{8094D1E2-1CFA-4496-A645-D59D94416D49}" destId="{53ED6C5D-5394-4014-A551-BBF4724D22A0}" srcOrd="0" destOrd="0" presId="urn:microsoft.com/office/officeart/2009/layout/CircleArrowProcess"/>
    <dgm:cxn modelId="{EF528549-D3A1-44A7-AEB3-A7AAA634CCC6}" type="presParOf" srcId="{53ED6C5D-5394-4014-A551-BBF4724D22A0}" destId="{C6E460C4-FDBF-4F9F-A4BC-A2A01389A0E0}" srcOrd="0" destOrd="0" presId="urn:microsoft.com/office/officeart/2009/layout/CircleArrowProcess"/>
    <dgm:cxn modelId="{4347E019-FB12-4688-A605-5DB78B5D55DC}" type="presParOf" srcId="{C6E460C4-FDBF-4F9F-A4BC-A2A01389A0E0}" destId="{056E67A2-2218-4AF2-B1BE-171A6E2A9682}" srcOrd="0" destOrd="0" presId="urn:microsoft.com/office/officeart/2009/layout/CircleArrowProcess"/>
    <dgm:cxn modelId="{FCD3CD6B-9C18-4462-876C-A7483F6B4412}" type="presParOf" srcId="{53ED6C5D-5394-4014-A551-BBF4724D22A0}" destId="{34EB35CF-B7A3-42CD-ACF3-F24D5F2BC41D}" srcOrd="1" destOrd="0" presId="urn:microsoft.com/office/officeart/2009/layout/CircleArrowProcess"/>
    <dgm:cxn modelId="{FF1944D7-4720-4AF4-921F-B81DCE1C299D}" type="presParOf" srcId="{53ED6C5D-5394-4014-A551-BBF4724D22A0}" destId="{3EA9CDDC-1EB8-4FAD-8C23-F9DE3A4B1038}" srcOrd="2" destOrd="0" presId="urn:microsoft.com/office/officeart/2009/layout/CircleArrowProcess"/>
    <dgm:cxn modelId="{24BB02D7-CDCD-4ED8-A16A-15B966AEB1FB}" type="presParOf" srcId="{3EA9CDDC-1EB8-4FAD-8C23-F9DE3A4B1038}" destId="{4A39A88F-4697-449D-9587-72DDD64DD3B7}" srcOrd="0" destOrd="0" presId="urn:microsoft.com/office/officeart/2009/layout/CircleArrowProcess"/>
    <dgm:cxn modelId="{BEC02458-6FE1-4330-B570-9ED2B972FB56}" type="presParOf" srcId="{53ED6C5D-5394-4014-A551-BBF4724D22A0}" destId="{E1FD3423-65B1-4C88-BBA0-9E3251F79366}" srcOrd="3" destOrd="0" presId="urn:microsoft.com/office/officeart/2009/layout/CircleArrowProcess"/>
    <dgm:cxn modelId="{7FA5BFF6-1620-452F-8950-E453AAB4D009}" type="presParOf" srcId="{53ED6C5D-5394-4014-A551-BBF4724D22A0}" destId="{FEC2A418-1D3A-47A5-9204-8312DCFA7D5D}" srcOrd="4" destOrd="0" presId="urn:microsoft.com/office/officeart/2009/layout/CircleArrowProcess"/>
    <dgm:cxn modelId="{F7A8E949-23AD-4D40-8ACD-C00F37B44D89}" type="presParOf" srcId="{FEC2A418-1D3A-47A5-9204-8312DCFA7D5D}" destId="{E1EEA476-C067-48DA-A963-FDF97E260E87}" srcOrd="0" destOrd="0" presId="urn:microsoft.com/office/officeart/2009/layout/CircleArrowProcess"/>
    <dgm:cxn modelId="{BC0D811C-5FF8-4835-AB93-0ADEFAD07888}" type="presParOf" srcId="{53ED6C5D-5394-4014-A551-BBF4724D22A0}" destId="{8560694F-DDEE-401A-850D-057C9C3895F7}"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E67A2-2218-4AF2-B1BE-171A6E2A9682}">
      <dsp:nvSpPr>
        <dsp:cNvPr id="0" name=""/>
        <dsp:cNvSpPr/>
      </dsp:nvSpPr>
      <dsp:spPr>
        <a:xfrm>
          <a:off x="2426985" y="0"/>
          <a:ext cx="2714998" cy="2715411"/>
        </a:xfrm>
        <a:prstGeom prst="circularArrow">
          <a:avLst>
            <a:gd name="adj1" fmla="val 10980"/>
            <a:gd name="adj2" fmla="val 1142322"/>
            <a:gd name="adj3" fmla="val 4500000"/>
            <a:gd name="adj4" fmla="val 108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B35CF-B7A3-42CD-ACF3-F24D5F2BC41D}">
      <dsp:nvSpPr>
        <dsp:cNvPr id="0" name=""/>
        <dsp:cNvSpPr/>
      </dsp:nvSpPr>
      <dsp:spPr>
        <a:xfrm>
          <a:off x="2759646" y="980346"/>
          <a:ext cx="2043557"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C00000"/>
              </a:solidFill>
              <a:latin typeface="#9Slide05 SVNKitten" pitchFamily="2" charset="0"/>
            </a:rPr>
            <a:t>Đáp</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ứng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nhu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cầu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hiện</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tại</a:t>
          </a:r>
          <a:endParaRPr lang="en-US" sz="2800" kern="1200" dirty="0">
            <a:solidFill>
              <a:srgbClr val="C00000"/>
            </a:solidFill>
            <a:latin typeface="#9Slide05 SVNKitten" pitchFamily="2" charset="0"/>
          </a:endParaRPr>
        </a:p>
      </dsp:txBody>
      <dsp:txXfrm>
        <a:off x="2759646" y="980346"/>
        <a:ext cx="2043557" cy="754155"/>
      </dsp:txXfrm>
    </dsp:sp>
    <dsp:sp modelId="{4A39A88F-4697-449D-9587-72DDD64DD3B7}">
      <dsp:nvSpPr>
        <dsp:cNvPr id="0" name=""/>
        <dsp:cNvSpPr/>
      </dsp:nvSpPr>
      <dsp:spPr>
        <a:xfrm>
          <a:off x="1672904" y="1560205"/>
          <a:ext cx="2714998" cy="2715411"/>
        </a:xfrm>
        <a:prstGeom prst="leftCircularArrow">
          <a:avLst>
            <a:gd name="adj1" fmla="val 10980"/>
            <a:gd name="adj2" fmla="val 1142322"/>
            <a:gd name="adj3" fmla="val 6300000"/>
            <a:gd name="adj4" fmla="val 189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D3423-65B1-4C88-BBA0-9E3251F79366}">
      <dsp:nvSpPr>
        <dsp:cNvPr id="0" name=""/>
        <dsp:cNvSpPr/>
      </dsp:nvSpPr>
      <dsp:spPr>
        <a:xfrm>
          <a:off x="2031322" y="2549576"/>
          <a:ext cx="1998161"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C00000"/>
              </a:solidFill>
              <a:latin typeface="#9Slide05 SVNKitten" pitchFamily="2" charset="0"/>
            </a:rPr>
            <a:t>Không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làm</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tổn</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hại</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đến</a:t>
          </a:r>
          <a:endParaRPr lang="en-US" sz="2800" kern="1200" dirty="0">
            <a:solidFill>
              <a:srgbClr val="C00000"/>
            </a:solidFill>
            <a:latin typeface="#9Slide05 SVNKitten" pitchFamily="2" charset="0"/>
          </a:endParaRPr>
        </a:p>
      </dsp:txBody>
      <dsp:txXfrm>
        <a:off x="2031322" y="2549576"/>
        <a:ext cx="1998161" cy="754155"/>
      </dsp:txXfrm>
    </dsp:sp>
    <dsp:sp modelId="{E1EEA476-C067-48DA-A963-FDF97E260E87}">
      <dsp:nvSpPr>
        <dsp:cNvPr id="0" name=""/>
        <dsp:cNvSpPr/>
      </dsp:nvSpPr>
      <dsp:spPr>
        <a:xfrm>
          <a:off x="2620221" y="3307116"/>
          <a:ext cx="2332604" cy="2333539"/>
        </a:xfrm>
        <a:prstGeom prst="blockArc">
          <a:avLst>
            <a:gd name="adj1" fmla="val 13500000"/>
            <a:gd name="adj2" fmla="val 10800000"/>
            <a:gd name="adj3" fmla="val 1274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60694F-DDEE-401A-850D-057C9C3895F7}">
      <dsp:nvSpPr>
        <dsp:cNvPr id="0" name=""/>
        <dsp:cNvSpPr/>
      </dsp:nvSpPr>
      <dsp:spPr>
        <a:xfrm>
          <a:off x="3030658" y="4121063"/>
          <a:ext cx="1508672" cy="75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C00000"/>
              </a:solidFill>
              <a:latin typeface="#9Slide05 SVNKitten" pitchFamily="2" charset="0"/>
            </a:rPr>
            <a:t>Nhu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cầu</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của</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tương</a:t>
          </a:r>
          <a:r>
            <a:rPr lang="en-US" sz="2800" kern="1200" dirty="0">
              <a:solidFill>
                <a:srgbClr val="C00000"/>
              </a:solidFill>
              <a:latin typeface="#9Slide05 SVNKitten" pitchFamily="2" charset="0"/>
            </a:rPr>
            <a:t> </a:t>
          </a:r>
          <a:r>
            <a:rPr lang="en-US" sz="2800" kern="1200" dirty="0" err="1">
              <a:solidFill>
                <a:srgbClr val="C00000"/>
              </a:solidFill>
              <a:latin typeface="#9Slide05 SVNKitten" pitchFamily="2" charset="0"/>
            </a:rPr>
            <a:t>lai</a:t>
          </a:r>
          <a:endParaRPr lang="en-US" sz="2800" kern="1200" dirty="0">
            <a:solidFill>
              <a:srgbClr val="C00000"/>
            </a:solidFill>
            <a:latin typeface="#9Slide05 SVNKitten" pitchFamily="2" charset="0"/>
          </a:endParaRPr>
        </a:p>
      </dsp:txBody>
      <dsp:txXfrm>
        <a:off x="3030658" y="4121063"/>
        <a:ext cx="1508672" cy="75415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11:16:20.072"/>
    </inkml:context>
    <inkml:brush xml:id="br0">
      <inkml:brushProperty name="width" value="0.10583" units="cm"/>
      <inkml:brushProperty name="height" value="0.10583" units="cm"/>
      <inkml:brushProperty name="color" value="#E71224"/>
      <inkml:brushProperty name="ignorePressure" value="1"/>
    </inkml:brush>
  </inkml:definitions>
  <inkml:trace contextRef="#ctx0" brushRef="#br0">0 4370,'21'-23,"26"-37,5-7,-11 22,9-10,-2-1,78-121,-118 161,0 0,-1 0,-1-1,-1 0,0 0,-2 0,3-21,-2-13,-4-58,-1 65,1 0,9-59,11-45,-12 77,26-108,47-125,-10 125,-44 120,26-92,-48 137,0 0,1 0,1 0,0 1,0 0,15-18,64-70,-30 40,59-95,-75 100,137-159,-152 185,-2-2,0-1,18-40,-18 33,49-66,-48 71,-1 0,29-60,2-5,-1 18,32-57,-35 56,-36 62,0-1,-2 0,0-1,-2 0,10-33,-4-6,-8 23,3 0,1 0,1 1,27-50,-33 72,0-1,-1 0,-1 0,-1 0,0 0,1-19,6-27,-3 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11:16:26.974"/>
    </inkml:context>
    <inkml:brush xml:id="br0">
      <inkml:brushProperty name="width" value="0.10583" units="cm"/>
      <inkml:brushProperty name="height" value="0.10583" units="cm"/>
      <inkml:brushProperty name="color" value="#E71224"/>
      <inkml:brushProperty name="ignorePressure" value="1"/>
    </inkml:brush>
  </inkml:definitions>
  <inkml:trace contextRef="#ctx0" brushRef="#br0">1 2224,'0'-8,"2"0,-1 0,1 0,0 1,1-1,0 0,6-10,0-3,13-23,1 2,3 0,50-63,-32 46,-38 51,14-18,-1-1,-2-1,0 0,24-60,-25 45,2 0,2 1,2 2,1 0,2 1,2 1,49-52,114-147,21-22,-206 254,152-145,-57 60,42-33,-55 49,-69 57,0 0,2 1,-1 1,2 1,28-15,41-15,89-38,-154 72,1 0,0 2,1 1,-1 1,1 1,52-2,238-20,-280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mbria" panose="02040503050406030204" pitchFamily="18" charset="0"/>
              </a:rPr>
              <a:t>Đây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bức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tranh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bức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tranh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dễ</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dàng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nhìn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thấy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những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chuối</a:t>
            </a:r>
            <a:r>
              <a:rPr lang="en-US" sz="1800" i="1" dirty="0">
                <a:effectLst/>
                <a:latin typeface="Times New Roman" panose="02020603050405020304" pitchFamily="18" charset="0"/>
                <a:ea typeface="Cambria" panose="02040503050406030204" pitchFamily="18" charset="0"/>
              </a:rPr>
              <a:t>, chai </a:t>
            </a:r>
            <a:r>
              <a:rPr lang="en-US" sz="1800" i="1" dirty="0" err="1">
                <a:effectLst/>
                <a:latin typeface="Times New Roman" panose="02020603050405020304" pitchFamily="18" charset="0"/>
                <a:ea typeface="Cambria" panose="02040503050406030204" pitchFamily="18" charset="0"/>
              </a:rPr>
              <a:t>nhựa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giấy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càng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trở</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nên</a:t>
            </a:r>
            <a:r>
              <a:rPr lang="en-US" sz="1800" i="1" dirty="0">
                <a:effectLst/>
                <a:latin typeface="Times New Roman" panose="02020603050405020304" pitchFamily="18" charset="0"/>
                <a:ea typeface="Cambria" panose="02040503050406030204" pitchFamily="18" charset="0"/>
              </a:rPr>
              <a:t> to </a:t>
            </a:r>
            <a:r>
              <a:rPr lang="en-US" sz="1800" i="1" dirty="0" err="1">
                <a:effectLst/>
                <a:latin typeface="Times New Roman" panose="02020603050405020304" pitchFamily="18" charset="0"/>
                <a:ea typeface="Cambria" panose="02040503050406030204" pitchFamily="18" charset="0"/>
              </a:rPr>
              <a:t>lớn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kích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thước</a:t>
            </a:r>
            <a:r>
              <a:rPr lang="en-US" sz="1800" i="1" dirty="0">
                <a:effectLst/>
                <a:latin typeface="Times New Roman" panose="02020603050405020304" pitchFamily="18" charset="0"/>
                <a:ea typeface="Cambria" panose="02040503050406030204" pitchFamily="18" charset="0"/>
              </a:rPr>
              <a:t> to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cả</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hù</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cuộc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Còn</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bỏ</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chạy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Đây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cũng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trạng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nay.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môi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câu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hỏi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2741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22408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https://ictnews.vietnamnet.vn/kham-pha/tiet-kiem-nang-luong/nang-luong-sinh-khoi-va-tiem-nang-chua-duoc-khai-pha-o-nuoc-ta-264624.html</a:t>
            </a:r>
          </a:p>
        </p:txBody>
      </p:sp>
      <p:sp>
        <p:nvSpPr>
          <p:cNvPr id="4" name="Slide Number Placeholder 3"/>
          <p:cNvSpPr>
            <a:spLocks noGrp="1"/>
          </p:cNvSpPr>
          <p:nvPr>
            <p:ph type="sldNum" sz="quarter" idx="5"/>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99599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178462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223148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Các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nhóm</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chuẩn</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bị</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các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nguyên</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vật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liệu</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bỏ</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không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dùng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nữa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như</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thùng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giấy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mút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xốp</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ống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hút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ly</a:t>
            </a:r>
            <a:r>
              <a:rPr lang="en-US" sz="1800" dirty="0">
                <a:effectLst/>
                <a:latin typeface="Times New Roman" panose="02020603050405020304" pitchFamily="18" charset="0"/>
                <a:ea typeface="Cambria" panose="02040503050406030204" pitchFamily="18" charset="0"/>
              </a:rPr>
              <a:t>, chai </a:t>
            </a:r>
            <a:r>
              <a:rPr lang="en-US" sz="1800" dirty="0" err="1">
                <a:effectLst/>
                <a:latin typeface="Times New Roman" panose="02020603050405020304" pitchFamily="18" charset="0"/>
                <a:ea typeface="Cambria" panose="02040503050406030204" pitchFamily="18" charset="0"/>
              </a:rPr>
              <a:t>nhựa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giấy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bìa</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thiết</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kế</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thành</a:t>
            </a:r>
            <a:r>
              <a:rPr lang="en-US" sz="1800" dirty="0">
                <a:effectLst/>
                <a:latin typeface="Times New Roman" panose="02020603050405020304" pitchFamily="18" charset="0"/>
                <a:ea typeface="Cambria" panose="02040503050406030204" pitchFamily="18" charset="0"/>
              </a:rPr>
              <a:t> 1 </a:t>
            </a:r>
            <a:r>
              <a:rPr lang="en-US" sz="1800" dirty="0" err="1">
                <a:effectLst/>
                <a:latin typeface="Times New Roman" panose="02020603050405020304" pitchFamily="18" charset="0"/>
                <a:ea typeface="Cambria" panose="02040503050406030204" pitchFamily="18" charset="0"/>
              </a:rPr>
              <a:t>đồ</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để</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trang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trí</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hoặc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dụng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cụ</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có</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thể</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sử</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dụng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được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như</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chậu</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trồng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cây</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chuông</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gió</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ghế</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ngồi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đồ</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chơi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trẻ</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em</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bình</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tưới</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nước</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hộp</a:t>
            </a:r>
            <a:r>
              <a:rPr lang="en-US" sz="1800" dirty="0">
                <a:effectLst/>
                <a:latin typeface="Times New Roman" panose="02020603050405020304" pitchFamily="18" charset="0"/>
                <a:ea typeface="Cambria" panose="02040503050406030204" pitchFamily="18" charset="0"/>
              </a:rPr>
              <a:t> </a:t>
            </a:r>
            <a:r>
              <a:rPr lang="en-US" sz="1800" dirty="0" err="1">
                <a:effectLst/>
                <a:latin typeface="Times New Roman" panose="02020603050405020304" pitchFamily="18" charset="0"/>
                <a:ea typeface="Cambria" panose="02040503050406030204" pitchFamily="18" charset="0"/>
              </a:rPr>
              <a:t>bút</a:t>
            </a:r>
            <a:r>
              <a:rPr lang="en-US" sz="1800" dirty="0">
                <a:effectLst/>
                <a:latin typeface="Times New Roman" panose="02020603050405020304" pitchFamily="18" charset="0"/>
                <a:ea typeface="Cambria" panose="02040503050406030204" pitchFamily="18" charset="0"/>
              </a:rPr>
              <a:t>, … </a:t>
            </a:r>
            <a:endParaRPr lang="en-US" sz="1800" dirty="0">
              <a:effectLst/>
              <a:latin typeface="Times New Roman" panose="02020603050405020304" pitchFamily="18" charset="0"/>
              <a:ea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151695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266125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86422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02506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347610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92113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4796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347243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9</a:t>
            </a:fld>
            <a:endParaRPr lang="en-US"/>
          </a:p>
        </p:txBody>
      </p:sp>
    </p:spTree>
    <p:extLst>
      <p:ext uri="{BB962C8B-B14F-4D97-AF65-F5344CB8AC3E}">
        <p14:creationId xmlns:p14="http://schemas.microsoft.com/office/powerpoint/2010/main" val="147379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333333"/>
                </a:solidFill>
                <a:effectLst/>
                <a:latin typeface="Roboto" panose="02000000000000000000" pitchFamily="2" charset="0"/>
              </a:rPr>
              <a:t>chiếc phao nổi biến dao động sóng biển thành năng lượng điện </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10271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3/29/2022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3/29/2022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8.wdp"/><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31.png"/><Relationship Id="rId12" Type="http://schemas.openxmlformats.org/officeDocument/2006/relationships/image" Target="../media/image37.jpeg"/><Relationship Id="rId2" Type="http://schemas.openxmlformats.org/officeDocument/2006/relationships/image" Target="../media/image10.png"/><Relationship Id="rId16" Type="http://schemas.microsoft.com/office/2007/relationships/hdphoto" Target="../media/hdphoto15.wdp"/><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36.png"/><Relationship Id="rId5" Type="http://schemas.openxmlformats.org/officeDocument/2006/relationships/image" Target="../media/image19.png"/><Relationship Id="rId15" Type="http://schemas.openxmlformats.org/officeDocument/2006/relationships/image" Target="../media/image38.png"/><Relationship Id="rId10" Type="http://schemas.openxmlformats.org/officeDocument/2006/relationships/image" Target="../media/image35.png"/><Relationship Id="rId4" Type="http://schemas.microsoft.com/office/2007/relationships/hdphoto" Target="../media/hdphoto8.wdp"/><Relationship Id="rId9" Type="http://schemas.openxmlformats.org/officeDocument/2006/relationships/image" Target="../media/image34.jpeg"/><Relationship Id="rId1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1.png"/><Relationship Id="rId3" Type="http://schemas.microsoft.com/office/2007/relationships/hdphoto" Target="../media/hdphoto6.wdp"/><Relationship Id="rId7" Type="http://schemas.openxmlformats.org/officeDocument/2006/relationships/image" Target="../media/image39.png"/><Relationship Id="rId12" Type="http://schemas.microsoft.com/office/2007/relationships/hdphoto" Target="../media/hdphoto17.wdp"/><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microsoft.com/office/2007/relationships/hdphoto" Target="../media/hdphoto18.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png"/><Relationship Id="rId10" Type="http://schemas.openxmlformats.org/officeDocument/2006/relationships/image" Target="../media/image44.jpeg"/><Relationship Id="rId4" Type="http://schemas.microsoft.com/office/2007/relationships/hdphoto" Target="../media/hdphoto6.wdp"/><Relationship Id="rId9" Type="http://schemas.microsoft.com/office/2007/relationships/hdphoto" Target="../media/hdphoto19.wdp"/></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microsoft.com/office/2007/relationships/media" Target="../media/media2.mp4"/><Relationship Id="rId7" Type="http://schemas.openxmlformats.org/officeDocument/2006/relationships/image" Target="../media/image10.pn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11" Type="http://schemas.microsoft.com/office/2007/relationships/hdphoto" Target="../media/hdphoto19.wdp"/><Relationship Id="rId5" Type="http://schemas.openxmlformats.org/officeDocument/2006/relationships/slideLayout" Target="../slideLayouts/slideLayout7.xml"/><Relationship Id="rId10" Type="http://schemas.openxmlformats.org/officeDocument/2006/relationships/image" Target="../media/image43.png"/><Relationship Id="rId4" Type="http://schemas.openxmlformats.org/officeDocument/2006/relationships/video" Target="../media/media2.mp4"/><Relationship Id="rId9" Type="http://schemas.microsoft.com/office/2007/relationships/hdphoto" Target="../media/hdphoto18.wdp"/></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8.png"/><Relationship Id="rId18" Type="http://schemas.microsoft.com/office/2007/relationships/hdphoto" Target="../media/hdphoto14.wdp"/><Relationship Id="rId3" Type="http://schemas.openxmlformats.org/officeDocument/2006/relationships/image" Target="../media/image10.png"/><Relationship Id="rId21" Type="http://schemas.openxmlformats.org/officeDocument/2006/relationships/image" Target="../media/image51.png"/><Relationship Id="rId7" Type="http://schemas.microsoft.com/office/2007/relationships/hdphoto" Target="../media/hdphoto19.wdp"/><Relationship Id="rId12" Type="http://schemas.openxmlformats.org/officeDocument/2006/relationships/customXml" Target="../ink/ink2.xml"/><Relationship Id="rId17" Type="http://schemas.openxmlformats.org/officeDocument/2006/relationships/image" Target="../media/image27.png"/><Relationship Id="rId2" Type="http://schemas.openxmlformats.org/officeDocument/2006/relationships/notesSlide" Target="../notesSlides/notesSlide14.xml"/><Relationship Id="rId16" Type="http://schemas.microsoft.com/office/2007/relationships/hdphoto" Target="../media/hdphoto21.wdp"/><Relationship Id="rId20" Type="http://schemas.microsoft.com/office/2007/relationships/hdphoto" Target="../media/hdphoto22.wdp"/><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7.png"/><Relationship Id="rId24" Type="http://schemas.microsoft.com/office/2007/relationships/hdphoto" Target="../media/hdphoto24.wdp"/><Relationship Id="rId5" Type="http://schemas.microsoft.com/office/2007/relationships/hdphoto" Target="../media/hdphoto18.wdp"/><Relationship Id="rId15" Type="http://schemas.openxmlformats.org/officeDocument/2006/relationships/image" Target="../media/image49.png"/><Relationship Id="rId23" Type="http://schemas.openxmlformats.org/officeDocument/2006/relationships/image" Target="../media/image52.png"/><Relationship Id="rId10" Type="http://schemas.openxmlformats.org/officeDocument/2006/relationships/customXml" Target="../ink/ink1.xml"/><Relationship Id="rId19" Type="http://schemas.openxmlformats.org/officeDocument/2006/relationships/image" Target="../media/image50.png"/><Relationship Id="rId4" Type="http://schemas.openxmlformats.org/officeDocument/2006/relationships/image" Target="../media/image42.png"/><Relationship Id="rId9" Type="http://schemas.microsoft.com/office/2007/relationships/hdphoto" Target="../media/hdphoto20.wdp"/><Relationship Id="rId14" Type="http://schemas.openxmlformats.org/officeDocument/2006/relationships/image" Target="../media/image48.jpeg"/><Relationship Id="rId22" Type="http://schemas.microsoft.com/office/2007/relationships/hdphoto" Target="../media/hdphoto23.wdp"/></Relationships>
</file>

<file path=ppt/slides/_rels/slide2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9.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10.png"/><Relationship Id="rId10" Type="http://schemas.microsoft.com/office/2007/relationships/hdphoto" Target="../media/hdphoto26.wdp"/><Relationship Id="rId4" Type="http://schemas.microsoft.com/office/2007/relationships/hdphoto" Target="../media/hdphoto6.wdp"/><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svg"/><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0.wdp"/><Relationship Id="rId3" Type="http://schemas.openxmlformats.org/officeDocument/2006/relationships/image" Target="../media/image18.png"/><Relationship Id="rId7" Type="http://schemas.microsoft.com/office/2007/relationships/hdphoto" Target="../media/hdphoto7.wdp"/><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8.wdp"/><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28.jpeg"/><Relationship Id="rId5" Type="http://schemas.openxmlformats.org/officeDocument/2006/relationships/image" Target="../media/image25.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áng tác tranh biếm họa hưởng ứng ngày môi trường Thế giới (5/6), Tin môi  trường - Cổng thông tin về môi trường Việt Nam">
            <a:extLst>
              <a:ext uri="{FF2B5EF4-FFF2-40B4-BE49-F238E27FC236}">
                <a16:creationId xmlns:a16="http://schemas.microsoft.com/office/drawing/2014/main" id="{8C024B25-AE4B-400C-8838-A0B436E801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4" t="5602" r="4892" b="8036"/>
          <a:stretch/>
        </p:blipFill>
        <p:spPr bwMode="auto">
          <a:xfrm>
            <a:off x="3585155" y="456043"/>
            <a:ext cx="8496886" cy="578297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DE8E9E7-BA55-4447-9C93-F10FA84A704E}"/>
              </a:ext>
            </a:extLst>
          </p:cNvPr>
          <p:cNvSpPr/>
          <p:nvPr/>
        </p:nvSpPr>
        <p:spPr>
          <a:xfrm>
            <a:off x="6738553" y="618978"/>
            <a:ext cx="2578726" cy="13223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dirty="0"/>
              <a:t>.</a:t>
            </a:r>
          </a:p>
        </p:txBody>
      </p:sp>
      <p:sp>
        <p:nvSpPr>
          <p:cNvPr id="7" name="TextBox 6">
            <a:extLst>
              <a:ext uri="{FF2B5EF4-FFF2-40B4-BE49-F238E27FC236}">
                <a16:creationId xmlns:a16="http://schemas.microsoft.com/office/drawing/2014/main" id="{44F3E967-731C-48CF-BC5E-B0DF2967B940}"/>
              </a:ext>
            </a:extLst>
          </p:cNvPr>
          <p:cNvSpPr txBox="1"/>
          <p:nvPr/>
        </p:nvSpPr>
        <p:spPr>
          <a:xfrm>
            <a:off x="6791307" y="728805"/>
            <a:ext cx="2473217" cy="1077218"/>
          </a:xfrm>
          <a:prstGeom prst="rect">
            <a:avLst/>
          </a:prstGeom>
          <a:noFill/>
        </p:spPr>
        <p:txBody>
          <a:bodyPr wrap="square">
            <a:spAutoFit/>
          </a:bodyPr>
          <a:lstStyle/>
          <a:p>
            <a:pPr algn="ctr"/>
            <a:r>
              <a:rPr lang="en-US" sz="3200" dirty="0" err="1">
                <a:solidFill>
                  <a:srgbClr val="FF0000"/>
                </a:solidFill>
                <a:effectLst/>
                <a:latin typeface="#9Slide05 SVNKitten" pitchFamily="2" charset="0"/>
                <a:ea typeface="Cambria" panose="02040503050406030204" pitchFamily="18" charset="0"/>
              </a:rPr>
              <a:t>Hãy</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sống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cùng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chúng</a:t>
            </a:r>
            <a:r>
              <a:rPr lang="en-US" sz="3200" dirty="0">
                <a:solidFill>
                  <a:srgbClr val="FF0000"/>
                </a:solidFill>
                <a:effectLst/>
                <a:latin typeface="#9Slide05 SVNKitten" pitchFamily="2" charset="0"/>
                <a:ea typeface="Cambria" panose="02040503050406030204" pitchFamily="18" charset="0"/>
              </a:rPr>
              <a:t> </a:t>
            </a:r>
            <a:r>
              <a:rPr lang="en-US" sz="3200" dirty="0" err="1">
                <a:solidFill>
                  <a:srgbClr val="FF0000"/>
                </a:solidFill>
                <a:effectLst/>
                <a:latin typeface="#9Slide05 SVNKitten" pitchFamily="2" charset="0"/>
                <a:ea typeface="Cambria" panose="02040503050406030204" pitchFamily="18" charset="0"/>
              </a:rPr>
              <a:t>tôi</a:t>
            </a:r>
            <a:endParaRPr lang="en-US" sz="3200" dirty="0">
              <a:solidFill>
                <a:srgbClr val="FF0000"/>
              </a:solidFill>
              <a:latin typeface="#9Slide05 SVNKitten" pitchFamily="2" charset="0"/>
            </a:endParaRPr>
          </a:p>
        </p:txBody>
      </p:sp>
      <p:sp>
        <p:nvSpPr>
          <p:cNvPr id="8" name="TextBox 7">
            <a:extLst>
              <a:ext uri="{FF2B5EF4-FFF2-40B4-BE49-F238E27FC236}">
                <a16:creationId xmlns:a16="http://schemas.microsoft.com/office/drawing/2014/main" id="{AE60551E-878A-40E9-B827-E72AC7B68277}"/>
              </a:ext>
            </a:extLst>
          </p:cNvPr>
          <p:cNvSpPr txBox="1"/>
          <p:nvPr/>
        </p:nvSpPr>
        <p:spPr>
          <a:xfrm>
            <a:off x="598768" y="-107655"/>
            <a:ext cx="2275953" cy="2554545"/>
          </a:xfrm>
          <a:prstGeom prst="rect">
            <a:avLst/>
          </a:prstGeom>
          <a:noFill/>
        </p:spPr>
        <p:txBody>
          <a:bodyPr wrap="square" rtlCol="0">
            <a:spAutoFit/>
          </a:bodyPr>
          <a:lstStyle/>
          <a:p>
            <a:r>
              <a:rPr lang="en-US" sz="8000" dirty="0" err="1">
                <a:solidFill>
                  <a:srgbClr val="00B050"/>
                </a:solidFill>
                <a:latin typeface="#9Slide06 SVNBoutique Script" pitchFamily="2" charset="0"/>
              </a:rPr>
              <a:t>Thử</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tài</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đặt</a:t>
            </a:r>
            <a:r>
              <a:rPr lang="en-US" sz="8000" dirty="0">
                <a:solidFill>
                  <a:srgbClr val="00B050"/>
                </a:solidFill>
                <a:latin typeface="#9Slide06 SVNBoutique Script" pitchFamily="2" charset="0"/>
              </a:rPr>
              <a:t> </a:t>
            </a:r>
            <a:r>
              <a:rPr lang="en-US" sz="8000" dirty="0" err="1">
                <a:solidFill>
                  <a:srgbClr val="00B050"/>
                </a:solidFill>
                <a:latin typeface="#9Slide06 SVNBoutique Script" pitchFamily="2" charset="0"/>
              </a:rPr>
              <a:t>tên</a:t>
            </a:r>
            <a:endParaRPr lang="en-US" sz="6600" dirty="0">
              <a:solidFill>
                <a:srgbClr val="00B050"/>
              </a:solidFill>
              <a:latin typeface="#9Slide06 SVNBoutique Script" pitchFamily="2" charset="0"/>
            </a:endParaRPr>
          </a:p>
        </p:txBody>
      </p:sp>
      <p:cxnSp>
        <p:nvCxnSpPr>
          <p:cNvPr id="9" name="Straight Connector 8">
            <a:extLst>
              <a:ext uri="{FF2B5EF4-FFF2-40B4-BE49-F238E27FC236}">
                <a16:creationId xmlns:a16="http://schemas.microsoft.com/office/drawing/2014/main" id="{4657CF74-D3A1-43EF-B1A8-85B7850F00DE}"/>
              </a:ext>
            </a:extLst>
          </p:cNvPr>
          <p:cNvCxnSpPr>
            <a:cxnSpLocks/>
          </p:cNvCxnSpPr>
          <p:nvPr/>
        </p:nvCxnSpPr>
        <p:spPr>
          <a:xfrm>
            <a:off x="1076401" y="4650770"/>
            <a:ext cx="926796"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E55E0B-CC1F-4773-B5E7-ABE6E409666F}"/>
              </a:ext>
            </a:extLst>
          </p:cNvPr>
          <p:cNvCxnSpPr>
            <a:cxnSpLocks/>
          </p:cNvCxnSpPr>
          <p:nvPr/>
        </p:nvCxnSpPr>
        <p:spPr>
          <a:xfrm>
            <a:off x="3472611" y="0"/>
            <a:ext cx="64551" cy="678338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D46F89-0AE7-4833-BB89-90D50B32570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995623" y="2095507"/>
            <a:ext cx="2015148" cy="2504049"/>
          </a:xfrm>
          <a:prstGeom prst="rect">
            <a:avLst/>
          </a:prstGeom>
        </p:spPr>
      </p:pic>
      <p:pic>
        <p:nvPicPr>
          <p:cNvPr id="18" name="Đồng hồ đếm ngược 5 phút - 5 Minutes">
            <a:hlinkClick r:id="" action="ppaction://media"/>
            <a:extLst>
              <a:ext uri="{FF2B5EF4-FFF2-40B4-BE49-F238E27FC236}">
                <a16:creationId xmlns:a16="http://schemas.microsoft.com/office/drawing/2014/main" id="{2873E5D1-0B8B-45F9-841B-3E3DD500A186}"/>
              </a:ext>
            </a:extLst>
          </p:cNvPr>
          <p:cNvPicPr>
            <a:picLocks noChangeAspect="1"/>
          </p:cNvPicPr>
          <p:nvPr>
            <a:videoFile r:link="rId1"/>
            <p:extLst>
              <p:ext uri="{DAA4B4D4-6D71-4841-9C94-3DE7FCFB9230}">
                <p14:media xmlns:p14="http://schemas.microsoft.com/office/powerpoint/2010/main" r:embed="rId2">
                  <p14:trim st="210620"/>
                </p14:media>
              </p:ext>
            </p:extLst>
          </p:nvPr>
        </p:nvPicPr>
        <p:blipFill>
          <a:blip r:embed="rId8"/>
          <a:stretch>
            <a:fillRect/>
          </a:stretch>
        </p:blipFill>
        <p:spPr>
          <a:xfrm>
            <a:off x="493826" y="4949829"/>
            <a:ext cx="2244078" cy="1520611"/>
          </a:xfrm>
          <a:prstGeom prst="rect">
            <a:avLst/>
          </a:prstGeom>
        </p:spPr>
      </p:pic>
    </p:spTree>
    <p:extLst>
      <p:ext uri="{BB962C8B-B14F-4D97-AF65-F5344CB8AC3E}">
        <p14:creationId xmlns:p14="http://schemas.microsoft.com/office/powerpoint/2010/main" val="18778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3" name="Rectangle: Rounded Corners 7">
            <a:extLst>
              <a:ext uri="{FF2B5EF4-FFF2-40B4-BE49-F238E27FC236}">
                <a16:creationId xmlns:a16="http://schemas.microsoft.com/office/drawing/2014/main" id="{9731B856-505B-4C12-AE96-B34567953D3E}"/>
              </a:ext>
            </a:extLst>
          </p:cNvPr>
          <p:cNvSpPr/>
          <p:nvPr/>
        </p:nvSpPr>
        <p:spPr>
          <a:xfrm>
            <a:off x="3603592" y="2426372"/>
            <a:ext cx="1942692" cy="177942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trên</a:t>
            </a:r>
            <a:r>
              <a:rPr lang="en-US" sz="2800" dirty="0">
                <a:solidFill>
                  <a:schemeClr val="tx1"/>
                </a:solidFill>
                <a:latin typeface="#9Slide05 SVNKitten" pitchFamily="2" charset="0"/>
                <a:cs typeface="Arial" panose="020B0604020202020204" pitchFamily="34" charset="0"/>
              </a:rPr>
              <a:t> slide</a:t>
            </a: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6455768" y="4393286"/>
            <a:ext cx="1969651"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Cho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nguồn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năng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nào</a:t>
            </a:r>
            <a:endParaRPr lang="en-US" sz="2800" dirty="0">
              <a:solidFill>
                <a:schemeClr val="tx1"/>
              </a:solidFill>
              <a:latin typeface="#9Slide05 SVNKitten" pitchFamily="2" charset="0"/>
              <a:cs typeface="Arial" panose="020B0604020202020204" pitchFamily="34"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562" y="4418167"/>
            <a:ext cx="1855060" cy="163402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9263865" y="4296219"/>
            <a:ext cx="194269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mỗi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5 </a:t>
            </a:r>
            <a:r>
              <a:rPr lang="en-US" sz="2800" dirty="0" err="1">
                <a:solidFill>
                  <a:schemeClr val="tx1"/>
                </a:solidFill>
                <a:latin typeface="#9Slide05 SVNKitten" pitchFamily="2" charset="0"/>
                <a:cs typeface="Arial" panose="020B0604020202020204" pitchFamily="34" charset="0"/>
              </a:rPr>
              <a:t>tiếng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GV</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464418" y="2457332"/>
            <a:ext cx="2266516"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HS viết câu trả lời vào khung chat</a:t>
            </a:r>
            <a:endParaRPr lang="en-US" sz="2800" dirty="0">
              <a:solidFill>
                <a:schemeClr val="tx1"/>
              </a:solidFill>
              <a:latin typeface="#9Slide05 SVNKitten" pitchFamily="2" charset="0"/>
              <a:cs typeface="Arial" panose="020B0604020202020204" pitchFamily="34" charset="0"/>
            </a:endParaRP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202936" y="4502811"/>
            <a:ext cx="1444533" cy="14686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452492" y="2325582"/>
            <a:ext cx="1479468" cy="17484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A81C279E-6EB9-40F2-B9B8-1E3C4EFD68E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6748570" y="2235638"/>
            <a:ext cx="1479468" cy="1838406"/>
          </a:xfrm>
          <a:prstGeom prst="rect">
            <a:avLst/>
          </a:prstGeom>
        </p:spPr>
      </p:pic>
    </p:spTree>
    <p:extLst>
      <p:ext uri="{BB962C8B-B14F-4D97-AF65-F5344CB8AC3E}">
        <p14:creationId xmlns:p14="http://schemas.microsoft.com/office/powerpoint/2010/main" val="1420442149"/>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3973B-743C-4EE0-A982-EDF965C93881}"/>
              </a:ext>
            </a:extLst>
          </p:cNvPr>
          <p:cNvPicPr>
            <a:picLocks noChangeAspect="1"/>
          </p:cNvPicPr>
          <p:nvPr/>
        </p:nvPicPr>
        <p:blipFill>
          <a:blip r:embed="rId2"/>
          <a:stretch>
            <a:fillRect/>
          </a:stretch>
        </p:blipFill>
        <p:spPr>
          <a:xfrm>
            <a:off x="187415" y="2084869"/>
            <a:ext cx="7273208" cy="4545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DB27850-B531-439C-B4F3-A5B866B7FDE2}"/>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BF5A4483-95CA-488F-BFB7-320A3F12731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99CFAB9-32D5-432C-B6F1-C867B021F869}"/>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0D2FDD5C-4CF2-4A55-8793-C1A4EF4999A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029874C-0714-4576-A518-2563774D73A2}"/>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882DA299-5EE5-4934-A841-16C625894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0A0079E-9AE3-4CA7-B1F4-A1F3C0ADDBAB}"/>
              </a:ext>
            </a:extLst>
          </p:cNvPr>
          <p:cNvSpPr/>
          <p:nvPr/>
        </p:nvSpPr>
        <p:spPr>
          <a:xfrm>
            <a:off x="8212409" y="200248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than</a:t>
            </a:r>
          </a:p>
        </p:txBody>
      </p:sp>
      <p:pic>
        <p:nvPicPr>
          <p:cNvPr id="10" name="Picture 2" descr="So sánh đèn led và Đèn sợi đốt - Đèn Led Philips Tiết Kiệm Điện, Phân Phối  Bóng Đèn Philips Chính Hãng">
            <a:extLst>
              <a:ext uri="{FF2B5EF4-FFF2-40B4-BE49-F238E27FC236}">
                <a16:creationId xmlns:a16="http://schemas.microsoft.com/office/drawing/2014/main" id="{DA4F7C04-6FFD-4D34-B4F9-917FB3555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604"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8EA04-448D-442B-B9F2-2A3E3E9450FA}"/>
              </a:ext>
            </a:extLst>
          </p:cNvPr>
          <p:cNvPicPr>
            <a:picLocks noChangeAspect="1"/>
          </p:cNvPicPr>
          <p:nvPr/>
        </p:nvPicPr>
        <p:blipFill>
          <a:blip r:embed="rId3"/>
          <a:stretch>
            <a:fillRect/>
          </a:stretch>
        </p:blipFill>
        <p:spPr>
          <a:xfrm>
            <a:off x="285889" y="1948376"/>
            <a:ext cx="7616650" cy="470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4F0D057-6ACA-47E9-ACA0-5E3D09CB64DE}"/>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6" name="Straight Connector 5">
            <a:extLst>
              <a:ext uri="{FF2B5EF4-FFF2-40B4-BE49-F238E27FC236}">
                <a16:creationId xmlns:a16="http://schemas.microsoft.com/office/drawing/2014/main" id="{AFFC6715-D133-411A-A813-17039A743BF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8859BC8-1C70-49D6-BFC5-0686B3843CD2}"/>
              </a:ext>
            </a:extLst>
          </p:cNvPr>
          <p:cNvGrpSpPr/>
          <p:nvPr/>
        </p:nvGrpSpPr>
        <p:grpSpPr>
          <a:xfrm>
            <a:off x="0" y="-47877"/>
            <a:ext cx="5120641" cy="1323439"/>
            <a:chOff x="2804290" y="35734"/>
            <a:chExt cx="5120641" cy="1323439"/>
          </a:xfrm>
        </p:grpSpPr>
        <p:sp>
          <p:nvSpPr>
            <p:cNvPr id="8" name="Rectangle: Rounded Corners 7">
              <a:extLst>
                <a:ext uri="{FF2B5EF4-FFF2-40B4-BE49-F238E27FC236}">
                  <a16:creationId xmlns:a16="http://schemas.microsoft.com/office/drawing/2014/main" id="{46649758-2F9F-4DA6-8613-594E86698C5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0A105-4636-4709-BCF9-985A9449B223}"/>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0" name="Picture 2" descr="navocado-task-badges-legal-task-icons-smaller | Icon, Task, Icon collection">
              <a:extLst>
                <a:ext uri="{FF2B5EF4-FFF2-40B4-BE49-F238E27FC236}">
                  <a16:creationId xmlns:a16="http://schemas.microsoft.com/office/drawing/2014/main" id="{EDE12FDA-388D-4F1C-837D-36B02E93E9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7">
            <a:extLst>
              <a:ext uri="{FF2B5EF4-FFF2-40B4-BE49-F238E27FC236}">
                <a16:creationId xmlns:a16="http://schemas.microsoft.com/office/drawing/2014/main" id="{FE9882FA-2F62-45D9-9E98-7E0846693186}"/>
              </a:ext>
            </a:extLst>
          </p:cNvPr>
          <p:cNvSpPr/>
          <p:nvPr/>
        </p:nvSpPr>
        <p:spPr>
          <a:xfrm>
            <a:off x="8325425" y="200248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sóng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biển</a:t>
            </a:r>
            <a:endParaRPr lang="en-US" sz="4800" dirty="0">
              <a:solidFill>
                <a:schemeClr val="tx1"/>
              </a:solidFill>
              <a:latin typeface="#9Slide05 SVNKitten" pitchFamily="2" charset="0"/>
              <a:cs typeface="Arial" panose="020B0604020202020204" pitchFamily="34" charset="0"/>
            </a:endParaRPr>
          </a:p>
        </p:txBody>
      </p:sp>
      <p:pic>
        <p:nvPicPr>
          <p:cNvPr id="12" name="Picture 2" descr="So sánh đèn led và Đèn sợi đốt - Đèn Led Philips Tiết Kiệm Điện, Phân Phối  Bóng Đèn Philips Chính Hãng">
            <a:extLst>
              <a:ext uri="{FF2B5EF4-FFF2-40B4-BE49-F238E27FC236}">
                <a16:creationId xmlns:a16="http://schemas.microsoft.com/office/drawing/2014/main" id="{C9BAC1AC-2B71-41C1-B618-D4EEA5E2A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C6DAF4-6282-44DE-B4A0-4AFF4DA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7" y="1890511"/>
            <a:ext cx="7313417" cy="476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171313" y="1892796"/>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dầu</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khí</a:t>
            </a:r>
            <a:endParaRPr lang="en-US" sz="4800" dirty="0">
              <a:solidFill>
                <a:schemeClr val="tx1"/>
              </a:solidFill>
              <a:latin typeface="#9Slide05 SVNKitten" pitchFamily="2" charset="0"/>
              <a:cs typeface="Arial" panose="020B0604020202020204" pitchFamily="34" charset="0"/>
            </a:endParaRPr>
          </a:p>
        </p:txBody>
      </p:sp>
      <p:pic>
        <p:nvPicPr>
          <p:cNvPr id="10" name="Picture 2" descr="So sánh đèn led và Đèn sợi đốt - Đèn Led Philips Tiết Kiệm Điện, Phân Phối  Bóng Đèn Philips Chính Hãng">
            <a:extLst>
              <a:ext uri="{FF2B5EF4-FFF2-40B4-BE49-F238E27FC236}">
                <a16:creationId xmlns:a16="http://schemas.microsoft.com/office/drawing/2014/main" id="{A689226B-414E-48F1-86A8-8EA2C4E63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4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265930" y="1920125"/>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Mặt</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Trời</a:t>
            </a:r>
            <a:endParaRPr lang="en-US" sz="4800" dirty="0">
              <a:solidFill>
                <a:schemeClr val="tx1"/>
              </a:solidFill>
              <a:latin typeface="#9Slide05 SVNKitten" pitchFamily="2" charset="0"/>
              <a:cs typeface="Arial" panose="020B0604020202020204" pitchFamily="34" charset="0"/>
            </a:endParaRPr>
          </a:p>
        </p:txBody>
      </p:sp>
      <p:sp>
        <p:nvSpPr>
          <p:cNvPr id="2" name="Rectangle 2">
            <a:extLst>
              <a:ext uri="{FF2B5EF4-FFF2-40B4-BE49-F238E27FC236}">
                <a16:creationId xmlns:a16="http://schemas.microsoft.com/office/drawing/2014/main" id="{3A6C5DF0-4DED-47C9-B3CB-5EC0A9C2787B}"/>
              </a:ext>
            </a:extLst>
          </p:cNvPr>
          <p:cNvSpPr>
            <a:spLocks noChangeArrowheads="1"/>
          </p:cNvSpPr>
          <p:nvPr/>
        </p:nvSpPr>
        <p:spPr bwMode="auto">
          <a:xfrm>
            <a:off x="520504" y="2504512"/>
            <a:ext cx="1584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1">
            <a:extLst>
              <a:ext uri="{FF2B5EF4-FFF2-40B4-BE49-F238E27FC236}">
                <a16:creationId xmlns:a16="http://schemas.microsoft.com/office/drawing/2014/main" id="{FFDE6B96-5C59-444F-ACC0-743DFD89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20125"/>
            <a:ext cx="7087504" cy="4775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So sánh đèn led và Đèn sợi đốt - Đèn Led Philips Tiết Kiệm Điện, Phân Phối  Bóng Đèn Philips Chính Hãng">
            <a:extLst>
              <a:ext uri="{FF2B5EF4-FFF2-40B4-BE49-F238E27FC236}">
                <a16:creationId xmlns:a16="http://schemas.microsoft.com/office/drawing/2014/main" id="{ED04EBFA-2F62-4B10-B7C4-24B212FDE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483" y="4016834"/>
            <a:ext cx="3929853" cy="229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1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B0800A-51A6-42E0-AE80-AB5AD0349793}"/>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4" name="Straight Connector 3">
            <a:extLst>
              <a:ext uri="{FF2B5EF4-FFF2-40B4-BE49-F238E27FC236}">
                <a16:creationId xmlns:a16="http://schemas.microsoft.com/office/drawing/2014/main" id="{D1CB8C36-2097-4F11-B85E-DC1EF4C95EE7}"/>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A00278-561E-4918-A503-399A8545DB0F}"/>
              </a:ext>
            </a:extLst>
          </p:cNvPr>
          <p:cNvGrpSpPr/>
          <p:nvPr/>
        </p:nvGrpSpPr>
        <p:grpSpPr>
          <a:xfrm>
            <a:off x="0" y="-47877"/>
            <a:ext cx="5120641" cy="1323439"/>
            <a:chOff x="2804290" y="35734"/>
            <a:chExt cx="5120641" cy="1323439"/>
          </a:xfrm>
        </p:grpSpPr>
        <p:sp>
          <p:nvSpPr>
            <p:cNvPr id="6" name="Rectangle: Rounded Corners 5">
              <a:extLst>
                <a:ext uri="{FF2B5EF4-FFF2-40B4-BE49-F238E27FC236}">
                  <a16:creationId xmlns:a16="http://schemas.microsoft.com/office/drawing/2014/main" id="{4D20E63A-98C8-43E5-9E9F-CBEF9AF95A81}"/>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61083-FE16-46A2-A794-309782C3D5A0}"/>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8" name="Picture 2" descr="navocado-task-badges-legal-task-icons-smaller | Icon, Task, Icon collection">
              <a:extLst>
                <a:ext uri="{FF2B5EF4-FFF2-40B4-BE49-F238E27FC236}">
                  <a16:creationId xmlns:a16="http://schemas.microsoft.com/office/drawing/2014/main" id="{C7E3FAE4-B62C-4399-88A6-9008A0709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DCC94B14-6F5C-41F5-B917-D40DBCE19210}"/>
              </a:ext>
            </a:extLst>
          </p:cNvPr>
          <p:cNvSpPr/>
          <p:nvPr/>
        </p:nvSpPr>
        <p:spPr>
          <a:xfrm>
            <a:off x="8127707" y="1834152"/>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từ</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Gió</a:t>
            </a:r>
            <a:endParaRPr lang="en-US" sz="4800" dirty="0">
              <a:solidFill>
                <a:schemeClr val="tx1"/>
              </a:solidFill>
              <a:latin typeface="#9Slide05 SVNKitten" pitchFamily="2" charset="0"/>
              <a:cs typeface="Arial" panose="020B0604020202020204" pitchFamily="34" charset="0"/>
            </a:endParaRPr>
          </a:p>
        </p:txBody>
      </p:sp>
      <p:sp>
        <p:nvSpPr>
          <p:cNvPr id="2" name="Rectangle 2">
            <a:extLst>
              <a:ext uri="{FF2B5EF4-FFF2-40B4-BE49-F238E27FC236}">
                <a16:creationId xmlns:a16="http://schemas.microsoft.com/office/drawing/2014/main" id="{A4A82F36-59F4-4F31-BBEB-39D1058E8CC5}"/>
              </a:ext>
            </a:extLst>
          </p:cNvPr>
          <p:cNvSpPr>
            <a:spLocks noChangeArrowheads="1"/>
          </p:cNvSpPr>
          <p:nvPr/>
        </p:nvSpPr>
        <p:spPr bwMode="auto">
          <a:xfrm>
            <a:off x="464233" y="2307101"/>
            <a:ext cx="166610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65" name="Picture 1">
            <a:extLst>
              <a:ext uri="{FF2B5EF4-FFF2-40B4-BE49-F238E27FC236}">
                <a16:creationId xmlns:a16="http://schemas.microsoft.com/office/drawing/2014/main" id="{8245D5C7-2FCA-4E3E-BC51-1034F0A9F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30674"/>
            <a:ext cx="7222742" cy="4754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So sánh đèn led và Đèn sợi đốt - Đèn Led Philips Tiết Kiệm Điện, Phân Phối  Bóng Đèn Philips Chính Hãng">
            <a:extLst>
              <a:ext uri="{FF2B5EF4-FFF2-40B4-BE49-F238E27FC236}">
                <a16:creationId xmlns:a16="http://schemas.microsoft.com/office/drawing/2014/main" id="{7886A811-E306-4F08-8003-ACFE2D8D3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9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F0D057-6ACA-47E9-ACA0-5E3D09CB64DE}"/>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cxnSp>
        <p:nvCxnSpPr>
          <p:cNvPr id="6" name="Straight Connector 5">
            <a:extLst>
              <a:ext uri="{FF2B5EF4-FFF2-40B4-BE49-F238E27FC236}">
                <a16:creationId xmlns:a16="http://schemas.microsoft.com/office/drawing/2014/main" id="{AFFC6715-D133-411A-A813-17039A743BFC}"/>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8859BC8-1C70-49D6-BFC5-0686B3843CD2}"/>
              </a:ext>
            </a:extLst>
          </p:cNvPr>
          <p:cNvGrpSpPr/>
          <p:nvPr/>
        </p:nvGrpSpPr>
        <p:grpSpPr>
          <a:xfrm>
            <a:off x="0" y="-47877"/>
            <a:ext cx="5120641" cy="1323439"/>
            <a:chOff x="2804290" y="35734"/>
            <a:chExt cx="5120641" cy="1323439"/>
          </a:xfrm>
        </p:grpSpPr>
        <p:sp>
          <p:nvSpPr>
            <p:cNvPr id="8" name="Rectangle: Rounded Corners 7">
              <a:extLst>
                <a:ext uri="{FF2B5EF4-FFF2-40B4-BE49-F238E27FC236}">
                  <a16:creationId xmlns:a16="http://schemas.microsoft.com/office/drawing/2014/main" id="{46649758-2F9F-4DA6-8613-594E86698C5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0A105-4636-4709-BCF9-985A9449B223}"/>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0" name="Picture 2" descr="navocado-task-badges-legal-task-icons-smaller | Icon, Task, Icon collection">
              <a:extLst>
                <a:ext uri="{FF2B5EF4-FFF2-40B4-BE49-F238E27FC236}">
                  <a16:creationId xmlns:a16="http://schemas.microsoft.com/office/drawing/2014/main" id="{EDE12FDA-388D-4F1C-837D-36B02E93E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7">
            <a:extLst>
              <a:ext uri="{FF2B5EF4-FFF2-40B4-BE49-F238E27FC236}">
                <a16:creationId xmlns:a16="http://schemas.microsoft.com/office/drawing/2014/main" id="{FE9882FA-2F62-45D9-9E98-7E0846693186}"/>
              </a:ext>
            </a:extLst>
          </p:cNvPr>
          <p:cNvSpPr/>
          <p:nvPr/>
        </p:nvSpPr>
        <p:spPr>
          <a:xfrm>
            <a:off x="8366522" y="1892796"/>
            <a:ext cx="3263034" cy="1779422"/>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9Slide05 SVNKitten" pitchFamily="2" charset="0"/>
                <a:cs typeface="Arial" panose="020B0604020202020204" pitchFamily="34" charset="0"/>
              </a:rPr>
              <a:t>Năng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lượng</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sinh</a:t>
            </a:r>
            <a:r>
              <a:rPr lang="en-US" sz="4800" dirty="0">
                <a:solidFill>
                  <a:schemeClr val="tx1"/>
                </a:solidFill>
                <a:latin typeface="#9Slide05 SVNKitten" pitchFamily="2" charset="0"/>
                <a:cs typeface="Arial" panose="020B0604020202020204" pitchFamily="34" charset="0"/>
              </a:rPr>
              <a:t> </a:t>
            </a:r>
            <a:r>
              <a:rPr lang="en-US" sz="4800" dirty="0" err="1">
                <a:solidFill>
                  <a:schemeClr val="tx1"/>
                </a:solidFill>
                <a:latin typeface="#9Slide05 SVNKitten" pitchFamily="2" charset="0"/>
                <a:cs typeface="Arial" panose="020B0604020202020204" pitchFamily="34" charset="0"/>
              </a:rPr>
              <a:t>khối</a:t>
            </a:r>
            <a:endParaRPr lang="en-US" sz="4800" dirty="0">
              <a:solidFill>
                <a:schemeClr val="tx1"/>
              </a:solidFill>
              <a:latin typeface="#9Slide05 SVNKitten" pitchFamily="2" charset="0"/>
              <a:cs typeface="Arial" panose="020B0604020202020204" pitchFamily="34" charset="0"/>
            </a:endParaRPr>
          </a:p>
        </p:txBody>
      </p:sp>
      <p:pic>
        <p:nvPicPr>
          <p:cNvPr id="12" name="Picture 2" descr="Năng lượng sinh khối và tiềm năng tại Việt Nam">
            <a:extLst>
              <a:ext uri="{FF2B5EF4-FFF2-40B4-BE49-F238E27FC236}">
                <a16:creationId xmlns:a16="http://schemas.microsoft.com/office/drawing/2014/main" id="{A6AFB30B-2343-46CE-AC25-34E785293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30" y="1947178"/>
            <a:ext cx="7635941" cy="4721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So sánh đèn led và Đèn sợi đốt - Đèn Led Philips Tiết Kiệm Điện, Phân Phối  Bóng Đèn Philips Chính Hãng">
            <a:extLst>
              <a:ext uri="{FF2B5EF4-FFF2-40B4-BE49-F238E27FC236}">
                <a16:creationId xmlns:a16="http://schemas.microsoft.com/office/drawing/2014/main" id="{B7A96101-ED28-4C9D-944B-5DF6BF68C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827" y="4048731"/>
            <a:ext cx="3746643" cy="218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72831" y="1802441"/>
            <a:ext cx="7057963" cy="1103952"/>
          </a:xfrm>
          <a:prstGeom prst="roundRect">
            <a:avLst/>
          </a:prstGeom>
          <a:solidFill>
            <a:srgbClr val="92D05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a:t>
            </a:r>
            <a:r>
              <a:rPr lang="vi-VN" sz="2800" dirty="0">
                <a:solidFill>
                  <a:schemeClr val="tx1"/>
                </a:solidFill>
                <a:latin typeface="#9Slide05 SVNKitten" pitchFamily="2" charset="0"/>
                <a:cs typeface="Arial" panose="020B0604020202020204" pitchFamily="34" charset="0"/>
              </a:rPr>
              <a:t>tất cả các nguồn năng lượng vừa tìm được, nguồn năng lượng nào là năng lượng sạch</a:t>
            </a:r>
            <a:r>
              <a:rPr lang="en-US" sz="2800" dirty="0">
                <a:solidFill>
                  <a:schemeClr val="tx1"/>
                </a:solidFill>
                <a:latin typeface="#9Slide05 SVNKitten" pitchFamily="2"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C37AC7AA-B0A1-4704-8E17-840486F3A1F3}"/>
              </a:ext>
            </a:extLst>
          </p:cNvPr>
          <p:cNvSpPr/>
          <p:nvPr/>
        </p:nvSpPr>
        <p:spPr>
          <a:xfrm>
            <a:off x="7474978" y="1802441"/>
            <a:ext cx="1762298" cy="108065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Ghi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lại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câu</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trả</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trong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bảng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nhóm</a:t>
            </a:r>
            <a:r>
              <a:rPr lang="en-US" sz="2400" dirty="0">
                <a:solidFill>
                  <a:schemeClr val="tx1"/>
                </a:solidFill>
                <a:latin typeface="#9Slide05 SVNKitten" pitchFamily="2" charset="0"/>
                <a:cs typeface="Arial" panose="020B0604020202020204" pitchFamily="34" charset="0"/>
              </a:rPr>
              <a:t> </a:t>
            </a:r>
          </a:p>
        </p:txBody>
      </p:sp>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CDC12649-1823-4BF6-846C-7B4B2E1D94D9}"/>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124007" y="1947278"/>
            <a:ext cx="852242" cy="86644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722ACB1A-8238-4974-B86E-BD4ED35FCCF1}"/>
              </a:ext>
            </a:extLst>
          </p:cNvPr>
          <p:cNvSpPr/>
          <p:nvPr/>
        </p:nvSpPr>
        <p:spPr>
          <a:xfrm>
            <a:off x="9940033" y="1851177"/>
            <a:ext cx="1525135" cy="108065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Thời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gian</a:t>
            </a:r>
            <a:r>
              <a:rPr lang="en-US" sz="2400" dirty="0">
                <a:solidFill>
                  <a:schemeClr val="tx1"/>
                </a:solidFill>
                <a:latin typeface="#9Slide05 SVNKitten" pitchFamily="2" charset="0"/>
                <a:cs typeface="Arial" panose="020B0604020202020204" pitchFamily="34" charset="0"/>
              </a:rPr>
              <a:t>: 1 </a:t>
            </a:r>
            <a:r>
              <a:rPr lang="en-US" sz="2400" dirty="0" err="1">
                <a:solidFill>
                  <a:schemeClr val="tx1"/>
                </a:solidFill>
                <a:latin typeface="#9Slide05 SVNKitten" pitchFamily="2" charset="0"/>
                <a:cs typeface="Arial" panose="020B0604020202020204" pitchFamily="34" charset="0"/>
              </a:rPr>
              <a:t>phút</a:t>
            </a:r>
            <a:endParaRPr lang="en-US" sz="2400" dirty="0">
              <a:solidFill>
                <a:schemeClr val="tx1"/>
              </a:solidFill>
              <a:latin typeface="#9Slide05 SVNKitten" pitchFamily="2" charset="0"/>
              <a:cs typeface="Arial" panose="020B0604020202020204" pitchFamily="34" charset="0"/>
            </a:endParaRPr>
          </a:p>
        </p:txBody>
      </p:sp>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18AF358C-055C-4A13-97D6-AE0CC655304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283151" y="1839171"/>
            <a:ext cx="852242" cy="10071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29D47A8-652C-4C3D-BB4B-FCBFDED80EC6}"/>
              </a:ext>
            </a:extLst>
          </p:cNvPr>
          <p:cNvPicPr>
            <a:picLocks noChangeAspect="1"/>
          </p:cNvPicPr>
          <p:nvPr/>
        </p:nvPicPr>
        <p:blipFill>
          <a:blip r:embed="rId7"/>
          <a:stretch>
            <a:fillRect/>
          </a:stretch>
        </p:blipFill>
        <p:spPr>
          <a:xfrm>
            <a:off x="94127" y="3067731"/>
            <a:ext cx="2712758" cy="1821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id="{832C1CE5-EE38-4BCD-A276-5C81F85B7AC1}"/>
              </a:ext>
            </a:extLst>
          </p:cNvPr>
          <p:cNvPicPr>
            <a:picLocks noChangeAspect="1"/>
          </p:cNvPicPr>
          <p:nvPr/>
        </p:nvPicPr>
        <p:blipFill>
          <a:blip r:embed="rId8"/>
          <a:stretch>
            <a:fillRect/>
          </a:stretch>
        </p:blipFill>
        <p:spPr>
          <a:xfrm>
            <a:off x="2982603" y="3063020"/>
            <a:ext cx="2787068" cy="1821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2">
            <a:extLst>
              <a:ext uri="{FF2B5EF4-FFF2-40B4-BE49-F238E27FC236}">
                <a16:creationId xmlns:a16="http://schemas.microsoft.com/office/drawing/2014/main" id="{1BD1E9B6-3E6E-4F69-99C6-3F5B2D6FA2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2268" y="3063020"/>
            <a:ext cx="2796121" cy="1821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1">
            <a:extLst>
              <a:ext uri="{FF2B5EF4-FFF2-40B4-BE49-F238E27FC236}">
                <a16:creationId xmlns:a16="http://schemas.microsoft.com/office/drawing/2014/main" id="{E539426E-D4BF-4FAE-826F-8C74167F663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2766" y="5044595"/>
            <a:ext cx="2712758" cy="1718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1">
            <a:extLst>
              <a:ext uri="{FF2B5EF4-FFF2-40B4-BE49-F238E27FC236}">
                <a16:creationId xmlns:a16="http://schemas.microsoft.com/office/drawing/2014/main" id="{07E40FFB-30B0-45D5-9D27-C29F315CFA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550" y="5034519"/>
            <a:ext cx="2796121" cy="17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 name="Picture 2" descr="Năng lượng sinh khối và tiềm năng tại Việt Nam">
            <a:extLst>
              <a:ext uri="{FF2B5EF4-FFF2-40B4-BE49-F238E27FC236}">
                <a16:creationId xmlns:a16="http://schemas.microsoft.com/office/drawing/2014/main" id="{1D619A16-7234-48D7-A072-C6B704E620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6336" y="5034519"/>
            <a:ext cx="2796121" cy="17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 name="Picture 4" descr="Blank notepad stock illustration. Illustration of diary - 34859770">
            <a:extLst>
              <a:ext uri="{FF2B5EF4-FFF2-40B4-BE49-F238E27FC236}">
                <a16:creationId xmlns:a16="http://schemas.microsoft.com/office/drawing/2014/main" id="{1E0ED636-C0F3-4907-8DE3-9D77240ABFC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462" b="94538" l="10079" r="80794">
                        <a14:foregroundMark x1="15397" y1="25846" x2="15397" y2="25846"/>
                        <a14:foregroundMark x1="12460" y1="7769" x2="16746" y2="11154"/>
                        <a14:foregroundMark x1="11825" y1="14000" x2="16270" y2="17846"/>
                        <a14:foregroundMark x1="11270" y1="19615" x2="15556" y2="23231"/>
                        <a14:foregroundMark x1="11825" y1="38154" x2="17302" y2="42000"/>
                        <a14:foregroundMark x1="11270" y1="42846" x2="15079" y2="49769"/>
                        <a14:foregroundMark x1="15397" y1="88462" x2="16587" y2="89154"/>
                        <a14:foregroundMark x1="12698" y1="78846" x2="12698" y2="78846"/>
                        <a14:foregroundMark x1="14921" y1="93154" x2="24762" y2="92538"/>
                        <a14:foregroundMark x1="24762" y1="92538" x2="51746" y2="94846"/>
                        <a14:foregroundMark x1="51746" y1="94846" x2="80714" y2="92000"/>
                        <a14:foregroundMark x1="80873" y1="58308" x2="79286" y2="49923"/>
                        <a14:foregroundMark x1="79286" y1="49923" x2="80873" y2="25000"/>
                        <a14:foregroundMark x1="10952" y1="85538" x2="10952" y2="85538"/>
                        <a14:foregroundMark x1="10794" y1="79769" x2="10794" y2="79769"/>
                        <a14:foregroundMark x1="10794" y1="74385" x2="10794" y2="74385"/>
                        <a14:foregroundMark x1="10079" y1="68308" x2="10079" y2="68308"/>
                      </a14:backgroundRemoval>
                    </a14:imgEffect>
                  </a14:imgLayer>
                </a14:imgProps>
              </a:ext>
              <a:ext uri="{28A0092B-C50C-407E-A947-70E740481C1C}">
                <a14:useLocalDpi xmlns:a14="http://schemas.microsoft.com/office/drawing/2010/main" val="0"/>
              </a:ext>
            </a:extLst>
          </a:blip>
          <a:srcRect l="9052" t="4719" r="17466" b="4820"/>
          <a:stretch/>
        </p:blipFill>
        <p:spPr bwMode="auto">
          <a:xfrm>
            <a:off x="8732457" y="3325206"/>
            <a:ext cx="3503509" cy="35327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Rectangle: Rounded Corners 7">
            <a:extLst>
              <a:ext uri="{FF2B5EF4-FFF2-40B4-BE49-F238E27FC236}">
                <a16:creationId xmlns:a16="http://schemas.microsoft.com/office/drawing/2014/main" id="{F906494F-DD3F-4375-BE98-DD6DADC6F5BF}"/>
              </a:ext>
            </a:extLst>
          </p:cNvPr>
          <p:cNvSpPr/>
          <p:nvPr/>
        </p:nvSpPr>
        <p:spPr>
          <a:xfrm>
            <a:off x="9099035" y="3935028"/>
            <a:ext cx="3258731" cy="176789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Mặt Trời</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gió</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sóng biển</a:t>
            </a:r>
            <a:endParaRPr lang="en-US" sz="2400" dirty="0">
              <a:solidFill>
                <a:srgbClr val="FF0000"/>
              </a:solidFill>
              <a:latin typeface="#9Slide05 SVNKitten" pitchFamily="2" charset="0"/>
              <a:cs typeface="Arial" panose="020B0604020202020204" pitchFamily="34" charset="0"/>
            </a:endParaRPr>
          </a:p>
          <a:p>
            <a:pPr algn="just"/>
            <a:r>
              <a:rPr lang="en-US" sz="2400" dirty="0">
                <a:solidFill>
                  <a:srgbClr val="FF0000"/>
                </a:solidFill>
                <a:latin typeface="#9Slide05 SVNKitten" pitchFamily="2" charset="0"/>
                <a:cs typeface="Arial" panose="020B0604020202020204" pitchFamily="34" charset="0"/>
              </a:rPr>
              <a:t>+N</a:t>
            </a:r>
            <a:r>
              <a:rPr lang="vi-VN" sz="2400" dirty="0">
                <a:solidFill>
                  <a:srgbClr val="FF0000"/>
                </a:solidFill>
                <a:latin typeface="#9Slide05 SVNKitten" pitchFamily="2" charset="0"/>
                <a:cs typeface="Arial" panose="020B0604020202020204" pitchFamily="34" charset="0"/>
              </a:rPr>
              <a:t>ăng lượng sinh khối</a:t>
            </a:r>
            <a:endParaRPr lang="en-US" sz="2400" dirty="0">
              <a:solidFill>
                <a:srgbClr val="FF0000"/>
              </a:solidFill>
              <a:latin typeface="#9Slide05 SVNKitten" pitchFamily="2" charset="0"/>
              <a:cs typeface="Arial" panose="020B0604020202020204" pitchFamily="34" charset="0"/>
            </a:endParaRPr>
          </a:p>
        </p:txBody>
      </p:sp>
      <p:sp>
        <p:nvSpPr>
          <p:cNvPr id="45" name="Flowchart: Terminator 44">
            <a:extLst>
              <a:ext uri="{FF2B5EF4-FFF2-40B4-BE49-F238E27FC236}">
                <a16:creationId xmlns:a16="http://schemas.microsoft.com/office/drawing/2014/main" id="{EA718769-D813-407A-8A39-F6630FB94E4F}"/>
              </a:ext>
            </a:extLst>
          </p:cNvPr>
          <p:cNvSpPr/>
          <p:nvPr/>
        </p:nvSpPr>
        <p:spPr>
          <a:xfrm>
            <a:off x="9311855" y="3495820"/>
            <a:ext cx="2548547"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3 SVN-PF Din Text Pro C" panose="02000506020000020004" pitchFamily="2" charset="0"/>
              </a:rPr>
              <a:t>Năng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lượng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sạch</a:t>
            </a:r>
            <a:endParaRPr lang="en-US" sz="3200" dirty="0">
              <a:latin typeface="#9Slide03 SVN-PF Din Text Pro C" panose="02000506020000020004" pitchFamily="2" charset="0"/>
            </a:endParaRPr>
          </a:p>
        </p:txBody>
      </p:sp>
      <p:pic>
        <p:nvPicPr>
          <p:cNvPr id="46" name="Picture 8" descr="Sustainable development Sustainability World Environment Day, corporate  social responsibility, leaf, grass png | PNGEgg">
            <a:extLst>
              <a:ext uri="{FF2B5EF4-FFF2-40B4-BE49-F238E27FC236}">
                <a16:creationId xmlns:a16="http://schemas.microsoft.com/office/drawing/2014/main" id="{52B8D098-8D95-4D6B-AA50-EA87346328F4}"/>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762" b="99320" l="2556" r="96556">
                        <a14:foregroundMark x1="10889" y1="90476" x2="10889" y2="90476"/>
                        <a14:foregroundMark x1="7889" y1="94218" x2="56222" y2="49660"/>
                        <a14:foregroundMark x1="34222" y1="59184" x2="67889" y2="51361"/>
                        <a14:foregroundMark x1="67889" y1="51361" x2="91444" y2="96259"/>
                        <a14:foregroundMark x1="96556" y1="96939" x2="83222" y2="66667"/>
                        <a14:foregroundMark x1="92667" y1="75850" x2="92667" y2="75850"/>
                        <a14:foregroundMark x1="78444" y1="47279" x2="78444" y2="47279"/>
                        <a14:foregroundMark x1="79667" y1="41497" x2="81111" y2="55102"/>
                        <a14:foregroundMark x1="76556" y1="42517" x2="73889" y2="30952"/>
                        <a14:foregroundMark x1="72222" y1="23469" x2="68778" y2="19388"/>
                        <a14:foregroundMark x1="70778" y1="20408" x2="69778" y2="33673"/>
                        <a14:foregroundMark x1="56889" y1="24490" x2="54889" y2="20408"/>
                        <a14:foregroundMark x1="49000" y1="5782" x2="44556" y2="14626"/>
                        <a14:foregroundMark x1="45222" y1="7483" x2="39000" y2="13946"/>
                        <a14:foregroundMark x1="39000" y1="13946" x2="37444" y2="6463"/>
                        <a14:foregroundMark x1="21444" y1="38095" x2="5111" y2="68707"/>
                        <a14:foregroundMark x1="5111" y1="68707" x2="4444" y2="72109"/>
                        <a14:foregroundMark x1="7333" y1="71769" x2="30778" y2="46599"/>
                        <a14:foregroundMark x1="26444" y1="41497" x2="27333" y2="38435"/>
                        <a14:foregroundMark x1="28000" y1="35034" x2="29111" y2="40476"/>
                        <a14:foregroundMark x1="24667" y1="38095" x2="23222" y2="39116"/>
                        <a14:foregroundMark x1="10778" y1="79932" x2="2556" y2="94898"/>
                        <a14:foregroundMark x1="10556" y1="94218" x2="17333" y2="93878"/>
                        <a14:foregroundMark x1="17333" y1="93878" x2="40556" y2="99320"/>
                        <a14:foregroundMark x1="40556" y1="99320" x2="49667" y2="98980"/>
                        <a14:foregroundMark x1="42222" y1="85374" x2="68000" y2="91497"/>
                        <a14:foregroundMark x1="68000" y1="91497" x2="68333" y2="92177"/>
                        <a14:foregroundMark x1="51111" y1="68367" x2="54222" y2="68367"/>
                        <a14:foregroundMark x1="71111" y1="15986" x2="74444" y2="6463"/>
                        <a14:foregroundMark x1="76000" y1="34014" x2="77667" y2="29932"/>
                      </a14:backgroundRemoval>
                    </a14:imgEffect>
                  </a14:imgLayer>
                </a14:imgProps>
              </a:ext>
              <a:ext uri="{28A0092B-C50C-407E-A947-70E740481C1C}">
                <a14:useLocalDpi xmlns:a14="http://schemas.microsoft.com/office/drawing/2010/main" val="0"/>
              </a:ext>
            </a:extLst>
          </a:blip>
          <a:srcRect/>
          <a:stretch>
            <a:fillRect/>
          </a:stretch>
        </p:blipFill>
        <p:spPr bwMode="auto">
          <a:xfrm>
            <a:off x="9323216" y="5642057"/>
            <a:ext cx="2523120" cy="102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16897"/>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ăng lượng sinh khối và tiềm năng tại Việt Nam">
            <a:extLst>
              <a:ext uri="{FF2B5EF4-FFF2-40B4-BE49-F238E27FC236}">
                <a16:creationId xmlns:a16="http://schemas.microsoft.com/office/drawing/2014/main" id="{AA1E90D3-901C-454B-950A-25EE8A1ED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90" y="1640391"/>
            <a:ext cx="6606735" cy="4085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D2D733-0230-49D8-8876-06AF8AEAFB7C}"/>
              </a:ext>
            </a:extLst>
          </p:cNvPr>
          <p:cNvSpPr txBox="1"/>
          <p:nvPr/>
        </p:nvSpPr>
        <p:spPr>
          <a:xfrm>
            <a:off x="901253" y="5864328"/>
            <a:ext cx="5049382" cy="830997"/>
          </a:xfrm>
          <a:prstGeom prst="rect">
            <a:avLst/>
          </a:prstGeom>
          <a:noFill/>
        </p:spPr>
        <p:txBody>
          <a:bodyPr wrap="square">
            <a:spAutoFit/>
          </a:bodyPr>
          <a:lstStyle/>
          <a:p>
            <a:pPr algn="ctr"/>
            <a:r>
              <a:rPr lang="vi-VN" sz="2400" b="0" dirty="0">
                <a:solidFill>
                  <a:srgbClr val="222222"/>
                </a:solidFill>
                <a:effectLst/>
                <a:latin typeface="#9Slide05 SVNKitten" pitchFamily="2" charset="0"/>
              </a:rPr>
              <a:t>Các dạng vật liệu có thể chuyển thành năng lượng sinh khối</a:t>
            </a:r>
            <a:endParaRPr lang="en-US" sz="2400" dirty="0">
              <a:latin typeface="#9Slide05 SVNKitten" pitchFamily="2" charset="0"/>
            </a:endParaRPr>
          </a:p>
        </p:txBody>
      </p:sp>
      <p:sp>
        <p:nvSpPr>
          <p:cNvPr id="6" name="TextBox 5">
            <a:extLst>
              <a:ext uri="{FF2B5EF4-FFF2-40B4-BE49-F238E27FC236}">
                <a16:creationId xmlns:a16="http://schemas.microsoft.com/office/drawing/2014/main" id="{41555827-FB39-4B81-8FBD-EA8764018555}"/>
              </a:ext>
            </a:extLst>
          </p:cNvPr>
          <p:cNvSpPr txBox="1"/>
          <p:nvPr/>
        </p:nvSpPr>
        <p:spPr>
          <a:xfrm>
            <a:off x="7138613" y="3726604"/>
            <a:ext cx="4824297" cy="3046988"/>
          </a:xfrm>
          <a:prstGeom prst="rect">
            <a:avLst/>
          </a:prstGeom>
          <a:solidFill>
            <a:schemeClr val="accent5">
              <a:lumMod val="20000"/>
              <a:lumOff val="80000"/>
            </a:schemeClr>
          </a:solidFill>
          <a:ln>
            <a:solidFill>
              <a:srgbClr val="00B050"/>
            </a:solidFill>
          </a:ln>
        </p:spPr>
        <p:txBody>
          <a:bodyPr wrap="square">
            <a:spAutoFit/>
          </a:bodyPr>
          <a:lstStyle/>
          <a:p>
            <a:pPr algn="just"/>
            <a:r>
              <a:rPr lang="en-US" sz="2400" b="0" dirty="0">
                <a:solidFill>
                  <a:srgbClr val="333333"/>
                </a:solidFill>
                <a:effectLst/>
                <a:latin typeface="#9Slide05 SVNKitten" pitchFamily="2" charset="0"/>
              </a:rPr>
              <a:t>	</a:t>
            </a:r>
            <a:r>
              <a:rPr lang="vi-VN" sz="2400" b="0" dirty="0">
                <a:solidFill>
                  <a:srgbClr val="333333"/>
                </a:solidFill>
                <a:effectLst/>
                <a:latin typeface="#9Slide05 SVNKitten" pitchFamily="2" charset="0"/>
              </a:rPr>
              <a:t>Với đặc thù là một nước nông nghiệp, Việt Nam có tiềm năng khai thác khoảng 150 triệu tấn các loại này mỗi năm. Việc làm này không chỉ giúp giảm bớt các chất thải ra môi trường mà còn góp phần đảm bảo an ninh năng lượng, giảm bớt phụ thuộc vào nhiên liệu hóa thạch.</a:t>
            </a:r>
          </a:p>
        </p:txBody>
      </p:sp>
      <p:sp>
        <p:nvSpPr>
          <p:cNvPr id="5" name="TextBox 4">
            <a:extLst>
              <a:ext uri="{FF2B5EF4-FFF2-40B4-BE49-F238E27FC236}">
                <a16:creationId xmlns:a16="http://schemas.microsoft.com/office/drawing/2014/main" id="{8D548C39-FE10-4BE7-8EDD-9360F01E6E27}"/>
              </a:ext>
            </a:extLst>
          </p:cNvPr>
          <p:cNvSpPr txBox="1"/>
          <p:nvPr/>
        </p:nvSpPr>
        <p:spPr>
          <a:xfrm>
            <a:off x="441196" y="393896"/>
            <a:ext cx="5672136" cy="1107996"/>
          </a:xfrm>
          <a:prstGeom prst="rect">
            <a:avLst/>
          </a:prstGeom>
          <a:noFill/>
        </p:spPr>
        <p:txBody>
          <a:bodyPr wrap="square" rtlCol="0">
            <a:spAutoFit/>
          </a:bodyPr>
          <a:lstStyle/>
          <a:p>
            <a:r>
              <a:rPr lang="en-US" sz="6600" dirty="0">
                <a:solidFill>
                  <a:srgbClr val="00B050"/>
                </a:solidFill>
                <a:latin typeface="#9Slide06 Hellvina Hand Script" pitchFamily="2" charset="0"/>
              </a:rPr>
              <a:t>EM CÓ BIẾT ?</a:t>
            </a:r>
            <a:endParaRPr lang="en-US" sz="5400" dirty="0">
              <a:solidFill>
                <a:srgbClr val="00B050"/>
              </a:solidFill>
              <a:latin typeface="#9Slide06 Hellvina Hand Script" pitchFamily="2" charset="0"/>
            </a:endParaRPr>
          </a:p>
        </p:txBody>
      </p:sp>
      <p:sp>
        <p:nvSpPr>
          <p:cNvPr id="7" name="TextBox 6">
            <a:extLst>
              <a:ext uri="{FF2B5EF4-FFF2-40B4-BE49-F238E27FC236}">
                <a16:creationId xmlns:a16="http://schemas.microsoft.com/office/drawing/2014/main" id="{3C504EAA-BDE4-4C5D-BC69-109FBBEA3913}"/>
              </a:ext>
            </a:extLst>
          </p:cNvPr>
          <p:cNvSpPr txBox="1"/>
          <p:nvPr/>
        </p:nvSpPr>
        <p:spPr>
          <a:xfrm>
            <a:off x="7138613" y="183672"/>
            <a:ext cx="4824297" cy="3416320"/>
          </a:xfrm>
          <a:prstGeom prst="rect">
            <a:avLst/>
          </a:prstGeom>
          <a:solidFill>
            <a:schemeClr val="accent4">
              <a:lumMod val="20000"/>
              <a:lumOff val="80000"/>
            </a:schemeClr>
          </a:solidFill>
          <a:ln>
            <a:solidFill>
              <a:srgbClr val="00B050"/>
            </a:solidFill>
          </a:ln>
        </p:spPr>
        <p:txBody>
          <a:bodyPr wrap="square">
            <a:spAutoFit/>
          </a:bodyPr>
          <a:lstStyle/>
          <a:p>
            <a:pPr algn="just"/>
            <a:r>
              <a:rPr lang="en-US" sz="2400" b="0" dirty="0">
                <a:solidFill>
                  <a:srgbClr val="FF0000"/>
                </a:solidFill>
                <a:effectLst/>
                <a:latin typeface="#9Slide05 SVNKitten" pitchFamily="2" charset="0"/>
              </a:rPr>
              <a:t>	</a:t>
            </a:r>
            <a:r>
              <a:rPr lang="vi-VN" sz="2400" b="0" dirty="0">
                <a:solidFill>
                  <a:srgbClr val="FF0000"/>
                </a:solidFill>
                <a:effectLst/>
                <a:latin typeface="#9Slide05 SVNKitten" pitchFamily="2" charset="0"/>
              </a:rPr>
              <a:t>Năng lượng sinh khối (biomass energy) </a:t>
            </a:r>
            <a:r>
              <a:rPr lang="vi-VN" sz="2400" b="0" dirty="0">
                <a:solidFill>
                  <a:srgbClr val="333333"/>
                </a:solidFill>
                <a:effectLst/>
                <a:latin typeface="#9Slide05 SVNKitten" pitchFamily="2" charset="0"/>
              </a:rPr>
              <a:t>là </a:t>
            </a:r>
            <a:r>
              <a:rPr lang="en-US" sz="2400" b="0" dirty="0" err="1">
                <a:solidFill>
                  <a:srgbClr val="333333"/>
                </a:solidFill>
                <a:effectLst/>
                <a:latin typeface="#9Slide05 SVNKitten" pitchFamily="2" charset="0"/>
              </a:rPr>
              <a:t>năng</a:t>
            </a:r>
            <a:r>
              <a:rPr lang="en-US" sz="2400" b="0" dirty="0">
                <a:solidFill>
                  <a:srgbClr val="333333"/>
                </a:solidFill>
                <a:effectLst/>
                <a:latin typeface="#9Slide05 SVNKitten" pitchFamily="2" charset="0"/>
              </a:rPr>
              <a:t> </a:t>
            </a:r>
            <a:r>
              <a:rPr lang="en-US" sz="2400" b="0" dirty="0" err="1">
                <a:solidFill>
                  <a:srgbClr val="333333"/>
                </a:solidFill>
                <a:effectLst/>
                <a:latin typeface="#9Slide05 SVNKitten" pitchFamily="2" charset="0"/>
              </a:rPr>
              <a:t>lượng</a:t>
            </a:r>
            <a:r>
              <a:rPr lang="en-US" sz="2400" b="0" dirty="0">
                <a:solidFill>
                  <a:srgbClr val="333333"/>
                </a:solidFill>
                <a:effectLst/>
                <a:latin typeface="#9Slide05 SVNKitten" pitchFamily="2" charset="0"/>
              </a:rPr>
              <a:t> </a:t>
            </a:r>
            <a:r>
              <a:rPr lang="vi-VN" sz="2400" b="0" dirty="0">
                <a:solidFill>
                  <a:srgbClr val="333333"/>
                </a:solidFill>
                <a:effectLst/>
                <a:latin typeface="#9Slide05 SVNKitten" pitchFamily="2" charset="0"/>
              </a:rPr>
              <a:t>được tạo ra từ các vật liệu dư thừa như trấu, rơm rạ, bã mía hoặc chất thải từ các hoạt động sinh hoạt của con người (rác, bùn/nước cống). Sinh khối là sử dụng các vật liệu này chuyển hóa thành điện năng (sinh hóa, hóa học) hoặc nhiệt năng (đốt).</a:t>
            </a:r>
          </a:p>
        </p:txBody>
      </p:sp>
    </p:spTree>
    <p:extLst>
      <p:ext uri="{BB962C8B-B14F-4D97-AF65-F5344CB8AC3E}">
        <p14:creationId xmlns:p14="http://schemas.microsoft.com/office/powerpoint/2010/main" val="371466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E35741-2083-4377-8A9B-E9E3E4A863A9}"/>
              </a:ext>
            </a:extLst>
          </p:cNvPr>
          <p:cNvSpPr txBox="1"/>
          <p:nvPr/>
        </p:nvSpPr>
        <p:spPr>
          <a:xfrm rot="21068734">
            <a:off x="5166385" y="390507"/>
            <a:ext cx="6634208" cy="1107996"/>
          </a:xfrm>
          <a:prstGeom prst="rect">
            <a:avLst/>
          </a:prstGeom>
          <a:noFill/>
        </p:spPr>
        <p:txBody>
          <a:bodyPr wrap="square" rtlCol="0">
            <a:spAutoFit/>
          </a:bodyPr>
          <a:lstStyle/>
          <a:p>
            <a:r>
              <a:rPr lang="en-US" sz="6600" dirty="0" err="1">
                <a:solidFill>
                  <a:srgbClr val="00B050"/>
                </a:solidFill>
                <a:latin typeface="#9Slide06 Hellvina Hand Script" pitchFamily="2" charset="0"/>
              </a:rPr>
              <a:t>Nhìn</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hình</a:t>
            </a:r>
            <a:r>
              <a:rPr lang="en-US" sz="6600" dirty="0">
                <a:solidFill>
                  <a:srgbClr val="00B050"/>
                </a:solidFill>
                <a:latin typeface="#9Slide06 Hellvina Hand Script" pitchFamily="2" charset="0"/>
              </a:rPr>
              <a:t> </a:t>
            </a:r>
            <a:r>
              <a:rPr lang="en-US" sz="6600" dirty="0" err="1">
                <a:solidFill>
                  <a:srgbClr val="00B050"/>
                </a:solidFill>
                <a:latin typeface="#9Slide06 Hellvina Hand Script" pitchFamily="2" charset="0"/>
              </a:rPr>
              <a:t>đoán</a:t>
            </a:r>
            <a:r>
              <a:rPr lang="en-US" sz="6600" dirty="0">
                <a:solidFill>
                  <a:srgbClr val="00B050"/>
                </a:solidFill>
                <a:latin typeface="#9Slide06 Hellvina Hand Script" pitchFamily="2" charset="0"/>
              </a:rPr>
              <a:t> ý</a:t>
            </a:r>
            <a:endParaRPr lang="en-US" sz="5400" dirty="0">
              <a:solidFill>
                <a:srgbClr val="00B050"/>
              </a:solidFill>
              <a:latin typeface="#9Slide06 Hellvina Hand Script" pitchFamily="2" charset="0"/>
            </a:endParaRPr>
          </a:p>
        </p:txBody>
      </p:sp>
      <p:sp>
        <p:nvSpPr>
          <p:cNvPr id="23" name="Rectangle: Rounded Corners 7">
            <a:extLst>
              <a:ext uri="{FF2B5EF4-FFF2-40B4-BE49-F238E27FC236}">
                <a16:creationId xmlns:a16="http://schemas.microsoft.com/office/drawing/2014/main" id="{9731B856-505B-4C12-AE96-B34567953D3E}"/>
              </a:ext>
            </a:extLst>
          </p:cNvPr>
          <p:cNvSpPr/>
          <p:nvPr/>
        </p:nvSpPr>
        <p:spPr>
          <a:xfrm>
            <a:off x="4143508" y="1872858"/>
            <a:ext cx="6917160" cy="833657"/>
          </a:xfrm>
          <a:prstGeom prst="roundRect">
            <a:avLst/>
          </a:prstGeom>
          <a:solidFill>
            <a:schemeClr val="accent3">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5 SVNKitten" pitchFamily="2" charset="0"/>
                <a:cs typeface="Arial" panose="020B0604020202020204" pitchFamily="34" charset="0"/>
              </a:rPr>
              <a:t>Dựa vào sơ đồ, em hãy lấy ví dụ cụ thể về các biện pháp khai thác và sử dụng thông minh tài nguyên thiên nhiên.</a:t>
            </a:r>
            <a:endParaRPr lang="en-US" sz="2400" dirty="0">
              <a:solidFill>
                <a:schemeClr val="tx1"/>
              </a:solidFill>
              <a:latin typeface="#9Slide05 SVNKitten"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18793" y="1938100"/>
            <a:ext cx="2300850" cy="904407"/>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133084" y="4200467"/>
            <a:ext cx="2300850" cy="890595"/>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58964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628230" y="4123282"/>
            <a:ext cx="818891" cy="9677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a16="http://schemas.microsoft.com/office/drawing/2014/main" id="{67B3FEC1-760E-4B1E-93CD-74D3D46FF791}"/>
              </a:ext>
            </a:extLst>
          </p:cNvPr>
          <p:cNvSpPr/>
          <p:nvPr/>
        </p:nvSpPr>
        <p:spPr>
          <a:xfrm>
            <a:off x="127355" y="5268351"/>
            <a:ext cx="2292288" cy="1357532"/>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giờ</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lần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xoay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vòng</a:t>
            </a:r>
            <a:endParaRPr lang="en-US" sz="2800" dirty="0">
              <a:solidFill>
                <a:schemeClr val="tx1"/>
              </a:solidFill>
              <a:latin typeface="#9Slide05 SVNKitten" pitchFamily="2" charset="0"/>
              <a:cs typeface="Arial" panose="020B0604020202020204" pitchFamily="34" charset="0"/>
            </a:endParaRPr>
          </a:p>
        </p:txBody>
      </p: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190049" y="35734"/>
              <a:ext cx="349069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LUYỆN TẬP</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A81C279E-6EB9-40F2-B9B8-1E3C4EFD68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1060668" y="1629457"/>
            <a:ext cx="1029852" cy="1279707"/>
          </a:xfrm>
          <a:prstGeom prst="rect">
            <a:avLst/>
          </a:prstGeom>
        </p:spPr>
      </p:pic>
      <p:sp>
        <p:nvSpPr>
          <p:cNvPr id="20" name="Rectangle: Rounded Corners 7">
            <a:extLst>
              <a:ext uri="{FF2B5EF4-FFF2-40B4-BE49-F238E27FC236}">
                <a16:creationId xmlns:a16="http://schemas.microsoft.com/office/drawing/2014/main" id="{35BCD24A-4913-44D7-94A9-74CC6DD1FCBC}"/>
              </a:ext>
            </a:extLst>
          </p:cNvPr>
          <p:cNvSpPr/>
          <p:nvPr/>
        </p:nvSpPr>
        <p:spPr>
          <a:xfrm>
            <a:off x="127355" y="3069410"/>
            <a:ext cx="2300851" cy="890595"/>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giấy</a:t>
            </a:r>
            <a:r>
              <a:rPr lang="en-US" sz="2800" dirty="0">
                <a:solidFill>
                  <a:schemeClr val="tx1"/>
                </a:solidFill>
                <a:latin typeface="#9Slide05 SVNKitten" pitchFamily="2" charset="0"/>
                <a:cs typeface="Arial" panose="020B0604020202020204" pitchFamily="34" charset="0"/>
              </a:rPr>
              <a:t> note</a:t>
            </a:r>
          </a:p>
        </p:txBody>
      </p:sp>
      <p:pic>
        <p:nvPicPr>
          <p:cNvPr id="21" name="Picture 4" descr="Copy writer RGB color icon stock vector. Illustration of flat - 187369446">
            <a:extLst>
              <a:ext uri="{FF2B5EF4-FFF2-40B4-BE49-F238E27FC236}">
                <a16:creationId xmlns:a16="http://schemas.microsoft.com/office/drawing/2014/main" id="{AF28BE4F-58A3-4096-AA27-4933A2737A66}"/>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2569798" y="3130343"/>
            <a:ext cx="959329" cy="7687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3ADD35DF-78A7-4325-AB8B-F59F897926E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449925" y="2002485"/>
            <a:ext cx="1140575" cy="833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iểu tượng máy tính mũi tên tròn, tròn, quảng cáo, Mũi tên png | PNGEgg">
            <a:extLst>
              <a:ext uri="{FF2B5EF4-FFF2-40B4-BE49-F238E27FC236}">
                <a16:creationId xmlns:a16="http://schemas.microsoft.com/office/drawing/2014/main" id="{8CEE2F92-8175-4F7B-BADF-FED137F91BCC}"/>
              </a:ext>
            </a:extLst>
          </p:cNvPr>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384" b="95502" l="10000" r="90000">
                        <a14:foregroundMark x1="41778" y1="6401" x2="41778" y2="6401"/>
                        <a14:foregroundMark x1="54333" y1="1557" x2="54333" y2="1557"/>
                        <a14:foregroundMark x1="46778" y1="95502" x2="46778" y2="95502"/>
                      </a14:backgroundRemoval>
                    </a14:imgEffect>
                  </a14:imgLayer>
                </a14:imgProps>
              </a:ext>
              <a:ext uri="{28A0092B-C50C-407E-A947-70E740481C1C}">
                <a14:useLocalDpi xmlns:a14="http://schemas.microsoft.com/office/drawing/2010/main" val="0"/>
              </a:ext>
            </a:extLst>
          </a:blip>
          <a:srcRect l="15156" r="15921"/>
          <a:stretch/>
        </p:blipFill>
        <p:spPr bwMode="auto">
          <a:xfrm>
            <a:off x="2462919" y="5541727"/>
            <a:ext cx="1099982" cy="10249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Diagram&#10;&#10;Description automatically generated">
            <a:extLst>
              <a:ext uri="{FF2B5EF4-FFF2-40B4-BE49-F238E27FC236}">
                <a16:creationId xmlns:a16="http://schemas.microsoft.com/office/drawing/2014/main" id="{CD7AB67A-DCF7-44E6-9E89-EF5B977FAC1C}"/>
              </a:ext>
            </a:extLst>
          </p:cNvPr>
          <p:cNvPicPr>
            <a:picLocks noChangeAspect="1"/>
          </p:cNvPicPr>
          <p:nvPr/>
        </p:nvPicPr>
        <p:blipFill rotWithShape="1">
          <a:blip r:embed="rId13"/>
          <a:srcRect t="28847"/>
          <a:stretch/>
        </p:blipFill>
        <p:spPr>
          <a:xfrm>
            <a:off x="3983018" y="4021382"/>
            <a:ext cx="7489970" cy="2785176"/>
          </a:xfrm>
          <a:prstGeom prst="rect">
            <a:avLst/>
          </a:prstGeom>
        </p:spPr>
      </p:pic>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3756072" y="1629457"/>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FFECA8C-C98A-4CF9-9807-9557B38779B3}"/>
              </a:ext>
            </a:extLst>
          </p:cNvPr>
          <p:cNvSpPr/>
          <p:nvPr/>
        </p:nvSpPr>
        <p:spPr>
          <a:xfrm>
            <a:off x="4406503" y="3066743"/>
            <a:ext cx="6654165" cy="79706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5" name="TextBox 24">
            <a:extLst>
              <a:ext uri="{FF2B5EF4-FFF2-40B4-BE49-F238E27FC236}">
                <a16:creationId xmlns:a16="http://schemas.microsoft.com/office/drawing/2014/main" id="{41BB9513-2D4D-4013-8B32-B64AF8269F01}"/>
              </a:ext>
            </a:extLst>
          </p:cNvPr>
          <p:cNvSpPr txBox="1"/>
          <p:nvPr/>
        </p:nvSpPr>
        <p:spPr>
          <a:xfrm>
            <a:off x="4656030" y="3280607"/>
            <a:ext cx="6143946" cy="369332"/>
          </a:xfrm>
          <a:prstGeom prst="rect">
            <a:avLst/>
          </a:prstGeom>
          <a:noFill/>
        </p:spPr>
        <p:txBody>
          <a:bodyPr wrap="square">
            <a:spAutoFit/>
          </a:bodyPr>
          <a:lstStyle/>
          <a:p>
            <a:pPr algn="ctr"/>
            <a:r>
              <a:rPr lang="en-US" b="1" dirty="0">
                <a:latin typeface="#9Slide03 SVNNeutraface 2" panose="02000600040000020004" pitchFamily="2" charset="0"/>
              </a:rPr>
              <a:t>KHAI THÁC THÔNG MINH TÀI NGUYÊN THIÊN NHIÊN</a:t>
            </a:r>
          </a:p>
        </p:txBody>
      </p:sp>
    </p:spTree>
    <p:extLst>
      <p:ext uri="{BB962C8B-B14F-4D97-AF65-F5344CB8AC3E}">
        <p14:creationId xmlns:p14="http://schemas.microsoft.com/office/powerpoint/2010/main" val="3892166420"/>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ướng dẫn thuyết trình tiếng Anh về biến đổi khí hậu - AROMA Tiếng Anh Cho  Người Đi Làm">
            <a:extLst>
              <a:ext uri="{FF2B5EF4-FFF2-40B4-BE49-F238E27FC236}">
                <a16:creationId xmlns:a16="http://schemas.microsoft.com/office/drawing/2014/main" id="{D3903F15-CF08-4152-80A5-F3E75A2AF0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00" r="21650" b="-1"/>
          <a:stretch/>
        </p:blipFill>
        <p:spPr bwMode="auto">
          <a:xfrm>
            <a:off x="3793813" y="2202488"/>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iệp định Paris về biến đổi khí hậu chính thức có hiệu lực">
            <a:extLst>
              <a:ext uri="{FF2B5EF4-FFF2-40B4-BE49-F238E27FC236}">
                <a16:creationId xmlns:a16="http://schemas.microsoft.com/office/drawing/2014/main" id="{A75E1687-51E7-4564-899B-48C1B987A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43" r="23898" b="4"/>
          <a:stretch/>
        </p:blipFill>
        <p:spPr bwMode="auto">
          <a:xfrm>
            <a:off x="1319706" y="3136327"/>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Cartoon Earth PNG, Vector, PSD, and Clipart With Transparent Background for  Free Download | Pngtree">
            <a:extLst>
              <a:ext uri="{FF2B5EF4-FFF2-40B4-BE49-F238E27FC236}">
                <a16:creationId xmlns:a16="http://schemas.microsoft.com/office/drawing/2014/main" id="{FEF2CB51-7B5C-4880-884A-2C0A956BAE8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1929" r="-5" b="-5"/>
          <a:stretch/>
        </p:blipFill>
        <p:spPr bwMode="auto">
          <a:xfrm>
            <a:off x="8297994" y="3136327"/>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BA3BD85-C79D-4927-8CF3-2ADF5F3D4A82}"/>
              </a:ext>
            </a:extLst>
          </p:cNvPr>
          <p:cNvSpPr/>
          <p:nvPr/>
        </p:nvSpPr>
        <p:spPr>
          <a:xfrm>
            <a:off x="-92468" y="-100292"/>
            <a:ext cx="12191999" cy="3447098"/>
          </a:xfrm>
          <a:prstGeom prst="rect">
            <a:avLst/>
          </a:prstGeom>
          <a:noFill/>
        </p:spPr>
        <p:txBody>
          <a:bodyPr wrap="square" lIns="91440" tIns="45720" rIns="91440" bIns="45720">
            <a:spAutoFit/>
          </a:bodyPr>
          <a:lstStyle/>
          <a:p>
            <a:pPr algn="ctr"/>
            <a:r>
              <a:rPr lang="vi-VN" sz="4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TIẾT 47 - </a:t>
            </a:r>
            <a:r>
              <a:rPr lang="en-US" sz="4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BÀI 29:</a:t>
            </a:r>
          </a:p>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BẢO VỆ </a:t>
            </a: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TỰ NHIÊN VÀ KHAI THÁC </a:t>
            </a: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THÔNG MINH </a:t>
            </a: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CÁC </a:t>
            </a:r>
          </a:p>
          <a:p>
            <a:pPr algn="ctr"/>
            <a:r>
              <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TÀI NGUYÊN THIÊN NHIÊN VÌ SỰ </a:t>
            </a: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PHÁT TRIỂN BỀN VỮNG</a:t>
            </a:r>
          </a:p>
          <a:p>
            <a:pPr algn="ct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Tree>
    <p:extLst>
      <p:ext uri="{BB962C8B-B14F-4D97-AF65-F5344CB8AC3E}">
        <p14:creationId xmlns:p14="http://schemas.microsoft.com/office/powerpoint/2010/main" val="806160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98606" y="4838387"/>
            <a:ext cx="3851531" cy="131936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5 </a:t>
            </a:r>
            <a:r>
              <a:rPr lang="en-US" sz="2800" dirty="0" err="1">
                <a:solidFill>
                  <a:schemeClr val="tx1"/>
                </a:solidFill>
                <a:latin typeface="#9Slide05 SVNKitten" pitchFamily="2" charset="0"/>
                <a:cs typeface="Arial" panose="020B0604020202020204" pitchFamily="34" charset="0"/>
              </a:rPr>
              <a:t>phút</a:t>
            </a:r>
            <a:r>
              <a:rPr lang="en-US" sz="2800" dirty="0">
                <a:solidFill>
                  <a:schemeClr val="tx1"/>
                </a:solidFill>
                <a:latin typeface="#9Slide05 SVNKitten" pitchFamily="2" charset="0"/>
                <a:cs typeface="Arial" panose="020B0604020202020204" pitchFamily="34" charset="0"/>
              </a:rPr>
              <a:t>. 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cáo</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615325" y="4950719"/>
            <a:ext cx="967639" cy="11435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35BCD24A-4913-44D7-94A9-74CC6DD1FCBC}"/>
              </a:ext>
            </a:extLst>
          </p:cNvPr>
          <p:cNvSpPr/>
          <p:nvPr/>
        </p:nvSpPr>
        <p:spPr>
          <a:xfrm>
            <a:off x="98606" y="3174717"/>
            <a:ext cx="3886979" cy="1473663"/>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Hình thức: mindmap trên giấy A</a:t>
            </a:r>
            <a:r>
              <a:rPr lang="vi-VN" sz="2800" dirty="0">
                <a:solidFill>
                  <a:schemeClr val="tx1"/>
                </a:solidFill>
                <a:latin typeface="#9Slide05 SVNKitten" pitchFamily="2" charset="0"/>
                <a:cs typeface="Arial" panose="020B0604020202020204" pitchFamily="34" charset="0"/>
              </a:rPr>
              <a:t>4</a:t>
            </a:r>
            <a:endParaRPr lang="en-US" sz="2800" dirty="0">
              <a:solidFill>
                <a:schemeClr val="tx1"/>
              </a:solidFill>
              <a:latin typeface="#9Slide05 SVNKitten"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6188841" y="1526370"/>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BA82641E-3201-4492-91D4-87379E758E19}"/>
              </a:ext>
            </a:extLst>
          </p:cNvPr>
          <p:cNvSpPr/>
          <p:nvPr/>
        </p:nvSpPr>
        <p:spPr>
          <a:xfrm>
            <a:off x="124181" y="2073925"/>
            <a:ext cx="3851531" cy="1011591"/>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Xem</a:t>
            </a:r>
            <a:r>
              <a:rPr lang="en-US" sz="2800" dirty="0">
                <a:solidFill>
                  <a:schemeClr val="tx1"/>
                </a:solidFill>
                <a:latin typeface="#9Slide05 SVNKitten" pitchFamily="2" charset="0"/>
                <a:cs typeface="Arial" panose="020B0604020202020204" pitchFamily="34" charset="0"/>
              </a:rPr>
              <a:t> video,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endParaRPr lang="en-US" sz="2800" dirty="0">
              <a:solidFill>
                <a:schemeClr val="tx1"/>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7068670" y="1543731"/>
            <a:ext cx="4252108" cy="5211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356677" y="2087738"/>
            <a:ext cx="1316836" cy="1039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d Map Template PNG, Clipart, Angle, Area, Being, Brainstorming, Circle  Free PNG Download | Mind map template, Mind map, Creative mind map">
            <a:extLst>
              <a:ext uri="{FF2B5EF4-FFF2-40B4-BE49-F238E27FC236}">
                <a16:creationId xmlns:a16="http://schemas.microsoft.com/office/drawing/2014/main" id="{A0F40B06-FA4B-4C79-9411-3A6BA030949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4670" t="32853" r="38679" b="39236"/>
          <a:stretch/>
        </p:blipFill>
        <p:spPr bwMode="auto">
          <a:xfrm>
            <a:off x="4188327" y="3211605"/>
            <a:ext cx="1922976" cy="165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07803"/>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108196" y="2909863"/>
            <a:ext cx="4755766" cy="226646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r>
              <a:rPr lang="en-US" sz="2600" dirty="0">
                <a:solidFill>
                  <a:schemeClr val="tx1"/>
                </a:solidFill>
                <a:latin typeface="#9Slide05 SVNKitten" pitchFamily="2" charset="0"/>
                <a:cs typeface="Arial" panose="020B0604020202020204" pitchFamily="34" charset="0"/>
              </a:rPr>
              <a:t>Video </a:t>
            </a:r>
            <a:r>
              <a:rPr lang="en-US" sz="2600" dirty="0" err="1">
                <a:solidFill>
                  <a:schemeClr val="tx1"/>
                </a:solidFill>
                <a:latin typeface="#9Slide05 SVNKitten" pitchFamily="2" charset="0"/>
                <a:cs typeface="Arial" panose="020B0604020202020204" pitchFamily="34" charset="0"/>
              </a:rPr>
              <a:t>nói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về</a:t>
            </a:r>
            <a:r>
              <a:rPr lang="en-US" sz="2600" dirty="0">
                <a:solidFill>
                  <a:schemeClr val="tx1"/>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vấn</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đề</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gì</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rgbClr val="FF0000"/>
                </a:solidFill>
                <a:latin typeface="#9Slide05 SVNKitten" pitchFamily="2" charset="0"/>
                <a:cs typeface="Arial" panose="020B0604020202020204" pitchFamily="34" charset="0"/>
              </a:rPr>
              <a:t>Nguyên</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nhân</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gây</a:t>
            </a:r>
            <a:r>
              <a:rPr lang="en-US" sz="2600" dirty="0">
                <a:solidFill>
                  <a:schemeClr val="tx1"/>
                </a:solidFill>
                <a:latin typeface="#9Slide05 SVNKitten" pitchFamily="2" charset="0"/>
                <a:cs typeface="Arial" panose="020B0604020202020204" pitchFamily="34" charset="0"/>
              </a:rPr>
              <a:t> ra </a:t>
            </a:r>
            <a:r>
              <a:rPr lang="en-US" sz="2600" dirty="0" err="1">
                <a:solidFill>
                  <a:schemeClr val="tx1"/>
                </a:solidFill>
                <a:latin typeface="#9Slide05 SVNKitten" pitchFamily="2" charset="0"/>
                <a:cs typeface="Arial" panose="020B0604020202020204" pitchFamily="34" charset="0"/>
              </a:rPr>
              <a:t>vấn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đó</a:t>
            </a:r>
            <a:r>
              <a:rPr lang="en-US" sz="2600" dirty="0">
                <a:solidFill>
                  <a:schemeClr val="tx1"/>
                </a:solidFill>
                <a:latin typeface="#9Slide05 SVNKitten" pitchFamily="2" charset="0"/>
                <a:cs typeface="Arial" panose="020B0604020202020204" pitchFamily="34" charset="0"/>
              </a:rPr>
              <a:t>? </a:t>
            </a:r>
          </a:p>
          <a:p>
            <a:pPr marL="514350" indent="-514350" algn="just">
              <a:buAutoNum type="arabicPeriod"/>
            </a:pPr>
            <a:r>
              <a:rPr lang="en-US" sz="2600" dirty="0" err="1">
                <a:solidFill>
                  <a:srgbClr val="FF0000"/>
                </a:solidFill>
                <a:latin typeface="#9Slide05 SVNKitten" pitchFamily="2" charset="0"/>
                <a:cs typeface="Arial" panose="020B0604020202020204" pitchFamily="34" charset="0"/>
              </a:rPr>
              <a:t>Hậu</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quả</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của</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vấn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đó</a:t>
            </a:r>
            <a:r>
              <a:rPr lang="en-US" sz="2600" dirty="0">
                <a:solidFill>
                  <a:schemeClr val="tx1"/>
                </a:solidFill>
                <a:latin typeface="#9Slide05 SVNKitten" pitchFamily="2" charset="0"/>
                <a:cs typeface="Arial" panose="020B0604020202020204" pitchFamily="34" charset="0"/>
              </a:rPr>
              <a:t>?</a:t>
            </a:r>
          </a:p>
          <a:p>
            <a:pPr marL="514350" indent="-514350" algn="just">
              <a:buAutoNum type="arabicPeriod"/>
            </a:pPr>
            <a:r>
              <a:rPr lang="en-US" sz="2600" dirty="0" err="1">
                <a:solidFill>
                  <a:schemeClr val="tx1"/>
                </a:solidFill>
                <a:latin typeface="#9Slide05 SVNKitten" pitchFamily="2" charset="0"/>
                <a:cs typeface="Arial" panose="020B0604020202020204" pitchFamily="34" charset="0"/>
              </a:rPr>
              <a:t>Đề</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xuất</a:t>
            </a:r>
            <a:r>
              <a:rPr lang="en-US" sz="2600" dirty="0">
                <a:solidFill>
                  <a:schemeClr val="tx1"/>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giải</a:t>
            </a:r>
            <a:r>
              <a:rPr lang="en-US" sz="2600" dirty="0">
                <a:solidFill>
                  <a:srgbClr val="FF0000"/>
                </a:solidFill>
                <a:latin typeface="#9Slide05 SVNKitten" pitchFamily="2" charset="0"/>
                <a:cs typeface="Arial" panose="020B0604020202020204" pitchFamily="34" charset="0"/>
              </a:rPr>
              <a:t> </a:t>
            </a:r>
            <a:r>
              <a:rPr lang="en-US" sz="2600" dirty="0" err="1">
                <a:solidFill>
                  <a:srgbClr val="FF0000"/>
                </a:solidFill>
                <a:latin typeface="#9Slide05 SVNKitten" pitchFamily="2" charset="0"/>
                <a:cs typeface="Arial" panose="020B0604020202020204" pitchFamily="34" charset="0"/>
              </a:rPr>
              <a:t>pháp</a:t>
            </a:r>
            <a:r>
              <a:rPr lang="en-US" sz="2600" dirty="0">
                <a:solidFill>
                  <a:srgbClr val="FF0000"/>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khắc</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phục</a:t>
            </a:r>
            <a:r>
              <a:rPr lang="en-US" sz="2600" dirty="0">
                <a:solidFill>
                  <a:schemeClr val="tx1"/>
                </a:solidFill>
                <a:latin typeface="#9Slide05 SVNKitten" pitchFamily="2"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920234" y="1413952"/>
            <a:ext cx="0" cy="542620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099471"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BA82641E-3201-4492-91D4-87379E758E19}"/>
              </a:ext>
            </a:extLst>
          </p:cNvPr>
          <p:cNvSpPr/>
          <p:nvPr/>
        </p:nvSpPr>
        <p:spPr>
          <a:xfrm>
            <a:off x="71805" y="1597711"/>
            <a:ext cx="2416710" cy="115882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Xem</a:t>
            </a:r>
            <a:r>
              <a:rPr lang="en-US" sz="2800" dirty="0">
                <a:solidFill>
                  <a:schemeClr val="tx1"/>
                </a:solidFill>
                <a:latin typeface="#9Slide05 SVNKitten" pitchFamily="2" charset="0"/>
                <a:cs typeface="Arial" panose="020B0604020202020204" pitchFamily="34" charset="0"/>
              </a:rPr>
              <a:t> video,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endParaRPr lang="en-US" sz="2800" dirty="0">
              <a:solidFill>
                <a:schemeClr val="tx1"/>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10799757" y="32551"/>
            <a:ext cx="1003037" cy="122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 Icons Button Youtube Subscribe Computer - Play Video - Free  Transparent PNG Download - PNGkey">
            <a:extLst>
              <a:ext uri="{FF2B5EF4-FFF2-40B4-BE49-F238E27FC236}">
                <a16:creationId xmlns:a16="http://schemas.microsoft.com/office/drawing/2014/main" id="{62B28AF5-00A5-492F-A7BF-BB1AF3CD2621}"/>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2652526" y="1511369"/>
            <a:ext cx="1764729" cy="1392415"/>
          </a:xfrm>
          <a:prstGeom prst="rect">
            <a:avLst/>
          </a:prstGeom>
          <a:noFill/>
          <a:extLst>
            <a:ext uri="{909E8E84-426E-40DD-AFC4-6F175D3DCCD1}">
              <a14:hiddenFill xmlns:a14="http://schemas.microsoft.com/office/drawing/2010/main">
                <a:solidFill>
                  <a:srgbClr val="FFFFFF"/>
                </a:solidFill>
              </a14:hiddenFill>
            </a:ext>
          </a:extLst>
        </p:spPr>
      </p:pic>
      <p:pic>
        <p:nvPicPr>
          <p:cNvPr id="21" name="Đồng hồ đếm ngược 5 phút - 5 Minutes">
            <a:hlinkClick r:id="" action="ppaction://media"/>
            <a:extLst>
              <a:ext uri="{FF2B5EF4-FFF2-40B4-BE49-F238E27FC236}">
                <a16:creationId xmlns:a16="http://schemas.microsoft.com/office/drawing/2014/main" id="{1564E98D-8B99-4694-912E-23F1247BFEE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89770" y="5268568"/>
            <a:ext cx="2262773" cy="1533280"/>
          </a:xfrm>
          <a:prstGeom prst="rect">
            <a:avLst/>
          </a:prstGeom>
        </p:spPr>
      </p:pic>
      <p:pic>
        <p:nvPicPr>
          <p:cNvPr id="4" name="Hà Nội nêu 12 nguyên nhân gây ô nhiễm không khí - VTV24">
            <a:hlinkClick r:id="" action="ppaction://media"/>
            <a:extLst>
              <a:ext uri="{FF2B5EF4-FFF2-40B4-BE49-F238E27FC236}">
                <a16:creationId xmlns:a16="http://schemas.microsoft.com/office/drawing/2014/main" id="{319F136F-AFD2-420A-AD53-51C9A74F98E0}"/>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082777" y="2010853"/>
            <a:ext cx="6946681" cy="3907508"/>
          </a:xfrm>
          <a:prstGeom prst="rect">
            <a:avLst/>
          </a:prstGeom>
        </p:spPr>
      </p:pic>
    </p:spTree>
    <p:extLst>
      <p:ext uri="{BB962C8B-B14F-4D97-AF65-F5344CB8AC3E}">
        <p14:creationId xmlns:p14="http://schemas.microsoft.com/office/powerpoint/2010/main" val="3885682681"/>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099471"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9Slide05 SVNKitten" pitchFamily="2" charset="0"/>
                <a:cs typeface="Arial" panose="020B0604020202020204" pitchFamily="34" charset="0"/>
              </a:rPr>
              <a:t>Tôi</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lên</a:t>
            </a:r>
            <a:r>
              <a:rPr lang="en-US" sz="7200" dirty="0">
                <a:solidFill>
                  <a:srgbClr val="FF0000"/>
                </a:solidFill>
                <a:latin typeface="#9Slide05 SVNKitten" pitchFamily="2" charset="0"/>
                <a:cs typeface="Arial" panose="020B0604020202020204" pitchFamily="34" charset="0"/>
              </a:rPr>
              <a:t> </a:t>
            </a:r>
            <a:r>
              <a:rPr lang="en-US" sz="7200" dirty="0" err="1">
                <a:solidFill>
                  <a:srgbClr val="FF0000"/>
                </a:solidFill>
                <a:latin typeface="#9Slide05 SVNKitten" pitchFamily="2" charset="0"/>
                <a:cs typeface="Arial" panose="020B0604020202020204" pitchFamily="34" charset="0"/>
              </a:rPr>
              <a:t>tiếng</a:t>
            </a:r>
            <a:endParaRPr lang="en-US" sz="7200" dirty="0">
              <a:solidFill>
                <a:srgbClr val="FF0000"/>
              </a:solidFill>
              <a:latin typeface="#9Slide05 SVNKitten" pitchFamily="2" charset="0"/>
              <a:cs typeface="Arial" panose="020B0604020202020204" pitchFamily="34" charset="0"/>
            </a:endParaRPr>
          </a:p>
        </p:txBody>
      </p:sp>
      <p:pic>
        <p:nvPicPr>
          <p:cNvPr id="1026" name="Picture 2" descr="Rouge, Ligne PNG - Rouge, Ligne transparentes | PNG gratuit">
            <a:extLst>
              <a:ext uri="{FF2B5EF4-FFF2-40B4-BE49-F238E27FC236}">
                <a16:creationId xmlns:a16="http://schemas.microsoft.com/office/drawing/2014/main" id="{05CF3DFA-CD90-4B5D-8AB5-683CCA971FE1}"/>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4306" b="97778" l="10000" r="90000">
                        <a14:foregroundMark x1="33000" y1="43750" x2="33000" y2="43750"/>
                        <a14:foregroundMark x1="24000" y1="44861" x2="24000" y2="44861"/>
                        <a14:foregroundMark x1="23333" y1="34861" x2="23333" y2="34861"/>
                        <a14:foregroundMark x1="35556" y1="32361" x2="35556" y2="32361"/>
                        <a14:foregroundMark x1="49111" y1="25417" x2="49111" y2="25417"/>
                        <a14:foregroundMark x1="41222" y1="6944" x2="44556" y2="5139"/>
                        <a14:foregroundMark x1="50000" y1="4444" x2="50000" y2="4444"/>
                        <a14:foregroundMark x1="57444" y1="7639" x2="57444" y2="7639"/>
                        <a14:foregroundMark x1="68111" y1="45139" x2="68111" y2="45139"/>
                        <a14:foregroundMark x1="68333" y1="33056" x2="68333" y2="33056"/>
                        <a14:foregroundMark x1="78222" y1="45139" x2="77889" y2="43333"/>
                        <a14:foregroundMark x1="76889" y1="32361" x2="76889" y2="32361"/>
                        <a14:foregroundMark x1="50889" y1="92083" x2="50889" y2="92083"/>
                        <a14:foregroundMark x1="52556" y1="88056" x2="52556" y2="88056"/>
                        <a14:foregroundMark x1="55222" y1="93889" x2="55222" y2="93889"/>
                        <a14:foregroundMark x1="55222" y1="96389" x2="55222" y2="96389"/>
                        <a14:foregroundMark x1="54333" y1="97778" x2="54333" y2="97778"/>
                      </a14:backgroundRemoval>
                    </a14:imgEffect>
                  </a14:imgLayer>
                </a14:imgProps>
              </a:ext>
              <a:ext uri="{28A0092B-C50C-407E-A947-70E740481C1C}">
                <a14:useLocalDpi xmlns:a14="http://schemas.microsoft.com/office/drawing/2010/main" val="0"/>
              </a:ext>
            </a:extLst>
          </a:blip>
          <a:srcRect l="18310" r="16413"/>
          <a:stretch/>
        </p:blipFill>
        <p:spPr bwMode="auto">
          <a:xfrm>
            <a:off x="10799757" y="32551"/>
            <a:ext cx="1003037" cy="1229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lay Icons Button Youtube Subscribe Computer - Play Video - Free  Transparent PNG Download - PNGkey">
            <a:extLst>
              <a:ext uri="{FF2B5EF4-FFF2-40B4-BE49-F238E27FC236}">
                <a16:creationId xmlns:a16="http://schemas.microsoft.com/office/drawing/2014/main" id="{736D5E3E-4997-4B6D-9C95-A78AB84B1AE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5890642" y="3841176"/>
            <a:ext cx="1160552" cy="9157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7C77E53-7C44-4ADD-B49A-2E994CC3A552}"/>
              </a:ext>
            </a:extLst>
          </p:cNvPr>
          <p:cNvSpPr txBox="1"/>
          <p:nvPr/>
        </p:nvSpPr>
        <p:spPr>
          <a:xfrm rot="21215191">
            <a:off x="8013511" y="1763400"/>
            <a:ext cx="4165252" cy="461665"/>
          </a:xfrm>
          <a:prstGeom prst="rect">
            <a:avLst/>
          </a:prstGeom>
          <a:noFill/>
        </p:spPr>
        <p:txBody>
          <a:bodyPr wrap="square">
            <a:spAutoFit/>
          </a:bodyPr>
          <a:lstStyle/>
          <a:p>
            <a:r>
              <a:rPr lang="en-US" sz="2400" dirty="0">
                <a:solidFill>
                  <a:srgbClr val="2000C5"/>
                </a:solidFill>
                <a:latin typeface="#9Slide05 SVNKitten" pitchFamily="2" charset="0"/>
                <a:cs typeface="Arial" panose="020B0604020202020204" pitchFamily="34" charset="0"/>
              </a:rPr>
              <a:t>Ô </a:t>
            </a:r>
            <a:r>
              <a:rPr lang="en-US" sz="2400" dirty="0" err="1">
                <a:solidFill>
                  <a:srgbClr val="2000C5"/>
                </a:solidFill>
                <a:latin typeface="#9Slide05 SVNKitten" pitchFamily="2" charset="0"/>
                <a:cs typeface="Arial" panose="020B0604020202020204" pitchFamily="34" charset="0"/>
              </a:rPr>
              <a:t>nhiễm</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không</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khí</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nghiêm</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trọng</a:t>
            </a:r>
            <a:endParaRPr lang="en-US" sz="2400" dirty="0">
              <a:solidFill>
                <a:srgbClr val="2000C5"/>
              </a:solidFill>
            </a:endParaRPr>
          </a:p>
        </p:txBody>
      </p:sp>
      <p:sp>
        <p:nvSpPr>
          <p:cNvPr id="30" name="TextBox 29">
            <a:extLst>
              <a:ext uri="{FF2B5EF4-FFF2-40B4-BE49-F238E27FC236}">
                <a16:creationId xmlns:a16="http://schemas.microsoft.com/office/drawing/2014/main" id="{D6D3D5CC-0EC5-46EA-AC01-6097DF63F966}"/>
              </a:ext>
            </a:extLst>
          </p:cNvPr>
          <p:cNvSpPr txBox="1"/>
          <p:nvPr/>
        </p:nvSpPr>
        <p:spPr>
          <a:xfrm rot="463848">
            <a:off x="1865978" y="1750762"/>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Đeo</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khẩu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trang</a:t>
            </a:r>
            <a:endParaRPr lang="en-US" sz="2800" dirty="0"/>
          </a:p>
        </p:txBody>
      </p:sp>
      <p:sp>
        <p:nvSpPr>
          <p:cNvPr id="31" name="TextBox 30">
            <a:extLst>
              <a:ext uri="{FF2B5EF4-FFF2-40B4-BE49-F238E27FC236}">
                <a16:creationId xmlns:a16="http://schemas.microsoft.com/office/drawing/2014/main" id="{6FAD7387-5E70-4072-9368-0A107C76DF92}"/>
              </a:ext>
            </a:extLst>
          </p:cNvPr>
          <p:cNvSpPr txBox="1"/>
          <p:nvPr/>
        </p:nvSpPr>
        <p:spPr>
          <a:xfrm rot="21215191">
            <a:off x="8625349" y="2948558"/>
            <a:ext cx="3185088" cy="461665"/>
          </a:xfrm>
          <a:prstGeom prst="rect">
            <a:avLst/>
          </a:prstGeom>
          <a:noFill/>
        </p:spPr>
        <p:txBody>
          <a:bodyPr wrap="square">
            <a:spAutoFit/>
          </a:bodyPr>
          <a:lstStyle/>
          <a:p>
            <a:r>
              <a:rPr lang="en-US" sz="2400" dirty="0" err="1">
                <a:solidFill>
                  <a:srgbClr val="2000C5"/>
                </a:solidFill>
                <a:latin typeface="#9Slide05 SVNKitten" pitchFamily="2" charset="0"/>
                <a:cs typeface="Arial" panose="020B0604020202020204" pitchFamily="34" charset="0"/>
              </a:rPr>
              <a:t>Tại</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Hà</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Nội</a:t>
            </a:r>
            <a:r>
              <a:rPr lang="en-US" sz="2400" dirty="0">
                <a:solidFill>
                  <a:srgbClr val="2000C5"/>
                </a:solidFill>
                <a:latin typeface="#9Slide05 SVNKitten" pitchFamily="2" charset="0"/>
                <a:cs typeface="Arial" panose="020B0604020202020204" pitchFamily="34" charset="0"/>
              </a:rPr>
              <a:t> </a:t>
            </a:r>
            <a:r>
              <a:rPr lang="en-US" sz="2400" dirty="0" err="1">
                <a:solidFill>
                  <a:srgbClr val="2000C5"/>
                </a:solidFill>
                <a:latin typeface="#9Slide05 SVNKitten" pitchFamily="2" charset="0"/>
                <a:cs typeface="Arial" panose="020B0604020202020204" pitchFamily="34" charset="0"/>
              </a:rPr>
              <a:t>và</a:t>
            </a:r>
            <a:r>
              <a:rPr lang="en-US" sz="2400" dirty="0">
                <a:solidFill>
                  <a:srgbClr val="2000C5"/>
                </a:solidFill>
                <a:latin typeface="#9Slide05 SVNKitten" pitchFamily="2" charset="0"/>
                <a:cs typeface="Arial" panose="020B0604020202020204" pitchFamily="34" charset="0"/>
              </a:rPr>
              <a:t> TPHCM</a:t>
            </a:r>
            <a:endParaRPr lang="en-US" sz="2400" dirty="0">
              <a:solidFill>
                <a:srgbClr val="2000C5"/>
              </a:solidFill>
            </a:endParaRPr>
          </a:p>
        </p:txBody>
      </p:sp>
      <p:sp>
        <p:nvSpPr>
          <p:cNvPr id="33" name="TextBox 32">
            <a:extLst>
              <a:ext uri="{FF2B5EF4-FFF2-40B4-BE49-F238E27FC236}">
                <a16:creationId xmlns:a16="http://schemas.microsoft.com/office/drawing/2014/main" id="{AD7BFDD9-DE19-4C76-BDDE-A34554227E5E}"/>
              </a:ext>
            </a:extLst>
          </p:cNvPr>
          <p:cNvSpPr txBox="1"/>
          <p:nvPr/>
        </p:nvSpPr>
        <p:spPr>
          <a:xfrm rot="21215191">
            <a:off x="8803422" y="3705324"/>
            <a:ext cx="3589068" cy="400110"/>
          </a:xfrm>
          <a:prstGeom prst="rect">
            <a:avLst/>
          </a:prstGeom>
          <a:noFill/>
        </p:spPr>
        <p:txBody>
          <a:bodyPr wrap="square">
            <a:spAutoFit/>
          </a:bodyPr>
          <a:lstStyle/>
          <a:p>
            <a:r>
              <a:rPr lang="en-US" sz="2000" dirty="0" err="1">
                <a:solidFill>
                  <a:srgbClr val="FF0000"/>
                </a:solidFill>
                <a:latin typeface="#9Slide05 SVNKitten" pitchFamily="2" charset="0"/>
                <a:cs typeface="Arial" panose="020B0604020202020204" pitchFamily="34" charset="0"/>
              </a:rPr>
              <a:t>Khí</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thải</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từ</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giao</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thông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sản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xuất</a:t>
            </a:r>
            <a:endParaRPr lang="en-US" sz="2000" dirty="0">
              <a:solidFill>
                <a:srgbClr val="FF0000"/>
              </a:solidFill>
            </a:endParaRPr>
          </a:p>
        </p:txBody>
      </p:sp>
      <p:sp>
        <p:nvSpPr>
          <p:cNvPr id="37" name="TextBox 36">
            <a:extLst>
              <a:ext uri="{FF2B5EF4-FFF2-40B4-BE49-F238E27FC236}">
                <a16:creationId xmlns:a16="http://schemas.microsoft.com/office/drawing/2014/main" id="{EB6ED21E-AE45-410E-98FA-F42536DAE3AC}"/>
              </a:ext>
            </a:extLst>
          </p:cNvPr>
          <p:cNvSpPr txBox="1"/>
          <p:nvPr/>
        </p:nvSpPr>
        <p:spPr>
          <a:xfrm rot="354908">
            <a:off x="8287779" y="5974311"/>
            <a:ext cx="2535948"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Rác</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thải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chưa</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xử</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lí</a:t>
            </a:r>
            <a:endParaRPr lang="en-US" sz="2400" dirty="0">
              <a:solidFill>
                <a:srgbClr val="FF0000"/>
              </a:solidFill>
            </a:endParaRPr>
          </a:p>
        </p:txBody>
      </p:sp>
      <p:grpSp>
        <p:nvGrpSpPr>
          <p:cNvPr id="11" name="Group 10">
            <a:extLst>
              <a:ext uri="{FF2B5EF4-FFF2-40B4-BE49-F238E27FC236}">
                <a16:creationId xmlns:a16="http://schemas.microsoft.com/office/drawing/2014/main" id="{48FEDFC0-732B-4DF3-AA3D-588B9909F691}"/>
              </a:ext>
            </a:extLst>
          </p:cNvPr>
          <p:cNvGrpSpPr/>
          <p:nvPr/>
        </p:nvGrpSpPr>
        <p:grpSpPr>
          <a:xfrm>
            <a:off x="2952387" y="1901225"/>
            <a:ext cx="7143750" cy="4743450"/>
            <a:chOff x="2952387" y="1901225"/>
            <a:chExt cx="7143750" cy="4743450"/>
          </a:xfrm>
        </p:grpSpPr>
        <p:grpSp>
          <p:nvGrpSpPr>
            <p:cNvPr id="9" name="Group 8">
              <a:extLst>
                <a:ext uri="{FF2B5EF4-FFF2-40B4-BE49-F238E27FC236}">
                  <a16:creationId xmlns:a16="http://schemas.microsoft.com/office/drawing/2014/main" id="{359A42DD-D3D7-4937-9CFA-D76574EED0EC}"/>
                </a:ext>
              </a:extLst>
            </p:cNvPr>
            <p:cNvGrpSpPr/>
            <p:nvPr/>
          </p:nvGrpSpPr>
          <p:grpSpPr>
            <a:xfrm>
              <a:off x="2952387" y="1901225"/>
              <a:ext cx="7143750" cy="4743450"/>
              <a:chOff x="2952387" y="1901225"/>
              <a:chExt cx="7143750" cy="4743450"/>
            </a:xfrm>
          </p:grpSpPr>
          <p:pic>
            <p:nvPicPr>
              <p:cNvPr id="3074" name="Picture 2" descr="Blank Mind Map to use with participants.: iMindMap mind map template |  Biggerplate">
                <a:extLst>
                  <a:ext uri="{FF2B5EF4-FFF2-40B4-BE49-F238E27FC236}">
                    <a16:creationId xmlns:a16="http://schemas.microsoft.com/office/drawing/2014/main" id="{46E5FA9E-B91A-4732-9BA2-F66E4AACDC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52387" y="1901225"/>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9BEAB15-5F4A-40F5-98E0-7A25DEBE0E83}"/>
                  </a:ext>
                </a:extLst>
              </p:cNvPr>
              <p:cNvSpPr txBox="1"/>
              <p:nvPr/>
            </p:nvSpPr>
            <p:spPr>
              <a:xfrm rot="18558119">
                <a:off x="6293449" y="2892470"/>
                <a:ext cx="1347577" cy="523220"/>
              </a:xfrm>
              <a:prstGeom prst="rect">
                <a:avLst/>
              </a:prstGeom>
              <a:noFill/>
            </p:spPr>
            <p:txBody>
              <a:bodyPr wrap="square">
                <a:spAutoFit/>
              </a:bodyPr>
              <a:lstStyle/>
              <a:p>
                <a:r>
                  <a:rPr lang="en-US" sz="2800" dirty="0" err="1">
                    <a:solidFill>
                      <a:srgbClr val="2000C5"/>
                    </a:solidFill>
                    <a:latin typeface="#9Slide05 SVNKitten" pitchFamily="2" charset="0"/>
                    <a:cs typeface="Arial" panose="020B0604020202020204" pitchFamily="34" charset="0"/>
                  </a:rPr>
                  <a:t>Vấn</a:t>
                </a:r>
                <a:r>
                  <a:rPr lang="en-US" sz="2800" dirty="0">
                    <a:solidFill>
                      <a:srgbClr val="2000C5"/>
                    </a:solidFill>
                    <a:latin typeface="#9Slide05 SVNKitten" pitchFamily="2" charset="0"/>
                    <a:cs typeface="Arial" panose="020B0604020202020204" pitchFamily="34" charset="0"/>
                  </a:rPr>
                  <a:t> </a:t>
                </a:r>
                <a:r>
                  <a:rPr lang="en-US" sz="2800" dirty="0" err="1">
                    <a:solidFill>
                      <a:srgbClr val="2000C5"/>
                    </a:solidFill>
                    <a:latin typeface="#9Slide05 SVNKitten" pitchFamily="2" charset="0"/>
                    <a:cs typeface="Arial" panose="020B0604020202020204" pitchFamily="34" charset="0"/>
                  </a:rPr>
                  <a:t>đề</a:t>
                </a:r>
                <a:r>
                  <a:rPr lang="en-US" sz="2800" dirty="0">
                    <a:solidFill>
                      <a:srgbClr val="2000C5"/>
                    </a:solidFill>
                    <a:latin typeface="#9Slide05 SVNKitten" pitchFamily="2" charset="0"/>
                    <a:cs typeface="Arial" panose="020B0604020202020204" pitchFamily="34" charset="0"/>
                  </a:rPr>
                  <a:t> </a:t>
                </a:r>
                <a:endParaRPr lang="en-US" sz="2800" dirty="0">
                  <a:solidFill>
                    <a:srgbClr val="2000C5"/>
                  </a:solidFill>
                </a:endParaRPr>
              </a:p>
            </p:txBody>
          </p:sp>
          <p:sp>
            <p:nvSpPr>
              <p:cNvPr id="20" name="TextBox 19">
                <a:extLst>
                  <a:ext uri="{FF2B5EF4-FFF2-40B4-BE49-F238E27FC236}">
                    <a16:creationId xmlns:a16="http://schemas.microsoft.com/office/drawing/2014/main" id="{F39C8BEF-66A5-4FE6-B9CC-32175D39F9F9}"/>
                  </a:ext>
                </a:extLst>
              </p:cNvPr>
              <p:cNvSpPr txBox="1"/>
              <p:nvPr/>
            </p:nvSpPr>
            <p:spPr>
              <a:xfrm rot="2897441">
                <a:off x="6720094" y="4828566"/>
                <a:ext cx="1836317"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Nguyên</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nhân</a:t>
                </a:r>
                <a:r>
                  <a:rPr lang="en-US" sz="2400" dirty="0">
                    <a:solidFill>
                      <a:srgbClr val="FF0000"/>
                    </a:solidFill>
                    <a:latin typeface="#9Slide05 SVNKitten" pitchFamily="2" charset="0"/>
                    <a:cs typeface="Arial" panose="020B0604020202020204" pitchFamily="34" charset="0"/>
                  </a:rPr>
                  <a:t> </a:t>
                </a:r>
                <a:endParaRPr lang="en-US" sz="2400" dirty="0"/>
              </a:p>
            </p:txBody>
          </p:sp>
          <p:sp>
            <p:nvSpPr>
              <p:cNvPr id="22" name="TextBox 21">
                <a:extLst>
                  <a:ext uri="{FF2B5EF4-FFF2-40B4-BE49-F238E27FC236}">
                    <a16:creationId xmlns:a16="http://schemas.microsoft.com/office/drawing/2014/main" id="{21C3E995-185E-44D3-BB9E-F232F20575ED}"/>
                  </a:ext>
                </a:extLst>
              </p:cNvPr>
              <p:cNvSpPr txBox="1"/>
              <p:nvPr/>
            </p:nvSpPr>
            <p:spPr>
              <a:xfrm rot="19138526">
                <a:off x="4400404" y="4482755"/>
                <a:ext cx="1766775"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Hậu</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quả</a:t>
                </a:r>
                <a:r>
                  <a:rPr lang="en-US" sz="2800" dirty="0">
                    <a:solidFill>
                      <a:srgbClr val="00C505"/>
                    </a:solidFill>
                    <a:latin typeface="#9Slide05 SVNKitten" pitchFamily="2" charset="0"/>
                    <a:cs typeface="Arial" panose="020B0604020202020204" pitchFamily="34" charset="0"/>
                  </a:rPr>
                  <a:t> </a:t>
                </a:r>
                <a:endParaRPr lang="en-US" sz="2800" dirty="0">
                  <a:solidFill>
                    <a:srgbClr val="00C505"/>
                  </a:solidFill>
                </a:endParaRPr>
              </a:p>
            </p:txBody>
          </p:sp>
          <p:sp>
            <p:nvSpPr>
              <p:cNvPr id="23" name="TextBox 22">
                <a:extLst>
                  <a:ext uri="{FF2B5EF4-FFF2-40B4-BE49-F238E27FC236}">
                    <a16:creationId xmlns:a16="http://schemas.microsoft.com/office/drawing/2014/main" id="{A3205E52-B1B5-42CC-9CDC-BC1FB0561F4E}"/>
                  </a:ext>
                </a:extLst>
              </p:cNvPr>
              <p:cNvSpPr txBox="1"/>
              <p:nvPr/>
            </p:nvSpPr>
            <p:spPr>
              <a:xfrm rot="2447521">
                <a:off x="4634918" y="3130434"/>
                <a:ext cx="1721364"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Giải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pháp</a:t>
                </a:r>
                <a:r>
                  <a:rPr lang="en-US" sz="2800" dirty="0">
                    <a:latin typeface="#9Slide05 SVNKitten" pitchFamily="2" charset="0"/>
                    <a:cs typeface="Arial" panose="020B0604020202020204" pitchFamily="34" charset="0"/>
                  </a:rPr>
                  <a:t> </a:t>
                </a:r>
                <a:endParaRPr lang="en-US" sz="2800" dirty="0"/>
              </a:p>
            </p:txBody>
          </p:sp>
          <p:sp>
            <p:nvSpPr>
              <p:cNvPr id="28" name="TextBox 27">
                <a:extLst>
                  <a:ext uri="{FF2B5EF4-FFF2-40B4-BE49-F238E27FC236}">
                    <a16:creationId xmlns:a16="http://schemas.microsoft.com/office/drawing/2014/main" id="{A4F5D602-A482-462E-93D6-B16EF3E01946}"/>
                  </a:ext>
                </a:extLst>
              </p:cNvPr>
              <p:cNvSpPr txBox="1"/>
              <p:nvPr/>
            </p:nvSpPr>
            <p:spPr>
              <a:xfrm>
                <a:off x="5839461" y="4033913"/>
                <a:ext cx="1384905" cy="646331"/>
              </a:xfrm>
              <a:prstGeom prst="rect">
                <a:avLst/>
              </a:prstGeom>
              <a:noFill/>
            </p:spPr>
            <p:txBody>
              <a:bodyPr wrap="square">
                <a:spAutoFit/>
              </a:bodyPr>
              <a:lstStyle/>
              <a:p>
                <a:r>
                  <a:rPr lang="en-US" sz="3600" dirty="0">
                    <a:solidFill>
                      <a:srgbClr val="FFFF00"/>
                    </a:solidFill>
                    <a:latin typeface="#9Slide05 SVNKitten" pitchFamily="2" charset="0"/>
                    <a:cs typeface="Arial" panose="020B0604020202020204" pitchFamily="34" charset="0"/>
                  </a:rPr>
                  <a:t>Video </a:t>
                </a:r>
                <a:endParaRPr lang="en-US" sz="3600" dirty="0">
                  <a:solidFill>
                    <a:srgbClr val="FFFF00"/>
                  </a:solidFill>
                </a:endParaRPr>
              </a:p>
            </p:txBody>
          </p:sp>
        </p:grpSp>
        <p:sp>
          <p:nvSpPr>
            <p:cNvPr id="10" name="Rectangle 9">
              <a:extLst>
                <a:ext uri="{FF2B5EF4-FFF2-40B4-BE49-F238E27FC236}">
                  <a16:creationId xmlns:a16="http://schemas.microsoft.com/office/drawing/2014/main" id="{A810F6BE-37FD-4A24-B419-6716DB8CAEFF}"/>
                </a:ext>
              </a:extLst>
            </p:cNvPr>
            <p:cNvSpPr/>
            <p:nvPr/>
          </p:nvSpPr>
          <p:spPr>
            <a:xfrm>
              <a:off x="8000760" y="2631686"/>
              <a:ext cx="1115105" cy="26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FA90D5A-C171-4BD6-AD24-3DEA08A038F3}"/>
                </a:ext>
              </a:extLst>
            </p:cNvPr>
            <p:cNvSpPr/>
            <p:nvPr/>
          </p:nvSpPr>
          <p:spPr>
            <a:xfrm>
              <a:off x="8964836" y="4886517"/>
              <a:ext cx="586374" cy="79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DB4D2F5-7598-40A2-B9B6-B60D16C44DC8}"/>
              </a:ext>
            </a:extLst>
          </p:cNvPr>
          <p:cNvSpPr txBox="1"/>
          <p:nvPr/>
        </p:nvSpPr>
        <p:spPr>
          <a:xfrm rot="21420058">
            <a:off x="8968210" y="4970555"/>
            <a:ext cx="3185088" cy="461665"/>
          </a:xfrm>
          <a:prstGeom prst="rect">
            <a:avLst/>
          </a:prstGeom>
          <a:noFill/>
        </p:spPr>
        <p:txBody>
          <a:bodyPr wrap="square">
            <a:spAutoFit/>
          </a:bodyPr>
          <a:lstStyle/>
          <a:p>
            <a:r>
              <a:rPr lang="en-US" sz="2400" dirty="0" err="1">
                <a:solidFill>
                  <a:srgbClr val="FF0000"/>
                </a:solidFill>
                <a:latin typeface="#9Slide05 SVNKitten" pitchFamily="2" charset="0"/>
                <a:cs typeface="Arial" panose="020B0604020202020204" pitchFamily="34" charset="0"/>
              </a:rPr>
              <a:t>Khói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bụi</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từ</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chất</a:t>
            </a:r>
            <a:r>
              <a:rPr lang="en-US" sz="2400" dirty="0">
                <a:solidFill>
                  <a:srgbClr val="FF0000"/>
                </a:solidFill>
                <a:latin typeface="#9Slide05 SVNKitten" pitchFamily="2" charset="0"/>
                <a:cs typeface="Arial" panose="020B0604020202020204" pitchFamily="34" charset="0"/>
              </a:rPr>
              <a:t> </a:t>
            </a:r>
            <a:r>
              <a:rPr lang="en-US" sz="2400" dirty="0" err="1">
                <a:solidFill>
                  <a:srgbClr val="FF0000"/>
                </a:solidFill>
                <a:latin typeface="#9Slide05 SVNKitten" pitchFamily="2" charset="0"/>
                <a:cs typeface="Arial" panose="020B0604020202020204" pitchFamily="34" charset="0"/>
              </a:rPr>
              <a:t>đốt</a:t>
            </a:r>
            <a:r>
              <a:rPr lang="en-US" sz="2400" dirty="0">
                <a:solidFill>
                  <a:srgbClr val="FF0000"/>
                </a:solidFill>
                <a:latin typeface="#9Slide05 SVNKitten" pitchFamily="2" charset="0"/>
                <a:cs typeface="Arial" panose="020B0604020202020204" pitchFamily="34" charset="0"/>
              </a:rPr>
              <a:t> </a:t>
            </a:r>
            <a:endParaRPr lang="en-US" sz="2400" dirty="0">
              <a:solidFill>
                <a:srgbClr val="FF0000"/>
              </a:solidFill>
            </a:endParaRPr>
          </a:p>
        </p:txBody>
      </p:sp>
      <p:sp>
        <p:nvSpPr>
          <p:cNvPr id="41" name="TextBox 40">
            <a:extLst>
              <a:ext uri="{FF2B5EF4-FFF2-40B4-BE49-F238E27FC236}">
                <a16:creationId xmlns:a16="http://schemas.microsoft.com/office/drawing/2014/main" id="{0A60D1D5-8449-4BE2-8A67-2E07EC6C2F3A}"/>
              </a:ext>
            </a:extLst>
          </p:cNvPr>
          <p:cNvSpPr txBox="1"/>
          <p:nvPr/>
        </p:nvSpPr>
        <p:spPr>
          <a:xfrm rot="21215191">
            <a:off x="9104217" y="4193445"/>
            <a:ext cx="3149339" cy="707886"/>
          </a:xfrm>
          <a:prstGeom prst="rect">
            <a:avLst/>
          </a:prstGeom>
          <a:noFill/>
        </p:spPr>
        <p:txBody>
          <a:bodyPr wrap="square">
            <a:spAutoFit/>
          </a:bodyPr>
          <a:lstStyle/>
          <a:p>
            <a:r>
              <a:rPr lang="en-US" sz="2000" dirty="0" err="1">
                <a:solidFill>
                  <a:srgbClr val="FF0000"/>
                </a:solidFill>
                <a:latin typeface="#9Slide05 SVNKitten" pitchFamily="2" charset="0"/>
                <a:cs typeface="Arial" panose="020B0604020202020204" pitchFamily="34" charset="0"/>
              </a:rPr>
              <a:t>Tác</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động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của</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khí</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hậu</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trong</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giai</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đoạn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chuyển</a:t>
            </a:r>
            <a:r>
              <a:rPr lang="en-US" sz="2000" dirty="0">
                <a:solidFill>
                  <a:srgbClr val="FF0000"/>
                </a:solidFill>
                <a:latin typeface="#9Slide05 SVNKitten" pitchFamily="2" charset="0"/>
                <a:cs typeface="Arial" panose="020B0604020202020204" pitchFamily="34" charset="0"/>
              </a:rPr>
              <a:t> </a:t>
            </a:r>
            <a:r>
              <a:rPr lang="en-US" sz="2000" dirty="0" err="1">
                <a:solidFill>
                  <a:srgbClr val="FF0000"/>
                </a:solidFill>
                <a:latin typeface="#9Slide05 SVNKitten" pitchFamily="2" charset="0"/>
                <a:cs typeface="Arial" panose="020B0604020202020204" pitchFamily="34" charset="0"/>
              </a:rPr>
              <a:t>mùa</a:t>
            </a:r>
            <a:endParaRPr lang="en-US" sz="2000" dirty="0">
              <a:solidFill>
                <a:srgbClr val="FF0000"/>
              </a:solidFill>
            </a:endParaRPr>
          </a:p>
        </p:txBody>
      </p:sp>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8A88A742-7CBF-4A8D-8FF4-E857D8D56910}"/>
                  </a:ext>
                </a:extLst>
              </p14:cNvPr>
              <p14:cNvContentPartPr/>
              <p14:nvPr/>
            </p14:nvContentPartPr>
            <p14:xfrm>
              <a:off x="8116754" y="4179988"/>
              <a:ext cx="741600" cy="1573560"/>
            </p14:xfrm>
          </p:contentPart>
        </mc:Choice>
        <mc:Fallback xmlns="">
          <p:pic>
            <p:nvPicPr>
              <p:cNvPr id="12" name="Ink 11">
                <a:extLst>
                  <a:ext uri="{FF2B5EF4-FFF2-40B4-BE49-F238E27FC236}">
                    <a16:creationId xmlns:a16="http://schemas.microsoft.com/office/drawing/2014/main" id="{8A88A742-7CBF-4A8D-8FF4-E857D8D56910}"/>
                  </a:ext>
                </a:extLst>
              </p:cNvPr>
              <p:cNvPicPr/>
              <p:nvPr/>
            </p:nvPicPr>
            <p:blipFill>
              <a:blip r:embed="rId11"/>
              <a:stretch>
                <a:fillRect/>
              </a:stretch>
            </p:blipFill>
            <p:spPr>
              <a:xfrm>
                <a:off x="8097674" y="4160908"/>
                <a:ext cx="779040" cy="161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2742018-F092-4CB2-B80C-D55C4AFCA704}"/>
                  </a:ext>
                </a:extLst>
              </p14:cNvPr>
              <p14:cNvContentPartPr/>
              <p14:nvPr/>
            </p14:nvContentPartPr>
            <p14:xfrm>
              <a:off x="8257514" y="4812148"/>
              <a:ext cx="887760" cy="801000"/>
            </p14:xfrm>
          </p:contentPart>
        </mc:Choice>
        <mc:Fallback xmlns="">
          <p:pic>
            <p:nvPicPr>
              <p:cNvPr id="13" name="Ink 12">
                <a:extLst>
                  <a:ext uri="{FF2B5EF4-FFF2-40B4-BE49-F238E27FC236}">
                    <a16:creationId xmlns:a16="http://schemas.microsoft.com/office/drawing/2014/main" id="{A2742018-F092-4CB2-B80C-D55C4AFCA704}"/>
                  </a:ext>
                </a:extLst>
              </p:cNvPr>
              <p:cNvPicPr/>
              <p:nvPr/>
            </p:nvPicPr>
            <p:blipFill>
              <a:blip r:embed="rId13"/>
              <a:stretch>
                <a:fillRect/>
              </a:stretch>
            </p:blipFill>
            <p:spPr>
              <a:xfrm>
                <a:off x="8238794" y="4793428"/>
                <a:ext cx="925560" cy="838440"/>
              </a:xfrm>
              <a:prstGeom prst="rect">
                <a:avLst/>
              </a:prstGeom>
            </p:spPr>
          </p:pic>
        </mc:Fallback>
      </mc:AlternateContent>
      <p:sp>
        <p:nvSpPr>
          <p:cNvPr id="53" name="TextBox 52">
            <a:extLst>
              <a:ext uri="{FF2B5EF4-FFF2-40B4-BE49-F238E27FC236}">
                <a16:creationId xmlns:a16="http://schemas.microsoft.com/office/drawing/2014/main" id="{C0E91516-2856-4E18-8E62-B618BE98C184}"/>
              </a:ext>
            </a:extLst>
          </p:cNvPr>
          <p:cNvSpPr txBox="1"/>
          <p:nvPr/>
        </p:nvSpPr>
        <p:spPr>
          <a:xfrm rot="463848">
            <a:off x="1638332" y="2291694"/>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Xử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chất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thải</a:t>
            </a:r>
            <a:endParaRPr lang="en-US" sz="2800" dirty="0"/>
          </a:p>
        </p:txBody>
      </p:sp>
      <p:sp>
        <p:nvSpPr>
          <p:cNvPr id="54" name="TextBox 53">
            <a:extLst>
              <a:ext uri="{FF2B5EF4-FFF2-40B4-BE49-F238E27FC236}">
                <a16:creationId xmlns:a16="http://schemas.microsoft.com/office/drawing/2014/main" id="{3B5EF321-A632-4E17-A978-28D0FEEF90EE}"/>
              </a:ext>
            </a:extLst>
          </p:cNvPr>
          <p:cNvSpPr txBox="1"/>
          <p:nvPr/>
        </p:nvSpPr>
        <p:spPr>
          <a:xfrm rot="463848">
            <a:off x="1410685" y="2751516"/>
            <a:ext cx="2448322"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Trồng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xanh</a:t>
            </a:r>
            <a:endParaRPr lang="en-US" sz="2800" dirty="0"/>
          </a:p>
        </p:txBody>
      </p:sp>
      <p:sp>
        <p:nvSpPr>
          <p:cNvPr id="55" name="TextBox 54">
            <a:extLst>
              <a:ext uri="{FF2B5EF4-FFF2-40B4-BE49-F238E27FC236}">
                <a16:creationId xmlns:a16="http://schemas.microsoft.com/office/drawing/2014/main" id="{C07B3137-3FC4-4CC8-BD2A-9220CE409236}"/>
              </a:ext>
            </a:extLst>
          </p:cNvPr>
          <p:cNvSpPr txBox="1"/>
          <p:nvPr/>
        </p:nvSpPr>
        <p:spPr>
          <a:xfrm rot="405734">
            <a:off x="133518" y="3148168"/>
            <a:ext cx="3802764" cy="523220"/>
          </a:xfrm>
          <a:prstGeom prst="rect">
            <a:avLst/>
          </a:prstGeom>
          <a:noFill/>
        </p:spPr>
        <p:txBody>
          <a:bodyPr wrap="square">
            <a:spAutoFit/>
          </a:bodyPr>
          <a:lstStyle/>
          <a:p>
            <a:r>
              <a:rPr lang="en-US" sz="2800" dirty="0" err="1">
                <a:latin typeface="#9Slide05 SVNKitten" pitchFamily="2" charset="0"/>
                <a:cs typeface="Arial" panose="020B0604020202020204" pitchFamily="34" charset="0"/>
              </a:rPr>
              <a:t>Sử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dụng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năng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lượng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sạch</a:t>
            </a:r>
            <a:endParaRPr lang="en-US" sz="2800" dirty="0"/>
          </a:p>
        </p:txBody>
      </p:sp>
      <p:sp>
        <p:nvSpPr>
          <p:cNvPr id="56" name="TextBox 55">
            <a:extLst>
              <a:ext uri="{FF2B5EF4-FFF2-40B4-BE49-F238E27FC236}">
                <a16:creationId xmlns:a16="http://schemas.microsoft.com/office/drawing/2014/main" id="{2A5C54BB-C033-4F15-B212-675ED593ACE1}"/>
              </a:ext>
            </a:extLst>
          </p:cNvPr>
          <p:cNvSpPr txBox="1"/>
          <p:nvPr/>
        </p:nvSpPr>
        <p:spPr>
          <a:xfrm>
            <a:off x="1141246" y="4418634"/>
            <a:ext cx="2741827"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Sức</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khoẻ</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hô</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hấp</a:t>
            </a:r>
            <a:endParaRPr lang="en-US" sz="2800" dirty="0">
              <a:solidFill>
                <a:srgbClr val="00C505"/>
              </a:solidFill>
            </a:endParaRPr>
          </a:p>
        </p:txBody>
      </p:sp>
      <p:sp>
        <p:nvSpPr>
          <p:cNvPr id="58" name="Rectangle 57">
            <a:extLst>
              <a:ext uri="{FF2B5EF4-FFF2-40B4-BE49-F238E27FC236}">
                <a16:creationId xmlns:a16="http://schemas.microsoft.com/office/drawing/2014/main" id="{220EDB43-D9AD-4EA5-B38D-BAD068771B87}"/>
              </a:ext>
            </a:extLst>
          </p:cNvPr>
          <p:cNvSpPr/>
          <p:nvPr/>
        </p:nvSpPr>
        <p:spPr>
          <a:xfrm>
            <a:off x="3224180" y="5721061"/>
            <a:ext cx="699531" cy="49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6AA7CDA9-17E7-4B60-A8E9-B0260AD16687}"/>
              </a:ext>
            </a:extLst>
          </p:cNvPr>
          <p:cNvSpPr txBox="1"/>
          <p:nvPr/>
        </p:nvSpPr>
        <p:spPr>
          <a:xfrm rot="21283187">
            <a:off x="31381" y="5802344"/>
            <a:ext cx="4143719" cy="523220"/>
          </a:xfrm>
          <a:prstGeom prst="rect">
            <a:avLst/>
          </a:prstGeom>
          <a:noFill/>
        </p:spPr>
        <p:txBody>
          <a:bodyPr wrap="square">
            <a:spAutoFit/>
          </a:bodyPr>
          <a:lstStyle/>
          <a:p>
            <a:r>
              <a:rPr lang="en-US" sz="2800" dirty="0" err="1">
                <a:solidFill>
                  <a:srgbClr val="00C505"/>
                </a:solidFill>
                <a:latin typeface="#9Slide05 SVNKitten" pitchFamily="2" charset="0"/>
                <a:cs typeface="Arial" panose="020B0604020202020204" pitchFamily="34" charset="0"/>
              </a:rPr>
              <a:t>Chất</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lượng</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cuộc</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sống</a:t>
            </a:r>
            <a:r>
              <a:rPr lang="en-US" sz="2800" dirty="0">
                <a:solidFill>
                  <a:srgbClr val="00C505"/>
                </a:solidFill>
                <a:latin typeface="#9Slide05 SVNKitten" pitchFamily="2" charset="0"/>
                <a:cs typeface="Arial" panose="020B0604020202020204" pitchFamily="34" charset="0"/>
              </a:rPr>
              <a:t> </a:t>
            </a:r>
            <a:r>
              <a:rPr lang="en-US" sz="2800" dirty="0" err="1">
                <a:solidFill>
                  <a:srgbClr val="00C505"/>
                </a:solidFill>
                <a:latin typeface="#9Slide05 SVNKitten" pitchFamily="2" charset="0"/>
                <a:cs typeface="Arial" panose="020B0604020202020204" pitchFamily="34" charset="0"/>
              </a:rPr>
              <a:t>giảm</a:t>
            </a:r>
            <a:endParaRPr lang="en-US" sz="2800" dirty="0">
              <a:solidFill>
                <a:srgbClr val="00C505"/>
              </a:solidFill>
            </a:endParaRPr>
          </a:p>
        </p:txBody>
      </p:sp>
      <p:pic>
        <p:nvPicPr>
          <p:cNvPr id="3078" name="Picture 6" descr="Ô Nhiễm Môi Trường Nhà Máy ô Tô Thiết Kế Hoạt Hình Lá Cờ Biểu Tượng-biểu  Tượng Vector-miễn Phí Vector Miễn Phí Tải Về">
            <a:extLst>
              <a:ext uri="{FF2B5EF4-FFF2-40B4-BE49-F238E27FC236}">
                <a16:creationId xmlns:a16="http://schemas.microsoft.com/office/drawing/2014/main" id="{007B5EDA-E1F1-4828-B222-2F3C35911B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4186" y="5331417"/>
            <a:ext cx="2131705" cy="15155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ình ảnh Nhà Máy đường ống Dẫn, Vectơ Thực Vật, Sinh Thái Học, Nhà Máy miễn  phí tải tập tin PNG PSDComment và Vector">
            <a:extLst>
              <a:ext uri="{FF2B5EF4-FFF2-40B4-BE49-F238E27FC236}">
                <a16:creationId xmlns:a16="http://schemas.microsoft.com/office/drawing/2014/main" id="{7F184EDB-2605-4AC7-AD6E-EBC870A9AAED}"/>
              </a:ext>
            </a:extLst>
          </p:cNvPr>
          <p:cNvPicPr>
            <a:picLocks noChangeAspect="1" noChangeArrowheads="1"/>
          </p:cNvPicPr>
          <p:nvPr/>
        </p:nvPicPr>
        <p:blipFill>
          <a:blip r:embed="rId15" cstate="hqprint">
            <a:extLst>
              <a:ext uri="{BEBA8EAE-BF5A-486C-A8C5-ECC9F3942E4B}">
                <a14:imgProps xmlns:a14="http://schemas.microsoft.com/office/drawing/2010/main">
                  <a14:imgLayer r:embed="rId16">
                    <a14:imgEffect>
                      <a14:backgroundRemoval t="5750" b="90000" l="6250" r="96250">
                        <a14:foregroundMark x1="36833" y1="10250" x2="36833" y2="10250"/>
                        <a14:foregroundMark x1="31917" y1="5750" x2="31917" y2="5750"/>
                        <a14:foregroundMark x1="72667" y1="16417" x2="72667" y2="16417"/>
                        <a14:foregroundMark x1="64500" y1="14333" x2="64500" y2="14333"/>
                        <a14:foregroundMark x1="74333" y1="29167" x2="74333" y2="29167"/>
                        <a14:foregroundMark x1="82917" y1="26667" x2="82917" y2="26667"/>
                        <a14:foregroundMark x1="92417" y1="54333" x2="92417" y2="54333"/>
                        <a14:foregroundMark x1="93833" y1="59083" x2="93833" y2="59083"/>
                        <a14:foregroundMark x1="94833" y1="84917" x2="94833" y2="84917"/>
                        <a14:foregroundMark x1="11583" y1="29333" x2="11583" y2="29333"/>
                        <a14:foregroundMark x1="7083" y1="34250" x2="7083" y2="34250"/>
                        <a14:foregroundMark x1="8250" y1="50833" x2="8250" y2="50833"/>
                        <a14:foregroundMark x1="6417" y1="61167" x2="6250" y2="60333"/>
                        <a14:foregroundMark x1="6833" y1="51250" x2="6833" y2="51250"/>
                        <a14:foregroundMark x1="96250" y1="59667" x2="96250" y2="59667"/>
                      </a14:backgroundRemoval>
                    </a14:imgEffect>
                  </a14:imgLayer>
                </a14:imgProps>
              </a:ext>
              <a:ext uri="{28A0092B-C50C-407E-A947-70E740481C1C}">
                <a14:useLocalDpi xmlns:a14="http://schemas.microsoft.com/office/drawing/2010/main" val="0"/>
              </a:ext>
            </a:extLst>
          </a:blip>
          <a:srcRect/>
          <a:stretch>
            <a:fillRect/>
          </a:stretch>
        </p:blipFill>
        <p:spPr bwMode="auto">
          <a:xfrm>
            <a:off x="5254975" y="1411079"/>
            <a:ext cx="1761782" cy="176178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kon Komputer, Perlindungan Lingkungan, Ramah Lingkungan gambar png">
            <a:extLst>
              <a:ext uri="{FF2B5EF4-FFF2-40B4-BE49-F238E27FC236}">
                <a16:creationId xmlns:a16="http://schemas.microsoft.com/office/drawing/2014/main" id="{ACE07586-160E-4D81-A74C-3A8FFE44AF1C}"/>
              </a:ext>
            </a:extLst>
          </p:cNvPr>
          <p:cNvPicPr>
            <a:picLocks noChangeAspect="1" noChangeArrowheads="1"/>
          </p:cNvPicPr>
          <p:nvPr/>
        </p:nvPicPr>
        <p:blipFill>
          <a:blip r:embed="rId17" cstate="hqprint">
            <a:extLst>
              <a:ext uri="{BEBA8EAE-BF5A-486C-A8C5-ECC9F3942E4B}">
                <a14:imgProps xmlns:a14="http://schemas.microsoft.com/office/drawing/2010/main">
                  <a14:imgLayer r:embed="rId18">
                    <a14:imgEffect>
                      <a14:backgroundRemoval t="2973" b="94595" l="1556" r="93444">
                        <a14:foregroundMark x1="20889" y1="66081" x2="20889" y2="56216"/>
                        <a14:foregroundMark x1="45778" y1="68108" x2="45778" y2="68108"/>
                        <a14:foregroundMark x1="63556" y1="58243" x2="63556" y2="58243"/>
                        <a14:foregroundMark x1="64778" y1="48378" x2="63444" y2="47027"/>
                        <a14:foregroundMark x1="59556" y1="38919" x2="59556" y2="38919"/>
                        <a14:foregroundMark x1="46222" y1="51081" x2="46222" y2="51081"/>
                        <a14:foregroundMark x1="93444" y1="49054" x2="93444" y2="49054"/>
                        <a14:foregroundMark x1="74111" y1="91216" x2="74111" y2="91216"/>
                        <a14:foregroundMark x1="66778" y1="17703" x2="54000" y2="10270"/>
                        <a14:foregroundMark x1="54000" y1="10270" x2="42667" y2="11757"/>
                        <a14:foregroundMark x1="42667" y1="11757" x2="34556" y2="10000"/>
                        <a14:foregroundMark x1="34556" y1="10000" x2="29000" y2="6216"/>
                        <a14:foregroundMark x1="84667" y1="12703" x2="78444" y2="3243"/>
                        <a14:foregroundMark x1="72556" y1="29189" x2="66333" y2="23378"/>
                        <a14:foregroundMark x1="66333" y1="23378" x2="53889" y2="21486"/>
                        <a14:foregroundMark x1="53889" y1="21486" x2="42000" y2="22838"/>
                        <a14:foregroundMark x1="42000" y1="22838" x2="27778" y2="35135"/>
                        <a14:foregroundMark x1="27778" y1="35135" x2="23111" y2="42703"/>
                        <a14:foregroundMark x1="23111" y1="42703" x2="22333" y2="46757"/>
                        <a14:foregroundMark x1="44667" y1="21757" x2="58333" y2="20541"/>
                        <a14:foregroundMark x1="58333" y1="20541" x2="73778" y2="29189"/>
                        <a14:foregroundMark x1="72667" y1="30405" x2="78556" y2="63514"/>
                        <a14:foregroundMark x1="78556" y1="63514" x2="77222" y2="70541"/>
                        <a14:foregroundMark x1="77222" y1="70541" x2="77222" y2="70541"/>
                        <a14:foregroundMark x1="59778" y1="34054" x2="57889" y2="36351"/>
                        <a14:foregroundMark x1="57667" y1="39189" x2="58889" y2="39189"/>
                        <a14:foregroundMark x1="40444" y1="37568" x2="27667" y2="46486"/>
                        <a14:foregroundMark x1="27667" y1="46486" x2="32667" y2="72432"/>
                        <a14:foregroundMark x1="32667" y1="72432" x2="51667" y2="83919"/>
                        <a14:foregroundMark x1="51667" y1="83919" x2="70222" y2="75946"/>
                        <a14:foregroundMark x1="73556" y1="85135" x2="56667" y2="94595"/>
                        <a14:foregroundMark x1="56667" y1="94595" x2="38111" y2="86351"/>
                        <a14:foregroundMark x1="38111" y1="86351" x2="31444" y2="73784"/>
                        <a14:foregroundMark x1="19556" y1="65000" x2="5000" y2="62432"/>
                        <a14:foregroundMark x1="5000" y1="62432" x2="1556" y2="54595"/>
                        <a14:foregroundMark x1="73000" y1="36351" x2="55667" y2="33243"/>
                        <a14:foregroundMark x1="55667" y1="33243" x2="40778" y2="52432"/>
                        <a14:foregroundMark x1="40778" y1="52432" x2="46778" y2="54730"/>
                        <a14:foregroundMark x1="52778" y1="55135" x2="56889" y2="67297"/>
                        <a14:foregroundMark x1="93444" y1="78378" x2="93444" y2="78378"/>
                      </a14:backgroundRemoval>
                    </a14:imgEffect>
                  </a14:imgLayer>
                </a14:imgProps>
              </a:ext>
              <a:ext uri="{28A0092B-C50C-407E-A947-70E740481C1C}">
                <a14:useLocalDpi xmlns:a14="http://schemas.microsoft.com/office/drawing/2010/main" val="0"/>
              </a:ext>
            </a:extLst>
          </a:blip>
          <a:srcRect/>
          <a:stretch>
            <a:fillRect/>
          </a:stretch>
        </p:blipFill>
        <p:spPr bwMode="auto">
          <a:xfrm>
            <a:off x="-75720" y="1398546"/>
            <a:ext cx="1765273" cy="14514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ướng dẫn sử dụng thuốc điều trị ho ở trẻ em - Y Học Cộng Đồng">
            <a:extLst>
              <a:ext uri="{FF2B5EF4-FFF2-40B4-BE49-F238E27FC236}">
                <a16:creationId xmlns:a16="http://schemas.microsoft.com/office/drawing/2014/main" id="{B2D5BA48-A629-49D0-A74A-7A74B599A6D3}"/>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49091" y1="12121" x2="48636" y2="10606"/>
                        <a14:foregroundMark x1="61970" y1="53636" x2="61970" y2="53636"/>
                        <a14:foregroundMark x1="64848" y1="54545" x2="64848" y2="54545"/>
                        <a14:foregroundMark x1="67576" y1="52727" x2="67576" y2="52727"/>
                        <a14:foregroundMark x1="66667" y1="56061" x2="61515" y2="51818"/>
                        <a14:foregroundMark x1="62727" y1="51818" x2="60000" y2="48182"/>
                      </a14:backgroundRemoval>
                    </a14:imgEffect>
                  </a14:imgLayer>
                </a14:imgProps>
              </a:ext>
              <a:ext uri="{28A0092B-C50C-407E-A947-70E740481C1C}">
                <a14:useLocalDpi xmlns:a14="http://schemas.microsoft.com/office/drawing/2010/main" val="0"/>
              </a:ext>
            </a:extLst>
          </a:blip>
          <a:srcRect l="29507" r="29532" b="10193"/>
          <a:stretch/>
        </p:blipFill>
        <p:spPr bwMode="auto">
          <a:xfrm>
            <a:off x="328998" y="4739673"/>
            <a:ext cx="1134390" cy="12435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ất bao lâu để rác thải nhựa, túi nilong có thể phân hủy? - Tin tức">
            <a:extLst>
              <a:ext uri="{FF2B5EF4-FFF2-40B4-BE49-F238E27FC236}">
                <a16:creationId xmlns:a16="http://schemas.microsoft.com/office/drawing/2014/main" id="{9430991B-6F4C-4F6E-B622-B84B2CC01D34}"/>
              </a:ext>
            </a:extLst>
          </p:cNvPr>
          <p:cNvPicPr>
            <a:picLocks noChangeAspect="1" noChangeArrowheads="1"/>
          </p:cNvPicPr>
          <p:nvPr/>
        </p:nvPicPr>
        <p:blipFill rotWithShape="1">
          <a:blip r:embed="rId21" cstate="hqprint">
            <a:extLst>
              <a:ext uri="{BEBA8EAE-BF5A-486C-A8C5-ECC9F3942E4B}">
                <a14:imgProps xmlns:a14="http://schemas.microsoft.com/office/drawing/2010/main">
                  <a14:imgLayer r:embed="rId22">
                    <a14:imgEffect>
                      <a14:backgroundRemoval t="9860" b="93395" l="9961" r="92969">
                        <a14:foregroundMark x1="21582" y1="70233" x2="55225" y2="84465"/>
                        <a14:foregroundMark x1="55225" y1="84465" x2="79053" y2="71070"/>
                        <a14:foregroundMark x1="92969" y1="46977" x2="76904" y2="67721"/>
                        <a14:foregroundMark x1="76904" y1="67721" x2="76904" y2="67721"/>
                        <a14:foregroundMark x1="88184" y1="52744" x2="75244" y2="11628"/>
                        <a14:foregroundMark x1="75244" y1="11628" x2="27441" y2="25581"/>
                        <a14:foregroundMark x1="27441" y1="25581" x2="18311" y2="59070"/>
                        <a14:foregroundMark x1="18311" y1="59070" x2="29883" y2="72651"/>
                        <a14:foregroundMark x1="31201" y1="59442" x2="13184" y2="60279"/>
                        <a14:foregroundMark x1="13184" y1="60279" x2="12012" y2="63535"/>
                        <a14:foregroundMark x1="13330" y1="62698" x2="36523" y2="88000"/>
                        <a14:foregroundMark x1="36523" y1="88000" x2="39893" y2="88465"/>
                        <a14:foregroundMark x1="32031" y1="93395" x2="32910" y2="93395"/>
                      </a14:backgroundRemoval>
                    </a14:imgEffect>
                  </a14:imgLayer>
                </a14:imgProps>
              </a:ext>
              <a:ext uri="{28A0092B-C50C-407E-A947-70E740481C1C}">
                <a14:useLocalDpi xmlns:a14="http://schemas.microsoft.com/office/drawing/2010/main" val="0"/>
              </a:ext>
            </a:extLst>
          </a:blip>
          <a:srcRect l="12454" t="5488" r="7761" b="660"/>
          <a:stretch/>
        </p:blipFill>
        <p:spPr bwMode="auto">
          <a:xfrm>
            <a:off x="10597956" y="5361460"/>
            <a:ext cx="1504492" cy="92891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ndustria Construcción Construcción Fábrica Humo Negocio Plano,  Arquitectura, Antecedentes, Negocio PNG y Vector para Descargar Gratis |  Pngtree">
            <a:extLst>
              <a:ext uri="{FF2B5EF4-FFF2-40B4-BE49-F238E27FC236}">
                <a16:creationId xmlns:a16="http://schemas.microsoft.com/office/drawing/2014/main" id="{500C32FB-0BE5-46E0-B9F3-5F13C96F94A9}"/>
              </a:ext>
            </a:extLst>
          </p:cNvPr>
          <p:cNvPicPr>
            <a:picLocks noChangeAspect="1" noChangeArrowheads="1"/>
          </p:cNvPicPr>
          <p:nvPr/>
        </p:nvPicPr>
        <p:blipFill rotWithShape="1">
          <a:blip r:embed="rId23" cstate="hq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19490" t="28681" r="17220" b="26090"/>
          <a:stretch/>
        </p:blipFill>
        <p:spPr bwMode="auto">
          <a:xfrm>
            <a:off x="9680258" y="2127148"/>
            <a:ext cx="1117403" cy="79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24995"/>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4851734" y="1894715"/>
            <a:ext cx="3597884" cy="1451229"/>
          </a:xfrm>
          <a:prstGeom prst="roundRect">
            <a:avLst/>
          </a:prstGeom>
          <a:solidFill>
            <a:schemeClr val="accent3">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sản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phẩm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sáng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vật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liệu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chế</a:t>
            </a:r>
            <a:r>
              <a:rPr lang="en-US" sz="2800" dirty="0">
                <a:solidFill>
                  <a:schemeClr val="tx1"/>
                </a:solidFill>
                <a:latin typeface="#9Slide05 SVNKitten" pitchFamily="2" charset="0"/>
                <a:cs typeface="Arial" panose="020B0604020202020204" pitchFamily="34" charset="0"/>
              </a:rPr>
              <a:t>.</a:t>
            </a: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192164" y="4699029"/>
            <a:ext cx="2778684" cy="131936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tuần</a:t>
            </a:r>
            <a:r>
              <a:rPr lang="en-US" sz="2800" dirty="0">
                <a:solidFill>
                  <a:schemeClr val="tx1"/>
                </a:solidFill>
                <a:latin typeface="#9Slide05 SVNKitten" pitchFamily="2" charset="0"/>
                <a:cs typeface="Arial" panose="020B0604020202020204" pitchFamily="34" charset="0"/>
              </a:rPr>
              <a:t>, 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báo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cáo</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3060812" y="4785053"/>
            <a:ext cx="967639" cy="11435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35BCD24A-4913-44D7-94A9-74CC6DD1FCBC}"/>
              </a:ext>
            </a:extLst>
          </p:cNvPr>
          <p:cNvSpPr/>
          <p:nvPr/>
        </p:nvSpPr>
        <p:spPr>
          <a:xfrm>
            <a:off x="192164" y="3035359"/>
            <a:ext cx="2804258" cy="1473663"/>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Chuẩn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vật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liệu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dụng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cụ</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làm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thủ</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công</a:t>
            </a:r>
            <a:endParaRPr lang="en-US" sz="2800" dirty="0">
              <a:solidFill>
                <a:schemeClr val="tx1"/>
              </a:solidFill>
              <a:latin typeface="#9Slide05 SVNKitten"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385662" y="1596906"/>
            <a:ext cx="0" cy="52285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a16="http://schemas.microsoft.com/office/drawing/2014/main" id="{23DEA3F1-E3AB-4ED6-A8B3-B124B97FD588}"/>
              </a:ext>
            </a:extLst>
          </p:cNvPr>
          <p:cNvSpPr/>
          <p:nvPr/>
        </p:nvSpPr>
        <p:spPr>
          <a:xfrm>
            <a:off x="5637998" y="161638"/>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pic>
        <p:nvPicPr>
          <p:cNvPr id="13314" name="Picture 2" descr="Bộ Đồ Chơi Cắt Giấy Thủ Công Cho Bé 95 tấm hình 9 màu khác nhau, kích thích  phát triển trí não | Tiki">
            <a:extLst>
              <a:ext uri="{FF2B5EF4-FFF2-40B4-BE49-F238E27FC236}">
                <a16:creationId xmlns:a16="http://schemas.microsoft.com/office/drawing/2014/main" id="{56729AC2-AAC1-479B-A3EF-4F73E30552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846" b="15108"/>
          <a:stretch/>
        </p:blipFill>
        <p:spPr bwMode="auto">
          <a:xfrm>
            <a:off x="9069446" y="1542178"/>
            <a:ext cx="2778684" cy="21041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316" name="Picture 4" descr="Ruler, Scissors, Pencil And Pen In A Cup Vector Flat Material Design  Isolated On White Royalty Free Cliparts, Vectors, And Stock Illustration.  Image 137002638.">
            <a:extLst>
              <a:ext uri="{FF2B5EF4-FFF2-40B4-BE49-F238E27FC236}">
                <a16:creationId xmlns:a16="http://schemas.microsoft.com/office/drawing/2014/main" id="{2FF59E50-7B2F-4CFC-A923-702696FD46F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7538" b="90692" l="10000" r="90000">
                        <a14:foregroundMark x1="57923" y1="7615" x2="57923" y2="7615"/>
                        <a14:foregroundMark x1="55692" y1="9231" x2="55692" y2="9231"/>
                        <a14:foregroundMark x1="67385" y1="38769" x2="67385" y2="38769"/>
                        <a14:foregroundMark x1="67769" y1="37154" x2="67769" y2="37154"/>
                        <a14:foregroundMark x1="63462" y1="88615" x2="63462" y2="88615"/>
                        <a14:foregroundMark x1="64692" y1="90692" x2="55692" y2="89846"/>
                      </a14:backgroundRemoval>
                    </a14:imgEffect>
                  </a14:imgLayer>
                </a14:imgProps>
              </a:ext>
              <a:ext uri="{28A0092B-C50C-407E-A947-70E740481C1C}">
                <a14:useLocalDpi xmlns:a14="http://schemas.microsoft.com/office/drawing/2010/main" val="0"/>
              </a:ext>
            </a:extLst>
          </a:blip>
          <a:srcRect l="23470" t="6585" r="24969" b="6585"/>
          <a:stretch/>
        </p:blipFill>
        <p:spPr bwMode="auto">
          <a:xfrm>
            <a:off x="3186753" y="3035358"/>
            <a:ext cx="875079" cy="14736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217739" y="1934567"/>
            <a:ext cx="2778684" cy="1011591"/>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hiện</a:t>
            </a:r>
            <a:r>
              <a:rPr lang="en-US" sz="2800" dirty="0">
                <a:solidFill>
                  <a:schemeClr val="tx1"/>
                </a:solidFill>
                <a:latin typeface="#9Slide05 SVNKitten" pitchFamily="2" charset="0"/>
                <a:cs typeface="Arial" panose="020B0604020202020204" pitchFamily="34" charset="0"/>
              </a:rPr>
              <a:t> ở </a:t>
            </a:r>
            <a:r>
              <a:rPr lang="en-US" sz="2800" dirty="0" err="1">
                <a:solidFill>
                  <a:schemeClr val="tx1"/>
                </a:solidFill>
                <a:latin typeface="#9Slide05 SVNKitten" pitchFamily="2" charset="0"/>
                <a:cs typeface="Arial" panose="020B0604020202020204" pitchFamily="34" charset="0"/>
              </a:rPr>
              <a:t>nhà</a:t>
            </a:r>
            <a:endParaRPr lang="en-US" sz="2800" dirty="0">
              <a:solidFill>
                <a:schemeClr val="tx1"/>
              </a:solidFill>
              <a:latin typeface="#9Slide05 SVNKitten" pitchFamily="2" charset="0"/>
              <a:cs typeface="Arial" panose="020B0604020202020204" pitchFamily="34" charset="0"/>
            </a:endParaRPr>
          </a:p>
        </p:txBody>
      </p:sp>
      <p:pic>
        <p:nvPicPr>
          <p:cNvPr id="13318" name="Picture 6" descr="Biểu tượng máy tính Đồ họa mạng di động Nhà nút đồ họa - icon address png  bieu tuong png tải về - Miễn phí trong suốt Màu Xanh png Tải về.">
            <a:extLst>
              <a:ext uri="{FF2B5EF4-FFF2-40B4-BE49-F238E27FC236}">
                <a16:creationId xmlns:a16="http://schemas.microsoft.com/office/drawing/2014/main" id="{E5F9367F-01DD-44D2-853D-1220876D6560}"/>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929" b="99286" l="4778" r="97667">
                        <a14:foregroundMark x1="30667" y1="25476" x2="30000" y2="25238"/>
                        <a14:foregroundMark x1="53000" y1="3929" x2="53000" y2="3929"/>
                        <a14:foregroundMark x1="76000" y1="4048" x2="76000" y2="4048"/>
                        <a14:foregroundMark x1="94889" y1="50000" x2="94889" y2="50000"/>
                        <a14:foregroundMark x1="97667" y1="52143" x2="97667" y2="52143"/>
                        <a14:foregroundMark x1="4778" y1="52500" x2="4778" y2="52500"/>
                        <a14:foregroundMark x1="38111" y1="95000" x2="36000" y2="93095"/>
                        <a14:foregroundMark x1="28333" y1="97619" x2="26778" y2="97619"/>
                        <a14:foregroundMark x1="71778" y1="99286" x2="71778" y2="99286"/>
                      </a14:backgroundRemoval>
                    </a14:imgEffect>
                  </a14:imgLayer>
                </a14:imgProps>
              </a:ext>
              <a:ext uri="{28A0092B-C50C-407E-A947-70E740481C1C}">
                <a14:useLocalDpi xmlns:a14="http://schemas.microsoft.com/office/drawing/2010/main" val="0"/>
              </a:ext>
            </a:extLst>
          </a:blip>
          <a:srcRect/>
          <a:stretch>
            <a:fillRect/>
          </a:stretch>
        </p:blipFill>
        <p:spPr bwMode="auto">
          <a:xfrm>
            <a:off x="3186753" y="1959453"/>
            <a:ext cx="997707" cy="9311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A862196-6C22-4851-91CE-7F56B65AD26A}"/>
              </a:ext>
            </a:extLst>
          </p:cNvPr>
          <p:cNvGraphicFramePr>
            <a:graphicFrameLocks noGrp="1"/>
          </p:cNvGraphicFramePr>
          <p:nvPr>
            <p:extLst>
              <p:ext uri="{D42A27DB-BD31-4B8C-83A1-F6EECF244321}">
                <p14:modId xmlns:p14="http://schemas.microsoft.com/office/powerpoint/2010/main" val="774936046"/>
              </p:ext>
            </p:extLst>
          </p:nvPr>
        </p:nvGraphicFramePr>
        <p:xfrm>
          <a:off x="4475627" y="3830084"/>
          <a:ext cx="7570938" cy="2937449"/>
        </p:xfrm>
        <a:graphic>
          <a:graphicData uri="http://schemas.openxmlformats.org/drawingml/2006/table">
            <a:tbl>
              <a:tblPr firstRow="1" firstCol="1" bandRow="1">
                <a:tableStyleId>{5C22544A-7EE6-4342-B048-85BDC9FD1C3A}</a:tableStyleId>
              </a:tblPr>
              <a:tblGrid>
                <a:gridCol w="5617147">
                  <a:extLst>
                    <a:ext uri="{9D8B030D-6E8A-4147-A177-3AD203B41FA5}">
                      <a16:colId xmlns:a16="http://schemas.microsoft.com/office/drawing/2014/main" val="405660541"/>
                    </a:ext>
                  </a:extLst>
                </a:gridCol>
                <a:gridCol w="1953791">
                  <a:extLst>
                    <a:ext uri="{9D8B030D-6E8A-4147-A177-3AD203B41FA5}">
                      <a16:colId xmlns:a16="http://schemas.microsoft.com/office/drawing/2014/main" val="2772417372"/>
                    </a:ext>
                  </a:extLst>
                </a:gridCol>
              </a:tblGrid>
              <a:tr h="343750">
                <a:tc>
                  <a:txBody>
                    <a:bodyPr/>
                    <a:lstStyle/>
                    <a:p>
                      <a:pPr marL="0" marR="0" indent="0" algn="ctr">
                        <a:lnSpc>
                          <a:spcPct val="115000"/>
                        </a:lnSpc>
                        <a:spcBef>
                          <a:spcPts val="0"/>
                        </a:spcBef>
                        <a:spcAft>
                          <a:spcPts val="0"/>
                        </a:spcAft>
                      </a:pPr>
                      <a:r>
                        <a:rPr lang="en-US" sz="2800" b="1" i="0" u="none" dirty="0" err="1">
                          <a:solidFill>
                            <a:schemeClr val="tx1"/>
                          </a:solidFill>
                          <a:effectLst/>
                          <a:latin typeface="#9Slide05 SVNKitten" pitchFamily="2" charset="0"/>
                        </a:rPr>
                        <a:t>Tiêu</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chí</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đánh</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giá</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sản</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phẩm</a:t>
                      </a:r>
                      <a:endParaRPr lang="en-US" sz="2800" b="1"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solidFill>
                  </a:tcPr>
                </a:tc>
                <a:tc>
                  <a:txBody>
                    <a:bodyPr/>
                    <a:lstStyle/>
                    <a:p>
                      <a:pPr marL="0" marR="0" indent="0" algn="ctr">
                        <a:lnSpc>
                          <a:spcPct val="115000"/>
                        </a:lnSpc>
                        <a:spcBef>
                          <a:spcPts val="0"/>
                        </a:spcBef>
                        <a:spcAft>
                          <a:spcPts val="0"/>
                        </a:spcAft>
                      </a:pPr>
                      <a:r>
                        <a:rPr lang="en-US" sz="2800" b="1" i="0" u="none" dirty="0" err="1">
                          <a:solidFill>
                            <a:schemeClr val="tx1"/>
                          </a:solidFill>
                          <a:effectLst/>
                          <a:latin typeface="#9Slide05 SVNKitten" pitchFamily="2" charset="0"/>
                        </a:rPr>
                        <a:t>Điểm</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tối</a:t>
                      </a:r>
                      <a:r>
                        <a:rPr lang="en-US" sz="2800" b="1" i="0" u="none" dirty="0">
                          <a:solidFill>
                            <a:schemeClr val="tx1"/>
                          </a:solidFill>
                          <a:effectLst/>
                          <a:latin typeface="#9Slide05 SVNKitten" pitchFamily="2" charset="0"/>
                        </a:rPr>
                        <a:t> </a:t>
                      </a:r>
                      <a:r>
                        <a:rPr lang="en-US" sz="2800" b="1" i="0" u="none" dirty="0" err="1">
                          <a:solidFill>
                            <a:schemeClr val="tx1"/>
                          </a:solidFill>
                          <a:effectLst/>
                          <a:latin typeface="#9Slide05 SVNKitten" pitchFamily="2" charset="0"/>
                        </a:rPr>
                        <a:t>đa</a:t>
                      </a:r>
                      <a:endParaRPr lang="en-US" sz="2800" b="1"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solidFill>
                  </a:tcPr>
                </a:tc>
                <a:extLst>
                  <a:ext uri="{0D108BD9-81ED-4DB2-BD59-A6C34878D82A}">
                    <a16:rowId xmlns:a16="http://schemas.microsoft.com/office/drawing/2014/main" val="1153577186"/>
                  </a:ext>
                </a:extLst>
              </a:tr>
              <a:tr h="343750">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Hình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thức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mang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tính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thẩm</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mĩ</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đẹp</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bắt</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mắt</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4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271180920"/>
                  </a:ext>
                </a:extLst>
              </a:tr>
              <a:tr h="700143">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Nội</a:t>
                      </a:r>
                      <a:r>
                        <a:rPr lang="en-US" sz="2400" b="0" i="0" u="none" dirty="0">
                          <a:solidFill>
                            <a:schemeClr val="tx1"/>
                          </a:solidFill>
                          <a:effectLst/>
                          <a:latin typeface="#9Slide05 SVNKitten" pitchFamily="2" charset="0"/>
                        </a:rPr>
                        <a:t> dung: Ý </a:t>
                      </a:r>
                      <a:r>
                        <a:rPr lang="en-US" sz="2400" b="0" i="0" u="none" dirty="0" err="1">
                          <a:solidFill>
                            <a:schemeClr val="tx1"/>
                          </a:solidFill>
                          <a:effectLst/>
                          <a:latin typeface="#9Slide05 SVNKitten" pitchFamily="2" charset="0"/>
                        </a:rPr>
                        <a:t>nghĩa</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sử</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dụng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được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dùng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các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vật</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liệu</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tái</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chế</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4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562927360"/>
                  </a:ext>
                </a:extLst>
              </a:tr>
              <a:tr h="700143">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Trình</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bày</a:t>
                      </a:r>
                      <a:r>
                        <a:rPr lang="en-US" sz="2400" b="0" i="0" u="none" dirty="0">
                          <a:solidFill>
                            <a:schemeClr val="tx1"/>
                          </a:solidFill>
                          <a:effectLst/>
                          <a:latin typeface="#9Slide05 SVNKitten" pitchFamily="2" charset="0"/>
                        </a:rPr>
                        <a:t>: To </a:t>
                      </a:r>
                      <a:r>
                        <a:rPr lang="en-US" sz="2400" b="0" i="0" u="none" dirty="0" err="1">
                          <a:solidFill>
                            <a:schemeClr val="tx1"/>
                          </a:solidFill>
                          <a:effectLst/>
                          <a:latin typeface="#9Slide05 SVNKitten" pitchFamily="2" charset="0"/>
                        </a:rPr>
                        <a:t>rõ</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ràng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nêu</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được</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công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dụng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của</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sản</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phẩm</a:t>
                      </a:r>
                      <a:r>
                        <a:rPr lang="en-US" sz="2400" b="0" i="0" u="none" dirty="0">
                          <a:solidFill>
                            <a:schemeClr val="tx1"/>
                          </a:solidFill>
                          <a:effectLst/>
                          <a:latin typeface="#9Slide05 SVNKitten" pitchFamily="2" charset="0"/>
                        </a:rPr>
                        <a:t>.</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1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207297415"/>
                  </a:ext>
                </a:extLst>
              </a:tr>
              <a:tr h="343750">
                <a:tc>
                  <a:txBody>
                    <a:bodyPr/>
                    <a:lstStyle/>
                    <a:p>
                      <a:pPr marL="0" marR="0" indent="0" algn="just">
                        <a:lnSpc>
                          <a:spcPct val="115000"/>
                        </a:lnSpc>
                        <a:spcBef>
                          <a:spcPts val="0"/>
                        </a:spcBef>
                        <a:spcAft>
                          <a:spcPts val="0"/>
                        </a:spcAft>
                      </a:pPr>
                      <a:r>
                        <a:rPr lang="en-US" sz="2400" b="0" i="0" u="none" dirty="0" err="1">
                          <a:solidFill>
                            <a:schemeClr val="tx1"/>
                          </a:solidFill>
                          <a:effectLst/>
                          <a:latin typeface="#9Slide05 SVNKitten" pitchFamily="2" charset="0"/>
                        </a:rPr>
                        <a:t>Đúng</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thời</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gian</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quy</a:t>
                      </a:r>
                      <a:r>
                        <a:rPr lang="en-US" sz="2400" b="0" i="0" u="none" dirty="0">
                          <a:solidFill>
                            <a:schemeClr val="tx1"/>
                          </a:solidFill>
                          <a:effectLst/>
                          <a:latin typeface="#9Slide05 SVNKitten" pitchFamily="2" charset="0"/>
                        </a:rPr>
                        <a:t> </a:t>
                      </a:r>
                      <a:r>
                        <a:rPr lang="en-US" sz="2400" b="0" i="0" u="none" dirty="0" err="1">
                          <a:solidFill>
                            <a:schemeClr val="tx1"/>
                          </a:solidFill>
                          <a:effectLst/>
                          <a:latin typeface="#9Slide05 SVNKitten" pitchFamily="2" charset="0"/>
                        </a:rPr>
                        <a:t>định</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2400" b="0" i="0" u="none" dirty="0">
                          <a:solidFill>
                            <a:schemeClr val="tx1"/>
                          </a:solidFill>
                          <a:effectLst/>
                          <a:latin typeface="#9Slide05 SVNKitten" pitchFamily="2" charset="0"/>
                        </a:rPr>
                        <a:t>1 </a:t>
                      </a:r>
                      <a:r>
                        <a:rPr lang="en-US" sz="2400" b="0" i="0" u="none" dirty="0" err="1">
                          <a:solidFill>
                            <a:schemeClr val="tx1"/>
                          </a:solidFill>
                          <a:effectLst/>
                          <a:latin typeface="#9Slide05 SVNKitten" pitchFamily="2" charset="0"/>
                        </a:rPr>
                        <a:t>điểm</a:t>
                      </a:r>
                      <a:endParaRPr lang="en-US" sz="2400" b="0" i="0" u="none" dirty="0">
                        <a:solidFill>
                          <a:schemeClr val="tx1"/>
                        </a:solidFill>
                        <a:effectLst/>
                        <a:latin typeface="#9Slide05 SVNKitten" pitchFamily="2" charset="0"/>
                        <a:ea typeface="Tahoma" panose="020B060403050404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663009072"/>
                  </a:ext>
                </a:extLst>
              </a:tr>
            </a:tbl>
          </a:graphicData>
        </a:graphic>
      </p:graphicFrame>
    </p:spTree>
    <p:extLst>
      <p:ext uri="{BB962C8B-B14F-4D97-AF65-F5344CB8AC3E}">
        <p14:creationId xmlns:p14="http://schemas.microsoft.com/office/powerpoint/2010/main" val="1981840469"/>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wipe(left)">
                                      <p:cBhvr>
                                        <p:cTn id="10" dur="500"/>
                                        <p:tgtEl>
                                          <p:spTgt spid="13314"/>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ECE248-DC35-4584-8A3C-471A5235D631}"/>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23DEA3F1-E3AB-4ED6-A8B3-B124B97FD58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7D0040D-F997-4EB7-B2AF-0C37DBD5D61C}"/>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6386" name="Picture 2" descr="Tái chế chai nhựa, 100+ Cách làm đồ dùng học tập từ phế liệu">
            <a:extLst>
              <a:ext uri="{FF2B5EF4-FFF2-40B4-BE49-F238E27FC236}">
                <a16:creationId xmlns:a16="http://schemas.microsoft.com/office/drawing/2014/main" id="{DC4F841D-9C5D-44E1-9AE3-B5B08DFA81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9" t="4482" r="11229" b="11119"/>
          <a:stretch/>
        </p:blipFill>
        <p:spPr bwMode="auto">
          <a:xfrm>
            <a:off x="96482" y="1626391"/>
            <a:ext cx="3842472" cy="3857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8" name="Picture 4" descr="8 cách tái chế nhựa thành những sản phẩm hữu ích - Litter, it costs you">
            <a:extLst>
              <a:ext uri="{FF2B5EF4-FFF2-40B4-BE49-F238E27FC236}">
                <a16:creationId xmlns:a16="http://schemas.microsoft.com/office/drawing/2014/main" id="{988256E1-8551-4921-A3AE-FA2232FE8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114" y="1634997"/>
            <a:ext cx="3949364" cy="3848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id="{F974C5E6-B67D-4149-96B3-62D528B84017}"/>
              </a:ext>
            </a:extLst>
          </p:cNvPr>
          <p:cNvSpPr/>
          <p:nvPr/>
        </p:nvSpPr>
        <p:spPr>
          <a:xfrm>
            <a:off x="786397" y="5648164"/>
            <a:ext cx="2125616"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Đèn</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lồng</a:t>
            </a:r>
            <a:endParaRPr lang="en-US" sz="3600" dirty="0">
              <a:solidFill>
                <a:srgbClr val="00B050"/>
              </a:solidFill>
              <a:latin typeface="#9Slide05 SVNKitten"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8BBB0F4-0000-407B-A59A-5EB9E4E42218}"/>
              </a:ext>
            </a:extLst>
          </p:cNvPr>
          <p:cNvSpPr/>
          <p:nvPr/>
        </p:nvSpPr>
        <p:spPr>
          <a:xfrm>
            <a:off x="4612121" y="5648163"/>
            <a:ext cx="2591913"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Giỏ</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đựng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đồ</a:t>
            </a:r>
            <a:endParaRPr lang="en-US" sz="3600" dirty="0">
              <a:solidFill>
                <a:srgbClr val="00B050"/>
              </a:solidFill>
              <a:latin typeface="#9Slide05 SVNKitten" pitchFamily="2" charset="0"/>
              <a:cs typeface="Arial" panose="020B0604020202020204" pitchFamily="34" charset="0"/>
            </a:endParaRPr>
          </a:p>
        </p:txBody>
      </p:sp>
      <p:pic>
        <p:nvPicPr>
          <p:cNvPr id="31" name="Picture 2" descr="25+ Ý Tưởng Tái Chế Độc Đáo Từ Vật Dụng Đơn Giản Nhất">
            <a:extLst>
              <a:ext uri="{FF2B5EF4-FFF2-40B4-BE49-F238E27FC236}">
                <a16:creationId xmlns:a16="http://schemas.microsoft.com/office/drawing/2014/main" id="{B07D6E27-E2ED-49C4-9111-27801F24A7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701" r="47040" b="11803"/>
          <a:stretch/>
        </p:blipFill>
        <p:spPr bwMode="auto">
          <a:xfrm>
            <a:off x="8146154" y="1620929"/>
            <a:ext cx="3949364" cy="384883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E333A542-51F3-4BDC-9C88-B2542C7AFCF4}"/>
              </a:ext>
            </a:extLst>
          </p:cNvPr>
          <p:cNvSpPr/>
          <p:nvPr/>
        </p:nvSpPr>
        <p:spPr>
          <a:xfrm>
            <a:off x="8904142" y="5628634"/>
            <a:ext cx="2702391"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Hộp</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đựng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bút</a:t>
            </a:r>
            <a:endParaRPr lang="en-US" sz="3600" dirty="0">
              <a:solidFill>
                <a:srgbClr val="00B05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817521973"/>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2EFDB0-BC1E-4754-AD77-6BB099E95F83}"/>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F5584F-68BD-4B47-B848-5397AB24FFBE}"/>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6C5BDE22-5D77-4545-A8D4-4EBC17B3B36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D7D6A5-ABC0-4FAD-8ABE-AAD623C8F626}"/>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7" name="Picture 2" descr="navocado-task-badges-legal-task-icons-smaller | Icon, Task, Icon collection">
              <a:extLst>
                <a:ext uri="{FF2B5EF4-FFF2-40B4-BE49-F238E27FC236}">
                  <a16:creationId xmlns:a16="http://schemas.microsoft.com/office/drawing/2014/main" id="{456E8B71-C68E-49DF-BBAC-F36C1AAED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160FC51A-9ACC-4827-A62A-952C9933F5A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CBA59D30-0B9A-4AB7-B072-8780DE70DDF7}"/>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7412" name="Picture 4" descr="Sáng Tạo Chai Nhựa Làm Chậu Trồng Hoa Mười Giờ Tuyệt Đẹp | Creation VDA |  List Nội thất Siêu rẻ cho phòng khách - GIÁ RẺ VIỆT NAM - CHUYÊN NỘI">
            <a:extLst>
              <a:ext uri="{FF2B5EF4-FFF2-40B4-BE49-F238E27FC236}">
                <a16:creationId xmlns:a16="http://schemas.microsoft.com/office/drawing/2014/main" id="{E7984C31-F03F-4AEB-B221-60B485A69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36"/>
          <a:stretch/>
        </p:blipFill>
        <p:spPr bwMode="auto">
          <a:xfrm>
            <a:off x="4384593" y="1679205"/>
            <a:ext cx="4380373" cy="3758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Rounded Corners 7">
            <a:extLst>
              <a:ext uri="{FF2B5EF4-FFF2-40B4-BE49-F238E27FC236}">
                <a16:creationId xmlns:a16="http://schemas.microsoft.com/office/drawing/2014/main" id="{AA03BF6E-EC92-4545-A998-B528981880C5}"/>
              </a:ext>
            </a:extLst>
          </p:cNvPr>
          <p:cNvSpPr/>
          <p:nvPr/>
        </p:nvSpPr>
        <p:spPr>
          <a:xfrm>
            <a:off x="3554804" y="5755192"/>
            <a:ext cx="5082392"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Chậu</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trồng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hoa</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cây</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cảnh</a:t>
            </a:r>
            <a:endParaRPr lang="en-US" sz="3600" dirty="0">
              <a:solidFill>
                <a:srgbClr val="00B050"/>
              </a:solidFill>
              <a:latin typeface="#9Slide05 SVNKitten" pitchFamily="2" charset="0"/>
              <a:cs typeface="Arial" panose="020B0604020202020204" pitchFamily="34" charset="0"/>
            </a:endParaRPr>
          </a:p>
        </p:txBody>
      </p:sp>
      <p:pic>
        <p:nvPicPr>
          <p:cNvPr id="13" name="Picture 6" descr="Gameshow đầu tiên và duy nhất trên truyền hình về chủ đề môi trường | Môi  trường | Vietnam+ (VietnamPlus)">
            <a:extLst>
              <a:ext uri="{FF2B5EF4-FFF2-40B4-BE49-F238E27FC236}">
                <a16:creationId xmlns:a16="http://schemas.microsoft.com/office/drawing/2014/main" id="{BFD80BAD-FE73-4971-8447-4A253B10F8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51" r="4051"/>
          <a:stretch/>
        </p:blipFill>
        <p:spPr bwMode="auto">
          <a:xfrm>
            <a:off x="285889" y="1672574"/>
            <a:ext cx="3962554" cy="3758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4" name="Picture 6" descr="Tái chế chai nhựa thành chậu hoa lồng đèn trang trí tuyệt đẹp/trồng hoa 10  giờ - Erabarufm">
            <a:extLst>
              <a:ext uri="{FF2B5EF4-FFF2-40B4-BE49-F238E27FC236}">
                <a16:creationId xmlns:a16="http://schemas.microsoft.com/office/drawing/2014/main" id="{60D6D115-1997-4B32-9A24-A9C45D119B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0375"/>
          <a:stretch/>
        </p:blipFill>
        <p:spPr bwMode="auto">
          <a:xfrm>
            <a:off x="8901116" y="1672574"/>
            <a:ext cx="3126761" cy="3764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2EFDB0-BC1E-4754-AD77-6BB099E95F83}"/>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F5584F-68BD-4B47-B848-5397AB24FFBE}"/>
              </a:ext>
            </a:extLst>
          </p:cNvPr>
          <p:cNvGrpSpPr/>
          <p:nvPr/>
        </p:nvGrpSpPr>
        <p:grpSpPr>
          <a:xfrm>
            <a:off x="0" y="-47877"/>
            <a:ext cx="5120641" cy="1323439"/>
            <a:chOff x="2804290" y="35734"/>
            <a:chExt cx="5120641" cy="1323439"/>
          </a:xfrm>
        </p:grpSpPr>
        <p:sp>
          <p:nvSpPr>
            <p:cNvPr id="5" name="Rectangle: Rounded Corners 4">
              <a:extLst>
                <a:ext uri="{FF2B5EF4-FFF2-40B4-BE49-F238E27FC236}">
                  <a16:creationId xmlns:a16="http://schemas.microsoft.com/office/drawing/2014/main" id="{6C5BDE22-5D77-4545-A8D4-4EBC17B3B365}"/>
                </a:ext>
              </a:extLst>
            </p:cNvPr>
            <p:cNvSpPr/>
            <p:nvPr/>
          </p:nvSpPr>
          <p:spPr>
            <a:xfrm>
              <a:off x="3090179" y="118118"/>
              <a:ext cx="4834752" cy="124105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D7D6A5-ABC0-4FAD-8ABE-AAD623C8F626}"/>
                </a:ext>
              </a:extLst>
            </p:cNvPr>
            <p:cNvSpPr/>
            <p:nvPr/>
          </p:nvSpPr>
          <p:spPr>
            <a:xfrm>
              <a:off x="4258821" y="35734"/>
              <a:ext cx="3353162"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A25825"/>
                  </a:solidFill>
                  <a:effectLst>
                    <a:outerShdw dist="38100" dir="2700000" algn="bl" rotWithShape="0">
                      <a:schemeClr val="accent5"/>
                    </a:outerShdw>
                  </a:effectLst>
                  <a:latin typeface="#9Slide03 SVN-PF Din Text Pro C" panose="02000506020000020004" pitchFamily="2" charset="0"/>
                </a:rPr>
                <a:t>VẬN DỤNG</a:t>
              </a:r>
            </a:p>
          </p:txBody>
        </p:sp>
        <p:pic>
          <p:nvPicPr>
            <p:cNvPr id="7" name="Picture 2" descr="navocado-task-badges-legal-task-icons-smaller | Icon, Task, Icon collection">
              <a:extLst>
                <a:ext uri="{FF2B5EF4-FFF2-40B4-BE49-F238E27FC236}">
                  <a16:creationId xmlns:a16="http://schemas.microsoft.com/office/drawing/2014/main" id="{456E8B71-C68E-49DF-BBAC-F36C1AAED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54" t="79227" b="1915"/>
            <a:stretch/>
          </p:blipFill>
          <p:spPr bwMode="auto">
            <a:xfrm>
              <a:off x="2804290" y="116162"/>
              <a:ext cx="1280160" cy="12130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160FC51A-9ACC-4827-A62A-952C9933F5A8}"/>
              </a:ext>
            </a:extLst>
          </p:cNvPr>
          <p:cNvSpPr/>
          <p:nvPr/>
        </p:nvSpPr>
        <p:spPr>
          <a:xfrm>
            <a:off x="5539525" y="-50617"/>
            <a:ext cx="5908262" cy="90440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Nhà</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thiết</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kế</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tài</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ba</a:t>
            </a:r>
            <a:endParaRPr lang="en-US" sz="6000" dirty="0">
              <a:solidFill>
                <a:srgbClr val="FF0000"/>
              </a:solidFill>
              <a:latin typeface="#9Slide05 SVNKitten"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CBA59D30-0B9A-4AB7-B072-8780DE70DDF7}"/>
              </a:ext>
            </a:extLst>
          </p:cNvPr>
          <p:cNvSpPr/>
          <p:nvPr/>
        </p:nvSpPr>
        <p:spPr>
          <a:xfrm>
            <a:off x="7508597" y="600490"/>
            <a:ext cx="1762124"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9Slide05 SVNKitten" pitchFamily="2" charset="0"/>
                <a:cs typeface="Arial" panose="020B0604020202020204" pitchFamily="34" charset="0"/>
              </a:rPr>
              <a:t>Gợi</a:t>
            </a:r>
            <a:r>
              <a:rPr lang="en-US" sz="3200" dirty="0">
                <a:solidFill>
                  <a:srgbClr val="0070C0"/>
                </a:solidFill>
                <a:latin typeface="#9Slide05 SVNKitten" pitchFamily="2" charset="0"/>
                <a:cs typeface="Arial" panose="020B0604020202020204" pitchFamily="34" charset="0"/>
              </a:rPr>
              <a:t> ý</a:t>
            </a:r>
          </a:p>
        </p:txBody>
      </p:sp>
      <p:pic>
        <p:nvPicPr>
          <p:cNvPr id="18434" name="Picture 2" descr="Hướng dẫn cách làm thời trang làm từ phế liệu 100 cách ĐẸP - DỘC - LẠ">
            <a:extLst>
              <a:ext uri="{FF2B5EF4-FFF2-40B4-BE49-F238E27FC236}">
                <a16:creationId xmlns:a16="http://schemas.microsoft.com/office/drawing/2014/main" id="{76E502EC-6582-453E-B6F5-C1F73D216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9" y="1944698"/>
            <a:ext cx="6886542" cy="393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Hướng Dẫn Làm Nhà Rông Bằng ống Hút - Kho chia sẻ những kiến thức về mọi  thức trên đời mới cập nhật - Webgiasi.vn - Siêu thị bán sỉ hàng đầu">
            <a:extLst>
              <a:ext uri="{FF2B5EF4-FFF2-40B4-BE49-F238E27FC236}">
                <a16:creationId xmlns:a16="http://schemas.microsoft.com/office/drawing/2014/main" id="{173E6475-6EC8-4C50-8C96-62F96BC5D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81" r="5749"/>
          <a:stretch/>
        </p:blipFill>
        <p:spPr bwMode="auto">
          <a:xfrm>
            <a:off x="7381467" y="2045216"/>
            <a:ext cx="4662006" cy="3820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Rounded Corners 7">
            <a:extLst>
              <a:ext uri="{FF2B5EF4-FFF2-40B4-BE49-F238E27FC236}">
                <a16:creationId xmlns:a16="http://schemas.microsoft.com/office/drawing/2014/main" id="{44BD13C8-9389-4407-9124-42D333B6F2BB}"/>
              </a:ext>
            </a:extLst>
          </p:cNvPr>
          <p:cNvSpPr/>
          <p:nvPr/>
        </p:nvSpPr>
        <p:spPr>
          <a:xfrm>
            <a:off x="3729160" y="6015806"/>
            <a:ext cx="5082392" cy="8076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B050"/>
                </a:solidFill>
                <a:latin typeface="#9Slide05 SVNKitten" pitchFamily="2" charset="0"/>
                <a:cs typeface="Arial" panose="020B0604020202020204" pitchFamily="34" charset="0"/>
              </a:rPr>
              <a:t>Sản</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phẩm</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từ</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ống</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hút</a:t>
            </a:r>
            <a:r>
              <a:rPr lang="en-US" sz="3600" dirty="0">
                <a:solidFill>
                  <a:srgbClr val="00B050"/>
                </a:solidFill>
                <a:latin typeface="#9Slide05 SVNKitten" pitchFamily="2" charset="0"/>
                <a:cs typeface="Arial" panose="020B0604020202020204" pitchFamily="34" charset="0"/>
              </a:rPr>
              <a:t> </a:t>
            </a:r>
            <a:r>
              <a:rPr lang="en-US" sz="3600" dirty="0" err="1">
                <a:solidFill>
                  <a:srgbClr val="00B050"/>
                </a:solidFill>
                <a:latin typeface="#9Slide05 SVNKitten" pitchFamily="2" charset="0"/>
                <a:cs typeface="Arial" panose="020B0604020202020204" pitchFamily="34" charset="0"/>
              </a:rPr>
              <a:t>nhựa</a:t>
            </a:r>
            <a:endParaRPr lang="en-US" sz="3600" dirty="0">
              <a:solidFill>
                <a:srgbClr val="00B05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849341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362" name="Picture 2" descr="Thông báo | Trung tâm Nghiên cứu Sáng kiến Phát triển Cộng đồng">
            <a:extLst>
              <a:ext uri="{FF2B5EF4-FFF2-40B4-BE49-F238E27FC236}">
                <a16:creationId xmlns:a16="http://schemas.microsoft.com/office/drawing/2014/main" id="{3BA46C1F-0545-44BD-B71E-2787DF16A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A5E586E6-77BC-4673-89E6-1DDC7391B7E8}"/>
              </a:ext>
            </a:extLst>
          </p:cNvPr>
          <p:cNvSpPr/>
          <p:nvPr/>
        </p:nvSpPr>
        <p:spPr>
          <a:xfrm>
            <a:off x="0" y="0"/>
            <a:ext cx="12192000" cy="7037798"/>
          </a:xfrm>
          <a:prstGeom prst="frame">
            <a:avLst>
              <a:gd name="adj1" fmla="val 41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894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307090" y="4218304"/>
            <a:ext cx="2447126" cy="12440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Trả lời câu hỏi vào </a:t>
            </a:r>
            <a:r>
              <a:rPr lang="vi-VN" sz="2800" dirty="0">
                <a:solidFill>
                  <a:schemeClr val="tx1"/>
                </a:solidFill>
                <a:latin typeface="#9Slide05 SVNKitten" pitchFamily="2" charset="0"/>
                <a:cs typeface="Arial" panose="020B0604020202020204" pitchFamily="34" charset="0"/>
              </a:rPr>
              <a:t>khug chat</a:t>
            </a:r>
            <a:endParaRPr lang="en-US" sz="28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2965175" y="4218304"/>
            <a:ext cx="2316410" cy="124405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vi-VN" sz="2800" dirty="0">
                <a:solidFill>
                  <a:schemeClr val="tx1"/>
                </a:solidFill>
                <a:latin typeface="#9Slide05 SVNKitten" pitchFamily="2" charset="0"/>
                <a:cs typeface="Arial" panose="020B0604020202020204" pitchFamily="34" charset="0"/>
              </a:rPr>
              <a:t>gọi </a:t>
            </a:r>
            <a:r>
              <a:rPr lang="en-US" sz="2800" dirty="0">
                <a:solidFill>
                  <a:schemeClr val="tx1"/>
                </a:solidFill>
                <a:latin typeface="#9Slide05 SVNKitten" pitchFamily="2" charset="0"/>
                <a:cs typeface="Arial" panose="020B0604020202020204" pitchFamily="34" charset="0"/>
              </a:rPr>
              <a:t>HS trả lời</a:t>
            </a: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952193" y="1364920"/>
            <a:ext cx="231641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tình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huống</a:t>
            </a:r>
            <a:r>
              <a:rPr lang="en-US" sz="2800" dirty="0">
                <a:solidFill>
                  <a:schemeClr val="tx1"/>
                </a:solidFill>
                <a:latin typeface="#9Slide05 SVNKitten" pitchFamily="2" charset="0"/>
                <a:cs typeface="Arial" panose="020B0604020202020204" pitchFamily="34" charset="0"/>
              </a:rPr>
              <a:t> GV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a:t>
            </a:r>
          </a:p>
        </p:txBody>
      </p:sp>
      <p:pic>
        <p:nvPicPr>
          <p:cNvPr id="6" name="Picture 5">
            <a:extLst>
              <a:ext uri="{FF2B5EF4-FFF2-40B4-BE49-F238E27FC236}">
                <a16:creationId xmlns:a16="http://schemas.microsoft.com/office/drawing/2014/main" id="{B4E4F8DF-3251-4F65-9862-86775561C2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561" t="10052" r="9582" b="9744"/>
          <a:stretch/>
        </p:blipFill>
        <p:spPr>
          <a:xfrm>
            <a:off x="3447826" y="5450097"/>
            <a:ext cx="1325145" cy="1330933"/>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Rounded Corners 7">
            <a:extLst>
              <a:ext uri="{FF2B5EF4-FFF2-40B4-BE49-F238E27FC236}">
                <a16:creationId xmlns:a16="http://schemas.microsoft.com/office/drawing/2014/main" id="{B1D45C74-D2DB-49CF-9C61-71349F34D09D}"/>
              </a:ext>
            </a:extLst>
          </p:cNvPr>
          <p:cNvSpPr/>
          <p:nvPr/>
        </p:nvSpPr>
        <p:spPr>
          <a:xfrm>
            <a:off x="307090" y="1364920"/>
            <a:ext cx="2316410"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pic>
        <p:nvPicPr>
          <p:cNvPr id="3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5D18204E-B479-4949-AA80-E7FF2F079D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57943" y="2639696"/>
            <a:ext cx="1857118" cy="1357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avocado-task-badges-legal-task-icons-smaller | Icon, Task, Icon collection">
            <a:extLst>
              <a:ext uri="{FF2B5EF4-FFF2-40B4-BE49-F238E27FC236}">
                <a16:creationId xmlns:a16="http://schemas.microsoft.com/office/drawing/2014/main" id="{0E65E349-8BBA-4B87-AD8E-AA4C0D9D52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797305" y="5462354"/>
            <a:ext cx="1230692" cy="1166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521266D9-75C5-48C8-8F77-6BAFEAEC7CC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3174714" y="2647634"/>
            <a:ext cx="1325145" cy="1325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8092" y="1555923"/>
            <a:ext cx="6199004" cy="46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64485"/>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8874832" y="1340579"/>
            <a:ext cx="3232411" cy="33369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B050"/>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0891328" y="3403737"/>
            <a:ext cx="1025059" cy="1273751"/>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9BD2DB32-9A54-4774-A242-7F704DC99CA0}"/>
              </a:ext>
            </a:extLst>
          </p:cNvPr>
          <p:cNvGrpSpPr/>
          <p:nvPr/>
        </p:nvGrpSpPr>
        <p:grpSpPr>
          <a:xfrm>
            <a:off x="84757" y="1413220"/>
            <a:ext cx="8574865" cy="2450456"/>
            <a:chOff x="1642840" y="4055832"/>
            <a:chExt cx="8574865" cy="2450456"/>
          </a:xfrm>
        </p:grpSpPr>
        <p:sp>
          <p:nvSpPr>
            <p:cNvPr id="9" name="Rectangle: Rounded Corners 8">
              <a:extLst>
                <a:ext uri="{FF2B5EF4-FFF2-40B4-BE49-F238E27FC236}">
                  <a16:creationId xmlns:a16="http://schemas.microsoft.com/office/drawing/2014/main" id="{7AD75047-B824-402C-84CA-7B3DA6DCF1FE}"/>
                </a:ext>
              </a:extLst>
            </p:cNvPr>
            <p:cNvSpPr/>
            <p:nvPr/>
          </p:nvSpPr>
          <p:spPr>
            <a:xfrm>
              <a:off x="2670167" y="4055832"/>
              <a:ext cx="7547538" cy="245045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3765389" y="4131596"/>
              <a:ext cx="6261442" cy="2246769"/>
            </a:xfrm>
            <a:prstGeom prst="rect">
              <a:avLst/>
            </a:prstGeom>
            <a:noFill/>
          </p:spPr>
          <p:txBody>
            <a:bodyPr wrap="square">
              <a:spAutoFit/>
            </a:bodyPr>
            <a:lstStyle/>
            <a:p>
              <a:pPr algn="just"/>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người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miền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núi</a:t>
              </a:r>
              <a:r>
                <a:rPr lang="en-US" sz="2800" dirty="0">
                  <a:latin typeface="#9Slide05 SVNKitten" pitchFamily="2" charset="0"/>
                  <a:cs typeface="Arial" panose="020B0604020202020204" pitchFamily="34" charset="0"/>
                </a:rPr>
                <a:t> A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đốt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rừng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làm</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nương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rẫy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hoặc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chặt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đem</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gỗ</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bán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lấy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tiền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này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khiến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loài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gỗ</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quý</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tuyệt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chủng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Hơn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nữa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mưa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xuống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A </a:t>
              </a:r>
              <a:r>
                <a:rPr lang="en-US" sz="2800" dirty="0" err="1">
                  <a:latin typeface="#9Slide05 SVNKitten" pitchFamily="2" charset="0"/>
                  <a:cs typeface="Arial" panose="020B0604020202020204" pitchFamily="34" charset="0"/>
                </a:rPr>
                <a:t>thường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xuyên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lở</a:t>
              </a:r>
              <a:r>
                <a:rPr lang="en-US" sz="2800" dirty="0">
                  <a:latin typeface="#9Slide05 SVNKitten" pitchFamily="2" charset="0"/>
                  <a:cs typeface="Arial" panose="020B0604020202020204" pitchFamily="34" charset="0"/>
                </a:rPr>
                <a:t>.</a:t>
              </a:r>
              <a:endParaRPr lang="en-US" sz="2800" dirty="0">
                <a:solidFill>
                  <a:schemeClr val="tx1"/>
                </a:solidFill>
                <a:latin typeface="#9Slide05 SVNKitten" pitchFamily="2" charset="0"/>
                <a:cs typeface="Arial" panose="020B0604020202020204" pitchFamily="34" charset="0"/>
              </a:endParaRPr>
            </a:p>
          </p:txBody>
        </p:sp>
        <p:sp>
          <p:nvSpPr>
            <p:cNvPr id="3" name="Oval 2">
              <a:extLst>
                <a:ext uri="{FF2B5EF4-FFF2-40B4-BE49-F238E27FC236}">
                  <a16:creationId xmlns:a16="http://schemas.microsoft.com/office/drawing/2014/main" id="{ADED25D5-984F-457F-93F0-FD42EE717833}"/>
                </a:ext>
              </a:extLst>
            </p:cNvPr>
            <p:cNvSpPr/>
            <p:nvPr/>
          </p:nvSpPr>
          <p:spPr>
            <a:xfrm>
              <a:off x="1642840" y="4190485"/>
              <a:ext cx="2054654" cy="20768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Kitten" pitchFamily="2" charset="0"/>
                </a:rPr>
                <a:t>Tình</a:t>
              </a:r>
              <a:r>
                <a:rPr lang="en-US" sz="3200" dirty="0">
                  <a:latin typeface="#9Slide05 SVNKitten" pitchFamily="2" charset="0"/>
                </a:rPr>
                <a:t> </a:t>
              </a:r>
              <a:r>
                <a:rPr lang="en-US" sz="3200" dirty="0" err="1">
                  <a:latin typeface="#9Slide05 SVNKitten" pitchFamily="2" charset="0"/>
                </a:rPr>
                <a:t>huống</a:t>
              </a:r>
              <a:r>
                <a:rPr lang="en-US" sz="3200" dirty="0">
                  <a:latin typeface="#9Slide05 SVNKitten" pitchFamily="2" charset="0"/>
                </a:rPr>
                <a:t> </a:t>
              </a:r>
              <a:r>
                <a:rPr lang="en-US" sz="5400" dirty="0">
                  <a:latin typeface="#9Slide05 SVNKitten" pitchFamily="2" charset="0"/>
                </a:rPr>
                <a:t>1</a:t>
              </a:r>
              <a:endParaRPr lang="en-US" sz="3600" dirty="0">
                <a:latin typeface="#9Slide05 SVNKitten" pitchFamily="2" charset="0"/>
              </a:endParaRPr>
            </a:p>
          </p:txBody>
        </p:sp>
      </p:grpSp>
      <p:grpSp>
        <p:nvGrpSpPr>
          <p:cNvPr id="8" name="Group 7">
            <a:extLst>
              <a:ext uri="{FF2B5EF4-FFF2-40B4-BE49-F238E27FC236}">
                <a16:creationId xmlns:a16="http://schemas.microsoft.com/office/drawing/2014/main" id="{8A564F9B-E325-4486-A489-5B8B78D0973A}"/>
              </a:ext>
            </a:extLst>
          </p:cNvPr>
          <p:cNvGrpSpPr/>
          <p:nvPr/>
        </p:nvGrpSpPr>
        <p:grpSpPr>
          <a:xfrm>
            <a:off x="83962" y="4134088"/>
            <a:ext cx="8574865" cy="2677656"/>
            <a:chOff x="140234" y="3824598"/>
            <a:chExt cx="8574865" cy="2677656"/>
          </a:xfrm>
        </p:grpSpPr>
        <p:grpSp>
          <p:nvGrpSpPr>
            <p:cNvPr id="26" name="Group 25">
              <a:extLst>
                <a:ext uri="{FF2B5EF4-FFF2-40B4-BE49-F238E27FC236}">
                  <a16:creationId xmlns:a16="http://schemas.microsoft.com/office/drawing/2014/main" id="{B8A93927-6545-4EA3-848D-CF27BB69BEE8}"/>
                </a:ext>
              </a:extLst>
            </p:cNvPr>
            <p:cNvGrpSpPr/>
            <p:nvPr/>
          </p:nvGrpSpPr>
          <p:grpSpPr>
            <a:xfrm>
              <a:off x="140234" y="3863763"/>
              <a:ext cx="8574865" cy="2598995"/>
              <a:chOff x="1642840" y="4055831"/>
              <a:chExt cx="8574865" cy="2598995"/>
            </a:xfrm>
          </p:grpSpPr>
          <p:sp>
            <p:nvSpPr>
              <p:cNvPr id="28" name="Rectangle: Rounded Corners 27">
                <a:extLst>
                  <a:ext uri="{FF2B5EF4-FFF2-40B4-BE49-F238E27FC236}">
                    <a16:creationId xmlns:a16="http://schemas.microsoft.com/office/drawing/2014/main" id="{DCE4A549-2EA7-410D-86BD-464B6F78BB35}"/>
                  </a:ext>
                </a:extLst>
              </p:cNvPr>
              <p:cNvSpPr/>
              <p:nvPr/>
            </p:nvSpPr>
            <p:spPr>
              <a:xfrm>
                <a:off x="2670167" y="4055831"/>
                <a:ext cx="7547538" cy="25989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D211366-0338-43CB-86B7-43B965B904D1}"/>
                  </a:ext>
                </a:extLst>
              </p:cNvPr>
              <p:cNvSpPr/>
              <p:nvPr/>
            </p:nvSpPr>
            <p:spPr>
              <a:xfrm>
                <a:off x="1642840" y="4260825"/>
                <a:ext cx="2054654" cy="20768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Kitten" pitchFamily="2" charset="0"/>
                  </a:rPr>
                  <a:t>Tình</a:t>
                </a:r>
                <a:r>
                  <a:rPr lang="en-US" sz="3200" dirty="0">
                    <a:latin typeface="#9Slide05 SVNKitten" pitchFamily="2" charset="0"/>
                  </a:rPr>
                  <a:t> </a:t>
                </a:r>
                <a:r>
                  <a:rPr lang="en-US" sz="3200" dirty="0" err="1">
                    <a:latin typeface="#9Slide05 SVNKitten" pitchFamily="2" charset="0"/>
                  </a:rPr>
                  <a:t>huống</a:t>
                </a:r>
                <a:r>
                  <a:rPr lang="en-US" sz="3200" dirty="0">
                    <a:latin typeface="#9Slide05 SVNKitten" pitchFamily="2" charset="0"/>
                  </a:rPr>
                  <a:t> </a:t>
                </a:r>
                <a:r>
                  <a:rPr lang="en-US" sz="5400" dirty="0">
                    <a:latin typeface="#9Slide05 SVNKitten" pitchFamily="2" charset="0"/>
                  </a:rPr>
                  <a:t>2</a:t>
                </a:r>
                <a:endParaRPr lang="en-US" sz="3600" dirty="0">
                  <a:latin typeface="#9Slide05 SVNKitten" pitchFamily="2" charset="0"/>
                </a:endParaRPr>
              </a:p>
            </p:txBody>
          </p:sp>
        </p:grpSp>
        <p:sp>
          <p:nvSpPr>
            <p:cNvPr id="37" name="TextBox 36">
              <a:extLst>
                <a:ext uri="{FF2B5EF4-FFF2-40B4-BE49-F238E27FC236}">
                  <a16:creationId xmlns:a16="http://schemas.microsoft.com/office/drawing/2014/main" id="{CD4D6D5A-8B9E-456C-B843-EC4B4A4FAC9D}"/>
                </a:ext>
              </a:extLst>
            </p:cNvPr>
            <p:cNvSpPr txBox="1"/>
            <p:nvPr/>
          </p:nvSpPr>
          <p:spPr>
            <a:xfrm>
              <a:off x="2266232" y="3824598"/>
              <a:ext cx="6448867" cy="2677656"/>
            </a:xfrm>
            <a:prstGeom prst="rect">
              <a:avLst/>
            </a:prstGeom>
            <a:noFill/>
          </p:spPr>
          <p:txBody>
            <a:bodyPr wrap="square">
              <a:spAutoFit/>
            </a:bodyPr>
            <a:lstStyle/>
            <a:p>
              <a:pPr algn="just"/>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người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B </a:t>
              </a:r>
              <a:r>
                <a:rPr lang="en-US" sz="2800" dirty="0" err="1">
                  <a:latin typeface="#9Slide05 SVNKitten" pitchFamily="2" charset="0"/>
                  <a:cs typeface="Arial" panose="020B0604020202020204" pitchFamily="34" charset="0"/>
                </a:rPr>
                <a:t>đã</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thực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hiện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trồng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phủ</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xanh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đất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Một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thời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gian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sau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lớn</a:t>
              </a:r>
              <a:r>
                <a:rPr lang="en-US" sz="2800" dirty="0">
                  <a:latin typeface="#9Slide05 SVNKitten" pitchFamily="2" charset="0"/>
                  <a:cs typeface="Arial" panose="020B0604020202020204" pitchFamily="34" charset="0"/>
                </a:rPr>
                <a:t>, con </a:t>
              </a:r>
              <a:r>
                <a:rPr lang="en-US" sz="2800" dirty="0" err="1">
                  <a:latin typeface="#9Slide05 SVNKitten" pitchFamily="2" charset="0"/>
                  <a:cs typeface="Arial" panose="020B0604020202020204" pitchFamily="34" charset="0"/>
                </a:rPr>
                <a:t>cháu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của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họ</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được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dưới</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bóng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của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cây</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và</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sống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bầu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không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khí</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trong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lành</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Mặc</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dù</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có</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nhiều</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trận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mưa</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lớn</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nhưng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xã</a:t>
              </a:r>
              <a:r>
                <a:rPr lang="en-US" sz="2800" dirty="0">
                  <a:latin typeface="#9Slide05 SVNKitten" pitchFamily="2" charset="0"/>
                  <a:cs typeface="Arial" panose="020B0604020202020204" pitchFamily="34" charset="0"/>
                </a:rPr>
                <a:t> B </a:t>
              </a:r>
              <a:r>
                <a:rPr lang="en-US" sz="2800" dirty="0" err="1">
                  <a:latin typeface="#9Slide05 SVNKitten" pitchFamily="2" charset="0"/>
                  <a:cs typeface="Arial" panose="020B0604020202020204" pitchFamily="34" charset="0"/>
                </a:rPr>
                <a:t>không</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hề</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bị</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ngập</a:t>
              </a:r>
              <a:r>
                <a:rPr lang="en-US" sz="2800" dirty="0">
                  <a:latin typeface="#9Slide05 SVNKitten" pitchFamily="2" charset="0"/>
                  <a:cs typeface="Arial" panose="020B0604020202020204" pitchFamily="34" charset="0"/>
                </a:rPr>
                <a:t> hay </a:t>
              </a:r>
              <a:r>
                <a:rPr lang="en-US" sz="2800" dirty="0" err="1">
                  <a:latin typeface="#9Slide05 SVNKitten" pitchFamily="2" charset="0"/>
                  <a:cs typeface="Arial" panose="020B0604020202020204" pitchFamily="34" charset="0"/>
                </a:rPr>
                <a:t>sạt</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lở</a:t>
              </a:r>
              <a:r>
                <a:rPr lang="en-US" sz="2800" dirty="0">
                  <a:latin typeface="#9Slide05 SVNKitten" pitchFamily="2" charset="0"/>
                  <a:cs typeface="Arial" panose="020B0604020202020204" pitchFamily="34" charset="0"/>
                </a:rPr>
                <a:t>. </a:t>
              </a:r>
              <a:endParaRPr lang="en-US" sz="2800" dirty="0">
                <a:solidFill>
                  <a:schemeClr val="tx1"/>
                </a:solidFill>
                <a:latin typeface="#9Slide05 SVNKitten" pitchFamily="2" charset="0"/>
                <a:cs typeface="Arial" panose="020B0604020202020204" pitchFamily="34" charset="0"/>
              </a:endParaRPr>
            </a:p>
          </p:txBody>
        </p:sp>
      </p:grpSp>
      <p:pic>
        <p:nvPicPr>
          <p:cNvPr id="38" name="Đồng hồ đếm ngược 5 phút - 5 Minutes">
            <a:hlinkClick r:id="" action="ppaction://media"/>
            <a:extLst>
              <a:ext uri="{FF2B5EF4-FFF2-40B4-BE49-F238E27FC236}">
                <a16:creationId xmlns:a16="http://schemas.microsoft.com/office/drawing/2014/main" id="{2E9809C9-AFD2-47F0-9508-0940165F5AB2}"/>
              </a:ext>
            </a:extLst>
          </p:cNvPr>
          <p:cNvPicPr>
            <a:picLocks noChangeAspect="1"/>
          </p:cNvPicPr>
          <p:nvPr>
            <a:videoFile r:link="rId1"/>
            <p:extLst>
              <p:ext uri="{DAA4B4D4-6D71-4841-9C94-3DE7FCFB9230}">
                <p14:media xmlns:p14="http://schemas.microsoft.com/office/powerpoint/2010/main" r:embed="rId2">
                  <p14:trim st="180854"/>
                </p14:media>
              </p:ext>
            </p:extLst>
          </p:nvPr>
        </p:nvPicPr>
        <p:blipFill>
          <a:blip r:embed="rId8"/>
          <a:stretch>
            <a:fillRect/>
          </a:stretch>
        </p:blipFill>
        <p:spPr>
          <a:xfrm>
            <a:off x="9277806" y="4980563"/>
            <a:ext cx="2584689" cy="1751413"/>
          </a:xfrm>
          <a:prstGeom prst="rect">
            <a:avLst/>
          </a:prstGeom>
        </p:spPr>
      </p:pic>
      <p:sp>
        <p:nvSpPr>
          <p:cNvPr id="40" name="TextBox 39">
            <a:extLst>
              <a:ext uri="{FF2B5EF4-FFF2-40B4-BE49-F238E27FC236}">
                <a16:creationId xmlns:a16="http://schemas.microsoft.com/office/drawing/2014/main" id="{991DBB28-2ACC-4EE5-8D75-ACDB452DD5A2}"/>
              </a:ext>
            </a:extLst>
          </p:cNvPr>
          <p:cNvSpPr txBox="1"/>
          <p:nvPr/>
        </p:nvSpPr>
        <p:spPr>
          <a:xfrm>
            <a:off x="8978120" y="1413220"/>
            <a:ext cx="3117988" cy="3108543"/>
          </a:xfrm>
          <a:prstGeom prst="rect">
            <a:avLst/>
          </a:prstGeom>
          <a:noFill/>
        </p:spPr>
        <p:txBody>
          <a:bodyPr wrap="square">
            <a:spAutoFit/>
          </a:bodyPr>
          <a:lstStyle/>
          <a:p>
            <a:pPr algn="just"/>
            <a:r>
              <a:rPr lang="en-US" sz="2800" dirty="0" err="1">
                <a:solidFill>
                  <a:srgbClr val="00B050"/>
                </a:solidFill>
                <a:latin typeface="#9Slide05 SVNKitten" pitchFamily="2" charset="0"/>
                <a:cs typeface="Arial" panose="020B0604020202020204" pitchFamily="34" charset="0"/>
              </a:rPr>
              <a:t>Trong</a:t>
            </a:r>
            <a:r>
              <a:rPr lang="en-US" sz="2800" dirty="0">
                <a:solidFill>
                  <a:srgbClr val="00B050"/>
                </a:solidFill>
                <a:latin typeface="#9Slide05 SVNKitten" pitchFamily="2" charset="0"/>
                <a:cs typeface="Arial" panose="020B0604020202020204" pitchFamily="34" charset="0"/>
              </a:rPr>
              <a:t> 2 </a:t>
            </a:r>
            <a:r>
              <a:rPr lang="en-US" sz="2800" dirty="0" err="1">
                <a:solidFill>
                  <a:srgbClr val="00B050"/>
                </a:solidFill>
                <a:latin typeface="#9Slide05 SVNKitten" pitchFamily="2" charset="0"/>
                <a:cs typeface="Arial" panose="020B0604020202020204" pitchFamily="34" charset="0"/>
              </a:rPr>
              <a:t>trường</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hợp</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này</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đoán</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xem</a:t>
            </a:r>
            <a:r>
              <a:rPr lang="en-US" sz="2800" dirty="0">
                <a:solidFill>
                  <a:srgbClr val="00B050"/>
                </a:solidFill>
                <a:latin typeface="#9Slide05 SVNKitten" pitchFamily="2" charset="0"/>
                <a:cs typeface="Arial" panose="020B0604020202020204" pitchFamily="34" charset="0"/>
              </a:rPr>
              <a:t> </a:t>
            </a:r>
            <a:r>
              <a:rPr lang="vi-VN" sz="2800" dirty="0">
                <a:solidFill>
                  <a:srgbClr val="00B050"/>
                </a:solidFill>
                <a:latin typeface="#9Slide05 SVNKitten" pitchFamily="2" charset="0"/>
                <a:cs typeface="Arial" panose="020B0604020202020204" pitchFamily="34" charset="0"/>
              </a:rPr>
              <a:t>trường hợp nào là </a:t>
            </a:r>
            <a:r>
              <a:rPr lang="vi-VN" sz="2800" dirty="0">
                <a:solidFill>
                  <a:srgbClr val="FF0000"/>
                </a:solidFill>
                <a:latin typeface="#9Slide05 SVNKitten" pitchFamily="2" charset="0"/>
                <a:cs typeface="Arial" panose="020B0604020202020204" pitchFamily="34" charset="0"/>
              </a:rPr>
              <a:t>phát triển bền vững</a:t>
            </a:r>
            <a:r>
              <a:rPr lang="vi-VN" sz="2800" dirty="0">
                <a:solidFill>
                  <a:srgbClr val="00B050"/>
                </a:solidFill>
                <a:latin typeface="#9Slide05 SVNKitten" pitchFamily="2" charset="0"/>
                <a:cs typeface="Arial" panose="020B0604020202020204" pitchFamily="34" charset="0"/>
              </a:rPr>
              <a:t>, trường hợp nào không phải</a:t>
            </a:r>
            <a:r>
              <a:rPr lang="en-US" sz="2800" dirty="0">
                <a:solidFill>
                  <a:srgbClr val="00B050"/>
                </a:solidFill>
                <a:latin typeface="#9Slide05 SVNKitten" pitchFamily="2" charset="0"/>
                <a:cs typeface="Arial" panose="020B0604020202020204" pitchFamily="34" charset="0"/>
              </a:rPr>
              <a:t>? </a:t>
            </a:r>
          </a:p>
          <a:p>
            <a:pPr algn="just"/>
            <a:r>
              <a:rPr lang="en-US" sz="2800" dirty="0" err="1">
                <a:solidFill>
                  <a:srgbClr val="00B050"/>
                </a:solidFill>
                <a:latin typeface="#9Slide05 SVNKitten" pitchFamily="2" charset="0"/>
                <a:cs typeface="Arial" panose="020B0604020202020204" pitchFamily="34" charset="0"/>
              </a:rPr>
              <a:t>Vì</a:t>
            </a:r>
            <a:r>
              <a:rPr lang="en-US" sz="2800" dirty="0">
                <a:solidFill>
                  <a:srgbClr val="00B050"/>
                </a:solidFill>
                <a:latin typeface="#9Slide05 SVNKitten" pitchFamily="2" charset="0"/>
                <a:cs typeface="Arial" panose="020B0604020202020204" pitchFamily="34" charset="0"/>
              </a:rPr>
              <a:t> </a:t>
            </a:r>
            <a:r>
              <a:rPr lang="en-US" sz="2800" dirty="0" err="1">
                <a:solidFill>
                  <a:srgbClr val="00B050"/>
                </a:solidFill>
                <a:latin typeface="#9Slide05 SVNKitten" pitchFamily="2" charset="0"/>
                <a:cs typeface="Arial" panose="020B0604020202020204" pitchFamily="34" charset="0"/>
              </a:rPr>
              <a:t>sao</a:t>
            </a:r>
            <a:r>
              <a:rPr lang="en-US" sz="2800" dirty="0">
                <a:solidFill>
                  <a:srgbClr val="00B050"/>
                </a:solidFill>
                <a:latin typeface="#9Slide05 SVNKitten" pitchFamily="2" charset="0"/>
                <a:cs typeface="Arial" panose="020B0604020202020204" pitchFamily="34" charset="0"/>
              </a:rPr>
              <a:t>?</a:t>
            </a:r>
          </a:p>
        </p:txBody>
      </p:sp>
    </p:spTree>
    <p:extLst>
      <p:ext uri="{BB962C8B-B14F-4D97-AF65-F5344CB8AC3E}">
        <p14:creationId xmlns:p14="http://schemas.microsoft.com/office/powerpoint/2010/main" val="4040983592"/>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8"/>
                </p:tgtEl>
              </p:cMediaNode>
            </p:video>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307090" y="4218304"/>
            <a:ext cx="2371071" cy="134354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Gấp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SGK, </a:t>
            </a:r>
            <a:r>
              <a:rPr lang="en-US" sz="2800" dirty="0" err="1">
                <a:solidFill>
                  <a:schemeClr val="tx1"/>
                </a:solidFill>
                <a:latin typeface="#9Slide05 SVNKitten" pitchFamily="2" charset="0"/>
                <a:cs typeface="Arial" panose="020B0604020202020204" pitchFamily="34" charset="0"/>
              </a:rPr>
              <a:t>thực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hiện</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nhiệm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vụ</a:t>
            </a:r>
            <a:endParaRPr lang="en-US" sz="28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2965175" y="4206241"/>
            <a:ext cx="2316410" cy="13565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en-US" sz="2800" dirty="0" err="1">
                <a:solidFill>
                  <a:schemeClr val="tx1"/>
                </a:solidFill>
                <a:latin typeface="#9Slide05 SVNKitten" pitchFamily="2" charset="0"/>
                <a:cs typeface="Arial" panose="020B0604020202020204" pitchFamily="34" charset="0"/>
              </a:rPr>
              <a:t>bốc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thăm</a:t>
            </a:r>
            <a:r>
              <a:rPr lang="en-US" sz="2800" dirty="0">
                <a:solidFill>
                  <a:schemeClr val="tx1"/>
                </a:solidFill>
                <a:latin typeface="#9Slide05 SVNKitten" pitchFamily="2" charset="0"/>
                <a:cs typeface="Arial" panose="020B0604020202020204" pitchFamily="34" charset="0"/>
              </a:rPr>
              <a:t> (quay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HS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952193" y="1364920"/>
            <a:ext cx="2316410" cy="13573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nội</a:t>
            </a:r>
            <a:r>
              <a:rPr lang="en-US" sz="2800" dirty="0">
                <a:solidFill>
                  <a:schemeClr val="tx1"/>
                </a:solidFill>
                <a:latin typeface="#9Slide05 SVNKitten" pitchFamily="2" charset="0"/>
                <a:cs typeface="Arial" panose="020B0604020202020204" pitchFamily="34" charset="0"/>
              </a:rPr>
              <a:t> dung 1 SGK/201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30s</a:t>
            </a:r>
          </a:p>
        </p:txBody>
      </p:sp>
      <p:pic>
        <p:nvPicPr>
          <p:cNvPr id="6" name="Picture 5">
            <a:extLst>
              <a:ext uri="{FF2B5EF4-FFF2-40B4-BE49-F238E27FC236}">
                <a16:creationId xmlns:a16="http://schemas.microsoft.com/office/drawing/2014/main" id="{B4E4F8DF-3251-4F65-9862-86775561C2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561" t="10052" r="9582" b="9744"/>
          <a:stretch/>
        </p:blipFill>
        <p:spPr>
          <a:xfrm>
            <a:off x="3460807" y="5561846"/>
            <a:ext cx="1325145" cy="1330933"/>
          </a:xfrm>
          <a:prstGeom prst="rect">
            <a:avLst/>
          </a:prstGeom>
        </p:spPr>
      </p:pic>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Rounded Corners 7">
            <a:extLst>
              <a:ext uri="{FF2B5EF4-FFF2-40B4-BE49-F238E27FC236}">
                <a16:creationId xmlns:a16="http://schemas.microsoft.com/office/drawing/2014/main" id="{B1D45C74-D2DB-49CF-9C61-71349F34D09D}"/>
              </a:ext>
            </a:extLst>
          </p:cNvPr>
          <p:cNvSpPr/>
          <p:nvPr/>
        </p:nvSpPr>
        <p:spPr>
          <a:xfrm>
            <a:off x="414332" y="1364920"/>
            <a:ext cx="2257646" cy="134518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theo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cặp</a:t>
            </a:r>
            <a:endParaRPr lang="en-US" sz="2800" dirty="0">
              <a:solidFill>
                <a:schemeClr val="tx1"/>
              </a:solidFill>
              <a:latin typeface="#9Slide05 SVNKitten" pitchFamily="2" charset="0"/>
              <a:cs typeface="Arial" panose="020B0604020202020204" pitchFamily="34" charset="0"/>
            </a:endParaRPr>
          </a:p>
        </p:txBody>
      </p:sp>
      <p:pic>
        <p:nvPicPr>
          <p:cNvPr id="3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5D18204E-B479-4949-AA80-E7FF2F079D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414332" y="2760462"/>
            <a:ext cx="1857118" cy="13573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avocado-task-badges-legal-task-icons-smaller | Icon, Task, Icon collection">
            <a:extLst>
              <a:ext uri="{FF2B5EF4-FFF2-40B4-BE49-F238E27FC236}">
                <a16:creationId xmlns:a16="http://schemas.microsoft.com/office/drawing/2014/main" id="{0E65E349-8BBA-4B87-AD8E-AA4C0D9D52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771575" y="5596231"/>
            <a:ext cx="1230692" cy="1166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521266D9-75C5-48C8-8F77-6BAFEAEC7CC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3460807" y="2776581"/>
            <a:ext cx="1325145" cy="132514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2DB5ABF-D212-41D0-8028-3363B68FC3B5}"/>
              </a:ext>
            </a:extLst>
          </p:cNvPr>
          <p:cNvGrpSpPr/>
          <p:nvPr/>
        </p:nvGrpSpPr>
        <p:grpSpPr>
          <a:xfrm>
            <a:off x="5478478" y="957133"/>
            <a:ext cx="6643182" cy="3522005"/>
            <a:chOff x="5713605" y="2558984"/>
            <a:chExt cx="6643182" cy="3522005"/>
          </a:xfrm>
        </p:grpSpPr>
        <p:sp>
          <p:nvSpPr>
            <p:cNvPr id="17" name="TextBox 16">
              <a:extLst>
                <a:ext uri="{FF2B5EF4-FFF2-40B4-BE49-F238E27FC236}">
                  <a16:creationId xmlns:a16="http://schemas.microsoft.com/office/drawing/2014/main" id="{4B209AD6-7D83-4562-AAC5-CB860FAF0371}"/>
                </a:ext>
              </a:extLst>
            </p:cNvPr>
            <p:cNvSpPr txBox="1"/>
            <p:nvPr/>
          </p:nvSpPr>
          <p:spPr>
            <a:xfrm>
              <a:off x="5713605" y="3095556"/>
              <a:ext cx="6643182" cy="2985433"/>
            </a:xfrm>
            <a:prstGeom prst="rect">
              <a:avLst/>
            </a:prstGeom>
            <a:solidFill>
              <a:schemeClr val="accent1">
                <a:lumMod val="20000"/>
                <a:lumOff val="80000"/>
              </a:schemeClr>
            </a:soli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en-US" sz="2400" dirty="0" err="1">
                  <a:solidFill>
                    <a:srgbClr val="002060"/>
                  </a:solidFill>
                  <a:latin typeface="#9Slide05 SVNKitten" pitchFamily="2" charset="0"/>
                  <a:cs typeface="Times New Roman" pitchFamily="18" charset="0"/>
                </a:rPr>
                <a:t>Sắp</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xếp</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các</a:t>
              </a:r>
              <a:r>
                <a:rPr lang="en-US" sz="2400" dirty="0">
                  <a:solidFill>
                    <a:srgbClr val="002060"/>
                  </a:solidFill>
                  <a:latin typeface="#9Slide05 SVNKitten" pitchFamily="2" charset="0"/>
                  <a:cs typeface="Times New Roman" pitchFamily="18" charset="0"/>
                </a:rPr>
                <a:t> ý </a:t>
              </a:r>
              <a:r>
                <a:rPr lang="en-US" sz="2400" dirty="0" err="1">
                  <a:solidFill>
                    <a:srgbClr val="002060"/>
                  </a:solidFill>
                  <a:latin typeface="#9Slide05 SVNKitten" pitchFamily="2" charset="0"/>
                  <a:cs typeface="Times New Roman" pitchFamily="18" charset="0"/>
                </a:rPr>
                <a:t>rời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rạc</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sau</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thành</a:t>
              </a:r>
              <a:r>
                <a:rPr lang="en-US" sz="2400" dirty="0">
                  <a:solidFill>
                    <a:srgbClr val="002060"/>
                  </a:solidFill>
                  <a:latin typeface="#9Slide05 SVNKitten" pitchFamily="2" charset="0"/>
                  <a:cs typeface="Times New Roman" pitchFamily="18" charset="0"/>
                </a:rPr>
                <a:t> 1 </a:t>
              </a:r>
              <a:r>
                <a:rPr lang="en-US" sz="2400" dirty="0" err="1">
                  <a:solidFill>
                    <a:srgbClr val="002060"/>
                  </a:solidFill>
                  <a:latin typeface="#9Slide05 SVNKitten" pitchFamily="2" charset="0"/>
                  <a:cs typeface="Times New Roman" pitchFamily="18" charset="0"/>
                </a:rPr>
                <a:t>đoạn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văn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có</a:t>
              </a:r>
              <a:r>
                <a:rPr lang="en-US" sz="2400" dirty="0">
                  <a:solidFill>
                    <a:srgbClr val="002060"/>
                  </a:solidFill>
                  <a:latin typeface="#9Slide05 SVNKitten" pitchFamily="2" charset="0"/>
                  <a:cs typeface="Times New Roman" pitchFamily="18" charset="0"/>
                </a:rPr>
                <a:t> ý </a:t>
              </a:r>
              <a:r>
                <a:rPr lang="en-US" sz="2400" dirty="0" err="1">
                  <a:solidFill>
                    <a:srgbClr val="002060"/>
                  </a:solidFill>
                  <a:latin typeface="#9Slide05 SVNKitten" pitchFamily="2" charset="0"/>
                  <a:cs typeface="Times New Roman" pitchFamily="18" charset="0"/>
                </a:rPr>
                <a:t>nghĩa</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để</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trả</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lời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cho</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câu</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hỏi</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Phát</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triển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bền</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vững</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là</a:t>
              </a:r>
              <a:r>
                <a:rPr lang="en-US" sz="2400" dirty="0">
                  <a:solidFill>
                    <a:srgbClr val="002060"/>
                  </a:solidFill>
                  <a:latin typeface="#9Slide05 SVNKitten" pitchFamily="2" charset="0"/>
                  <a:cs typeface="Times New Roman" pitchFamily="18" charset="0"/>
                </a:rPr>
                <a:t> </a:t>
              </a:r>
              <a:r>
                <a:rPr lang="en-US" sz="2400" dirty="0" err="1">
                  <a:solidFill>
                    <a:srgbClr val="002060"/>
                  </a:solidFill>
                  <a:latin typeface="#9Slide05 SVNKitten" pitchFamily="2" charset="0"/>
                  <a:cs typeface="Times New Roman" pitchFamily="18" charset="0"/>
                </a:rPr>
                <a:t>gì</a:t>
              </a:r>
              <a:r>
                <a:rPr lang="en-US" sz="2400" dirty="0">
                  <a:solidFill>
                    <a:srgbClr val="002060"/>
                  </a:solidFill>
                  <a:latin typeface="#9Slide05 SVNKitten" pitchFamily="2" charset="0"/>
                  <a:cs typeface="Times New Roman" pitchFamily="18" charset="0"/>
                </a:rPr>
                <a:t>?</a:t>
              </a:r>
            </a:p>
            <a:p>
              <a:pPr algn="just">
                <a:defRPr/>
              </a:pPr>
              <a:r>
                <a:rPr lang="vi-VN" sz="2800" dirty="0">
                  <a:solidFill>
                    <a:srgbClr val="00B050"/>
                  </a:solidFill>
                  <a:highlight>
                    <a:srgbClr val="FFFF00"/>
                  </a:highlight>
                  <a:latin typeface="#9Slide05 SVNKitten" pitchFamily="2" charset="0"/>
                  <a:cs typeface="Times New Roman" pitchFamily="18" charset="0"/>
                </a:rPr>
                <a:t> </a:t>
              </a:r>
              <a:r>
                <a:rPr lang="en-US" sz="2800" dirty="0">
                  <a:solidFill>
                    <a:srgbClr val="00B050"/>
                  </a:solidFill>
                  <a:highlight>
                    <a:srgbClr val="FFFF00"/>
                  </a:highlight>
                  <a:latin typeface="#9Slide05 SVNKitten" pitchFamily="2" charset="0"/>
                  <a:cs typeface="Times New Roman" pitchFamily="18" charset="0"/>
                </a:rPr>
                <a:t>“</a:t>
              </a:r>
              <a:r>
                <a:rPr lang="en-US" sz="2800" dirty="0" err="1">
                  <a:solidFill>
                    <a:srgbClr val="00B050"/>
                  </a:solidFill>
                  <a:highlight>
                    <a:srgbClr val="FFFF00"/>
                  </a:highlight>
                  <a:latin typeface="#9Slide05 SVNKitten" pitchFamily="2" charset="0"/>
                  <a:cs typeface="Times New Roman" pitchFamily="18" charset="0"/>
                </a:rPr>
                <a:t>gọi</a:t>
              </a:r>
              <a:r>
                <a:rPr lang="en-US" sz="2800" dirty="0">
                  <a:solidFill>
                    <a:srgbClr val="00B050"/>
                  </a:solidFill>
                  <a:highlight>
                    <a:srgbClr val="FFFF00"/>
                  </a:highlight>
                  <a:latin typeface="#9Slide05 SVNKitten" pitchFamily="2" charset="0"/>
                  <a:cs typeface="Times New Roman" pitchFamily="18" charset="0"/>
                </a:rPr>
                <a:t> </a:t>
              </a:r>
              <a:r>
                <a:rPr lang="en-US" sz="2800" dirty="0" err="1">
                  <a:solidFill>
                    <a:srgbClr val="00B050"/>
                  </a:solidFill>
                  <a:highlight>
                    <a:srgbClr val="FFFF00"/>
                  </a:highlight>
                  <a:latin typeface="#9Slide05 SVNKitten" pitchFamily="2" charset="0"/>
                  <a:cs typeface="Times New Roman" pitchFamily="18" charset="0"/>
                </a:rPr>
                <a:t>là</a:t>
              </a:r>
              <a:r>
                <a:rPr lang="en-US" sz="2800" dirty="0">
                  <a:solidFill>
                    <a:srgbClr val="00B050"/>
                  </a:solidFill>
                  <a:highlight>
                    <a:srgbClr val="FFFF00"/>
                  </a:highlight>
                  <a:latin typeface="#9Slide05 SVNKitten" pitchFamily="2" charset="0"/>
                  <a:cs typeface="Times New Roman" pitchFamily="18" charset="0"/>
                </a:rPr>
                <a:t> </a:t>
              </a:r>
              <a:r>
                <a:rPr lang="vi-VN" sz="2800" dirty="0">
                  <a:solidFill>
                    <a:srgbClr val="00B050"/>
                  </a:solidFill>
                  <a:highlight>
                    <a:srgbClr val="FFFF00"/>
                  </a:highlight>
                  <a:latin typeface="#9Slide05 SVNKitten" pitchFamily="2" charset="0"/>
                  <a:cs typeface="Times New Roman" pitchFamily="18" charset="0"/>
                </a:rPr>
                <a:t>phát triển bền vững</a:t>
              </a:r>
              <a:r>
                <a:rPr lang="en-US" sz="2800" dirty="0">
                  <a:solidFill>
                    <a:srgbClr val="00B050"/>
                  </a:solidFill>
                  <a:highlight>
                    <a:srgbClr val="FFFF00"/>
                  </a:highlight>
                  <a:latin typeface="#9Slide05 SVNKitten" pitchFamily="2" charset="0"/>
                  <a:cs typeface="Times New Roman" pitchFamily="18" charset="0"/>
                </a:rPr>
                <a:t>,</a:t>
              </a:r>
              <a:r>
                <a:rPr lang="vi-VN" sz="2800" dirty="0">
                  <a:solidFill>
                    <a:srgbClr val="00B050"/>
                  </a:solidFill>
                  <a:highlight>
                    <a:srgbClr val="FFFF00"/>
                  </a:highlight>
                  <a:latin typeface="#9Slide05 SVNKitten" pitchFamily="2" charset="0"/>
                  <a:cs typeface="Times New Roman" pitchFamily="18" charset="0"/>
                </a:rPr>
                <a:t> </a:t>
              </a:r>
              <a:r>
                <a:rPr lang="vi-VN" sz="2800" dirty="0">
                  <a:solidFill>
                    <a:srgbClr val="FF0000"/>
                  </a:solidFill>
                  <a:highlight>
                    <a:srgbClr val="FFFF00"/>
                  </a:highlight>
                  <a:latin typeface="#9Slide05 SVNKitten" pitchFamily="2" charset="0"/>
                  <a:cs typeface="Times New Roman" pitchFamily="18" charset="0"/>
                </a:rPr>
                <a:t>nhằm đáp ứng</a:t>
              </a:r>
              <a:r>
                <a:rPr lang="en-US" sz="2800" dirty="0">
                  <a:solidFill>
                    <a:srgbClr val="FF0000"/>
                  </a:solidFill>
                  <a:highlight>
                    <a:srgbClr val="FFFF00"/>
                  </a:highlight>
                  <a:latin typeface="#9Slide05 SVNKitten" pitchFamily="2" charset="0"/>
                  <a:cs typeface="Times New Roman" pitchFamily="18" charset="0"/>
                </a:rPr>
                <a:t>,</a:t>
              </a:r>
              <a:r>
                <a:rPr lang="vi-VN" sz="2800" dirty="0">
                  <a:solidFill>
                    <a:srgbClr val="FF0000"/>
                  </a:solidFill>
                  <a:highlight>
                    <a:srgbClr val="FFFF00"/>
                  </a:highlight>
                  <a:latin typeface="#9Slide05 SVNKitten" pitchFamily="2" charset="0"/>
                  <a:cs typeface="Times New Roman" pitchFamily="18" charset="0"/>
                </a:rPr>
                <a:t> </a:t>
              </a:r>
              <a:r>
                <a:rPr lang="en-US" sz="2800" dirty="0" err="1">
                  <a:solidFill>
                    <a:srgbClr val="7030A0"/>
                  </a:solidFill>
                  <a:highlight>
                    <a:srgbClr val="FFFF00"/>
                  </a:highlight>
                  <a:latin typeface="#9Slide05 SVNKitten" pitchFamily="2" charset="0"/>
                  <a:cs typeface="Times New Roman" pitchFamily="18" charset="0"/>
                </a:rPr>
                <a:t>của</a:t>
              </a:r>
              <a:r>
                <a:rPr lang="en-US" sz="2800" dirty="0">
                  <a:solidFill>
                    <a:srgbClr val="7030A0"/>
                  </a:solidFill>
                  <a:highlight>
                    <a:srgbClr val="FFFF00"/>
                  </a:highlight>
                  <a:latin typeface="#9Slide05 SVNKitten" pitchFamily="2" charset="0"/>
                  <a:cs typeface="Times New Roman" pitchFamily="18" charset="0"/>
                </a:rPr>
                <a:t> </a:t>
              </a:r>
              <a:r>
                <a:rPr lang="en-US" sz="2800" dirty="0" err="1">
                  <a:solidFill>
                    <a:srgbClr val="7030A0"/>
                  </a:solidFill>
                  <a:highlight>
                    <a:srgbClr val="FFFF00"/>
                  </a:highlight>
                  <a:latin typeface="#9Slide05 SVNKitten" pitchFamily="2" charset="0"/>
                  <a:cs typeface="Times New Roman" pitchFamily="18" charset="0"/>
                </a:rPr>
                <a:t>các</a:t>
              </a:r>
              <a:r>
                <a:rPr lang="en-US" sz="2800" dirty="0">
                  <a:solidFill>
                    <a:srgbClr val="7030A0"/>
                  </a:solidFill>
                  <a:highlight>
                    <a:srgbClr val="FFFF00"/>
                  </a:highlight>
                  <a:latin typeface="#9Slide05 SVNKitten" pitchFamily="2" charset="0"/>
                  <a:cs typeface="Times New Roman" pitchFamily="18" charset="0"/>
                </a:rPr>
                <a:t> </a:t>
              </a:r>
              <a:r>
                <a:rPr lang="vi-VN" sz="2800" dirty="0">
                  <a:solidFill>
                    <a:srgbClr val="7030A0"/>
                  </a:solidFill>
                  <a:highlight>
                    <a:srgbClr val="FFFF00"/>
                  </a:highlight>
                  <a:latin typeface="#9Slide05 SVNKitten" pitchFamily="2" charset="0"/>
                  <a:cs typeface="Times New Roman" pitchFamily="18" charset="0"/>
                </a:rPr>
                <a:t>thế hệ tương lai</a:t>
              </a:r>
              <a:r>
                <a:rPr lang="en-US" sz="2800" dirty="0">
                  <a:solidFill>
                    <a:srgbClr val="7030A0"/>
                  </a:solidFill>
                  <a:highlight>
                    <a:srgbClr val="FFFF00"/>
                  </a:highlight>
                  <a:latin typeface="#9Slide05 SVNKitten" pitchFamily="2" charset="0"/>
                  <a:cs typeface="Times New Roman" pitchFamily="18" charset="0"/>
                </a:rPr>
                <a:t>,</a:t>
              </a:r>
              <a:r>
                <a:rPr lang="vi-VN" sz="2800" dirty="0">
                  <a:solidFill>
                    <a:srgbClr val="7030A0"/>
                  </a:solidFill>
                  <a:highlight>
                    <a:srgbClr val="FFFF00"/>
                  </a:highlight>
                  <a:latin typeface="#9Slide05 SVNKitten" pitchFamily="2" charset="0"/>
                  <a:cs typeface="Times New Roman" pitchFamily="18" charset="0"/>
                </a:rPr>
                <a:t> </a:t>
              </a:r>
              <a:r>
                <a:rPr lang="vi-VN" sz="2800" dirty="0">
                  <a:solidFill>
                    <a:schemeClr val="accent6">
                      <a:lumMod val="50000"/>
                    </a:schemeClr>
                  </a:solidFill>
                  <a:highlight>
                    <a:srgbClr val="FFFF00"/>
                  </a:highlight>
                  <a:latin typeface="#9Slide05 SVNKitten" pitchFamily="2" charset="0"/>
                  <a:cs typeface="Times New Roman" pitchFamily="18" charset="0"/>
                </a:rPr>
                <a:t>các nhu cầu của thế hệ hiện tại</a:t>
              </a:r>
              <a:r>
                <a:rPr lang="en-US" sz="2800" dirty="0">
                  <a:solidFill>
                    <a:schemeClr val="accent6">
                      <a:lumMod val="50000"/>
                    </a:schemeClr>
                  </a:solidFill>
                  <a:highlight>
                    <a:srgbClr val="FFFF00"/>
                  </a:highlight>
                  <a:latin typeface="#9Slide05 SVNKitten" pitchFamily="2" charset="0"/>
                  <a:cs typeface="Times New Roman" pitchFamily="18" charset="0"/>
                </a:rPr>
                <a:t>,</a:t>
              </a:r>
              <a:r>
                <a:rPr lang="vi-VN" sz="2800" dirty="0">
                  <a:solidFill>
                    <a:srgbClr val="FF0000"/>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khả</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năng</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thoả</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en-US" sz="2800" dirty="0" err="1">
                  <a:solidFill>
                    <a:schemeClr val="accent2">
                      <a:lumMod val="50000"/>
                    </a:schemeClr>
                  </a:solidFill>
                  <a:highlight>
                    <a:srgbClr val="FFFF00"/>
                  </a:highlight>
                  <a:latin typeface="#9Slide05 SVNKitten" pitchFamily="2" charset="0"/>
                  <a:cs typeface="Times New Roman" pitchFamily="18" charset="0"/>
                </a:rPr>
                <a:t>mãn</a:t>
              </a:r>
              <a:r>
                <a:rPr lang="en-US" sz="2800" dirty="0">
                  <a:solidFill>
                    <a:schemeClr val="accent2">
                      <a:lumMod val="50000"/>
                    </a:schemeClr>
                  </a:solidFill>
                  <a:highlight>
                    <a:srgbClr val="FFFF00"/>
                  </a:highlight>
                  <a:latin typeface="#9Slide05 SVNKitten" pitchFamily="2" charset="0"/>
                  <a:cs typeface="Times New Roman" pitchFamily="18" charset="0"/>
                </a:rPr>
                <a:t> </a:t>
              </a:r>
              <a:r>
                <a:rPr lang="vi-VN" sz="2800" dirty="0">
                  <a:solidFill>
                    <a:schemeClr val="accent2">
                      <a:lumMod val="50000"/>
                    </a:schemeClr>
                  </a:solidFill>
                  <a:highlight>
                    <a:srgbClr val="FFFF00"/>
                  </a:highlight>
                  <a:latin typeface="#9Slide05 SVNKitten" pitchFamily="2" charset="0"/>
                  <a:cs typeface="Times New Roman" pitchFamily="18" charset="0"/>
                </a:rPr>
                <a:t>nhu cầu</a:t>
              </a:r>
              <a:r>
                <a:rPr lang="en-US" sz="2800" dirty="0">
                  <a:solidFill>
                    <a:schemeClr val="accent2">
                      <a:lumMod val="50000"/>
                    </a:schemeClr>
                  </a:solidFill>
                  <a:highlight>
                    <a:srgbClr val="FFFF00"/>
                  </a:highlight>
                  <a:latin typeface="#9Slide05 SVNKitten" pitchFamily="2" charset="0"/>
                  <a:cs typeface="Times New Roman" pitchFamily="18" charset="0"/>
                </a:rPr>
                <a:t>,</a:t>
              </a:r>
              <a:r>
                <a:rPr lang="vi-VN" sz="2800" dirty="0">
                  <a:solidFill>
                    <a:schemeClr val="accent2">
                      <a:lumMod val="50000"/>
                    </a:schemeClr>
                  </a:solidFill>
                  <a:highlight>
                    <a:srgbClr val="FFFF00"/>
                  </a:highlight>
                  <a:latin typeface="#9Slide05 SVNKitten" pitchFamily="2" charset="0"/>
                  <a:cs typeface="Times New Roman" pitchFamily="18" charset="0"/>
                </a:rPr>
                <a:t> </a:t>
              </a:r>
              <a:r>
                <a:rPr lang="vi-VN" sz="2800" dirty="0">
                  <a:solidFill>
                    <a:srgbClr val="0070C0"/>
                  </a:solidFill>
                  <a:highlight>
                    <a:srgbClr val="FFFF00"/>
                  </a:highlight>
                  <a:latin typeface="#9Slide05 SVNKitten" pitchFamily="2" charset="0"/>
                  <a:cs typeface="Times New Roman" pitchFamily="18" charset="0"/>
                </a:rPr>
                <a:t>Sự phát triển</a:t>
              </a:r>
              <a:r>
                <a:rPr lang="en-US" sz="2800" dirty="0">
                  <a:solidFill>
                    <a:srgbClr val="0070C0"/>
                  </a:solidFill>
                  <a:highlight>
                    <a:srgbClr val="FFFF00"/>
                  </a:highlight>
                  <a:latin typeface="#9Slide05 SVNKitten" pitchFamily="2" charset="0"/>
                  <a:cs typeface="Times New Roman" pitchFamily="18" charset="0"/>
                </a:rPr>
                <a:t>,</a:t>
              </a:r>
              <a:r>
                <a:rPr lang="vi-VN" sz="2800" dirty="0">
                  <a:solidFill>
                    <a:srgbClr val="0070C0"/>
                  </a:solidFill>
                  <a:highlight>
                    <a:srgbClr val="FFFF00"/>
                  </a:highlight>
                  <a:latin typeface="#9Slide05 SVNKitten" pitchFamily="2" charset="0"/>
                  <a:cs typeface="Times New Roman" pitchFamily="18" charset="0"/>
                </a:rPr>
                <a:t> </a:t>
              </a:r>
              <a:r>
                <a:rPr lang="vi-VN" sz="2800" dirty="0">
                  <a:highlight>
                    <a:srgbClr val="FFFF00"/>
                  </a:highlight>
                  <a:latin typeface="#9Slide05 SVNKitten" pitchFamily="2" charset="0"/>
                  <a:cs typeface="Times New Roman" pitchFamily="18" charset="0"/>
                </a:rPr>
                <a:t>mà không làm t</a:t>
              </a:r>
              <a:r>
                <a:rPr lang="en-US" sz="2800" dirty="0">
                  <a:highlight>
                    <a:srgbClr val="FFFF00"/>
                  </a:highlight>
                  <a:latin typeface="#9Slide05 SVNKitten" pitchFamily="2" charset="0"/>
                  <a:cs typeface="Times New Roman" pitchFamily="18" charset="0"/>
                </a:rPr>
                <a:t>ổ</a:t>
              </a:r>
              <a:r>
                <a:rPr lang="vi-VN" sz="2800" dirty="0">
                  <a:highlight>
                    <a:srgbClr val="FFFF00"/>
                  </a:highlight>
                  <a:latin typeface="#9Slide05 SVNKitten" pitchFamily="2" charset="0"/>
                  <a:cs typeface="Times New Roman" pitchFamily="18" charset="0"/>
                </a:rPr>
                <a:t>n hại đến</a:t>
              </a:r>
              <a:r>
                <a:rPr lang="en-US" sz="2800" dirty="0">
                  <a:highlight>
                    <a:srgbClr val="FFFF00"/>
                  </a:highlight>
                  <a:latin typeface="#9Slide05 SVNKitten" pitchFamily="2" charset="0"/>
                  <a:cs typeface="Times New Roman" pitchFamily="18" charset="0"/>
                </a:rPr>
                <a:t>”.       </a:t>
              </a:r>
              <a:endParaRPr lang="en-US" sz="2800" dirty="0">
                <a:solidFill>
                  <a:srgbClr val="002060"/>
                </a:solidFill>
                <a:highlight>
                  <a:srgbClr val="FFFF00"/>
                </a:highlight>
                <a:latin typeface="#9Slide05 SVNKitten" pitchFamily="2" charset="0"/>
                <a:cs typeface="Times New Roman" pitchFamily="18" charset="0"/>
              </a:endParaRPr>
            </a:p>
          </p:txBody>
        </p:sp>
        <p:sp>
          <p:nvSpPr>
            <p:cNvPr id="18" name="Flowchart: Terminator 17">
              <a:extLst>
                <a:ext uri="{FF2B5EF4-FFF2-40B4-BE49-F238E27FC236}">
                  <a16:creationId xmlns:a16="http://schemas.microsoft.com/office/drawing/2014/main" id="{86F80C4E-79E0-4255-951C-83D99DD58B4D}"/>
                </a:ext>
              </a:extLst>
            </p:cNvPr>
            <p:cNvSpPr/>
            <p:nvPr/>
          </p:nvSpPr>
          <p:spPr>
            <a:xfrm>
              <a:off x="7537688" y="297406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en-US" sz="3600" dirty="0">
                  <a:latin typeface="#9Slide03 SVN-PF Din Text Pro C" panose="02000506020000020004" pitchFamily="2" charset="0"/>
                </a:rPr>
                <a:t> 1</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19" name="Picture 18">
              <a:extLst>
                <a:ext uri="{FF2B5EF4-FFF2-40B4-BE49-F238E27FC236}">
                  <a16:creationId xmlns:a16="http://schemas.microsoft.com/office/drawing/2014/main" id="{6E13AD97-F92C-41D0-9DD6-26DE3F6A490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158526" y="2558984"/>
              <a:ext cx="1207481" cy="1207481"/>
            </a:xfrm>
            <a:prstGeom prst="rect">
              <a:avLst/>
            </a:prstGeom>
          </p:spPr>
        </p:pic>
      </p:grpSp>
      <p:sp>
        <p:nvSpPr>
          <p:cNvPr id="21" name="TextBox 20">
            <a:extLst>
              <a:ext uri="{FF2B5EF4-FFF2-40B4-BE49-F238E27FC236}">
                <a16:creationId xmlns:a16="http://schemas.microsoft.com/office/drawing/2014/main" id="{2CECB661-1C11-4522-B3B9-B5C1582BE98E}"/>
              </a:ext>
            </a:extLst>
          </p:cNvPr>
          <p:cNvSpPr txBox="1"/>
          <p:nvPr/>
        </p:nvSpPr>
        <p:spPr>
          <a:xfrm>
            <a:off x="5568598" y="4922011"/>
            <a:ext cx="6433860" cy="1815882"/>
          </a:xfrm>
          <a:prstGeom prst="rect">
            <a:avLst/>
          </a:prstGeom>
          <a:solidFill>
            <a:schemeClr val="accent1">
              <a:lumMod val="20000"/>
              <a:lumOff val="80000"/>
            </a:schemeClr>
          </a:soli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vi-VN" sz="2800" dirty="0">
                <a:solidFill>
                  <a:srgbClr val="002060"/>
                </a:solidFill>
                <a:latin typeface="#9Slide05 SVNKitten" pitchFamily="2" charset="0"/>
                <a:cs typeface="Times New Roman" pitchFamily="18" charset="0"/>
              </a:rPr>
              <a:t>Nêu một số tác động của con người tới thiên nhiên sẽ làm ảnh hưởng đến khả năng đáp ứng nhu cầu của các thế hệ mai sau.</a:t>
            </a:r>
            <a:endParaRPr lang="en-US" sz="2800" dirty="0">
              <a:solidFill>
                <a:srgbClr val="002060"/>
              </a:solidFill>
              <a:latin typeface="#9Slide05 SVNKitten" pitchFamily="2" charset="0"/>
              <a:cs typeface="Times New Roman" pitchFamily="18" charset="0"/>
            </a:endParaRPr>
          </a:p>
        </p:txBody>
      </p:sp>
      <p:sp>
        <p:nvSpPr>
          <p:cNvPr id="22" name="Flowchart: Terminator 21">
            <a:extLst>
              <a:ext uri="{FF2B5EF4-FFF2-40B4-BE49-F238E27FC236}">
                <a16:creationId xmlns:a16="http://schemas.microsoft.com/office/drawing/2014/main" id="{01702C9F-88F5-4FDC-A4D1-AE3FAA55DB20}"/>
              </a:ext>
            </a:extLst>
          </p:cNvPr>
          <p:cNvSpPr/>
          <p:nvPr/>
        </p:nvSpPr>
        <p:spPr>
          <a:xfrm>
            <a:off x="7302561" y="4756627"/>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en-US" sz="3600" dirty="0">
                <a:latin typeface="#9Slide03 SVN-PF Din Text Pro C" panose="02000506020000020004" pitchFamily="2" charset="0"/>
              </a:rPr>
              <a:t> 2</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23" name="Picture 22">
            <a:extLst>
              <a:ext uri="{FF2B5EF4-FFF2-40B4-BE49-F238E27FC236}">
                <a16:creationId xmlns:a16="http://schemas.microsoft.com/office/drawing/2014/main" id="{1017FFAD-BDDD-482F-8096-07A1D234AF4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923399" y="4421550"/>
            <a:ext cx="1207481" cy="1207481"/>
          </a:xfrm>
          <a:prstGeom prst="rect">
            <a:avLst/>
          </a:prstGeom>
        </p:spPr>
      </p:pic>
    </p:spTree>
    <p:extLst>
      <p:ext uri="{BB962C8B-B14F-4D97-AF65-F5344CB8AC3E}">
        <p14:creationId xmlns:p14="http://schemas.microsoft.com/office/powerpoint/2010/main" val="2533517592"/>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7" y="126024"/>
            <a:ext cx="9886028"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D93B8A7-E934-47F7-86F8-3A0A64FBE671}"/>
              </a:ext>
            </a:extLst>
          </p:cNvPr>
          <p:cNvGrpSpPr/>
          <p:nvPr/>
        </p:nvGrpSpPr>
        <p:grpSpPr>
          <a:xfrm>
            <a:off x="495929" y="85751"/>
            <a:ext cx="10293991" cy="1015663"/>
            <a:chOff x="495929" y="85751"/>
            <a:chExt cx="10293991" cy="1015663"/>
          </a:xfrm>
        </p:grpSpPr>
        <p:sp>
          <p:nvSpPr>
            <p:cNvPr id="20" name="Rectangle 19">
              <a:extLst>
                <a:ext uri="{FF2B5EF4-FFF2-40B4-BE49-F238E27FC236}">
                  <a16:creationId xmlns:a16="http://schemas.microsoft.com/office/drawing/2014/main" id="{4C6A2CF2-959D-4E96-9F8C-B0CBE8B11E3A}"/>
                </a:ext>
              </a:extLst>
            </p:cNvPr>
            <p:cNvSpPr/>
            <p:nvPr/>
          </p:nvSpPr>
          <p:spPr>
            <a:xfrm>
              <a:off x="771575" y="85751"/>
              <a:ext cx="100183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1</a:t>
              </a:r>
              <a:r>
                <a:rPr lang="en-US" sz="5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THẾ NÀO LÀ PHÁT TRIỂN BỀN VỮNG ?</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5929" y="126024"/>
              <a:ext cx="1566254" cy="90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4B209AD6-7D83-4562-AAC5-CB860FAF0371}"/>
              </a:ext>
            </a:extLst>
          </p:cNvPr>
          <p:cNvSpPr txBox="1"/>
          <p:nvPr/>
        </p:nvSpPr>
        <p:spPr>
          <a:xfrm>
            <a:off x="341184" y="1932586"/>
            <a:ext cx="3314148" cy="3970318"/>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solidFill>
                <a:srgbClr val="002060"/>
              </a:solidFill>
              <a:latin typeface="#9Slide05 SVNKitten" pitchFamily="2" charset="0"/>
              <a:cs typeface="Times New Roman" pitchFamily="18" charset="0"/>
            </a:endParaRPr>
          </a:p>
          <a:p>
            <a:pPr algn="just">
              <a:defRPr/>
            </a:pPr>
            <a:r>
              <a:rPr lang="vi-VN" sz="2800" dirty="0">
                <a:solidFill>
                  <a:srgbClr val="002060"/>
                </a:solidFill>
                <a:latin typeface="#9Slide05 SVNKitten" pitchFamily="2" charset="0"/>
                <a:cs typeface="Times New Roman" pitchFamily="18" charset="0"/>
              </a:rPr>
              <a:t>Sự phát triển nhằm đáp ứng các nhu cầu của thế hệ hiện tại mà không làm t</a:t>
            </a:r>
            <a:r>
              <a:rPr lang="en-US" sz="2800" dirty="0">
                <a:solidFill>
                  <a:srgbClr val="002060"/>
                </a:solidFill>
                <a:latin typeface="#9Slide05 SVNKitten" pitchFamily="2" charset="0"/>
                <a:cs typeface="Times New Roman" pitchFamily="18" charset="0"/>
              </a:rPr>
              <a:t>ổ</a:t>
            </a:r>
            <a:r>
              <a:rPr lang="vi-VN" sz="2800" dirty="0">
                <a:solidFill>
                  <a:srgbClr val="002060"/>
                </a:solidFill>
                <a:latin typeface="#9Slide05 SVNKitten" pitchFamily="2" charset="0"/>
                <a:cs typeface="Times New Roman" pitchFamily="18" charset="0"/>
              </a:rPr>
              <a:t>n hại đến </a:t>
            </a:r>
            <a:r>
              <a:rPr lang="en-US" sz="2800" dirty="0" err="1">
                <a:solidFill>
                  <a:srgbClr val="002060"/>
                </a:solidFill>
                <a:latin typeface="#9Slide05 SVNKitten" pitchFamily="2" charset="0"/>
                <a:cs typeface="Times New Roman" pitchFamily="18" charset="0"/>
              </a:rPr>
              <a:t>khả</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năng</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thoả</a:t>
            </a:r>
            <a:r>
              <a:rPr lang="en-US" sz="2800" dirty="0">
                <a:solidFill>
                  <a:srgbClr val="002060"/>
                </a:solidFill>
                <a:latin typeface="#9Slide05 SVNKitten" pitchFamily="2" charset="0"/>
                <a:cs typeface="Times New Roman" pitchFamily="18" charset="0"/>
              </a:rPr>
              <a:t> </a:t>
            </a:r>
            <a:r>
              <a:rPr lang="en-US" sz="2800" dirty="0" err="1">
                <a:solidFill>
                  <a:srgbClr val="002060"/>
                </a:solidFill>
                <a:latin typeface="#9Slide05 SVNKitten" pitchFamily="2" charset="0"/>
                <a:cs typeface="Times New Roman" pitchFamily="18" charset="0"/>
              </a:rPr>
              <a:t>mãn</a:t>
            </a:r>
            <a:r>
              <a:rPr lang="en-US" sz="2800" dirty="0">
                <a:solidFill>
                  <a:srgbClr val="002060"/>
                </a:solidFill>
                <a:latin typeface="#9Slide05 SVNKitten" pitchFamily="2" charset="0"/>
                <a:cs typeface="Times New Roman" pitchFamily="18" charset="0"/>
              </a:rPr>
              <a:t> </a:t>
            </a:r>
            <a:r>
              <a:rPr lang="vi-VN" sz="2800" dirty="0">
                <a:solidFill>
                  <a:srgbClr val="002060"/>
                </a:solidFill>
                <a:latin typeface="#9Slide05 SVNKitten" pitchFamily="2" charset="0"/>
                <a:cs typeface="Times New Roman" pitchFamily="18" charset="0"/>
              </a:rPr>
              <a:t>nhu cầu của các thế hệ tương lai gọi là phát triển bền vững.</a:t>
            </a:r>
            <a:endParaRPr lang="en-US" sz="2800" dirty="0">
              <a:solidFill>
                <a:srgbClr val="002060"/>
              </a:solidFill>
              <a:latin typeface="#9Slide05 SVNKitten" pitchFamily="2" charset="0"/>
              <a:cs typeface="Times New Roman" pitchFamily="18" charset="0"/>
            </a:endParaRPr>
          </a:p>
        </p:txBody>
      </p:sp>
      <p:sp>
        <p:nvSpPr>
          <p:cNvPr id="28" name="Flowchart: Terminator 27">
            <a:extLst>
              <a:ext uri="{FF2B5EF4-FFF2-40B4-BE49-F238E27FC236}">
                <a16:creationId xmlns:a16="http://schemas.microsoft.com/office/drawing/2014/main" id="{BC4BC2D9-1142-41D1-B01E-681495F350D8}"/>
              </a:ext>
            </a:extLst>
          </p:cNvPr>
          <p:cNvSpPr/>
          <p:nvPr/>
        </p:nvSpPr>
        <p:spPr>
          <a:xfrm>
            <a:off x="479007" y="181109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9Slide03 SVN-PF Din Text Pro C" panose="02000506020000020004" pitchFamily="2" charset="0"/>
              </a:rPr>
              <a:t>Khái</a:t>
            </a:r>
            <a:r>
              <a:rPr lang="en-US" sz="4000" dirty="0">
                <a:latin typeface="#9Slide03 SVN-PF Din Text Pro C" panose="02000506020000020004" pitchFamily="2" charset="0"/>
              </a:rPr>
              <a:t> </a:t>
            </a:r>
            <a:r>
              <a:rPr lang="en-US" sz="4000" dirty="0" err="1">
                <a:latin typeface="#9Slide03 SVN-PF Din Text Pro C" panose="02000506020000020004" pitchFamily="2" charset="0"/>
              </a:rPr>
              <a:t>niệm</a:t>
            </a:r>
            <a:endParaRPr lang="en-US" sz="4000" dirty="0">
              <a:latin typeface="#9Slide03 SVN-PF Din Text Pro C" panose="02000506020000020004" pitchFamily="2" charset="0"/>
            </a:endParaRPr>
          </a:p>
        </p:txBody>
      </p:sp>
      <p:cxnSp>
        <p:nvCxnSpPr>
          <p:cNvPr id="29" name="Straight Connector 28">
            <a:extLst>
              <a:ext uri="{FF2B5EF4-FFF2-40B4-BE49-F238E27FC236}">
                <a16:creationId xmlns:a16="http://schemas.microsoft.com/office/drawing/2014/main" id="{F7CC2F8F-654B-4A6B-984B-12ECDBF92A93}"/>
              </a:ext>
            </a:extLst>
          </p:cNvPr>
          <p:cNvCxnSpPr>
            <a:cxnSpLocks/>
          </p:cNvCxnSpPr>
          <p:nvPr/>
        </p:nvCxnSpPr>
        <p:spPr>
          <a:xfrm>
            <a:off x="3924886" y="1222909"/>
            <a:ext cx="0" cy="56350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437D2012-295E-45BB-99BB-7D4E3F9B016E}"/>
              </a:ext>
            </a:extLst>
          </p:cNvPr>
          <p:cNvGraphicFramePr/>
          <p:nvPr>
            <p:extLst>
              <p:ext uri="{D42A27DB-BD31-4B8C-83A1-F6EECF244321}">
                <p14:modId xmlns:p14="http://schemas.microsoft.com/office/powerpoint/2010/main" val="2021104912"/>
              </p:ext>
            </p:extLst>
          </p:nvPr>
        </p:nvGraphicFramePr>
        <p:xfrm>
          <a:off x="5176061" y="1141687"/>
          <a:ext cx="6814888" cy="564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extBox 35">
            <a:extLst>
              <a:ext uri="{FF2B5EF4-FFF2-40B4-BE49-F238E27FC236}">
                <a16:creationId xmlns:a16="http://schemas.microsoft.com/office/drawing/2014/main" id="{0486CD36-458B-4CBC-A522-BE1355EA48FE}"/>
              </a:ext>
            </a:extLst>
          </p:cNvPr>
          <p:cNvSpPr txBox="1"/>
          <p:nvPr/>
        </p:nvSpPr>
        <p:spPr>
          <a:xfrm>
            <a:off x="10887221" y="2755584"/>
            <a:ext cx="1304779" cy="2554545"/>
          </a:xfrm>
          <a:prstGeom prst="rect">
            <a:avLst/>
          </a:prstGeom>
          <a:noFill/>
        </p:spPr>
        <p:txBody>
          <a:bodyPr wrap="square">
            <a:spAutoFit/>
          </a:bodyPr>
          <a:lstStyle/>
          <a:p>
            <a:r>
              <a:rPr lang="en-US" sz="4000" dirty="0">
                <a:solidFill>
                  <a:srgbClr val="002060"/>
                </a:solidFill>
                <a:latin typeface="#9Slide05 SVNKitten" pitchFamily="2" charset="0"/>
                <a:cs typeface="Times New Roman" pitchFamily="18" charset="0"/>
              </a:rPr>
              <a:t>P</a:t>
            </a:r>
            <a:r>
              <a:rPr lang="vi-VN" sz="4000" dirty="0">
                <a:solidFill>
                  <a:srgbClr val="002060"/>
                </a:solidFill>
                <a:latin typeface="#9Slide05 SVNKitten" pitchFamily="2" charset="0"/>
                <a:cs typeface="Times New Roman" pitchFamily="18" charset="0"/>
              </a:rPr>
              <a:t>hát triển bền vững</a:t>
            </a:r>
            <a:endParaRPr lang="en-US" sz="4000" dirty="0">
              <a:solidFill>
                <a:srgbClr val="002060"/>
              </a:solidFill>
            </a:endParaRPr>
          </a:p>
        </p:txBody>
      </p:sp>
      <p:pic>
        <p:nvPicPr>
          <p:cNvPr id="14" name="Graphic 13" descr="Arrow Down with solid fill">
            <a:extLst>
              <a:ext uri="{FF2B5EF4-FFF2-40B4-BE49-F238E27FC236}">
                <a16:creationId xmlns:a16="http://schemas.microsoft.com/office/drawing/2014/main" id="{A5575A30-1ACB-477A-A389-4C043EBEC8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90617" y="2348418"/>
            <a:ext cx="1864036" cy="3416034"/>
          </a:xfrm>
          <a:prstGeom prst="rect">
            <a:avLst/>
          </a:prstGeom>
        </p:spPr>
      </p:pic>
      <p:pic>
        <p:nvPicPr>
          <p:cNvPr id="3076" name="Picture 4" descr="Ecology, Environment, Green, Nature, World Icon PNG Transparent Background,  Free Download #14978 - FreeIconsPNG">
            <a:extLst>
              <a:ext uri="{FF2B5EF4-FFF2-40B4-BE49-F238E27FC236}">
                <a16:creationId xmlns:a16="http://schemas.microsoft.com/office/drawing/2014/main" id="{2E2C14B6-BB02-43E2-A535-B33CB29929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7509" y="2189772"/>
            <a:ext cx="3526541" cy="352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18002"/>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636606" y="126024"/>
            <a:ext cx="11426437" cy="76387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096297"/>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381665" y="1364920"/>
            <a:ext cx="2893720" cy="1263345"/>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SGK/201, </a:t>
            </a:r>
            <a:r>
              <a:rPr lang="en-US" sz="2800" dirty="0" err="1">
                <a:solidFill>
                  <a:schemeClr val="tx1"/>
                </a:solidFill>
                <a:latin typeface="#9Slide05 SVNKitten" pitchFamily="2" charset="0"/>
                <a:cs typeface="Arial" panose="020B0604020202020204" pitchFamily="34" charset="0"/>
              </a:rPr>
              <a:t>hoàn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thành</a:t>
            </a:r>
            <a:r>
              <a:rPr lang="en-US" sz="2800" dirty="0">
                <a:solidFill>
                  <a:schemeClr val="tx1"/>
                </a:solidFill>
                <a:latin typeface="#9Slide05 SVNKitten" pitchFamily="2" charset="0"/>
                <a:cs typeface="Arial" panose="020B0604020202020204" pitchFamily="34" charset="0"/>
              </a:rPr>
              <a:t> PHT</a:t>
            </a:r>
          </a:p>
        </p:txBody>
      </p:sp>
      <p:grpSp>
        <p:nvGrpSpPr>
          <p:cNvPr id="7" name="Group 6">
            <a:extLst>
              <a:ext uri="{FF2B5EF4-FFF2-40B4-BE49-F238E27FC236}">
                <a16:creationId xmlns:a16="http://schemas.microsoft.com/office/drawing/2014/main" id="{0D93B8A7-E934-47F7-86F8-3A0A64FBE671}"/>
              </a:ext>
            </a:extLst>
          </p:cNvPr>
          <p:cNvGrpSpPr/>
          <p:nvPr/>
        </p:nvGrpSpPr>
        <p:grpSpPr>
          <a:xfrm>
            <a:off x="128957" y="147042"/>
            <a:ext cx="12294137" cy="776254"/>
            <a:chOff x="128957" y="147042"/>
            <a:chExt cx="12294137" cy="776254"/>
          </a:xfrm>
        </p:grpSpPr>
        <p:sp>
          <p:nvSpPr>
            <p:cNvPr id="20" name="Rectangle 19">
              <a:extLst>
                <a:ext uri="{FF2B5EF4-FFF2-40B4-BE49-F238E27FC236}">
                  <a16:creationId xmlns:a16="http://schemas.microsoft.com/office/drawing/2014/main" id="{4C6A2CF2-959D-4E96-9F8C-B0CBE8B11E3A}"/>
                </a:ext>
              </a:extLst>
            </p:cNvPr>
            <p:cNvSpPr/>
            <p:nvPr/>
          </p:nvSpPr>
          <p:spPr>
            <a:xfrm>
              <a:off x="996658" y="215410"/>
              <a:ext cx="11426436"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2. BẢO VỆ TỰ NHIÊN VÀ KHAI THÁC THÔNG MINH CÁC TÀI NGUYÊN TN</a:t>
              </a:r>
            </a:p>
          </p:txBody>
        </p:sp>
        <p:pic>
          <p:nvPicPr>
            <p:cNvPr id="2" name="Picture 6189">
              <a:extLst>
                <a:ext uri="{FF2B5EF4-FFF2-40B4-BE49-F238E27FC236}">
                  <a16:creationId xmlns:a16="http://schemas.microsoft.com/office/drawing/2014/main" id="{F00CE946-6CE0-4FA3-8CE0-8EE2FBD0B5A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8957" y="147042"/>
              <a:ext cx="1237958" cy="74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74BA803-40B4-4194-AA51-797A97C95B6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91976" y="4514872"/>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B76E1D84-1756-4638-A3D8-092FE886D927}"/>
              </a:ext>
            </a:extLst>
          </p:cNvPr>
          <p:cNvSpPr/>
          <p:nvPr/>
        </p:nvSpPr>
        <p:spPr>
          <a:xfrm>
            <a:off x="2804736" y="3150041"/>
            <a:ext cx="2737648" cy="132954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Hết giờ, </a:t>
            </a:r>
            <a:r>
              <a:rPr lang="vi-VN" sz="2800" dirty="0">
                <a:solidFill>
                  <a:schemeClr val="tx1"/>
                </a:solidFill>
                <a:latin typeface="#9Slide05 SVNKitten" pitchFamily="2" charset="0"/>
                <a:cs typeface="Arial" panose="020B0604020202020204" pitchFamily="34" charset="0"/>
              </a:rPr>
              <a:t>GV gọi HS </a:t>
            </a:r>
            <a:r>
              <a:rPr lang="en-US" sz="2800" dirty="0">
                <a:solidFill>
                  <a:schemeClr val="tx1"/>
                </a:solidFill>
                <a:latin typeface="#9Slide05 SVNKitten" pitchFamily="2" charset="0"/>
                <a:cs typeface="Arial" panose="020B0604020202020204" pitchFamily="34" charset="0"/>
              </a:rPr>
              <a:t>trình bày</a:t>
            </a:r>
          </a:p>
        </p:txBody>
      </p:sp>
      <p:pic>
        <p:nvPicPr>
          <p:cNvPr id="615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10B581E2-CC0C-46EE-82C9-9474EA14C27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208344" y="4491402"/>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iấy Máy Tính Biểu Tượng Bút Chì - biểu tượng bút chì png tải về - Miễn phí  trong suốt Trắng png Tải về.">
            <a:extLst>
              <a:ext uri="{FF2B5EF4-FFF2-40B4-BE49-F238E27FC236}">
                <a16:creationId xmlns:a16="http://schemas.microsoft.com/office/drawing/2014/main" id="{959B2324-3032-40E9-B8B5-83D91CDADD7A}"/>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96658" y="1428176"/>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ank notepad stock illustration. Illustration of diary - 34859770">
            <a:extLst>
              <a:ext uri="{FF2B5EF4-FFF2-40B4-BE49-F238E27FC236}">
                <a16:creationId xmlns:a16="http://schemas.microsoft.com/office/drawing/2014/main" id="{2E4A34EA-F736-4803-B53E-8B89FE51AA4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462" b="94538" l="10079" r="80794">
                        <a14:foregroundMark x1="15397" y1="25846" x2="15397" y2="25846"/>
                        <a14:foregroundMark x1="12460" y1="7769" x2="16746" y2="11154"/>
                        <a14:foregroundMark x1="11825" y1="14000" x2="16270" y2="17846"/>
                        <a14:foregroundMark x1="11270" y1="19615" x2="15556" y2="23231"/>
                        <a14:foregroundMark x1="11825" y1="38154" x2="17302" y2="42000"/>
                        <a14:foregroundMark x1="11270" y1="42846" x2="15079" y2="49769"/>
                        <a14:foregroundMark x1="15397" y1="88462" x2="16587" y2="89154"/>
                        <a14:foregroundMark x1="12698" y1="78846" x2="12698" y2="78846"/>
                        <a14:foregroundMark x1="14921" y1="93154" x2="24762" y2="92538"/>
                        <a14:foregroundMark x1="24762" y1="92538" x2="51746" y2="94846"/>
                        <a14:foregroundMark x1="51746" y1="94846" x2="80714" y2="92000"/>
                        <a14:foregroundMark x1="80873" y1="58308" x2="79286" y2="49923"/>
                        <a14:foregroundMark x1="79286" y1="49923" x2="80873" y2="25000"/>
                        <a14:foregroundMark x1="10952" y1="85538" x2="10952" y2="85538"/>
                        <a14:foregroundMark x1="10794" y1="79769" x2="10794" y2="79769"/>
                        <a14:foregroundMark x1="10794" y1="74385" x2="10794" y2="74385"/>
                        <a14:foregroundMark x1="10079" y1="68308" x2="10079" y2="68308"/>
                      </a14:backgroundRemoval>
                    </a14:imgEffect>
                  </a14:imgLayer>
                </a14:imgProps>
              </a:ext>
              <a:ext uri="{28A0092B-C50C-407E-A947-70E740481C1C}">
                <a14:useLocalDpi xmlns:a14="http://schemas.microsoft.com/office/drawing/2010/main" val="0"/>
              </a:ext>
            </a:extLst>
          </a:blip>
          <a:srcRect l="9052" t="4719" r="17466" b="4820"/>
          <a:stretch/>
        </p:blipFill>
        <p:spPr bwMode="auto">
          <a:xfrm>
            <a:off x="5729774" y="1125226"/>
            <a:ext cx="5705064" cy="57192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út Máy tính Biểu tượng - cây bút png tải về - Miễn phí trong suốt Góc png  Tải về.">
            <a:extLst>
              <a:ext uri="{FF2B5EF4-FFF2-40B4-BE49-F238E27FC236}">
                <a16:creationId xmlns:a16="http://schemas.microsoft.com/office/drawing/2014/main" id="{40F571C3-8E8D-465D-B3D1-2BA64D64B29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667" b="98667" l="1778" r="98556">
                        <a14:foregroundMark x1="3333" y1="88778" x2="3333" y2="88778"/>
                        <a14:foregroundMark x1="7222" y1="92333" x2="7222" y2="92333"/>
                        <a14:foregroundMark x1="2778" y1="97667" x2="2778" y2="97667"/>
                        <a14:foregroundMark x1="1778" y1="98667" x2="1778" y2="98667"/>
                        <a14:foregroundMark x1="71111" y1="33889" x2="71111" y2="33889"/>
                        <a14:foregroundMark x1="94000" y1="3889" x2="94000" y2="3889"/>
                        <a14:foregroundMark x1="98556" y1="1667" x2="98556" y2="1667"/>
                      </a14:backgroundRemoval>
                    </a14:imgEffect>
                  </a14:imgLayer>
                </a14:imgProps>
              </a:ext>
              <a:ext uri="{28A0092B-C50C-407E-A947-70E740481C1C}">
                <a14:useLocalDpi xmlns:a14="http://schemas.microsoft.com/office/drawing/2010/main" val="0"/>
              </a:ext>
            </a:extLst>
          </a:blip>
          <a:srcRect/>
          <a:stretch>
            <a:fillRect/>
          </a:stretch>
        </p:blipFill>
        <p:spPr bwMode="auto">
          <a:xfrm rot="20251863">
            <a:off x="10393829" y="4241743"/>
            <a:ext cx="2082017" cy="2082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B0E021-16A5-495C-863D-DE9D189F7F37}"/>
              </a:ext>
            </a:extLst>
          </p:cNvPr>
          <p:cNvSpPr txBox="1"/>
          <p:nvPr/>
        </p:nvSpPr>
        <p:spPr>
          <a:xfrm>
            <a:off x="6489254" y="1834695"/>
            <a:ext cx="4610155" cy="5109091"/>
          </a:xfrm>
          <a:prstGeom prst="rect">
            <a:avLst/>
          </a:prstGeom>
          <a:noFill/>
        </p:spPr>
        <p:txBody>
          <a:bodyPr wrap="square" rtlCol="0">
            <a:spAutoFit/>
          </a:bodyPr>
          <a:lstStyle/>
          <a:p>
            <a:pPr algn="just"/>
            <a:r>
              <a:rPr lang="en-US" sz="2800" dirty="0">
                <a:solidFill>
                  <a:srgbClr val="002060"/>
                </a:solidFill>
                <a:latin typeface="#9Slide05 SVNKitten" pitchFamily="2" charset="0"/>
              </a:rPr>
              <a:t>1</a:t>
            </a:r>
            <a:r>
              <a:rPr lang="vi-VN" sz="2800" dirty="0">
                <a:solidFill>
                  <a:srgbClr val="002060"/>
                </a:solidFill>
                <a:latin typeface="#9Slide05 SVNKitten" pitchFamily="2" charset="0"/>
              </a:rPr>
              <a:t>/ Ý nghĩa của việc bảo vệ tự nhiên và khai thác thông minh tài nguyên thiên nhiên.</a:t>
            </a:r>
            <a:endParaRPr lang="en-US"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2</a:t>
            </a:r>
            <a:r>
              <a:rPr lang="vi-VN" sz="2800" dirty="0">
                <a:solidFill>
                  <a:srgbClr val="002060"/>
                </a:solidFill>
                <a:latin typeface="#9Slide05 SVNKitten" pitchFamily="2" charset="0"/>
              </a:rPr>
              <a:t>/ Để bảo vệ môi trường, mỗi người chúng ta cần phải làm gì?</a:t>
            </a:r>
            <a:endParaRPr lang="en-US"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pPr algn="just"/>
            <a:r>
              <a:rPr lang="en-US" sz="2800" dirty="0">
                <a:solidFill>
                  <a:srgbClr val="002060"/>
                </a:solidFill>
                <a:latin typeface="#9Slide05 SVNKitten" pitchFamily="2" charset="0"/>
              </a:rPr>
              <a:t>..........................................</a:t>
            </a:r>
            <a:endParaRPr lang="vi-VN" sz="2800" dirty="0">
              <a:solidFill>
                <a:srgbClr val="002060"/>
              </a:solidFill>
              <a:latin typeface="#9Slide05 SVNKitten" pitchFamily="2" charset="0"/>
            </a:endParaRPr>
          </a:p>
          <a:p>
            <a:endParaRPr lang="en-US" dirty="0"/>
          </a:p>
        </p:txBody>
      </p:sp>
      <p:sp>
        <p:nvSpPr>
          <p:cNvPr id="26" name="Flowchart: Terminator 25">
            <a:extLst>
              <a:ext uri="{FF2B5EF4-FFF2-40B4-BE49-F238E27FC236}">
                <a16:creationId xmlns:a16="http://schemas.microsoft.com/office/drawing/2014/main" id="{68067D56-844E-41C4-8F06-B4BF07B02C1C}"/>
              </a:ext>
            </a:extLst>
          </p:cNvPr>
          <p:cNvSpPr/>
          <p:nvPr/>
        </p:nvSpPr>
        <p:spPr>
          <a:xfrm>
            <a:off x="7031994" y="1333900"/>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Phiếu</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học</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tập</a:t>
            </a:r>
            <a:endParaRPr lang="en-US" sz="3600" dirty="0">
              <a:latin typeface="#9Slide03 SVN-PF Din Text Pro C" panose="02000506020000020004" pitchFamily="2" charset="0"/>
            </a:endParaRPr>
          </a:p>
        </p:txBody>
      </p:sp>
      <p:pic>
        <p:nvPicPr>
          <p:cNvPr id="27" name="Picture 26">
            <a:extLst>
              <a:ext uri="{FF2B5EF4-FFF2-40B4-BE49-F238E27FC236}">
                <a16:creationId xmlns:a16="http://schemas.microsoft.com/office/drawing/2014/main" id="{D3AEB3D4-BB73-4046-97C4-DABC54A7645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821646" y="1167938"/>
            <a:ext cx="929654" cy="929654"/>
          </a:xfrm>
          <a:prstGeom prst="rect">
            <a:avLst/>
          </a:prstGeom>
        </p:spPr>
      </p:pic>
      <p:sp>
        <p:nvSpPr>
          <p:cNvPr id="23" name="Rectangle: Rounded Corners 7">
            <a:extLst>
              <a:ext uri="{FF2B5EF4-FFF2-40B4-BE49-F238E27FC236}">
                <a16:creationId xmlns:a16="http://schemas.microsoft.com/office/drawing/2014/main" id="{7B6C2081-9673-4195-89C8-D35646D5E1E5}"/>
              </a:ext>
            </a:extLst>
          </p:cNvPr>
          <p:cNvSpPr/>
          <p:nvPr/>
        </p:nvSpPr>
        <p:spPr>
          <a:xfrm>
            <a:off x="286693" y="3157899"/>
            <a:ext cx="2316410" cy="124130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3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2971516376"/>
      </p:ext>
    </p:extLst>
  </p:cSld>
  <p:clrMapOvr>
    <a:masterClrMapping/>
  </p:clrMapOvr>
  <mc:AlternateContent xmlns:mc="http://schemas.openxmlformats.org/markup-compatibility/2006">
    <mc:Choice xmlns:p14="http://schemas.microsoft.com/office/powerpoint/2010/main" Requires="p14">
      <p:transition p14:dur="0" advTm="41338"/>
    </mc:Choice>
    <mc:Fallback>
      <p:transition advTm="41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2673316" y="36322"/>
            <a:ext cx="6422496"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NỘI DUNG CHÍNH</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E08902E8-6F6C-4831-A2A6-63F4B87AF866}"/>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3089940" y="36322"/>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32AB4E-C038-4348-A630-453D64DC8DCE}"/>
              </a:ext>
            </a:extLst>
          </p:cNvPr>
          <p:cNvSpPr txBox="1"/>
          <p:nvPr/>
        </p:nvSpPr>
        <p:spPr>
          <a:xfrm>
            <a:off x="233256" y="4164379"/>
            <a:ext cx="1927443" cy="224676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pPr algn="ctr"/>
            <a:r>
              <a:rPr lang="en-US" sz="2800" dirty="0">
                <a:solidFill>
                  <a:srgbClr val="C00000"/>
                </a:solidFill>
                <a:latin typeface="#9Slide05 SVNKitten" pitchFamily="2" charset="0"/>
              </a:rPr>
              <a:t>2. </a:t>
            </a:r>
            <a:r>
              <a:rPr lang="en-US" sz="2800" dirty="0" err="1">
                <a:solidFill>
                  <a:srgbClr val="C00000"/>
                </a:solidFill>
                <a:latin typeface="#9Slide05 SVNKitten" pitchFamily="2" charset="0"/>
              </a:rPr>
              <a:t>Bảo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vệ</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tự</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nhiên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khai</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thác</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thông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minh</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các</a:t>
            </a:r>
            <a:r>
              <a:rPr lang="en-US" sz="2800" dirty="0">
                <a:solidFill>
                  <a:srgbClr val="C00000"/>
                </a:solidFill>
                <a:latin typeface="#9Slide05 SVNKitten" pitchFamily="2" charset="0"/>
              </a:rPr>
              <a:t> TNTN</a:t>
            </a:r>
          </a:p>
        </p:txBody>
      </p:sp>
      <p:sp>
        <p:nvSpPr>
          <p:cNvPr id="10" name="TextBox 9">
            <a:extLst>
              <a:ext uri="{FF2B5EF4-FFF2-40B4-BE49-F238E27FC236}">
                <a16:creationId xmlns:a16="http://schemas.microsoft.com/office/drawing/2014/main" id="{A92BEB43-D05F-4237-9CA5-9384A486297F}"/>
              </a:ext>
            </a:extLst>
          </p:cNvPr>
          <p:cNvSpPr txBox="1"/>
          <p:nvPr/>
        </p:nvSpPr>
        <p:spPr>
          <a:xfrm>
            <a:off x="233256" y="1613841"/>
            <a:ext cx="1927443"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pPr algn="ctr"/>
            <a:r>
              <a:rPr lang="en-US" sz="2800" dirty="0">
                <a:solidFill>
                  <a:srgbClr val="C00000"/>
                </a:solidFill>
                <a:latin typeface="#9Slide05 SVNKitten" pitchFamily="2" charset="0"/>
              </a:rPr>
              <a:t>1. </a:t>
            </a:r>
            <a:r>
              <a:rPr lang="en-US" sz="2800" dirty="0" err="1">
                <a:solidFill>
                  <a:srgbClr val="C00000"/>
                </a:solidFill>
                <a:latin typeface="#9Slide05 SVNKitten" pitchFamily="2" charset="0"/>
              </a:rPr>
              <a:t>Thế</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nào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phát</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triển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bền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vững</a:t>
            </a:r>
            <a:r>
              <a:rPr lang="en-US" sz="2800" dirty="0">
                <a:solidFill>
                  <a:srgbClr val="C00000"/>
                </a:solidFill>
                <a:latin typeface="#9Slide05 SVNKitten" pitchFamily="2" charset="0"/>
              </a:rPr>
              <a:t>?</a:t>
            </a:r>
          </a:p>
        </p:txBody>
      </p:sp>
      <p:sp>
        <p:nvSpPr>
          <p:cNvPr id="11" name="TextBox 10">
            <a:extLst>
              <a:ext uri="{FF2B5EF4-FFF2-40B4-BE49-F238E27FC236}">
                <a16:creationId xmlns:a16="http://schemas.microsoft.com/office/drawing/2014/main" id="{A7A707EA-D3E9-4BEE-A44C-4CF7181B10F3}"/>
              </a:ext>
            </a:extLst>
          </p:cNvPr>
          <p:cNvSpPr txBox="1"/>
          <p:nvPr/>
        </p:nvSpPr>
        <p:spPr>
          <a:xfrm>
            <a:off x="2937456" y="1310362"/>
            <a:ext cx="5052042" cy="954107"/>
          </a:xfrm>
          <a:prstGeom prst="rect">
            <a:avLst/>
          </a:prstGeom>
          <a:noFill/>
        </p:spPr>
        <p:txBody>
          <a:bodyPr wrap="square">
            <a:spAutoFit/>
          </a:bodyPr>
          <a:lstStyle/>
          <a:p>
            <a:r>
              <a:rPr lang="en-US" sz="2800" dirty="0" err="1">
                <a:solidFill>
                  <a:srgbClr val="002060"/>
                </a:solidFill>
                <a:latin typeface="#9Slide05 SVNKitten" pitchFamily="2" charset="0"/>
              </a:rPr>
              <a:t>Sự</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phát</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triển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nhằm</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đáp</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ứng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các</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nhu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cầu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của</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thế</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hệ</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hiện</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tại</a:t>
            </a:r>
            <a:r>
              <a:rPr lang="en-US" sz="2800" dirty="0">
                <a:solidFill>
                  <a:srgbClr val="002060"/>
                </a:solidFill>
                <a:latin typeface="#9Slide05 SVNKitten" pitchFamily="2" charset="0"/>
              </a:rPr>
              <a:t>  </a:t>
            </a:r>
          </a:p>
        </p:txBody>
      </p:sp>
      <p:sp>
        <p:nvSpPr>
          <p:cNvPr id="13" name="TextBox 12">
            <a:extLst>
              <a:ext uri="{FF2B5EF4-FFF2-40B4-BE49-F238E27FC236}">
                <a16:creationId xmlns:a16="http://schemas.microsoft.com/office/drawing/2014/main" id="{89B7E534-E8E5-4FFE-9ED7-2D0A334D7669}"/>
              </a:ext>
            </a:extLst>
          </p:cNvPr>
          <p:cNvSpPr txBox="1"/>
          <p:nvPr/>
        </p:nvSpPr>
        <p:spPr>
          <a:xfrm>
            <a:off x="2937455" y="2285140"/>
            <a:ext cx="5219239" cy="954107"/>
          </a:xfrm>
          <a:prstGeom prst="rect">
            <a:avLst/>
          </a:prstGeom>
          <a:noFill/>
        </p:spPr>
        <p:txBody>
          <a:bodyPr wrap="square">
            <a:spAutoFit/>
          </a:bodyPr>
          <a:lstStyle/>
          <a:p>
            <a:r>
              <a:rPr lang="en-US" sz="2800" dirty="0">
                <a:solidFill>
                  <a:srgbClr val="002060"/>
                </a:solidFill>
                <a:latin typeface="#9Slide05 SVNKitten" pitchFamily="2" charset="0"/>
              </a:rPr>
              <a:t>K</a:t>
            </a:r>
            <a:r>
              <a:rPr lang="vi-VN" sz="2800" dirty="0">
                <a:solidFill>
                  <a:srgbClr val="002060"/>
                </a:solidFill>
                <a:latin typeface="#9Slide05 SVNKitten" pitchFamily="2" charset="0"/>
              </a:rPr>
              <a:t>hông làm tổn hại đến nhu cầu của các thế hệ tương lai</a:t>
            </a:r>
            <a:endParaRPr lang="en-US" sz="2800" dirty="0">
              <a:solidFill>
                <a:srgbClr val="002060"/>
              </a:solidFill>
            </a:endParaRPr>
          </a:p>
        </p:txBody>
      </p:sp>
      <p:sp>
        <p:nvSpPr>
          <p:cNvPr id="15" name="TextBox 14">
            <a:extLst>
              <a:ext uri="{FF2B5EF4-FFF2-40B4-BE49-F238E27FC236}">
                <a16:creationId xmlns:a16="http://schemas.microsoft.com/office/drawing/2014/main" id="{E691C1BA-3DA4-4EDA-868B-CD76E56BD1F0}"/>
              </a:ext>
            </a:extLst>
          </p:cNvPr>
          <p:cNvSpPr txBox="1"/>
          <p:nvPr/>
        </p:nvSpPr>
        <p:spPr>
          <a:xfrm>
            <a:off x="3245961" y="5670550"/>
            <a:ext cx="1658652"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Biện</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pháp</a:t>
            </a:r>
            <a:endParaRPr lang="en-US" sz="2800" dirty="0">
              <a:solidFill>
                <a:srgbClr val="098A00"/>
              </a:solidFill>
              <a:latin typeface="#9Slide05 SVNKitten" pitchFamily="2" charset="0"/>
            </a:endParaRPr>
          </a:p>
        </p:txBody>
      </p:sp>
      <p:sp>
        <p:nvSpPr>
          <p:cNvPr id="16" name="TextBox 15">
            <a:extLst>
              <a:ext uri="{FF2B5EF4-FFF2-40B4-BE49-F238E27FC236}">
                <a16:creationId xmlns:a16="http://schemas.microsoft.com/office/drawing/2014/main" id="{09DFC2B2-6133-4601-AA46-DA94D83B3587}"/>
              </a:ext>
            </a:extLst>
          </p:cNvPr>
          <p:cNvSpPr txBox="1"/>
          <p:nvPr/>
        </p:nvSpPr>
        <p:spPr>
          <a:xfrm>
            <a:off x="3259194" y="3909954"/>
            <a:ext cx="1811073" cy="523220"/>
          </a:xfrm>
          <a:prstGeom prst="rect">
            <a:avLst/>
          </a:prstGeom>
          <a:noFill/>
          <a:ln w="12700">
            <a:noFill/>
          </a:ln>
        </p:spPr>
        <p:txBody>
          <a:bodyPr wrap="square">
            <a:spAutoFit/>
          </a:bodyPr>
          <a:lstStyle/>
          <a:p>
            <a:r>
              <a:rPr lang="en-US" sz="2800" dirty="0">
                <a:solidFill>
                  <a:schemeClr val="accent4">
                    <a:lumMod val="50000"/>
                  </a:schemeClr>
                </a:solidFill>
                <a:latin typeface="#9Slide05 SVNKitten" pitchFamily="2" charset="0"/>
              </a:rPr>
              <a:t>Ý </a:t>
            </a:r>
            <a:r>
              <a:rPr lang="en-US" sz="2800" dirty="0" err="1">
                <a:solidFill>
                  <a:schemeClr val="accent4">
                    <a:lumMod val="50000"/>
                  </a:schemeClr>
                </a:solidFill>
                <a:latin typeface="#9Slide05 SVNKitten" pitchFamily="2" charset="0"/>
              </a:rPr>
              <a:t>nghĩa</a:t>
            </a:r>
            <a:r>
              <a:rPr lang="en-US" sz="2800" dirty="0">
                <a:solidFill>
                  <a:schemeClr val="accent4">
                    <a:lumMod val="50000"/>
                  </a:schemeClr>
                </a:solidFill>
                <a:latin typeface="#9Slide05 SVNKitten" pitchFamily="2" charset="0"/>
              </a:rPr>
              <a:t> </a:t>
            </a:r>
          </a:p>
        </p:txBody>
      </p:sp>
      <p:sp>
        <p:nvSpPr>
          <p:cNvPr id="29" name="TextBox 28">
            <a:extLst>
              <a:ext uri="{FF2B5EF4-FFF2-40B4-BE49-F238E27FC236}">
                <a16:creationId xmlns:a16="http://schemas.microsoft.com/office/drawing/2014/main" id="{2E0390E8-0CB0-46D9-8C5A-D73E71B4C382}"/>
              </a:ext>
            </a:extLst>
          </p:cNvPr>
          <p:cNvSpPr txBox="1"/>
          <p:nvPr/>
        </p:nvSpPr>
        <p:spPr>
          <a:xfrm>
            <a:off x="5333084" y="3242803"/>
            <a:ext cx="4369177" cy="523220"/>
          </a:xfrm>
          <a:prstGeom prst="rect">
            <a:avLst/>
          </a:prstGeom>
          <a:noFill/>
          <a:ln w="12700">
            <a:noFill/>
          </a:ln>
        </p:spPr>
        <p:txBody>
          <a:bodyPr wrap="square">
            <a:spAutoFit/>
          </a:bodyPr>
          <a:lstStyle/>
          <a:p>
            <a:pPr algn="ctr"/>
            <a:r>
              <a:rPr lang="en-US" sz="2800" dirty="0" err="1">
                <a:solidFill>
                  <a:schemeClr val="accent4">
                    <a:lumMod val="50000"/>
                  </a:schemeClr>
                </a:solidFill>
                <a:latin typeface="#9Slide05 SVNKitten" pitchFamily="2" charset="0"/>
              </a:rPr>
              <a:t>Giữ</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gìn</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sự</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đa</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dạng</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sinh</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học</a:t>
            </a:r>
            <a:endParaRPr lang="en-US" sz="2800" dirty="0">
              <a:solidFill>
                <a:schemeClr val="accent4">
                  <a:lumMod val="50000"/>
                </a:schemeClr>
              </a:solidFill>
              <a:latin typeface="#9Slide05 SVNKitten" pitchFamily="2" charset="0"/>
            </a:endParaRPr>
          </a:p>
        </p:txBody>
      </p:sp>
      <p:sp>
        <p:nvSpPr>
          <p:cNvPr id="30" name="TextBox 29">
            <a:extLst>
              <a:ext uri="{FF2B5EF4-FFF2-40B4-BE49-F238E27FC236}">
                <a16:creationId xmlns:a16="http://schemas.microsoft.com/office/drawing/2014/main" id="{7D917F2E-6BB9-4A0D-9289-6224876CE302}"/>
              </a:ext>
            </a:extLst>
          </p:cNvPr>
          <p:cNvSpPr txBox="1"/>
          <p:nvPr/>
        </p:nvSpPr>
        <p:spPr>
          <a:xfrm>
            <a:off x="5486172" y="3669645"/>
            <a:ext cx="631662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N</a:t>
            </a:r>
            <a:r>
              <a:rPr lang="vi-VN" sz="2800" dirty="0">
                <a:solidFill>
                  <a:schemeClr val="accent4">
                    <a:lumMod val="50000"/>
                  </a:schemeClr>
                </a:solidFill>
                <a:latin typeface="#9Slide05 SVNKitten" pitchFamily="2" charset="0"/>
              </a:rPr>
              <a:t>găn chặn ô nhiễm và suy thoái môi trường</a:t>
            </a:r>
            <a:endParaRPr lang="en-US" sz="2800" dirty="0">
              <a:solidFill>
                <a:schemeClr val="accent4">
                  <a:lumMod val="50000"/>
                </a:schemeClr>
              </a:solidFill>
              <a:latin typeface="#9Slide05 SVNKitten" pitchFamily="2" charset="0"/>
            </a:endParaRPr>
          </a:p>
        </p:txBody>
      </p:sp>
      <p:cxnSp>
        <p:nvCxnSpPr>
          <p:cNvPr id="5" name="Straight Arrow Connector 4">
            <a:extLst>
              <a:ext uri="{FF2B5EF4-FFF2-40B4-BE49-F238E27FC236}">
                <a16:creationId xmlns:a16="http://schemas.microsoft.com/office/drawing/2014/main" id="{EED7315B-735D-4D49-ACF8-79CD5F5287E8}"/>
              </a:ext>
            </a:extLst>
          </p:cNvPr>
          <p:cNvCxnSpPr>
            <a:cxnSpLocks/>
            <a:stCxn id="10" idx="3"/>
            <a:endCxn id="11" idx="1"/>
          </p:cNvCxnSpPr>
          <p:nvPr/>
        </p:nvCxnSpPr>
        <p:spPr>
          <a:xfrm flipV="1">
            <a:off x="2160699" y="1787416"/>
            <a:ext cx="776757" cy="51892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1B98C3-68CA-483D-BB17-4E6B61B2C290}"/>
              </a:ext>
            </a:extLst>
          </p:cNvPr>
          <p:cNvCxnSpPr>
            <a:cxnSpLocks/>
            <a:stCxn id="10" idx="3"/>
            <a:endCxn id="13" idx="1"/>
          </p:cNvCxnSpPr>
          <p:nvPr/>
        </p:nvCxnSpPr>
        <p:spPr>
          <a:xfrm>
            <a:off x="2160699" y="2306339"/>
            <a:ext cx="776756" cy="45585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2050DD-3766-4406-85FA-2483EF358F9D}"/>
              </a:ext>
            </a:extLst>
          </p:cNvPr>
          <p:cNvCxnSpPr>
            <a:cxnSpLocks/>
            <a:stCxn id="9" idx="3"/>
            <a:endCxn id="16" idx="1"/>
          </p:cNvCxnSpPr>
          <p:nvPr/>
        </p:nvCxnSpPr>
        <p:spPr>
          <a:xfrm flipV="1">
            <a:off x="2160699" y="4171564"/>
            <a:ext cx="1098495" cy="1116200"/>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499AC9-3E0A-4546-BADE-C4118FDE0348}"/>
              </a:ext>
            </a:extLst>
          </p:cNvPr>
          <p:cNvCxnSpPr>
            <a:cxnSpLocks/>
            <a:stCxn id="9" idx="3"/>
            <a:endCxn id="15" idx="1"/>
          </p:cNvCxnSpPr>
          <p:nvPr/>
        </p:nvCxnSpPr>
        <p:spPr>
          <a:xfrm>
            <a:off x="2160699" y="5287764"/>
            <a:ext cx="1085262" cy="644396"/>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DF1606D-5586-4C7D-BD1F-FD21BBB7F018}"/>
              </a:ext>
            </a:extLst>
          </p:cNvPr>
          <p:cNvCxnSpPr>
            <a:cxnSpLocks/>
          </p:cNvCxnSpPr>
          <p:nvPr/>
        </p:nvCxnSpPr>
        <p:spPr>
          <a:xfrm flipV="1">
            <a:off x="4546805" y="3527046"/>
            <a:ext cx="1000270" cy="71439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31A556-C118-4D7E-A432-343C2F355A41}"/>
              </a:ext>
            </a:extLst>
          </p:cNvPr>
          <p:cNvCxnSpPr>
            <a:cxnSpLocks/>
          </p:cNvCxnSpPr>
          <p:nvPr/>
        </p:nvCxnSpPr>
        <p:spPr>
          <a:xfrm flipV="1">
            <a:off x="4546805" y="3913144"/>
            <a:ext cx="1062042" cy="31417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562372D-20B4-47DA-84A6-5687C8D1208C}"/>
              </a:ext>
            </a:extLst>
          </p:cNvPr>
          <p:cNvSpPr txBox="1"/>
          <p:nvPr/>
        </p:nvSpPr>
        <p:spPr>
          <a:xfrm>
            <a:off x="5486172" y="4063821"/>
            <a:ext cx="626733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B</a:t>
            </a:r>
            <a:r>
              <a:rPr lang="vi-VN" sz="2800" dirty="0">
                <a:solidFill>
                  <a:schemeClr val="accent4">
                    <a:lumMod val="50000"/>
                  </a:schemeClr>
                </a:solidFill>
                <a:latin typeface="#9Slide05 SVNKitten" pitchFamily="2" charset="0"/>
              </a:rPr>
              <a:t>ảo vệ được không gian sống của con người</a:t>
            </a:r>
            <a:endParaRPr lang="en-US" sz="2800" dirty="0">
              <a:solidFill>
                <a:schemeClr val="accent4">
                  <a:lumMod val="50000"/>
                </a:schemeClr>
              </a:solidFill>
              <a:latin typeface="#9Slide05 SVNKitten" pitchFamily="2" charset="0"/>
            </a:endParaRPr>
          </a:p>
        </p:txBody>
      </p:sp>
      <p:cxnSp>
        <p:nvCxnSpPr>
          <p:cNvPr id="85" name="Straight Arrow Connector 84">
            <a:extLst>
              <a:ext uri="{FF2B5EF4-FFF2-40B4-BE49-F238E27FC236}">
                <a16:creationId xmlns:a16="http://schemas.microsoft.com/office/drawing/2014/main" id="{48D36382-29B7-4249-948A-C3928C31A256}"/>
              </a:ext>
            </a:extLst>
          </p:cNvPr>
          <p:cNvCxnSpPr>
            <a:cxnSpLocks/>
            <a:endCxn id="60" idx="1"/>
          </p:cNvCxnSpPr>
          <p:nvPr/>
        </p:nvCxnSpPr>
        <p:spPr>
          <a:xfrm>
            <a:off x="4606825" y="4241444"/>
            <a:ext cx="879347" cy="8398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6817E29-FAB7-44D4-A3B5-665945F54859}"/>
              </a:ext>
            </a:extLst>
          </p:cNvPr>
          <p:cNvSpPr txBox="1"/>
          <p:nvPr/>
        </p:nvSpPr>
        <p:spPr>
          <a:xfrm>
            <a:off x="5884564" y="5901057"/>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Trồng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và</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bảo</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vệ</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cây</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xanh</a:t>
            </a:r>
            <a:endParaRPr lang="en-US" sz="2800" dirty="0">
              <a:solidFill>
                <a:srgbClr val="098A00"/>
              </a:solidFill>
              <a:latin typeface="#9Slide05 SVNKitten" pitchFamily="2" charset="0"/>
            </a:endParaRPr>
          </a:p>
        </p:txBody>
      </p:sp>
      <p:sp>
        <p:nvSpPr>
          <p:cNvPr id="99" name="TextBox 98">
            <a:extLst>
              <a:ext uri="{FF2B5EF4-FFF2-40B4-BE49-F238E27FC236}">
                <a16:creationId xmlns:a16="http://schemas.microsoft.com/office/drawing/2014/main" id="{66270111-443A-4A2B-AE05-6B624035636A}"/>
              </a:ext>
            </a:extLst>
          </p:cNvPr>
          <p:cNvSpPr txBox="1"/>
          <p:nvPr/>
        </p:nvSpPr>
        <p:spPr>
          <a:xfrm>
            <a:off x="5573953" y="5045098"/>
            <a:ext cx="5552501"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các</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chất</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liệu</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từ</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thiên</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nhiên</a:t>
            </a:r>
            <a:endParaRPr lang="en-US" sz="2800" dirty="0">
              <a:solidFill>
                <a:srgbClr val="098A00"/>
              </a:solidFill>
              <a:latin typeface="#9Slide05 SVNKitten" pitchFamily="2" charset="0"/>
            </a:endParaRPr>
          </a:p>
        </p:txBody>
      </p:sp>
      <p:cxnSp>
        <p:nvCxnSpPr>
          <p:cNvPr id="100" name="Straight Arrow Connector 99">
            <a:extLst>
              <a:ext uri="{FF2B5EF4-FFF2-40B4-BE49-F238E27FC236}">
                <a16:creationId xmlns:a16="http://schemas.microsoft.com/office/drawing/2014/main" id="{778AB624-DBCF-45FF-9FE3-9C52BD8D3889}"/>
              </a:ext>
            </a:extLst>
          </p:cNvPr>
          <p:cNvCxnSpPr>
            <a:cxnSpLocks/>
            <a:stCxn id="15" idx="3"/>
          </p:cNvCxnSpPr>
          <p:nvPr/>
        </p:nvCxnSpPr>
        <p:spPr>
          <a:xfrm flipV="1">
            <a:off x="4904613" y="5321925"/>
            <a:ext cx="905295"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F05E3AF-90B4-49CC-BBCB-D11A674690F4}"/>
              </a:ext>
            </a:extLst>
          </p:cNvPr>
          <p:cNvCxnSpPr>
            <a:cxnSpLocks/>
            <a:stCxn id="15" idx="3"/>
            <a:endCxn id="77" idx="1"/>
          </p:cNvCxnSpPr>
          <p:nvPr/>
        </p:nvCxnSpPr>
        <p:spPr>
          <a:xfrm flipV="1">
            <a:off x="4904613" y="5729035"/>
            <a:ext cx="942623" cy="20312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A7E65A9-1012-4B97-8F24-57D484CB26F1}"/>
              </a:ext>
            </a:extLst>
          </p:cNvPr>
          <p:cNvSpPr txBox="1"/>
          <p:nvPr/>
        </p:nvSpPr>
        <p:spPr>
          <a:xfrm>
            <a:off x="5535461" y="4482931"/>
            <a:ext cx="6423283"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Đ</a:t>
            </a:r>
            <a:r>
              <a:rPr lang="vi-VN" sz="2800" dirty="0">
                <a:solidFill>
                  <a:schemeClr val="accent4">
                    <a:lumMod val="50000"/>
                  </a:schemeClr>
                </a:solidFill>
                <a:latin typeface="#9Slide05 SVNKitten" pitchFamily="2" charset="0"/>
              </a:rPr>
              <a:t>ảm bảo tài nguyên cho hiện tại và tương lai</a:t>
            </a:r>
          </a:p>
        </p:txBody>
      </p:sp>
      <p:cxnSp>
        <p:nvCxnSpPr>
          <p:cNvPr id="70" name="Straight Arrow Connector 69">
            <a:extLst>
              <a:ext uri="{FF2B5EF4-FFF2-40B4-BE49-F238E27FC236}">
                <a16:creationId xmlns:a16="http://schemas.microsoft.com/office/drawing/2014/main" id="{21F835CE-7C16-4A0F-BE0F-DF9C562D8084}"/>
              </a:ext>
            </a:extLst>
          </p:cNvPr>
          <p:cNvCxnSpPr>
            <a:cxnSpLocks/>
            <a:endCxn id="69" idx="1"/>
          </p:cNvCxnSpPr>
          <p:nvPr/>
        </p:nvCxnSpPr>
        <p:spPr>
          <a:xfrm>
            <a:off x="4546805" y="4251846"/>
            <a:ext cx="988656" cy="49269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E84C2E6-3C45-4F47-ADFF-0202387E5774}"/>
              </a:ext>
            </a:extLst>
          </p:cNvPr>
          <p:cNvSpPr txBox="1"/>
          <p:nvPr/>
        </p:nvSpPr>
        <p:spPr>
          <a:xfrm>
            <a:off x="5884564" y="6280785"/>
            <a:ext cx="3386819"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Nâng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cao</a:t>
            </a:r>
            <a:r>
              <a:rPr lang="en-US" sz="2800" dirty="0">
                <a:solidFill>
                  <a:srgbClr val="098A00"/>
                </a:solidFill>
                <a:latin typeface="#9Slide05 SVNKitten" pitchFamily="2" charset="0"/>
              </a:rPr>
              <a:t> ý </a:t>
            </a:r>
            <a:r>
              <a:rPr lang="en-US" sz="2800" dirty="0" err="1">
                <a:solidFill>
                  <a:srgbClr val="098A00"/>
                </a:solidFill>
                <a:latin typeface="#9Slide05 SVNKitten" pitchFamily="2" charset="0"/>
              </a:rPr>
              <a:t>thức</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sống</a:t>
            </a:r>
            <a:endParaRPr lang="en-US" sz="2800" dirty="0">
              <a:solidFill>
                <a:srgbClr val="098A00"/>
              </a:solidFill>
              <a:latin typeface="#9Slide05 SVNKitten" pitchFamily="2" charset="0"/>
            </a:endParaRPr>
          </a:p>
        </p:txBody>
      </p:sp>
      <p:sp>
        <p:nvSpPr>
          <p:cNvPr id="77" name="TextBox 76">
            <a:extLst>
              <a:ext uri="{FF2B5EF4-FFF2-40B4-BE49-F238E27FC236}">
                <a16:creationId xmlns:a16="http://schemas.microsoft.com/office/drawing/2014/main" id="{1CEAC6FD-2298-4184-A91D-BA3DC5043FC5}"/>
              </a:ext>
            </a:extLst>
          </p:cNvPr>
          <p:cNvSpPr txBox="1"/>
          <p:nvPr/>
        </p:nvSpPr>
        <p:spPr>
          <a:xfrm>
            <a:off x="5847236" y="5467425"/>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năng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lượng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sạch</a:t>
            </a:r>
            <a:endParaRPr lang="en-US" sz="2800" dirty="0">
              <a:solidFill>
                <a:srgbClr val="098A00"/>
              </a:solidFill>
              <a:latin typeface="#9Slide05 SVNKitten" pitchFamily="2" charset="0"/>
            </a:endParaRPr>
          </a:p>
        </p:txBody>
      </p:sp>
      <p:cxnSp>
        <p:nvCxnSpPr>
          <p:cNvPr id="78" name="Straight Arrow Connector 77">
            <a:extLst>
              <a:ext uri="{FF2B5EF4-FFF2-40B4-BE49-F238E27FC236}">
                <a16:creationId xmlns:a16="http://schemas.microsoft.com/office/drawing/2014/main" id="{6BD4836D-03D9-4768-BE11-DCEF2C484274}"/>
              </a:ext>
            </a:extLst>
          </p:cNvPr>
          <p:cNvCxnSpPr>
            <a:cxnSpLocks/>
            <a:stCxn id="15" idx="3"/>
            <a:endCxn id="98" idx="1"/>
          </p:cNvCxnSpPr>
          <p:nvPr/>
        </p:nvCxnSpPr>
        <p:spPr>
          <a:xfrm>
            <a:off x="4904613" y="5932160"/>
            <a:ext cx="979951" cy="23050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5A068D4-D8B0-4F60-828C-F7C3F6292791}"/>
              </a:ext>
            </a:extLst>
          </p:cNvPr>
          <p:cNvCxnSpPr>
            <a:cxnSpLocks/>
            <a:stCxn id="15" idx="3"/>
            <a:endCxn id="76" idx="1"/>
          </p:cNvCxnSpPr>
          <p:nvPr/>
        </p:nvCxnSpPr>
        <p:spPr>
          <a:xfrm>
            <a:off x="4904613" y="5932160"/>
            <a:ext cx="979951"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Do Not Litter Green Environmental Protection Logo Icon, Logo Icons, Green  Icons, Protection Icons PNG Transparent Clipart Image and PSD File for Free  Download">
            <a:extLst>
              <a:ext uri="{FF2B5EF4-FFF2-40B4-BE49-F238E27FC236}">
                <a16:creationId xmlns:a16="http://schemas.microsoft.com/office/drawing/2014/main" id="{AD767A78-8A5C-4D5E-B8AB-0D94CCA536A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22000" y1="36333" x2="22833" y2="35500"/>
                        <a14:foregroundMark x1="54250" y1="38583" x2="54250" y2="38583"/>
                        <a14:foregroundMark x1="46000" y1="32000" x2="46000" y2="32000"/>
                        <a14:foregroundMark x1="64917" y1="39000" x2="64667" y2="38333"/>
                        <a14:foregroundMark x1="67583" y1="32833" x2="67583" y2="32833"/>
                      </a14:backgroundRemoval>
                    </a14:imgEffect>
                  </a14:imgLayer>
                </a14:imgProps>
              </a:ext>
              <a:ext uri="{28A0092B-C50C-407E-A947-70E740481C1C}">
                <a14:useLocalDpi xmlns:a14="http://schemas.microsoft.com/office/drawing/2010/main" val="0"/>
              </a:ext>
            </a:extLst>
          </a:blip>
          <a:srcRect l="18396" t="19877" r="15927" b="22043"/>
          <a:stretch/>
        </p:blipFill>
        <p:spPr bwMode="auto">
          <a:xfrm>
            <a:off x="603233" y="2971074"/>
            <a:ext cx="1206190" cy="10666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ôi Trường SVN - Tư vấn môi trường, Sản phẩm thiết bị môi trường SVN">
            <a:extLst>
              <a:ext uri="{FF2B5EF4-FFF2-40B4-BE49-F238E27FC236}">
                <a16:creationId xmlns:a16="http://schemas.microsoft.com/office/drawing/2014/main" id="{61D70229-9FD8-4792-B8B7-0946F645686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667" b="90000" l="8000" r="94667">
                        <a14:foregroundMark x1="47333" y1="48000" x2="47333" y2="48000"/>
                        <a14:foregroundMark x1="31667" y1="32333" x2="31667" y2="32333"/>
                        <a14:foregroundMark x1="65000" y1="14333" x2="65000" y2="14333"/>
                        <a14:foregroundMark x1="79333" y1="49000" x2="79333" y2="49000"/>
                        <a14:foregroundMark x1="75333" y1="80667" x2="75333" y2="80667"/>
                        <a14:foregroundMark x1="8000" y1="52667" x2="8000" y2="52667"/>
                        <a14:foregroundMark x1="18333" y1="47667" x2="18333" y2="47667"/>
                        <a14:foregroundMark x1="46333" y1="8667" x2="46333" y2="8667"/>
                        <a14:foregroundMark x1="60333" y1="53667" x2="60333" y2="53667"/>
                        <a14:foregroundMark x1="58667" y1="56667" x2="58667" y2="56667"/>
                        <a14:foregroundMark x1="51667" y1="44667" x2="50333" y2="42667"/>
                        <a14:foregroundMark x1="49000" y1="40333" x2="49000" y2="40333"/>
                        <a14:foregroundMark x1="94667" y1="55667" x2="94667" y2="55667"/>
                      </a14:backgroundRemoval>
                    </a14:imgEffect>
                  </a14:imgLayer>
                </a14:imgProps>
              </a:ext>
              <a:ext uri="{28A0092B-C50C-407E-A947-70E740481C1C}">
                <a14:useLocalDpi xmlns:a14="http://schemas.microsoft.com/office/drawing/2010/main" val="0"/>
              </a:ext>
            </a:extLst>
          </a:blip>
          <a:srcRect/>
          <a:stretch>
            <a:fillRect/>
          </a:stretch>
        </p:blipFill>
        <p:spPr bwMode="auto">
          <a:xfrm>
            <a:off x="222214" y="56649"/>
            <a:ext cx="1236730" cy="123673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kon Komputer, Perlindungan Lingkungan, Ramah Lingkungan gambar png">
            <a:extLst>
              <a:ext uri="{FF2B5EF4-FFF2-40B4-BE49-F238E27FC236}">
                <a16:creationId xmlns:a16="http://schemas.microsoft.com/office/drawing/2014/main" id="{86180F29-4A47-47D6-9ABD-41EC590A30D8}"/>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973" b="94595" l="1556" r="93444">
                        <a14:foregroundMark x1="20889" y1="66081" x2="20889" y2="56216"/>
                        <a14:foregroundMark x1="45778" y1="68108" x2="45778" y2="68108"/>
                        <a14:foregroundMark x1="63556" y1="58243" x2="63556" y2="58243"/>
                        <a14:foregroundMark x1="64778" y1="48378" x2="63444" y2="47027"/>
                        <a14:foregroundMark x1="59556" y1="38919" x2="59556" y2="38919"/>
                        <a14:foregroundMark x1="46222" y1="51081" x2="46222" y2="51081"/>
                        <a14:foregroundMark x1="93444" y1="49054" x2="93444" y2="49054"/>
                        <a14:foregroundMark x1="74111" y1="91216" x2="74111" y2="91216"/>
                        <a14:foregroundMark x1="66778" y1="17703" x2="54000" y2="10270"/>
                        <a14:foregroundMark x1="54000" y1="10270" x2="42667" y2="11757"/>
                        <a14:foregroundMark x1="42667" y1="11757" x2="34556" y2="10000"/>
                        <a14:foregroundMark x1="34556" y1="10000" x2="29000" y2="6216"/>
                        <a14:foregroundMark x1="84667" y1="12703" x2="78444" y2="3243"/>
                        <a14:foregroundMark x1="72556" y1="29189" x2="66333" y2="23378"/>
                        <a14:foregroundMark x1="66333" y1="23378" x2="53889" y2="21486"/>
                        <a14:foregroundMark x1="53889" y1="21486" x2="42000" y2="22838"/>
                        <a14:foregroundMark x1="42000" y1="22838" x2="27778" y2="35135"/>
                        <a14:foregroundMark x1="27778" y1="35135" x2="23111" y2="42703"/>
                        <a14:foregroundMark x1="23111" y1="42703" x2="22333" y2="46757"/>
                        <a14:foregroundMark x1="44667" y1="21757" x2="58333" y2="20541"/>
                        <a14:foregroundMark x1="58333" y1="20541" x2="73778" y2="29189"/>
                        <a14:foregroundMark x1="72667" y1="30405" x2="78556" y2="63514"/>
                        <a14:foregroundMark x1="78556" y1="63514" x2="77222" y2="70541"/>
                        <a14:foregroundMark x1="77222" y1="70541" x2="77222" y2="70541"/>
                        <a14:foregroundMark x1="59778" y1="34054" x2="57889" y2="36351"/>
                        <a14:foregroundMark x1="57667" y1="39189" x2="58889" y2="39189"/>
                        <a14:foregroundMark x1="40444" y1="37568" x2="27667" y2="46486"/>
                        <a14:foregroundMark x1="27667" y1="46486" x2="32667" y2="72432"/>
                        <a14:foregroundMark x1="32667" y1="72432" x2="51667" y2="83919"/>
                        <a14:foregroundMark x1="51667" y1="83919" x2="70222" y2="75946"/>
                        <a14:foregroundMark x1="73556" y1="85135" x2="56667" y2="94595"/>
                        <a14:foregroundMark x1="56667" y1="94595" x2="38111" y2="86351"/>
                        <a14:foregroundMark x1="38111" y1="86351" x2="31444" y2="73784"/>
                        <a14:foregroundMark x1="19556" y1="65000" x2="5000" y2="62432"/>
                        <a14:foregroundMark x1="5000" y1="62432" x2="1556" y2="54595"/>
                        <a14:foregroundMark x1="73000" y1="36351" x2="55667" y2="33243"/>
                        <a14:foregroundMark x1="55667" y1="33243" x2="40778" y2="52432"/>
                        <a14:foregroundMark x1="40778" y1="52432" x2="46778" y2="54730"/>
                        <a14:foregroundMark x1="52778" y1="55135" x2="56889" y2="67297"/>
                        <a14:foregroundMark x1="93444" y1="78378" x2="93444" y2="78378"/>
                      </a14:backgroundRemoval>
                    </a14:imgEffect>
                  </a14:imgLayer>
                </a14:imgProps>
              </a:ext>
              <a:ext uri="{28A0092B-C50C-407E-A947-70E740481C1C}">
                <a14:useLocalDpi xmlns:a14="http://schemas.microsoft.com/office/drawing/2010/main" val="0"/>
              </a:ext>
            </a:extLst>
          </a:blip>
          <a:srcRect/>
          <a:stretch>
            <a:fillRect/>
          </a:stretch>
        </p:blipFill>
        <p:spPr bwMode="auto">
          <a:xfrm>
            <a:off x="3000041" y="4157608"/>
            <a:ext cx="1765273" cy="14514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57,249 Pollution Vector Images - Free &amp;amp; Royalty-free Pollution Vectors |  Depositphotos®">
            <a:extLst>
              <a:ext uri="{FF2B5EF4-FFF2-40B4-BE49-F238E27FC236}">
                <a16:creationId xmlns:a16="http://schemas.microsoft.com/office/drawing/2014/main" id="{87109365-22F6-49AF-B863-092BD4CE5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2193" y="1308855"/>
            <a:ext cx="3854307" cy="212014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Vì sao đầu tư năng lượng mặt trời ngày càng có sức hút mạnh mẽ?">
            <a:extLst>
              <a:ext uri="{FF2B5EF4-FFF2-40B4-BE49-F238E27FC236}">
                <a16:creationId xmlns:a16="http://schemas.microsoft.com/office/drawing/2014/main" id="{3A44C86A-1ACD-40A8-9C27-856C1E520E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9346" y="5496921"/>
            <a:ext cx="2059423" cy="129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8198"/>
                                        </p:tgtEl>
                                        <p:attrNameLst>
                                          <p:attrName>style.visibility</p:attrName>
                                        </p:attrNameLst>
                                      </p:cBhvr>
                                      <p:to>
                                        <p:strVal val="visible"/>
                                      </p:to>
                                    </p:set>
                                    <p:animEffect transition="in" filter="wipe(left)">
                                      <p:cBhvr>
                                        <p:cTn id="44" dur="500"/>
                                        <p:tgtEl>
                                          <p:spTgt spid="819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par>
                                <p:cTn id="53" presetID="22" presetClass="entr" presetSubtype="8"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left)">
                                      <p:cBhvr>
                                        <p:cTn id="55" dur="500"/>
                                        <p:tgtEl>
                                          <p:spTgt spid="85"/>
                                        </p:tgtEl>
                                      </p:cBhvr>
                                    </p:animEffect>
                                  </p:childTnLst>
                                </p:cTn>
                              </p:par>
                              <p:par>
                                <p:cTn id="56" presetID="22" presetClass="entr" presetSubtype="8"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left)">
                                      <p:cBhvr>
                                        <p:cTn id="67" dur="500"/>
                                        <p:tgtEl>
                                          <p:spTgt spid="6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wipe(left)">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500"/>
                                        <p:tgtEl>
                                          <p:spTgt spid="100"/>
                                        </p:tgtEl>
                                      </p:cBhvr>
                                    </p:animEffect>
                                  </p:childTnLst>
                                </p:cTn>
                              </p:par>
                              <p:par>
                                <p:cTn id="76" presetID="22" presetClass="entr" presetSubtype="8" fill="hold" nodeType="with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500"/>
                                        <p:tgtEl>
                                          <p:spTgt spid="101"/>
                                        </p:tgtEl>
                                      </p:cBhvr>
                                    </p:animEffect>
                                  </p:childTnLst>
                                </p:cTn>
                              </p:par>
                              <p:par>
                                <p:cTn id="79" presetID="22" presetClass="entr" presetSubtype="8"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left)">
                                      <p:cBhvr>
                                        <p:cTn id="81" dur="500"/>
                                        <p:tgtEl>
                                          <p:spTgt spid="78"/>
                                        </p:tgtEl>
                                      </p:cBhvr>
                                    </p:animEffect>
                                  </p:childTnLst>
                                </p:cTn>
                              </p:par>
                              <p:par>
                                <p:cTn id="82" presetID="22" presetClass="entr" presetSubtype="8" fill="hold" nodeType="with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wipe(left)">
                                      <p:cBhvr>
                                        <p:cTn id="84" dur="500"/>
                                        <p:tgtEl>
                                          <p:spTgt spid="7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left)">
                                      <p:cBhvr>
                                        <p:cTn id="87" dur="500"/>
                                        <p:tgtEl>
                                          <p:spTgt spid="7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wipe(left)">
                                      <p:cBhvr>
                                        <p:cTn id="90" dur="500"/>
                                        <p:tgtEl>
                                          <p:spTgt spid="98"/>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ipe(left)">
                                      <p:cBhvr>
                                        <p:cTn id="96" dur="500"/>
                                        <p:tgtEl>
                                          <p:spTgt spid="99"/>
                                        </p:tgtEl>
                                      </p:cBhvr>
                                    </p:animEffect>
                                  </p:childTnLst>
                                </p:cTn>
                              </p:par>
                              <p:par>
                                <p:cTn id="97" presetID="22" presetClass="entr" presetSubtype="8"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wipe(left)">
                                      <p:cBhvr>
                                        <p:cTn id="9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5" grpId="0"/>
      <p:bldP spid="16" grpId="0"/>
      <p:bldP spid="29" grpId="0"/>
      <p:bldP spid="30" grpId="0"/>
      <p:bldP spid="60" grpId="0"/>
      <p:bldP spid="98" grpId="0"/>
      <p:bldP spid="99" grpId="0"/>
      <p:bldP spid="69" grpId="0"/>
      <p:bldP spid="76"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32AB4E-C038-4348-A630-453D64DC8DCE}"/>
              </a:ext>
            </a:extLst>
          </p:cNvPr>
          <p:cNvSpPr txBox="1"/>
          <p:nvPr/>
        </p:nvSpPr>
        <p:spPr>
          <a:xfrm>
            <a:off x="97185" y="3029656"/>
            <a:ext cx="11023323"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r>
              <a:rPr lang="en-US" sz="2800" dirty="0">
                <a:solidFill>
                  <a:srgbClr val="C00000"/>
                </a:solidFill>
                <a:latin typeface="#9Slide05 SVNKitten" pitchFamily="2" charset="0"/>
              </a:rPr>
              <a:t>2. </a:t>
            </a:r>
            <a:r>
              <a:rPr lang="en-US" sz="2800" dirty="0" err="1">
                <a:solidFill>
                  <a:srgbClr val="C00000"/>
                </a:solidFill>
                <a:latin typeface="#9Slide05 SVNKitten" pitchFamily="2" charset="0"/>
              </a:rPr>
              <a:t>Bảo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vệ</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tự</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nhiên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khai</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thác</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thông</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minh</a:t>
            </a:r>
            <a:r>
              <a:rPr lang="en-US" sz="2800" dirty="0">
                <a:solidFill>
                  <a:srgbClr val="C00000"/>
                </a:solidFill>
                <a:latin typeface="#9Slide05 SVNKitten" pitchFamily="2" charset="0"/>
              </a:rPr>
              <a:t> </a:t>
            </a:r>
            <a:r>
              <a:rPr lang="en-US" sz="2800" err="1">
                <a:solidFill>
                  <a:srgbClr val="C00000"/>
                </a:solidFill>
                <a:latin typeface="#9Slide05 SVNKitten" pitchFamily="2" charset="0"/>
              </a:rPr>
              <a:t>các</a:t>
            </a:r>
            <a:r>
              <a:rPr lang="en-US" sz="2800">
                <a:solidFill>
                  <a:srgbClr val="C00000"/>
                </a:solidFill>
                <a:latin typeface="#9Slide05 SVNKitten" pitchFamily="2" charset="0"/>
              </a:rPr>
              <a:t> tài nguyên thiên nhiên</a:t>
            </a:r>
            <a:endParaRPr lang="en-US" sz="2800" dirty="0">
              <a:solidFill>
                <a:srgbClr val="C00000"/>
              </a:solidFill>
              <a:latin typeface="#9Slide05 SVNKitten" pitchFamily="2" charset="0"/>
            </a:endParaRPr>
          </a:p>
        </p:txBody>
      </p:sp>
      <p:sp>
        <p:nvSpPr>
          <p:cNvPr id="10" name="TextBox 9">
            <a:extLst>
              <a:ext uri="{FF2B5EF4-FFF2-40B4-BE49-F238E27FC236}">
                <a16:creationId xmlns:a16="http://schemas.microsoft.com/office/drawing/2014/main" id="{A92BEB43-D05F-4237-9CA5-9384A486297F}"/>
              </a:ext>
            </a:extLst>
          </p:cNvPr>
          <p:cNvSpPr txBox="1"/>
          <p:nvPr/>
        </p:nvSpPr>
        <p:spPr>
          <a:xfrm>
            <a:off x="85105" y="1532619"/>
            <a:ext cx="11569540" cy="52322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r>
              <a:rPr lang="en-US" sz="2800" dirty="0">
                <a:solidFill>
                  <a:srgbClr val="C00000"/>
                </a:solidFill>
                <a:latin typeface="#9Slide05 SVNKitten" pitchFamily="2" charset="0"/>
              </a:rPr>
              <a:t>1. </a:t>
            </a:r>
            <a:r>
              <a:rPr lang="en-US" sz="2800" dirty="0" err="1">
                <a:solidFill>
                  <a:srgbClr val="C00000"/>
                </a:solidFill>
                <a:latin typeface="#9Slide05 SVNKitten" pitchFamily="2" charset="0"/>
              </a:rPr>
              <a:t>Thế</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nào</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là</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phát</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triển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bền</a:t>
            </a:r>
            <a:r>
              <a:rPr lang="en-US" sz="2800" dirty="0">
                <a:solidFill>
                  <a:srgbClr val="C00000"/>
                </a:solidFill>
                <a:latin typeface="#9Slide05 SVNKitten" pitchFamily="2" charset="0"/>
              </a:rPr>
              <a:t> </a:t>
            </a:r>
            <a:r>
              <a:rPr lang="en-US" sz="2800" dirty="0" err="1">
                <a:solidFill>
                  <a:srgbClr val="C00000"/>
                </a:solidFill>
                <a:latin typeface="#9Slide05 SVNKitten" pitchFamily="2" charset="0"/>
              </a:rPr>
              <a:t>vững</a:t>
            </a:r>
            <a:r>
              <a:rPr lang="en-US" sz="2800" dirty="0">
                <a:solidFill>
                  <a:srgbClr val="C00000"/>
                </a:solidFill>
                <a:latin typeface="#9Slide05 SVNKitten" pitchFamily="2" charset="0"/>
              </a:rPr>
              <a:t>?</a:t>
            </a:r>
          </a:p>
        </p:txBody>
      </p:sp>
      <p:sp>
        <p:nvSpPr>
          <p:cNvPr id="15" name="TextBox 14">
            <a:extLst>
              <a:ext uri="{FF2B5EF4-FFF2-40B4-BE49-F238E27FC236}">
                <a16:creationId xmlns:a16="http://schemas.microsoft.com/office/drawing/2014/main" id="{E691C1BA-3DA4-4EDA-868B-CD76E56BD1F0}"/>
              </a:ext>
            </a:extLst>
          </p:cNvPr>
          <p:cNvSpPr txBox="1"/>
          <p:nvPr/>
        </p:nvSpPr>
        <p:spPr>
          <a:xfrm>
            <a:off x="-173421" y="5773622"/>
            <a:ext cx="1929258" cy="523220"/>
          </a:xfrm>
          <a:prstGeom prst="rect">
            <a:avLst/>
          </a:prstGeom>
          <a:noFill/>
          <a:ln w="12700">
            <a:noFill/>
          </a:ln>
        </p:spPr>
        <p:txBody>
          <a:bodyPr wrap="square">
            <a:spAutoFit/>
          </a:bodyPr>
          <a:lstStyle/>
          <a:p>
            <a:pPr algn="ctr"/>
            <a:r>
              <a:rPr lang="en-US" sz="2800">
                <a:solidFill>
                  <a:srgbClr val="098A00"/>
                </a:solidFill>
                <a:latin typeface="#9Slide05 SVNKitten" pitchFamily="2" charset="0"/>
              </a:rPr>
              <a:t>- Biện </a:t>
            </a:r>
            <a:r>
              <a:rPr lang="en-US" sz="2800" dirty="0" err="1">
                <a:solidFill>
                  <a:srgbClr val="098A00"/>
                </a:solidFill>
                <a:latin typeface="#9Slide05 SVNKitten" pitchFamily="2" charset="0"/>
              </a:rPr>
              <a:t>pháp</a:t>
            </a:r>
            <a:endParaRPr lang="en-US" sz="2800" dirty="0">
              <a:solidFill>
                <a:srgbClr val="098A00"/>
              </a:solidFill>
              <a:latin typeface="#9Slide05 SVNKitten" pitchFamily="2" charset="0"/>
            </a:endParaRPr>
          </a:p>
        </p:txBody>
      </p:sp>
      <p:sp>
        <p:nvSpPr>
          <p:cNvPr id="16" name="TextBox 15">
            <a:extLst>
              <a:ext uri="{FF2B5EF4-FFF2-40B4-BE49-F238E27FC236}">
                <a16:creationId xmlns:a16="http://schemas.microsoft.com/office/drawing/2014/main" id="{09DFC2B2-6133-4601-AA46-DA94D83B3587}"/>
              </a:ext>
            </a:extLst>
          </p:cNvPr>
          <p:cNvSpPr txBox="1"/>
          <p:nvPr/>
        </p:nvSpPr>
        <p:spPr>
          <a:xfrm>
            <a:off x="-55236" y="4210435"/>
            <a:ext cx="1811073" cy="523220"/>
          </a:xfrm>
          <a:prstGeom prst="rect">
            <a:avLst/>
          </a:prstGeom>
          <a:noFill/>
          <a:ln w="12700">
            <a:noFill/>
          </a:ln>
        </p:spPr>
        <p:txBody>
          <a:bodyPr wrap="square">
            <a:spAutoFit/>
          </a:bodyPr>
          <a:lstStyle/>
          <a:p>
            <a:r>
              <a:rPr lang="en-US" sz="2800">
                <a:solidFill>
                  <a:schemeClr val="accent4">
                    <a:lumMod val="50000"/>
                  </a:schemeClr>
                </a:solidFill>
                <a:latin typeface="#9Slide05 SVNKitten" pitchFamily="2" charset="0"/>
              </a:rPr>
              <a:t>- Ý </a:t>
            </a:r>
            <a:r>
              <a:rPr lang="en-US" sz="2800" dirty="0" err="1">
                <a:solidFill>
                  <a:schemeClr val="accent4">
                    <a:lumMod val="50000"/>
                  </a:schemeClr>
                </a:solidFill>
                <a:latin typeface="#9Slide05 SVNKitten" pitchFamily="2" charset="0"/>
              </a:rPr>
              <a:t>nghĩa</a:t>
            </a:r>
            <a:r>
              <a:rPr lang="en-US" sz="2800" dirty="0">
                <a:solidFill>
                  <a:schemeClr val="accent4">
                    <a:lumMod val="50000"/>
                  </a:schemeClr>
                </a:solidFill>
                <a:latin typeface="#9Slide05 SVNKitten" pitchFamily="2" charset="0"/>
              </a:rPr>
              <a:t> </a:t>
            </a:r>
          </a:p>
        </p:txBody>
      </p:sp>
      <p:sp>
        <p:nvSpPr>
          <p:cNvPr id="29" name="TextBox 28">
            <a:extLst>
              <a:ext uri="{FF2B5EF4-FFF2-40B4-BE49-F238E27FC236}">
                <a16:creationId xmlns:a16="http://schemas.microsoft.com/office/drawing/2014/main" id="{2E0390E8-0CB0-46D9-8C5A-D73E71B4C382}"/>
              </a:ext>
            </a:extLst>
          </p:cNvPr>
          <p:cNvSpPr txBox="1"/>
          <p:nvPr/>
        </p:nvSpPr>
        <p:spPr>
          <a:xfrm>
            <a:off x="2273866" y="3543360"/>
            <a:ext cx="4369177" cy="523220"/>
          </a:xfrm>
          <a:prstGeom prst="rect">
            <a:avLst/>
          </a:prstGeom>
          <a:noFill/>
          <a:ln w="12700">
            <a:noFill/>
          </a:ln>
        </p:spPr>
        <p:txBody>
          <a:bodyPr wrap="square">
            <a:spAutoFit/>
          </a:bodyPr>
          <a:lstStyle/>
          <a:p>
            <a:pPr algn="ctr"/>
            <a:r>
              <a:rPr lang="en-US" sz="2800" dirty="0" err="1">
                <a:solidFill>
                  <a:schemeClr val="accent4">
                    <a:lumMod val="50000"/>
                  </a:schemeClr>
                </a:solidFill>
                <a:latin typeface="#9Slide05 SVNKitten" pitchFamily="2" charset="0"/>
              </a:rPr>
              <a:t>Giữ</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gìn</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sự</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đa</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dạng</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sinh</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học</a:t>
            </a:r>
            <a:endParaRPr lang="en-US" sz="2800" dirty="0">
              <a:solidFill>
                <a:schemeClr val="accent4">
                  <a:lumMod val="50000"/>
                </a:schemeClr>
              </a:solidFill>
              <a:latin typeface="#9Slide05 SVNKitten" pitchFamily="2" charset="0"/>
            </a:endParaRPr>
          </a:p>
        </p:txBody>
      </p:sp>
      <p:sp>
        <p:nvSpPr>
          <p:cNvPr id="30" name="TextBox 29">
            <a:extLst>
              <a:ext uri="{FF2B5EF4-FFF2-40B4-BE49-F238E27FC236}">
                <a16:creationId xmlns:a16="http://schemas.microsoft.com/office/drawing/2014/main" id="{7D917F2E-6BB9-4A0D-9289-6224876CE302}"/>
              </a:ext>
            </a:extLst>
          </p:cNvPr>
          <p:cNvSpPr txBox="1"/>
          <p:nvPr/>
        </p:nvSpPr>
        <p:spPr>
          <a:xfrm>
            <a:off x="2426954" y="3970202"/>
            <a:ext cx="631662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N</a:t>
            </a:r>
            <a:r>
              <a:rPr lang="vi-VN" sz="2800" dirty="0">
                <a:solidFill>
                  <a:schemeClr val="accent4">
                    <a:lumMod val="50000"/>
                  </a:schemeClr>
                </a:solidFill>
                <a:latin typeface="#9Slide05 SVNKitten" pitchFamily="2" charset="0"/>
              </a:rPr>
              <a:t>găn chặn ô nhiễm và suy thoái môi trường</a:t>
            </a:r>
            <a:endParaRPr lang="en-US" sz="2800" dirty="0">
              <a:solidFill>
                <a:schemeClr val="accent4">
                  <a:lumMod val="50000"/>
                </a:schemeClr>
              </a:solidFill>
              <a:latin typeface="#9Slide05 SVNKitten" pitchFamily="2" charset="0"/>
            </a:endParaRPr>
          </a:p>
        </p:txBody>
      </p:sp>
      <p:cxnSp>
        <p:nvCxnSpPr>
          <p:cNvPr id="63" name="Straight Arrow Connector 62">
            <a:extLst>
              <a:ext uri="{FF2B5EF4-FFF2-40B4-BE49-F238E27FC236}">
                <a16:creationId xmlns:a16="http://schemas.microsoft.com/office/drawing/2014/main" id="{4DF1606D-5586-4C7D-BD1F-FD21BBB7F018}"/>
              </a:ext>
            </a:extLst>
          </p:cNvPr>
          <p:cNvCxnSpPr>
            <a:cxnSpLocks/>
          </p:cNvCxnSpPr>
          <p:nvPr/>
        </p:nvCxnSpPr>
        <p:spPr>
          <a:xfrm flipV="1">
            <a:off x="1487587" y="3827603"/>
            <a:ext cx="1000270" cy="71439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31A556-C118-4D7E-A432-343C2F355A41}"/>
              </a:ext>
            </a:extLst>
          </p:cNvPr>
          <p:cNvCxnSpPr>
            <a:cxnSpLocks/>
          </p:cNvCxnSpPr>
          <p:nvPr/>
        </p:nvCxnSpPr>
        <p:spPr>
          <a:xfrm flipV="1">
            <a:off x="1487587" y="4213701"/>
            <a:ext cx="1062042" cy="31417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562372D-20B4-47DA-84A6-5687C8D1208C}"/>
              </a:ext>
            </a:extLst>
          </p:cNvPr>
          <p:cNvSpPr txBox="1"/>
          <p:nvPr/>
        </p:nvSpPr>
        <p:spPr>
          <a:xfrm>
            <a:off x="2426954" y="4364378"/>
            <a:ext cx="6267334"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B</a:t>
            </a:r>
            <a:r>
              <a:rPr lang="vi-VN" sz="2800" dirty="0">
                <a:solidFill>
                  <a:schemeClr val="accent4">
                    <a:lumMod val="50000"/>
                  </a:schemeClr>
                </a:solidFill>
                <a:latin typeface="#9Slide05 SVNKitten" pitchFamily="2" charset="0"/>
              </a:rPr>
              <a:t>ảo vệ được không gian sống của con người</a:t>
            </a:r>
            <a:endParaRPr lang="en-US" sz="2800" dirty="0">
              <a:solidFill>
                <a:schemeClr val="accent4">
                  <a:lumMod val="50000"/>
                </a:schemeClr>
              </a:solidFill>
              <a:latin typeface="#9Slide05 SVNKitten" pitchFamily="2" charset="0"/>
            </a:endParaRPr>
          </a:p>
        </p:txBody>
      </p:sp>
      <p:cxnSp>
        <p:nvCxnSpPr>
          <p:cNvPr id="85" name="Straight Arrow Connector 84">
            <a:extLst>
              <a:ext uri="{FF2B5EF4-FFF2-40B4-BE49-F238E27FC236}">
                <a16:creationId xmlns:a16="http://schemas.microsoft.com/office/drawing/2014/main" id="{48D36382-29B7-4249-948A-C3928C31A256}"/>
              </a:ext>
            </a:extLst>
          </p:cNvPr>
          <p:cNvCxnSpPr>
            <a:cxnSpLocks/>
            <a:endCxn id="60" idx="1"/>
          </p:cNvCxnSpPr>
          <p:nvPr/>
        </p:nvCxnSpPr>
        <p:spPr>
          <a:xfrm>
            <a:off x="1547607" y="4542001"/>
            <a:ext cx="879347" cy="8398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6817E29-FAB7-44D4-A3B5-665945F54859}"/>
              </a:ext>
            </a:extLst>
          </p:cNvPr>
          <p:cNvSpPr txBox="1"/>
          <p:nvPr/>
        </p:nvSpPr>
        <p:spPr>
          <a:xfrm>
            <a:off x="2735788" y="6004129"/>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Trồng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và</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bảo</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vệ</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cây</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xanh</a:t>
            </a:r>
            <a:endParaRPr lang="en-US" sz="2800" dirty="0">
              <a:solidFill>
                <a:srgbClr val="098A00"/>
              </a:solidFill>
              <a:latin typeface="#9Slide05 SVNKitten" pitchFamily="2" charset="0"/>
            </a:endParaRPr>
          </a:p>
        </p:txBody>
      </p:sp>
      <p:sp>
        <p:nvSpPr>
          <p:cNvPr id="99" name="TextBox 98">
            <a:extLst>
              <a:ext uri="{FF2B5EF4-FFF2-40B4-BE49-F238E27FC236}">
                <a16:creationId xmlns:a16="http://schemas.microsoft.com/office/drawing/2014/main" id="{66270111-443A-4A2B-AE05-6B624035636A}"/>
              </a:ext>
            </a:extLst>
          </p:cNvPr>
          <p:cNvSpPr txBox="1"/>
          <p:nvPr/>
        </p:nvSpPr>
        <p:spPr>
          <a:xfrm>
            <a:off x="2425177" y="5148170"/>
            <a:ext cx="5552501"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các</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chất</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liệu</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từ</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thiên</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nhiên</a:t>
            </a:r>
            <a:endParaRPr lang="en-US" sz="2800" dirty="0">
              <a:solidFill>
                <a:srgbClr val="098A00"/>
              </a:solidFill>
              <a:latin typeface="#9Slide05 SVNKitten" pitchFamily="2" charset="0"/>
            </a:endParaRPr>
          </a:p>
        </p:txBody>
      </p:sp>
      <p:cxnSp>
        <p:nvCxnSpPr>
          <p:cNvPr id="100" name="Straight Arrow Connector 99">
            <a:extLst>
              <a:ext uri="{FF2B5EF4-FFF2-40B4-BE49-F238E27FC236}">
                <a16:creationId xmlns:a16="http://schemas.microsoft.com/office/drawing/2014/main" id="{778AB624-DBCF-45FF-9FE3-9C52BD8D3889}"/>
              </a:ext>
            </a:extLst>
          </p:cNvPr>
          <p:cNvCxnSpPr>
            <a:cxnSpLocks/>
            <a:stCxn id="15" idx="3"/>
          </p:cNvCxnSpPr>
          <p:nvPr/>
        </p:nvCxnSpPr>
        <p:spPr>
          <a:xfrm flipV="1">
            <a:off x="1755837" y="5424997"/>
            <a:ext cx="905295"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F05E3AF-90B4-49CC-BBCB-D11A674690F4}"/>
              </a:ext>
            </a:extLst>
          </p:cNvPr>
          <p:cNvCxnSpPr>
            <a:cxnSpLocks/>
            <a:stCxn id="15" idx="3"/>
            <a:endCxn id="77" idx="1"/>
          </p:cNvCxnSpPr>
          <p:nvPr/>
        </p:nvCxnSpPr>
        <p:spPr>
          <a:xfrm flipV="1">
            <a:off x="1755837" y="5832107"/>
            <a:ext cx="942623" cy="20312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A7E65A9-1012-4B97-8F24-57D484CB26F1}"/>
              </a:ext>
            </a:extLst>
          </p:cNvPr>
          <p:cNvSpPr txBox="1"/>
          <p:nvPr/>
        </p:nvSpPr>
        <p:spPr>
          <a:xfrm>
            <a:off x="2476243" y="4783488"/>
            <a:ext cx="6423283" cy="523220"/>
          </a:xfrm>
          <a:prstGeom prst="rect">
            <a:avLst/>
          </a:prstGeom>
          <a:noFill/>
          <a:ln w="12700">
            <a:noFill/>
          </a:ln>
        </p:spPr>
        <p:txBody>
          <a:bodyPr wrap="square">
            <a:spAutoFit/>
          </a:bodyPr>
          <a:lstStyle/>
          <a:p>
            <a:pPr algn="ctr"/>
            <a:r>
              <a:rPr lang="en-US" sz="2800" dirty="0">
                <a:solidFill>
                  <a:schemeClr val="accent4">
                    <a:lumMod val="50000"/>
                  </a:schemeClr>
                </a:solidFill>
                <a:latin typeface="#9Slide05 SVNKitten" pitchFamily="2" charset="0"/>
              </a:rPr>
              <a:t>Đ</a:t>
            </a:r>
            <a:r>
              <a:rPr lang="vi-VN" sz="2800" dirty="0">
                <a:solidFill>
                  <a:schemeClr val="accent4">
                    <a:lumMod val="50000"/>
                  </a:schemeClr>
                </a:solidFill>
                <a:latin typeface="#9Slide05 SVNKitten" pitchFamily="2" charset="0"/>
              </a:rPr>
              <a:t>ảm bảo tài nguyên cho hiện tại và tương lai</a:t>
            </a:r>
          </a:p>
        </p:txBody>
      </p:sp>
      <p:cxnSp>
        <p:nvCxnSpPr>
          <p:cNvPr id="70" name="Straight Arrow Connector 69">
            <a:extLst>
              <a:ext uri="{FF2B5EF4-FFF2-40B4-BE49-F238E27FC236}">
                <a16:creationId xmlns:a16="http://schemas.microsoft.com/office/drawing/2014/main" id="{21F835CE-7C16-4A0F-BE0F-DF9C562D8084}"/>
              </a:ext>
            </a:extLst>
          </p:cNvPr>
          <p:cNvCxnSpPr>
            <a:cxnSpLocks/>
            <a:endCxn id="69" idx="1"/>
          </p:cNvCxnSpPr>
          <p:nvPr/>
        </p:nvCxnSpPr>
        <p:spPr>
          <a:xfrm>
            <a:off x="1487587" y="4552403"/>
            <a:ext cx="988656" cy="49269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E84C2E6-3C45-4F47-ADFF-0202387E5774}"/>
              </a:ext>
            </a:extLst>
          </p:cNvPr>
          <p:cNvSpPr txBox="1"/>
          <p:nvPr/>
        </p:nvSpPr>
        <p:spPr>
          <a:xfrm>
            <a:off x="2735788" y="6383857"/>
            <a:ext cx="5682998"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Nâng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cao</a:t>
            </a:r>
            <a:r>
              <a:rPr lang="en-US" sz="2800" dirty="0">
                <a:solidFill>
                  <a:srgbClr val="098A00"/>
                </a:solidFill>
                <a:latin typeface="#9Slide05 SVNKitten" pitchFamily="2" charset="0"/>
              </a:rPr>
              <a:t> ý </a:t>
            </a:r>
            <a:r>
              <a:rPr lang="en-US" sz="2800" err="1">
                <a:solidFill>
                  <a:srgbClr val="098A00"/>
                </a:solidFill>
                <a:latin typeface="#9Slide05 SVNKitten" pitchFamily="2" charset="0"/>
              </a:rPr>
              <a:t>thức</a:t>
            </a:r>
            <a:r>
              <a:rPr lang="en-US" sz="2800">
                <a:solidFill>
                  <a:srgbClr val="098A00"/>
                </a:solidFill>
                <a:latin typeface="#9Slide05 SVNKitten" pitchFamily="2" charset="0"/>
              </a:rPr>
              <a:t> sống ….</a:t>
            </a:r>
            <a:endParaRPr lang="en-US" sz="2800" dirty="0">
              <a:solidFill>
                <a:srgbClr val="098A00"/>
              </a:solidFill>
              <a:latin typeface="#9Slide05 SVNKitten" pitchFamily="2" charset="0"/>
            </a:endParaRPr>
          </a:p>
        </p:txBody>
      </p:sp>
      <p:sp>
        <p:nvSpPr>
          <p:cNvPr id="77" name="TextBox 76">
            <a:extLst>
              <a:ext uri="{FF2B5EF4-FFF2-40B4-BE49-F238E27FC236}">
                <a16:creationId xmlns:a16="http://schemas.microsoft.com/office/drawing/2014/main" id="{1CEAC6FD-2298-4184-A91D-BA3DC5043FC5}"/>
              </a:ext>
            </a:extLst>
          </p:cNvPr>
          <p:cNvSpPr txBox="1"/>
          <p:nvPr/>
        </p:nvSpPr>
        <p:spPr>
          <a:xfrm>
            <a:off x="2698460" y="5570497"/>
            <a:ext cx="3785440" cy="523220"/>
          </a:xfrm>
          <a:prstGeom prst="rect">
            <a:avLst/>
          </a:prstGeom>
          <a:noFill/>
          <a:ln w="12700">
            <a:noFill/>
          </a:ln>
        </p:spPr>
        <p:txBody>
          <a:bodyPr wrap="square">
            <a:spAutoFit/>
          </a:bodyPr>
          <a:lstStyle/>
          <a:p>
            <a:pPr algn="ctr"/>
            <a:r>
              <a:rPr lang="en-US" sz="2800" dirty="0" err="1">
                <a:solidFill>
                  <a:srgbClr val="098A00"/>
                </a:solidFill>
                <a:latin typeface="#9Slide05 SVNKitten" pitchFamily="2" charset="0"/>
              </a:rPr>
              <a:t>Sử</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dụng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năng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lượng</a:t>
            </a:r>
            <a:r>
              <a:rPr lang="en-US" sz="2800" dirty="0">
                <a:solidFill>
                  <a:srgbClr val="098A00"/>
                </a:solidFill>
                <a:latin typeface="#9Slide05 SVNKitten" pitchFamily="2" charset="0"/>
              </a:rPr>
              <a:t> </a:t>
            </a:r>
            <a:r>
              <a:rPr lang="en-US" sz="2800" dirty="0" err="1">
                <a:solidFill>
                  <a:srgbClr val="098A00"/>
                </a:solidFill>
                <a:latin typeface="#9Slide05 SVNKitten" pitchFamily="2" charset="0"/>
              </a:rPr>
              <a:t>sạch</a:t>
            </a:r>
            <a:endParaRPr lang="en-US" sz="2800" dirty="0">
              <a:solidFill>
                <a:srgbClr val="098A00"/>
              </a:solidFill>
              <a:latin typeface="#9Slide05 SVNKitten" pitchFamily="2" charset="0"/>
            </a:endParaRPr>
          </a:p>
        </p:txBody>
      </p:sp>
      <p:cxnSp>
        <p:nvCxnSpPr>
          <p:cNvPr id="78" name="Straight Arrow Connector 77">
            <a:extLst>
              <a:ext uri="{FF2B5EF4-FFF2-40B4-BE49-F238E27FC236}">
                <a16:creationId xmlns:a16="http://schemas.microsoft.com/office/drawing/2014/main" id="{6BD4836D-03D9-4768-BE11-DCEF2C484274}"/>
              </a:ext>
            </a:extLst>
          </p:cNvPr>
          <p:cNvCxnSpPr>
            <a:cxnSpLocks/>
            <a:stCxn id="15" idx="3"/>
            <a:endCxn id="98" idx="1"/>
          </p:cNvCxnSpPr>
          <p:nvPr/>
        </p:nvCxnSpPr>
        <p:spPr>
          <a:xfrm>
            <a:off x="1755837" y="6035232"/>
            <a:ext cx="979951" cy="23050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5A068D4-D8B0-4F60-828C-F7C3F6292791}"/>
              </a:ext>
            </a:extLst>
          </p:cNvPr>
          <p:cNvCxnSpPr>
            <a:cxnSpLocks/>
            <a:stCxn id="15" idx="3"/>
            <a:endCxn id="76" idx="1"/>
          </p:cNvCxnSpPr>
          <p:nvPr/>
        </p:nvCxnSpPr>
        <p:spPr>
          <a:xfrm>
            <a:off x="1755837" y="6035232"/>
            <a:ext cx="979951" cy="61023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F890EF0-182A-4883-8C96-30191873DD94}"/>
              </a:ext>
            </a:extLst>
          </p:cNvPr>
          <p:cNvSpPr txBox="1"/>
          <p:nvPr/>
        </p:nvSpPr>
        <p:spPr>
          <a:xfrm>
            <a:off x="1467299" y="105524"/>
            <a:ext cx="10009998" cy="954107"/>
          </a:xfrm>
          <a:prstGeom prst="rect">
            <a:avLst/>
          </a:prstGeom>
          <a:noFill/>
        </p:spPr>
        <p:txBody>
          <a:bodyPr wrap="square">
            <a:spAutoFit/>
          </a:bodyPr>
          <a:lstStyle/>
          <a:p>
            <a:pPr algn="ctr"/>
            <a:r>
              <a:rPr lang="vi-VN" sz="2800">
                <a:ln w="0"/>
                <a:effectLst>
                  <a:outerShdw blurRad="38100" dist="19050" dir="2700000" algn="tl" rotWithShape="0">
                    <a:schemeClr val="dk1">
                      <a:alpha val="40000"/>
                    </a:schemeClr>
                  </a:outerShdw>
                </a:effectLst>
                <a:latin typeface="+mj-lt"/>
              </a:rPr>
              <a:t>TIẾT 47 - </a:t>
            </a:r>
            <a:r>
              <a:rPr lang="en-US" sz="2800">
                <a:ln w="0"/>
                <a:effectLst>
                  <a:outerShdw blurRad="38100" dist="19050" dir="2700000" algn="tl" rotWithShape="0">
                    <a:schemeClr val="dk1">
                      <a:alpha val="40000"/>
                    </a:schemeClr>
                  </a:outerShdw>
                </a:effectLst>
                <a:latin typeface="+mj-lt"/>
              </a:rPr>
              <a:t>BÀI 29: BẢO VỆ TỰ NHIÊN VÀ KHAI THÁC THÔNG MINH CÁC TÀI NGUYÊN THIÊN NHIÊN VÌ SỰ PHÁT TRIỂN BỀN VỮNG</a:t>
            </a:r>
            <a:endParaRPr lang="en-US" sz="2800" dirty="0">
              <a:ln w="0"/>
              <a:effectLst>
                <a:outerShdw blurRad="38100" dist="19050" dir="2700000" algn="tl" rotWithShape="0">
                  <a:schemeClr val="dk1">
                    <a:alpha val="40000"/>
                  </a:schemeClr>
                </a:outerShdw>
              </a:effectLst>
              <a:latin typeface="+mj-lt"/>
            </a:endParaRPr>
          </a:p>
        </p:txBody>
      </p:sp>
      <p:sp>
        <p:nvSpPr>
          <p:cNvPr id="40" name="TextBox 39">
            <a:extLst>
              <a:ext uri="{FF2B5EF4-FFF2-40B4-BE49-F238E27FC236}">
                <a16:creationId xmlns:a16="http://schemas.microsoft.com/office/drawing/2014/main" id="{24BAD946-93BD-4F2A-B65F-786796CC8240}"/>
              </a:ext>
            </a:extLst>
          </p:cNvPr>
          <p:cNvSpPr txBox="1"/>
          <p:nvPr/>
        </p:nvSpPr>
        <p:spPr>
          <a:xfrm>
            <a:off x="85105" y="2173957"/>
            <a:ext cx="11717691" cy="830997"/>
          </a:xfrm>
          <a:prstGeom prst="rect">
            <a:avLst/>
          </a:prstGeom>
          <a:noFill/>
        </p:spPr>
        <p:txBody>
          <a:bodyPr wrap="square">
            <a:spAutoFit/>
          </a:bodyPr>
          <a:lstStyle/>
          <a:p>
            <a:pPr algn="just">
              <a:defRPr/>
            </a:pPr>
            <a:r>
              <a:rPr lang="en-US" sz="2400">
                <a:solidFill>
                  <a:srgbClr val="002060"/>
                </a:solidFill>
                <a:latin typeface="#9Slide05 SVNKitten" pitchFamily="2" charset="0"/>
                <a:cs typeface="Times New Roman" pitchFamily="18" charset="0"/>
              </a:rPr>
              <a:t>- </a:t>
            </a:r>
            <a:r>
              <a:rPr lang="vi-VN" sz="2400">
                <a:solidFill>
                  <a:srgbClr val="002060"/>
                </a:solidFill>
                <a:latin typeface="#9Slide05 SVNKitten" pitchFamily="2" charset="0"/>
                <a:cs typeface="Times New Roman" pitchFamily="18" charset="0"/>
              </a:rPr>
              <a:t>Sự phát triển nhằm đáp ứng các nhu cầu của thế hệ hiện tại mà không làm t</a:t>
            </a:r>
            <a:r>
              <a:rPr lang="en-US" sz="2400">
                <a:solidFill>
                  <a:srgbClr val="002060"/>
                </a:solidFill>
                <a:latin typeface="#9Slide05 SVNKitten" pitchFamily="2" charset="0"/>
                <a:cs typeface="Times New Roman" pitchFamily="18" charset="0"/>
              </a:rPr>
              <a:t>ổ</a:t>
            </a:r>
            <a:r>
              <a:rPr lang="vi-VN" sz="2400">
                <a:solidFill>
                  <a:srgbClr val="002060"/>
                </a:solidFill>
                <a:latin typeface="#9Slide05 SVNKitten" pitchFamily="2" charset="0"/>
                <a:cs typeface="Times New Roman" pitchFamily="18" charset="0"/>
              </a:rPr>
              <a:t>n hại đến </a:t>
            </a:r>
            <a:r>
              <a:rPr lang="en-US" sz="2400">
                <a:solidFill>
                  <a:srgbClr val="002060"/>
                </a:solidFill>
                <a:latin typeface="#9Slide05 SVNKitten" pitchFamily="2" charset="0"/>
                <a:cs typeface="Times New Roman" pitchFamily="18" charset="0"/>
              </a:rPr>
              <a:t>khả năng thoả mãn </a:t>
            </a:r>
            <a:r>
              <a:rPr lang="vi-VN" sz="2400">
                <a:solidFill>
                  <a:srgbClr val="002060"/>
                </a:solidFill>
                <a:latin typeface="#9Slide05 SVNKitten" pitchFamily="2" charset="0"/>
                <a:cs typeface="Times New Roman" pitchFamily="18" charset="0"/>
              </a:rPr>
              <a:t>nhu cầu của các thế hệ tương lai gọi là phát triển bền vững.</a:t>
            </a:r>
            <a:endParaRPr lang="en-US" sz="2400" dirty="0">
              <a:solidFill>
                <a:srgbClr val="002060"/>
              </a:solidFill>
              <a:latin typeface="#9Slide05 SVNKitten" pitchFamily="2" charset="0"/>
              <a:cs typeface="Times New Roman" pitchFamily="18" charset="0"/>
            </a:endParaRPr>
          </a:p>
        </p:txBody>
      </p:sp>
    </p:spTree>
    <p:extLst>
      <p:ext uri="{BB962C8B-B14F-4D97-AF65-F5344CB8AC3E}">
        <p14:creationId xmlns:p14="http://schemas.microsoft.com/office/powerpoint/2010/main" val="3371364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1773</Words>
  <Application>Microsoft Office PowerPoint</Application>
  <PresentationFormat>Widescreen</PresentationFormat>
  <Paragraphs>207</Paragraphs>
  <Slides>27</Slides>
  <Notes>16</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#9Slide03 SVNNeutraface 2</vt:lpstr>
      <vt:lpstr>#9Slide03 SVN-PF Din Text Pro C</vt:lpstr>
      <vt:lpstr>#9Slide05 SVNKitten</vt:lpstr>
      <vt:lpstr>#9Slide06 Hellvina Hand Script</vt:lpstr>
      <vt:lpstr>#9Slide06 SVNBoutique Script</vt:lpstr>
      <vt:lpstr>Arial</vt:lpstr>
      <vt:lpstr>Calibri</vt:lpstr>
      <vt:lpstr>Calibri Light</vt:lpstr>
      <vt:lpstr>Roboto</vt:lpstr>
      <vt:lpstr>Rockwell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41</cp:revision>
  <dcterms:created xsi:type="dcterms:W3CDTF">2021-07-21T02:55:04Z</dcterms:created>
  <dcterms:modified xsi:type="dcterms:W3CDTF">2022-03-30T00:27:22Z</dcterms:modified>
</cp:coreProperties>
</file>