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7"/>
  </p:notesMasterIdLst>
  <p:handoutMasterIdLst>
    <p:handoutMasterId r:id="rId18"/>
  </p:handoutMasterIdLst>
  <p:sldIdLst>
    <p:sldId id="428" r:id="rId3"/>
    <p:sldId id="633" r:id="rId4"/>
    <p:sldId id="595" r:id="rId5"/>
    <p:sldId id="598" r:id="rId6"/>
    <p:sldId id="634" r:id="rId7"/>
    <p:sldId id="637" r:id="rId8"/>
    <p:sldId id="639" r:id="rId9"/>
    <p:sldId id="294" r:id="rId10"/>
    <p:sldId id="261" r:id="rId11"/>
    <p:sldId id="308" r:id="rId12"/>
    <p:sldId id="640" r:id="rId13"/>
    <p:sldId id="509" r:id="rId14"/>
    <p:sldId id="510" r:id="rId15"/>
    <p:sldId id="62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BDD7EE"/>
    <a:srgbClr val="A0D2A1"/>
    <a:srgbClr val="FFE699"/>
    <a:srgbClr val="37B9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5" d="100"/>
          <a:sy n="65" d="100"/>
        </p:scale>
        <p:origin x="858" y="66"/>
      </p:cViewPr>
      <p:guideLst/>
    </p:cSldViewPr>
  </p:slideViewPr>
  <p:notesTextViewPr>
    <p:cViewPr>
      <p:scale>
        <a:sx n="1" d="1"/>
        <a:sy n="1" d="1"/>
      </p:scale>
      <p:origin x="0" y="0"/>
    </p:cViewPr>
  </p:notesTextViewPr>
  <p:notesViewPr>
    <p:cSldViewPr snapToGrid="0">
      <p:cViewPr varScale="1">
        <p:scale>
          <a:sx n="50" d="100"/>
          <a:sy n="50" d="100"/>
        </p:scale>
        <p:origin x="2886" y="3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D697E67-C592-4168-8CC5-68259F3446E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B20F14A-219B-4C2A-9667-DA5C40B3704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BFE296A-7192-4B3A-B9BB-3E38D67B4A90}" type="datetimeFigureOut">
              <a:rPr lang="en-US" smtClean="0"/>
              <a:t>9/24/2021</a:t>
            </a:fld>
            <a:endParaRPr lang="en-US"/>
          </a:p>
        </p:txBody>
      </p:sp>
      <p:sp>
        <p:nvSpPr>
          <p:cNvPr id="4" name="Footer Placeholder 3">
            <a:extLst>
              <a:ext uri="{FF2B5EF4-FFF2-40B4-BE49-F238E27FC236}">
                <a16:creationId xmlns:a16="http://schemas.microsoft.com/office/drawing/2014/main" id="{6D760C7C-0D83-4C2A-9663-2E5683F5898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FCE1F5D-36B5-4912-979C-0E1BDDD255E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418FDB3-D458-4130-A4B2-BD9176F2C51A}" type="slidenum">
              <a:rPr lang="en-US" smtClean="0"/>
              <a:t>‹#›</a:t>
            </a:fld>
            <a:endParaRPr lang="en-US"/>
          </a:p>
        </p:txBody>
      </p:sp>
    </p:spTree>
    <p:extLst>
      <p:ext uri="{BB962C8B-B14F-4D97-AF65-F5344CB8AC3E}">
        <p14:creationId xmlns:p14="http://schemas.microsoft.com/office/powerpoint/2010/main" val="17749168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9F2B5B-73BC-434E-BE61-B0F084C9D3B4}" type="datetimeFigureOut">
              <a:rPr lang="en-US" smtClean="0"/>
              <a:t>9/24/2021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D03F92-1099-41D2-9E8E-88ADAE2EAE65}" type="slidenum">
              <a:rPr lang="en-US" smtClean="0"/>
              <a:t>‹#›</a:t>
            </a:fld>
            <a:endParaRPr lang="en-US"/>
          </a:p>
        </p:txBody>
      </p:sp>
    </p:spTree>
    <p:extLst>
      <p:ext uri="{BB962C8B-B14F-4D97-AF65-F5344CB8AC3E}">
        <p14:creationId xmlns:p14="http://schemas.microsoft.com/office/powerpoint/2010/main" val="928474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just">
              <a:lnSpc>
                <a:spcPct val="115000"/>
              </a:lnSpc>
              <a:spcBef>
                <a:spcPts val="0"/>
              </a:spcBef>
              <a:spcAft>
                <a:spcPts val="0"/>
              </a:spcAft>
            </a:pPr>
            <a:r>
              <a:rPr lang="en-US" sz="1800" i="1" dirty="0">
                <a:effectLst/>
                <a:latin typeface="Times New Roman" panose="02020603050405020304" pitchFamily="18" charset="0"/>
                <a:ea typeface="Cambria" panose="02040503050406030204" pitchFamily="18" charset="0"/>
              </a:rPr>
              <a:t>Khi </a:t>
            </a:r>
            <a:r>
              <a:rPr lang="en-US" sz="1800" i="1" dirty="0" err="1">
                <a:effectLst/>
                <a:latin typeface="Times New Roman" panose="02020603050405020304" pitchFamily="18" charset="0"/>
                <a:ea typeface="Cambria" panose="02040503050406030204" pitchFamily="18" charset="0"/>
              </a:rPr>
              <a:t>muốn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khám</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phá</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một</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nơi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nào</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đó</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mà</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em</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chưa</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hề</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biết</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Cách</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tốt</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nhất</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là</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hãy</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sử</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dụng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bản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đồ</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Ngày</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xưa</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khi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công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nghệ</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chưa</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phát</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triển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thì</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các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em</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có</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thể</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tìm</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mua</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bản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đồ</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của</a:t>
            </a:r>
            <a:r>
              <a:rPr lang="en-US" sz="1800" i="1" dirty="0">
                <a:effectLst/>
                <a:latin typeface="Times New Roman" panose="02020603050405020304" pitchFamily="18" charset="0"/>
                <a:ea typeface="Cambria" panose="02040503050406030204" pitchFamily="18" charset="0"/>
              </a:rPr>
              <a:t> 1 </a:t>
            </a:r>
            <a:r>
              <a:rPr lang="en-US" sz="1800" i="1" dirty="0" err="1">
                <a:effectLst/>
                <a:latin typeface="Times New Roman" panose="02020603050405020304" pitchFamily="18" charset="0"/>
                <a:ea typeface="Cambria" panose="02040503050406030204" pitchFamily="18" charset="0"/>
              </a:rPr>
              <a:t>tỉnh</a:t>
            </a:r>
            <a:r>
              <a:rPr lang="en-US" sz="1800" i="1" dirty="0">
                <a:effectLst/>
                <a:latin typeface="Times New Roman" panose="02020603050405020304" pitchFamily="18" charset="0"/>
                <a:ea typeface="Cambria" panose="02040503050406030204" pitchFamily="18" charset="0"/>
              </a:rPr>
              <a:t> ở </a:t>
            </a:r>
            <a:r>
              <a:rPr lang="en-US" sz="1800" i="1" dirty="0" err="1">
                <a:effectLst/>
                <a:latin typeface="Times New Roman" panose="02020603050405020304" pitchFamily="18" charset="0"/>
                <a:ea typeface="Cambria" panose="02040503050406030204" pitchFamily="18" charset="0"/>
              </a:rPr>
              <a:t>trong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nhà</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sách</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Ngày</a:t>
            </a:r>
            <a:r>
              <a:rPr lang="en-US" sz="1800" i="1" dirty="0">
                <a:effectLst/>
                <a:latin typeface="Times New Roman" panose="02020603050405020304" pitchFamily="18" charset="0"/>
                <a:ea typeface="Cambria" panose="02040503050406030204" pitchFamily="18" charset="0"/>
              </a:rPr>
              <a:t> nay </a:t>
            </a:r>
            <a:r>
              <a:rPr lang="en-US" sz="1800" i="1" dirty="0" err="1">
                <a:effectLst/>
                <a:latin typeface="Times New Roman" panose="02020603050405020304" pitchFamily="18" charset="0"/>
                <a:ea typeface="Cambria" panose="02040503050406030204" pitchFamily="18" charset="0"/>
              </a:rPr>
              <a:t>các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em</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hoàn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toàn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có</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thể</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tìm</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vị</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trí</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của</a:t>
            </a:r>
            <a:r>
              <a:rPr lang="en-US" sz="1800" i="1" dirty="0">
                <a:effectLst/>
                <a:latin typeface="Times New Roman" panose="02020603050405020304" pitchFamily="18" charset="0"/>
                <a:ea typeface="Cambria" panose="02040503050406030204" pitchFamily="18" charset="0"/>
              </a:rPr>
              <a:t> 1 </a:t>
            </a:r>
            <a:r>
              <a:rPr lang="en-US" sz="1800" i="1" dirty="0" err="1">
                <a:effectLst/>
                <a:latin typeface="Times New Roman" panose="02020603050405020304" pitchFamily="18" charset="0"/>
                <a:ea typeface="Cambria" panose="02040503050406030204" pitchFamily="18" charset="0"/>
              </a:rPr>
              <a:t>nơi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nào</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đó</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nhờ</a:t>
            </a:r>
            <a:r>
              <a:rPr lang="en-US" sz="1800" i="1" dirty="0">
                <a:effectLst/>
                <a:latin typeface="Times New Roman" panose="02020603050405020304" pitchFamily="18" charset="0"/>
                <a:ea typeface="Cambria" panose="02040503050406030204" pitchFamily="18" charset="0"/>
              </a:rPr>
              <a:t> Google Map. </a:t>
            </a:r>
            <a:r>
              <a:rPr lang="en-US" sz="1800" i="1" dirty="0" err="1">
                <a:effectLst/>
                <a:latin typeface="Times New Roman" panose="02020603050405020304" pitchFamily="18" charset="0"/>
                <a:ea typeface="Cambria" panose="02040503050406030204" pitchFamily="18" charset="0"/>
              </a:rPr>
              <a:t>Để</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tìm</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hiểu</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rõ</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hơn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về</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bản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đồ</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và</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phương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hướng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trên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bản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đồ</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các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em</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cùng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vào</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bài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học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hôm</a:t>
            </a:r>
            <a:r>
              <a:rPr lang="en-US" sz="1800" i="1" dirty="0">
                <a:effectLst/>
                <a:latin typeface="Times New Roman" panose="02020603050405020304" pitchFamily="18" charset="0"/>
                <a:ea typeface="Cambria" panose="02040503050406030204" pitchFamily="18" charset="0"/>
              </a:rPr>
              <a:t> nay.</a:t>
            </a:r>
            <a:r>
              <a:rPr lang="en-US" sz="1800" dirty="0">
                <a:effectLst/>
                <a:latin typeface="Times New Roman" panose="02020603050405020304" pitchFamily="18" charset="0"/>
                <a:ea typeface="Cambria" panose="02040503050406030204" pitchFamily="18" charset="0"/>
              </a:rPr>
              <a:t> </a:t>
            </a:r>
            <a:endParaRPr lang="en-US" sz="1800" dirty="0">
              <a:effectLst/>
              <a:latin typeface="Times New Roman" panose="02020603050405020304" pitchFamily="18" charset="0"/>
              <a:ea typeface="Tahoma" panose="020B0604030504040204" pitchFamily="34" charset="0"/>
            </a:endParaRPr>
          </a:p>
        </p:txBody>
      </p:sp>
      <p:sp>
        <p:nvSpPr>
          <p:cNvPr id="4" name="Slide Number Placeholder 3"/>
          <p:cNvSpPr>
            <a:spLocks noGrp="1"/>
          </p:cNvSpPr>
          <p:nvPr>
            <p:ph type="sldNum" sz="quarter" idx="10"/>
          </p:nvPr>
        </p:nvSpPr>
        <p:spPr/>
        <p:txBody>
          <a:bodyPr/>
          <a:lstStyle/>
          <a:p>
            <a:fld id="{C6A89A12-CFDC-4BA7-B24C-ADE30BA1B34C}" type="slidenum">
              <a:rPr lang="en-US" smtClean="0"/>
              <a:t>1</a:t>
            </a:fld>
            <a:endParaRPr lang="en-US"/>
          </a:p>
        </p:txBody>
      </p:sp>
    </p:spTree>
    <p:extLst>
      <p:ext uri="{BB962C8B-B14F-4D97-AF65-F5344CB8AC3E}">
        <p14:creationId xmlns:p14="http://schemas.microsoft.com/office/powerpoint/2010/main" val="1150868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A89A12-CFDC-4BA7-B24C-ADE30BA1B34C}" type="slidenum">
              <a:rPr lang="en-US" smtClean="0"/>
              <a:t>3</a:t>
            </a:fld>
            <a:endParaRPr lang="en-US"/>
          </a:p>
        </p:txBody>
      </p:sp>
    </p:spTree>
    <p:extLst>
      <p:ext uri="{BB962C8B-B14F-4D97-AF65-F5344CB8AC3E}">
        <p14:creationId xmlns:p14="http://schemas.microsoft.com/office/powerpoint/2010/main" val="1339251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rgbClr val="0070C0"/>
                </a:solidFill>
                <a:latin typeface="Arial" panose="020B0604020202020204" pitchFamily="34" charset="0"/>
                <a:cs typeface="Arial" panose="020B0604020202020204" pitchFamily="34" charset="0"/>
              </a:rPr>
              <a:t>Quả Địa Cầu là mô hình thu nhỏ của Trái Đất d</a:t>
            </a:r>
            <a:r>
              <a:rPr lang="vi-VN" sz="1200" b="1">
                <a:solidFill>
                  <a:srgbClr val="0070C0"/>
                </a:solidFill>
                <a:latin typeface="Arial" panose="020B0604020202020204" pitchFamily="34" charset="0"/>
                <a:cs typeface="Arial" panose="020B0604020202020204" pitchFamily="34" charset="0"/>
              </a:rPr>
              <a:t>ư</a:t>
            </a:r>
            <a:r>
              <a:rPr lang="en-US" sz="1200" b="1">
                <a:solidFill>
                  <a:srgbClr val="0070C0"/>
                </a:solidFill>
                <a:latin typeface="Arial" panose="020B0604020202020204" pitchFamily="34" charset="0"/>
                <a:cs typeface="Arial" panose="020B0604020202020204" pitchFamily="34" charset="0"/>
              </a:rPr>
              <a:t>ới dạng cầu</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rgbClr val="0070C0"/>
                </a:solidFill>
                <a:latin typeface="Arial" panose="020B0604020202020204" pitchFamily="34" charset="0"/>
                <a:cs typeface="Arial" panose="020B0604020202020204" pitchFamily="34" charset="0"/>
              </a:rPr>
              <a:t>Bản đồ là hình vẽ thu nhỏ của một phần hay toàn bộ bề mặt Trái Đất lên mặt phẳng </a:t>
            </a:r>
          </a:p>
          <a:p>
            <a:endParaRPr lang="en-US" dirty="0"/>
          </a:p>
        </p:txBody>
      </p:sp>
      <p:sp>
        <p:nvSpPr>
          <p:cNvPr id="4" name="Slide Number Placeholder 3"/>
          <p:cNvSpPr>
            <a:spLocks noGrp="1"/>
          </p:cNvSpPr>
          <p:nvPr>
            <p:ph type="sldNum" sz="quarter" idx="5"/>
          </p:nvPr>
        </p:nvSpPr>
        <p:spPr/>
        <p:txBody>
          <a:bodyPr/>
          <a:lstStyle/>
          <a:p>
            <a:fld id="{C6A89A12-CFDC-4BA7-B24C-ADE30BA1B34C}" type="slidenum">
              <a:rPr lang="en-US" smtClean="0"/>
              <a:t>4</a:t>
            </a:fld>
            <a:endParaRPr lang="en-US"/>
          </a:p>
        </p:txBody>
      </p:sp>
    </p:spTree>
    <p:extLst>
      <p:ext uri="{BB962C8B-B14F-4D97-AF65-F5344CB8AC3E}">
        <p14:creationId xmlns:p14="http://schemas.microsoft.com/office/powerpoint/2010/main" val="200023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C979D35-D9B5-42DB-B870-D6B5487BA97D}" type="slidenum">
              <a:rPr lang="en-US" altLang="en-US"/>
              <a:pPr/>
              <a:t>12</a:t>
            </a:fld>
            <a:endParaRPr lang="en-US" altLang="en-US"/>
          </a:p>
        </p:txBody>
      </p:sp>
    </p:spTree>
    <p:extLst>
      <p:ext uri="{BB962C8B-B14F-4D97-AF65-F5344CB8AC3E}">
        <p14:creationId xmlns:p14="http://schemas.microsoft.com/office/powerpoint/2010/main" val="42335548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5D157-518B-44CA-94AB-8D16D1EAE6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CC320C-AA0B-4800-9B92-1C826FFA70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DBAE35-4AF4-4519-A968-806D9E59725D}"/>
              </a:ext>
            </a:extLst>
          </p:cNvPr>
          <p:cNvSpPr>
            <a:spLocks noGrp="1"/>
          </p:cNvSpPr>
          <p:nvPr>
            <p:ph type="dt" sz="half" idx="10"/>
          </p:nvPr>
        </p:nvSpPr>
        <p:spPr/>
        <p:txBody>
          <a:bodyPr/>
          <a:lstStyle/>
          <a:p>
            <a:fld id="{19D6E806-824E-41C9-8D3A-2E5D3B8BCB4A}" type="datetimeFigureOut">
              <a:rPr lang="en-US" smtClean="0"/>
              <a:t>9/24/2021</a:t>
            </a:fld>
            <a:endParaRPr lang="en-US"/>
          </a:p>
        </p:txBody>
      </p:sp>
      <p:sp>
        <p:nvSpPr>
          <p:cNvPr id="5" name="Footer Placeholder 4">
            <a:extLst>
              <a:ext uri="{FF2B5EF4-FFF2-40B4-BE49-F238E27FC236}">
                <a16:creationId xmlns:a16="http://schemas.microsoft.com/office/drawing/2014/main" id="{2A10F181-54CC-4240-97D6-B8AC6C8C29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FDA0BF-1124-4995-8D7D-2D3557D2D66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044113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B7C11-9EAD-42A0-A8BE-85D346FF49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55EFF9-EE96-4C19-B03C-FE9A28668E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A2234C-D72C-46F3-A2D6-20475363484F}"/>
              </a:ext>
            </a:extLst>
          </p:cNvPr>
          <p:cNvSpPr>
            <a:spLocks noGrp="1"/>
          </p:cNvSpPr>
          <p:nvPr>
            <p:ph type="dt" sz="half" idx="10"/>
          </p:nvPr>
        </p:nvSpPr>
        <p:spPr/>
        <p:txBody>
          <a:bodyPr/>
          <a:lstStyle/>
          <a:p>
            <a:fld id="{19D6E806-824E-41C9-8D3A-2E5D3B8BCB4A}" type="datetimeFigureOut">
              <a:rPr lang="en-US" smtClean="0"/>
              <a:t>9/24/2021</a:t>
            </a:fld>
            <a:endParaRPr lang="en-US"/>
          </a:p>
        </p:txBody>
      </p:sp>
      <p:sp>
        <p:nvSpPr>
          <p:cNvPr id="5" name="Footer Placeholder 4">
            <a:extLst>
              <a:ext uri="{FF2B5EF4-FFF2-40B4-BE49-F238E27FC236}">
                <a16:creationId xmlns:a16="http://schemas.microsoft.com/office/drawing/2014/main" id="{32340F49-9C6F-44DB-8AF5-39731B3DC2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7E9F29-BF6A-4E0D-A817-D387F093CC6F}"/>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565868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F9E335-9E86-406E-88CF-229C428492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B2DF44-7807-42C3-B45C-39B1AB516F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F1474C-DCAD-411B-AF4D-0CBD9EB5A636}"/>
              </a:ext>
            </a:extLst>
          </p:cNvPr>
          <p:cNvSpPr>
            <a:spLocks noGrp="1"/>
          </p:cNvSpPr>
          <p:nvPr>
            <p:ph type="dt" sz="half" idx="10"/>
          </p:nvPr>
        </p:nvSpPr>
        <p:spPr/>
        <p:txBody>
          <a:bodyPr/>
          <a:lstStyle/>
          <a:p>
            <a:fld id="{19D6E806-824E-41C9-8D3A-2E5D3B8BCB4A}" type="datetimeFigureOut">
              <a:rPr lang="en-US" smtClean="0"/>
              <a:t>9/24/2021</a:t>
            </a:fld>
            <a:endParaRPr lang="en-US"/>
          </a:p>
        </p:txBody>
      </p:sp>
      <p:sp>
        <p:nvSpPr>
          <p:cNvPr id="5" name="Footer Placeholder 4">
            <a:extLst>
              <a:ext uri="{FF2B5EF4-FFF2-40B4-BE49-F238E27FC236}">
                <a16:creationId xmlns:a16="http://schemas.microsoft.com/office/drawing/2014/main" id="{AAA44AC9-BFDD-4681-902E-24E5DD8F02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0734CA-8B43-4BB6-9744-C92F5CB04307}"/>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6225112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04BF809-958E-4C19-A4C3-D9BB3DF35BBC}" type="datetimeFigureOut">
              <a:rPr lang="en-US" smtClean="0"/>
              <a:t>9/24/2021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31955252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4BF809-958E-4C19-A4C3-D9BB3DF35BBC}" type="datetimeFigureOut">
              <a:rPr lang="en-US" smtClean="0"/>
              <a:t>9/24/2021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1026291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4BF809-958E-4C19-A4C3-D9BB3DF35BBC}" type="datetimeFigureOut">
              <a:rPr lang="en-US" smtClean="0"/>
              <a:t>9/24/2021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6763590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04BF809-958E-4C19-A4C3-D9BB3DF35BBC}" type="datetimeFigureOut">
              <a:rPr lang="en-US" smtClean="0"/>
              <a:t>9/24/2021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4283076375"/>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04BF809-958E-4C19-A4C3-D9BB3DF35BBC}" type="datetimeFigureOut">
              <a:rPr lang="en-US" smtClean="0"/>
              <a:t>9/24/2021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1613937418"/>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04BF809-958E-4C19-A4C3-D9BB3DF35BBC}" type="datetimeFigureOut">
              <a:rPr lang="en-US" smtClean="0"/>
              <a:t>9/24/2021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14579596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4BF809-958E-4C19-A4C3-D9BB3DF35BBC}" type="datetimeFigureOut">
              <a:rPr lang="en-US" smtClean="0"/>
              <a:t>9/24/2021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27503700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4BF809-958E-4C19-A4C3-D9BB3DF35BBC}" type="datetimeFigureOut">
              <a:rPr lang="en-US" smtClean="0"/>
              <a:t>9/24/2021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14420139"/>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FF40A-1DAE-43F8-BA32-CAF918587C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35CD23-2796-433C-80EA-65C75667C3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BF9D9-3D85-4F50-B482-2799AAE5FFCA}"/>
              </a:ext>
            </a:extLst>
          </p:cNvPr>
          <p:cNvSpPr>
            <a:spLocks noGrp="1"/>
          </p:cNvSpPr>
          <p:nvPr>
            <p:ph type="dt" sz="half" idx="10"/>
          </p:nvPr>
        </p:nvSpPr>
        <p:spPr/>
        <p:txBody>
          <a:bodyPr/>
          <a:lstStyle/>
          <a:p>
            <a:fld id="{19D6E806-824E-41C9-8D3A-2E5D3B8BCB4A}" type="datetimeFigureOut">
              <a:rPr lang="en-US" smtClean="0"/>
              <a:t>9/24/2021</a:t>
            </a:fld>
            <a:endParaRPr lang="en-US"/>
          </a:p>
        </p:txBody>
      </p:sp>
      <p:sp>
        <p:nvSpPr>
          <p:cNvPr id="5" name="Footer Placeholder 4">
            <a:extLst>
              <a:ext uri="{FF2B5EF4-FFF2-40B4-BE49-F238E27FC236}">
                <a16:creationId xmlns:a16="http://schemas.microsoft.com/office/drawing/2014/main" id="{683DC3AB-397B-4A12-846A-453D1C823E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DC9440-768E-49EC-BF2B-83838A4814C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478881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4BF809-958E-4C19-A4C3-D9BB3DF35BBC}" type="datetimeFigureOut">
              <a:rPr lang="en-US" smtClean="0"/>
              <a:t>9/24/2021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4617225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4BF809-958E-4C19-A4C3-D9BB3DF35BBC}" type="datetimeFigureOut">
              <a:rPr lang="en-US" smtClean="0"/>
              <a:t>9/24/2021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34041150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4BF809-958E-4C19-A4C3-D9BB3DF35BBC}" type="datetimeFigureOut">
              <a:rPr lang="en-US" smtClean="0"/>
              <a:t>9/24/2021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1660745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492BE-C4E6-4517-8DA0-E56FDDD5EA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8B670C-8AF1-44FA-8660-783E4B27CD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C3A1BC-566C-4269-B685-26C4AC62851E}"/>
              </a:ext>
            </a:extLst>
          </p:cNvPr>
          <p:cNvSpPr>
            <a:spLocks noGrp="1"/>
          </p:cNvSpPr>
          <p:nvPr>
            <p:ph type="dt" sz="half" idx="10"/>
          </p:nvPr>
        </p:nvSpPr>
        <p:spPr/>
        <p:txBody>
          <a:bodyPr/>
          <a:lstStyle/>
          <a:p>
            <a:fld id="{19D6E806-824E-41C9-8D3A-2E5D3B8BCB4A}" type="datetimeFigureOut">
              <a:rPr lang="en-US" smtClean="0"/>
              <a:t>9/24/2021</a:t>
            </a:fld>
            <a:endParaRPr lang="en-US"/>
          </a:p>
        </p:txBody>
      </p:sp>
      <p:sp>
        <p:nvSpPr>
          <p:cNvPr id="5" name="Footer Placeholder 4">
            <a:extLst>
              <a:ext uri="{FF2B5EF4-FFF2-40B4-BE49-F238E27FC236}">
                <a16:creationId xmlns:a16="http://schemas.microsoft.com/office/drawing/2014/main" id="{DE4DFB6B-BB99-4E36-AC48-2CC7B8F17F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77AF69-81E7-402B-B436-1C70A767C080}"/>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3189616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982DE-10B1-4082-875D-2BBD734EB8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DBE3BE-E398-4A2B-B8C3-B79F853BC5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829FC3-CB4B-41BF-B155-2677B42576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7F8F2B-E362-45E2-B396-CFC8EB4F74E4}"/>
              </a:ext>
            </a:extLst>
          </p:cNvPr>
          <p:cNvSpPr>
            <a:spLocks noGrp="1"/>
          </p:cNvSpPr>
          <p:nvPr>
            <p:ph type="dt" sz="half" idx="10"/>
          </p:nvPr>
        </p:nvSpPr>
        <p:spPr/>
        <p:txBody>
          <a:bodyPr/>
          <a:lstStyle/>
          <a:p>
            <a:fld id="{19D6E806-824E-41C9-8D3A-2E5D3B8BCB4A}" type="datetimeFigureOut">
              <a:rPr lang="en-US" smtClean="0"/>
              <a:t>9/24/2021</a:t>
            </a:fld>
            <a:endParaRPr lang="en-US"/>
          </a:p>
        </p:txBody>
      </p:sp>
      <p:sp>
        <p:nvSpPr>
          <p:cNvPr id="6" name="Footer Placeholder 5">
            <a:extLst>
              <a:ext uri="{FF2B5EF4-FFF2-40B4-BE49-F238E27FC236}">
                <a16:creationId xmlns:a16="http://schemas.microsoft.com/office/drawing/2014/main" id="{381FE8E6-1D28-4799-92E2-538B00F9A6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1C9735-2415-4A35-97B0-3B7D3FAD0C6C}"/>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4039598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4C968-1569-471A-A09E-26BBEF817A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D3683D-C799-4EE5-9D42-9362D9C5D7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E86C35-7E50-41B8-863C-6DA7D7FE66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DD0A66-B78E-4F40-95DF-1FA0D49D7D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DBC4FF-08E2-4837-B335-529AE2AB38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EEBED0-D2D7-4417-B306-837209F710AD}"/>
              </a:ext>
            </a:extLst>
          </p:cNvPr>
          <p:cNvSpPr>
            <a:spLocks noGrp="1"/>
          </p:cNvSpPr>
          <p:nvPr>
            <p:ph type="dt" sz="half" idx="10"/>
          </p:nvPr>
        </p:nvSpPr>
        <p:spPr/>
        <p:txBody>
          <a:bodyPr/>
          <a:lstStyle/>
          <a:p>
            <a:fld id="{19D6E806-824E-41C9-8D3A-2E5D3B8BCB4A}" type="datetimeFigureOut">
              <a:rPr lang="en-US" smtClean="0"/>
              <a:t>9/24/2021</a:t>
            </a:fld>
            <a:endParaRPr lang="en-US"/>
          </a:p>
        </p:txBody>
      </p:sp>
      <p:sp>
        <p:nvSpPr>
          <p:cNvPr id="8" name="Footer Placeholder 7">
            <a:extLst>
              <a:ext uri="{FF2B5EF4-FFF2-40B4-BE49-F238E27FC236}">
                <a16:creationId xmlns:a16="http://schemas.microsoft.com/office/drawing/2014/main" id="{65762310-7F3A-4E80-96D9-40C377BEDB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136530-96DF-41DC-A31C-770B8D04A593}"/>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339721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CD278-D095-4D41-8E72-19B52F12ED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BD0591-0175-4144-9CB8-C26C7CBBC4DA}"/>
              </a:ext>
            </a:extLst>
          </p:cNvPr>
          <p:cNvSpPr>
            <a:spLocks noGrp="1"/>
          </p:cNvSpPr>
          <p:nvPr>
            <p:ph type="dt" sz="half" idx="10"/>
          </p:nvPr>
        </p:nvSpPr>
        <p:spPr/>
        <p:txBody>
          <a:bodyPr/>
          <a:lstStyle/>
          <a:p>
            <a:fld id="{19D6E806-824E-41C9-8D3A-2E5D3B8BCB4A}" type="datetimeFigureOut">
              <a:rPr lang="en-US" smtClean="0"/>
              <a:t>9/24/2021</a:t>
            </a:fld>
            <a:endParaRPr lang="en-US"/>
          </a:p>
        </p:txBody>
      </p:sp>
      <p:sp>
        <p:nvSpPr>
          <p:cNvPr id="4" name="Footer Placeholder 3">
            <a:extLst>
              <a:ext uri="{FF2B5EF4-FFF2-40B4-BE49-F238E27FC236}">
                <a16:creationId xmlns:a16="http://schemas.microsoft.com/office/drawing/2014/main" id="{3B2C68B6-2E68-4513-8731-C3093623CB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F35A993-7865-4559-A295-FDE044356B58}"/>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85104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011306-E80E-441B-B8D0-DE38E9DEE4A3}"/>
              </a:ext>
            </a:extLst>
          </p:cNvPr>
          <p:cNvSpPr>
            <a:spLocks noGrp="1"/>
          </p:cNvSpPr>
          <p:nvPr>
            <p:ph type="dt" sz="half" idx="10"/>
          </p:nvPr>
        </p:nvSpPr>
        <p:spPr/>
        <p:txBody>
          <a:bodyPr/>
          <a:lstStyle/>
          <a:p>
            <a:fld id="{19D6E806-824E-41C9-8D3A-2E5D3B8BCB4A}" type="datetimeFigureOut">
              <a:rPr lang="en-US" smtClean="0"/>
              <a:t>9/24/2021</a:t>
            </a:fld>
            <a:endParaRPr lang="en-US"/>
          </a:p>
        </p:txBody>
      </p:sp>
      <p:sp>
        <p:nvSpPr>
          <p:cNvPr id="3" name="Footer Placeholder 2">
            <a:extLst>
              <a:ext uri="{FF2B5EF4-FFF2-40B4-BE49-F238E27FC236}">
                <a16:creationId xmlns:a16="http://schemas.microsoft.com/office/drawing/2014/main" id="{3323B839-D2DB-4DCF-9B12-F91126C1CD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8D39CA-01E1-4C12-899B-8FEE58386841}"/>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67474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2B6C7-768F-47C9-B89D-8E2346397F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6624F3-B141-4011-9FD3-E51C987716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12BA4C-CA5B-4219-9622-93558AAEED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6DB210-35C4-4084-BFF3-9038B00CCA7D}"/>
              </a:ext>
            </a:extLst>
          </p:cNvPr>
          <p:cNvSpPr>
            <a:spLocks noGrp="1"/>
          </p:cNvSpPr>
          <p:nvPr>
            <p:ph type="dt" sz="half" idx="10"/>
          </p:nvPr>
        </p:nvSpPr>
        <p:spPr/>
        <p:txBody>
          <a:bodyPr/>
          <a:lstStyle/>
          <a:p>
            <a:fld id="{19D6E806-824E-41C9-8D3A-2E5D3B8BCB4A}" type="datetimeFigureOut">
              <a:rPr lang="en-US" smtClean="0"/>
              <a:t>9/24/2021</a:t>
            </a:fld>
            <a:endParaRPr lang="en-US"/>
          </a:p>
        </p:txBody>
      </p:sp>
      <p:sp>
        <p:nvSpPr>
          <p:cNvPr id="6" name="Footer Placeholder 5">
            <a:extLst>
              <a:ext uri="{FF2B5EF4-FFF2-40B4-BE49-F238E27FC236}">
                <a16:creationId xmlns:a16="http://schemas.microsoft.com/office/drawing/2014/main" id="{5EF15426-6DF9-4213-A601-D7B9EF8115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652964-011A-4664-A30A-DAA6F125712A}"/>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018057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CE8E-A834-4B5F-AE0D-4EC0F94260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B4759-2AEC-4339-B329-F735180A99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41613B-4BB2-488D-8A73-7F75CEADA9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931A0F-212A-4FDB-9B0E-F87E996D82AD}"/>
              </a:ext>
            </a:extLst>
          </p:cNvPr>
          <p:cNvSpPr>
            <a:spLocks noGrp="1"/>
          </p:cNvSpPr>
          <p:nvPr>
            <p:ph type="dt" sz="half" idx="10"/>
          </p:nvPr>
        </p:nvSpPr>
        <p:spPr/>
        <p:txBody>
          <a:bodyPr/>
          <a:lstStyle/>
          <a:p>
            <a:fld id="{19D6E806-824E-41C9-8D3A-2E5D3B8BCB4A}" type="datetimeFigureOut">
              <a:rPr lang="en-US" smtClean="0"/>
              <a:t>9/24/2021</a:t>
            </a:fld>
            <a:endParaRPr lang="en-US"/>
          </a:p>
        </p:txBody>
      </p:sp>
      <p:sp>
        <p:nvSpPr>
          <p:cNvPr id="6" name="Footer Placeholder 5">
            <a:extLst>
              <a:ext uri="{FF2B5EF4-FFF2-40B4-BE49-F238E27FC236}">
                <a16:creationId xmlns:a16="http://schemas.microsoft.com/office/drawing/2014/main" id="{F0841533-1595-48A7-93AE-5298BC62AC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3F93AC-F598-4691-9A54-B4F1D5AAE962}"/>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152614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225115-4321-4C30-A9B3-52B08CD52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08A963-8047-4156-8CD7-A29DF9D94A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D68BDF-58C6-44EC-91D3-4AAFB0AF1C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D6E806-824E-41C9-8D3A-2E5D3B8BCB4A}" type="datetimeFigureOut">
              <a:rPr lang="en-US" smtClean="0"/>
              <a:t>9/24/2021</a:t>
            </a:fld>
            <a:endParaRPr lang="en-US"/>
          </a:p>
        </p:txBody>
      </p:sp>
      <p:sp>
        <p:nvSpPr>
          <p:cNvPr id="5" name="Footer Placeholder 4">
            <a:extLst>
              <a:ext uri="{FF2B5EF4-FFF2-40B4-BE49-F238E27FC236}">
                <a16:creationId xmlns:a16="http://schemas.microsoft.com/office/drawing/2014/main" id="{33C19779-A4BD-4DBE-8F1E-3299841D49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B999600-D4B6-47BC-A711-56C07DBED8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F40BB4-3EB6-4C20-8E89-2F2EF3C78720}" type="slidenum">
              <a:rPr lang="en-US" smtClean="0"/>
              <a:t>‹#›</a:t>
            </a:fld>
            <a:endParaRPr lang="en-US"/>
          </a:p>
        </p:txBody>
      </p:sp>
    </p:spTree>
    <p:extLst>
      <p:ext uri="{BB962C8B-B14F-4D97-AF65-F5344CB8AC3E}">
        <p14:creationId xmlns:p14="http://schemas.microsoft.com/office/powerpoint/2010/main" val="24067350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4BF809-958E-4C19-A4C3-D9BB3DF35BBC}" type="datetimeFigureOut">
              <a:rPr lang="en-US" smtClean="0"/>
              <a:t>9/24/2021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0CD75A-B5A0-4721-88D7-2E0F4E679AE2}" type="slidenum">
              <a:rPr lang="en-US" smtClean="0"/>
              <a:t>‹#›</a:t>
            </a:fld>
            <a:endParaRPr lang="en-US"/>
          </a:p>
        </p:txBody>
      </p:sp>
    </p:spTree>
    <p:extLst>
      <p:ext uri="{BB962C8B-B14F-4D97-AF65-F5344CB8AC3E}">
        <p14:creationId xmlns:p14="http://schemas.microsoft.com/office/powerpoint/2010/main" val="13234116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 Target="slide14.xml"/><Relationship Id="rId1" Type="http://schemas.openxmlformats.org/officeDocument/2006/relationships/slideLayout" Target="../slideLayouts/slideLayout7.xml"/><Relationship Id="rId4" Type="http://schemas.openxmlformats.org/officeDocument/2006/relationships/image" Target="../media/image21.gif"/></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7" Type="http://schemas.microsoft.com/office/2007/relationships/hdphoto" Target="../media/hdphoto4.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microsoft.com/office/2007/relationships/hdphoto" Target="../media/hdphoto3.wdp"/><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88EBCF4B-24AB-4D09-99C3-A080D0FB8406}"/>
              </a:ext>
            </a:extLst>
          </p:cNvPr>
          <p:cNvSpPr/>
          <p:nvPr/>
        </p:nvSpPr>
        <p:spPr>
          <a:xfrm>
            <a:off x="233688" y="-4630"/>
            <a:ext cx="8611894" cy="1323439"/>
          </a:xfrm>
          <a:prstGeom prst="rect">
            <a:avLst/>
          </a:prstGeom>
          <a:noFill/>
        </p:spPr>
        <p:txBody>
          <a:bodyPr wrap="square" lIns="91440" tIns="45720" rIns="91440" bIns="45720">
            <a:spAutoFit/>
          </a:bodyPr>
          <a:lstStyle/>
          <a:p>
            <a:pPr algn="ctr"/>
            <a:r>
              <a:rPr lang="en-US" sz="8000" b="1">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3 SVN-PF Din Text Pro C" panose="02000506020000020004" pitchFamily="2" charset="0"/>
              </a:rPr>
              <a:t>KHỞI ĐỘNG – Cái gì? </a:t>
            </a:r>
            <a:endParaRPr lang="en-US" sz="8800" b="1" cap="none" spc="0" dirty="0">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3 SVN-PF Din Text Pro C" panose="02000506020000020004" pitchFamily="2" charset="0"/>
            </a:endParaRPr>
          </a:p>
        </p:txBody>
      </p:sp>
      <p:cxnSp>
        <p:nvCxnSpPr>
          <p:cNvPr id="30" name="Straight Connector 29">
            <a:extLst>
              <a:ext uri="{FF2B5EF4-FFF2-40B4-BE49-F238E27FC236}">
                <a16:creationId xmlns:a16="http://schemas.microsoft.com/office/drawing/2014/main" id="{7C420ABF-4470-452C-9560-47579677E55A}"/>
              </a:ext>
            </a:extLst>
          </p:cNvPr>
          <p:cNvCxnSpPr/>
          <p:nvPr/>
        </p:nvCxnSpPr>
        <p:spPr>
          <a:xfrm>
            <a:off x="45409" y="1295158"/>
            <a:ext cx="12192000" cy="0"/>
          </a:xfrm>
          <a:prstGeom prst="line">
            <a:avLst/>
          </a:prstGeom>
          <a:ln w="57150">
            <a:solidFill>
              <a:srgbClr val="002060"/>
            </a:solidFill>
            <a:prstDash val="sysDash"/>
          </a:ln>
        </p:spPr>
        <p:style>
          <a:lnRef idx="1">
            <a:schemeClr val="accent1"/>
          </a:lnRef>
          <a:fillRef idx="0">
            <a:schemeClr val="accent1"/>
          </a:fillRef>
          <a:effectRef idx="0">
            <a:schemeClr val="accent1"/>
          </a:effectRef>
          <a:fontRef idx="minor">
            <a:schemeClr val="tx1"/>
          </a:fontRef>
        </p:style>
      </p:cxnSp>
      <p:pic>
        <p:nvPicPr>
          <p:cNvPr id="6" name="Picture 4" descr="Hình ảnh Khởi động Tàu Con Thoi Nhiệm Vụ Phẳng Biểu Tượng Màu Vector, Kinh  Doanh., Công Ty, Máy Tính Vector và PNG với nền trong suốt để tải xuống  miễn phí">
            <a:extLst>
              <a:ext uri="{FF2B5EF4-FFF2-40B4-BE49-F238E27FC236}">
                <a16:creationId xmlns:a16="http://schemas.microsoft.com/office/drawing/2014/main" id="{135A1D72-94F7-400B-8759-3904BDFACF3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9130" t="17766" r="18043" b="17766"/>
          <a:stretch/>
        </p:blipFill>
        <p:spPr bwMode="auto">
          <a:xfrm>
            <a:off x="0" y="12688"/>
            <a:ext cx="1272858" cy="130612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About Me - Icon Đi Du Lịch Clipart - Full Size Clipart (#4154008) -  PinClipart">
            <a:extLst>
              <a:ext uri="{FF2B5EF4-FFF2-40B4-BE49-F238E27FC236}">
                <a16:creationId xmlns:a16="http://schemas.microsoft.com/office/drawing/2014/main" id="{8110C926-6E95-4E55-866D-FFAA8BDCAD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7905" t="5309" r="17589" b="5820"/>
          <a:stretch>
            <a:fillRect/>
          </a:stretch>
        </p:blipFill>
        <p:spPr bwMode="auto">
          <a:xfrm>
            <a:off x="8779803" y="0"/>
            <a:ext cx="3178509" cy="2990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2" descr="Hand Drawn Cartoon Boys Question Free Map, Thinking Problem, Boy, Free  Buckle PNG Transparent Clipart Image and PSD File for Free Download">
            <a:extLst>
              <a:ext uri="{FF2B5EF4-FFF2-40B4-BE49-F238E27FC236}">
                <a16:creationId xmlns:a16="http://schemas.microsoft.com/office/drawing/2014/main" id="{EE7EFA62-C4BF-4DC3-84CD-9547D0C7E4BF}"/>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9844" b="74844" l="18438" r="72969">
                        <a14:foregroundMark x1="26719" y1="19844" x2="26719" y2="19844"/>
                        <a14:foregroundMark x1="72969" y1="23750" x2="72969" y2="23750"/>
                        <a14:foregroundMark x1="18438" y1="35313" x2="18438" y2="35313"/>
                        <a14:foregroundMark x1="25781" y1="46563" x2="25781" y2="46563"/>
                        <a14:foregroundMark x1="25781" y1="45000" x2="25781" y2="45000"/>
                        <a14:foregroundMark x1="29219" y1="29531" x2="29219" y2="29531"/>
                        <a14:foregroundMark x1="45313" y1="44375" x2="45313" y2="44375"/>
                        <a14:foregroundMark x1="45938" y1="42969" x2="45938" y2="42969"/>
                        <a14:foregroundMark x1="47813" y1="42500" x2="47813" y2="42500"/>
                        <a14:foregroundMark x1="46250" y1="40781" x2="46250" y2="40781"/>
                        <a14:foregroundMark x1="55313" y1="39063" x2="55313" y2="40000"/>
                        <a14:foregroundMark x1="55781" y1="40938" x2="55781" y2="40938"/>
                        <a14:foregroundMark x1="56875" y1="40000" x2="56875" y2="40000"/>
                        <a14:foregroundMark x1="56875" y1="40000" x2="56875" y2="40000"/>
                        <a14:foregroundMark x1="67344" y1="35313" x2="67031" y2="35938"/>
                        <a14:foregroundMark x1="49219" y1="74844" x2="49219" y2="74844"/>
                      </a14:backgroundRemoval>
                    </a14:imgEffect>
                  </a14:imgLayer>
                </a14:imgProps>
              </a:ext>
              <a:ext uri="{28A0092B-C50C-407E-A947-70E740481C1C}">
                <a14:useLocalDpi xmlns:a14="http://schemas.microsoft.com/office/drawing/2010/main" val="0"/>
              </a:ext>
            </a:extLst>
          </a:blip>
          <a:srcRect l="15427" t="17445" r="23664" b="22327"/>
          <a:stretch/>
        </p:blipFill>
        <p:spPr bwMode="auto">
          <a:xfrm>
            <a:off x="581437" y="5150844"/>
            <a:ext cx="1531405" cy="158239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4CEE95B-766C-4E2D-841E-9ABC583E9336}"/>
              </a:ext>
            </a:extLst>
          </p:cNvPr>
          <p:cNvSpPr txBox="1"/>
          <p:nvPr/>
        </p:nvSpPr>
        <p:spPr>
          <a:xfrm>
            <a:off x="1347139" y="3162185"/>
            <a:ext cx="8502849" cy="2400657"/>
          </a:xfrm>
          <a:prstGeom prst="rect">
            <a:avLst/>
          </a:prstGeom>
          <a:noFill/>
        </p:spPr>
        <p:txBody>
          <a:bodyPr wrap="square" rtlCol="0">
            <a:spAutoFit/>
          </a:bodyPr>
          <a:lstStyle/>
          <a:p>
            <a:pPr algn="ctr"/>
            <a:r>
              <a:rPr lang="en-US" sz="3000" dirty="0">
                <a:solidFill>
                  <a:srgbClr val="002060"/>
                </a:solidFill>
                <a:latin typeface="Times New Roman" panose="02020603050405020304" pitchFamily="18" charset="0"/>
                <a:cs typeface="Times New Roman" panose="02020603050405020304" pitchFamily="18" charset="0"/>
              </a:rPr>
              <a:t>1. </a:t>
            </a:r>
            <a:r>
              <a:rPr lang="en-US" sz="3000" dirty="0" err="1">
                <a:solidFill>
                  <a:srgbClr val="002060"/>
                </a:solidFill>
                <a:latin typeface="Times New Roman" panose="02020603050405020304" pitchFamily="18" charset="0"/>
                <a:cs typeface="Times New Roman" panose="02020603050405020304" pitchFamily="18" charset="0"/>
              </a:rPr>
              <a:t>Cái</a:t>
            </a:r>
            <a:r>
              <a:rPr lang="en-US" sz="3000">
                <a:solidFill>
                  <a:srgbClr val="002060"/>
                </a:solidFill>
                <a:latin typeface="Times New Roman" panose="02020603050405020304" pitchFamily="18" charset="0"/>
                <a:cs typeface="Times New Roman" panose="02020603050405020304" pitchFamily="18" charset="0"/>
              </a:rPr>
              <a:t> gì chứa nhiều nước nhất mà không ướt tí nào?</a:t>
            </a:r>
          </a:p>
          <a:p>
            <a:pPr algn="ctr"/>
            <a:r>
              <a:rPr lang="en-US" sz="3000">
                <a:solidFill>
                  <a:srgbClr val="C00000"/>
                </a:solidFill>
                <a:latin typeface="Times New Roman" panose="02020603050405020304" pitchFamily="18" charset="0"/>
                <a:cs typeface="Times New Roman" panose="02020603050405020304" pitchFamily="18" charset="0"/>
              </a:rPr>
              <a:t>2. Trang gì to lớn lạ ghê</a:t>
            </a:r>
          </a:p>
          <a:p>
            <a:pPr algn="ctr"/>
            <a:r>
              <a:rPr lang="en-US" sz="3000">
                <a:solidFill>
                  <a:srgbClr val="C00000"/>
                </a:solidFill>
                <a:latin typeface="Times New Roman" panose="02020603050405020304" pitchFamily="18" charset="0"/>
                <a:cs typeface="Times New Roman" panose="02020603050405020304" pitchFamily="18" charset="0"/>
              </a:rPr>
              <a:t>Vẽ hết Âu, Á, Mỹ, Phi trong này?</a:t>
            </a:r>
          </a:p>
          <a:p>
            <a:pPr algn="ctr"/>
            <a:r>
              <a:rPr lang="en-US" sz="3000">
                <a:solidFill>
                  <a:srgbClr val="00B0F0"/>
                </a:solidFill>
                <a:latin typeface="Times New Roman" panose="02020603050405020304" pitchFamily="18" charset="0"/>
                <a:cs typeface="Times New Roman" panose="02020603050405020304" pitchFamily="18" charset="0"/>
              </a:rPr>
              <a:t>3. Nhìn vào thấy núi thấy non,</a:t>
            </a:r>
          </a:p>
          <a:p>
            <a:pPr algn="ctr"/>
            <a:r>
              <a:rPr lang="en-US" sz="3000">
                <a:solidFill>
                  <a:srgbClr val="00B0F0"/>
                </a:solidFill>
                <a:latin typeface="Times New Roman" panose="02020603050405020304" pitchFamily="18" charset="0"/>
                <a:cs typeface="Times New Roman" panose="02020603050405020304" pitchFamily="18" charset="0"/>
              </a:rPr>
              <a:t>Thấy sông thấy biển mà không thấy người? </a:t>
            </a:r>
          </a:p>
        </p:txBody>
      </p:sp>
      <p:sp>
        <p:nvSpPr>
          <p:cNvPr id="8" name="Rectangle 7">
            <a:extLst>
              <a:ext uri="{FF2B5EF4-FFF2-40B4-BE49-F238E27FC236}">
                <a16:creationId xmlns:a16="http://schemas.microsoft.com/office/drawing/2014/main" id="{1E4ADE74-3192-4968-8722-7A7D3F74FD65}"/>
              </a:ext>
            </a:extLst>
          </p:cNvPr>
          <p:cNvSpPr/>
          <p:nvPr/>
        </p:nvSpPr>
        <p:spPr>
          <a:xfrm>
            <a:off x="9012387" y="3611059"/>
            <a:ext cx="2945925" cy="1323439"/>
          </a:xfrm>
          <a:prstGeom prst="rect">
            <a:avLst/>
          </a:prstGeom>
          <a:noFill/>
        </p:spPr>
        <p:txBody>
          <a:bodyPr wrap="square" lIns="91440" tIns="45720" rIns="91440" bIns="45720">
            <a:spAutoFit/>
          </a:bodyPr>
          <a:lstStyle/>
          <a:p>
            <a:pPr algn="ctr"/>
            <a:r>
              <a:rPr lang="en-US" sz="8000" b="1">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3 SVN-PF Din Text Pro C" panose="02000506020000020004" pitchFamily="2" charset="0"/>
              </a:rPr>
              <a:t>Bản đồ</a:t>
            </a:r>
            <a:endParaRPr lang="en-US" sz="8800" b="1" cap="none" spc="0" dirty="0">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3 SVN-PF Din Text Pro C" panose="02000506020000020004" pitchFamily="2" charset="0"/>
            </a:endParaRPr>
          </a:p>
        </p:txBody>
      </p:sp>
    </p:spTree>
    <p:extLst>
      <p:ext uri="{BB962C8B-B14F-4D97-AF65-F5344CB8AC3E}">
        <p14:creationId xmlns:p14="http://schemas.microsoft.com/office/powerpoint/2010/main" val="7680905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fade">
                                      <p:cBhvr>
                                        <p:cTn id="20" dur="500"/>
                                        <p:tgtEl>
                                          <p:spTgt spid="5">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AutoShape 2"/>
          <p:cNvSpPr>
            <a:spLocks noChangeArrowheads="1"/>
          </p:cNvSpPr>
          <p:nvPr/>
        </p:nvSpPr>
        <p:spPr bwMode="auto">
          <a:xfrm>
            <a:off x="4038600" y="1905000"/>
            <a:ext cx="457200" cy="381000"/>
          </a:xfrm>
          <a:prstGeom prst="star5">
            <a:avLst/>
          </a:prstGeom>
          <a:solidFill>
            <a:srgbClr val="FFFF66"/>
          </a:solidFill>
          <a:ln w="9525">
            <a:solidFill>
              <a:schemeClr val="tx1"/>
            </a:solidFill>
            <a:miter lim="800000"/>
            <a:headEnd/>
            <a:tailEnd/>
          </a:ln>
          <a:effectLst/>
        </p:spPr>
        <p:txBody>
          <a:bodyPr wrap="none" anchor="ctr"/>
          <a:lstStyle/>
          <a:p>
            <a:pPr>
              <a:defRPr/>
            </a:pPr>
            <a:endParaRPr lang="en-US"/>
          </a:p>
        </p:txBody>
      </p:sp>
      <p:pic>
        <p:nvPicPr>
          <p:cNvPr id="33795" name="Picture 3" descr="ban do dia hinh VN">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76200"/>
            <a:ext cx="6248400" cy="12192000"/>
          </a:xfrm>
          <a:prstGeom prst="rect">
            <a:avLst/>
          </a:prstGeom>
          <a:solidFill>
            <a:srgbClr val="FF0066"/>
          </a:solidFill>
          <a:ln w="38100">
            <a:solidFill>
              <a:srgbClr val="0000FF"/>
            </a:solidFill>
            <a:miter lim="800000"/>
            <a:headEnd/>
            <a:tailEnd/>
          </a:ln>
        </p:spPr>
      </p:pic>
      <p:sp>
        <p:nvSpPr>
          <p:cNvPr id="17412" name="Line 4"/>
          <p:cNvSpPr>
            <a:spLocks noChangeShapeType="1"/>
          </p:cNvSpPr>
          <p:nvPr/>
        </p:nvSpPr>
        <p:spPr bwMode="auto">
          <a:xfrm>
            <a:off x="4343400" y="2209800"/>
            <a:ext cx="1371600" cy="3200400"/>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413" name="Line 5"/>
          <p:cNvSpPr>
            <a:spLocks noChangeShapeType="1"/>
          </p:cNvSpPr>
          <p:nvPr/>
        </p:nvSpPr>
        <p:spPr bwMode="auto">
          <a:xfrm flipV="1">
            <a:off x="4267200" y="914400"/>
            <a:ext cx="76200" cy="1066800"/>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801" name="Text Box 9"/>
          <p:cNvSpPr txBox="1">
            <a:spLocks noChangeArrowheads="1"/>
          </p:cNvSpPr>
          <p:nvPr/>
        </p:nvSpPr>
        <p:spPr bwMode="auto">
          <a:xfrm>
            <a:off x="4572001" y="439738"/>
            <a:ext cx="1225015" cy="461665"/>
          </a:xfrm>
          <a:prstGeom prst="rect">
            <a:avLst/>
          </a:prstGeom>
          <a:solidFill>
            <a:srgbClr val="FFFF66"/>
          </a:solidFill>
          <a:ln w="9525">
            <a:solidFill>
              <a:srgbClr val="FFFF66"/>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solidFill>
                  <a:srgbClr val="002060"/>
                </a:solidFill>
                <a:latin typeface="iCiel Baliho Script" pitchFamily="50" charset="0"/>
              </a:rPr>
              <a:t>Cao Bằng</a:t>
            </a:r>
          </a:p>
        </p:txBody>
      </p:sp>
      <p:sp>
        <p:nvSpPr>
          <p:cNvPr id="33802" name="Text Box 10"/>
          <p:cNvSpPr txBox="1">
            <a:spLocks noChangeArrowheads="1"/>
          </p:cNvSpPr>
          <p:nvPr/>
        </p:nvSpPr>
        <p:spPr bwMode="auto">
          <a:xfrm>
            <a:off x="5470526" y="1587500"/>
            <a:ext cx="1233030" cy="461665"/>
          </a:xfrm>
          <a:prstGeom prst="rect">
            <a:avLst/>
          </a:prstGeom>
          <a:solidFill>
            <a:srgbClr val="FFFF66"/>
          </a:solidFill>
          <a:ln w="9525">
            <a:solidFill>
              <a:srgbClr val="FFFF66"/>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solidFill>
                  <a:srgbClr val="002060"/>
                </a:solidFill>
                <a:latin typeface="iCiel Baliho Script" pitchFamily="50" charset="0"/>
              </a:rPr>
              <a:t>Móng Cái</a:t>
            </a:r>
          </a:p>
        </p:txBody>
      </p:sp>
      <p:sp>
        <p:nvSpPr>
          <p:cNvPr id="33803" name="Text Box 11"/>
          <p:cNvSpPr txBox="1">
            <a:spLocks noChangeArrowheads="1"/>
          </p:cNvSpPr>
          <p:nvPr/>
        </p:nvSpPr>
        <p:spPr bwMode="auto">
          <a:xfrm>
            <a:off x="1431925" y="301625"/>
            <a:ext cx="1243417" cy="461665"/>
          </a:xfrm>
          <a:prstGeom prst="rect">
            <a:avLst/>
          </a:prstGeom>
          <a:solidFill>
            <a:srgbClr val="FFFF66"/>
          </a:solidFill>
          <a:ln w="9525">
            <a:solidFill>
              <a:srgbClr val="FFFF66"/>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dirty="0">
                <a:solidFill>
                  <a:srgbClr val="002060"/>
                </a:solidFill>
                <a:latin typeface="iCiel Baliho Script" pitchFamily="50" charset="0"/>
              </a:rPr>
              <a:t>A Pa </a:t>
            </a:r>
            <a:r>
              <a:rPr lang="en-US" altLang="en-US" sz="2400" dirty="0" err="1">
                <a:solidFill>
                  <a:srgbClr val="002060"/>
                </a:solidFill>
                <a:latin typeface="iCiel Baliho Script" pitchFamily="50" charset="0"/>
              </a:rPr>
              <a:t>Chải</a:t>
            </a:r>
            <a:endParaRPr lang="en-US" altLang="en-US" sz="2400" dirty="0">
              <a:solidFill>
                <a:srgbClr val="002060"/>
              </a:solidFill>
              <a:latin typeface="iCiel Baliho Script" pitchFamily="50" charset="0"/>
            </a:endParaRPr>
          </a:p>
        </p:txBody>
      </p:sp>
      <p:sp>
        <p:nvSpPr>
          <p:cNvPr id="33804" name="Text Box 12"/>
          <p:cNvSpPr txBox="1">
            <a:spLocks noChangeArrowheads="1"/>
          </p:cNvSpPr>
          <p:nvPr/>
        </p:nvSpPr>
        <p:spPr bwMode="auto">
          <a:xfrm>
            <a:off x="5851525" y="5254626"/>
            <a:ext cx="1526380" cy="461665"/>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solidFill>
                  <a:srgbClr val="002060"/>
                </a:solidFill>
                <a:latin typeface="iCiel Baliho Script" pitchFamily="50" charset="0"/>
              </a:rPr>
              <a:t>Đèo Hải Vân</a:t>
            </a:r>
          </a:p>
        </p:txBody>
      </p:sp>
      <p:sp>
        <p:nvSpPr>
          <p:cNvPr id="17421" name="AutoShape 13"/>
          <p:cNvSpPr>
            <a:spLocks noChangeArrowheads="1"/>
          </p:cNvSpPr>
          <p:nvPr/>
        </p:nvSpPr>
        <p:spPr bwMode="auto">
          <a:xfrm rot="902783">
            <a:off x="4038600" y="1905000"/>
            <a:ext cx="381000" cy="304800"/>
          </a:xfrm>
          <a:prstGeom prst="star5">
            <a:avLst/>
          </a:prstGeom>
          <a:solidFill>
            <a:srgbClr val="FF0000"/>
          </a:solidFill>
          <a:ln w="9525">
            <a:solidFill>
              <a:srgbClr val="FFFF66"/>
            </a:solidFill>
            <a:miter lim="800000"/>
            <a:headEnd/>
            <a:tailEnd/>
          </a:ln>
          <a:effectLst/>
        </p:spPr>
        <p:txBody>
          <a:bodyPr wrap="none" anchor="ctr"/>
          <a:lstStyle/>
          <a:p>
            <a:pPr algn="ctr">
              <a:defRPr/>
            </a:pPr>
            <a:endParaRPr lang="en-US" sz="2400"/>
          </a:p>
        </p:txBody>
      </p:sp>
      <p:sp>
        <p:nvSpPr>
          <p:cNvPr id="17422" name="Line 14"/>
          <p:cNvSpPr>
            <a:spLocks noChangeShapeType="1"/>
          </p:cNvSpPr>
          <p:nvPr/>
        </p:nvSpPr>
        <p:spPr bwMode="auto">
          <a:xfrm flipV="1">
            <a:off x="4419600" y="1524000"/>
            <a:ext cx="1066800" cy="457200"/>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423" name="Rectangle 15"/>
          <p:cNvSpPr>
            <a:spLocks noChangeArrowheads="1"/>
          </p:cNvSpPr>
          <p:nvPr/>
        </p:nvSpPr>
        <p:spPr bwMode="auto">
          <a:xfrm>
            <a:off x="5791200" y="1981200"/>
            <a:ext cx="4876800" cy="3276600"/>
          </a:xfrm>
          <a:prstGeom prst="rect">
            <a:avLst/>
          </a:prstGeom>
          <a:solidFill>
            <a:schemeClr val="accent2">
              <a:lumMod val="20000"/>
              <a:lumOff val="80000"/>
            </a:schemeClr>
          </a:solidFill>
          <a:ln w="9525">
            <a:solidFill>
              <a:schemeClr val="tx1"/>
            </a:solidFill>
            <a:miter lim="800000"/>
            <a:headEnd/>
            <a:tailEnd/>
          </a:ln>
          <a:effectLst/>
        </p:spPr>
        <p:txBody>
          <a:bodyPr wrap="none" anchor="ctr"/>
          <a:lstStyle/>
          <a:p>
            <a:pPr algn="ctr">
              <a:defRPr/>
            </a:pPr>
            <a:endParaRPr lang="en-US" sz="900"/>
          </a:p>
        </p:txBody>
      </p:sp>
      <p:sp>
        <p:nvSpPr>
          <p:cNvPr id="17424" name="AutoShape 16"/>
          <p:cNvSpPr>
            <a:spLocks noChangeArrowheads="1"/>
          </p:cNvSpPr>
          <p:nvPr/>
        </p:nvSpPr>
        <p:spPr bwMode="auto">
          <a:xfrm>
            <a:off x="8001000" y="3733800"/>
            <a:ext cx="457200" cy="381000"/>
          </a:xfrm>
          <a:prstGeom prst="star5">
            <a:avLst/>
          </a:prstGeom>
          <a:solidFill>
            <a:srgbClr val="FF0000"/>
          </a:solidFill>
          <a:ln w="9525">
            <a:solidFill>
              <a:schemeClr val="tx1"/>
            </a:solidFill>
            <a:miter lim="800000"/>
            <a:headEnd/>
            <a:tailEnd/>
          </a:ln>
          <a:effectLst/>
        </p:spPr>
        <p:txBody>
          <a:bodyPr wrap="none" anchor="ctr"/>
          <a:lstStyle/>
          <a:p>
            <a:pPr>
              <a:defRPr/>
            </a:pPr>
            <a:endParaRPr lang="en-US"/>
          </a:p>
        </p:txBody>
      </p:sp>
      <p:sp>
        <p:nvSpPr>
          <p:cNvPr id="17425" name="Line 17"/>
          <p:cNvSpPr>
            <a:spLocks noChangeShapeType="1"/>
          </p:cNvSpPr>
          <p:nvPr/>
        </p:nvSpPr>
        <p:spPr bwMode="auto">
          <a:xfrm flipV="1">
            <a:off x="8229600" y="2743200"/>
            <a:ext cx="0" cy="914400"/>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426" name="Line 18"/>
          <p:cNvSpPr>
            <a:spLocks noChangeShapeType="1"/>
          </p:cNvSpPr>
          <p:nvPr/>
        </p:nvSpPr>
        <p:spPr bwMode="auto">
          <a:xfrm flipV="1">
            <a:off x="8534400" y="3048000"/>
            <a:ext cx="762000" cy="762000"/>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427" name="Line 19"/>
          <p:cNvSpPr>
            <a:spLocks noChangeShapeType="1"/>
          </p:cNvSpPr>
          <p:nvPr/>
        </p:nvSpPr>
        <p:spPr bwMode="auto">
          <a:xfrm flipH="1" flipV="1">
            <a:off x="6934200" y="3124200"/>
            <a:ext cx="990600" cy="762000"/>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428" name="Line 20"/>
          <p:cNvSpPr>
            <a:spLocks noChangeShapeType="1"/>
          </p:cNvSpPr>
          <p:nvPr/>
        </p:nvSpPr>
        <p:spPr bwMode="auto">
          <a:xfrm>
            <a:off x="8382000" y="4114800"/>
            <a:ext cx="685800" cy="838200"/>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429" name="Text Box 21"/>
          <p:cNvSpPr txBox="1">
            <a:spLocks noChangeArrowheads="1"/>
          </p:cNvSpPr>
          <p:nvPr/>
        </p:nvSpPr>
        <p:spPr bwMode="auto">
          <a:xfrm>
            <a:off x="7994650" y="2359025"/>
            <a:ext cx="55976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dirty="0">
                <a:solidFill>
                  <a:srgbClr val="FF0000"/>
                </a:solidFill>
                <a:latin typeface="iCiel Baliho Script" pitchFamily="50" charset="0"/>
              </a:rPr>
              <a:t>BẮC</a:t>
            </a:r>
          </a:p>
        </p:txBody>
      </p:sp>
      <p:sp>
        <p:nvSpPr>
          <p:cNvPr id="17430" name="Text Box 22"/>
          <p:cNvSpPr txBox="1">
            <a:spLocks noChangeArrowheads="1"/>
          </p:cNvSpPr>
          <p:nvPr/>
        </p:nvSpPr>
        <p:spPr bwMode="auto">
          <a:xfrm>
            <a:off x="6358840" y="2698337"/>
            <a:ext cx="10086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dirty="0">
                <a:solidFill>
                  <a:srgbClr val="FF0000"/>
                </a:solidFill>
                <a:latin typeface="iCiel Baliho Script" pitchFamily="50" charset="0"/>
              </a:rPr>
              <a:t>TÂY BẮC</a:t>
            </a:r>
          </a:p>
        </p:txBody>
      </p:sp>
      <p:sp>
        <p:nvSpPr>
          <p:cNvPr id="17431" name="Text Box 23"/>
          <p:cNvSpPr txBox="1">
            <a:spLocks noChangeArrowheads="1"/>
          </p:cNvSpPr>
          <p:nvPr/>
        </p:nvSpPr>
        <p:spPr bwMode="auto">
          <a:xfrm>
            <a:off x="9280525" y="2562225"/>
            <a:ext cx="119135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dirty="0">
                <a:solidFill>
                  <a:srgbClr val="FF0000"/>
                </a:solidFill>
                <a:latin typeface="iCiel Baliho Script" pitchFamily="50" charset="0"/>
              </a:rPr>
              <a:t>ĐÔNG BẮC</a:t>
            </a:r>
          </a:p>
        </p:txBody>
      </p:sp>
      <p:sp>
        <p:nvSpPr>
          <p:cNvPr id="17432" name="Text Box 24"/>
          <p:cNvSpPr txBox="1">
            <a:spLocks noChangeArrowheads="1"/>
          </p:cNvSpPr>
          <p:nvPr/>
        </p:nvSpPr>
        <p:spPr bwMode="auto">
          <a:xfrm>
            <a:off x="9061805" y="4603682"/>
            <a:ext cx="124264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dirty="0">
                <a:solidFill>
                  <a:srgbClr val="FF0000"/>
                </a:solidFill>
                <a:latin typeface="iCiel Baliho Script" pitchFamily="50" charset="0"/>
              </a:rPr>
              <a:t>ĐÔNG NAM</a:t>
            </a:r>
          </a:p>
        </p:txBody>
      </p:sp>
      <p:sp>
        <p:nvSpPr>
          <p:cNvPr id="17433" name="Text Box 25"/>
          <p:cNvSpPr txBox="1">
            <a:spLocks noChangeArrowheads="1"/>
          </p:cNvSpPr>
          <p:nvPr/>
        </p:nvSpPr>
        <p:spPr bwMode="auto">
          <a:xfrm>
            <a:off x="8610600" y="4927600"/>
            <a:ext cx="130195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a:solidFill>
                  <a:srgbClr val="002060"/>
                </a:solidFill>
                <a:latin typeface="iCiel Baliho Script" pitchFamily="50" charset="0"/>
              </a:rPr>
              <a:t>Đèo Hải Vân</a:t>
            </a:r>
          </a:p>
        </p:txBody>
      </p:sp>
      <p:sp>
        <p:nvSpPr>
          <p:cNvPr id="17434" name="Text Box 26"/>
          <p:cNvSpPr txBox="1">
            <a:spLocks noChangeArrowheads="1"/>
          </p:cNvSpPr>
          <p:nvPr/>
        </p:nvSpPr>
        <p:spPr bwMode="auto">
          <a:xfrm>
            <a:off x="9296400" y="2844800"/>
            <a:ext cx="10583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a:solidFill>
                  <a:srgbClr val="002060"/>
                </a:solidFill>
                <a:latin typeface="iCiel Baliho Script" pitchFamily="50" charset="0"/>
              </a:rPr>
              <a:t>Móng Cái</a:t>
            </a:r>
          </a:p>
        </p:txBody>
      </p:sp>
      <p:sp>
        <p:nvSpPr>
          <p:cNvPr id="17435" name="Text Box 27"/>
          <p:cNvSpPr txBox="1">
            <a:spLocks noChangeArrowheads="1"/>
          </p:cNvSpPr>
          <p:nvPr/>
        </p:nvSpPr>
        <p:spPr bwMode="auto">
          <a:xfrm>
            <a:off x="7761214" y="2036703"/>
            <a:ext cx="10502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dirty="0">
                <a:solidFill>
                  <a:srgbClr val="002060"/>
                </a:solidFill>
                <a:latin typeface="iCiel Baliho Script" pitchFamily="50" charset="0"/>
              </a:rPr>
              <a:t>Cao </a:t>
            </a:r>
            <a:r>
              <a:rPr lang="en-US" altLang="en-US" sz="2000" dirty="0" err="1">
                <a:solidFill>
                  <a:srgbClr val="002060"/>
                </a:solidFill>
                <a:latin typeface="iCiel Baliho Script" pitchFamily="50" charset="0"/>
              </a:rPr>
              <a:t>Bằng</a:t>
            </a:r>
            <a:endParaRPr lang="en-US" altLang="en-US" sz="2000" dirty="0">
              <a:solidFill>
                <a:srgbClr val="002060"/>
              </a:solidFill>
              <a:latin typeface="iCiel Baliho Script" pitchFamily="50" charset="0"/>
            </a:endParaRPr>
          </a:p>
        </p:txBody>
      </p:sp>
      <p:sp>
        <p:nvSpPr>
          <p:cNvPr id="17436" name="Text Box 28"/>
          <p:cNvSpPr txBox="1">
            <a:spLocks noChangeArrowheads="1"/>
          </p:cNvSpPr>
          <p:nvPr/>
        </p:nvSpPr>
        <p:spPr bwMode="auto">
          <a:xfrm>
            <a:off x="5904678" y="2953805"/>
            <a:ext cx="10640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dirty="0">
                <a:solidFill>
                  <a:srgbClr val="002060"/>
                </a:solidFill>
                <a:latin typeface="iCiel Baliho Script" pitchFamily="50" charset="0"/>
              </a:rPr>
              <a:t>A Pa </a:t>
            </a:r>
            <a:r>
              <a:rPr lang="en-US" altLang="en-US" sz="2000" dirty="0" err="1">
                <a:solidFill>
                  <a:srgbClr val="002060"/>
                </a:solidFill>
                <a:latin typeface="iCiel Baliho Script" pitchFamily="50" charset="0"/>
              </a:rPr>
              <a:t>Chải</a:t>
            </a:r>
            <a:endParaRPr lang="en-US" altLang="en-US" sz="2000" dirty="0">
              <a:solidFill>
                <a:srgbClr val="002060"/>
              </a:solidFill>
              <a:latin typeface="iCiel Baliho Script" pitchFamily="50" charset="0"/>
            </a:endParaRPr>
          </a:p>
        </p:txBody>
      </p:sp>
      <p:sp>
        <p:nvSpPr>
          <p:cNvPr id="17437" name="Text Box 29"/>
          <p:cNvSpPr txBox="1">
            <a:spLocks noChangeArrowheads="1"/>
          </p:cNvSpPr>
          <p:nvPr/>
        </p:nvSpPr>
        <p:spPr bwMode="auto">
          <a:xfrm>
            <a:off x="7131812" y="3857517"/>
            <a:ext cx="90601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dirty="0" err="1">
                <a:solidFill>
                  <a:srgbClr val="002060"/>
                </a:solidFill>
                <a:latin typeface="iCiel Baliho Script" pitchFamily="50" charset="0"/>
              </a:rPr>
              <a:t>Hà</a:t>
            </a:r>
            <a:r>
              <a:rPr lang="en-US" altLang="en-US" sz="2400" dirty="0">
                <a:solidFill>
                  <a:srgbClr val="002060"/>
                </a:solidFill>
                <a:latin typeface="iCiel Baliho Script" pitchFamily="50" charset="0"/>
              </a:rPr>
              <a:t> </a:t>
            </a:r>
            <a:r>
              <a:rPr lang="en-US" altLang="en-US" sz="2400" dirty="0" err="1">
                <a:solidFill>
                  <a:srgbClr val="002060"/>
                </a:solidFill>
                <a:latin typeface="iCiel Baliho Script" pitchFamily="50" charset="0"/>
              </a:rPr>
              <a:t>Nội</a:t>
            </a:r>
            <a:endParaRPr lang="en-US" altLang="en-US" sz="2400" dirty="0">
              <a:solidFill>
                <a:srgbClr val="002060"/>
              </a:solidFill>
              <a:latin typeface="iCiel Baliho Script" pitchFamily="50" charset="0"/>
            </a:endParaRPr>
          </a:p>
        </p:txBody>
      </p:sp>
      <p:sp>
        <p:nvSpPr>
          <p:cNvPr id="33822" name="Text Box 30"/>
          <p:cNvSpPr txBox="1">
            <a:spLocks noChangeArrowheads="1"/>
          </p:cNvSpPr>
          <p:nvPr/>
        </p:nvSpPr>
        <p:spPr bwMode="auto">
          <a:xfrm>
            <a:off x="3048001" y="1958975"/>
            <a:ext cx="906017" cy="461665"/>
          </a:xfrm>
          <a:prstGeom prst="rect">
            <a:avLst/>
          </a:prstGeom>
          <a:solidFill>
            <a:srgbClr val="FFFF66"/>
          </a:solidFill>
          <a:ln w="9525">
            <a:solidFill>
              <a:srgbClr val="FFFF66"/>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dirty="0" err="1">
                <a:solidFill>
                  <a:srgbClr val="002060"/>
                </a:solidFill>
                <a:latin typeface="iCiel Baliho Script" pitchFamily="50" charset="0"/>
              </a:rPr>
              <a:t>Hà</a:t>
            </a:r>
            <a:r>
              <a:rPr lang="en-US" altLang="en-US" sz="2400" dirty="0">
                <a:solidFill>
                  <a:srgbClr val="002060"/>
                </a:solidFill>
                <a:latin typeface="iCiel Baliho Script" pitchFamily="50" charset="0"/>
              </a:rPr>
              <a:t> </a:t>
            </a:r>
            <a:r>
              <a:rPr lang="en-US" altLang="en-US" sz="2400" dirty="0" err="1">
                <a:solidFill>
                  <a:srgbClr val="002060"/>
                </a:solidFill>
                <a:latin typeface="iCiel Baliho Script" pitchFamily="50" charset="0"/>
              </a:rPr>
              <a:t>Nội</a:t>
            </a:r>
            <a:endParaRPr lang="en-US" altLang="en-US" sz="2400" dirty="0">
              <a:solidFill>
                <a:srgbClr val="002060"/>
              </a:solidFill>
              <a:latin typeface="iCiel Baliho Script" pitchFamily="50" charset="0"/>
            </a:endParaRPr>
          </a:p>
        </p:txBody>
      </p:sp>
      <p:sp>
        <p:nvSpPr>
          <p:cNvPr id="17439" name="Line 31"/>
          <p:cNvSpPr>
            <a:spLocks noChangeShapeType="1"/>
          </p:cNvSpPr>
          <p:nvPr/>
        </p:nvSpPr>
        <p:spPr bwMode="auto">
          <a:xfrm flipH="1" flipV="1">
            <a:off x="1752600" y="914400"/>
            <a:ext cx="2362200" cy="1143000"/>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4" name="TextBox 33">
            <a:extLst>
              <a:ext uri="{FF2B5EF4-FFF2-40B4-BE49-F238E27FC236}">
                <a16:creationId xmlns:a16="http://schemas.microsoft.com/office/drawing/2014/main" id="{F3E9FAF7-B20F-43FC-8010-92097E616F8A}"/>
              </a:ext>
            </a:extLst>
          </p:cNvPr>
          <p:cNvSpPr txBox="1"/>
          <p:nvPr/>
        </p:nvSpPr>
        <p:spPr>
          <a:xfrm>
            <a:off x="8406315" y="100001"/>
            <a:ext cx="3376877" cy="1675972"/>
          </a:xfrm>
          <a:prstGeom prst="rect">
            <a:avLst/>
          </a:prstGeom>
          <a:solidFill>
            <a:schemeClr val="accent5">
              <a:lumMod val="20000"/>
              <a:lumOff val="80000"/>
            </a:schemeClr>
          </a:solidFill>
          <a:ln>
            <a:solidFill>
              <a:schemeClr val="tx1"/>
            </a:solidFill>
            <a:prstDash val="sysDot"/>
          </a:ln>
        </p:spPr>
        <p:txBody>
          <a:bodyPr wrap="square">
            <a:spAutoFit/>
          </a:bodyPr>
          <a:lstStyle/>
          <a:p>
            <a:pPr algn="just">
              <a:lnSpc>
                <a:spcPct val="110000"/>
              </a:lnSpc>
            </a:pPr>
            <a:r>
              <a:rPr lang="vi-VN" altLang="en-US" sz="3200" dirty="0">
                <a:latin typeface="#9Slide03 SVN-PF Din Text Pro C" panose="02000506020000020004" pitchFamily="2" charset="0"/>
              </a:rPr>
              <a:t>Xác định hướng từ Hà Nội đi Cao Bằng,  A Pa Chải, đèo Hải Vân, Móng Cái.</a:t>
            </a:r>
          </a:p>
        </p:txBody>
      </p:sp>
      <p:pic>
        <p:nvPicPr>
          <p:cNvPr id="35" name="Picture 34">
            <a:extLst>
              <a:ext uri="{FF2B5EF4-FFF2-40B4-BE49-F238E27FC236}">
                <a16:creationId xmlns:a16="http://schemas.microsoft.com/office/drawing/2014/main" id="{762EA93E-6D89-4BA1-8F7F-E17B25858774}"/>
              </a:ext>
            </a:extLst>
          </p:cNvPr>
          <p:cNvPicPr>
            <a:picLocks noChangeAspect="1"/>
          </p:cNvPicPr>
          <p:nvPr/>
        </p:nvPicPr>
        <p:blipFill>
          <a:blip r:embed="rId4">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3987658" y="1838783"/>
            <a:ext cx="480620" cy="480620"/>
          </a:xfrm>
          <a:prstGeom prst="rect">
            <a:avLst/>
          </a:prstGeom>
        </p:spPr>
      </p:pic>
      <p:pic>
        <p:nvPicPr>
          <p:cNvPr id="36" name="Picture 35">
            <a:extLst>
              <a:ext uri="{FF2B5EF4-FFF2-40B4-BE49-F238E27FC236}">
                <a16:creationId xmlns:a16="http://schemas.microsoft.com/office/drawing/2014/main" id="{34448E37-3B6F-4650-B61D-56C49C1078CF}"/>
              </a:ext>
            </a:extLst>
          </p:cNvPr>
          <p:cNvPicPr>
            <a:picLocks noChangeAspect="1"/>
          </p:cNvPicPr>
          <p:nvPr/>
        </p:nvPicPr>
        <p:blipFill>
          <a:blip r:embed="rId4">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1530350" y="588992"/>
            <a:ext cx="480620" cy="480620"/>
          </a:xfrm>
          <a:prstGeom prst="rect">
            <a:avLst/>
          </a:prstGeom>
        </p:spPr>
      </p:pic>
      <p:pic>
        <p:nvPicPr>
          <p:cNvPr id="37" name="Picture 36">
            <a:extLst>
              <a:ext uri="{FF2B5EF4-FFF2-40B4-BE49-F238E27FC236}">
                <a16:creationId xmlns:a16="http://schemas.microsoft.com/office/drawing/2014/main" id="{44E12F8A-343F-424A-B216-DCFE5867A787}"/>
              </a:ext>
            </a:extLst>
          </p:cNvPr>
          <p:cNvPicPr>
            <a:picLocks noChangeAspect="1"/>
          </p:cNvPicPr>
          <p:nvPr/>
        </p:nvPicPr>
        <p:blipFill>
          <a:blip r:embed="rId4">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4167580" y="359098"/>
            <a:ext cx="480620" cy="480620"/>
          </a:xfrm>
          <a:prstGeom prst="rect">
            <a:avLst/>
          </a:prstGeom>
        </p:spPr>
      </p:pic>
      <p:pic>
        <p:nvPicPr>
          <p:cNvPr id="38" name="Picture 37">
            <a:extLst>
              <a:ext uri="{FF2B5EF4-FFF2-40B4-BE49-F238E27FC236}">
                <a16:creationId xmlns:a16="http://schemas.microsoft.com/office/drawing/2014/main" id="{BB5524C9-5273-46FF-AF1B-0887A2EDF3DC}"/>
              </a:ext>
            </a:extLst>
          </p:cNvPr>
          <p:cNvPicPr>
            <a:picLocks noChangeAspect="1"/>
          </p:cNvPicPr>
          <p:nvPr/>
        </p:nvPicPr>
        <p:blipFill>
          <a:blip r:embed="rId4">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5246090" y="1034497"/>
            <a:ext cx="480620" cy="480620"/>
          </a:xfrm>
          <a:prstGeom prst="rect">
            <a:avLst/>
          </a:prstGeom>
        </p:spPr>
      </p:pic>
      <p:pic>
        <p:nvPicPr>
          <p:cNvPr id="39" name="Picture 38">
            <a:extLst>
              <a:ext uri="{FF2B5EF4-FFF2-40B4-BE49-F238E27FC236}">
                <a16:creationId xmlns:a16="http://schemas.microsoft.com/office/drawing/2014/main" id="{A2E4CC80-5C88-42BE-BC2A-134D12BAD29F}"/>
              </a:ext>
            </a:extLst>
          </p:cNvPr>
          <p:cNvPicPr>
            <a:picLocks noChangeAspect="1"/>
          </p:cNvPicPr>
          <p:nvPr/>
        </p:nvPicPr>
        <p:blipFill>
          <a:blip r:embed="rId4">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5469548" y="4921345"/>
            <a:ext cx="480620" cy="480620"/>
          </a:xfrm>
          <a:prstGeom prst="rect">
            <a:avLst/>
          </a:prstGeom>
        </p:spPr>
      </p:pic>
    </p:spTree>
    <p:extLst>
      <p:ext uri="{BB962C8B-B14F-4D97-AF65-F5344CB8AC3E}">
        <p14:creationId xmlns:p14="http://schemas.microsoft.com/office/powerpoint/2010/main" val="9148384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repeatCount="3000" fill="hold" grpId="0" nodeType="clickEffect">
                                  <p:stCondLst>
                                    <p:cond delay="0"/>
                                  </p:stCondLst>
                                  <p:childTnLst>
                                    <p:set>
                                      <p:cBhvr>
                                        <p:cTn id="6" dur="1" fill="hold">
                                          <p:stCondLst>
                                            <p:cond delay="0"/>
                                          </p:stCondLst>
                                        </p:cTn>
                                        <p:tgtEl>
                                          <p:spTgt spid="17413"/>
                                        </p:tgtEl>
                                        <p:attrNameLst>
                                          <p:attrName>style.visibility</p:attrName>
                                        </p:attrNameLst>
                                      </p:cBhvr>
                                      <p:to>
                                        <p:strVal val="visible"/>
                                      </p:to>
                                    </p:set>
                                    <p:animEffect transition="in" filter="wipe(down)">
                                      <p:cBhvr>
                                        <p:cTn id="7" dur="500"/>
                                        <p:tgtEl>
                                          <p:spTgt spid="174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7439"/>
                                        </p:tgtEl>
                                        <p:attrNameLst>
                                          <p:attrName>style.visibility</p:attrName>
                                        </p:attrNameLst>
                                      </p:cBhvr>
                                      <p:to>
                                        <p:strVal val="visible"/>
                                      </p:to>
                                    </p:set>
                                    <p:animEffect transition="in" filter="wipe(right)">
                                      <p:cBhvr>
                                        <p:cTn id="12" dur="500"/>
                                        <p:tgtEl>
                                          <p:spTgt spid="1743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repeatCount="3000" fill="hold" grpId="0" nodeType="clickEffect">
                                  <p:stCondLst>
                                    <p:cond delay="0"/>
                                  </p:stCondLst>
                                  <p:childTnLst>
                                    <p:set>
                                      <p:cBhvr>
                                        <p:cTn id="16" dur="1" fill="hold">
                                          <p:stCondLst>
                                            <p:cond delay="0"/>
                                          </p:stCondLst>
                                        </p:cTn>
                                        <p:tgtEl>
                                          <p:spTgt spid="17412"/>
                                        </p:tgtEl>
                                        <p:attrNameLst>
                                          <p:attrName>style.visibility</p:attrName>
                                        </p:attrNameLst>
                                      </p:cBhvr>
                                      <p:to>
                                        <p:strVal val="visible"/>
                                      </p:to>
                                    </p:set>
                                    <p:animEffect transition="in" filter="wipe(up)">
                                      <p:cBhvr>
                                        <p:cTn id="17" dur="500"/>
                                        <p:tgtEl>
                                          <p:spTgt spid="1741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repeatCount="3000" fill="hold" grpId="0" nodeType="clickEffect">
                                  <p:stCondLst>
                                    <p:cond delay="0"/>
                                  </p:stCondLst>
                                  <p:childTnLst>
                                    <p:set>
                                      <p:cBhvr>
                                        <p:cTn id="21" dur="1" fill="hold">
                                          <p:stCondLst>
                                            <p:cond delay="0"/>
                                          </p:stCondLst>
                                        </p:cTn>
                                        <p:tgtEl>
                                          <p:spTgt spid="17422"/>
                                        </p:tgtEl>
                                        <p:attrNameLst>
                                          <p:attrName>style.visibility</p:attrName>
                                        </p:attrNameLst>
                                      </p:cBhvr>
                                      <p:to>
                                        <p:strVal val="visible"/>
                                      </p:to>
                                    </p:set>
                                    <p:animEffect transition="in" filter="wipe(left)">
                                      <p:cBhvr>
                                        <p:cTn id="22" dur="500"/>
                                        <p:tgtEl>
                                          <p:spTgt spid="1742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7423"/>
                                        </p:tgtEl>
                                        <p:attrNameLst>
                                          <p:attrName>style.visibility</p:attrName>
                                        </p:attrNameLst>
                                      </p:cBhvr>
                                      <p:to>
                                        <p:strVal val="visible"/>
                                      </p:to>
                                    </p:set>
                                    <p:animEffect transition="in" filter="blinds(horizontal)">
                                      <p:cBhvr>
                                        <p:cTn id="27" dur="500"/>
                                        <p:tgtEl>
                                          <p:spTgt spid="17423"/>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7435"/>
                                        </p:tgtEl>
                                        <p:attrNameLst>
                                          <p:attrName>style.visibility</p:attrName>
                                        </p:attrNameLst>
                                      </p:cBhvr>
                                      <p:to>
                                        <p:strVal val="visible"/>
                                      </p:to>
                                    </p:set>
                                    <p:animEffect transition="in" filter="blinds(horizontal)">
                                      <p:cBhvr>
                                        <p:cTn id="30" dur="500"/>
                                        <p:tgtEl>
                                          <p:spTgt spid="17435"/>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17425"/>
                                        </p:tgtEl>
                                        <p:attrNameLst>
                                          <p:attrName>style.visibility</p:attrName>
                                        </p:attrNameLst>
                                      </p:cBhvr>
                                      <p:to>
                                        <p:strVal val="visible"/>
                                      </p:to>
                                    </p:set>
                                    <p:animEffect transition="in" filter="blinds(horizontal)">
                                      <p:cBhvr>
                                        <p:cTn id="33" dur="500"/>
                                        <p:tgtEl>
                                          <p:spTgt spid="17425"/>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17436"/>
                                        </p:tgtEl>
                                        <p:attrNameLst>
                                          <p:attrName>style.visibility</p:attrName>
                                        </p:attrNameLst>
                                      </p:cBhvr>
                                      <p:to>
                                        <p:strVal val="visible"/>
                                      </p:to>
                                    </p:set>
                                    <p:animEffect transition="in" filter="blinds(horizontal)">
                                      <p:cBhvr>
                                        <p:cTn id="36" dur="500"/>
                                        <p:tgtEl>
                                          <p:spTgt spid="17436"/>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17427"/>
                                        </p:tgtEl>
                                        <p:attrNameLst>
                                          <p:attrName>style.visibility</p:attrName>
                                        </p:attrNameLst>
                                      </p:cBhvr>
                                      <p:to>
                                        <p:strVal val="visible"/>
                                      </p:to>
                                    </p:set>
                                    <p:animEffect transition="in" filter="blinds(horizontal)">
                                      <p:cBhvr>
                                        <p:cTn id="39" dur="500"/>
                                        <p:tgtEl>
                                          <p:spTgt spid="17427"/>
                                        </p:tgtEl>
                                      </p:cBhvr>
                                    </p:animEffect>
                                  </p:childTnLst>
                                </p:cTn>
                              </p:par>
                              <p:par>
                                <p:cTn id="40" presetID="3" presetClass="entr" presetSubtype="10" fill="hold" nodeType="withEffect">
                                  <p:stCondLst>
                                    <p:cond delay="0"/>
                                  </p:stCondLst>
                                  <p:childTnLst>
                                    <p:set>
                                      <p:cBhvr>
                                        <p:cTn id="41" dur="1" fill="hold">
                                          <p:stCondLst>
                                            <p:cond delay="0"/>
                                          </p:stCondLst>
                                        </p:cTn>
                                        <p:tgtEl>
                                          <p:spTgt spid="17424"/>
                                        </p:tgtEl>
                                        <p:attrNameLst>
                                          <p:attrName>style.visibility</p:attrName>
                                        </p:attrNameLst>
                                      </p:cBhvr>
                                      <p:to>
                                        <p:strVal val="visible"/>
                                      </p:to>
                                    </p:set>
                                    <p:animEffect transition="in" filter="blinds(horizontal)">
                                      <p:cBhvr>
                                        <p:cTn id="42" dur="500"/>
                                        <p:tgtEl>
                                          <p:spTgt spid="17424"/>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17426"/>
                                        </p:tgtEl>
                                        <p:attrNameLst>
                                          <p:attrName>style.visibility</p:attrName>
                                        </p:attrNameLst>
                                      </p:cBhvr>
                                      <p:to>
                                        <p:strVal val="visible"/>
                                      </p:to>
                                    </p:set>
                                    <p:animEffect transition="in" filter="blinds(horizontal)">
                                      <p:cBhvr>
                                        <p:cTn id="45" dur="500"/>
                                        <p:tgtEl>
                                          <p:spTgt spid="17426"/>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17434"/>
                                        </p:tgtEl>
                                        <p:attrNameLst>
                                          <p:attrName>style.visibility</p:attrName>
                                        </p:attrNameLst>
                                      </p:cBhvr>
                                      <p:to>
                                        <p:strVal val="visible"/>
                                      </p:to>
                                    </p:set>
                                    <p:animEffect transition="in" filter="blinds(horizontal)">
                                      <p:cBhvr>
                                        <p:cTn id="48" dur="500"/>
                                        <p:tgtEl>
                                          <p:spTgt spid="17434"/>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17428"/>
                                        </p:tgtEl>
                                        <p:attrNameLst>
                                          <p:attrName>style.visibility</p:attrName>
                                        </p:attrNameLst>
                                      </p:cBhvr>
                                      <p:to>
                                        <p:strVal val="visible"/>
                                      </p:to>
                                    </p:set>
                                    <p:animEffect transition="in" filter="blinds(horizontal)">
                                      <p:cBhvr>
                                        <p:cTn id="51" dur="500"/>
                                        <p:tgtEl>
                                          <p:spTgt spid="17428"/>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17433"/>
                                        </p:tgtEl>
                                        <p:attrNameLst>
                                          <p:attrName>style.visibility</p:attrName>
                                        </p:attrNameLst>
                                      </p:cBhvr>
                                      <p:to>
                                        <p:strVal val="visible"/>
                                      </p:to>
                                    </p:set>
                                    <p:animEffect transition="in" filter="blinds(horizontal)">
                                      <p:cBhvr>
                                        <p:cTn id="54" dur="500"/>
                                        <p:tgtEl>
                                          <p:spTgt spid="17433"/>
                                        </p:tgtEl>
                                      </p:cBhvr>
                                    </p:animEffect>
                                  </p:childTnLst>
                                </p:cTn>
                              </p:par>
                              <p:par>
                                <p:cTn id="55" presetID="3" presetClass="entr" presetSubtype="10" fill="hold" grpId="0" nodeType="withEffect">
                                  <p:stCondLst>
                                    <p:cond delay="0"/>
                                  </p:stCondLst>
                                  <p:childTnLst>
                                    <p:set>
                                      <p:cBhvr>
                                        <p:cTn id="56" dur="1" fill="hold">
                                          <p:stCondLst>
                                            <p:cond delay="0"/>
                                          </p:stCondLst>
                                        </p:cTn>
                                        <p:tgtEl>
                                          <p:spTgt spid="17437"/>
                                        </p:tgtEl>
                                        <p:attrNameLst>
                                          <p:attrName>style.visibility</p:attrName>
                                        </p:attrNameLst>
                                      </p:cBhvr>
                                      <p:to>
                                        <p:strVal val="visible"/>
                                      </p:to>
                                    </p:set>
                                    <p:animEffect transition="in" filter="blinds(horizontal)">
                                      <p:cBhvr>
                                        <p:cTn id="57" dur="500"/>
                                        <p:tgtEl>
                                          <p:spTgt spid="17437"/>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17429"/>
                                        </p:tgtEl>
                                        <p:attrNameLst>
                                          <p:attrName>style.visibility</p:attrName>
                                        </p:attrNameLst>
                                      </p:cBhvr>
                                      <p:to>
                                        <p:strVal val="visible"/>
                                      </p:to>
                                    </p:set>
                                    <p:animEffect transition="in" filter="blinds(horizontal)">
                                      <p:cBhvr>
                                        <p:cTn id="62" dur="500"/>
                                        <p:tgtEl>
                                          <p:spTgt spid="17429"/>
                                        </p:tgtEl>
                                      </p:cBhvr>
                                    </p:animEffect>
                                  </p:childTnLst>
                                </p:cTn>
                              </p:par>
                              <p:par>
                                <p:cTn id="63" presetID="3" presetClass="entr" presetSubtype="10" fill="hold" grpId="0" nodeType="withEffect">
                                  <p:stCondLst>
                                    <p:cond delay="0"/>
                                  </p:stCondLst>
                                  <p:childTnLst>
                                    <p:set>
                                      <p:cBhvr>
                                        <p:cTn id="64" dur="1" fill="hold">
                                          <p:stCondLst>
                                            <p:cond delay="0"/>
                                          </p:stCondLst>
                                        </p:cTn>
                                        <p:tgtEl>
                                          <p:spTgt spid="17430"/>
                                        </p:tgtEl>
                                        <p:attrNameLst>
                                          <p:attrName>style.visibility</p:attrName>
                                        </p:attrNameLst>
                                      </p:cBhvr>
                                      <p:to>
                                        <p:strVal val="visible"/>
                                      </p:to>
                                    </p:set>
                                    <p:animEffect transition="in" filter="blinds(horizontal)">
                                      <p:cBhvr>
                                        <p:cTn id="65" dur="500"/>
                                        <p:tgtEl>
                                          <p:spTgt spid="17430"/>
                                        </p:tgtEl>
                                      </p:cBhvr>
                                    </p:animEffect>
                                  </p:childTnLst>
                                </p:cTn>
                              </p:par>
                              <p:par>
                                <p:cTn id="66" presetID="3" presetClass="entr" presetSubtype="10" fill="hold" grpId="0" nodeType="withEffect">
                                  <p:stCondLst>
                                    <p:cond delay="0"/>
                                  </p:stCondLst>
                                  <p:childTnLst>
                                    <p:set>
                                      <p:cBhvr>
                                        <p:cTn id="67" dur="1" fill="hold">
                                          <p:stCondLst>
                                            <p:cond delay="0"/>
                                          </p:stCondLst>
                                        </p:cTn>
                                        <p:tgtEl>
                                          <p:spTgt spid="17431"/>
                                        </p:tgtEl>
                                        <p:attrNameLst>
                                          <p:attrName>style.visibility</p:attrName>
                                        </p:attrNameLst>
                                      </p:cBhvr>
                                      <p:to>
                                        <p:strVal val="visible"/>
                                      </p:to>
                                    </p:set>
                                    <p:animEffect transition="in" filter="blinds(horizontal)">
                                      <p:cBhvr>
                                        <p:cTn id="68" dur="500"/>
                                        <p:tgtEl>
                                          <p:spTgt spid="17431"/>
                                        </p:tgtEl>
                                      </p:cBhvr>
                                    </p:animEffect>
                                  </p:childTnLst>
                                </p:cTn>
                              </p:par>
                              <p:par>
                                <p:cTn id="69" presetID="3" presetClass="entr" presetSubtype="10" fill="hold" grpId="0" nodeType="withEffect">
                                  <p:stCondLst>
                                    <p:cond delay="0"/>
                                  </p:stCondLst>
                                  <p:childTnLst>
                                    <p:set>
                                      <p:cBhvr>
                                        <p:cTn id="70" dur="1" fill="hold">
                                          <p:stCondLst>
                                            <p:cond delay="0"/>
                                          </p:stCondLst>
                                        </p:cTn>
                                        <p:tgtEl>
                                          <p:spTgt spid="17432"/>
                                        </p:tgtEl>
                                        <p:attrNameLst>
                                          <p:attrName>style.visibility</p:attrName>
                                        </p:attrNameLst>
                                      </p:cBhvr>
                                      <p:to>
                                        <p:strVal val="visible"/>
                                      </p:to>
                                    </p:set>
                                    <p:animEffect transition="in" filter="blinds(horizontal)">
                                      <p:cBhvr>
                                        <p:cTn id="71" dur="500"/>
                                        <p:tgtEl>
                                          <p:spTgt spid="174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animBg="1"/>
      <p:bldP spid="17413" grpId="0" animBg="1"/>
      <p:bldP spid="17422" grpId="0" animBg="1"/>
      <p:bldP spid="17423" grpId="0" animBg="1"/>
      <p:bldP spid="17425" grpId="0" animBg="1"/>
      <p:bldP spid="17426" grpId="0" animBg="1"/>
      <p:bldP spid="17427" grpId="0" animBg="1"/>
      <p:bldP spid="17428" grpId="0" animBg="1"/>
      <p:bldP spid="17429" grpId="0"/>
      <p:bldP spid="17430" grpId="0"/>
      <p:bldP spid="17431" grpId="0"/>
      <p:bldP spid="17432" grpId="0"/>
      <p:bldP spid="17433" grpId="0"/>
      <p:bldP spid="17434" grpId="0"/>
      <p:bldP spid="17435" grpId="0"/>
      <p:bldP spid="17436" grpId="0"/>
      <p:bldP spid="17437" grpId="0"/>
      <p:bldP spid="1743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Áp thấp nhiệt đới khả năng mạnh thành bão, hướng vào biển Đông, gió giật cấp 11">
            <a:extLst>
              <a:ext uri="{FF2B5EF4-FFF2-40B4-BE49-F238E27FC236}">
                <a16:creationId xmlns:a16="http://schemas.microsoft.com/office/drawing/2014/main" id="{E4CED48B-1BEA-4755-A10C-9735489C97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184" y="2043038"/>
            <a:ext cx="5351975" cy="405580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429456C-1559-44DC-B517-348CB3F12D63}"/>
              </a:ext>
            </a:extLst>
          </p:cNvPr>
          <p:cNvPicPr>
            <a:picLocks noChangeAspect="1"/>
          </p:cNvPicPr>
          <p:nvPr/>
        </p:nvPicPr>
        <p:blipFill>
          <a:blip r:embed="rId3"/>
          <a:stretch>
            <a:fillRect/>
          </a:stretch>
        </p:blipFill>
        <p:spPr>
          <a:xfrm>
            <a:off x="6297559" y="29205"/>
            <a:ext cx="4576840" cy="3192346"/>
          </a:xfrm>
          <a:prstGeom prst="rect">
            <a:avLst/>
          </a:prstGeom>
        </p:spPr>
      </p:pic>
      <p:pic>
        <p:nvPicPr>
          <p:cNvPr id="3" name="Picture 2">
            <a:extLst>
              <a:ext uri="{FF2B5EF4-FFF2-40B4-BE49-F238E27FC236}">
                <a16:creationId xmlns:a16="http://schemas.microsoft.com/office/drawing/2014/main" id="{1F9D4490-483C-4107-8A15-AEB7334BDC48}"/>
              </a:ext>
            </a:extLst>
          </p:cNvPr>
          <p:cNvPicPr>
            <a:picLocks noChangeAspect="1"/>
          </p:cNvPicPr>
          <p:nvPr/>
        </p:nvPicPr>
        <p:blipFill>
          <a:blip r:embed="rId4"/>
          <a:stretch>
            <a:fillRect/>
          </a:stretch>
        </p:blipFill>
        <p:spPr>
          <a:xfrm>
            <a:off x="7305442" y="3429000"/>
            <a:ext cx="4576841" cy="3428999"/>
          </a:xfrm>
          <a:prstGeom prst="rect">
            <a:avLst/>
          </a:prstGeom>
        </p:spPr>
      </p:pic>
      <p:sp>
        <p:nvSpPr>
          <p:cNvPr id="6" name="TextBox 5">
            <a:extLst>
              <a:ext uri="{FF2B5EF4-FFF2-40B4-BE49-F238E27FC236}">
                <a16:creationId xmlns:a16="http://schemas.microsoft.com/office/drawing/2014/main" id="{521D0565-E8B1-478D-A844-3732BC3403EE}"/>
              </a:ext>
            </a:extLst>
          </p:cNvPr>
          <p:cNvSpPr txBox="1"/>
          <p:nvPr/>
        </p:nvSpPr>
        <p:spPr>
          <a:xfrm>
            <a:off x="370783" y="154566"/>
            <a:ext cx="6098458" cy="1077218"/>
          </a:xfrm>
          <a:prstGeom prst="rect">
            <a:avLst/>
          </a:prstGeom>
          <a:noFill/>
        </p:spPr>
        <p:txBody>
          <a:bodyPr wrap="square">
            <a:spAutoFit/>
          </a:bodyPr>
          <a:lstStyle/>
          <a:p>
            <a:pPr algn="ctr"/>
            <a:r>
              <a:rPr lang="en-US" sz="3200">
                <a:solidFill>
                  <a:srgbClr val="FF0000"/>
                </a:solidFill>
                <a:latin typeface="Times New Roman" panose="02020603050405020304" pitchFamily="18" charset="0"/>
                <a:cs typeface="Times New Roman" panose="02020603050405020304" pitchFamily="18" charset="0"/>
              </a:rPr>
              <a:t>Xác định hướng của các cơn bão  trong mỗi hình ảnh sau:</a:t>
            </a:r>
            <a:endParaRPr lang="en-US" sz="3200"/>
          </a:p>
        </p:txBody>
      </p:sp>
      <p:sp>
        <p:nvSpPr>
          <p:cNvPr id="7" name="Oval 6">
            <a:extLst>
              <a:ext uri="{FF2B5EF4-FFF2-40B4-BE49-F238E27FC236}">
                <a16:creationId xmlns:a16="http://schemas.microsoft.com/office/drawing/2014/main" id="{7E111058-85D6-484A-BED8-01D8A7011DC3}"/>
              </a:ext>
            </a:extLst>
          </p:cNvPr>
          <p:cNvSpPr/>
          <p:nvPr/>
        </p:nvSpPr>
        <p:spPr>
          <a:xfrm>
            <a:off x="370783" y="5781368"/>
            <a:ext cx="922066" cy="92206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a:solidFill>
                  <a:srgbClr val="FF0000"/>
                </a:solidFill>
              </a:rPr>
              <a:t>1</a:t>
            </a:r>
          </a:p>
        </p:txBody>
      </p:sp>
      <p:sp>
        <p:nvSpPr>
          <p:cNvPr id="9" name="Oval 8">
            <a:extLst>
              <a:ext uri="{FF2B5EF4-FFF2-40B4-BE49-F238E27FC236}">
                <a16:creationId xmlns:a16="http://schemas.microsoft.com/office/drawing/2014/main" id="{107E355C-9C51-49B1-AE63-58422D306EFC}"/>
              </a:ext>
            </a:extLst>
          </p:cNvPr>
          <p:cNvSpPr/>
          <p:nvPr/>
        </p:nvSpPr>
        <p:spPr>
          <a:xfrm>
            <a:off x="6096000" y="2584510"/>
            <a:ext cx="922066" cy="92206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a:solidFill>
                  <a:srgbClr val="FF0000"/>
                </a:solidFill>
              </a:rPr>
              <a:t>2</a:t>
            </a:r>
          </a:p>
        </p:txBody>
      </p:sp>
      <p:sp>
        <p:nvSpPr>
          <p:cNvPr id="10" name="Oval 9">
            <a:extLst>
              <a:ext uri="{FF2B5EF4-FFF2-40B4-BE49-F238E27FC236}">
                <a16:creationId xmlns:a16="http://schemas.microsoft.com/office/drawing/2014/main" id="{E518BF79-AB31-46B8-BA6B-838D46B7238C}"/>
              </a:ext>
            </a:extLst>
          </p:cNvPr>
          <p:cNvSpPr/>
          <p:nvPr/>
        </p:nvSpPr>
        <p:spPr>
          <a:xfrm>
            <a:off x="6708831" y="6032477"/>
            <a:ext cx="922066" cy="92206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a:solidFill>
                  <a:srgbClr val="FF0000"/>
                </a:solidFill>
              </a:rPr>
              <a:t>3</a:t>
            </a:r>
          </a:p>
        </p:txBody>
      </p:sp>
      <p:sp>
        <p:nvSpPr>
          <p:cNvPr id="11" name="Rectangle: Rounded Corners 10">
            <a:extLst>
              <a:ext uri="{FF2B5EF4-FFF2-40B4-BE49-F238E27FC236}">
                <a16:creationId xmlns:a16="http://schemas.microsoft.com/office/drawing/2014/main" id="{2510C5FF-29B5-4FBA-8161-039FA6F3875E}"/>
              </a:ext>
            </a:extLst>
          </p:cNvPr>
          <p:cNvSpPr/>
          <p:nvPr/>
        </p:nvSpPr>
        <p:spPr>
          <a:xfrm>
            <a:off x="1218393" y="6126377"/>
            <a:ext cx="1466766" cy="549523"/>
          </a:xfrm>
          <a:prstGeom prst="roundRect">
            <a:avLst>
              <a:gd name="adj" fmla="val 50000"/>
            </a:avLst>
          </a:prstGeom>
          <a:solidFill>
            <a:schemeClr val="accent2">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solidFill>
                  <a:srgbClr val="002060"/>
                </a:solidFill>
              </a:rPr>
              <a:t>Tây Bắc</a:t>
            </a:r>
          </a:p>
        </p:txBody>
      </p:sp>
      <p:sp>
        <p:nvSpPr>
          <p:cNvPr id="14" name="Rectangle: Rounded Corners 13">
            <a:extLst>
              <a:ext uri="{FF2B5EF4-FFF2-40B4-BE49-F238E27FC236}">
                <a16:creationId xmlns:a16="http://schemas.microsoft.com/office/drawing/2014/main" id="{BEDC5E8B-8A5A-4758-8B9F-67BB19135F12}"/>
              </a:ext>
            </a:extLst>
          </p:cNvPr>
          <p:cNvSpPr/>
          <p:nvPr/>
        </p:nvSpPr>
        <p:spPr>
          <a:xfrm>
            <a:off x="6897514" y="2879477"/>
            <a:ext cx="1466766" cy="549523"/>
          </a:xfrm>
          <a:prstGeom prst="roundRect">
            <a:avLst>
              <a:gd name="adj" fmla="val 50000"/>
            </a:avLst>
          </a:prstGeom>
          <a:solidFill>
            <a:schemeClr val="accent2">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solidFill>
                  <a:srgbClr val="002060"/>
                </a:solidFill>
              </a:rPr>
              <a:t>Bắc</a:t>
            </a:r>
          </a:p>
        </p:txBody>
      </p:sp>
      <p:sp>
        <p:nvSpPr>
          <p:cNvPr id="15" name="Rectangle: Rounded Corners 14">
            <a:extLst>
              <a:ext uri="{FF2B5EF4-FFF2-40B4-BE49-F238E27FC236}">
                <a16:creationId xmlns:a16="http://schemas.microsoft.com/office/drawing/2014/main" id="{9B66219E-FB75-4CE3-9F6E-583C70C01860}"/>
              </a:ext>
            </a:extLst>
          </p:cNvPr>
          <p:cNvSpPr/>
          <p:nvPr/>
        </p:nvSpPr>
        <p:spPr>
          <a:xfrm>
            <a:off x="5258961" y="6218748"/>
            <a:ext cx="1466766" cy="549523"/>
          </a:xfrm>
          <a:prstGeom prst="roundRect">
            <a:avLst>
              <a:gd name="adj" fmla="val 50000"/>
            </a:avLst>
          </a:prstGeom>
          <a:solidFill>
            <a:schemeClr val="accent2">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solidFill>
                  <a:srgbClr val="002060"/>
                </a:solidFill>
              </a:rPr>
              <a:t>Tây Nam</a:t>
            </a:r>
          </a:p>
        </p:txBody>
      </p:sp>
    </p:spTree>
    <p:extLst>
      <p:ext uri="{BB962C8B-B14F-4D97-AF65-F5344CB8AC3E}">
        <p14:creationId xmlns:p14="http://schemas.microsoft.com/office/powerpoint/2010/main" val="1827437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0-#ppt_w/2"/>
                                          </p:val>
                                        </p:tav>
                                        <p:tav tm="100000">
                                          <p:val>
                                            <p:strVal val="#ppt_x"/>
                                          </p:val>
                                        </p:tav>
                                      </p:tavLst>
                                    </p:anim>
                                    <p:anim calcmode="lin" valueType="num">
                                      <p:cBhvr additive="base">
                                        <p:cTn id="14"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1000" fill="hold"/>
                                        <p:tgtEl>
                                          <p:spTgt spid="15"/>
                                        </p:tgtEl>
                                        <p:attrNameLst>
                                          <p:attrName>ppt_x</p:attrName>
                                        </p:attrNameLst>
                                      </p:cBhvr>
                                      <p:tavLst>
                                        <p:tav tm="0">
                                          <p:val>
                                            <p:strVal val="0-#ppt_w/2"/>
                                          </p:val>
                                        </p:tav>
                                        <p:tav tm="100000">
                                          <p:val>
                                            <p:strVal val="#ppt_x"/>
                                          </p:val>
                                        </p:tav>
                                      </p:tavLst>
                                    </p:anim>
                                    <p:anim calcmode="lin" valueType="num">
                                      <p:cBhvr additive="base">
                                        <p:cTn id="20"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2057400" y="609600"/>
            <a:ext cx="8153400" cy="369332"/>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defRPr/>
            </a:pPr>
            <a:endParaRPr lang="en-US" altLang="en-US" sz="1800">
              <a:effectLst>
                <a:outerShdw blurRad="38100" dist="38100" dir="2700000" algn="tl">
                  <a:srgbClr val="000000">
                    <a:alpha val="43137"/>
                  </a:srgbClr>
                </a:outerShdw>
              </a:effectLst>
              <a:latin typeface="Tahoma" panose="020B0604030504040204" pitchFamily="34" charset="0"/>
            </a:endParaRPr>
          </a:p>
        </p:txBody>
      </p:sp>
      <p:sp>
        <p:nvSpPr>
          <p:cNvPr id="88067" name="Rectangle 3"/>
          <p:cNvSpPr>
            <a:spLocks noChangeArrowheads="1"/>
          </p:cNvSpPr>
          <p:nvPr/>
        </p:nvSpPr>
        <p:spPr bwMode="auto">
          <a:xfrm>
            <a:off x="-1705555" y="3243264"/>
            <a:ext cx="184730" cy="300210"/>
          </a:xfrm>
          <a:prstGeom prst="rect">
            <a:avLst/>
          </a:prstGeom>
          <a:noFill/>
          <a:ln w="9525">
            <a:noFill/>
            <a:miter lim="800000"/>
            <a:headEnd/>
            <a:tailEnd/>
          </a:ln>
          <a:effectLst/>
        </p:spPr>
        <p:txBody>
          <a:bodyPr wrap="none">
            <a:spAutoFit/>
          </a:bodyPr>
          <a:lstStyle/>
          <a:p>
            <a:pPr algn="r" eaLnBrk="1" hangingPunct="1">
              <a:defRPr/>
            </a:pPr>
            <a:endParaRPr lang="en-US" sz="1351" b="1">
              <a:solidFill>
                <a:srgbClr val="FCEBE6"/>
              </a:solidFill>
              <a:effectLst>
                <a:outerShdw blurRad="38100" dist="38100" dir="2700000" algn="tl">
                  <a:srgbClr val="C0C0C0"/>
                </a:outerShdw>
              </a:effectLst>
              <a:latin typeface="VNI-Times" pitchFamily="2" charset="0"/>
            </a:endParaRPr>
          </a:p>
        </p:txBody>
      </p:sp>
      <p:sp>
        <p:nvSpPr>
          <p:cNvPr id="30724" name="Rectangle 4"/>
          <p:cNvSpPr>
            <a:spLocks noChangeArrowheads="1"/>
          </p:cNvSpPr>
          <p:nvPr/>
        </p:nvSpPr>
        <p:spPr bwMode="auto">
          <a:xfrm>
            <a:off x="1524000" y="304800"/>
            <a:ext cx="9144000" cy="707886"/>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Clr>
                <a:schemeClr val="tx2"/>
              </a:buClr>
              <a:buFontTx/>
              <a:buNone/>
              <a:defRPr/>
            </a:pPr>
            <a:endParaRPr lang="en-US" altLang="en-US" sz="4000" b="1">
              <a:solidFill>
                <a:srgbClr val="00FF00"/>
              </a:solidFill>
              <a:effectLst>
                <a:outerShdw blurRad="38100" dist="38100" dir="2700000" algn="tl">
                  <a:srgbClr val="000000">
                    <a:alpha val="43137"/>
                  </a:srgbClr>
                </a:outerShdw>
              </a:effectLst>
              <a:latin typeface="VNI-Times" pitchFamily="2" charset="0"/>
            </a:endParaRPr>
          </a:p>
        </p:txBody>
      </p:sp>
      <p:sp>
        <p:nvSpPr>
          <p:cNvPr id="30725" name="Text Box 5"/>
          <p:cNvSpPr txBox="1">
            <a:spLocks noChangeArrowheads="1"/>
          </p:cNvSpPr>
          <p:nvPr/>
        </p:nvSpPr>
        <p:spPr bwMode="auto">
          <a:xfrm>
            <a:off x="1981200" y="2667000"/>
            <a:ext cx="8229600" cy="707886"/>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endParaRPr lang="en-US" altLang="en-US" sz="4000" b="1">
              <a:solidFill>
                <a:srgbClr val="CC3300"/>
              </a:solidFill>
              <a:effectLst>
                <a:outerShdw blurRad="38100" dist="38100" dir="2700000" algn="tl">
                  <a:srgbClr val="000000">
                    <a:alpha val="43137"/>
                  </a:srgbClr>
                </a:outerShdw>
              </a:effectLst>
              <a:latin typeface=".VnTime" panose="020B7200000000000000" pitchFamily="34" charset="0"/>
            </a:endParaRPr>
          </a:p>
        </p:txBody>
      </p:sp>
      <p:sp>
        <p:nvSpPr>
          <p:cNvPr id="30726" name="AutoShape 2"/>
          <p:cNvSpPr>
            <a:spLocks noChangeArrowheads="1"/>
          </p:cNvSpPr>
          <p:nvPr/>
        </p:nvSpPr>
        <p:spPr bwMode="auto">
          <a:xfrm>
            <a:off x="92869" y="304800"/>
            <a:ext cx="11641931" cy="6286501"/>
          </a:xfrm>
          <a:prstGeom prst="horizontalScroll">
            <a:avLst>
              <a:gd name="adj" fmla="val 12500"/>
            </a:avLst>
          </a:prstGeom>
          <a:ln w="38100">
            <a:solidFill>
              <a:srgbClr val="00B0F0"/>
            </a:solidFill>
            <a:headEnd/>
            <a:tailEnd/>
          </a:ln>
        </p:spPr>
        <p:style>
          <a:lnRef idx="2">
            <a:schemeClr val="accent1"/>
          </a:lnRef>
          <a:fillRef idx="1">
            <a:schemeClr val="lt1"/>
          </a:fillRef>
          <a:effectRef idx="0">
            <a:schemeClr val="accent1"/>
          </a:effectRef>
          <a:fontRef idx="minor">
            <a:schemeClr val="dk1"/>
          </a:fontRef>
        </p:style>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defRPr/>
            </a:pPr>
            <a:endParaRPr lang="vi-VN" altLang="en-US" sz="1800" b="1">
              <a:effectLst>
                <a:outerShdw blurRad="38100" dist="38100" dir="2700000" algn="tl">
                  <a:srgbClr val="000000">
                    <a:alpha val="43137"/>
                  </a:srgbClr>
                </a:outerShdw>
              </a:effectLst>
              <a:latin typeface="VNI-Times" pitchFamily="2" charset="0"/>
            </a:endParaRPr>
          </a:p>
        </p:txBody>
      </p:sp>
      <p:sp>
        <p:nvSpPr>
          <p:cNvPr id="9" name="Rectangle 3"/>
          <p:cNvSpPr txBox="1">
            <a:spLocks noChangeArrowheads="1"/>
          </p:cNvSpPr>
          <p:nvPr/>
        </p:nvSpPr>
        <p:spPr bwMode="auto">
          <a:xfrm>
            <a:off x="1279631" y="1957500"/>
            <a:ext cx="9268406" cy="3259932"/>
          </a:xfrm>
          <a:prstGeom prst="rect">
            <a:avLst/>
          </a:prstGeom>
          <a:noFill/>
          <a:ln>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Tx/>
              <a:buChar char="-"/>
              <a:defRPr/>
            </a:pPr>
            <a:r>
              <a:rPr lang="en-US" sz="3000">
                <a:solidFill>
                  <a:schemeClr val="accent1">
                    <a:lumMod val="50000"/>
                  </a:schemeClr>
                </a:solidFill>
                <a:latin typeface="Times New Roman" panose="02020603050405020304" pitchFamily="18" charset="0"/>
                <a:cs typeface="Times New Roman" panose="02020603050405020304" pitchFamily="18" charset="0"/>
              </a:rPr>
              <a:t>Trả </a:t>
            </a:r>
            <a:r>
              <a:rPr lang="en-US" sz="3000" err="1">
                <a:solidFill>
                  <a:schemeClr val="accent1">
                    <a:lumMod val="50000"/>
                  </a:schemeClr>
                </a:solidFill>
                <a:latin typeface="Times New Roman" panose="02020603050405020304" pitchFamily="18" charset="0"/>
                <a:cs typeface="Times New Roman" panose="02020603050405020304" pitchFamily="18" charset="0"/>
              </a:rPr>
              <a:t>lời</a:t>
            </a:r>
            <a:r>
              <a:rPr lang="en-US" sz="3000">
                <a:solidFill>
                  <a:schemeClr val="accent1">
                    <a:lumMod val="50000"/>
                  </a:schemeClr>
                </a:solidFill>
                <a:latin typeface="Times New Roman" panose="02020603050405020304" pitchFamily="18" charset="0"/>
                <a:cs typeface="Times New Roman" panose="02020603050405020304" pitchFamily="18" charset="0"/>
              </a:rPr>
              <a:t> câu câu 1, 3, 5, 6, 7 SBT vào SBT. </a:t>
            </a:r>
          </a:p>
          <a:p>
            <a:pPr marL="0" indent="0">
              <a:buNone/>
              <a:defRPr/>
            </a:pPr>
            <a:r>
              <a:rPr lang="en-US" sz="3000">
                <a:solidFill>
                  <a:schemeClr val="accent1">
                    <a:lumMod val="50000"/>
                  </a:schemeClr>
                </a:solidFill>
                <a:latin typeface="Times New Roman" panose="02020603050405020304" pitchFamily="18" charset="0"/>
                <a:cs typeface="Times New Roman" panose="02020603050405020304" pitchFamily="18" charset="0"/>
              </a:rPr>
              <a:t>- Chuẩn bị bài mới – Bài 3. Tỉ lệ bản đồ. Tính khoảng cách thực tế dựa vào tỉ lệ bản đồ. </a:t>
            </a:r>
            <a:endParaRPr lang="en-US" sz="30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30728" name="Text Box 4"/>
          <p:cNvSpPr txBox="1">
            <a:spLocks noChangeArrowheads="1"/>
          </p:cNvSpPr>
          <p:nvPr/>
        </p:nvSpPr>
        <p:spPr bwMode="auto">
          <a:xfrm>
            <a:off x="3865324" y="48137"/>
            <a:ext cx="6513719" cy="1006475"/>
          </a:xfrm>
          <a:prstGeom prst="rect">
            <a:avLst/>
          </a:prstGeom>
          <a:noFill/>
          <a:ln>
            <a:noFill/>
          </a:ln>
        </p:spPr>
        <p:txBody>
          <a:bodyPr>
            <a:prstTxWarp prst="textDoubleWave1">
              <a:avLst/>
            </a:prstTxWarp>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defRPr/>
            </a:pPr>
            <a:r>
              <a:rPr lang="en-US" altLang="en-US" sz="6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Hướng</a:t>
            </a:r>
            <a:r>
              <a:rPr lang="en-US" altLang="en-US" sz="6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6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dẫn</a:t>
            </a:r>
            <a:r>
              <a:rPr lang="en-US" altLang="en-US" sz="6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6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về</a:t>
            </a:r>
            <a:r>
              <a:rPr lang="en-US" altLang="en-US" sz="6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6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nhà</a:t>
            </a:r>
            <a:endParaRPr lang="en-US" altLang="en-US" sz="6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9705" name="Picture 2" descr="Káº¿t quáº£ hÃ¬nh áº£nh cho sÃ¡ch má» cartoon"/>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5670"/>
          <a:stretch>
            <a:fillRect/>
          </a:stretch>
        </p:blipFill>
        <p:spPr bwMode="auto">
          <a:xfrm>
            <a:off x="167481" y="-36577"/>
            <a:ext cx="2713037" cy="191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206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339"/>
            <a:ext cx="12954000" cy="689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WordArt 4"/>
          <p:cNvSpPr>
            <a:spLocks noChangeArrowheads="1" noChangeShapeType="1" noTextEdit="1"/>
          </p:cNvSpPr>
          <p:nvPr/>
        </p:nvSpPr>
        <p:spPr bwMode="auto">
          <a:xfrm>
            <a:off x="2963864" y="3052763"/>
            <a:ext cx="4841875" cy="1009651"/>
          </a:xfrm>
          <a:prstGeom prst="rect">
            <a:avLst/>
          </a:prstGeom>
        </p:spPr>
        <p:txBody>
          <a:bodyPr wrap="none" fromWordArt="1">
            <a:prstTxWarp prst="textPlain">
              <a:avLst>
                <a:gd name="adj" fmla="val 50000"/>
              </a:avLst>
            </a:prstTxWarp>
          </a:bodyPr>
          <a:lstStyle/>
          <a:p>
            <a:pPr algn="ctr"/>
            <a:r>
              <a:rPr lang="en-US" sz="3600" kern="10">
                <a:ln w="19050">
                  <a:solidFill>
                    <a:srgbClr val="FFC000"/>
                  </a:solidFill>
                  <a:round/>
                  <a:headEnd/>
                  <a:tailEnd/>
                </a:ln>
                <a:solidFill>
                  <a:srgbClr val="FF0066"/>
                </a:solidFill>
                <a:effectLst>
                  <a:outerShdw dist="38100" dir="2700000" algn="tl" rotWithShape="0">
                    <a:srgbClr val="000000">
                      <a:alpha val="43137"/>
                    </a:srgbClr>
                  </a:outerShdw>
                </a:effectLst>
                <a:latin typeface="Times New Roman" panose="02020603050405020304" pitchFamily="18" charset="0"/>
                <a:cs typeface="Times New Roman" panose="02020603050405020304" pitchFamily="18" charset="0"/>
              </a:rPr>
              <a:t>Giờ học kết thúc !</a:t>
            </a:r>
          </a:p>
        </p:txBody>
      </p:sp>
      <p:sp>
        <p:nvSpPr>
          <p:cNvPr id="4" name="WordArt 4"/>
          <p:cNvSpPr>
            <a:spLocks noChangeArrowheads="1" noChangeShapeType="1" noTextEdit="1"/>
          </p:cNvSpPr>
          <p:nvPr/>
        </p:nvSpPr>
        <p:spPr bwMode="auto">
          <a:xfrm>
            <a:off x="12896851" y="4495800"/>
            <a:ext cx="5597525" cy="1092200"/>
          </a:xfrm>
          <a:prstGeom prst="rect">
            <a:avLst/>
          </a:prstGeom>
        </p:spPr>
        <p:txBody>
          <a:bodyPr wrap="none" fromWordArt="1">
            <a:prstTxWarp prst="textDoubleWave1">
              <a:avLst>
                <a:gd name="adj1" fmla="val 12500"/>
                <a:gd name="adj2" fmla="val -51"/>
              </a:avLst>
            </a:prstTxWarp>
          </a:bodyPr>
          <a:lstStyle/>
          <a:p>
            <a:pPr algn="ctr"/>
            <a:r>
              <a:rPr lang="en-US" sz="3600" b="1" kern="10">
                <a:ln w="22225">
                  <a:solidFill>
                    <a:schemeClr val="accent2"/>
                  </a:solidFill>
                  <a:round/>
                  <a:headEnd/>
                  <a:tailEnd/>
                </a:ln>
                <a:solidFill>
                  <a:srgbClr val="A3A3E0"/>
                </a:solidFill>
                <a:latin typeface="Times New Roman" panose="02020603050405020304" pitchFamily="18" charset="0"/>
                <a:cs typeface="Times New Roman" panose="02020603050405020304" pitchFamily="18" charset="0"/>
              </a:rPr>
              <a:t>Hẹn gặp lại các con ở bài học tiếp theo!</a:t>
            </a:r>
          </a:p>
        </p:txBody>
      </p:sp>
    </p:spTree>
    <p:custDataLst>
      <p:tags r:id="rId1"/>
    </p:custDataLst>
    <p:extLst>
      <p:ext uri="{BB962C8B-B14F-4D97-AF65-F5344CB8AC3E}">
        <p14:creationId xmlns:p14="http://schemas.microsoft.com/office/powerpoint/2010/main" val="364650592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path" presetSubtype="0" accel="50000" decel="50000" fill="hold" nodeType="clickEffect">
                                  <p:stCondLst>
                                    <p:cond delay="0"/>
                                  </p:stCondLst>
                                  <p:childTnLst>
                                    <p:animMotion origin="layout" path="M 2.08333E-7 4.81481E-6 L -0.76862 0.03148 " pathEditMode="relative" rAng="0" ptsTypes="AA">
                                      <p:cBhvr>
                                        <p:cTn id="6" dur="3000" fill="hold"/>
                                        <p:tgtEl>
                                          <p:spTgt spid="4"/>
                                        </p:tgtEl>
                                        <p:attrNameLst>
                                          <p:attrName>ppt_x</p:attrName>
                                          <p:attrName>ppt_y</p:attrName>
                                        </p:attrNameLst>
                                      </p:cBhvr>
                                      <p:rCtr x="-38438" y="157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Freeform: Shape 70">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74" name="Picture 2" descr="Top hình nền cảm ơn Thank You đẹp dễ thương và ý nghĩa nhất">
            <a:extLst>
              <a:ext uri="{FF2B5EF4-FFF2-40B4-BE49-F238E27FC236}">
                <a16:creationId xmlns:a16="http://schemas.microsoft.com/office/drawing/2014/main" id="{F114BFAA-4E8A-4F61-BEE5-93E1A17B813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38" r="13673"/>
          <a:stretch/>
        </p:blipFill>
        <p:spPr bwMode="auto">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40261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10DC5D6-884A-4C83-8C15-2E183690380C}"/>
              </a:ext>
            </a:extLst>
          </p:cNvPr>
          <p:cNvSpPr txBox="1"/>
          <p:nvPr/>
        </p:nvSpPr>
        <p:spPr>
          <a:xfrm>
            <a:off x="-146050" y="0"/>
            <a:ext cx="12484100" cy="1569660"/>
          </a:xfrm>
          <a:prstGeom prst="rect">
            <a:avLst/>
          </a:prstGeom>
          <a:noFill/>
          <a:ln w="127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strike="noStrike" kern="1200" cap="none" spc="0" normalizeH="0" baseline="0" noProof="0" dirty="0">
                <a:ln>
                  <a:noFill/>
                </a:ln>
                <a:solidFill>
                  <a:srgbClr val="FF0000"/>
                </a:solidFill>
                <a:effectLst/>
                <a:uLnTx/>
                <a:uFillTx/>
                <a:latin typeface="+mj-lt"/>
              </a:rPr>
              <a:t>Tiết</a:t>
            </a:r>
            <a:r>
              <a:rPr kumimoji="0" lang="vi-VN" sz="3200" b="0" i="0" strike="noStrike" kern="1200" cap="none" spc="0" normalizeH="0" noProof="0" dirty="0">
                <a:ln>
                  <a:noFill/>
                </a:ln>
                <a:solidFill>
                  <a:srgbClr val="FF0000"/>
                </a:solidFill>
                <a:effectLst/>
                <a:uLnTx/>
                <a:uFillTx/>
                <a:latin typeface="+mj-lt"/>
              </a:rPr>
              <a:t> 3 - </a:t>
            </a:r>
            <a:r>
              <a:rPr kumimoji="0" lang="en-US" sz="3200" b="0" i="0"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Bài </a:t>
            </a:r>
            <a:r>
              <a:rPr kumimoji="0" lang="en-US" sz="3200" b="0" i="0"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2</a:t>
            </a:r>
            <a:r>
              <a:rPr kumimoji="0" lang="en-US" sz="3200" b="0" i="0" strike="noStrike" kern="1200" cap="none" spc="0" normalizeH="0" baseline="0" noProof="0">
                <a:ln>
                  <a:noFill/>
                </a:ln>
                <a:solidFill>
                  <a:srgbClr val="FF0000"/>
                </a:solidFill>
                <a:effectLst/>
                <a:uLnTx/>
                <a:uFillTx/>
                <a:latin typeface="iCiel Baliho Script" pitchFamily="50" charset="0"/>
              </a:rPr>
              <a:t>: </a:t>
            </a:r>
            <a:r>
              <a:rPr kumimoji="0" lang="vi-VN" sz="3200" i="0" strike="noStrike" kern="1200" cap="none" spc="0" normalizeH="0" baseline="0" noProof="0">
                <a:ln>
                  <a:noFill/>
                </a:ln>
                <a:solidFill>
                  <a:srgbClr val="FF0000"/>
                </a:solidFill>
                <a:effectLst/>
                <a:uLnTx/>
                <a:uFillTx/>
                <a:latin typeface="+mj-lt"/>
              </a:rPr>
              <a:t>BẢN </a:t>
            </a:r>
            <a:r>
              <a:rPr kumimoji="0" lang="vi-VN" sz="3200" i="0" strike="noStrike" kern="1200" cap="none" spc="0" normalizeH="0" baseline="0" noProof="0" dirty="0">
                <a:ln>
                  <a:noFill/>
                </a:ln>
                <a:solidFill>
                  <a:srgbClr val="FF0000"/>
                </a:solidFill>
                <a:effectLst/>
                <a:uLnTx/>
                <a:uFillTx/>
                <a:latin typeface="+mj-lt"/>
              </a:rPr>
              <a:t>ĐỒ</a:t>
            </a:r>
            <a:r>
              <a:rPr kumimoji="0" lang="en-US" sz="3200" i="0" strike="noStrike" kern="1200" cap="none" spc="0" normalizeH="0" baseline="0" noProof="0" dirty="0">
                <a:ln>
                  <a:noFill/>
                </a:ln>
                <a:solidFill>
                  <a:srgbClr val="FF0000"/>
                </a:solidFill>
                <a:effectLst/>
                <a:uLnTx/>
                <a:uFillTx/>
                <a:latin typeface="+mj-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FF0000"/>
                </a:solidFill>
                <a:latin typeface="Times New Roman" panose="02020603050405020304" pitchFamily="18" charset="0"/>
                <a:cs typeface="Times New Roman" panose="02020603050405020304" pitchFamily="18" charset="0"/>
              </a:rPr>
              <a:t>MỘT SỐ LƯỚI LINH VĨ TUYẾN.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PHƯƠNG HƯỚNG TRÊN BẢN ĐỒ</a:t>
            </a:r>
            <a:r>
              <a:rPr kumimoji="0" lang="en-US" sz="3200" b="0" i="0"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p>
        </p:txBody>
      </p:sp>
      <p:pic>
        <p:nvPicPr>
          <p:cNvPr id="1026" name="Picture 2" descr="Planning a Trip Scene | Stock GIFs - VideoPlasty">
            <a:extLst>
              <a:ext uri="{FF2B5EF4-FFF2-40B4-BE49-F238E27FC236}">
                <a16:creationId xmlns:a16="http://schemas.microsoft.com/office/drawing/2014/main" id="{2F46F831-7800-4CF2-9343-DDDEDC44587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68013" y="1569660"/>
            <a:ext cx="11682248" cy="5113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11645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0A711E6-F004-408C-BCC8-1B4BA1A6672A}"/>
              </a:ext>
            </a:extLst>
          </p:cNvPr>
          <p:cNvGrpSpPr/>
          <p:nvPr/>
        </p:nvGrpSpPr>
        <p:grpSpPr>
          <a:xfrm>
            <a:off x="2078911" y="93552"/>
            <a:ext cx="8241421" cy="1392367"/>
            <a:chOff x="2402470" y="93552"/>
            <a:chExt cx="8241421" cy="1392367"/>
          </a:xfrm>
        </p:grpSpPr>
        <p:sp>
          <p:nvSpPr>
            <p:cNvPr id="12" name="Flowchart: Terminator 11">
              <a:extLst>
                <a:ext uri="{FF2B5EF4-FFF2-40B4-BE49-F238E27FC236}">
                  <a16:creationId xmlns:a16="http://schemas.microsoft.com/office/drawing/2014/main" id="{A122B7F3-7E5E-4DB5-A97D-DDD0DFE00D65}"/>
                </a:ext>
              </a:extLst>
            </p:cNvPr>
            <p:cNvSpPr/>
            <p:nvPr/>
          </p:nvSpPr>
          <p:spPr>
            <a:xfrm>
              <a:off x="2445113" y="176711"/>
              <a:ext cx="8198778" cy="1151820"/>
            </a:xfrm>
            <a:prstGeom prst="flowChartTerminator">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9Slide03 SVN-PF Din Text Pro C" panose="02000506020000020004" pitchFamily="2" charset="0"/>
                </a:rPr>
                <a:t>NỘI DUNG CHÍNH</a:t>
              </a:r>
              <a:endParaRPr lang="en-US" sz="5400" b="1" dirty="0">
                <a:solidFill>
                  <a:schemeClr val="tx1"/>
                </a:solidFill>
                <a:latin typeface="#9Slide03 SVN-PF Din Text Pro C" panose="02000506020000020004" pitchFamily="2" charset="0"/>
              </a:endParaRPr>
            </a:p>
          </p:txBody>
        </p:sp>
        <p:sp>
          <p:nvSpPr>
            <p:cNvPr id="15" name="Oval 14">
              <a:extLst>
                <a:ext uri="{FF2B5EF4-FFF2-40B4-BE49-F238E27FC236}">
                  <a16:creationId xmlns:a16="http://schemas.microsoft.com/office/drawing/2014/main" id="{297D1653-2833-49F0-9B5E-5149A0E812B3}"/>
                </a:ext>
              </a:extLst>
            </p:cNvPr>
            <p:cNvSpPr/>
            <p:nvPr/>
          </p:nvSpPr>
          <p:spPr>
            <a:xfrm>
              <a:off x="2402470" y="93552"/>
              <a:ext cx="1587488" cy="139236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chemeClr val="tx1"/>
                  </a:solidFill>
                  <a:latin typeface="#9Slide03 SVN-PF Din Text Pro C" panose="02000506020000020004" pitchFamily="2" charset="0"/>
                  <a:cs typeface="Arial" panose="020B0604020202020204" pitchFamily="34" charset="0"/>
                </a:rPr>
                <a:t>Bài</a:t>
              </a:r>
              <a:r>
                <a:rPr lang="en-US" sz="4800" b="1" dirty="0">
                  <a:solidFill>
                    <a:schemeClr val="tx1"/>
                  </a:solidFill>
                  <a:latin typeface="#9Slide03 SVN-PF Din Text Pro C" panose="02000506020000020004" pitchFamily="2" charset="0"/>
                  <a:cs typeface="Arial" panose="020B0604020202020204" pitchFamily="34" charset="0"/>
                </a:rPr>
                <a:t> 2</a:t>
              </a:r>
            </a:p>
          </p:txBody>
        </p:sp>
      </p:grpSp>
      <p:sp>
        <p:nvSpPr>
          <p:cNvPr id="27" name="Lưu đồ: Điểm Kết Thúc 147">
            <a:extLst>
              <a:ext uri="{FF2B5EF4-FFF2-40B4-BE49-F238E27FC236}">
                <a16:creationId xmlns:a16="http://schemas.microsoft.com/office/drawing/2014/main" id="{8F8739C1-CE0B-4E89-9F9F-11720B3E7998}"/>
              </a:ext>
            </a:extLst>
          </p:cNvPr>
          <p:cNvSpPr/>
          <p:nvPr/>
        </p:nvSpPr>
        <p:spPr>
          <a:xfrm>
            <a:off x="121046" y="2154504"/>
            <a:ext cx="4971216" cy="1151820"/>
          </a:xfrm>
          <a:prstGeom prst="flowChartTerminator">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solidFill>
                  <a:srgbClr val="002060"/>
                </a:solidFill>
                <a:latin typeface="#9Slide05 Cimochi" panose="02000504060000020004" pitchFamily="2" charset="-34"/>
                <a:cs typeface="#9Slide05 Cimochi" panose="02000504060000020004" pitchFamily="2" charset="-34"/>
              </a:rPr>
              <a:t>Khái</a:t>
            </a:r>
            <a:r>
              <a:rPr lang="en-US" sz="5400" b="1" dirty="0">
                <a:solidFill>
                  <a:srgbClr val="002060"/>
                </a:solidFill>
                <a:latin typeface="#9Slide05 Cimochi" panose="02000504060000020004" pitchFamily="2" charset="-34"/>
                <a:cs typeface="#9Slide05 Cimochi" panose="02000504060000020004" pitchFamily="2" charset="-34"/>
              </a:rPr>
              <a:t> </a:t>
            </a:r>
            <a:r>
              <a:rPr lang="en-US" sz="5400" b="1" err="1">
                <a:solidFill>
                  <a:srgbClr val="002060"/>
                </a:solidFill>
                <a:latin typeface="#9Slide05 Cimochi" panose="02000504060000020004" pitchFamily="2" charset="-34"/>
                <a:cs typeface="#9Slide05 Cimochi" panose="02000504060000020004" pitchFamily="2" charset="-34"/>
              </a:rPr>
              <a:t>niệm</a:t>
            </a:r>
            <a:r>
              <a:rPr lang="en-US" sz="5400" b="1">
                <a:solidFill>
                  <a:srgbClr val="002060"/>
                </a:solidFill>
                <a:latin typeface="#9Slide05 Cimochi" panose="02000504060000020004" pitchFamily="2" charset="-34"/>
                <a:cs typeface="#9Slide05 Cimochi" panose="02000504060000020004" pitchFamily="2" charset="-34"/>
              </a:rPr>
              <a:t> bản </a:t>
            </a:r>
            <a:r>
              <a:rPr lang="en-US" sz="5400" b="1" dirty="0" err="1">
                <a:solidFill>
                  <a:srgbClr val="002060"/>
                </a:solidFill>
                <a:latin typeface="#9Slide05 Cimochi" panose="02000504060000020004" pitchFamily="2" charset="-34"/>
                <a:cs typeface="#9Slide05 Cimochi" panose="02000504060000020004" pitchFamily="2" charset="-34"/>
              </a:rPr>
              <a:t>đồ</a:t>
            </a:r>
            <a:endParaRPr lang="en-US" sz="4000" b="1" dirty="0">
              <a:solidFill>
                <a:srgbClr val="002060"/>
              </a:solidFill>
              <a:latin typeface="#9Slide05 Cimochi" panose="02000504060000020004" pitchFamily="2" charset="-34"/>
              <a:cs typeface="#9Slide05 Cimochi" panose="02000504060000020004" pitchFamily="2" charset="-34"/>
            </a:endParaRPr>
          </a:p>
        </p:txBody>
      </p:sp>
      <p:sp>
        <p:nvSpPr>
          <p:cNvPr id="20" name="Lưu đồ: Điểm Kết Thúc 147">
            <a:extLst>
              <a:ext uri="{FF2B5EF4-FFF2-40B4-BE49-F238E27FC236}">
                <a16:creationId xmlns:a16="http://schemas.microsoft.com/office/drawing/2014/main" id="{8729F160-0626-4E85-ADD4-E3AF3A129E84}"/>
              </a:ext>
            </a:extLst>
          </p:cNvPr>
          <p:cNvSpPr/>
          <p:nvPr/>
        </p:nvSpPr>
        <p:spPr>
          <a:xfrm>
            <a:off x="5864773" y="2154446"/>
            <a:ext cx="6139868" cy="1151820"/>
          </a:xfrm>
          <a:prstGeom prst="flowChartTerminator">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err="1">
                <a:solidFill>
                  <a:srgbClr val="002060"/>
                </a:solidFill>
                <a:latin typeface="#9Slide05 Cimochi" panose="02000504060000020004" pitchFamily="2" charset="-34"/>
                <a:cs typeface="#9Slide05 Cimochi" panose="02000504060000020004" pitchFamily="2" charset="-34"/>
              </a:rPr>
              <a:t>Phương</a:t>
            </a:r>
            <a:r>
              <a:rPr lang="en-US" sz="5400" b="1">
                <a:solidFill>
                  <a:srgbClr val="002060"/>
                </a:solidFill>
                <a:latin typeface="#9Slide05 Cimochi" panose="02000504060000020004" pitchFamily="2" charset="-34"/>
                <a:cs typeface="#9Slide05 Cimochi" panose="02000504060000020004" pitchFamily="2" charset="-34"/>
              </a:rPr>
              <a:t> hướng</a:t>
            </a:r>
            <a:r>
              <a:rPr lang="en-US" sz="5400" b="1" dirty="0">
                <a:solidFill>
                  <a:srgbClr val="002060"/>
                </a:solidFill>
                <a:latin typeface="#9Slide05 Cimochi" panose="02000504060000020004" pitchFamily="2" charset="-34"/>
                <a:cs typeface="#9Slide05 Cimochi" panose="02000504060000020004" pitchFamily="2" charset="-34"/>
              </a:rPr>
              <a:t> </a:t>
            </a:r>
            <a:r>
              <a:rPr lang="en-US" sz="5400" b="1">
                <a:solidFill>
                  <a:srgbClr val="002060"/>
                </a:solidFill>
                <a:latin typeface="#9Slide05 Cimochi" panose="02000504060000020004" pitchFamily="2" charset="-34"/>
                <a:cs typeface="#9Slide05 Cimochi" panose="02000504060000020004" pitchFamily="2" charset="-34"/>
              </a:rPr>
              <a:t>trên </a:t>
            </a:r>
            <a:r>
              <a:rPr lang="en-US" sz="5400" b="1" dirty="0" err="1">
                <a:solidFill>
                  <a:srgbClr val="002060"/>
                </a:solidFill>
                <a:latin typeface="#9Slide05 Cimochi" panose="02000504060000020004" pitchFamily="2" charset="-34"/>
                <a:cs typeface="#9Slide05 Cimochi" panose="02000504060000020004" pitchFamily="2" charset="-34"/>
              </a:rPr>
              <a:t>bản</a:t>
            </a:r>
            <a:r>
              <a:rPr lang="en-US" sz="5400" b="1" dirty="0">
                <a:solidFill>
                  <a:srgbClr val="002060"/>
                </a:solidFill>
                <a:latin typeface="#9Slide05 Cimochi" panose="02000504060000020004" pitchFamily="2" charset="-34"/>
                <a:cs typeface="#9Slide05 Cimochi" panose="02000504060000020004" pitchFamily="2" charset="-34"/>
              </a:rPr>
              <a:t> </a:t>
            </a:r>
            <a:r>
              <a:rPr lang="en-US" sz="5400" b="1" dirty="0" err="1">
                <a:solidFill>
                  <a:srgbClr val="002060"/>
                </a:solidFill>
                <a:latin typeface="#9Slide05 Cimochi" panose="02000504060000020004" pitchFamily="2" charset="-34"/>
                <a:cs typeface="#9Slide05 Cimochi" panose="02000504060000020004" pitchFamily="2" charset="-34"/>
              </a:rPr>
              <a:t>đồ</a:t>
            </a:r>
            <a:endParaRPr lang="en-US" sz="4000" b="1" dirty="0">
              <a:solidFill>
                <a:srgbClr val="002060"/>
              </a:solidFill>
              <a:latin typeface="#9Slide05 Cimochi" panose="02000504060000020004" pitchFamily="2" charset="-34"/>
              <a:cs typeface="#9Slide05 Cimochi" panose="02000504060000020004" pitchFamily="2" charset="-34"/>
            </a:endParaRPr>
          </a:p>
        </p:txBody>
      </p:sp>
      <p:sp>
        <p:nvSpPr>
          <p:cNvPr id="21" name="Oval 20">
            <a:extLst>
              <a:ext uri="{FF2B5EF4-FFF2-40B4-BE49-F238E27FC236}">
                <a16:creationId xmlns:a16="http://schemas.microsoft.com/office/drawing/2014/main" id="{631C2FDD-0D1E-4F65-9968-EDA7BD16D0A4}"/>
              </a:ext>
            </a:extLst>
          </p:cNvPr>
          <p:cNvSpPr/>
          <p:nvPr/>
        </p:nvSpPr>
        <p:spPr>
          <a:xfrm>
            <a:off x="224229" y="1829837"/>
            <a:ext cx="666714" cy="64921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tx1"/>
                </a:solidFill>
                <a:latin typeface="#9Slide05 Brannboll Ny" panose="02000000000000000000" pitchFamily="2" charset="0"/>
                <a:cs typeface="Arial" panose="020B0604020202020204" pitchFamily="34" charset="0"/>
              </a:rPr>
              <a:t>1</a:t>
            </a:r>
          </a:p>
        </p:txBody>
      </p:sp>
      <p:sp>
        <p:nvSpPr>
          <p:cNvPr id="29" name="Oval 28">
            <a:extLst>
              <a:ext uri="{FF2B5EF4-FFF2-40B4-BE49-F238E27FC236}">
                <a16:creationId xmlns:a16="http://schemas.microsoft.com/office/drawing/2014/main" id="{596CBE3F-331B-48A3-9265-30F141D4301C}"/>
              </a:ext>
            </a:extLst>
          </p:cNvPr>
          <p:cNvSpPr/>
          <p:nvPr/>
        </p:nvSpPr>
        <p:spPr>
          <a:xfrm>
            <a:off x="5762643" y="1829837"/>
            <a:ext cx="666714" cy="64921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tx1"/>
                </a:solidFill>
                <a:latin typeface="#9Slide05 Brannboll Ny" panose="02000000000000000000" pitchFamily="2" charset="0"/>
                <a:cs typeface="Arial" panose="020B0604020202020204" pitchFamily="34" charset="0"/>
              </a:rPr>
              <a:t>2</a:t>
            </a:r>
            <a:endParaRPr lang="en-US" sz="5400" dirty="0">
              <a:solidFill>
                <a:schemeClr val="tx1"/>
              </a:solidFill>
              <a:latin typeface="#9Slide05 Brannboll Ny" panose="02000000000000000000" pitchFamily="2" charset="0"/>
              <a:cs typeface="Arial" panose="020B0604020202020204" pitchFamily="34" charset="0"/>
            </a:endParaRPr>
          </a:p>
        </p:txBody>
      </p:sp>
      <p:pic>
        <p:nvPicPr>
          <p:cNvPr id="2050" name="Picture 2" descr="Củng cố kiến thức">
            <a:extLst>
              <a:ext uri="{FF2B5EF4-FFF2-40B4-BE49-F238E27FC236}">
                <a16:creationId xmlns:a16="http://schemas.microsoft.com/office/drawing/2014/main" id="{2C7A461A-32E1-4572-BBE6-8096E719CC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958" b="15364"/>
          <a:stretch/>
        </p:blipFill>
        <p:spPr bwMode="auto">
          <a:xfrm>
            <a:off x="890943" y="4145180"/>
            <a:ext cx="3928185" cy="252310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Nếu mất phương hướng trong cuộc sống, bạn cần làm gì? - Blog Tìm Việc">
            <a:extLst>
              <a:ext uri="{FF2B5EF4-FFF2-40B4-BE49-F238E27FC236}">
                <a16:creationId xmlns:a16="http://schemas.microsoft.com/office/drawing/2014/main" id="{F8BAF0E4-1F26-43C4-9100-FD2E493ACC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2622" y="4241342"/>
            <a:ext cx="3107710" cy="23307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22176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arn(inVertical)">
                                      <p:cBhvr>
                                        <p:cTn id="10" dur="500"/>
                                        <p:tgtEl>
                                          <p:spTgt spid="2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barn(inVertical)">
                                      <p:cBhvr>
                                        <p:cTn id="13" dur="500"/>
                                        <p:tgtEl>
                                          <p:spTgt spid="2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arn(inVertical)">
                                      <p:cBhvr>
                                        <p:cTn id="16" dur="500"/>
                                        <p:tgtEl>
                                          <p:spTgt spid="20"/>
                                        </p:tgtEl>
                                      </p:cBhvr>
                                    </p:animEffect>
                                  </p:childTnLst>
                                </p:cTn>
                              </p:par>
                              <p:par>
                                <p:cTn id="17" presetID="16" presetClass="entr" presetSubtype="21" fill="hold" nodeType="with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barn(inVertical)">
                                      <p:cBhvr>
                                        <p:cTn id="19" dur="500"/>
                                        <p:tgtEl>
                                          <p:spTgt spid="2050"/>
                                        </p:tgtEl>
                                      </p:cBhvr>
                                    </p:animEffect>
                                  </p:childTnLst>
                                </p:cTn>
                              </p:par>
                              <p:par>
                                <p:cTn id="20" presetID="16" presetClass="entr" presetSubtype="21"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0" grpId="0" animBg="1"/>
      <p:bldP spid="21" grpId="0" animBg="1"/>
      <p:bldP spid="2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4694AC81-A13B-4AC2-9F98-1C1424E94975}"/>
              </a:ext>
            </a:extLst>
          </p:cNvPr>
          <p:cNvSpPr txBox="1"/>
          <p:nvPr/>
        </p:nvSpPr>
        <p:spPr>
          <a:xfrm>
            <a:off x="44286" y="1135064"/>
            <a:ext cx="12011197" cy="875432"/>
          </a:xfrm>
          <a:prstGeom prst="rect">
            <a:avLst/>
          </a:prstGeom>
          <a:solidFill>
            <a:schemeClr val="accent5">
              <a:lumMod val="20000"/>
              <a:lumOff val="80000"/>
            </a:schemeClr>
          </a:solidFill>
          <a:ln>
            <a:solidFill>
              <a:schemeClr val="tx1"/>
            </a:solidFill>
            <a:prstDash val="sysDot"/>
          </a:ln>
        </p:spPr>
        <p:txBody>
          <a:bodyPr wrap="square">
            <a:spAutoFit/>
          </a:bodyPr>
          <a:lstStyle/>
          <a:p>
            <a:pPr algn="just">
              <a:lnSpc>
                <a:spcPct val="110000"/>
              </a:lnSpc>
            </a:pPr>
            <a:r>
              <a:rPr lang="en-US" altLang="en-US" sz="2400">
                <a:latin typeface="Times New Roman" panose="02020603050405020304" pitchFamily="18" charset="0"/>
                <a:cs typeface="Times New Roman" panose="02020603050405020304" pitchFamily="18" charset="0"/>
              </a:rPr>
              <a:t>- Bản </a:t>
            </a:r>
            <a:r>
              <a:rPr lang="en-US" altLang="en-US" sz="2400" dirty="0" err="1">
                <a:latin typeface="Times New Roman" panose="02020603050405020304" pitchFamily="18" charset="0"/>
                <a:cs typeface="Times New Roman" panose="02020603050405020304" pitchFamily="18" charset="0"/>
              </a:rPr>
              <a:t>đồ</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là</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gì</a:t>
            </a:r>
            <a:r>
              <a:rPr lang="en-US" altLang="en-US" sz="2400">
                <a:latin typeface="Times New Roman" panose="02020603050405020304" pitchFamily="18" charset="0"/>
                <a:cs typeface="Times New Roman" panose="02020603050405020304" pitchFamily="18" charset="0"/>
              </a:rPr>
              <a:t>? </a:t>
            </a:r>
          </a:p>
          <a:p>
            <a:pPr algn="just">
              <a:lnSpc>
                <a:spcPct val="110000"/>
              </a:lnSpc>
            </a:pPr>
            <a:r>
              <a:rPr lang="en-US" altLang="en-US" sz="2400">
                <a:latin typeface="Times New Roman" panose="02020603050405020304" pitchFamily="18" charset="0"/>
                <a:cs typeface="Times New Roman" panose="02020603050405020304" pitchFamily="18" charset="0"/>
              </a:rPr>
              <a:t>- Nêu một số ví dụ cụ thể về vai trò của bản đồ trong học tập và đời sống?</a:t>
            </a:r>
          </a:p>
        </p:txBody>
      </p:sp>
      <p:sp>
        <p:nvSpPr>
          <p:cNvPr id="15" name="TextBox 14">
            <a:extLst>
              <a:ext uri="{FF2B5EF4-FFF2-40B4-BE49-F238E27FC236}">
                <a16:creationId xmlns:a16="http://schemas.microsoft.com/office/drawing/2014/main" id="{37FCF91B-2D40-401C-8622-6BBE0A9C973F}"/>
              </a:ext>
            </a:extLst>
          </p:cNvPr>
          <p:cNvSpPr txBox="1"/>
          <p:nvPr/>
        </p:nvSpPr>
        <p:spPr>
          <a:xfrm>
            <a:off x="-233862" y="113445"/>
            <a:ext cx="12659723"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strike="noStrike" kern="1200" cap="none" spc="0" normalizeH="0" baseline="0" noProof="0">
                <a:ln>
                  <a:noFill/>
                </a:ln>
                <a:solidFill>
                  <a:srgbClr val="FF0000"/>
                </a:solidFill>
                <a:effectLst/>
                <a:uLnTx/>
                <a:uFillTx/>
                <a:latin typeface="+mj-lt"/>
              </a:rPr>
              <a:t>Tiết</a:t>
            </a:r>
            <a:r>
              <a:rPr kumimoji="0" lang="vi-VN" sz="2400" b="0" i="0" strike="noStrike" kern="1200" cap="none" spc="0" normalizeH="0" noProof="0">
                <a:ln>
                  <a:noFill/>
                </a:ln>
                <a:solidFill>
                  <a:srgbClr val="FF0000"/>
                </a:solidFill>
                <a:effectLst/>
                <a:uLnTx/>
                <a:uFillTx/>
                <a:latin typeface="+mj-lt"/>
              </a:rPr>
              <a:t> 3 - </a:t>
            </a:r>
            <a:r>
              <a:rPr kumimoji="0" lang="en-US" sz="2400" b="0" i="0"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Bài 2</a:t>
            </a:r>
            <a:r>
              <a:rPr kumimoji="0" lang="en-US" sz="2400" b="0" i="0" strike="noStrike" kern="1200" cap="none" spc="0" normalizeH="0" baseline="0" noProof="0">
                <a:ln>
                  <a:noFill/>
                </a:ln>
                <a:solidFill>
                  <a:srgbClr val="FF0000"/>
                </a:solidFill>
                <a:effectLst/>
                <a:uLnTx/>
                <a:uFillTx/>
                <a:latin typeface="iCiel Baliho Script" pitchFamily="50" charset="0"/>
              </a:rPr>
              <a:t>: </a:t>
            </a:r>
            <a:r>
              <a:rPr kumimoji="0" lang="vi-VN" sz="2400" i="0" strike="noStrike" kern="1200" cap="none" spc="0" normalizeH="0" baseline="0" noProof="0">
                <a:ln>
                  <a:noFill/>
                </a:ln>
                <a:solidFill>
                  <a:srgbClr val="FF0000"/>
                </a:solidFill>
                <a:effectLst/>
                <a:uLnTx/>
                <a:uFillTx/>
                <a:latin typeface="+mj-lt"/>
              </a:rPr>
              <a:t>BẢN ĐỒ</a:t>
            </a:r>
            <a:r>
              <a:rPr kumimoji="0" lang="en-US" sz="2400" i="0" strike="noStrike" kern="1200" cap="none" spc="0" normalizeH="0" baseline="0" noProof="0">
                <a:ln>
                  <a:noFill/>
                </a:ln>
                <a:solidFill>
                  <a:srgbClr val="FF0000"/>
                </a:solidFill>
                <a:effectLst/>
                <a:uLnTx/>
                <a:uFillTx/>
                <a:latin typeface="+mj-lt"/>
              </a:rPr>
              <a:t>. </a:t>
            </a:r>
            <a:r>
              <a:rPr lang="en-US" sz="2400">
                <a:solidFill>
                  <a:srgbClr val="FF0000"/>
                </a:solidFill>
                <a:latin typeface="Times New Roman" panose="02020603050405020304" pitchFamily="18" charset="0"/>
                <a:cs typeface="Times New Roman" panose="02020603050405020304" pitchFamily="18" charset="0"/>
              </a:rPr>
              <a:t>MỘT SỐ LƯỚI KINH VĨ TUYẾN. </a:t>
            </a:r>
            <a:r>
              <a:rPr kumimoji="0" lang="en-US" sz="2400" i="0"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PHƯƠNG HƯỚNG TRÊN BẢN ĐỒ</a:t>
            </a:r>
            <a:r>
              <a:rPr kumimoji="0" lang="en-US" sz="2400" b="0" i="0"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a:t>
            </a:r>
            <a:endParaRPr lang="en-US" sz="2400"/>
          </a:p>
        </p:txBody>
      </p:sp>
      <p:sp>
        <p:nvSpPr>
          <p:cNvPr id="4" name="AutoShape 2" descr="Tìm Hiểu Bản Đồ Hành Chính 63 Tỉnh Thành Việt Nam">
            <a:extLst>
              <a:ext uri="{FF2B5EF4-FFF2-40B4-BE49-F238E27FC236}">
                <a16:creationId xmlns:a16="http://schemas.microsoft.com/office/drawing/2014/main" id="{1F7FFF69-8910-403F-8BDB-BD6FD1B6CAAA}"/>
              </a:ext>
            </a:extLst>
          </p:cNvPr>
          <p:cNvSpPr>
            <a:spLocks noChangeAspect="1" noChangeArrowheads="1"/>
          </p:cNvSpPr>
          <p:nvPr/>
        </p:nvSpPr>
        <p:spPr bwMode="auto">
          <a:xfrm>
            <a:off x="6637283" y="2828551"/>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TextBox 19">
            <a:extLst>
              <a:ext uri="{FF2B5EF4-FFF2-40B4-BE49-F238E27FC236}">
                <a16:creationId xmlns:a16="http://schemas.microsoft.com/office/drawing/2014/main" id="{92B03E70-75DB-486B-B8C2-463FD7648580}"/>
              </a:ext>
            </a:extLst>
          </p:cNvPr>
          <p:cNvSpPr txBox="1"/>
          <p:nvPr/>
        </p:nvSpPr>
        <p:spPr>
          <a:xfrm>
            <a:off x="1056289" y="5612179"/>
            <a:ext cx="2648607"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002060"/>
                </a:solidFill>
                <a:latin typeface="Times New Roman" panose="02020603050405020304" pitchFamily="18" charset="0"/>
                <a:cs typeface="Times New Roman" panose="02020603050405020304" pitchFamily="18" charset="0"/>
              </a:rPr>
              <a:t>Bản đồ hành chính Hà Nội</a:t>
            </a:r>
          </a:p>
        </p:txBody>
      </p:sp>
      <p:pic>
        <p:nvPicPr>
          <p:cNvPr id="21" name="Picture 20">
            <a:extLst>
              <a:ext uri="{FF2B5EF4-FFF2-40B4-BE49-F238E27FC236}">
                <a16:creationId xmlns:a16="http://schemas.microsoft.com/office/drawing/2014/main" id="{4C5AC99D-45E2-4F6C-BC24-3005C56F79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201" y="2247854"/>
            <a:ext cx="3237304" cy="3198469"/>
          </a:xfrm>
          <a:prstGeom prst="rect">
            <a:avLst/>
          </a:prstGeom>
          <a:ln>
            <a:solidFill>
              <a:schemeClr val="bg1">
                <a:lumMod val="95000"/>
              </a:schemeClr>
            </a:solidFill>
          </a:ln>
        </p:spPr>
      </p:pic>
      <p:pic>
        <p:nvPicPr>
          <p:cNvPr id="22" name="Picture 21">
            <a:extLst>
              <a:ext uri="{FF2B5EF4-FFF2-40B4-BE49-F238E27FC236}">
                <a16:creationId xmlns:a16="http://schemas.microsoft.com/office/drawing/2014/main" id="{739F070E-4C60-4B5F-A303-CD8B576C9CF7}"/>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400000"/>
                    </a14:imgEffect>
                    <a14:imgEffect>
                      <a14:brightnessContrast bright="20000" contrast="40000"/>
                    </a14:imgEffect>
                  </a14:imgLayer>
                </a14:imgProps>
              </a:ext>
            </a:extLst>
          </a:blip>
          <a:srcRect l="21398" t="4895" r="9696" b="2122"/>
          <a:stretch/>
        </p:blipFill>
        <p:spPr>
          <a:xfrm rot="16200000">
            <a:off x="4365614" y="2286925"/>
            <a:ext cx="3302831" cy="3224688"/>
          </a:xfrm>
          <a:prstGeom prst="rect">
            <a:avLst/>
          </a:prstGeom>
        </p:spPr>
      </p:pic>
      <p:pic>
        <p:nvPicPr>
          <p:cNvPr id="24" name="Picture 23">
            <a:extLst>
              <a:ext uri="{FF2B5EF4-FFF2-40B4-BE49-F238E27FC236}">
                <a16:creationId xmlns:a16="http://schemas.microsoft.com/office/drawing/2014/main" id="{49F20890-8C93-4815-B656-C193747D8554}"/>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40000"/>
                    </a14:imgEffect>
                  </a14:imgLayer>
                </a14:imgProps>
              </a:ext>
            </a:extLst>
          </a:blip>
          <a:srcRect l="3277" t="9000" r="5073" b="15699"/>
          <a:stretch/>
        </p:blipFill>
        <p:spPr>
          <a:xfrm>
            <a:off x="7858190" y="2247853"/>
            <a:ext cx="3224687" cy="3302832"/>
          </a:xfrm>
          <a:prstGeom prst="rect">
            <a:avLst/>
          </a:prstGeom>
          <a:ln>
            <a:solidFill>
              <a:schemeClr val="tx1">
                <a:lumMod val="50000"/>
                <a:lumOff val="50000"/>
              </a:schemeClr>
            </a:solidFill>
          </a:ln>
        </p:spPr>
      </p:pic>
      <p:sp>
        <p:nvSpPr>
          <p:cNvPr id="31" name="TextBox 30">
            <a:extLst>
              <a:ext uri="{FF2B5EF4-FFF2-40B4-BE49-F238E27FC236}">
                <a16:creationId xmlns:a16="http://schemas.microsoft.com/office/drawing/2014/main" id="{DA5E40F4-1848-4149-BBC2-E8D0D8804946}"/>
              </a:ext>
            </a:extLst>
          </p:cNvPr>
          <p:cNvSpPr txBox="1"/>
          <p:nvPr/>
        </p:nvSpPr>
        <p:spPr>
          <a:xfrm>
            <a:off x="-81463" y="655772"/>
            <a:ext cx="3092676"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olidFill>
                  <a:srgbClr val="FF0000"/>
                </a:solidFill>
                <a:latin typeface="Times New Roman" panose="02020603050405020304" pitchFamily="18" charset="0"/>
                <a:cs typeface="Times New Roman" panose="02020603050405020304" pitchFamily="18" charset="0"/>
              </a:rPr>
              <a:t>1. Khái niệm bản đồ</a:t>
            </a:r>
            <a:endParaRPr lang="en-US" sz="2400">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2663AE0C-20DF-4E48-91BE-7722F938FCCE}"/>
              </a:ext>
            </a:extLst>
          </p:cNvPr>
          <p:cNvSpPr txBox="1"/>
          <p:nvPr/>
        </p:nvSpPr>
        <p:spPr>
          <a:xfrm>
            <a:off x="4623853" y="5612178"/>
            <a:ext cx="24391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002060"/>
                </a:solidFill>
                <a:latin typeface="Times New Roman" panose="02020603050405020304" pitchFamily="18" charset="0"/>
                <a:cs typeface="Times New Roman" panose="02020603050405020304" pitchFamily="18" charset="0"/>
              </a:rPr>
              <a:t>Bản đồ tự nhiên Hà Nội</a:t>
            </a:r>
          </a:p>
        </p:txBody>
      </p:sp>
      <p:sp>
        <p:nvSpPr>
          <p:cNvPr id="33" name="TextBox 32">
            <a:extLst>
              <a:ext uri="{FF2B5EF4-FFF2-40B4-BE49-F238E27FC236}">
                <a16:creationId xmlns:a16="http://schemas.microsoft.com/office/drawing/2014/main" id="{BA09FC75-35FE-466D-8B9F-BD0A6593A2D8}"/>
              </a:ext>
            </a:extLst>
          </p:cNvPr>
          <p:cNvSpPr txBox="1"/>
          <p:nvPr/>
        </p:nvSpPr>
        <p:spPr>
          <a:xfrm>
            <a:off x="7818710" y="5612178"/>
            <a:ext cx="306071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002060"/>
                </a:solidFill>
                <a:latin typeface="Times New Roman" panose="02020603050405020304" pitchFamily="18" charset="0"/>
                <a:cs typeface="Times New Roman" panose="02020603050405020304" pitchFamily="18" charset="0"/>
              </a:rPr>
              <a:t>Bản đồ dân cư Hà Nội</a:t>
            </a:r>
          </a:p>
        </p:txBody>
      </p:sp>
    </p:spTree>
    <p:extLst>
      <p:ext uri="{BB962C8B-B14F-4D97-AF65-F5344CB8AC3E}">
        <p14:creationId xmlns:p14="http://schemas.microsoft.com/office/powerpoint/2010/main" val="1682270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0" grpId="0"/>
      <p:bldP spid="31" grpId="0"/>
      <p:bldP spid="32" grpId="0"/>
      <p:bldP spid="3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B8C978F-FA8C-40BF-AF63-95F93D51122A}"/>
              </a:ext>
            </a:extLst>
          </p:cNvPr>
          <p:cNvSpPr txBox="1"/>
          <p:nvPr/>
        </p:nvSpPr>
        <p:spPr>
          <a:xfrm>
            <a:off x="262758" y="111984"/>
            <a:ext cx="11666483" cy="3785652"/>
          </a:xfrm>
          <a:prstGeom prst="rect">
            <a:avLst/>
          </a:prstGeom>
          <a:noFill/>
        </p:spPr>
        <p:txBody>
          <a:bodyPr wrap="square">
            <a:spAutoFit/>
          </a:bodyPr>
          <a:lstStyle/>
          <a:p>
            <a:pPr indent="457200" algn="just">
              <a:buFont typeface="Arial" panose="020B0604020202020204" pitchFamily="34" charset="0"/>
              <a:buChar char="•"/>
            </a:pPr>
            <a:r>
              <a:rPr lang="vi-VN" sz="2000" b="0" i="0">
                <a:solidFill>
                  <a:srgbClr val="222222"/>
                </a:solidFill>
                <a:effectLst/>
                <a:latin typeface="+mj-lt"/>
              </a:rPr>
              <a:t>Bản đồ là người dẫn đường trên bộ, trên biển và trên không.</a:t>
            </a:r>
          </a:p>
          <a:p>
            <a:pPr indent="457200" algn="just">
              <a:buFont typeface="Arial" panose="020B0604020202020204" pitchFamily="34" charset="0"/>
              <a:buChar char="•"/>
            </a:pPr>
            <a:r>
              <a:rPr lang="vi-VN" sz="2000" b="0" i="0">
                <a:solidFill>
                  <a:srgbClr val="222222"/>
                </a:solidFill>
                <a:effectLst/>
                <a:latin typeface="+mj-lt"/>
              </a:rPr>
              <a:t>Bản đồ là tài liệu không thể thiếu trong quân sự (cung cấp các thông tin về địa hình để vạch ra kế hoạch tác chiến).</a:t>
            </a:r>
          </a:p>
          <a:p>
            <a:pPr indent="457200" algn="just">
              <a:buFont typeface="Arial" panose="020B0604020202020204" pitchFamily="34" charset="0"/>
              <a:buChar char="•"/>
            </a:pPr>
            <a:r>
              <a:rPr lang="vi-VN" sz="2000" b="0" i="0">
                <a:solidFill>
                  <a:srgbClr val="222222"/>
                </a:solidFill>
                <a:effectLst/>
                <a:latin typeface="+mj-lt"/>
              </a:rPr>
              <a:t>Trong công nghiệp, xây dựng, giao thông vận tải…bản đồ dùng để khảo sát, thiết kế, nhất là các bản đồ địa hình tỷ lệ lớn.</a:t>
            </a:r>
          </a:p>
          <a:p>
            <a:pPr indent="457200" algn="just">
              <a:buFont typeface="Arial" panose="020B0604020202020204" pitchFamily="34" charset="0"/>
              <a:buChar char="•"/>
            </a:pPr>
            <a:r>
              <a:rPr lang="vi-VN" sz="2000" b="0" i="0">
                <a:solidFill>
                  <a:srgbClr val="222222"/>
                </a:solidFill>
                <a:effectLst/>
                <a:latin typeface="+mj-lt"/>
              </a:rPr>
              <a:t>Trong nông nghiệp, bản đồ dùng để quy hoạch, quản lý đất đai, phân vùng quy hoạch đất, xây dựng thủy lợi.</a:t>
            </a:r>
          </a:p>
          <a:p>
            <a:pPr indent="457200" algn="just">
              <a:buFont typeface="Arial" panose="020B0604020202020204" pitchFamily="34" charset="0"/>
              <a:buChar char="•"/>
            </a:pPr>
            <a:r>
              <a:rPr lang="vi-VN" sz="2000" b="0" i="0">
                <a:solidFill>
                  <a:srgbClr val="222222"/>
                </a:solidFill>
                <a:effectLst/>
                <a:latin typeface="+mj-lt"/>
              </a:rPr>
              <a:t>Trong giáo dục đào tạo: bản đồ là giáo cụ trực quan, là cuốn “sách giáo khoa” thứ hai trong công tác giảng dạy và học tập các môn địa lý và lịch sử. Bản đồ còn là công cụ để tuyên truyền, quảng cáo nâng cao trình độ văn hoá chung của nhân dân.</a:t>
            </a:r>
          </a:p>
          <a:p>
            <a:pPr indent="457200" algn="just">
              <a:buFont typeface="Arial" panose="020B0604020202020204" pitchFamily="34" charset="0"/>
              <a:buChar char="•"/>
            </a:pPr>
            <a:r>
              <a:rPr lang="vi-VN" sz="2000" b="0" i="0">
                <a:solidFill>
                  <a:srgbClr val="222222"/>
                </a:solidFill>
                <a:effectLst/>
                <a:latin typeface="+mj-lt"/>
              </a:rPr>
              <a:t>Trong kinh tế – xã hội: Bản đồ là phương tiện không thể thiếu trong ngành Du lịch. Bản đồ là công cụ hỗ trợ đắc lực cho việc quy hoạch định hướng phát triển kinh tế cho mỗi quốc gia, mỗi ngành kinh tế xã hội.</a:t>
            </a:r>
          </a:p>
        </p:txBody>
      </p:sp>
      <p:pic>
        <p:nvPicPr>
          <p:cNvPr id="2" name="Picture 1">
            <a:extLst>
              <a:ext uri="{FF2B5EF4-FFF2-40B4-BE49-F238E27FC236}">
                <a16:creationId xmlns:a16="http://schemas.microsoft.com/office/drawing/2014/main" id="{37E33D20-8F6D-4052-B66C-2C05D62E9C2C}"/>
              </a:ext>
            </a:extLst>
          </p:cNvPr>
          <p:cNvPicPr>
            <a:picLocks noChangeAspect="1"/>
          </p:cNvPicPr>
          <p:nvPr/>
        </p:nvPicPr>
        <p:blipFill>
          <a:blip r:embed="rId2"/>
          <a:stretch>
            <a:fillRect/>
          </a:stretch>
        </p:blipFill>
        <p:spPr>
          <a:xfrm>
            <a:off x="581332" y="4030372"/>
            <a:ext cx="3597377" cy="2827628"/>
          </a:xfrm>
          <a:prstGeom prst="rect">
            <a:avLst/>
          </a:prstGeom>
        </p:spPr>
      </p:pic>
      <p:pic>
        <p:nvPicPr>
          <p:cNvPr id="3" name="Picture 2">
            <a:extLst>
              <a:ext uri="{FF2B5EF4-FFF2-40B4-BE49-F238E27FC236}">
                <a16:creationId xmlns:a16="http://schemas.microsoft.com/office/drawing/2014/main" id="{8AFF16C7-F194-40AB-9BB1-95326411338C}"/>
              </a:ext>
            </a:extLst>
          </p:cNvPr>
          <p:cNvPicPr>
            <a:picLocks noChangeAspect="1"/>
          </p:cNvPicPr>
          <p:nvPr/>
        </p:nvPicPr>
        <p:blipFill>
          <a:blip r:embed="rId3"/>
          <a:stretch>
            <a:fillRect/>
          </a:stretch>
        </p:blipFill>
        <p:spPr>
          <a:xfrm>
            <a:off x="4552643" y="3973410"/>
            <a:ext cx="3676650" cy="2827628"/>
          </a:xfrm>
          <a:prstGeom prst="rect">
            <a:avLst/>
          </a:prstGeom>
        </p:spPr>
      </p:pic>
      <p:pic>
        <p:nvPicPr>
          <p:cNvPr id="4" name="Picture 3">
            <a:extLst>
              <a:ext uri="{FF2B5EF4-FFF2-40B4-BE49-F238E27FC236}">
                <a16:creationId xmlns:a16="http://schemas.microsoft.com/office/drawing/2014/main" id="{50AA3E60-6412-46E4-A1A7-DFDBCB35132D}"/>
              </a:ext>
            </a:extLst>
          </p:cNvPr>
          <p:cNvPicPr>
            <a:picLocks noChangeAspect="1"/>
          </p:cNvPicPr>
          <p:nvPr/>
        </p:nvPicPr>
        <p:blipFill>
          <a:blip r:embed="rId4"/>
          <a:stretch>
            <a:fillRect/>
          </a:stretch>
        </p:blipFill>
        <p:spPr>
          <a:xfrm>
            <a:off x="8431777" y="4030372"/>
            <a:ext cx="3676650" cy="2827628"/>
          </a:xfrm>
          <a:prstGeom prst="rect">
            <a:avLst/>
          </a:prstGeom>
        </p:spPr>
      </p:pic>
      <p:sp>
        <p:nvSpPr>
          <p:cNvPr id="7" name="TextBox 6">
            <a:extLst>
              <a:ext uri="{FF2B5EF4-FFF2-40B4-BE49-F238E27FC236}">
                <a16:creationId xmlns:a16="http://schemas.microsoft.com/office/drawing/2014/main" id="{FB2C9233-B4D0-46CB-A3BE-0607E7739F5E}"/>
              </a:ext>
            </a:extLst>
          </p:cNvPr>
          <p:cNvSpPr txBox="1"/>
          <p:nvPr/>
        </p:nvSpPr>
        <p:spPr>
          <a:xfrm>
            <a:off x="581332" y="4036466"/>
            <a:ext cx="2589571" cy="323165"/>
          </a:xfrm>
          <a:prstGeom prst="rect">
            <a:avLst/>
          </a:prstGeom>
          <a:solidFill>
            <a:schemeClr val="bg1"/>
          </a:solidFill>
        </p:spPr>
        <p:txBody>
          <a:bodyPr wrap="square">
            <a:spAutoFit/>
          </a:bodyPr>
          <a:lstStyle/>
          <a:p>
            <a:r>
              <a:rPr lang="en-US" sz="1500">
                <a:solidFill>
                  <a:srgbClr val="7030A0"/>
                </a:solidFill>
                <a:latin typeface="Arial" panose="020B0604020202020204" pitchFamily="34" charset="0"/>
                <a:cs typeface="Arial" panose="020B0604020202020204" pitchFamily="34" charset="0"/>
              </a:rPr>
              <a:t>Chiến dịch Thượng Lào</a:t>
            </a:r>
            <a:endParaRPr lang="en-US" sz="1500"/>
          </a:p>
        </p:txBody>
      </p:sp>
    </p:spTree>
    <p:extLst>
      <p:ext uri="{BB962C8B-B14F-4D97-AF65-F5344CB8AC3E}">
        <p14:creationId xmlns:p14="http://schemas.microsoft.com/office/powerpoint/2010/main" val="28696835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A9F1BB-A3DE-440B-8223-D2E2E6D130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5110"/>
            <a:ext cx="12192000" cy="6282890"/>
          </a:xfrm>
          <a:prstGeom prst="rect">
            <a:avLst/>
          </a:prstGeom>
        </p:spPr>
      </p:pic>
      <p:sp>
        <p:nvSpPr>
          <p:cNvPr id="5" name="TextBox 4">
            <a:extLst>
              <a:ext uri="{FF2B5EF4-FFF2-40B4-BE49-F238E27FC236}">
                <a16:creationId xmlns:a16="http://schemas.microsoft.com/office/drawing/2014/main" id="{1B46AE15-2083-42FD-9F4A-CF1D2A99EA89}"/>
              </a:ext>
            </a:extLst>
          </p:cNvPr>
          <p:cNvSpPr txBox="1"/>
          <p:nvPr/>
        </p:nvSpPr>
        <p:spPr>
          <a:xfrm>
            <a:off x="204573" y="793979"/>
            <a:ext cx="2989384"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1. Khái niệm bản đồ</a:t>
            </a:r>
            <a:endParaRPr lang="en-US" sz="2400" b="1" dirty="0">
              <a:solidFill>
                <a:srgbClr val="FFFF00"/>
              </a:solidFill>
              <a:latin typeface="Times New Roman" panose="02020603050405020304" pitchFamily="18" charset="0"/>
              <a:cs typeface="Times New Roman" panose="02020603050405020304" pitchFamily="18" charset="0"/>
            </a:endParaRPr>
          </a:p>
        </p:txBody>
      </p:sp>
      <p:sp>
        <p:nvSpPr>
          <p:cNvPr id="13" name="TextBox 19">
            <a:extLst>
              <a:ext uri="{FF2B5EF4-FFF2-40B4-BE49-F238E27FC236}">
                <a16:creationId xmlns:a16="http://schemas.microsoft.com/office/drawing/2014/main" id="{68640A01-4FB1-40E5-93CB-F667FD5A29EF}"/>
              </a:ext>
            </a:extLst>
          </p:cNvPr>
          <p:cNvSpPr txBox="1">
            <a:spLocks noChangeArrowheads="1"/>
          </p:cNvSpPr>
          <p:nvPr/>
        </p:nvSpPr>
        <p:spPr bwMode="auto">
          <a:xfrm>
            <a:off x="342892" y="1181528"/>
            <a:ext cx="11644535" cy="940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indent="346075" algn="just">
              <a:lnSpc>
                <a:spcPct val="120000"/>
              </a:lnSpc>
              <a:spcBef>
                <a:spcPts val="0"/>
              </a:spcBef>
              <a:buNone/>
              <a:defRPr/>
            </a:pPr>
            <a:r>
              <a:rPr lang="en-US" sz="2400" b="1">
                <a:solidFill>
                  <a:schemeClr val="bg1"/>
                </a:solidFill>
                <a:latin typeface="+mj-lt"/>
                <a:cs typeface="Times New Roman" pitchFamily="18" charset="0"/>
              </a:rPr>
              <a:t>- </a:t>
            </a:r>
            <a:r>
              <a:rPr lang="vi-VN" sz="2400">
                <a:solidFill>
                  <a:schemeClr val="bg1"/>
                </a:solidFill>
                <a:latin typeface="+mj-lt"/>
                <a:cs typeface="Times New Roman" pitchFamily="18" charset="0"/>
              </a:rPr>
              <a:t>Bản đồ là hình vẽ thu nhỏ một phần hay toàn bộ bề mặt Trái Đất lên mặt phẳng trên cơ sở toán học, các đối tượng địa lí được thể hiện bằng các kí hiệu bản đồ.</a:t>
            </a:r>
            <a:endParaRPr lang="vi-VN" sz="2400" dirty="0">
              <a:solidFill>
                <a:schemeClr val="bg1"/>
              </a:solidFill>
              <a:latin typeface="+mj-lt"/>
              <a:cs typeface="Times New Roman" pitchFamily="18" charset="0"/>
            </a:endParaRPr>
          </a:p>
        </p:txBody>
      </p:sp>
      <p:sp>
        <p:nvSpPr>
          <p:cNvPr id="20" name="TextBox 19">
            <a:extLst>
              <a:ext uri="{FF2B5EF4-FFF2-40B4-BE49-F238E27FC236}">
                <a16:creationId xmlns:a16="http://schemas.microsoft.com/office/drawing/2014/main" id="{3F59C39F-FD37-44A9-B4DE-4583C8506A54}"/>
              </a:ext>
            </a:extLst>
          </p:cNvPr>
          <p:cNvSpPr txBox="1">
            <a:spLocks noChangeArrowheads="1"/>
          </p:cNvSpPr>
          <p:nvPr/>
        </p:nvSpPr>
        <p:spPr bwMode="auto">
          <a:xfrm>
            <a:off x="746435" y="2076747"/>
            <a:ext cx="85346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buNone/>
              <a:defRPr/>
            </a:pPr>
            <a:r>
              <a:rPr lang="en-US" sz="2400">
                <a:solidFill>
                  <a:schemeClr val="bg1"/>
                </a:solidFill>
                <a:latin typeface="Times New Roman" panose="02020603050405020304" pitchFamily="18" charset="0"/>
                <a:cs typeface="Times New Roman" panose="02020603050405020304" pitchFamily="18" charset="0"/>
              </a:rPr>
              <a:t>- Bản đồ có vai trò quan trọng trong học tập và đời sống.</a:t>
            </a:r>
          </a:p>
        </p:txBody>
      </p:sp>
      <p:sp>
        <p:nvSpPr>
          <p:cNvPr id="23" name="TextBox 22">
            <a:extLst>
              <a:ext uri="{FF2B5EF4-FFF2-40B4-BE49-F238E27FC236}">
                <a16:creationId xmlns:a16="http://schemas.microsoft.com/office/drawing/2014/main" id="{5F837B66-4781-4A7B-BA80-2367D0E8971B}"/>
              </a:ext>
            </a:extLst>
          </p:cNvPr>
          <p:cNvSpPr txBox="1"/>
          <p:nvPr/>
        </p:nvSpPr>
        <p:spPr>
          <a:xfrm>
            <a:off x="-233862" y="113445"/>
            <a:ext cx="12659723"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strike="noStrike" kern="1200" cap="none" spc="0" normalizeH="0" baseline="0" noProof="0">
                <a:ln>
                  <a:noFill/>
                </a:ln>
                <a:solidFill>
                  <a:srgbClr val="FF0000"/>
                </a:solidFill>
                <a:effectLst/>
                <a:uLnTx/>
                <a:uFillTx/>
                <a:latin typeface="+mj-lt"/>
              </a:rPr>
              <a:t>Tiết</a:t>
            </a:r>
            <a:r>
              <a:rPr kumimoji="0" lang="vi-VN" sz="2400" b="0" i="0" strike="noStrike" kern="1200" cap="none" spc="0" normalizeH="0" noProof="0">
                <a:ln>
                  <a:noFill/>
                </a:ln>
                <a:solidFill>
                  <a:srgbClr val="FF0000"/>
                </a:solidFill>
                <a:effectLst/>
                <a:uLnTx/>
                <a:uFillTx/>
                <a:latin typeface="+mj-lt"/>
              </a:rPr>
              <a:t> 3 - </a:t>
            </a:r>
            <a:r>
              <a:rPr kumimoji="0" lang="en-US" sz="2400" b="0" i="0"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Bài 2</a:t>
            </a:r>
            <a:r>
              <a:rPr kumimoji="0" lang="en-US" sz="2400" b="0" i="0" strike="noStrike" kern="1200" cap="none" spc="0" normalizeH="0" baseline="0" noProof="0">
                <a:ln>
                  <a:noFill/>
                </a:ln>
                <a:solidFill>
                  <a:srgbClr val="FF0000"/>
                </a:solidFill>
                <a:effectLst/>
                <a:uLnTx/>
                <a:uFillTx/>
                <a:latin typeface="iCiel Baliho Script" pitchFamily="50" charset="0"/>
              </a:rPr>
              <a:t>: </a:t>
            </a:r>
            <a:r>
              <a:rPr kumimoji="0" lang="vi-VN" sz="2400" i="0" strike="noStrike" kern="1200" cap="none" spc="0" normalizeH="0" baseline="0" noProof="0">
                <a:ln>
                  <a:noFill/>
                </a:ln>
                <a:solidFill>
                  <a:srgbClr val="FF0000"/>
                </a:solidFill>
                <a:effectLst/>
                <a:uLnTx/>
                <a:uFillTx/>
                <a:latin typeface="+mj-lt"/>
              </a:rPr>
              <a:t>BẢN ĐỒ</a:t>
            </a:r>
            <a:r>
              <a:rPr kumimoji="0" lang="en-US" sz="2400" i="0" strike="noStrike" kern="1200" cap="none" spc="0" normalizeH="0" baseline="0" noProof="0">
                <a:ln>
                  <a:noFill/>
                </a:ln>
                <a:solidFill>
                  <a:srgbClr val="FF0000"/>
                </a:solidFill>
                <a:effectLst/>
                <a:uLnTx/>
                <a:uFillTx/>
                <a:latin typeface="+mj-lt"/>
              </a:rPr>
              <a:t>. </a:t>
            </a:r>
            <a:r>
              <a:rPr lang="en-US" sz="2400">
                <a:solidFill>
                  <a:srgbClr val="FF0000"/>
                </a:solidFill>
                <a:latin typeface="Times New Roman" panose="02020603050405020304" pitchFamily="18" charset="0"/>
                <a:cs typeface="Times New Roman" panose="02020603050405020304" pitchFamily="18" charset="0"/>
              </a:rPr>
              <a:t>MỘT SỐ LƯỚI KINH VĨ TUYẾN. </a:t>
            </a:r>
            <a:r>
              <a:rPr kumimoji="0" lang="en-US" sz="2400" i="0"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PHƯƠNG HƯỚNG TRÊN BẢN ĐỒ</a:t>
            </a:r>
            <a:r>
              <a:rPr kumimoji="0" lang="en-US" sz="2400" b="0" i="0"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a:t>
            </a:r>
            <a:endParaRPr lang="en-US" sz="2400"/>
          </a:p>
        </p:txBody>
      </p:sp>
      <p:pic>
        <p:nvPicPr>
          <p:cNvPr id="15" name="Picture 14">
            <a:extLst>
              <a:ext uri="{FF2B5EF4-FFF2-40B4-BE49-F238E27FC236}">
                <a16:creationId xmlns:a16="http://schemas.microsoft.com/office/drawing/2014/main" id="{B12553A0-4644-4FA1-9986-B81389A4F432}"/>
              </a:ext>
            </a:extLst>
          </p:cNvPr>
          <p:cNvPicPr>
            <a:picLocks noChangeAspect="1"/>
          </p:cNvPicPr>
          <p:nvPr/>
        </p:nvPicPr>
        <p:blipFill rotWithShape="1">
          <a:blip r:embed="rId3"/>
          <a:srcRect l="39860" t="32715" r="23990" b="27556"/>
          <a:stretch/>
        </p:blipFill>
        <p:spPr>
          <a:xfrm>
            <a:off x="1459112" y="3643257"/>
            <a:ext cx="4599433" cy="2843286"/>
          </a:xfrm>
          <a:prstGeom prst="rect">
            <a:avLst/>
          </a:prstGeom>
        </p:spPr>
      </p:pic>
      <p:sp>
        <p:nvSpPr>
          <p:cNvPr id="16" name="Speech Bubble: Rectangle with Corners Rounded 15">
            <a:extLst>
              <a:ext uri="{FF2B5EF4-FFF2-40B4-BE49-F238E27FC236}">
                <a16:creationId xmlns:a16="http://schemas.microsoft.com/office/drawing/2014/main" id="{AD45676A-1552-4865-8E84-2312D6744049}"/>
              </a:ext>
            </a:extLst>
          </p:cNvPr>
          <p:cNvSpPr/>
          <p:nvPr/>
        </p:nvSpPr>
        <p:spPr>
          <a:xfrm>
            <a:off x="329028" y="3116362"/>
            <a:ext cx="2624149" cy="769441"/>
          </a:xfrm>
          <a:prstGeom prst="wedgeRoundRectCallout">
            <a:avLst>
              <a:gd name="adj1" fmla="val 41750"/>
              <a:gd name="adj2" fmla="val 87195"/>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7030A0"/>
                </a:solidFill>
                <a:latin typeface="Arial" panose="020B0604020202020204" pitchFamily="34" charset="0"/>
                <a:cs typeface="Arial" panose="020B0604020202020204" pitchFamily="34" charset="0"/>
              </a:rPr>
              <a:t>Quả Địa Cầu không phải bản đồ.</a:t>
            </a:r>
          </a:p>
        </p:txBody>
      </p:sp>
      <p:sp>
        <p:nvSpPr>
          <p:cNvPr id="17" name="Speech Bubble: Rectangle with Corners Rounded 16">
            <a:extLst>
              <a:ext uri="{FF2B5EF4-FFF2-40B4-BE49-F238E27FC236}">
                <a16:creationId xmlns:a16="http://schemas.microsoft.com/office/drawing/2014/main" id="{9557F513-FC0D-49F7-8BD0-9C260884197C}"/>
              </a:ext>
            </a:extLst>
          </p:cNvPr>
          <p:cNvSpPr/>
          <p:nvPr/>
        </p:nvSpPr>
        <p:spPr>
          <a:xfrm>
            <a:off x="3009545" y="2726355"/>
            <a:ext cx="3049000" cy="686069"/>
          </a:xfrm>
          <a:prstGeom prst="wedgeRoundRectCallout">
            <a:avLst>
              <a:gd name="adj1" fmla="val -18377"/>
              <a:gd name="adj2" fmla="val 141917"/>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7030A0"/>
                </a:solidFill>
                <a:latin typeface="Times New Roman" panose="02020603050405020304" pitchFamily="18" charset="0"/>
                <a:cs typeface="Times New Roman" panose="02020603050405020304" pitchFamily="18" charset="0"/>
              </a:rPr>
              <a:t>Đây là bản đồ đấy!</a:t>
            </a:r>
          </a:p>
        </p:txBody>
      </p:sp>
      <p:pic>
        <p:nvPicPr>
          <p:cNvPr id="18" name="Picture 3" descr="Mua bán bản đồ Châu Phi chất lượng cao">
            <a:extLst>
              <a:ext uri="{FF2B5EF4-FFF2-40B4-BE49-F238E27FC236}">
                <a16:creationId xmlns:a16="http://schemas.microsoft.com/office/drawing/2014/main" id="{4A41D8C3-07AC-4A02-99C2-976C7F8253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15594" y="3545472"/>
            <a:ext cx="2726126" cy="2907553"/>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9" name="Picture 18" descr="Map&#10;&#10;Description automatically generated">
            <a:extLst>
              <a:ext uri="{FF2B5EF4-FFF2-40B4-BE49-F238E27FC236}">
                <a16:creationId xmlns:a16="http://schemas.microsoft.com/office/drawing/2014/main" id="{A2668460-B4BD-4B87-84A8-104A396F564C}"/>
              </a:ext>
            </a:extLst>
          </p:cNvPr>
          <p:cNvPicPr>
            <a:picLocks noChangeAspect="1"/>
          </p:cNvPicPr>
          <p:nvPr/>
        </p:nvPicPr>
        <p:blipFill>
          <a:blip r:embed="rId5"/>
          <a:stretch>
            <a:fillRect/>
          </a:stretch>
        </p:blipFill>
        <p:spPr>
          <a:xfrm>
            <a:off x="6321766" y="3545472"/>
            <a:ext cx="2516267" cy="2941071"/>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sp>
        <p:nvSpPr>
          <p:cNvPr id="21" name="TextBox 20">
            <a:extLst>
              <a:ext uri="{FF2B5EF4-FFF2-40B4-BE49-F238E27FC236}">
                <a16:creationId xmlns:a16="http://schemas.microsoft.com/office/drawing/2014/main" id="{82D4B357-CD51-48E7-8912-2AE092A2731F}"/>
              </a:ext>
            </a:extLst>
          </p:cNvPr>
          <p:cNvSpPr txBox="1"/>
          <p:nvPr/>
        </p:nvSpPr>
        <p:spPr>
          <a:xfrm>
            <a:off x="6454831" y="3009795"/>
            <a:ext cx="2850592" cy="404983"/>
          </a:xfrm>
          <a:prstGeom prst="rect">
            <a:avLst/>
          </a:prstGeom>
          <a:noFill/>
        </p:spPr>
        <p:txBody>
          <a:bodyPr wrap="square">
            <a:spAutoFit/>
          </a:bodyPr>
          <a:lstStyle/>
          <a:p>
            <a:pPr marL="0" marR="0" lvl="0" indent="0" algn="just" defTabSz="914400" rtl="0" eaLnBrk="1" fontAlgn="auto" latinLnBrk="0" hangingPunct="1">
              <a:lnSpc>
                <a:spcPct val="110000"/>
              </a:lnSpc>
              <a:spcBef>
                <a:spcPts val="0"/>
              </a:spcBef>
              <a:spcAft>
                <a:spcPts val="0"/>
              </a:spcAft>
              <a:buClrTx/>
              <a:buSzTx/>
              <a:buFont typeface="Times New Roman" panose="02020603050405020304" pitchFamily="18" charset="0"/>
              <a:buNone/>
              <a:tabLst/>
              <a:defRPr/>
            </a:pPr>
            <a:r>
              <a:rPr kumimoji="0" lang="en-US" altLang="en-US" sz="2000" b="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Ảnh</a:t>
            </a:r>
            <a:r>
              <a:rPr kumimoji="0" lang="en-US" altLang="en-US" sz="20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vệ</a:t>
            </a:r>
            <a:r>
              <a:rPr kumimoji="0" lang="en-US" altLang="en-US" sz="20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tinh</a:t>
            </a:r>
            <a:r>
              <a:rPr kumimoji="0" lang="en-US" altLang="en-US" sz="20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châu</a:t>
            </a:r>
            <a:r>
              <a:rPr kumimoji="0" lang="en-US" altLang="en-US" sz="20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Phi</a:t>
            </a:r>
          </a:p>
        </p:txBody>
      </p:sp>
      <p:sp>
        <p:nvSpPr>
          <p:cNvPr id="22" name="TextBox 21">
            <a:extLst>
              <a:ext uri="{FF2B5EF4-FFF2-40B4-BE49-F238E27FC236}">
                <a16:creationId xmlns:a16="http://schemas.microsoft.com/office/drawing/2014/main" id="{D3C8A94B-443A-4BA1-99F0-C9E80EB7AB65}"/>
              </a:ext>
            </a:extLst>
          </p:cNvPr>
          <p:cNvSpPr txBox="1"/>
          <p:nvPr/>
        </p:nvSpPr>
        <p:spPr>
          <a:xfrm>
            <a:off x="9015594" y="3029338"/>
            <a:ext cx="3410267" cy="406330"/>
          </a:xfrm>
          <a:prstGeom prst="rect">
            <a:avLst/>
          </a:prstGeom>
          <a:noFill/>
        </p:spPr>
        <p:txBody>
          <a:bodyPr wrap="square">
            <a:spAutoFit/>
          </a:bodyPr>
          <a:lstStyle/>
          <a:p>
            <a:pPr marL="0" marR="0" lvl="0" indent="0" algn="just" defTabSz="914400" rtl="0" eaLnBrk="1" fontAlgn="auto" latinLnBrk="0" hangingPunct="1">
              <a:lnSpc>
                <a:spcPct val="110000"/>
              </a:lnSpc>
              <a:spcBef>
                <a:spcPts val="0"/>
              </a:spcBef>
              <a:spcAft>
                <a:spcPts val="0"/>
              </a:spcAft>
              <a:buClrTx/>
              <a:buSzTx/>
              <a:buFont typeface="Times New Roman" panose="02020603050405020304" pitchFamily="18" charset="0"/>
              <a:buNone/>
              <a:tabLst/>
              <a:defRPr/>
            </a:pPr>
            <a:r>
              <a:rPr kumimoji="0" lang="en-US" altLang="en-US" sz="2000" b="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Bản</a:t>
            </a:r>
            <a:r>
              <a:rPr kumimoji="0" lang="en-US" altLang="en-US" sz="20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đồ</a:t>
            </a:r>
            <a:r>
              <a:rPr kumimoji="0" lang="en-US" altLang="en-US" sz="20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tự</a:t>
            </a:r>
            <a:r>
              <a:rPr kumimoji="0" lang="en-US" altLang="en-US" sz="20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nhiên</a:t>
            </a:r>
            <a:r>
              <a:rPr kumimoji="0" lang="en-US" altLang="en-US" sz="20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châu</a:t>
            </a:r>
            <a:r>
              <a:rPr kumimoji="0" lang="en-US" altLang="en-US" sz="20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Phi </a:t>
            </a:r>
          </a:p>
        </p:txBody>
      </p:sp>
    </p:spTree>
    <p:extLst>
      <p:ext uri="{BB962C8B-B14F-4D97-AF65-F5344CB8AC3E}">
        <p14:creationId xmlns:p14="http://schemas.microsoft.com/office/powerpoint/2010/main" val="3517493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par>
                                <p:cTn id="35" presetID="10"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P spid="16" grpId="0" animBg="1"/>
      <p:bldP spid="17" grpId="0" animBg="1"/>
      <p:bldP spid="21"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A9F1BB-A3DE-440B-8223-D2E2E6D130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5110"/>
            <a:ext cx="12192000" cy="6312323"/>
          </a:xfrm>
          <a:prstGeom prst="rect">
            <a:avLst/>
          </a:prstGeom>
        </p:spPr>
      </p:pic>
      <p:sp>
        <p:nvSpPr>
          <p:cNvPr id="5" name="TextBox 4">
            <a:extLst>
              <a:ext uri="{FF2B5EF4-FFF2-40B4-BE49-F238E27FC236}">
                <a16:creationId xmlns:a16="http://schemas.microsoft.com/office/drawing/2014/main" id="{1B46AE15-2083-42FD-9F4A-CF1D2A99EA89}"/>
              </a:ext>
            </a:extLst>
          </p:cNvPr>
          <p:cNvSpPr txBox="1"/>
          <p:nvPr/>
        </p:nvSpPr>
        <p:spPr>
          <a:xfrm>
            <a:off x="204573" y="793979"/>
            <a:ext cx="2989384"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1. Khái niệm bản đồ</a:t>
            </a:r>
            <a:endParaRPr lang="en-US" sz="2400" b="1" dirty="0">
              <a:solidFill>
                <a:srgbClr val="FFFF00"/>
              </a:solidFill>
              <a:latin typeface="Times New Roman" panose="02020603050405020304" pitchFamily="18" charset="0"/>
              <a:cs typeface="Times New Roman" panose="02020603050405020304" pitchFamily="18" charset="0"/>
            </a:endParaRPr>
          </a:p>
        </p:txBody>
      </p:sp>
      <p:sp>
        <p:nvSpPr>
          <p:cNvPr id="13" name="TextBox 19">
            <a:extLst>
              <a:ext uri="{FF2B5EF4-FFF2-40B4-BE49-F238E27FC236}">
                <a16:creationId xmlns:a16="http://schemas.microsoft.com/office/drawing/2014/main" id="{68640A01-4FB1-40E5-93CB-F667FD5A29EF}"/>
              </a:ext>
            </a:extLst>
          </p:cNvPr>
          <p:cNvSpPr txBox="1">
            <a:spLocks noChangeArrowheads="1"/>
          </p:cNvSpPr>
          <p:nvPr/>
        </p:nvSpPr>
        <p:spPr bwMode="auto">
          <a:xfrm>
            <a:off x="342892" y="1181528"/>
            <a:ext cx="11644535" cy="940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indent="346075" algn="just">
              <a:lnSpc>
                <a:spcPct val="120000"/>
              </a:lnSpc>
              <a:buNone/>
              <a:defRPr/>
            </a:pPr>
            <a:r>
              <a:rPr lang="en-US" sz="2400" b="1">
                <a:solidFill>
                  <a:schemeClr val="bg1"/>
                </a:solidFill>
                <a:latin typeface="+mj-lt"/>
                <a:cs typeface="Times New Roman" pitchFamily="18" charset="0"/>
              </a:rPr>
              <a:t>- </a:t>
            </a:r>
            <a:r>
              <a:rPr lang="vi-VN" sz="2400">
                <a:solidFill>
                  <a:schemeClr val="bg1"/>
                </a:solidFill>
                <a:latin typeface="+mj-lt"/>
                <a:cs typeface="Times New Roman" pitchFamily="18" charset="0"/>
              </a:rPr>
              <a:t>Bản đồ là hình vẽ thu nhỏ một phần hay toàn bộ bề mặt Trái Đất lên mặt phẳng trên cơ sở toán học, các đối tượng địa lí được thể hiện bằng các kí hiệu bản đồ.</a:t>
            </a:r>
            <a:endParaRPr lang="vi-VN" sz="2400" dirty="0">
              <a:solidFill>
                <a:schemeClr val="bg1"/>
              </a:solidFill>
              <a:latin typeface="+mj-lt"/>
              <a:cs typeface="Times New Roman" pitchFamily="18" charset="0"/>
            </a:endParaRPr>
          </a:p>
        </p:txBody>
      </p:sp>
      <p:sp>
        <p:nvSpPr>
          <p:cNvPr id="20" name="TextBox 19">
            <a:extLst>
              <a:ext uri="{FF2B5EF4-FFF2-40B4-BE49-F238E27FC236}">
                <a16:creationId xmlns:a16="http://schemas.microsoft.com/office/drawing/2014/main" id="{3F59C39F-FD37-44A9-B4DE-4583C8506A54}"/>
              </a:ext>
            </a:extLst>
          </p:cNvPr>
          <p:cNvSpPr txBox="1">
            <a:spLocks noChangeArrowheads="1"/>
          </p:cNvSpPr>
          <p:nvPr/>
        </p:nvSpPr>
        <p:spPr bwMode="auto">
          <a:xfrm>
            <a:off x="753120" y="2077161"/>
            <a:ext cx="85346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buNone/>
              <a:defRPr/>
            </a:pPr>
            <a:r>
              <a:rPr lang="en-US" sz="2400">
                <a:solidFill>
                  <a:schemeClr val="bg1"/>
                </a:solidFill>
                <a:latin typeface="Times New Roman" panose="02020603050405020304" pitchFamily="18" charset="0"/>
                <a:cs typeface="Times New Roman" panose="02020603050405020304" pitchFamily="18" charset="0"/>
              </a:rPr>
              <a:t>- Bản đồ có vai trò quan trọng trong học tập và đời sống.</a:t>
            </a:r>
          </a:p>
        </p:txBody>
      </p:sp>
      <p:sp>
        <p:nvSpPr>
          <p:cNvPr id="23" name="TextBox 22">
            <a:extLst>
              <a:ext uri="{FF2B5EF4-FFF2-40B4-BE49-F238E27FC236}">
                <a16:creationId xmlns:a16="http://schemas.microsoft.com/office/drawing/2014/main" id="{5F837B66-4781-4A7B-BA80-2367D0E8971B}"/>
              </a:ext>
            </a:extLst>
          </p:cNvPr>
          <p:cNvSpPr txBox="1"/>
          <p:nvPr/>
        </p:nvSpPr>
        <p:spPr>
          <a:xfrm>
            <a:off x="-233862" y="113445"/>
            <a:ext cx="12659723"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strike="noStrike" kern="1200" cap="none" spc="0" normalizeH="0" baseline="0" noProof="0">
                <a:ln>
                  <a:noFill/>
                </a:ln>
                <a:solidFill>
                  <a:srgbClr val="FF0000"/>
                </a:solidFill>
                <a:effectLst/>
                <a:uLnTx/>
                <a:uFillTx/>
                <a:latin typeface="+mj-lt"/>
              </a:rPr>
              <a:t>Tiết</a:t>
            </a:r>
            <a:r>
              <a:rPr kumimoji="0" lang="vi-VN" sz="2400" b="0" i="0" strike="noStrike" kern="1200" cap="none" spc="0" normalizeH="0" noProof="0">
                <a:ln>
                  <a:noFill/>
                </a:ln>
                <a:solidFill>
                  <a:srgbClr val="FF0000"/>
                </a:solidFill>
                <a:effectLst/>
                <a:uLnTx/>
                <a:uFillTx/>
                <a:latin typeface="+mj-lt"/>
              </a:rPr>
              <a:t> 3 - </a:t>
            </a:r>
            <a:r>
              <a:rPr kumimoji="0" lang="en-US" sz="2400" b="0" i="0"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Bài 2</a:t>
            </a:r>
            <a:r>
              <a:rPr kumimoji="0" lang="en-US" sz="2400" b="0" i="0" strike="noStrike" kern="1200" cap="none" spc="0" normalizeH="0" baseline="0" noProof="0">
                <a:ln>
                  <a:noFill/>
                </a:ln>
                <a:solidFill>
                  <a:srgbClr val="FF0000"/>
                </a:solidFill>
                <a:effectLst/>
                <a:uLnTx/>
                <a:uFillTx/>
                <a:latin typeface="iCiel Baliho Script" pitchFamily="50" charset="0"/>
              </a:rPr>
              <a:t>: </a:t>
            </a:r>
            <a:r>
              <a:rPr kumimoji="0" lang="vi-VN" sz="2400" i="0" strike="noStrike" kern="1200" cap="none" spc="0" normalizeH="0" baseline="0" noProof="0">
                <a:ln>
                  <a:noFill/>
                </a:ln>
                <a:solidFill>
                  <a:srgbClr val="FF0000"/>
                </a:solidFill>
                <a:effectLst/>
                <a:uLnTx/>
                <a:uFillTx/>
                <a:latin typeface="+mj-lt"/>
              </a:rPr>
              <a:t>BẢN ĐỒ</a:t>
            </a:r>
            <a:r>
              <a:rPr kumimoji="0" lang="en-US" sz="2400" i="0" strike="noStrike" kern="1200" cap="none" spc="0" normalizeH="0" baseline="0" noProof="0">
                <a:ln>
                  <a:noFill/>
                </a:ln>
                <a:solidFill>
                  <a:srgbClr val="FF0000"/>
                </a:solidFill>
                <a:effectLst/>
                <a:uLnTx/>
                <a:uFillTx/>
                <a:latin typeface="+mj-lt"/>
              </a:rPr>
              <a:t>. </a:t>
            </a:r>
            <a:r>
              <a:rPr lang="en-US" sz="2400">
                <a:solidFill>
                  <a:srgbClr val="FF0000"/>
                </a:solidFill>
                <a:latin typeface="Times New Roman" panose="02020603050405020304" pitchFamily="18" charset="0"/>
                <a:cs typeface="Times New Roman" panose="02020603050405020304" pitchFamily="18" charset="0"/>
              </a:rPr>
              <a:t>MỘT SỐ LƯỚI KINH VĨ TUYẾN. </a:t>
            </a:r>
            <a:r>
              <a:rPr kumimoji="0" lang="en-US" sz="2400" i="0"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PHƯƠNG HƯỚNG TRÊN BẢN ĐỒ</a:t>
            </a:r>
            <a:r>
              <a:rPr kumimoji="0" lang="en-US" sz="2400" b="0" i="0"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a:t>
            </a:r>
            <a:endParaRPr lang="en-US" sz="2400"/>
          </a:p>
        </p:txBody>
      </p:sp>
      <p:sp>
        <p:nvSpPr>
          <p:cNvPr id="14" name="TextBox 13">
            <a:extLst>
              <a:ext uri="{FF2B5EF4-FFF2-40B4-BE49-F238E27FC236}">
                <a16:creationId xmlns:a16="http://schemas.microsoft.com/office/drawing/2014/main" id="{8C1754E0-10F8-4497-BBF1-EA8F52A4241C}"/>
              </a:ext>
            </a:extLst>
          </p:cNvPr>
          <p:cNvSpPr txBox="1"/>
          <p:nvPr/>
        </p:nvSpPr>
        <p:spPr>
          <a:xfrm>
            <a:off x="204573" y="2462858"/>
            <a:ext cx="4540850"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2. Phương hướng trên bản đồ</a:t>
            </a:r>
            <a:endParaRPr lang="en-US" sz="2400" b="1" dirty="0">
              <a:solidFill>
                <a:srgbClr val="FFFF00"/>
              </a:solidFill>
              <a:latin typeface="Times New Roman" panose="02020603050405020304" pitchFamily="18" charset="0"/>
              <a:cs typeface="Times New Roman" panose="02020603050405020304" pitchFamily="18" charset="0"/>
            </a:endParaRPr>
          </a:p>
        </p:txBody>
      </p:sp>
      <p:cxnSp>
        <p:nvCxnSpPr>
          <p:cNvPr id="41" name="Straight Arrow Connector 40">
            <a:extLst>
              <a:ext uri="{FF2B5EF4-FFF2-40B4-BE49-F238E27FC236}">
                <a16:creationId xmlns:a16="http://schemas.microsoft.com/office/drawing/2014/main" id="{CE68B8C0-3EF4-4F28-8C33-ED006C3FBB54}"/>
              </a:ext>
            </a:extLst>
          </p:cNvPr>
          <p:cNvCxnSpPr>
            <a:cxnSpLocks/>
          </p:cNvCxnSpPr>
          <p:nvPr/>
        </p:nvCxnSpPr>
        <p:spPr>
          <a:xfrm>
            <a:off x="7580259" y="5036307"/>
            <a:ext cx="3434080" cy="0"/>
          </a:xfrm>
          <a:prstGeom prst="straightConnector1">
            <a:avLst/>
          </a:prstGeom>
          <a:ln w="381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402917BE-9D9D-4309-B929-05FEB129865E}"/>
              </a:ext>
            </a:extLst>
          </p:cNvPr>
          <p:cNvCxnSpPr>
            <a:cxnSpLocks/>
          </p:cNvCxnSpPr>
          <p:nvPr/>
        </p:nvCxnSpPr>
        <p:spPr>
          <a:xfrm>
            <a:off x="9288410" y="3583856"/>
            <a:ext cx="0" cy="2752931"/>
          </a:xfrm>
          <a:prstGeom prst="straightConnector1">
            <a:avLst/>
          </a:prstGeom>
          <a:ln w="381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A52E07A1-8104-4B9C-B865-ED5CE0EFE20F}"/>
              </a:ext>
            </a:extLst>
          </p:cNvPr>
          <p:cNvCxnSpPr>
            <a:cxnSpLocks/>
          </p:cNvCxnSpPr>
          <p:nvPr/>
        </p:nvCxnSpPr>
        <p:spPr>
          <a:xfrm flipV="1">
            <a:off x="8089530" y="3837427"/>
            <a:ext cx="2396489" cy="2362200"/>
          </a:xfrm>
          <a:prstGeom prst="straightConnector1">
            <a:avLst/>
          </a:prstGeom>
          <a:ln w="381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375B1224-8395-4D73-9DFF-799C208774F9}"/>
              </a:ext>
            </a:extLst>
          </p:cNvPr>
          <p:cNvSpPr txBox="1"/>
          <p:nvPr/>
        </p:nvSpPr>
        <p:spPr>
          <a:xfrm>
            <a:off x="9014887" y="3112626"/>
            <a:ext cx="924560" cy="400110"/>
          </a:xfrm>
          <a:prstGeom prst="rect">
            <a:avLst/>
          </a:prstGeom>
          <a:noFill/>
        </p:spPr>
        <p:txBody>
          <a:bodyPr wrap="square" rtlCol="0">
            <a:spAutoFit/>
          </a:bodyPr>
          <a:lstStyle/>
          <a:p>
            <a:r>
              <a:rPr lang="en-US" sz="2000">
                <a:solidFill>
                  <a:schemeClr val="bg1"/>
                </a:solidFill>
                <a:latin typeface="Times New Roman" panose="02020603050405020304" pitchFamily="18" charset="0"/>
                <a:cs typeface="Times New Roman" panose="02020603050405020304" pitchFamily="18" charset="0"/>
              </a:rPr>
              <a:t>Bắc</a:t>
            </a:r>
          </a:p>
        </p:txBody>
      </p:sp>
      <p:cxnSp>
        <p:nvCxnSpPr>
          <p:cNvPr id="45" name="Straight Arrow Connector 44">
            <a:extLst>
              <a:ext uri="{FF2B5EF4-FFF2-40B4-BE49-F238E27FC236}">
                <a16:creationId xmlns:a16="http://schemas.microsoft.com/office/drawing/2014/main" id="{68B1C864-B1B6-471C-A470-6D6814C470FA}"/>
              </a:ext>
            </a:extLst>
          </p:cNvPr>
          <p:cNvCxnSpPr>
            <a:cxnSpLocks/>
          </p:cNvCxnSpPr>
          <p:nvPr/>
        </p:nvCxnSpPr>
        <p:spPr>
          <a:xfrm>
            <a:off x="8099054" y="3837427"/>
            <a:ext cx="2396489" cy="2428240"/>
          </a:xfrm>
          <a:prstGeom prst="straightConnector1">
            <a:avLst/>
          </a:prstGeom>
          <a:ln w="381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E7D58C87-1712-4CAA-A103-3A7CD0433B89}"/>
              </a:ext>
            </a:extLst>
          </p:cNvPr>
          <p:cNvSpPr txBox="1"/>
          <p:nvPr/>
        </p:nvSpPr>
        <p:spPr>
          <a:xfrm>
            <a:off x="10644134" y="3414279"/>
            <a:ext cx="1458591" cy="400110"/>
          </a:xfrm>
          <a:prstGeom prst="rect">
            <a:avLst/>
          </a:prstGeom>
          <a:noFill/>
        </p:spPr>
        <p:txBody>
          <a:bodyPr wrap="square" rtlCol="0">
            <a:spAutoFit/>
          </a:bodyPr>
          <a:lstStyle/>
          <a:p>
            <a:r>
              <a:rPr lang="en-US" sz="2000">
                <a:solidFill>
                  <a:schemeClr val="bg1"/>
                </a:solidFill>
                <a:latin typeface="Times New Roman" panose="02020603050405020304" pitchFamily="18" charset="0"/>
                <a:cs typeface="Times New Roman" panose="02020603050405020304" pitchFamily="18" charset="0"/>
              </a:rPr>
              <a:t>Đông Bắc </a:t>
            </a:r>
          </a:p>
        </p:txBody>
      </p:sp>
      <p:sp>
        <p:nvSpPr>
          <p:cNvPr id="47" name="TextBox 46">
            <a:extLst>
              <a:ext uri="{FF2B5EF4-FFF2-40B4-BE49-F238E27FC236}">
                <a16:creationId xmlns:a16="http://schemas.microsoft.com/office/drawing/2014/main" id="{E09C884F-55AD-40E8-AC1A-8955233362E3}"/>
              </a:ext>
            </a:extLst>
          </p:cNvPr>
          <p:cNvSpPr txBox="1"/>
          <p:nvPr/>
        </p:nvSpPr>
        <p:spPr>
          <a:xfrm>
            <a:off x="7163701" y="3402803"/>
            <a:ext cx="1252857" cy="400110"/>
          </a:xfrm>
          <a:prstGeom prst="rect">
            <a:avLst/>
          </a:prstGeom>
          <a:noFill/>
        </p:spPr>
        <p:txBody>
          <a:bodyPr wrap="square" rtlCol="0">
            <a:spAutoFit/>
          </a:bodyPr>
          <a:lstStyle/>
          <a:p>
            <a:r>
              <a:rPr lang="en-US" sz="2000">
                <a:solidFill>
                  <a:schemeClr val="bg1"/>
                </a:solidFill>
                <a:latin typeface="Times New Roman" panose="02020603050405020304" pitchFamily="18" charset="0"/>
                <a:cs typeface="Times New Roman" panose="02020603050405020304" pitchFamily="18" charset="0"/>
              </a:rPr>
              <a:t>Tây Bắc</a:t>
            </a:r>
          </a:p>
        </p:txBody>
      </p:sp>
      <p:sp>
        <p:nvSpPr>
          <p:cNvPr id="48" name="TextBox 47">
            <a:extLst>
              <a:ext uri="{FF2B5EF4-FFF2-40B4-BE49-F238E27FC236}">
                <a16:creationId xmlns:a16="http://schemas.microsoft.com/office/drawing/2014/main" id="{08AE5EF0-A1D8-4800-B71C-A22D8ECA886A}"/>
              </a:ext>
            </a:extLst>
          </p:cNvPr>
          <p:cNvSpPr txBox="1"/>
          <p:nvPr/>
        </p:nvSpPr>
        <p:spPr>
          <a:xfrm>
            <a:off x="11026412" y="4807185"/>
            <a:ext cx="1458591" cy="400110"/>
          </a:xfrm>
          <a:prstGeom prst="rect">
            <a:avLst/>
          </a:prstGeom>
          <a:noFill/>
        </p:spPr>
        <p:txBody>
          <a:bodyPr wrap="square" rtlCol="0">
            <a:spAutoFit/>
          </a:bodyPr>
          <a:lstStyle/>
          <a:p>
            <a:r>
              <a:rPr lang="en-US" sz="2000">
                <a:solidFill>
                  <a:schemeClr val="bg1"/>
                </a:solidFill>
                <a:latin typeface="Times New Roman" panose="02020603050405020304" pitchFamily="18" charset="0"/>
                <a:cs typeface="Times New Roman" panose="02020603050405020304" pitchFamily="18" charset="0"/>
              </a:rPr>
              <a:t>Đông</a:t>
            </a:r>
          </a:p>
        </p:txBody>
      </p:sp>
      <p:sp>
        <p:nvSpPr>
          <p:cNvPr id="49" name="TextBox 48">
            <a:extLst>
              <a:ext uri="{FF2B5EF4-FFF2-40B4-BE49-F238E27FC236}">
                <a16:creationId xmlns:a16="http://schemas.microsoft.com/office/drawing/2014/main" id="{49ED1784-8384-4737-B0E6-A7F3589FB4E4}"/>
              </a:ext>
            </a:extLst>
          </p:cNvPr>
          <p:cNvSpPr txBox="1"/>
          <p:nvPr/>
        </p:nvSpPr>
        <p:spPr>
          <a:xfrm>
            <a:off x="6942089" y="4815932"/>
            <a:ext cx="1458591" cy="400110"/>
          </a:xfrm>
          <a:prstGeom prst="rect">
            <a:avLst/>
          </a:prstGeom>
          <a:noFill/>
        </p:spPr>
        <p:txBody>
          <a:bodyPr wrap="square" rtlCol="0">
            <a:spAutoFit/>
          </a:bodyPr>
          <a:lstStyle/>
          <a:p>
            <a:r>
              <a:rPr lang="en-US" sz="2000">
                <a:solidFill>
                  <a:schemeClr val="bg1"/>
                </a:solidFill>
                <a:latin typeface="Times New Roman" panose="02020603050405020304" pitchFamily="18" charset="0"/>
                <a:cs typeface="Times New Roman" panose="02020603050405020304" pitchFamily="18" charset="0"/>
              </a:rPr>
              <a:t>Tây</a:t>
            </a:r>
          </a:p>
        </p:txBody>
      </p:sp>
      <p:sp>
        <p:nvSpPr>
          <p:cNvPr id="50" name="TextBox 49">
            <a:extLst>
              <a:ext uri="{FF2B5EF4-FFF2-40B4-BE49-F238E27FC236}">
                <a16:creationId xmlns:a16="http://schemas.microsoft.com/office/drawing/2014/main" id="{9C0120C7-E9C9-4F14-9869-A00C93666679}"/>
              </a:ext>
            </a:extLst>
          </p:cNvPr>
          <p:cNvSpPr txBox="1"/>
          <p:nvPr/>
        </p:nvSpPr>
        <p:spPr>
          <a:xfrm>
            <a:off x="6890331" y="6136732"/>
            <a:ext cx="1458591" cy="400110"/>
          </a:xfrm>
          <a:prstGeom prst="rect">
            <a:avLst/>
          </a:prstGeom>
          <a:noFill/>
        </p:spPr>
        <p:txBody>
          <a:bodyPr wrap="square" rtlCol="0">
            <a:spAutoFit/>
          </a:bodyPr>
          <a:lstStyle/>
          <a:p>
            <a:r>
              <a:rPr lang="en-US" sz="2000">
                <a:solidFill>
                  <a:schemeClr val="bg1"/>
                </a:solidFill>
                <a:latin typeface="Times New Roman" panose="02020603050405020304" pitchFamily="18" charset="0"/>
                <a:cs typeface="Times New Roman" panose="02020603050405020304" pitchFamily="18" charset="0"/>
              </a:rPr>
              <a:t>Tây Nam</a:t>
            </a:r>
          </a:p>
        </p:txBody>
      </p:sp>
      <p:sp>
        <p:nvSpPr>
          <p:cNvPr id="51" name="TextBox 50">
            <a:extLst>
              <a:ext uri="{FF2B5EF4-FFF2-40B4-BE49-F238E27FC236}">
                <a16:creationId xmlns:a16="http://schemas.microsoft.com/office/drawing/2014/main" id="{DF67CD78-EF4E-4BB6-8A13-91F03E595A32}"/>
              </a:ext>
            </a:extLst>
          </p:cNvPr>
          <p:cNvSpPr txBox="1"/>
          <p:nvPr/>
        </p:nvSpPr>
        <p:spPr>
          <a:xfrm>
            <a:off x="8894225" y="6324608"/>
            <a:ext cx="1458591" cy="400110"/>
          </a:xfrm>
          <a:prstGeom prst="rect">
            <a:avLst/>
          </a:prstGeom>
          <a:noFill/>
        </p:spPr>
        <p:txBody>
          <a:bodyPr wrap="square" rtlCol="0">
            <a:spAutoFit/>
          </a:bodyPr>
          <a:lstStyle/>
          <a:p>
            <a:r>
              <a:rPr lang="en-US" sz="2000">
                <a:solidFill>
                  <a:schemeClr val="bg1"/>
                </a:solidFill>
                <a:latin typeface="Times New Roman" panose="02020603050405020304" pitchFamily="18" charset="0"/>
                <a:cs typeface="Times New Roman" panose="02020603050405020304" pitchFamily="18" charset="0"/>
              </a:rPr>
              <a:t> Nam</a:t>
            </a:r>
          </a:p>
        </p:txBody>
      </p:sp>
      <p:sp>
        <p:nvSpPr>
          <p:cNvPr id="52" name="TextBox 51">
            <a:extLst>
              <a:ext uri="{FF2B5EF4-FFF2-40B4-BE49-F238E27FC236}">
                <a16:creationId xmlns:a16="http://schemas.microsoft.com/office/drawing/2014/main" id="{6E90B5BB-F076-47B9-8F9C-85D2F3908308}"/>
              </a:ext>
            </a:extLst>
          </p:cNvPr>
          <p:cNvSpPr txBox="1"/>
          <p:nvPr/>
        </p:nvSpPr>
        <p:spPr>
          <a:xfrm>
            <a:off x="10586677" y="6199627"/>
            <a:ext cx="1458591" cy="400110"/>
          </a:xfrm>
          <a:prstGeom prst="rect">
            <a:avLst/>
          </a:prstGeom>
          <a:noFill/>
        </p:spPr>
        <p:txBody>
          <a:bodyPr wrap="square" rtlCol="0">
            <a:spAutoFit/>
          </a:bodyPr>
          <a:lstStyle/>
          <a:p>
            <a:r>
              <a:rPr lang="en-US" sz="2000">
                <a:solidFill>
                  <a:schemeClr val="bg1"/>
                </a:solidFill>
                <a:latin typeface="Times New Roman" panose="02020603050405020304" pitchFamily="18" charset="0"/>
                <a:cs typeface="Times New Roman" panose="02020603050405020304" pitchFamily="18" charset="0"/>
              </a:rPr>
              <a:t>Đông Nam</a:t>
            </a:r>
          </a:p>
        </p:txBody>
      </p:sp>
      <p:sp>
        <p:nvSpPr>
          <p:cNvPr id="29" name="TextBox 19">
            <a:extLst>
              <a:ext uri="{FF2B5EF4-FFF2-40B4-BE49-F238E27FC236}">
                <a16:creationId xmlns:a16="http://schemas.microsoft.com/office/drawing/2014/main" id="{4CBCBBB6-8264-4847-AC61-06825B9CDD30}"/>
              </a:ext>
            </a:extLst>
          </p:cNvPr>
          <p:cNvSpPr txBox="1">
            <a:spLocks noChangeArrowheads="1"/>
          </p:cNvSpPr>
          <p:nvPr/>
        </p:nvSpPr>
        <p:spPr bwMode="auto">
          <a:xfrm>
            <a:off x="458191" y="2956060"/>
            <a:ext cx="10185944" cy="1348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indent="346075" algn="just">
              <a:buNone/>
              <a:defRPr/>
            </a:pPr>
            <a:r>
              <a:rPr lang="en-US" sz="2400">
                <a:solidFill>
                  <a:schemeClr val="bg1"/>
                </a:solidFill>
                <a:latin typeface="Times New Roman" panose="02020603050405020304" pitchFamily="18" charset="0"/>
                <a:cs typeface="Times New Roman" panose="02020603050405020304" pitchFamily="18" charset="0"/>
              </a:rPr>
              <a:t>Để xác định phương hướng trên bản đồ, ta dựa vào:</a:t>
            </a:r>
          </a:p>
          <a:p>
            <a:pPr indent="346075" algn="just">
              <a:buNone/>
              <a:defRPr/>
            </a:pPr>
            <a:r>
              <a:rPr lang="en-US" sz="2400">
                <a:solidFill>
                  <a:schemeClr val="bg1"/>
                </a:solidFill>
                <a:latin typeface="Times New Roman" panose="02020603050405020304" pitchFamily="18" charset="0"/>
                <a:cs typeface="Times New Roman" panose="02020603050405020304" pitchFamily="18" charset="0"/>
              </a:rPr>
              <a:t>- Đường kinh tuyến và vĩ tuyến.</a:t>
            </a:r>
          </a:p>
          <a:p>
            <a:pPr indent="346075" algn="just">
              <a:buNone/>
              <a:defRPr/>
            </a:pPr>
            <a:r>
              <a:rPr lang="en-US" sz="2400">
                <a:solidFill>
                  <a:schemeClr val="bg1"/>
                </a:solidFill>
                <a:latin typeface="Times New Roman" panose="02020603050405020304" pitchFamily="18" charset="0"/>
                <a:cs typeface="Times New Roman" panose="02020603050405020304" pitchFamily="18" charset="0"/>
              </a:rPr>
              <a:t>- Mũi tên chỉ hướng Bắc</a:t>
            </a:r>
            <a:endParaRPr lang="vi-VN" sz="2400" dirty="0">
              <a:solidFill>
                <a:schemeClr val="bg1"/>
              </a:solidFill>
              <a:latin typeface="Times New Roman" panose="02020603050405020304" pitchFamily="18" charset="0"/>
              <a:cs typeface="Times New Roman" panose="02020603050405020304" pitchFamily="18" charset="0"/>
            </a:endParaRPr>
          </a:p>
        </p:txBody>
      </p:sp>
      <p:pic>
        <p:nvPicPr>
          <p:cNvPr id="30" name="Picture 29">
            <a:extLst>
              <a:ext uri="{FF2B5EF4-FFF2-40B4-BE49-F238E27FC236}">
                <a16:creationId xmlns:a16="http://schemas.microsoft.com/office/drawing/2014/main" id="{BD04F755-F66C-4F84-A6E5-014179A73E2E}"/>
              </a:ext>
            </a:extLst>
          </p:cNvPr>
          <p:cNvPicPr>
            <a:picLocks noChangeAspect="1"/>
          </p:cNvPicPr>
          <p:nvPr/>
        </p:nvPicPr>
        <p:blipFill rotWithShape="1">
          <a:blip r:embed="rId3"/>
          <a:srcRect l="67021" t="65789" r="28127" b="18154"/>
          <a:stretch/>
        </p:blipFill>
        <p:spPr>
          <a:xfrm>
            <a:off x="5245632" y="4387545"/>
            <a:ext cx="995144" cy="2089382"/>
          </a:xfrm>
          <a:prstGeom prst="rect">
            <a:avLst/>
          </a:prstGeom>
        </p:spPr>
      </p:pic>
    </p:spTree>
    <p:extLst>
      <p:ext uri="{BB962C8B-B14F-4D97-AF65-F5344CB8AC3E}">
        <p14:creationId xmlns:p14="http://schemas.microsoft.com/office/powerpoint/2010/main" val="1178116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xEl>
                                              <p:pRg st="0" end="0"/>
                                            </p:txEl>
                                          </p:spTgt>
                                        </p:tgtEl>
                                        <p:attrNameLst>
                                          <p:attrName>style.visibility</p:attrName>
                                        </p:attrNameLst>
                                      </p:cBhvr>
                                      <p:to>
                                        <p:strVal val="visible"/>
                                      </p:to>
                                    </p:set>
                                    <p:animEffect transition="in" filter="fade">
                                      <p:cBhvr>
                                        <p:cTn id="12" dur="500"/>
                                        <p:tgtEl>
                                          <p:spTgt spid="2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
                                            <p:txEl>
                                              <p:pRg st="1" end="1"/>
                                            </p:txEl>
                                          </p:spTgt>
                                        </p:tgtEl>
                                        <p:attrNameLst>
                                          <p:attrName>style.visibility</p:attrName>
                                        </p:attrNameLst>
                                      </p:cBhvr>
                                      <p:to>
                                        <p:strVal val="visible"/>
                                      </p:to>
                                    </p:set>
                                    <p:animEffect transition="in" filter="fade">
                                      <p:cBhvr>
                                        <p:cTn id="17" dur="500"/>
                                        <p:tgtEl>
                                          <p:spTgt spid="2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wipe(up)">
                                      <p:cBhvr>
                                        <p:cTn id="22" dur="500"/>
                                        <p:tgtEl>
                                          <p:spTgt spid="42"/>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44">
                                            <p:txEl>
                                              <p:pRg st="0" end="0"/>
                                            </p:txEl>
                                          </p:spTgt>
                                        </p:tgtEl>
                                        <p:attrNameLst>
                                          <p:attrName>style.visibility</p:attrName>
                                        </p:attrNameLst>
                                      </p:cBhvr>
                                      <p:to>
                                        <p:strVal val="visible"/>
                                      </p:to>
                                    </p:set>
                                    <p:animEffect transition="in" filter="wipe(left)">
                                      <p:cBhvr>
                                        <p:cTn id="26" dur="500"/>
                                        <p:tgtEl>
                                          <p:spTgt spid="44">
                                            <p:txEl>
                                              <p:pRg st="0" end="0"/>
                                            </p:txEl>
                                          </p:spTgt>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51"/>
                                        </p:tgtEl>
                                        <p:attrNameLst>
                                          <p:attrName>style.visibility</p:attrName>
                                        </p:attrNameLst>
                                      </p:cBhvr>
                                      <p:to>
                                        <p:strVal val="visible"/>
                                      </p:to>
                                    </p:set>
                                    <p:animEffect transition="in" filter="wipe(left)">
                                      <p:cBhvr>
                                        <p:cTn id="29" dur="500"/>
                                        <p:tgtEl>
                                          <p:spTgt spid="5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wipe(right)">
                                      <p:cBhvr>
                                        <p:cTn id="34" dur="500"/>
                                        <p:tgtEl>
                                          <p:spTgt spid="41"/>
                                        </p:tgtEl>
                                      </p:cBhvr>
                                    </p:animEffect>
                                  </p:childTnLst>
                                </p:cTn>
                              </p:par>
                            </p:childTnLst>
                          </p:cTn>
                        </p:par>
                        <p:par>
                          <p:cTn id="35" fill="hold">
                            <p:stCondLst>
                              <p:cond delay="500"/>
                            </p:stCondLst>
                            <p:childTnLst>
                              <p:par>
                                <p:cTn id="36" presetID="22" presetClass="entr" presetSubtype="8" fill="hold" nodeType="afterEffect">
                                  <p:stCondLst>
                                    <p:cond delay="0"/>
                                  </p:stCondLst>
                                  <p:childTnLst>
                                    <p:set>
                                      <p:cBhvr>
                                        <p:cTn id="37" dur="1" fill="hold">
                                          <p:stCondLst>
                                            <p:cond delay="0"/>
                                          </p:stCondLst>
                                        </p:cTn>
                                        <p:tgtEl>
                                          <p:spTgt spid="48">
                                            <p:txEl>
                                              <p:pRg st="0" end="0"/>
                                            </p:txEl>
                                          </p:spTgt>
                                        </p:tgtEl>
                                        <p:attrNameLst>
                                          <p:attrName>style.visibility</p:attrName>
                                        </p:attrNameLst>
                                      </p:cBhvr>
                                      <p:to>
                                        <p:strVal val="visible"/>
                                      </p:to>
                                    </p:set>
                                    <p:animEffect transition="in" filter="wipe(left)">
                                      <p:cBhvr>
                                        <p:cTn id="38" dur="500"/>
                                        <p:tgtEl>
                                          <p:spTgt spid="48">
                                            <p:txEl>
                                              <p:pRg st="0" end="0"/>
                                            </p:txEl>
                                          </p:spTgt>
                                        </p:tgtEl>
                                      </p:cBhvr>
                                    </p:animEffect>
                                  </p:childTnLst>
                                </p:cTn>
                              </p:par>
                              <p:par>
                                <p:cTn id="39" presetID="22" presetClass="entr" presetSubtype="8" fill="hold" nodeType="withEffect">
                                  <p:stCondLst>
                                    <p:cond delay="0"/>
                                  </p:stCondLst>
                                  <p:childTnLst>
                                    <p:set>
                                      <p:cBhvr>
                                        <p:cTn id="40" dur="1" fill="hold">
                                          <p:stCondLst>
                                            <p:cond delay="0"/>
                                          </p:stCondLst>
                                        </p:cTn>
                                        <p:tgtEl>
                                          <p:spTgt spid="49">
                                            <p:txEl>
                                              <p:pRg st="0" end="0"/>
                                            </p:txEl>
                                          </p:spTgt>
                                        </p:tgtEl>
                                        <p:attrNameLst>
                                          <p:attrName>style.visibility</p:attrName>
                                        </p:attrNameLst>
                                      </p:cBhvr>
                                      <p:to>
                                        <p:strVal val="visible"/>
                                      </p:to>
                                    </p:set>
                                    <p:animEffect transition="in" filter="wipe(left)">
                                      <p:cBhvr>
                                        <p:cTn id="41" dur="500"/>
                                        <p:tgtEl>
                                          <p:spTgt spid="49">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wipe(down)">
                                      <p:cBhvr>
                                        <p:cTn id="46" dur="500"/>
                                        <p:tgtEl>
                                          <p:spTgt spid="43"/>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wipe(left)">
                                      <p:cBhvr>
                                        <p:cTn id="50" dur="500"/>
                                        <p:tgtEl>
                                          <p:spTgt spid="46"/>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50"/>
                                        </p:tgtEl>
                                        <p:attrNameLst>
                                          <p:attrName>style.visibility</p:attrName>
                                        </p:attrNameLst>
                                      </p:cBhvr>
                                      <p:to>
                                        <p:strVal val="visible"/>
                                      </p:to>
                                    </p:set>
                                    <p:animEffect transition="in" filter="wipe(left)">
                                      <p:cBhvr>
                                        <p:cTn id="53" dur="500"/>
                                        <p:tgtEl>
                                          <p:spTgt spid="50"/>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45"/>
                                        </p:tgtEl>
                                        <p:attrNameLst>
                                          <p:attrName>style.visibility</p:attrName>
                                        </p:attrNameLst>
                                      </p:cBhvr>
                                      <p:to>
                                        <p:strVal val="visible"/>
                                      </p:to>
                                    </p:set>
                                    <p:animEffect transition="in" filter="wipe(up)">
                                      <p:cBhvr>
                                        <p:cTn id="58" dur="500"/>
                                        <p:tgtEl>
                                          <p:spTgt spid="45"/>
                                        </p:tgtEl>
                                      </p:cBhvr>
                                    </p:animEffect>
                                  </p:childTnLst>
                                </p:cTn>
                              </p:par>
                            </p:childTnLst>
                          </p:cTn>
                        </p:par>
                        <p:par>
                          <p:cTn id="59" fill="hold">
                            <p:stCondLst>
                              <p:cond delay="500"/>
                            </p:stCondLst>
                            <p:childTnLst>
                              <p:par>
                                <p:cTn id="60" presetID="22" presetClass="entr" presetSubtype="8" fill="hold" grpId="0" nodeType="afterEffect">
                                  <p:stCondLst>
                                    <p:cond delay="0"/>
                                  </p:stCondLst>
                                  <p:childTnLst>
                                    <p:set>
                                      <p:cBhvr>
                                        <p:cTn id="61" dur="1" fill="hold">
                                          <p:stCondLst>
                                            <p:cond delay="0"/>
                                          </p:stCondLst>
                                        </p:cTn>
                                        <p:tgtEl>
                                          <p:spTgt spid="47"/>
                                        </p:tgtEl>
                                        <p:attrNameLst>
                                          <p:attrName>style.visibility</p:attrName>
                                        </p:attrNameLst>
                                      </p:cBhvr>
                                      <p:to>
                                        <p:strVal val="visible"/>
                                      </p:to>
                                    </p:set>
                                    <p:animEffect transition="in" filter="wipe(left)">
                                      <p:cBhvr>
                                        <p:cTn id="62" dur="500"/>
                                        <p:tgtEl>
                                          <p:spTgt spid="47"/>
                                        </p:tgtEl>
                                      </p:cBhvr>
                                    </p:animEffect>
                                  </p:childTnLst>
                                </p:cTn>
                              </p:par>
                              <p:par>
                                <p:cTn id="63" presetID="22" presetClass="entr" presetSubtype="8" fill="hold" grpId="0" nodeType="withEffect">
                                  <p:stCondLst>
                                    <p:cond delay="0"/>
                                  </p:stCondLst>
                                  <p:childTnLst>
                                    <p:set>
                                      <p:cBhvr>
                                        <p:cTn id="64" dur="1" fill="hold">
                                          <p:stCondLst>
                                            <p:cond delay="0"/>
                                          </p:stCondLst>
                                        </p:cTn>
                                        <p:tgtEl>
                                          <p:spTgt spid="52"/>
                                        </p:tgtEl>
                                        <p:attrNameLst>
                                          <p:attrName>style.visibility</p:attrName>
                                        </p:attrNameLst>
                                      </p:cBhvr>
                                      <p:to>
                                        <p:strVal val="visible"/>
                                      </p:to>
                                    </p:set>
                                    <p:animEffect transition="in" filter="wipe(left)">
                                      <p:cBhvr>
                                        <p:cTn id="65" dur="500"/>
                                        <p:tgtEl>
                                          <p:spTgt spid="52"/>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29">
                                            <p:txEl>
                                              <p:pRg st="2" end="2"/>
                                            </p:txEl>
                                          </p:spTgt>
                                        </p:tgtEl>
                                        <p:attrNameLst>
                                          <p:attrName>style.visibility</p:attrName>
                                        </p:attrNameLst>
                                      </p:cBhvr>
                                      <p:to>
                                        <p:strVal val="visible"/>
                                      </p:to>
                                    </p:set>
                                    <p:animEffect transition="in" filter="fade">
                                      <p:cBhvr>
                                        <p:cTn id="70" dur="500"/>
                                        <p:tgtEl>
                                          <p:spTgt spid="29">
                                            <p:txEl>
                                              <p:pRg st="2" end="2"/>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30"/>
                                        </p:tgtEl>
                                        <p:attrNameLst>
                                          <p:attrName>style.visibility</p:attrName>
                                        </p:attrNameLst>
                                      </p:cBhvr>
                                      <p:to>
                                        <p:strVal val="visible"/>
                                      </p:to>
                                    </p:set>
                                    <p:animEffect transition="in" filter="wipe(down)">
                                      <p:cBhvr>
                                        <p:cTn id="7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6" grpId="0"/>
      <p:bldP spid="47" grpId="0"/>
      <p:bldP spid="50" grpId="0"/>
      <p:bldP spid="51" grpId="0"/>
      <p:bldP spid="5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114800" y="-152400"/>
            <a:ext cx="2362200" cy="990600"/>
          </a:xfrm>
        </p:spPr>
        <p:txBody>
          <a:bodyPr/>
          <a:lstStyle/>
          <a:p>
            <a:br>
              <a:rPr lang="en-US" altLang="en-US" sz="2800"/>
            </a:br>
            <a:endParaRPr lang="en-US" altLang="en-US" sz="2800"/>
          </a:p>
        </p:txBody>
      </p:sp>
      <p:sp>
        <p:nvSpPr>
          <p:cNvPr id="9219" name="Line 3"/>
          <p:cNvSpPr>
            <a:spLocks noChangeShapeType="1"/>
          </p:cNvSpPr>
          <p:nvPr/>
        </p:nvSpPr>
        <p:spPr bwMode="auto">
          <a:xfrm>
            <a:off x="5486400" y="2362200"/>
            <a:ext cx="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20" name="Line 4"/>
          <p:cNvSpPr>
            <a:spLocks noChangeShapeType="1"/>
          </p:cNvSpPr>
          <p:nvPr/>
        </p:nvSpPr>
        <p:spPr bwMode="auto">
          <a:xfrm>
            <a:off x="4953000" y="2743200"/>
            <a:ext cx="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21" name="Line 5"/>
          <p:cNvSpPr>
            <a:spLocks noChangeShapeType="1"/>
          </p:cNvSpPr>
          <p:nvPr/>
        </p:nvSpPr>
        <p:spPr bwMode="auto">
          <a:xfrm>
            <a:off x="3810000" y="4648200"/>
            <a:ext cx="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9222" name="Picture 6" descr="Ban%2520do%2520Viet%2520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0"/>
            <a:ext cx="5943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3" name="Line 7"/>
          <p:cNvSpPr>
            <a:spLocks noChangeShapeType="1"/>
          </p:cNvSpPr>
          <p:nvPr/>
        </p:nvSpPr>
        <p:spPr bwMode="auto">
          <a:xfrm>
            <a:off x="6400800" y="3352800"/>
            <a:ext cx="5562600" cy="0"/>
          </a:xfrm>
          <a:prstGeom prst="line">
            <a:avLst/>
          </a:prstGeom>
          <a:noFill/>
          <a:ln w="28575">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544" name="Line 8"/>
          <p:cNvSpPr>
            <a:spLocks noChangeShapeType="1"/>
          </p:cNvSpPr>
          <p:nvPr/>
        </p:nvSpPr>
        <p:spPr bwMode="auto">
          <a:xfrm flipH="1">
            <a:off x="9220200" y="609600"/>
            <a:ext cx="0" cy="5562600"/>
          </a:xfrm>
          <a:prstGeom prst="line">
            <a:avLst/>
          </a:prstGeom>
          <a:noFill/>
          <a:ln w="28575">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545" name="AutoShape 9"/>
          <p:cNvSpPr>
            <a:spLocks noChangeArrowheads="1"/>
          </p:cNvSpPr>
          <p:nvPr/>
        </p:nvSpPr>
        <p:spPr bwMode="auto">
          <a:xfrm>
            <a:off x="8915400" y="3048000"/>
            <a:ext cx="609600" cy="609600"/>
          </a:xfrm>
          <a:prstGeom prst="star4">
            <a:avLst>
              <a:gd name="adj" fmla="val 15477"/>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endParaRPr>
          </a:p>
        </p:txBody>
      </p:sp>
      <p:sp>
        <p:nvSpPr>
          <p:cNvPr id="65550" name="Line 14"/>
          <p:cNvSpPr>
            <a:spLocks noChangeShapeType="1"/>
          </p:cNvSpPr>
          <p:nvPr/>
        </p:nvSpPr>
        <p:spPr bwMode="auto">
          <a:xfrm>
            <a:off x="6934200" y="609600"/>
            <a:ext cx="4572000" cy="5486400"/>
          </a:xfrm>
          <a:prstGeom prst="line">
            <a:avLst/>
          </a:prstGeom>
          <a:noFill/>
          <a:ln w="3810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553" name="Line 17"/>
          <p:cNvSpPr>
            <a:spLocks noChangeShapeType="1"/>
          </p:cNvSpPr>
          <p:nvPr/>
        </p:nvSpPr>
        <p:spPr bwMode="auto">
          <a:xfrm flipH="1">
            <a:off x="6629400" y="609600"/>
            <a:ext cx="5181600" cy="5486400"/>
          </a:xfrm>
          <a:prstGeom prst="line">
            <a:avLst/>
          </a:prstGeom>
          <a:noFill/>
          <a:ln w="3810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TextBox 19">
            <a:extLst>
              <a:ext uri="{FF2B5EF4-FFF2-40B4-BE49-F238E27FC236}">
                <a16:creationId xmlns:a16="http://schemas.microsoft.com/office/drawing/2014/main" id="{751A8677-17A3-4C79-9DF6-857054750F74}"/>
              </a:ext>
            </a:extLst>
          </p:cNvPr>
          <p:cNvSpPr txBox="1"/>
          <p:nvPr/>
        </p:nvSpPr>
        <p:spPr>
          <a:xfrm>
            <a:off x="8775700" y="-80794"/>
            <a:ext cx="1200151" cy="523220"/>
          </a:xfrm>
          <a:prstGeom prst="rect">
            <a:avLst/>
          </a:prstGeom>
          <a:noFill/>
        </p:spPr>
        <p:txBody>
          <a:bodyPr wrap="square">
            <a:spAutoFit/>
          </a:bodyPr>
          <a:lstStyle/>
          <a:p>
            <a:pPr algn="just" eaLnBrk="1" hangingPunct="1">
              <a:spcBef>
                <a:spcPct val="50000"/>
              </a:spcBef>
              <a:defRPr/>
            </a:pPr>
            <a:r>
              <a:rPr lang="en-US" sz="2800" dirty="0">
                <a:solidFill>
                  <a:srgbClr val="7030A0"/>
                </a:solidFill>
                <a:latin typeface="Times New Roman" panose="02020603050405020304" pitchFamily="18" charset="0"/>
                <a:cs typeface="Times New Roman" panose="02020603050405020304" pitchFamily="18" charset="0"/>
              </a:rPr>
              <a:t>BẮC</a:t>
            </a:r>
          </a:p>
        </p:txBody>
      </p:sp>
      <p:sp>
        <p:nvSpPr>
          <p:cNvPr id="21" name="TextBox 20">
            <a:extLst>
              <a:ext uri="{FF2B5EF4-FFF2-40B4-BE49-F238E27FC236}">
                <a16:creationId xmlns:a16="http://schemas.microsoft.com/office/drawing/2014/main" id="{97C895FF-57C3-4D1A-B57F-99FF124769C1}"/>
              </a:ext>
            </a:extLst>
          </p:cNvPr>
          <p:cNvSpPr txBox="1"/>
          <p:nvPr/>
        </p:nvSpPr>
        <p:spPr>
          <a:xfrm>
            <a:off x="8860094" y="6139190"/>
            <a:ext cx="1115757" cy="523220"/>
          </a:xfrm>
          <a:prstGeom prst="rect">
            <a:avLst/>
          </a:prstGeom>
          <a:noFill/>
        </p:spPr>
        <p:txBody>
          <a:bodyPr wrap="square">
            <a:spAutoFit/>
          </a:bodyPr>
          <a:lstStyle/>
          <a:p>
            <a:pPr algn="just" eaLnBrk="1" hangingPunct="1">
              <a:spcBef>
                <a:spcPct val="50000"/>
              </a:spcBef>
              <a:defRPr/>
            </a:pPr>
            <a:r>
              <a:rPr lang="en-US" sz="2800" dirty="0">
                <a:solidFill>
                  <a:srgbClr val="7030A0"/>
                </a:solidFill>
                <a:latin typeface="Times New Roman" panose="02020603050405020304" pitchFamily="18" charset="0"/>
                <a:cs typeface="Times New Roman" panose="02020603050405020304" pitchFamily="18" charset="0"/>
              </a:rPr>
              <a:t>NAM</a:t>
            </a:r>
          </a:p>
        </p:txBody>
      </p:sp>
      <p:sp>
        <p:nvSpPr>
          <p:cNvPr id="22" name="TextBox 21">
            <a:extLst>
              <a:ext uri="{FF2B5EF4-FFF2-40B4-BE49-F238E27FC236}">
                <a16:creationId xmlns:a16="http://schemas.microsoft.com/office/drawing/2014/main" id="{4888E800-F782-4839-AC7D-2DFB510442BC}"/>
              </a:ext>
            </a:extLst>
          </p:cNvPr>
          <p:cNvSpPr txBox="1"/>
          <p:nvPr/>
        </p:nvSpPr>
        <p:spPr>
          <a:xfrm>
            <a:off x="9990788" y="185443"/>
            <a:ext cx="2838451" cy="523220"/>
          </a:xfrm>
          <a:prstGeom prst="rect">
            <a:avLst/>
          </a:prstGeom>
          <a:noFill/>
        </p:spPr>
        <p:txBody>
          <a:bodyPr wrap="square">
            <a:spAutoFit/>
          </a:bodyPr>
          <a:lstStyle/>
          <a:p>
            <a:pPr algn="just" eaLnBrk="1" hangingPunct="1">
              <a:spcBef>
                <a:spcPct val="50000"/>
              </a:spcBef>
              <a:defRPr/>
            </a:pPr>
            <a:r>
              <a:rPr lang="en-US" sz="2800" dirty="0">
                <a:solidFill>
                  <a:srgbClr val="7030A0"/>
                </a:solidFill>
                <a:latin typeface="Times New Roman" panose="02020603050405020304" pitchFamily="18" charset="0"/>
                <a:cs typeface="Times New Roman" panose="02020603050405020304" pitchFamily="18" charset="0"/>
              </a:rPr>
              <a:t>ĐÔNG BẮC</a:t>
            </a:r>
          </a:p>
        </p:txBody>
      </p:sp>
      <p:sp>
        <p:nvSpPr>
          <p:cNvPr id="23" name="TextBox 22">
            <a:extLst>
              <a:ext uri="{FF2B5EF4-FFF2-40B4-BE49-F238E27FC236}">
                <a16:creationId xmlns:a16="http://schemas.microsoft.com/office/drawing/2014/main" id="{A5BFFBAE-D648-48CA-BD54-4A0F23F0FC5A}"/>
              </a:ext>
            </a:extLst>
          </p:cNvPr>
          <p:cNvSpPr txBox="1"/>
          <p:nvPr/>
        </p:nvSpPr>
        <p:spPr>
          <a:xfrm>
            <a:off x="10219206" y="6172233"/>
            <a:ext cx="2485088" cy="523220"/>
          </a:xfrm>
          <a:prstGeom prst="rect">
            <a:avLst/>
          </a:prstGeom>
          <a:noFill/>
        </p:spPr>
        <p:txBody>
          <a:bodyPr wrap="square">
            <a:spAutoFit/>
          </a:bodyPr>
          <a:lstStyle/>
          <a:p>
            <a:pPr algn="just" eaLnBrk="1" hangingPunct="1">
              <a:spcBef>
                <a:spcPct val="50000"/>
              </a:spcBef>
              <a:defRPr/>
            </a:pPr>
            <a:r>
              <a:rPr lang="en-US" sz="2800" dirty="0">
                <a:solidFill>
                  <a:srgbClr val="7030A0"/>
                </a:solidFill>
                <a:latin typeface="Times New Roman" panose="02020603050405020304" pitchFamily="18" charset="0"/>
                <a:cs typeface="Times New Roman" panose="02020603050405020304" pitchFamily="18" charset="0"/>
              </a:rPr>
              <a:t>ĐÔNG NAM</a:t>
            </a:r>
          </a:p>
        </p:txBody>
      </p:sp>
      <p:sp>
        <p:nvSpPr>
          <p:cNvPr id="24" name="TextBox 23">
            <a:extLst>
              <a:ext uri="{FF2B5EF4-FFF2-40B4-BE49-F238E27FC236}">
                <a16:creationId xmlns:a16="http://schemas.microsoft.com/office/drawing/2014/main" id="{3E0151DC-2E1A-4FE7-A6B7-B75A702669D3}"/>
              </a:ext>
            </a:extLst>
          </p:cNvPr>
          <p:cNvSpPr txBox="1"/>
          <p:nvPr/>
        </p:nvSpPr>
        <p:spPr>
          <a:xfrm>
            <a:off x="11006137" y="2829580"/>
            <a:ext cx="1400175" cy="523220"/>
          </a:xfrm>
          <a:prstGeom prst="rect">
            <a:avLst/>
          </a:prstGeom>
          <a:noFill/>
        </p:spPr>
        <p:txBody>
          <a:bodyPr wrap="square">
            <a:spAutoFit/>
          </a:bodyPr>
          <a:lstStyle/>
          <a:p>
            <a:pPr algn="just" eaLnBrk="1" hangingPunct="1">
              <a:spcBef>
                <a:spcPct val="50000"/>
              </a:spcBef>
              <a:defRPr/>
            </a:pPr>
            <a:r>
              <a:rPr lang="en-US" sz="2800" dirty="0">
                <a:solidFill>
                  <a:srgbClr val="7030A0"/>
                </a:solidFill>
                <a:latin typeface="Times New Roman" panose="02020603050405020304" pitchFamily="18" charset="0"/>
                <a:cs typeface="Times New Roman" panose="02020603050405020304" pitchFamily="18" charset="0"/>
              </a:rPr>
              <a:t>ĐÔNG</a:t>
            </a:r>
          </a:p>
        </p:txBody>
      </p:sp>
      <p:sp>
        <p:nvSpPr>
          <p:cNvPr id="25" name="TextBox 24">
            <a:extLst>
              <a:ext uri="{FF2B5EF4-FFF2-40B4-BE49-F238E27FC236}">
                <a16:creationId xmlns:a16="http://schemas.microsoft.com/office/drawing/2014/main" id="{879F1225-37C2-41A2-A922-E739F8E6D6DF}"/>
              </a:ext>
            </a:extLst>
          </p:cNvPr>
          <p:cNvSpPr txBox="1"/>
          <p:nvPr/>
        </p:nvSpPr>
        <p:spPr>
          <a:xfrm>
            <a:off x="4867208" y="441023"/>
            <a:ext cx="1818645" cy="523220"/>
          </a:xfrm>
          <a:prstGeom prst="rect">
            <a:avLst/>
          </a:prstGeom>
          <a:noFill/>
        </p:spPr>
        <p:txBody>
          <a:bodyPr wrap="square">
            <a:spAutoFit/>
          </a:bodyPr>
          <a:lstStyle/>
          <a:p>
            <a:pPr algn="just" eaLnBrk="1" hangingPunct="1">
              <a:spcBef>
                <a:spcPct val="50000"/>
              </a:spcBef>
              <a:defRPr/>
            </a:pPr>
            <a:r>
              <a:rPr lang="en-US" sz="2800" dirty="0">
                <a:solidFill>
                  <a:srgbClr val="7030A0"/>
                </a:solidFill>
                <a:latin typeface="Times New Roman" panose="02020603050405020304" pitchFamily="18" charset="0"/>
                <a:cs typeface="Times New Roman" panose="02020603050405020304" pitchFamily="18" charset="0"/>
              </a:rPr>
              <a:t>TÂY BẮC</a:t>
            </a:r>
          </a:p>
        </p:txBody>
      </p:sp>
      <p:sp>
        <p:nvSpPr>
          <p:cNvPr id="26" name="TextBox 25">
            <a:extLst>
              <a:ext uri="{FF2B5EF4-FFF2-40B4-BE49-F238E27FC236}">
                <a16:creationId xmlns:a16="http://schemas.microsoft.com/office/drawing/2014/main" id="{4F1E91E7-F6AB-44E8-8AFA-F4648961A942}"/>
              </a:ext>
            </a:extLst>
          </p:cNvPr>
          <p:cNvSpPr txBox="1"/>
          <p:nvPr/>
        </p:nvSpPr>
        <p:spPr>
          <a:xfrm>
            <a:off x="6394488" y="2900927"/>
            <a:ext cx="928841" cy="523220"/>
          </a:xfrm>
          <a:prstGeom prst="rect">
            <a:avLst/>
          </a:prstGeom>
          <a:noFill/>
        </p:spPr>
        <p:txBody>
          <a:bodyPr wrap="square">
            <a:spAutoFit/>
          </a:bodyPr>
          <a:lstStyle/>
          <a:p>
            <a:pPr algn="just" eaLnBrk="1" hangingPunct="1">
              <a:spcBef>
                <a:spcPct val="50000"/>
              </a:spcBef>
              <a:defRPr/>
            </a:pPr>
            <a:r>
              <a:rPr lang="en-US" sz="2800" dirty="0">
                <a:solidFill>
                  <a:srgbClr val="7030A0"/>
                </a:solidFill>
                <a:latin typeface="Times New Roman" panose="02020603050405020304" pitchFamily="18" charset="0"/>
                <a:cs typeface="Times New Roman" panose="02020603050405020304" pitchFamily="18" charset="0"/>
              </a:rPr>
              <a:t>TÂY</a:t>
            </a:r>
          </a:p>
        </p:txBody>
      </p:sp>
      <p:sp>
        <p:nvSpPr>
          <p:cNvPr id="27" name="TextBox 26">
            <a:extLst>
              <a:ext uri="{FF2B5EF4-FFF2-40B4-BE49-F238E27FC236}">
                <a16:creationId xmlns:a16="http://schemas.microsoft.com/office/drawing/2014/main" id="{868F93F8-4135-4CDB-BBD1-86B2688BE67E}"/>
              </a:ext>
            </a:extLst>
          </p:cNvPr>
          <p:cNvSpPr txBox="1"/>
          <p:nvPr/>
        </p:nvSpPr>
        <p:spPr>
          <a:xfrm>
            <a:off x="5706410" y="6144232"/>
            <a:ext cx="2002067" cy="523220"/>
          </a:xfrm>
          <a:prstGeom prst="rect">
            <a:avLst/>
          </a:prstGeom>
          <a:noFill/>
        </p:spPr>
        <p:txBody>
          <a:bodyPr wrap="square">
            <a:spAutoFit/>
          </a:bodyPr>
          <a:lstStyle/>
          <a:p>
            <a:pPr algn="just" eaLnBrk="1" hangingPunct="1">
              <a:spcBef>
                <a:spcPct val="50000"/>
              </a:spcBef>
              <a:defRPr/>
            </a:pPr>
            <a:r>
              <a:rPr lang="en-US" sz="2800" dirty="0">
                <a:solidFill>
                  <a:srgbClr val="7030A0"/>
                </a:solidFill>
                <a:latin typeface="Times New Roman" panose="02020603050405020304" pitchFamily="18" charset="0"/>
                <a:cs typeface="Times New Roman" panose="02020603050405020304" pitchFamily="18" charset="0"/>
              </a:rPr>
              <a:t>TÂY NAM</a:t>
            </a:r>
          </a:p>
        </p:txBody>
      </p:sp>
      <p:sp>
        <p:nvSpPr>
          <p:cNvPr id="31" name="Text Box 24">
            <a:extLst>
              <a:ext uri="{FF2B5EF4-FFF2-40B4-BE49-F238E27FC236}">
                <a16:creationId xmlns:a16="http://schemas.microsoft.com/office/drawing/2014/main" id="{40BEA42B-8C1C-439D-8ABC-0595C04EAE9C}"/>
              </a:ext>
            </a:extLst>
          </p:cNvPr>
          <p:cNvSpPr txBox="1">
            <a:spLocks noChangeArrowheads="1"/>
          </p:cNvSpPr>
          <p:nvPr/>
        </p:nvSpPr>
        <p:spPr bwMode="auto">
          <a:xfrm>
            <a:off x="292160" y="1162579"/>
            <a:ext cx="3366253" cy="156966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dirty="0">
                <a:latin typeface="#9Slide03 SVN-PF Din Text Pro C" panose="02000506020000020004" pitchFamily="2" charset="0"/>
              </a:rPr>
              <a:t>- Theo qui </a:t>
            </a:r>
            <a:r>
              <a:rPr lang="en-US" altLang="en-US" dirty="0" err="1">
                <a:latin typeface="#9Slide03 SVN-PF Din Text Pro C" panose="02000506020000020004" pitchFamily="2" charset="0"/>
              </a:rPr>
              <a:t>ước</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phần</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chính</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giữa</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bản</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đồ</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là</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phần</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trung</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tâm</a:t>
            </a:r>
            <a:r>
              <a:rPr lang="en-US" altLang="en-US" dirty="0">
                <a:latin typeface="#9Slide03 SVN-PF Din Text Pro C" panose="02000506020000020004" pitchFamily="2" charset="0"/>
              </a:rPr>
              <a:t>. </a:t>
            </a:r>
          </a:p>
        </p:txBody>
      </p:sp>
      <p:sp>
        <p:nvSpPr>
          <p:cNvPr id="32" name="Text Box 25">
            <a:extLst>
              <a:ext uri="{FF2B5EF4-FFF2-40B4-BE49-F238E27FC236}">
                <a16:creationId xmlns:a16="http://schemas.microsoft.com/office/drawing/2014/main" id="{5984454D-70A0-4E0F-840B-95DFFE1D0CAA}"/>
              </a:ext>
            </a:extLst>
          </p:cNvPr>
          <p:cNvSpPr txBox="1">
            <a:spLocks noChangeArrowheads="1"/>
          </p:cNvSpPr>
          <p:nvPr/>
        </p:nvSpPr>
        <p:spPr bwMode="auto">
          <a:xfrm>
            <a:off x="271134" y="3162537"/>
            <a:ext cx="3385993" cy="156966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Đầu</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trên</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kinh</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tuyến</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chỉ</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hướng</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Bắc</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Đầu</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dưới</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chỉ</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hướng</a:t>
            </a:r>
            <a:r>
              <a:rPr lang="en-US" altLang="en-US" dirty="0">
                <a:latin typeface="#9Slide03 SVN-PF Din Text Pro C" panose="02000506020000020004" pitchFamily="2" charset="0"/>
              </a:rPr>
              <a:t> Nam. </a:t>
            </a:r>
          </a:p>
        </p:txBody>
      </p:sp>
      <p:sp>
        <p:nvSpPr>
          <p:cNvPr id="33" name="Text Box 26">
            <a:extLst>
              <a:ext uri="{FF2B5EF4-FFF2-40B4-BE49-F238E27FC236}">
                <a16:creationId xmlns:a16="http://schemas.microsoft.com/office/drawing/2014/main" id="{4102B664-36A5-4895-816F-3BE86CCB4352}"/>
              </a:ext>
            </a:extLst>
          </p:cNvPr>
          <p:cNvSpPr txBox="1">
            <a:spLocks noChangeArrowheads="1"/>
          </p:cNvSpPr>
          <p:nvPr/>
        </p:nvSpPr>
        <p:spPr bwMode="auto">
          <a:xfrm>
            <a:off x="206289" y="5042220"/>
            <a:ext cx="3466613" cy="156966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Đầu</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bên</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phải</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của</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vĩ</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tuyến</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chỉ</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hướng</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Đông</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Đầu</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bên</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trái</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chỉ</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hướng</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Tây</a:t>
            </a:r>
            <a:r>
              <a:rPr lang="en-US" altLang="en-US" dirty="0">
                <a:latin typeface="#9Slide03 SVN-PF Din Text Pro C" panose="02000506020000020004" pitchFamily="2" charset="0"/>
              </a:rPr>
              <a:t>.</a:t>
            </a:r>
          </a:p>
        </p:txBody>
      </p:sp>
      <p:pic>
        <p:nvPicPr>
          <p:cNvPr id="1026" name="Picture 2" descr="Hình ảnh Biểu Tượng Mục Tiêu Vector Trong Thiết Kế Sáng Tạo Với Các Yếu Tố  Cho Thiết Bị Di động, Mục Tiêu., Mục Tiêu., Tập Trung Vector và PNG với nền">
            <a:extLst>
              <a:ext uri="{FF2B5EF4-FFF2-40B4-BE49-F238E27FC236}">
                <a16:creationId xmlns:a16="http://schemas.microsoft.com/office/drawing/2014/main" id="{FE9E01D9-148B-47F8-9E7C-C53719187DCF}"/>
              </a:ext>
            </a:extLst>
          </p:cNvPr>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9261" b="91504" l="8500" r="91417">
                        <a14:foregroundMark x1="8500" y1="53356" x2="8500" y2="53356"/>
                        <a14:foregroundMark x1="42083" y1="91504" x2="42083" y2="91504"/>
                        <a14:foregroundMark x1="52583" y1="90654" x2="52583" y2="90654"/>
                        <a14:foregroundMark x1="91417" y1="16228" x2="91417" y2="16228"/>
                        <a14:foregroundMark x1="84333" y1="9261" x2="84333" y2="9261"/>
                      </a14:backgroundRemoval>
                    </a14:imgEffect>
                  </a14:imgLayer>
                </a14:imgProps>
              </a:ext>
              <a:ext uri="{28A0092B-C50C-407E-A947-70E740481C1C}">
                <a14:useLocalDpi xmlns:a14="http://schemas.microsoft.com/office/drawing/2010/main" val="0"/>
              </a:ext>
            </a:extLst>
          </a:blip>
          <a:srcRect l="5866" t="4717" r="7493" b="5231"/>
          <a:stretch/>
        </p:blipFill>
        <p:spPr bwMode="auto">
          <a:xfrm>
            <a:off x="4216394" y="1034698"/>
            <a:ext cx="1637715" cy="1669731"/>
          </a:xfrm>
          <a:prstGeom prst="rect">
            <a:avLst/>
          </a:prstGeom>
          <a:noFill/>
          <a:extLst>
            <a:ext uri="{909E8E84-426E-40DD-AFC4-6F175D3DCCD1}">
              <a14:hiddenFill xmlns:a14="http://schemas.microsoft.com/office/drawing/2010/main">
                <a:solidFill>
                  <a:srgbClr val="FFFFFF"/>
                </a:solidFill>
              </a14:hiddenFill>
            </a:ext>
          </a:extLst>
        </p:spPr>
      </p:pic>
      <p:sp>
        <p:nvSpPr>
          <p:cNvPr id="2" name="Arrow: Up-Down 1">
            <a:extLst>
              <a:ext uri="{FF2B5EF4-FFF2-40B4-BE49-F238E27FC236}">
                <a16:creationId xmlns:a16="http://schemas.microsoft.com/office/drawing/2014/main" id="{1D49046C-056C-489A-9F6E-14AEDDA80499}"/>
              </a:ext>
            </a:extLst>
          </p:cNvPr>
          <p:cNvSpPr/>
          <p:nvPr/>
        </p:nvSpPr>
        <p:spPr>
          <a:xfrm>
            <a:off x="4784826" y="3420123"/>
            <a:ext cx="235785" cy="968998"/>
          </a:xfrm>
          <a:prstGeom prst="up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E52E1668-35E6-4D44-BE56-8CC6D509617E}"/>
              </a:ext>
            </a:extLst>
          </p:cNvPr>
          <p:cNvSpPr txBox="1"/>
          <p:nvPr/>
        </p:nvSpPr>
        <p:spPr>
          <a:xfrm>
            <a:off x="4508965" y="2966156"/>
            <a:ext cx="816446" cy="523220"/>
          </a:xfrm>
          <a:prstGeom prst="rect">
            <a:avLst/>
          </a:prstGeom>
          <a:noFill/>
        </p:spPr>
        <p:txBody>
          <a:bodyPr wrap="square">
            <a:spAutoFit/>
          </a:bodyPr>
          <a:lstStyle/>
          <a:p>
            <a:r>
              <a:rPr lang="en-US" altLang="en-US" sz="2800" b="1" dirty="0">
                <a:solidFill>
                  <a:schemeClr val="accent4">
                    <a:lumMod val="50000"/>
                  </a:schemeClr>
                </a:solidFill>
                <a:latin typeface="#9Slide03 SVN-PF Din Text Pro C" panose="02000506020000020004" pitchFamily="2" charset="0"/>
              </a:rPr>
              <a:t>North</a:t>
            </a:r>
            <a:endParaRPr lang="en-US" sz="2800" b="1" dirty="0">
              <a:solidFill>
                <a:schemeClr val="accent4">
                  <a:lumMod val="50000"/>
                </a:schemeClr>
              </a:solidFill>
            </a:endParaRPr>
          </a:p>
        </p:txBody>
      </p:sp>
      <p:sp>
        <p:nvSpPr>
          <p:cNvPr id="30" name="TextBox 29">
            <a:extLst>
              <a:ext uri="{FF2B5EF4-FFF2-40B4-BE49-F238E27FC236}">
                <a16:creationId xmlns:a16="http://schemas.microsoft.com/office/drawing/2014/main" id="{0520DEB4-4225-43EB-A0FE-A147AD44F704}"/>
              </a:ext>
            </a:extLst>
          </p:cNvPr>
          <p:cNvSpPr txBox="1"/>
          <p:nvPr/>
        </p:nvSpPr>
        <p:spPr>
          <a:xfrm>
            <a:off x="4479453" y="4264682"/>
            <a:ext cx="845957" cy="523220"/>
          </a:xfrm>
          <a:prstGeom prst="rect">
            <a:avLst/>
          </a:prstGeom>
          <a:noFill/>
        </p:spPr>
        <p:txBody>
          <a:bodyPr wrap="square">
            <a:spAutoFit/>
          </a:bodyPr>
          <a:lstStyle/>
          <a:p>
            <a:r>
              <a:rPr lang="en-US" altLang="en-US" sz="2800" b="1" dirty="0">
                <a:solidFill>
                  <a:schemeClr val="accent4">
                    <a:lumMod val="50000"/>
                  </a:schemeClr>
                </a:solidFill>
                <a:latin typeface="#9Slide03 SVN-PF Din Text Pro C" panose="02000506020000020004" pitchFamily="2" charset="0"/>
              </a:rPr>
              <a:t>South</a:t>
            </a:r>
            <a:endParaRPr lang="en-US" sz="2800" b="1" dirty="0">
              <a:solidFill>
                <a:schemeClr val="accent4">
                  <a:lumMod val="50000"/>
                </a:schemeClr>
              </a:solidFill>
            </a:endParaRPr>
          </a:p>
        </p:txBody>
      </p:sp>
      <p:sp>
        <p:nvSpPr>
          <p:cNvPr id="34" name="Arrow: Up-Down 33">
            <a:extLst>
              <a:ext uri="{FF2B5EF4-FFF2-40B4-BE49-F238E27FC236}">
                <a16:creationId xmlns:a16="http://schemas.microsoft.com/office/drawing/2014/main" id="{CE0986D2-02AC-486F-BD1A-592B9B022534}"/>
              </a:ext>
            </a:extLst>
          </p:cNvPr>
          <p:cNvSpPr/>
          <p:nvPr/>
        </p:nvSpPr>
        <p:spPr>
          <a:xfrm rot="16200000">
            <a:off x="4776773" y="5399149"/>
            <a:ext cx="232967" cy="867481"/>
          </a:xfrm>
          <a:prstGeom prst="up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F20B64C2-5578-4781-9C95-6EA5AFF6289C}"/>
              </a:ext>
            </a:extLst>
          </p:cNvPr>
          <p:cNvSpPr txBox="1"/>
          <p:nvPr/>
        </p:nvSpPr>
        <p:spPr>
          <a:xfrm>
            <a:off x="3738056" y="5561692"/>
            <a:ext cx="816446" cy="523220"/>
          </a:xfrm>
          <a:prstGeom prst="rect">
            <a:avLst/>
          </a:prstGeom>
          <a:noFill/>
        </p:spPr>
        <p:txBody>
          <a:bodyPr wrap="square">
            <a:spAutoFit/>
          </a:bodyPr>
          <a:lstStyle/>
          <a:p>
            <a:r>
              <a:rPr lang="en-US" altLang="en-US" sz="2800" b="1" dirty="0">
                <a:solidFill>
                  <a:schemeClr val="accent4">
                    <a:lumMod val="50000"/>
                  </a:schemeClr>
                </a:solidFill>
                <a:latin typeface="#9Slide03 SVN-PF Din Text Pro C" panose="02000506020000020004" pitchFamily="2" charset="0"/>
              </a:rPr>
              <a:t>West</a:t>
            </a:r>
            <a:endParaRPr lang="en-US" sz="2800" b="1" dirty="0">
              <a:solidFill>
                <a:schemeClr val="accent4">
                  <a:lumMod val="50000"/>
                </a:schemeClr>
              </a:solidFill>
            </a:endParaRPr>
          </a:p>
        </p:txBody>
      </p:sp>
      <p:sp>
        <p:nvSpPr>
          <p:cNvPr id="36" name="TextBox 35">
            <a:extLst>
              <a:ext uri="{FF2B5EF4-FFF2-40B4-BE49-F238E27FC236}">
                <a16:creationId xmlns:a16="http://schemas.microsoft.com/office/drawing/2014/main" id="{8E0D4445-F362-4600-B210-AF1015C5EB7B}"/>
              </a:ext>
            </a:extLst>
          </p:cNvPr>
          <p:cNvSpPr txBox="1"/>
          <p:nvPr/>
        </p:nvSpPr>
        <p:spPr>
          <a:xfrm>
            <a:off x="5353553" y="5561692"/>
            <a:ext cx="845957" cy="523220"/>
          </a:xfrm>
          <a:prstGeom prst="rect">
            <a:avLst/>
          </a:prstGeom>
          <a:noFill/>
        </p:spPr>
        <p:txBody>
          <a:bodyPr wrap="square">
            <a:spAutoFit/>
          </a:bodyPr>
          <a:lstStyle/>
          <a:p>
            <a:r>
              <a:rPr lang="en-US" altLang="en-US" sz="2800" b="1" dirty="0">
                <a:solidFill>
                  <a:schemeClr val="accent4">
                    <a:lumMod val="50000"/>
                  </a:schemeClr>
                </a:solidFill>
                <a:latin typeface="#9Slide03 SVN-PF Din Text Pro C" panose="02000506020000020004" pitchFamily="2" charset="0"/>
              </a:rPr>
              <a:t>East</a:t>
            </a:r>
            <a:endParaRPr lang="en-US" sz="2800" b="1" dirty="0">
              <a:solidFill>
                <a:schemeClr val="accent4">
                  <a:lumMod val="50000"/>
                </a:schemeClr>
              </a:solidFill>
            </a:endParaRPr>
          </a:p>
        </p:txBody>
      </p:sp>
    </p:spTree>
    <p:extLst>
      <p:ext uri="{BB962C8B-B14F-4D97-AF65-F5344CB8AC3E}">
        <p14:creationId xmlns:p14="http://schemas.microsoft.com/office/powerpoint/2010/main" val="5963315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5545"/>
                                        </p:tgtEl>
                                        <p:attrNameLst>
                                          <p:attrName>style.visibility</p:attrName>
                                        </p:attrNameLst>
                                      </p:cBhvr>
                                      <p:to>
                                        <p:strVal val="visible"/>
                                      </p:to>
                                    </p:set>
                                    <p:animEffect transition="in" filter="barn(inVertical)">
                                      <p:cBhvr>
                                        <p:cTn id="7" dur="500"/>
                                        <p:tgtEl>
                                          <p:spTgt spid="6554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5544"/>
                                        </p:tgtEl>
                                        <p:attrNameLst>
                                          <p:attrName>style.visibility</p:attrName>
                                        </p:attrNameLst>
                                      </p:cBhvr>
                                      <p:to>
                                        <p:strVal val="visible"/>
                                      </p:to>
                                    </p:set>
                                    <p:animEffect transition="in" filter="barn(inVertical)">
                                      <p:cBhvr>
                                        <p:cTn id="24" dur="500"/>
                                        <p:tgtEl>
                                          <p:spTgt spid="65544"/>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barn(inVertical)">
                                      <p:cBhvr>
                                        <p:cTn id="35" dur="500"/>
                                        <p:tgtEl>
                                          <p:spTgt spid="32"/>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barn(inVertical)">
                                      <p:cBhvr>
                                        <p:cTn id="38" dur="500"/>
                                        <p:tgtEl>
                                          <p:spTgt spid="28"/>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barn(inVertical)">
                                      <p:cBhvr>
                                        <p:cTn id="41" dur="500"/>
                                        <p:tgtEl>
                                          <p:spTgt spid="2"/>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barn(inVertical)">
                                      <p:cBhvr>
                                        <p:cTn id="44" dur="500"/>
                                        <p:tgtEl>
                                          <p:spTgt spid="30"/>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barn(inVertical)">
                                      <p:cBhvr>
                                        <p:cTn id="49" dur="500"/>
                                        <p:tgtEl>
                                          <p:spTgt spid="26"/>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65543"/>
                                        </p:tgtEl>
                                        <p:attrNameLst>
                                          <p:attrName>style.visibility</p:attrName>
                                        </p:attrNameLst>
                                      </p:cBhvr>
                                      <p:to>
                                        <p:strVal val="visible"/>
                                      </p:to>
                                    </p:set>
                                    <p:animEffect transition="in" filter="barn(inVertical)">
                                      <p:cBhvr>
                                        <p:cTn id="52" dur="500"/>
                                        <p:tgtEl>
                                          <p:spTgt spid="65543"/>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barn(inVertical)">
                                      <p:cBhvr>
                                        <p:cTn id="55" dur="500"/>
                                        <p:tgtEl>
                                          <p:spTgt spid="24"/>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barn(inVertical)">
                                      <p:cBhvr>
                                        <p:cTn id="60" dur="500"/>
                                        <p:tgtEl>
                                          <p:spTgt spid="33"/>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barn(inVertical)">
                                      <p:cBhvr>
                                        <p:cTn id="63" dur="500"/>
                                        <p:tgtEl>
                                          <p:spTgt spid="35"/>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34"/>
                                        </p:tgtEl>
                                        <p:attrNameLst>
                                          <p:attrName>style.visibility</p:attrName>
                                        </p:attrNameLst>
                                      </p:cBhvr>
                                      <p:to>
                                        <p:strVal val="visible"/>
                                      </p:to>
                                    </p:set>
                                    <p:animEffect transition="in" filter="barn(inVertical)">
                                      <p:cBhvr>
                                        <p:cTn id="66" dur="500"/>
                                        <p:tgtEl>
                                          <p:spTgt spid="34"/>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36"/>
                                        </p:tgtEl>
                                        <p:attrNameLst>
                                          <p:attrName>style.visibility</p:attrName>
                                        </p:attrNameLst>
                                      </p:cBhvr>
                                      <p:to>
                                        <p:strVal val="visible"/>
                                      </p:to>
                                    </p:set>
                                    <p:animEffect transition="in" filter="barn(inVertical)">
                                      <p:cBhvr>
                                        <p:cTn id="69" dur="500"/>
                                        <p:tgtEl>
                                          <p:spTgt spid="36"/>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25"/>
                                        </p:tgtEl>
                                        <p:attrNameLst>
                                          <p:attrName>style.visibility</p:attrName>
                                        </p:attrNameLst>
                                      </p:cBhvr>
                                      <p:to>
                                        <p:strVal val="visible"/>
                                      </p:to>
                                    </p:set>
                                    <p:animEffect transition="in" filter="barn(inVertical)">
                                      <p:cBhvr>
                                        <p:cTn id="74" dur="500"/>
                                        <p:tgtEl>
                                          <p:spTgt spid="25"/>
                                        </p:tgtEl>
                                      </p:cBhvr>
                                    </p:animEffect>
                                  </p:childTnLst>
                                </p:cTn>
                              </p:par>
                              <p:par>
                                <p:cTn id="75" presetID="16" presetClass="entr" presetSubtype="21" fill="hold" grpId="0" nodeType="withEffect">
                                  <p:stCondLst>
                                    <p:cond delay="0"/>
                                  </p:stCondLst>
                                  <p:childTnLst>
                                    <p:set>
                                      <p:cBhvr>
                                        <p:cTn id="76" dur="1" fill="hold">
                                          <p:stCondLst>
                                            <p:cond delay="0"/>
                                          </p:stCondLst>
                                        </p:cTn>
                                        <p:tgtEl>
                                          <p:spTgt spid="65550"/>
                                        </p:tgtEl>
                                        <p:attrNameLst>
                                          <p:attrName>style.visibility</p:attrName>
                                        </p:attrNameLst>
                                      </p:cBhvr>
                                      <p:to>
                                        <p:strVal val="visible"/>
                                      </p:to>
                                    </p:set>
                                    <p:animEffect transition="in" filter="barn(inVertical)">
                                      <p:cBhvr>
                                        <p:cTn id="77" dur="500"/>
                                        <p:tgtEl>
                                          <p:spTgt spid="65550"/>
                                        </p:tgtEl>
                                      </p:cBhvr>
                                    </p:animEffect>
                                  </p:childTnLst>
                                </p:cTn>
                              </p:par>
                              <p:par>
                                <p:cTn id="78" presetID="16" presetClass="entr" presetSubtype="21" fill="hold" grpId="0" nodeType="withEffect">
                                  <p:stCondLst>
                                    <p:cond delay="0"/>
                                  </p:stCondLst>
                                  <p:childTnLst>
                                    <p:set>
                                      <p:cBhvr>
                                        <p:cTn id="79" dur="1" fill="hold">
                                          <p:stCondLst>
                                            <p:cond delay="0"/>
                                          </p:stCondLst>
                                        </p:cTn>
                                        <p:tgtEl>
                                          <p:spTgt spid="23"/>
                                        </p:tgtEl>
                                        <p:attrNameLst>
                                          <p:attrName>style.visibility</p:attrName>
                                        </p:attrNameLst>
                                      </p:cBhvr>
                                      <p:to>
                                        <p:strVal val="visible"/>
                                      </p:to>
                                    </p:set>
                                    <p:animEffect transition="in" filter="barn(inVertical)">
                                      <p:cBhvr>
                                        <p:cTn id="80" dur="500"/>
                                        <p:tgtEl>
                                          <p:spTgt spid="23"/>
                                        </p:tgtEl>
                                      </p:cBhvr>
                                    </p:animEffect>
                                  </p:childTnLst>
                                </p:cTn>
                              </p:par>
                              <p:par>
                                <p:cTn id="81" presetID="16" presetClass="entr" presetSubtype="21" fill="hold" grpId="0" nodeType="withEffect">
                                  <p:stCondLst>
                                    <p:cond delay="0"/>
                                  </p:stCondLst>
                                  <p:childTnLst>
                                    <p:set>
                                      <p:cBhvr>
                                        <p:cTn id="82" dur="1" fill="hold">
                                          <p:stCondLst>
                                            <p:cond delay="0"/>
                                          </p:stCondLst>
                                        </p:cTn>
                                        <p:tgtEl>
                                          <p:spTgt spid="65553"/>
                                        </p:tgtEl>
                                        <p:attrNameLst>
                                          <p:attrName>style.visibility</p:attrName>
                                        </p:attrNameLst>
                                      </p:cBhvr>
                                      <p:to>
                                        <p:strVal val="visible"/>
                                      </p:to>
                                    </p:set>
                                    <p:animEffect transition="in" filter="barn(inVertical)">
                                      <p:cBhvr>
                                        <p:cTn id="83" dur="500"/>
                                        <p:tgtEl>
                                          <p:spTgt spid="65553"/>
                                        </p:tgtEl>
                                      </p:cBhvr>
                                    </p:animEffect>
                                  </p:childTnLst>
                                </p:cTn>
                              </p:par>
                              <p:par>
                                <p:cTn id="84" presetID="16" presetClass="entr" presetSubtype="21" fill="hold" grpId="0" nodeType="withEffect">
                                  <p:stCondLst>
                                    <p:cond delay="0"/>
                                  </p:stCondLst>
                                  <p:childTnLst>
                                    <p:set>
                                      <p:cBhvr>
                                        <p:cTn id="85" dur="1" fill="hold">
                                          <p:stCondLst>
                                            <p:cond delay="0"/>
                                          </p:stCondLst>
                                        </p:cTn>
                                        <p:tgtEl>
                                          <p:spTgt spid="22"/>
                                        </p:tgtEl>
                                        <p:attrNameLst>
                                          <p:attrName>style.visibility</p:attrName>
                                        </p:attrNameLst>
                                      </p:cBhvr>
                                      <p:to>
                                        <p:strVal val="visible"/>
                                      </p:to>
                                    </p:set>
                                    <p:animEffect transition="in" filter="barn(inVertical)">
                                      <p:cBhvr>
                                        <p:cTn id="86" dur="500"/>
                                        <p:tgtEl>
                                          <p:spTgt spid="22"/>
                                        </p:tgtEl>
                                      </p:cBhvr>
                                    </p:animEffect>
                                  </p:childTnLst>
                                </p:cTn>
                              </p:par>
                              <p:par>
                                <p:cTn id="87" presetID="16" presetClass="entr" presetSubtype="21" fill="hold" grpId="0" nodeType="withEffect">
                                  <p:stCondLst>
                                    <p:cond delay="0"/>
                                  </p:stCondLst>
                                  <p:childTnLst>
                                    <p:set>
                                      <p:cBhvr>
                                        <p:cTn id="88" dur="1" fill="hold">
                                          <p:stCondLst>
                                            <p:cond delay="0"/>
                                          </p:stCondLst>
                                        </p:cTn>
                                        <p:tgtEl>
                                          <p:spTgt spid="27"/>
                                        </p:tgtEl>
                                        <p:attrNameLst>
                                          <p:attrName>style.visibility</p:attrName>
                                        </p:attrNameLst>
                                      </p:cBhvr>
                                      <p:to>
                                        <p:strVal val="visible"/>
                                      </p:to>
                                    </p:set>
                                    <p:animEffect transition="in" filter="barn(inVertical)">
                                      <p:cBhvr>
                                        <p:cTn id="8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3" grpId="0" animBg="1"/>
      <p:bldP spid="65544" grpId="0" animBg="1"/>
      <p:bldP spid="65545" grpId="0" animBg="1"/>
      <p:bldP spid="65550" grpId="0" animBg="1"/>
      <p:bldP spid="65553" grpId="0" animBg="1"/>
      <p:bldP spid="20" grpId="0"/>
      <p:bldP spid="21" grpId="0"/>
      <p:bldP spid="22" grpId="0"/>
      <p:bldP spid="23" grpId="0"/>
      <p:bldP spid="24" grpId="0"/>
      <p:bldP spid="25" grpId="0"/>
      <p:bldP spid="26" grpId="0"/>
      <p:bldP spid="27" grpId="0"/>
      <p:bldP spid="31" grpId="0" animBg="1"/>
      <p:bldP spid="32" grpId="0" animBg="1"/>
      <p:bldP spid="33" grpId="0" animBg="1"/>
      <p:bldP spid="2" grpId="0" animBg="1"/>
      <p:bldP spid="28" grpId="0"/>
      <p:bldP spid="30" grpId="0"/>
      <p:bldP spid="34" grpId="0" animBg="1"/>
      <p:bldP spid="35" grpId="0"/>
      <p:bldP spid="3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0B9C6657-70AE-44CF-86B8-E76C499673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7944" y="0"/>
            <a:ext cx="8608623" cy="6847488"/>
          </a:xfrm>
          <a:prstGeom prst="rect">
            <a:avLst/>
          </a:prstGeom>
        </p:spPr>
      </p:pic>
      <p:cxnSp>
        <p:nvCxnSpPr>
          <p:cNvPr id="7" name="Straight Arrow Connector 6">
            <a:extLst>
              <a:ext uri="{FF2B5EF4-FFF2-40B4-BE49-F238E27FC236}">
                <a16:creationId xmlns:a16="http://schemas.microsoft.com/office/drawing/2014/main" id="{7C8C37EE-4A44-4B6F-9BA1-42CDE0AC38B7}"/>
              </a:ext>
            </a:extLst>
          </p:cNvPr>
          <p:cNvCxnSpPr>
            <a:cxnSpLocks/>
          </p:cNvCxnSpPr>
          <p:nvPr/>
        </p:nvCxnSpPr>
        <p:spPr>
          <a:xfrm flipH="1">
            <a:off x="5767923" y="1417983"/>
            <a:ext cx="731350" cy="82028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7CA9C428-01AE-4494-9D1A-A2E4AB289FDE}"/>
              </a:ext>
            </a:extLst>
          </p:cNvPr>
          <p:cNvCxnSpPr>
            <a:cxnSpLocks/>
          </p:cNvCxnSpPr>
          <p:nvPr/>
        </p:nvCxnSpPr>
        <p:spPr>
          <a:xfrm>
            <a:off x="6499272" y="1417983"/>
            <a:ext cx="1926571" cy="61240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4865734-EEC8-4737-AC83-4D0B65817A90}"/>
              </a:ext>
            </a:extLst>
          </p:cNvPr>
          <p:cNvCxnSpPr>
            <a:cxnSpLocks/>
          </p:cNvCxnSpPr>
          <p:nvPr/>
        </p:nvCxnSpPr>
        <p:spPr>
          <a:xfrm flipH="1">
            <a:off x="6155226" y="1417983"/>
            <a:ext cx="344046" cy="271475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08BC82C-EEC6-48ED-B33F-FBC009600D83}"/>
              </a:ext>
            </a:extLst>
          </p:cNvPr>
          <p:cNvSpPr txBox="1"/>
          <p:nvPr/>
        </p:nvSpPr>
        <p:spPr>
          <a:xfrm>
            <a:off x="75433" y="122712"/>
            <a:ext cx="3376877" cy="1675972"/>
          </a:xfrm>
          <a:prstGeom prst="rect">
            <a:avLst/>
          </a:prstGeom>
          <a:solidFill>
            <a:schemeClr val="accent5">
              <a:lumMod val="20000"/>
              <a:lumOff val="80000"/>
            </a:schemeClr>
          </a:solidFill>
          <a:ln>
            <a:solidFill>
              <a:schemeClr val="tx1"/>
            </a:solidFill>
            <a:prstDash val="sysDot"/>
          </a:ln>
        </p:spPr>
        <p:txBody>
          <a:bodyPr wrap="square">
            <a:spAutoFit/>
          </a:bodyPr>
          <a:lstStyle/>
          <a:p>
            <a:pPr algn="just">
              <a:lnSpc>
                <a:spcPct val="110000"/>
              </a:lnSpc>
            </a:pPr>
            <a:r>
              <a:rPr lang="vi-VN" altLang="en-US" sz="3200" dirty="0">
                <a:latin typeface="#9Slide03 SVN-PF Din Text Pro C" panose="02000506020000020004" pitchFamily="2" charset="0"/>
              </a:rPr>
              <a:t>Dựa vào bản đồ Việt Nam trong ĐNÁ trang 107, hãy xác định hướng </a:t>
            </a:r>
            <a:r>
              <a:rPr lang="en-US" altLang="en-US" sz="3200" dirty="0" err="1">
                <a:latin typeface="#9Slide03 SVN-PF Din Text Pro C" panose="02000506020000020004" pitchFamily="2" charset="0"/>
              </a:rPr>
              <a:t>từ</a:t>
            </a:r>
            <a:r>
              <a:rPr lang="en-US" altLang="en-US" sz="3200" dirty="0">
                <a:latin typeface="#9Slide03 SVN-PF Din Text Pro C" panose="02000506020000020004" pitchFamily="2" charset="0"/>
              </a:rPr>
              <a:t>:</a:t>
            </a:r>
          </a:p>
        </p:txBody>
      </p:sp>
      <p:sp>
        <p:nvSpPr>
          <p:cNvPr id="10" name="TextBox 9">
            <a:extLst>
              <a:ext uri="{FF2B5EF4-FFF2-40B4-BE49-F238E27FC236}">
                <a16:creationId xmlns:a16="http://schemas.microsoft.com/office/drawing/2014/main" id="{B25CCAC9-3AC7-4A05-8260-52A5C57ACA6D}"/>
              </a:ext>
            </a:extLst>
          </p:cNvPr>
          <p:cNvSpPr txBox="1"/>
          <p:nvPr/>
        </p:nvSpPr>
        <p:spPr>
          <a:xfrm>
            <a:off x="250907" y="2059592"/>
            <a:ext cx="3046657" cy="584775"/>
          </a:xfrm>
          <a:prstGeom prst="rect">
            <a:avLst/>
          </a:prstGeom>
          <a:solidFill>
            <a:srgbClr val="FFC000"/>
          </a:solidFill>
        </p:spPr>
        <p:txBody>
          <a:bodyPr wrap="square">
            <a:spAutoFit/>
          </a:bodyPr>
          <a:lstStyle/>
          <a:p>
            <a:r>
              <a:rPr lang="en-US" altLang="en-US" sz="3200" dirty="0">
                <a:latin typeface="#9Slide03 SVN-PF Din Text Pro C" panose="02000506020000020004" pitchFamily="2" charset="0"/>
              </a:rPr>
              <a:t>+</a:t>
            </a:r>
            <a:r>
              <a:rPr lang="vi-VN" altLang="en-US" sz="3200" dirty="0">
                <a:latin typeface="#9Slide03 SVN-PF Din Text Pro C" panose="02000506020000020004" pitchFamily="2" charset="0"/>
              </a:rPr>
              <a:t> Hà Nội </a:t>
            </a:r>
            <a:r>
              <a:rPr lang="en-US" altLang="en-US" sz="3200" dirty="0">
                <a:latin typeface="#9Slide03 SVN-PF Din Text Pro C" panose="02000506020000020004" pitchFamily="2" charset="0"/>
                <a:sym typeface="Wingdings" panose="05000000000000000000" pitchFamily="2" charset="2"/>
              </a:rPr>
              <a:t></a:t>
            </a:r>
            <a:r>
              <a:rPr lang="vi-VN" altLang="en-US" sz="3200" dirty="0">
                <a:latin typeface="#9Slide03 SVN-PF Din Text Pro C" panose="02000506020000020004" pitchFamily="2" charset="0"/>
              </a:rPr>
              <a:t>Băng Cốc</a:t>
            </a:r>
            <a:r>
              <a:rPr lang="en-US" altLang="en-US" sz="3200" dirty="0">
                <a:latin typeface="#9Slide03 SVN-PF Din Text Pro C" panose="02000506020000020004" pitchFamily="2" charset="0"/>
              </a:rPr>
              <a:t>: </a:t>
            </a:r>
            <a:endParaRPr lang="en-US" sz="3200" dirty="0"/>
          </a:p>
        </p:txBody>
      </p:sp>
      <p:sp>
        <p:nvSpPr>
          <p:cNvPr id="11" name="TextBox 10">
            <a:extLst>
              <a:ext uri="{FF2B5EF4-FFF2-40B4-BE49-F238E27FC236}">
                <a16:creationId xmlns:a16="http://schemas.microsoft.com/office/drawing/2014/main" id="{C73C328D-0BD5-4F5B-9EDD-8BC820770812}"/>
              </a:ext>
            </a:extLst>
          </p:cNvPr>
          <p:cNvSpPr txBox="1"/>
          <p:nvPr/>
        </p:nvSpPr>
        <p:spPr>
          <a:xfrm>
            <a:off x="250906" y="3529511"/>
            <a:ext cx="3046657" cy="584775"/>
          </a:xfrm>
          <a:prstGeom prst="rect">
            <a:avLst/>
          </a:prstGeom>
          <a:solidFill>
            <a:srgbClr val="FFC000"/>
          </a:solidFill>
        </p:spPr>
        <p:txBody>
          <a:bodyPr wrap="square">
            <a:spAutoFit/>
          </a:bodyPr>
          <a:lstStyle/>
          <a:p>
            <a:r>
              <a:rPr lang="en-US" altLang="en-US" sz="3200" dirty="0">
                <a:latin typeface="#9Slide03 SVN-PF Din Text Pro C" panose="02000506020000020004" pitchFamily="2" charset="0"/>
              </a:rPr>
              <a:t>+</a:t>
            </a:r>
            <a:r>
              <a:rPr lang="vi-VN" altLang="en-US" sz="3200" dirty="0">
                <a:latin typeface="#9Slide03 SVN-PF Din Text Pro C" panose="02000506020000020004" pitchFamily="2" charset="0"/>
              </a:rPr>
              <a:t> Hà Nội </a:t>
            </a:r>
            <a:r>
              <a:rPr lang="en-US" altLang="en-US" sz="3200" dirty="0">
                <a:latin typeface="#9Slide03 SVN-PF Din Text Pro C" panose="02000506020000020004" pitchFamily="2" charset="0"/>
                <a:sym typeface="Wingdings" panose="05000000000000000000" pitchFamily="2" charset="2"/>
              </a:rPr>
              <a:t></a:t>
            </a:r>
            <a:r>
              <a:rPr lang="en-US" altLang="en-US" sz="3200" dirty="0">
                <a:latin typeface="#9Slide03 SVN-PF Din Text Pro C" panose="02000506020000020004" pitchFamily="2" charset="0"/>
              </a:rPr>
              <a:t>Ma-</a:t>
            </a:r>
            <a:r>
              <a:rPr lang="en-US" altLang="en-US" sz="3200" dirty="0" err="1">
                <a:latin typeface="#9Slide03 SVN-PF Din Text Pro C" panose="02000506020000020004" pitchFamily="2" charset="0"/>
              </a:rPr>
              <a:t>ni</a:t>
            </a:r>
            <a:r>
              <a:rPr lang="en-US" altLang="en-US" sz="3200" dirty="0">
                <a:latin typeface="#9Slide03 SVN-PF Din Text Pro C" panose="02000506020000020004" pitchFamily="2" charset="0"/>
              </a:rPr>
              <a:t>-la: </a:t>
            </a:r>
            <a:endParaRPr lang="en-US" sz="3200" dirty="0"/>
          </a:p>
        </p:txBody>
      </p:sp>
      <p:sp>
        <p:nvSpPr>
          <p:cNvPr id="12" name="TextBox 11">
            <a:extLst>
              <a:ext uri="{FF2B5EF4-FFF2-40B4-BE49-F238E27FC236}">
                <a16:creationId xmlns:a16="http://schemas.microsoft.com/office/drawing/2014/main" id="{124172F1-5DD1-4DE7-83CD-7918910A738B}"/>
              </a:ext>
            </a:extLst>
          </p:cNvPr>
          <p:cNvSpPr txBox="1"/>
          <p:nvPr/>
        </p:nvSpPr>
        <p:spPr>
          <a:xfrm>
            <a:off x="250905" y="5163469"/>
            <a:ext cx="3046657" cy="584775"/>
          </a:xfrm>
          <a:prstGeom prst="rect">
            <a:avLst/>
          </a:prstGeom>
          <a:solidFill>
            <a:srgbClr val="FFC000"/>
          </a:solidFill>
        </p:spPr>
        <p:txBody>
          <a:bodyPr wrap="square">
            <a:spAutoFit/>
          </a:bodyPr>
          <a:lstStyle/>
          <a:p>
            <a:r>
              <a:rPr lang="en-US" altLang="en-US" sz="3200" dirty="0">
                <a:latin typeface="#9Slide03 SVN-PF Din Text Pro C" panose="02000506020000020004" pitchFamily="2" charset="0"/>
              </a:rPr>
              <a:t>+</a:t>
            </a:r>
            <a:r>
              <a:rPr lang="vi-VN" altLang="en-US" sz="3200" dirty="0">
                <a:latin typeface="#9Slide03 SVN-PF Din Text Pro C" panose="02000506020000020004" pitchFamily="2" charset="0"/>
              </a:rPr>
              <a:t> Hà Nội </a:t>
            </a:r>
            <a:r>
              <a:rPr lang="en-US" altLang="en-US" sz="3200" dirty="0">
                <a:latin typeface="#9Slide03 SVN-PF Din Text Pro C" panose="02000506020000020004" pitchFamily="2" charset="0"/>
                <a:sym typeface="Wingdings" panose="05000000000000000000" pitchFamily="2" charset="2"/>
              </a:rPr>
              <a:t></a:t>
            </a:r>
            <a:r>
              <a:rPr lang="en-US" altLang="en-US" sz="3200" dirty="0">
                <a:latin typeface="#9Slide03 SVN-PF Din Text Pro C" panose="02000506020000020004" pitchFamily="2" charset="0"/>
              </a:rPr>
              <a:t>Xin-ga-po: </a:t>
            </a:r>
            <a:endParaRPr lang="en-US" sz="3200" dirty="0"/>
          </a:p>
        </p:txBody>
      </p:sp>
      <p:sp>
        <p:nvSpPr>
          <p:cNvPr id="13" name="TextBox 12">
            <a:extLst>
              <a:ext uri="{FF2B5EF4-FFF2-40B4-BE49-F238E27FC236}">
                <a16:creationId xmlns:a16="http://schemas.microsoft.com/office/drawing/2014/main" id="{6765FB44-649B-4401-8486-0229B8D2FCAF}"/>
              </a:ext>
            </a:extLst>
          </p:cNvPr>
          <p:cNvSpPr txBox="1"/>
          <p:nvPr/>
        </p:nvSpPr>
        <p:spPr>
          <a:xfrm>
            <a:off x="1047446" y="2706039"/>
            <a:ext cx="1248462" cy="611065"/>
          </a:xfrm>
          <a:prstGeom prst="rect">
            <a:avLst/>
          </a:prstGeom>
          <a:noFill/>
          <a:ln>
            <a:solidFill>
              <a:schemeClr val="tx1"/>
            </a:solidFill>
            <a:prstDash val="sysDot"/>
          </a:ln>
        </p:spPr>
        <p:txBody>
          <a:bodyPr wrap="square">
            <a:spAutoFit/>
          </a:bodyPr>
          <a:lstStyle/>
          <a:p>
            <a:pPr marL="0" marR="0" indent="0" algn="just">
              <a:lnSpc>
                <a:spcPct val="115000"/>
              </a:lnSpc>
              <a:spcBef>
                <a:spcPts val="0"/>
              </a:spcBef>
              <a:spcAft>
                <a:spcPts val="0"/>
              </a:spcAft>
            </a:pPr>
            <a:r>
              <a:rPr lang="nl-NL" sz="3200" dirty="0">
                <a:solidFill>
                  <a:srgbClr val="0070C0"/>
                </a:solidFill>
                <a:latin typeface="#9Slide03 SVN-PF Din Text Pro C" panose="02000506020000020004" pitchFamily="2" charset="0"/>
                <a:ea typeface="Tahoma" panose="020B0604030504040204" pitchFamily="34" charset="0"/>
              </a:rPr>
              <a:t>TÂY NAM</a:t>
            </a:r>
            <a:endParaRPr lang="en-US" sz="3200" dirty="0">
              <a:solidFill>
                <a:srgbClr val="0070C0"/>
              </a:solidFill>
              <a:effectLst/>
              <a:latin typeface="#9Slide03 SVN-PF Din Text Pro C" panose="02000506020000020004" pitchFamily="2" charset="0"/>
              <a:ea typeface="Tahoma" panose="020B0604030504040204" pitchFamily="34" charset="0"/>
            </a:endParaRPr>
          </a:p>
        </p:txBody>
      </p:sp>
      <p:sp>
        <p:nvSpPr>
          <p:cNvPr id="15" name="TextBox 14">
            <a:extLst>
              <a:ext uri="{FF2B5EF4-FFF2-40B4-BE49-F238E27FC236}">
                <a16:creationId xmlns:a16="http://schemas.microsoft.com/office/drawing/2014/main" id="{031AC237-326D-4C34-B5AC-3DC8C024FD6B}"/>
              </a:ext>
            </a:extLst>
          </p:cNvPr>
          <p:cNvSpPr txBox="1"/>
          <p:nvPr/>
        </p:nvSpPr>
        <p:spPr>
          <a:xfrm>
            <a:off x="1047445" y="4317786"/>
            <a:ext cx="1569145" cy="611065"/>
          </a:xfrm>
          <a:prstGeom prst="rect">
            <a:avLst/>
          </a:prstGeom>
          <a:noFill/>
          <a:ln>
            <a:solidFill>
              <a:schemeClr val="tx1"/>
            </a:solidFill>
            <a:prstDash val="sysDot"/>
          </a:ln>
        </p:spPr>
        <p:txBody>
          <a:bodyPr wrap="square">
            <a:spAutoFit/>
          </a:bodyPr>
          <a:lstStyle/>
          <a:p>
            <a:pPr marL="0" marR="0" indent="0" algn="just">
              <a:lnSpc>
                <a:spcPct val="115000"/>
              </a:lnSpc>
              <a:spcBef>
                <a:spcPts val="0"/>
              </a:spcBef>
              <a:spcAft>
                <a:spcPts val="0"/>
              </a:spcAft>
            </a:pPr>
            <a:r>
              <a:rPr lang="nl-NL" sz="3200" dirty="0">
                <a:solidFill>
                  <a:srgbClr val="0070C0"/>
                </a:solidFill>
                <a:latin typeface="#9Slide03 SVN-PF Din Text Pro C" panose="02000506020000020004" pitchFamily="2" charset="0"/>
                <a:ea typeface="Tahoma" panose="020B0604030504040204" pitchFamily="34" charset="0"/>
              </a:rPr>
              <a:t>ĐÔNG NAM</a:t>
            </a:r>
            <a:endParaRPr lang="en-US" sz="3200" dirty="0">
              <a:solidFill>
                <a:srgbClr val="0070C0"/>
              </a:solidFill>
              <a:effectLst/>
              <a:latin typeface="#9Slide03 SVN-PF Din Text Pro C" panose="02000506020000020004" pitchFamily="2" charset="0"/>
              <a:ea typeface="Tahoma" panose="020B0604030504040204" pitchFamily="34" charset="0"/>
            </a:endParaRPr>
          </a:p>
        </p:txBody>
      </p:sp>
      <p:sp>
        <p:nvSpPr>
          <p:cNvPr id="24" name="TextBox 23">
            <a:extLst>
              <a:ext uri="{FF2B5EF4-FFF2-40B4-BE49-F238E27FC236}">
                <a16:creationId xmlns:a16="http://schemas.microsoft.com/office/drawing/2014/main" id="{5D167494-95E9-4F5D-9DFB-A29F74E98951}"/>
              </a:ext>
            </a:extLst>
          </p:cNvPr>
          <p:cNvSpPr txBox="1"/>
          <p:nvPr/>
        </p:nvSpPr>
        <p:spPr>
          <a:xfrm>
            <a:off x="1238039" y="6022323"/>
            <a:ext cx="867275" cy="611065"/>
          </a:xfrm>
          <a:prstGeom prst="rect">
            <a:avLst/>
          </a:prstGeom>
          <a:noFill/>
          <a:ln>
            <a:solidFill>
              <a:schemeClr val="tx1"/>
            </a:solidFill>
            <a:prstDash val="sysDot"/>
          </a:ln>
        </p:spPr>
        <p:txBody>
          <a:bodyPr wrap="square">
            <a:spAutoFit/>
          </a:bodyPr>
          <a:lstStyle/>
          <a:p>
            <a:pPr marL="0" marR="0" indent="0" algn="just">
              <a:lnSpc>
                <a:spcPct val="115000"/>
              </a:lnSpc>
              <a:spcBef>
                <a:spcPts val="0"/>
              </a:spcBef>
              <a:spcAft>
                <a:spcPts val="0"/>
              </a:spcAft>
            </a:pPr>
            <a:r>
              <a:rPr lang="nl-NL" sz="3200" dirty="0">
                <a:solidFill>
                  <a:srgbClr val="0070C0"/>
                </a:solidFill>
                <a:latin typeface="#9Slide03 SVN-PF Din Text Pro C" panose="02000506020000020004" pitchFamily="2" charset="0"/>
                <a:ea typeface="Tahoma" panose="020B0604030504040204" pitchFamily="34" charset="0"/>
              </a:rPr>
              <a:t>NAM</a:t>
            </a:r>
            <a:endParaRPr lang="en-US" sz="3200" dirty="0">
              <a:solidFill>
                <a:srgbClr val="0070C0"/>
              </a:solidFill>
              <a:effectLst/>
              <a:latin typeface="#9Slide03 SVN-PF Din Text Pro C" panose="02000506020000020004" pitchFamily="2" charset="0"/>
              <a:ea typeface="Tahoma" panose="020B0604030504040204" pitchFamily="34" charset="0"/>
            </a:endParaRPr>
          </a:p>
        </p:txBody>
      </p:sp>
      <p:pic>
        <p:nvPicPr>
          <p:cNvPr id="22" name="Picture 21">
            <a:extLst>
              <a:ext uri="{FF2B5EF4-FFF2-40B4-BE49-F238E27FC236}">
                <a16:creationId xmlns:a16="http://schemas.microsoft.com/office/drawing/2014/main" id="{4B256CAE-C453-4AC0-AFAF-C598D80B5028}"/>
              </a:ext>
            </a:extLst>
          </p:cNvPr>
          <p:cNvPicPr>
            <a:picLocks noChangeAspect="1"/>
          </p:cNvPicPr>
          <p:nvPr/>
        </p:nvPicPr>
        <p:blipFill>
          <a:blip r:embed="rId3">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6239977" y="878824"/>
            <a:ext cx="480620" cy="480620"/>
          </a:xfrm>
          <a:prstGeom prst="rect">
            <a:avLst/>
          </a:prstGeom>
        </p:spPr>
      </p:pic>
      <p:pic>
        <p:nvPicPr>
          <p:cNvPr id="25" name="Picture 24">
            <a:extLst>
              <a:ext uri="{FF2B5EF4-FFF2-40B4-BE49-F238E27FC236}">
                <a16:creationId xmlns:a16="http://schemas.microsoft.com/office/drawing/2014/main" id="{8D56190A-3B84-47ED-AED1-3E354DF9E93A}"/>
              </a:ext>
            </a:extLst>
          </p:cNvPr>
          <p:cNvPicPr>
            <a:picLocks noChangeAspect="1"/>
          </p:cNvPicPr>
          <p:nvPr/>
        </p:nvPicPr>
        <p:blipFill>
          <a:blip r:embed="rId3">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8395913" y="1696755"/>
            <a:ext cx="480620" cy="480620"/>
          </a:xfrm>
          <a:prstGeom prst="rect">
            <a:avLst/>
          </a:prstGeom>
        </p:spPr>
      </p:pic>
      <p:pic>
        <p:nvPicPr>
          <p:cNvPr id="26" name="Picture 25">
            <a:extLst>
              <a:ext uri="{FF2B5EF4-FFF2-40B4-BE49-F238E27FC236}">
                <a16:creationId xmlns:a16="http://schemas.microsoft.com/office/drawing/2014/main" id="{D61B84A4-98C6-4AA8-A8EE-E57C2891CD94}"/>
              </a:ext>
            </a:extLst>
          </p:cNvPr>
          <p:cNvPicPr>
            <a:picLocks noChangeAspect="1"/>
          </p:cNvPicPr>
          <p:nvPr/>
        </p:nvPicPr>
        <p:blipFill>
          <a:blip r:embed="rId3">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5944845" y="3709474"/>
            <a:ext cx="480620" cy="480620"/>
          </a:xfrm>
          <a:prstGeom prst="rect">
            <a:avLst/>
          </a:prstGeom>
        </p:spPr>
      </p:pic>
      <p:pic>
        <p:nvPicPr>
          <p:cNvPr id="27" name="Picture 26">
            <a:extLst>
              <a:ext uri="{FF2B5EF4-FFF2-40B4-BE49-F238E27FC236}">
                <a16:creationId xmlns:a16="http://schemas.microsoft.com/office/drawing/2014/main" id="{6EB1CD8E-468D-4D54-83BF-9B9FE57BEF28}"/>
              </a:ext>
            </a:extLst>
          </p:cNvPr>
          <p:cNvPicPr>
            <a:picLocks noChangeAspect="1"/>
          </p:cNvPicPr>
          <p:nvPr/>
        </p:nvPicPr>
        <p:blipFill>
          <a:blip r:embed="rId3">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5474291" y="1925325"/>
            <a:ext cx="480620" cy="480620"/>
          </a:xfrm>
          <a:prstGeom prst="rect">
            <a:avLst/>
          </a:prstGeom>
        </p:spPr>
      </p:pic>
    </p:spTree>
    <p:extLst>
      <p:ext uri="{BB962C8B-B14F-4D97-AF65-F5344CB8AC3E}">
        <p14:creationId xmlns:p14="http://schemas.microsoft.com/office/powerpoint/2010/main" val="14493653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1000"/>
                                        <p:tgtEl>
                                          <p:spTgt spid="22"/>
                                        </p:tgtEl>
                                      </p:cBhvr>
                                    </p:animEffect>
                                    <p:anim calcmode="lin" valueType="num">
                                      <p:cBhvr>
                                        <p:cTn id="32" dur="1000" fill="hold"/>
                                        <p:tgtEl>
                                          <p:spTgt spid="22"/>
                                        </p:tgtEl>
                                        <p:attrNameLst>
                                          <p:attrName>ppt_x</p:attrName>
                                        </p:attrNameLst>
                                      </p:cBhvr>
                                      <p:tavLst>
                                        <p:tav tm="0">
                                          <p:val>
                                            <p:strVal val="#ppt_x"/>
                                          </p:val>
                                        </p:tav>
                                        <p:tav tm="100000">
                                          <p:val>
                                            <p:strVal val="#ppt_x"/>
                                          </p:val>
                                        </p:tav>
                                      </p:tavLst>
                                    </p:anim>
                                    <p:anim calcmode="lin" valueType="num">
                                      <p:cBhvr>
                                        <p:cTn id="33" dur="1000" fill="hold"/>
                                        <p:tgtEl>
                                          <p:spTgt spid="22"/>
                                        </p:tgtEl>
                                        <p:attrNameLst>
                                          <p:attrName>ppt_y</p:attrName>
                                        </p:attrNameLst>
                                      </p:cBhvr>
                                      <p:tavLst>
                                        <p:tav tm="0">
                                          <p:val>
                                            <p:strVal val="#ppt_y+.1"/>
                                          </p:val>
                                        </p:tav>
                                        <p:tav tm="100000">
                                          <p:val>
                                            <p:strVal val="#ppt_y"/>
                                          </p:val>
                                        </p:tav>
                                      </p:tavLst>
                                    </p:anim>
                                  </p:childTnLst>
                                </p:cTn>
                              </p:par>
                            </p:childTnLst>
                          </p:cTn>
                        </p:par>
                        <p:par>
                          <p:cTn id="34" fill="hold">
                            <p:stCondLst>
                              <p:cond delay="1000"/>
                            </p:stCondLst>
                            <p:childTnLst>
                              <p:par>
                                <p:cTn id="35" presetID="42" presetClass="entr" presetSubtype="0" fill="hold" nodeType="after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1000"/>
                                        <p:tgtEl>
                                          <p:spTgt spid="25"/>
                                        </p:tgtEl>
                                      </p:cBhvr>
                                    </p:animEffect>
                                    <p:anim calcmode="lin" valueType="num">
                                      <p:cBhvr>
                                        <p:cTn id="38" dur="1000" fill="hold"/>
                                        <p:tgtEl>
                                          <p:spTgt spid="25"/>
                                        </p:tgtEl>
                                        <p:attrNameLst>
                                          <p:attrName>ppt_x</p:attrName>
                                        </p:attrNameLst>
                                      </p:cBhvr>
                                      <p:tavLst>
                                        <p:tav tm="0">
                                          <p:val>
                                            <p:strVal val="#ppt_x"/>
                                          </p:val>
                                        </p:tav>
                                        <p:tav tm="100000">
                                          <p:val>
                                            <p:strVal val="#ppt_x"/>
                                          </p:val>
                                        </p:tav>
                                      </p:tavLst>
                                    </p:anim>
                                    <p:anim calcmode="lin" valueType="num">
                                      <p:cBhvr>
                                        <p:cTn id="39" dur="1000" fill="hold"/>
                                        <p:tgtEl>
                                          <p:spTgt spid="25"/>
                                        </p:tgtEl>
                                        <p:attrNameLst>
                                          <p:attrName>ppt_y</p:attrName>
                                        </p:attrNameLst>
                                      </p:cBhvr>
                                      <p:tavLst>
                                        <p:tav tm="0">
                                          <p:val>
                                            <p:strVal val="#ppt_y+.1"/>
                                          </p:val>
                                        </p:tav>
                                        <p:tav tm="100000">
                                          <p:val>
                                            <p:strVal val="#ppt_y"/>
                                          </p:val>
                                        </p:tav>
                                      </p:tavLst>
                                    </p:anim>
                                  </p:childTnLst>
                                </p:cTn>
                              </p:par>
                            </p:childTnLst>
                          </p:cTn>
                        </p:par>
                        <p:par>
                          <p:cTn id="40" fill="hold">
                            <p:stCondLst>
                              <p:cond delay="2000"/>
                            </p:stCondLst>
                            <p:childTnLst>
                              <p:par>
                                <p:cTn id="41" presetID="42" presetClass="entr" presetSubtype="0" fill="hold" nodeType="after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1000"/>
                                        <p:tgtEl>
                                          <p:spTgt spid="26"/>
                                        </p:tgtEl>
                                      </p:cBhvr>
                                    </p:animEffect>
                                    <p:anim calcmode="lin" valueType="num">
                                      <p:cBhvr>
                                        <p:cTn id="44" dur="1000" fill="hold"/>
                                        <p:tgtEl>
                                          <p:spTgt spid="26"/>
                                        </p:tgtEl>
                                        <p:attrNameLst>
                                          <p:attrName>ppt_x</p:attrName>
                                        </p:attrNameLst>
                                      </p:cBhvr>
                                      <p:tavLst>
                                        <p:tav tm="0">
                                          <p:val>
                                            <p:strVal val="#ppt_x"/>
                                          </p:val>
                                        </p:tav>
                                        <p:tav tm="100000">
                                          <p:val>
                                            <p:strVal val="#ppt_x"/>
                                          </p:val>
                                        </p:tav>
                                      </p:tavLst>
                                    </p:anim>
                                    <p:anim calcmode="lin" valueType="num">
                                      <p:cBhvr>
                                        <p:cTn id="45" dur="1000" fill="hold"/>
                                        <p:tgtEl>
                                          <p:spTgt spid="26"/>
                                        </p:tgtEl>
                                        <p:attrNameLst>
                                          <p:attrName>ppt_y</p:attrName>
                                        </p:attrNameLst>
                                      </p:cBhvr>
                                      <p:tavLst>
                                        <p:tav tm="0">
                                          <p:val>
                                            <p:strVal val="#ppt_y+.1"/>
                                          </p:val>
                                        </p:tav>
                                        <p:tav tm="100000">
                                          <p:val>
                                            <p:strVal val="#ppt_y"/>
                                          </p:val>
                                        </p:tav>
                                      </p:tavLst>
                                    </p:anim>
                                  </p:childTnLst>
                                </p:cTn>
                              </p:par>
                            </p:childTnLst>
                          </p:cTn>
                        </p:par>
                        <p:par>
                          <p:cTn id="46" fill="hold">
                            <p:stCondLst>
                              <p:cond delay="3000"/>
                            </p:stCondLst>
                            <p:childTnLst>
                              <p:par>
                                <p:cTn id="47" presetID="42" presetClass="entr" presetSubtype="0" fill="hold" nodeType="after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1000"/>
                                        <p:tgtEl>
                                          <p:spTgt spid="27"/>
                                        </p:tgtEl>
                                      </p:cBhvr>
                                    </p:animEffect>
                                    <p:anim calcmode="lin" valueType="num">
                                      <p:cBhvr>
                                        <p:cTn id="50" dur="1000" fill="hold"/>
                                        <p:tgtEl>
                                          <p:spTgt spid="27"/>
                                        </p:tgtEl>
                                        <p:attrNameLst>
                                          <p:attrName>ppt_x</p:attrName>
                                        </p:attrNameLst>
                                      </p:cBhvr>
                                      <p:tavLst>
                                        <p:tav tm="0">
                                          <p:val>
                                            <p:strVal val="#ppt_x"/>
                                          </p:val>
                                        </p:tav>
                                        <p:tav tm="100000">
                                          <p:val>
                                            <p:strVal val="#ppt_x"/>
                                          </p:val>
                                        </p:tav>
                                      </p:tavLst>
                                    </p:anim>
                                    <p:anim calcmode="lin" valueType="num">
                                      <p:cBhvr>
                                        <p:cTn id="5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barn(inVertical)">
                                      <p:cBhvr>
                                        <p:cTn id="56" dur="500"/>
                                        <p:tgtEl>
                                          <p:spTgt spid="7"/>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barn(inVertical)">
                                      <p:cBhvr>
                                        <p:cTn id="61" dur="500"/>
                                        <p:tgtEl>
                                          <p:spTgt spid="13"/>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1000"/>
                                        <p:tgtEl>
                                          <p:spTgt spid="8"/>
                                        </p:tgtEl>
                                      </p:cBhvr>
                                    </p:animEffect>
                                    <p:anim calcmode="lin" valueType="num">
                                      <p:cBhvr>
                                        <p:cTn id="67" dur="1000" fill="hold"/>
                                        <p:tgtEl>
                                          <p:spTgt spid="8"/>
                                        </p:tgtEl>
                                        <p:attrNameLst>
                                          <p:attrName>ppt_x</p:attrName>
                                        </p:attrNameLst>
                                      </p:cBhvr>
                                      <p:tavLst>
                                        <p:tav tm="0">
                                          <p:val>
                                            <p:strVal val="#ppt_x"/>
                                          </p:val>
                                        </p:tav>
                                        <p:tav tm="100000">
                                          <p:val>
                                            <p:strVal val="#ppt_x"/>
                                          </p:val>
                                        </p:tav>
                                      </p:tavLst>
                                    </p:anim>
                                    <p:anim calcmode="lin" valueType="num">
                                      <p:cBhvr>
                                        <p:cTn id="6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fade">
                                      <p:cBhvr>
                                        <p:cTn id="73" dur="1000"/>
                                        <p:tgtEl>
                                          <p:spTgt spid="15"/>
                                        </p:tgtEl>
                                      </p:cBhvr>
                                    </p:animEffect>
                                    <p:anim calcmode="lin" valueType="num">
                                      <p:cBhvr>
                                        <p:cTn id="74" dur="1000" fill="hold"/>
                                        <p:tgtEl>
                                          <p:spTgt spid="15"/>
                                        </p:tgtEl>
                                        <p:attrNameLst>
                                          <p:attrName>ppt_x</p:attrName>
                                        </p:attrNameLst>
                                      </p:cBhvr>
                                      <p:tavLst>
                                        <p:tav tm="0">
                                          <p:val>
                                            <p:strVal val="#ppt_x"/>
                                          </p:val>
                                        </p:tav>
                                        <p:tav tm="100000">
                                          <p:val>
                                            <p:strVal val="#ppt_x"/>
                                          </p:val>
                                        </p:tav>
                                      </p:tavLst>
                                    </p:anim>
                                    <p:anim calcmode="lin" valueType="num">
                                      <p:cBhvr>
                                        <p:cTn id="7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14"/>
                                        </p:tgtEl>
                                        <p:attrNameLst>
                                          <p:attrName>style.visibility</p:attrName>
                                        </p:attrNameLst>
                                      </p:cBhvr>
                                      <p:to>
                                        <p:strVal val="visible"/>
                                      </p:to>
                                    </p:set>
                                    <p:animEffect transition="in" filter="barn(inVertical)">
                                      <p:cBhvr>
                                        <p:cTn id="80" dur="500"/>
                                        <p:tgtEl>
                                          <p:spTgt spid="14"/>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grpId="0" nodeType="clickEffect">
                                  <p:stCondLst>
                                    <p:cond delay="0"/>
                                  </p:stCondLst>
                                  <p:childTnLst>
                                    <p:set>
                                      <p:cBhvr>
                                        <p:cTn id="84" dur="1" fill="hold">
                                          <p:stCondLst>
                                            <p:cond delay="0"/>
                                          </p:stCondLst>
                                        </p:cTn>
                                        <p:tgtEl>
                                          <p:spTgt spid="24"/>
                                        </p:tgtEl>
                                        <p:attrNameLst>
                                          <p:attrName>style.visibility</p:attrName>
                                        </p:attrNameLst>
                                      </p:cBhvr>
                                      <p:to>
                                        <p:strVal val="visible"/>
                                      </p:to>
                                    </p:set>
                                    <p:animEffect transition="in" filter="barn(inVertical)">
                                      <p:cBhvr>
                                        <p:cTn id="8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5" grpId="0" animBg="1"/>
      <p:bldP spid="2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4397</TotalTime>
  <Words>1007</Words>
  <Application>Microsoft Office PowerPoint</Application>
  <PresentationFormat>Widescreen</PresentationFormat>
  <Paragraphs>111</Paragraphs>
  <Slides>14</Slides>
  <Notes>4</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14</vt:i4>
      </vt:variant>
    </vt:vector>
  </HeadingPairs>
  <TitlesOfParts>
    <vt:vector size="27" baseType="lpstr">
      <vt:lpstr>#9Slide03 SVN-PF Din Text Pro C</vt:lpstr>
      <vt:lpstr>#9Slide05 Brannboll Ny</vt:lpstr>
      <vt:lpstr>#9Slide05 Cimochi</vt:lpstr>
      <vt:lpstr>.VnTime</vt:lpstr>
      <vt:lpstr>Arial</vt:lpstr>
      <vt:lpstr>Calibri</vt:lpstr>
      <vt:lpstr>Calibri Light</vt:lpstr>
      <vt:lpstr>iCiel Baliho Script</vt:lpstr>
      <vt:lpstr>Tahoma</vt:lpstr>
      <vt:lpstr>Times New Roman</vt:lpstr>
      <vt:lpstr>VNI-Times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Trang</dc:creator>
  <cp:lastModifiedBy>84974897627</cp:lastModifiedBy>
  <cp:revision>49</cp:revision>
  <dcterms:created xsi:type="dcterms:W3CDTF">2021-07-21T02:55:04Z</dcterms:created>
  <dcterms:modified xsi:type="dcterms:W3CDTF">2021-09-24T15:46:10Z</dcterms:modified>
</cp:coreProperties>
</file>