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80" r:id="rId2"/>
    <p:sldId id="625" r:id="rId3"/>
    <p:sldId id="641" r:id="rId4"/>
    <p:sldId id="643" r:id="rId5"/>
    <p:sldId id="428" r:id="rId6"/>
    <p:sldId id="658" r:id="rId7"/>
    <p:sldId id="644" r:id="rId8"/>
    <p:sldId id="664" r:id="rId9"/>
    <p:sldId id="646" r:id="rId10"/>
    <p:sldId id="667" r:id="rId11"/>
    <p:sldId id="648" r:id="rId12"/>
    <p:sldId id="668" r:id="rId13"/>
    <p:sldId id="651" r:id="rId14"/>
    <p:sldId id="671" r:id="rId15"/>
    <p:sldId id="660" r:id="rId16"/>
    <p:sldId id="672" r:id="rId17"/>
    <p:sldId id="665" r:id="rId18"/>
    <p:sldId id="595" r:id="rId19"/>
    <p:sldId id="653" r:id="rId20"/>
    <p:sldId id="655" r:id="rId21"/>
    <p:sldId id="656" r:id="rId22"/>
    <p:sldId id="663" r:id="rId23"/>
    <p:sldId id="616" r:id="rId24"/>
    <p:sldId id="657" r:id="rId25"/>
    <p:sldId id="62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99"/>
    <a:srgbClr val="0000FF"/>
    <a:srgbClr val="4B4C9D"/>
    <a:srgbClr val="B3E5FC"/>
    <a:srgbClr val="BDD7EE"/>
    <a:srgbClr val="A0D2A1"/>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1" d="100"/>
          <a:sy n="61"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3794605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556463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effectLst/>
                <a:latin typeface="#9Slide03 SVN-PF Din Text Pro C" panose="02000506020000020004" pitchFamily="2" charset="0"/>
                <a:ea typeface="Cambria" panose="02040503050406030204" pitchFamily="18" charset="0"/>
              </a:rPr>
              <a:t>- Trên bản đồ, các </a:t>
            </a:r>
            <a:r>
              <a:rPr lang="en-US" sz="1200" b="1">
                <a:solidFill>
                  <a:srgbClr val="0000FF"/>
                </a:solidFill>
                <a:effectLst/>
                <a:latin typeface="#9Slide03 SVN-PF Din Text Pro C" panose="02000506020000020004" pitchFamily="2" charset="0"/>
                <a:ea typeface="Cambria" panose="02040503050406030204" pitchFamily="18" charset="0"/>
              </a:rPr>
              <a:t>kí hiệu </a:t>
            </a:r>
            <a:r>
              <a:rPr lang="en-US" sz="1200">
                <a:effectLst/>
                <a:latin typeface="#9Slide03 SVN-PF Din Text Pro C" panose="02000506020000020004" pitchFamily="2" charset="0"/>
                <a:ea typeface="Cambria" panose="02040503050406030204" pitchFamily="18" charset="0"/>
              </a:rPr>
              <a:t>được giải thích trong </a:t>
            </a:r>
            <a:r>
              <a:rPr lang="en-US" sz="1200" b="1">
                <a:solidFill>
                  <a:srgbClr val="0000FF"/>
                </a:solidFill>
                <a:effectLst/>
                <a:latin typeface="#9Slide03 SVN-PF Din Text Pro C" panose="02000506020000020004" pitchFamily="2" charset="0"/>
                <a:ea typeface="Cambria" panose="02040503050406030204" pitchFamily="18" charset="0"/>
              </a:rPr>
              <a:t>bảng chú giải</a:t>
            </a:r>
            <a:r>
              <a:rPr lang="en-US" sz="1200">
                <a:effectLst/>
                <a:latin typeface="#9Slide03 SVN-PF Din Text Pro C" panose="02000506020000020004" pitchFamily="2" charset="0"/>
                <a:ea typeface="Cambria" panose="02040503050406030204" pitchFamily="18" charset="0"/>
              </a:rPr>
              <a:t>. </a:t>
            </a:r>
          </a:p>
          <a:p>
            <a:pPr algn="just"/>
            <a:r>
              <a:rPr lang="en-US" sz="1200">
                <a:effectLst/>
                <a:latin typeface="#9Slide03 SVN-PF Din Text Pro C" panose="02000506020000020004" pitchFamily="2" charset="0"/>
                <a:ea typeface="Cambria" panose="02040503050406030204" pitchFamily="18" charset="0"/>
              </a:rPr>
              <a:t>- Thường được bố trí ở dưới bản đồ hoặc những khu vực trống trên bản đồ.</a:t>
            </a:r>
            <a:endParaRPr lang="en-US" sz="1200">
              <a:latin typeface="#9Slide03 SVN-PF Din Text Pro C" panose="02000506020000020004" pitchFamily="2" charset="0"/>
            </a:endParaRPr>
          </a:p>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1505113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18</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a:t>
            </a:fld>
            <a:endParaRPr lang="en-US"/>
          </a:p>
        </p:txBody>
      </p:sp>
    </p:spTree>
    <p:extLst>
      <p:ext uri="{BB962C8B-B14F-4D97-AF65-F5344CB8AC3E}">
        <p14:creationId xmlns:p14="http://schemas.microsoft.com/office/powerpoint/2010/main" val="3328577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3</a:t>
            </a:fld>
            <a:endParaRPr lang="en-US"/>
          </a:p>
        </p:txBody>
      </p:sp>
    </p:spTree>
    <p:extLst>
      <p:ext uri="{BB962C8B-B14F-4D97-AF65-F5344CB8AC3E}">
        <p14:creationId xmlns:p14="http://schemas.microsoft.com/office/powerpoint/2010/main" val="2844894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5081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1150868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lục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Úc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màu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sắc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cao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Từ</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cao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vực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thấp</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khoảng</a:t>
            </a:r>
            <a:r>
              <a:rPr lang="en-US" sz="1800" i="1" dirty="0">
                <a:effectLst/>
                <a:latin typeface="Times New Roman" panose="02020603050405020304" pitchFamily="18" charset="0"/>
                <a:ea typeface="Cambria" panose="02040503050406030204" pitchFamily="18" charset="0"/>
              </a:rPr>
              <a:t> bao </a:t>
            </a:r>
            <a:r>
              <a:rPr lang="en-US" sz="1800" i="1" dirty="0" err="1">
                <a:effectLst/>
                <a:latin typeface="Times New Roman" panose="02020603050405020304" pitchFamily="18" charset="0"/>
                <a:ea typeface="Cambria" panose="02040503050406030204" pitchFamily="18" charset="0"/>
              </a:rPr>
              <a:t>nhiêu</a:t>
            </a:r>
            <a:r>
              <a:rPr lang="en-US" sz="1800" i="1" dirty="0">
                <a:effectLst/>
                <a:latin typeface="Times New Roman" panose="02020603050405020304" pitchFamily="18" charset="0"/>
                <a:ea typeface="Cambria" panose="02040503050406030204" pitchFamily="18" charset="0"/>
              </a:rPr>
              <a:t> m.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rất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quan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trọng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cơ</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sở</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chúng</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thiếu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thiếu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sẽ</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không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chính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nói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nội</a:t>
            </a:r>
            <a:r>
              <a:rPr lang="en-US" sz="1800" i="1" dirty="0">
                <a:effectLst/>
                <a:latin typeface="Times New Roman" panose="02020603050405020304" pitchFamily="18" charset="0"/>
                <a:ea typeface="Cambria" panose="02040503050406030204" pitchFamily="18" charset="0"/>
              </a:rPr>
              <a:t> dung </a:t>
            </a:r>
            <a:r>
              <a:rPr lang="en-US" sz="1800" i="1" dirty="0" err="1">
                <a:effectLst/>
                <a:latin typeface="Times New Roman" panose="02020603050405020304" pitchFamily="18" charset="0"/>
                <a:ea typeface="Cambria" panose="02040503050406030204" pitchFamily="18" charset="0"/>
              </a:rPr>
              <a:t>gì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tầm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quan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trọng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chú</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giải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những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hiệu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sẽ</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endParaRPr lang="en-US" sz="1800" dirty="0">
              <a:effectLst/>
              <a:latin typeface="Times New Roman" panose="02020603050405020304" pitchFamily="18" charset="0"/>
              <a:ea typeface="Tahoma" panose="020B0604030504040204" pitchFamily="34" charset="0"/>
            </a:endParaRPr>
          </a:p>
          <a:p>
            <a:pPr marL="0" marR="0" indent="0" algn="just">
              <a:lnSpc>
                <a:spcPct val="115000"/>
              </a:lnSpc>
              <a:spcBef>
                <a:spcPts val="0"/>
              </a:spcBef>
              <a:spcAft>
                <a:spcPts val="0"/>
              </a:spcAft>
            </a:pP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4068472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132101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effectLst/>
                <a:latin typeface="#9Slide03 SVN-PF Din Text Pro C" panose="02000506020000020004" pitchFamily="2" charset="0"/>
                <a:ea typeface="Cambria" panose="02040503050406030204" pitchFamily="18" charset="0"/>
              </a:rPr>
              <a:t>- Trên bản đồ, các </a:t>
            </a:r>
            <a:r>
              <a:rPr lang="en-US" sz="1200" b="1">
                <a:solidFill>
                  <a:srgbClr val="0000FF"/>
                </a:solidFill>
                <a:effectLst/>
                <a:latin typeface="#9Slide03 SVN-PF Din Text Pro C" panose="02000506020000020004" pitchFamily="2" charset="0"/>
                <a:ea typeface="Cambria" panose="02040503050406030204" pitchFamily="18" charset="0"/>
              </a:rPr>
              <a:t>kí hiệu </a:t>
            </a:r>
            <a:r>
              <a:rPr lang="en-US" sz="1200">
                <a:effectLst/>
                <a:latin typeface="#9Slide03 SVN-PF Din Text Pro C" panose="02000506020000020004" pitchFamily="2" charset="0"/>
                <a:ea typeface="Cambria" panose="02040503050406030204" pitchFamily="18" charset="0"/>
              </a:rPr>
              <a:t>được giải thích trong </a:t>
            </a:r>
            <a:r>
              <a:rPr lang="en-US" sz="1200" b="1">
                <a:solidFill>
                  <a:srgbClr val="0000FF"/>
                </a:solidFill>
                <a:effectLst/>
                <a:latin typeface="#9Slide03 SVN-PF Din Text Pro C" panose="02000506020000020004" pitchFamily="2" charset="0"/>
                <a:ea typeface="Cambria" panose="02040503050406030204" pitchFamily="18" charset="0"/>
              </a:rPr>
              <a:t>bảng chú giải</a:t>
            </a:r>
            <a:r>
              <a:rPr lang="en-US" sz="1200">
                <a:effectLst/>
                <a:latin typeface="#9Slide03 SVN-PF Din Text Pro C" panose="02000506020000020004" pitchFamily="2" charset="0"/>
                <a:ea typeface="Cambria" panose="02040503050406030204" pitchFamily="18" charset="0"/>
              </a:rPr>
              <a:t>. </a:t>
            </a:r>
          </a:p>
          <a:p>
            <a:pPr algn="just"/>
            <a:r>
              <a:rPr lang="en-US" sz="1200">
                <a:effectLst/>
                <a:latin typeface="#9Slide03 SVN-PF Din Text Pro C" panose="02000506020000020004" pitchFamily="2" charset="0"/>
                <a:ea typeface="Cambria" panose="02040503050406030204" pitchFamily="18" charset="0"/>
              </a:rPr>
              <a:t>- Thường được bố trí ở dưới bản đồ hoặc những khu vực trống trên bản đồ.</a:t>
            </a:r>
            <a:endParaRPr lang="en-US" sz="1200">
              <a:latin typeface="#9Slide03 SVN-PF Din Text Pro C" panose="02000506020000020004" pitchFamily="2" charset="0"/>
            </a:endParaRPr>
          </a:p>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95881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effectLst/>
                <a:latin typeface="#9Slide03 SVN-PF Din Text Pro C" panose="02000506020000020004" pitchFamily="2" charset="0"/>
                <a:ea typeface="Cambria" panose="02040503050406030204" pitchFamily="18" charset="0"/>
              </a:rPr>
              <a:t>- Trên bản đồ, các </a:t>
            </a:r>
            <a:r>
              <a:rPr lang="en-US" sz="1200" b="1">
                <a:solidFill>
                  <a:srgbClr val="0000FF"/>
                </a:solidFill>
                <a:effectLst/>
                <a:latin typeface="#9Slide03 SVN-PF Din Text Pro C" panose="02000506020000020004" pitchFamily="2" charset="0"/>
                <a:ea typeface="Cambria" panose="02040503050406030204" pitchFamily="18" charset="0"/>
              </a:rPr>
              <a:t>kí hiệu </a:t>
            </a:r>
            <a:r>
              <a:rPr lang="en-US" sz="1200">
                <a:effectLst/>
                <a:latin typeface="#9Slide03 SVN-PF Din Text Pro C" panose="02000506020000020004" pitchFamily="2" charset="0"/>
                <a:ea typeface="Cambria" panose="02040503050406030204" pitchFamily="18" charset="0"/>
              </a:rPr>
              <a:t>được giải thích trong </a:t>
            </a:r>
            <a:r>
              <a:rPr lang="en-US" sz="1200" b="1">
                <a:solidFill>
                  <a:srgbClr val="0000FF"/>
                </a:solidFill>
                <a:effectLst/>
                <a:latin typeface="#9Slide03 SVN-PF Din Text Pro C" panose="02000506020000020004" pitchFamily="2" charset="0"/>
                <a:ea typeface="Cambria" panose="02040503050406030204" pitchFamily="18" charset="0"/>
              </a:rPr>
              <a:t>bảng chú giải</a:t>
            </a:r>
            <a:r>
              <a:rPr lang="en-US" sz="1200">
                <a:effectLst/>
                <a:latin typeface="#9Slide03 SVN-PF Din Text Pro C" panose="02000506020000020004" pitchFamily="2" charset="0"/>
                <a:ea typeface="Cambria" panose="02040503050406030204" pitchFamily="18" charset="0"/>
              </a:rPr>
              <a:t>. </a:t>
            </a:r>
          </a:p>
          <a:p>
            <a:pPr algn="just"/>
            <a:r>
              <a:rPr lang="en-US" sz="1200">
                <a:effectLst/>
                <a:latin typeface="#9Slide03 SVN-PF Din Text Pro C" panose="02000506020000020004" pitchFamily="2" charset="0"/>
                <a:ea typeface="Cambria" panose="02040503050406030204" pitchFamily="18" charset="0"/>
              </a:rPr>
              <a:t>- Thường được bố trí ở dưới bản đồ hoặc những khu vực trống trên bản đồ.</a:t>
            </a:r>
            <a:endParaRPr lang="en-US" sz="1200">
              <a:latin typeface="#9Slide03 SVN-PF Din Text Pro C" panose="02000506020000020004" pitchFamily="2" charset="0"/>
            </a:endParaRPr>
          </a:p>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377231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10/5/2021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10/5/2021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2.wdp"/><Relationship Id="rId11" Type="http://schemas.microsoft.com/office/2007/relationships/hdphoto" Target="../media/hdphoto13.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jpeg"/><Relationship Id="rId5" Type="http://schemas.microsoft.com/office/2007/relationships/hdphoto" Target="../media/hdphoto14.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4.wdp"/><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hyperlink" Target="https://www.google.com/maps/@13.8365503,102.4008656,5.58z?hl=vi-VN" TargetMode="External"/><Relationship Id="rId1" Type="http://schemas.openxmlformats.org/officeDocument/2006/relationships/slideLayout" Target="../slideLayouts/slideLayout2.xml"/><Relationship Id="rId6" Type="http://schemas.microsoft.com/office/2007/relationships/hdphoto" Target="../media/hdphoto17.wdp"/><Relationship Id="rId11" Type="http://schemas.microsoft.com/office/2007/relationships/hdphoto" Target="../media/hdphoto12.wdp"/><Relationship Id="rId5" Type="http://schemas.openxmlformats.org/officeDocument/2006/relationships/image" Target="../media/image54.png"/><Relationship Id="rId10" Type="http://schemas.openxmlformats.org/officeDocument/2006/relationships/image" Target="../media/image35.png"/><Relationship Id="rId4" Type="http://schemas.openxmlformats.org/officeDocument/2006/relationships/image" Target="../media/image53.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2.wdp"/><Relationship Id="rId7" Type="http://schemas.microsoft.com/office/2007/relationships/hdphoto" Target="../media/hdphoto20.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1.png"/><Relationship Id="rId5" Type="http://schemas.microsoft.com/office/2007/relationships/hdphoto" Target="../media/hdphoto19.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21.wdp"/></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microsoft.com/office/2007/relationships/hdphoto" Target="../media/hdphoto5.wdp"/><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7.wdp"/><Relationship Id="rId10" Type="http://schemas.openxmlformats.org/officeDocument/2006/relationships/image" Target="../media/image19.png"/><Relationship Id="rId4" Type="http://schemas.openxmlformats.org/officeDocument/2006/relationships/image" Target="../media/image13.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E80E9-A2E9-42FB-951D-A0F5FF6E2471}"/>
              </a:ext>
            </a:extLst>
          </p:cNvPr>
          <p:cNvPicPr>
            <a:picLocks noChangeAspect="1"/>
          </p:cNvPicPr>
          <p:nvPr/>
        </p:nvPicPr>
        <p:blipFill rotWithShape="1">
          <a:blip r:embed="rId3"/>
          <a:srcRect l="26249" t="26595" r="27333" b="10991"/>
          <a:stretch/>
        </p:blipFill>
        <p:spPr>
          <a:xfrm>
            <a:off x="4848647" y="110169"/>
            <a:ext cx="7281659" cy="6013579"/>
          </a:xfrm>
          <a:prstGeom prst="rect">
            <a:avLst/>
          </a:prstGeom>
        </p:spPr>
      </p:pic>
      <p:sp>
        <p:nvSpPr>
          <p:cNvPr id="5" name="TextBox 4">
            <a:extLst>
              <a:ext uri="{FF2B5EF4-FFF2-40B4-BE49-F238E27FC236}">
                <a16:creationId xmlns:a16="http://schemas.microsoft.com/office/drawing/2014/main" id="{F623882A-5132-4B80-8089-DE5F38CC44E1}"/>
              </a:ext>
            </a:extLst>
          </p:cNvPr>
          <p:cNvSpPr txBox="1"/>
          <p:nvPr/>
        </p:nvSpPr>
        <p:spPr>
          <a:xfrm>
            <a:off x="5445760" y="6215088"/>
            <a:ext cx="6746240" cy="400110"/>
          </a:xfrm>
          <a:prstGeom prst="rect">
            <a:avLst/>
          </a:prstGeom>
          <a:noFill/>
        </p:spPr>
        <p:txBody>
          <a:bodyPr wrap="square" rtlCol="0">
            <a:spAutoFit/>
          </a:bodyPr>
          <a:lstStyle/>
          <a:p>
            <a:r>
              <a:rPr lang="en-US" sz="2000" i="1">
                <a:solidFill>
                  <a:srgbClr val="0070C0"/>
                </a:solidFill>
                <a:latin typeface="Arial" panose="020B0604020202020204" pitchFamily="34" charset="0"/>
                <a:cs typeface="Arial" panose="020B0604020202020204" pitchFamily="34" charset="0"/>
              </a:rPr>
              <a:t>Hình 1. Bản đồ một khu vực của Thành phố Hồ Chí Minh</a:t>
            </a:r>
          </a:p>
        </p:txBody>
      </p:sp>
      <p:sp>
        <p:nvSpPr>
          <p:cNvPr id="6" name="TextBox 5">
            <a:extLst>
              <a:ext uri="{FF2B5EF4-FFF2-40B4-BE49-F238E27FC236}">
                <a16:creationId xmlns:a16="http://schemas.microsoft.com/office/drawing/2014/main" id="{1151011A-D077-40CF-B49E-2948849E7434}"/>
              </a:ext>
            </a:extLst>
          </p:cNvPr>
          <p:cNvSpPr txBox="1"/>
          <p:nvPr/>
        </p:nvSpPr>
        <p:spPr>
          <a:xfrm>
            <a:off x="13211" y="1176261"/>
            <a:ext cx="4760512" cy="1200329"/>
          </a:xfrm>
          <a:prstGeom prst="rect">
            <a:avLst/>
          </a:prstGeom>
          <a:noFill/>
        </p:spPr>
        <p:txBody>
          <a:bodyPr wrap="square" rtlCol="0">
            <a:spAutoFit/>
          </a:bodyPr>
          <a:lstStyle/>
          <a:p>
            <a:pPr algn="just"/>
            <a:r>
              <a:rPr lang="en-US" sz="2400" b="1">
                <a:solidFill>
                  <a:srgbClr val="002060"/>
                </a:solidFill>
                <a:latin typeface="Times New Roman" panose="02020603050405020304" pitchFamily="18" charset="0"/>
                <a:cs typeface="Times New Roman" panose="02020603050405020304" pitchFamily="18" charset="0"/>
              </a:rPr>
              <a:t>- Khoảng cách từ chợ Bến Thành đến công viên Thống Nhất:</a:t>
            </a:r>
          </a:p>
          <a:p>
            <a:r>
              <a:rPr lang="en-US" sz="2400" b="1">
                <a:solidFill>
                  <a:srgbClr val="002060"/>
                </a:solidFill>
                <a:latin typeface="Times New Roman" panose="02020603050405020304" pitchFamily="18" charset="0"/>
                <a:cs typeface="Times New Roman" panose="02020603050405020304" pitchFamily="18" charset="0"/>
              </a:rPr>
              <a:t>7cm x 10.000m= 70.000cm = 700 m</a:t>
            </a:r>
          </a:p>
        </p:txBody>
      </p:sp>
      <p:sp>
        <p:nvSpPr>
          <p:cNvPr id="7" name="TextBox 6">
            <a:extLst>
              <a:ext uri="{FF2B5EF4-FFF2-40B4-BE49-F238E27FC236}">
                <a16:creationId xmlns:a16="http://schemas.microsoft.com/office/drawing/2014/main" id="{51CEF158-2CF0-479E-AE1D-F606D6AC1D84}"/>
              </a:ext>
            </a:extLst>
          </p:cNvPr>
          <p:cNvSpPr txBox="1"/>
          <p:nvPr/>
        </p:nvSpPr>
        <p:spPr>
          <a:xfrm>
            <a:off x="18671" y="3110639"/>
            <a:ext cx="4928947" cy="1569660"/>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 Chiều dài đường Lê Thánh Tôn từ ngã ba Phạm Hồng Thái đến ngã tư Hai Bà Trưng:</a:t>
            </a:r>
          </a:p>
          <a:p>
            <a:r>
              <a:rPr lang="en-US" sz="2400" b="1">
                <a:solidFill>
                  <a:srgbClr val="002060"/>
                </a:solidFill>
                <a:latin typeface="Times New Roman" panose="02020603050405020304" pitchFamily="18" charset="0"/>
                <a:cs typeface="Times New Roman" panose="02020603050405020304" pitchFamily="18" charset="0"/>
              </a:rPr>
              <a:t>12,2 cm x 100m =1220m</a:t>
            </a:r>
          </a:p>
        </p:txBody>
      </p:sp>
      <p:pic>
        <p:nvPicPr>
          <p:cNvPr id="8" name="Picture 7">
            <a:extLst>
              <a:ext uri="{FF2B5EF4-FFF2-40B4-BE49-F238E27FC236}">
                <a16:creationId xmlns:a16="http://schemas.microsoft.com/office/drawing/2014/main" id="{2A2B94D5-55E1-4128-81AB-257F7F23D6C4}"/>
              </a:ext>
            </a:extLst>
          </p:cNvPr>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6877731" y="3591285"/>
            <a:ext cx="480620" cy="480620"/>
          </a:xfrm>
          <a:prstGeom prst="rect">
            <a:avLst/>
          </a:prstGeom>
        </p:spPr>
      </p:pic>
      <p:pic>
        <p:nvPicPr>
          <p:cNvPr id="9" name="Picture 8">
            <a:extLst>
              <a:ext uri="{FF2B5EF4-FFF2-40B4-BE49-F238E27FC236}">
                <a16:creationId xmlns:a16="http://schemas.microsoft.com/office/drawing/2014/main" id="{536D5A23-FCC3-48DE-BE24-F10C521188AF}"/>
              </a:ext>
            </a:extLst>
          </p:cNvPr>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9195115" y="-57210"/>
            <a:ext cx="480620" cy="480620"/>
          </a:xfrm>
          <a:prstGeom prst="rect">
            <a:avLst/>
          </a:prstGeom>
        </p:spPr>
      </p:pic>
      <p:cxnSp>
        <p:nvCxnSpPr>
          <p:cNvPr id="3" name="Straight Connector 2">
            <a:extLst>
              <a:ext uri="{FF2B5EF4-FFF2-40B4-BE49-F238E27FC236}">
                <a16:creationId xmlns:a16="http://schemas.microsoft.com/office/drawing/2014/main" id="{A91A7862-F9C0-40CE-8E02-46D8031637CA}"/>
              </a:ext>
            </a:extLst>
          </p:cNvPr>
          <p:cNvCxnSpPr/>
          <p:nvPr/>
        </p:nvCxnSpPr>
        <p:spPr>
          <a:xfrm>
            <a:off x="6637421" y="426453"/>
            <a:ext cx="480620" cy="3554112"/>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4F3909CF-410B-41FF-B402-751C19A19418}"/>
              </a:ext>
            </a:extLst>
          </p:cNvPr>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6397111" y="-54167"/>
            <a:ext cx="480620" cy="480620"/>
          </a:xfrm>
          <a:prstGeom prst="rect">
            <a:avLst/>
          </a:prstGeom>
        </p:spPr>
      </p:pic>
      <p:pic>
        <p:nvPicPr>
          <p:cNvPr id="11" name="Picture 10">
            <a:extLst>
              <a:ext uri="{FF2B5EF4-FFF2-40B4-BE49-F238E27FC236}">
                <a16:creationId xmlns:a16="http://schemas.microsoft.com/office/drawing/2014/main" id="{14FC87ED-3CBE-4CF4-9207-3E8B924F91AE}"/>
              </a:ext>
            </a:extLst>
          </p:cNvPr>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041558" y="4116094"/>
            <a:ext cx="480620" cy="480620"/>
          </a:xfrm>
          <a:prstGeom prst="rect">
            <a:avLst/>
          </a:prstGeom>
        </p:spPr>
      </p:pic>
      <p:sp>
        <p:nvSpPr>
          <p:cNvPr id="13" name="Freeform: Shape 12">
            <a:extLst>
              <a:ext uri="{FF2B5EF4-FFF2-40B4-BE49-F238E27FC236}">
                <a16:creationId xmlns:a16="http://schemas.microsoft.com/office/drawing/2014/main" id="{DE88931F-B6BA-497C-BA22-99D1D1B5844F}"/>
              </a:ext>
            </a:extLst>
          </p:cNvPr>
          <p:cNvSpPr/>
          <p:nvPr/>
        </p:nvSpPr>
        <p:spPr>
          <a:xfrm>
            <a:off x="5338119" y="3052119"/>
            <a:ext cx="2137719" cy="1544595"/>
          </a:xfrm>
          <a:custGeom>
            <a:avLst/>
            <a:gdLst>
              <a:gd name="connsiteX0" fmla="*/ 0 w 2137719"/>
              <a:gd name="connsiteY0" fmla="*/ 1544595 h 1544595"/>
              <a:gd name="connsiteX1" fmla="*/ 2137719 w 2137719"/>
              <a:gd name="connsiteY1" fmla="*/ 0 h 1544595"/>
            </a:gdLst>
            <a:ahLst/>
            <a:cxnLst>
              <a:cxn ang="0">
                <a:pos x="connsiteX0" y="connsiteY0"/>
              </a:cxn>
              <a:cxn ang="0">
                <a:pos x="connsiteX1" y="connsiteY1"/>
              </a:cxn>
            </a:cxnLst>
            <a:rect l="l" t="t" r="r" b="b"/>
            <a:pathLst>
              <a:path w="2137719" h="1544595">
                <a:moveTo>
                  <a:pt x="0" y="1544595"/>
                </a:moveTo>
                <a:lnTo>
                  <a:pt x="2137719" y="0"/>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225E118-298A-40F4-ACCB-7A5ECDDA6255}"/>
              </a:ext>
            </a:extLst>
          </p:cNvPr>
          <p:cNvCxnSpPr>
            <a:cxnSpLocks/>
          </p:cNvCxnSpPr>
          <p:nvPr/>
        </p:nvCxnSpPr>
        <p:spPr>
          <a:xfrm flipV="1">
            <a:off x="7475838" y="2777251"/>
            <a:ext cx="296561" cy="27486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8A6F2F2-B982-41B4-BAF2-F9D61029A919}"/>
              </a:ext>
            </a:extLst>
          </p:cNvPr>
          <p:cNvCxnSpPr>
            <a:cxnSpLocks/>
          </p:cNvCxnSpPr>
          <p:nvPr/>
        </p:nvCxnSpPr>
        <p:spPr>
          <a:xfrm flipV="1">
            <a:off x="7772399" y="423410"/>
            <a:ext cx="1702943" cy="235384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48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fade">
                                      <p:cBhvr>
                                        <p:cTn id="4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7EAAEC-F24C-4F13-B33B-CCB89F04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4694"/>
            <a:ext cx="6077031" cy="6241122"/>
          </a:xfrm>
          <a:prstGeom prst="rect">
            <a:avLst/>
          </a:prstGeom>
        </p:spPr>
      </p:pic>
      <p:sp>
        <p:nvSpPr>
          <p:cNvPr id="3" name="TextBox 2">
            <a:extLst>
              <a:ext uri="{FF2B5EF4-FFF2-40B4-BE49-F238E27FC236}">
                <a16:creationId xmlns:a16="http://schemas.microsoft.com/office/drawing/2014/main" id="{2CCF25BF-5E46-49F0-AFA6-DDC725E5363D}"/>
              </a:ext>
            </a:extLst>
          </p:cNvPr>
          <p:cNvSpPr txBox="1"/>
          <p:nvPr/>
        </p:nvSpPr>
        <p:spPr>
          <a:xfrm>
            <a:off x="-423042" y="69610"/>
            <a:ext cx="1303808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strike="noStrike" kern="1200" cap="none" spc="0" normalizeH="0" baseline="0" noProof="0">
                <a:ln>
                  <a:noFill/>
                </a:ln>
                <a:solidFill>
                  <a:srgbClr val="002060"/>
                </a:solidFill>
                <a:effectLst/>
                <a:uLnTx/>
                <a:uFillTx/>
                <a:latin typeface="+mj-lt"/>
                <a:cs typeface="Times New Roman" panose="02020603050405020304" pitchFamily="18" charset="0"/>
              </a:rPr>
              <a:t>TIẾT</a:t>
            </a:r>
            <a:r>
              <a:rPr kumimoji="0" lang="vi-VN" sz="2200" b="1" i="0" strike="noStrike" kern="1200" cap="none" spc="0" normalizeH="0" noProof="0">
                <a:ln>
                  <a:noFill/>
                </a:ln>
                <a:solidFill>
                  <a:srgbClr val="002060"/>
                </a:solidFill>
                <a:effectLst/>
                <a:uLnTx/>
                <a:uFillTx/>
                <a:latin typeface="+mj-lt"/>
                <a:cs typeface="Times New Roman" panose="02020603050405020304" pitchFamily="18" charset="0"/>
              </a:rPr>
              <a:t> </a:t>
            </a:r>
            <a:r>
              <a:rPr kumimoji="0" lang="en-US" sz="2200" b="1" i="0" strike="noStrike" kern="1200" cap="none" spc="0" normalizeH="0" noProof="0">
                <a:ln>
                  <a:noFill/>
                </a:ln>
                <a:solidFill>
                  <a:srgbClr val="002060"/>
                </a:solidFill>
                <a:effectLst/>
                <a:uLnTx/>
                <a:uFillTx/>
                <a:latin typeface="+mj-lt"/>
                <a:cs typeface="Times New Roman" panose="02020603050405020304" pitchFamily="18" charset="0"/>
              </a:rPr>
              <a:t>5</a:t>
            </a:r>
            <a:r>
              <a:rPr kumimoji="0" lang="vi-VN" sz="2200" b="1" i="0" strike="noStrike" kern="1200" cap="none" spc="0" normalizeH="0" noProof="0">
                <a:ln>
                  <a:noFill/>
                </a:ln>
                <a:solidFill>
                  <a:srgbClr val="002060"/>
                </a:solidFill>
                <a:effectLst/>
                <a:uLnTx/>
                <a:uFillTx/>
                <a:latin typeface="+mj-lt"/>
                <a:cs typeface="Times New Roman" panose="02020603050405020304" pitchFamily="18" charset="0"/>
              </a:rPr>
              <a:t> - </a:t>
            </a:r>
            <a:r>
              <a:rPr kumimoji="0" lang="en-US" sz="2200" b="1" i="0" strike="noStrike" kern="1200" cap="none" spc="0" normalizeH="0" baseline="0" noProof="0">
                <a:ln>
                  <a:noFill/>
                </a:ln>
                <a:solidFill>
                  <a:srgbClr val="002060"/>
                </a:solidFill>
                <a:effectLst/>
                <a:uLnTx/>
                <a:uFillTx/>
                <a:latin typeface="+mj-lt"/>
                <a:cs typeface="Times New Roman" panose="02020603050405020304" pitchFamily="18" charset="0"/>
              </a:rPr>
              <a:t>B</a:t>
            </a:r>
            <a:r>
              <a:rPr lang="vi-VN" sz="2200" b="1">
                <a:solidFill>
                  <a:srgbClr val="002060"/>
                </a:solidFill>
                <a:latin typeface="+mj-lt"/>
                <a:cs typeface="Times New Roman" panose="02020603050405020304" pitchFamily="18" charset="0"/>
              </a:rPr>
              <a:t>ÀI</a:t>
            </a:r>
            <a:r>
              <a:rPr kumimoji="0" lang="en-US" sz="2200" b="1" i="0" strike="noStrike" kern="1200" cap="none" spc="0" normalizeH="0" baseline="0" noProof="0">
                <a:ln>
                  <a:noFill/>
                </a:ln>
                <a:solidFill>
                  <a:srgbClr val="002060"/>
                </a:solidFill>
                <a:effectLst/>
                <a:uLnTx/>
                <a:uFillTx/>
                <a:latin typeface="+mj-lt"/>
                <a:cs typeface="Times New Roman" panose="02020603050405020304" pitchFamily="18" charset="0"/>
              </a:rPr>
              <a:t> 4: </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KÍ HIỆU VÀ BẢNG CHÚ GIẢI BẢN </a:t>
            </a:r>
            <a:r>
              <a:rPr kumimoji="0" lang="vi-VN" sz="2200" b="1" i="0" strike="noStrike" kern="1200" cap="none" spc="0" normalizeH="0" noProof="0">
                <a:ln>
                  <a:noFill/>
                </a:ln>
                <a:solidFill>
                  <a:srgbClr val="002060"/>
                </a:solidFill>
                <a:effectLst/>
                <a:uLnTx/>
                <a:uFillTx/>
                <a:latin typeface="+mj-lt"/>
                <a:cs typeface="#9Slide03 Arima Madurai Thin" panose="00000300000000000000" pitchFamily="2" charset="0"/>
              </a:rPr>
              <a:t> Đ</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Ồ.</a:t>
            </a:r>
            <a:r>
              <a:rPr kumimoji="0" lang="en-US"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 </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TÌM ĐƯỜNG ĐI TRÊN BẢN </a:t>
            </a:r>
            <a:r>
              <a:rPr lang="vi-VN" sz="2200" b="1">
                <a:solidFill>
                  <a:srgbClr val="002060"/>
                </a:solidFill>
                <a:latin typeface="+mj-lt"/>
                <a:cs typeface="#9Slide03 Arima Madurai Thin" panose="00000300000000000000" pitchFamily="2" charset="0"/>
              </a:rPr>
              <a:t>Đ</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Ồ (T1</a:t>
            </a:r>
            <a:r>
              <a:rPr kumimoji="0" lang="en-US"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a:t>
            </a:r>
            <a:endParaRPr kumimoji="0" lang="en-US" sz="2200" b="1" i="0" strike="noStrike" kern="1200" cap="none" spc="0" normalizeH="0" baseline="0" noProof="0" dirty="0">
              <a:ln>
                <a:noFill/>
              </a:ln>
              <a:solidFill>
                <a:srgbClr val="002060"/>
              </a:solidFill>
              <a:effectLst/>
              <a:uLnTx/>
              <a:uFillTx/>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A74ED203-C6C0-4D29-9198-ADF59C05F3E7}"/>
              </a:ext>
            </a:extLst>
          </p:cNvPr>
          <p:cNvSpPr txBox="1"/>
          <p:nvPr/>
        </p:nvSpPr>
        <p:spPr>
          <a:xfrm>
            <a:off x="177841" y="849640"/>
            <a:ext cx="5899190"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1. Kí hiệu và bảng chú giải bản đồ</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A3ED99A-1B08-4248-8356-1D30DA71C198}"/>
              </a:ext>
            </a:extLst>
          </p:cNvPr>
          <p:cNvPicPr>
            <a:picLocks noChangeAspect="1"/>
          </p:cNvPicPr>
          <p:nvPr/>
        </p:nvPicPr>
        <p:blipFill rotWithShape="1">
          <a:blip r:embed="rId3"/>
          <a:srcRect b="6904"/>
          <a:stretch/>
        </p:blipFill>
        <p:spPr>
          <a:xfrm>
            <a:off x="6095999" y="3815255"/>
            <a:ext cx="5866204" cy="2824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 name="Group 5">
            <a:extLst>
              <a:ext uri="{FF2B5EF4-FFF2-40B4-BE49-F238E27FC236}">
                <a16:creationId xmlns:a16="http://schemas.microsoft.com/office/drawing/2014/main" id="{44E85636-FA43-4470-8C1C-76DD3FB86ED1}"/>
              </a:ext>
            </a:extLst>
          </p:cNvPr>
          <p:cNvGrpSpPr/>
          <p:nvPr/>
        </p:nvGrpSpPr>
        <p:grpSpPr>
          <a:xfrm>
            <a:off x="6049084" y="616879"/>
            <a:ext cx="5965075" cy="3015958"/>
            <a:chOff x="7025137" y="3055391"/>
            <a:chExt cx="4114410" cy="3536408"/>
          </a:xfrm>
        </p:grpSpPr>
        <p:pic>
          <p:nvPicPr>
            <p:cNvPr id="7" name="Picture 6" descr="Diagram&#10;&#10;Description automatically generated">
              <a:extLst>
                <a:ext uri="{FF2B5EF4-FFF2-40B4-BE49-F238E27FC236}">
                  <a16:creationId xmlns:a16="http://schemas.microsoft.com/office/drawing/2014/main" id="{BAA116B7-C249-4104-B072-C3539EA546F7}"/>
                </a:ext>
              </a:extLst>
            </p:cNvPr>
            <p:cNvPicPr>
              <a:picLocks noChangeAspect="1"/>
            </p:cNvPicPr>
            <p:nvPr/>
          </p:nvPicPr>
          <p:blipFill rotWithShape="1">
            <a:blip r:embed="rId4">
              <a:extLst>
                <a:ext uri="{28A0092B-C50C-407E-A947-70E740481C1C}">
                  <a14:useLocalDpi xmlns:a14="http://schemas.microsoft.com/office/drawing/2010/main" val="0"/>
                </a:ext>
              </a:extLst>
            </a:blip>
            <a:srcRect b="8428"/>
            <a:stretch/>
          </p:blipFill>
          <p:spPr>
            <a:xfrm>
              <a:off x="7025137" y="3055391"/>
              <a:ext cx="4114410" cy="3136074"/>
            </a:xfrm>
            <a:prstGeom prst="rect">
              <a:avLst/>
            </a:prstGeom>
          </p:spPr>
        </p:pic>
        <p:sp>
          <p:nvSpPr>
            <p:cNvPr id="8" name="TextBox 7">
              <a:extLst>
                <a:ext uri="{FF2B5EF4-FFF2-40B4-BE49-F238E27FC236}">
                  <a16:creationId xmlns:a16="http://schemas.microsoft.com/office/drawing/2014/main" id="{289ABE14-16EE-4D65-A760-EF02D7EB899E}"/>
                </a:ext>
              </a:extLst>
            </p:cNvPr>
            <p:cNvSpPr txBox="1"/>
            <p:nvPr/>
          </p:nvSpPr>
          <p:spPr>
            <a:xfrm>
              <a:off x="8017224" y="6191465"/>
              <a:ext cx="2268730" cy="400334"/>
            </a:xfrm>
            <a:prstGeom prst="rect">
              <a:avLst/>
            </a:prstGeom>
            <a:noFill/>
          </p:spPr>
          <p:txBody>
            <a:bodyPr wrap="square">
              <a:spAutoFit/>
            </a:bodyPr>
            <a:lstStyle/>
            <a:p>
              <a:r>
                <a:rPr lang="en-US" sz="2400" dirty="0" err="1">
                  <a:latin typeface="#9Slide03 SVN-PF Din Text Pro C" panose="02000506020000020004" pitchFamily="2" charset="0"/>
                </a:rPr>
                <a:t>Một</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số</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kí</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hiệu</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trên</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bản</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đồ</a:t>
              </a:r>
              <a:endParaRPr lang="en-US" sz="2400" dirty="0"/>
            </a:p>
          </p:txBody>
        </p:sp>
      </p:grpSp>
      <p:sp>
        <p:nvSpPr>
          <p:cNvPr id="9" name="TextBox 8">
            <a:extLst>
              <a:ext uri="{FF2B5EF4-FFF2-40B4-BE49-F238E27FC236}">
                <a16:creationId xmlns:a16="http://schemas.microsoft.com/office/drawing/2014/main" id="{7A1B2A0C-1874-48A2-BCA4-0C095B114255}"/>
              </a:ext>
            </a:extLst>
          </p:cNvPr>
          <p:cNvSpPr txBox="1"/>
          <p:nvPr/>
        </p:nvSpPr>
        <p:spPr>
          <a:xfrm>
            <a:off x="229797" y="1262890"/>
            <a:ext cx="5899190"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a/ Kí hiệu bản đồ: </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BDC1A25-E0B2-4220-BE57-129DDB8B826A}"/>
              </a:ext>
            </a:extLst>
          </p:cNvPr>
          <p:cNvSpPr txBox="1"/>
          <p:nvPr/>
        </p:nvSpPr>
        <p:spPr>
          <a:xfrm>
            <a:off x="141174" y="1792788"/>
            <a:ext cx="5899190" cy="830997"/>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 Kí hiệu bản đồ là các dấu hiệu quy ước dùng để thể hiện các đối tượng địa lí trên bản đồ.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EE13E4F-8990-47C3-AEF3-2EE6FDC34DFD}"/>
              </a:ext>
            </a:extLst>
          </p:cNvPr>
          <p:cNvSpPr txBox="1"/>
          <p:nvPr/>
        </p:nvSpPr>
        <p:spPr>
          <a:xfrm>
            <a:off x="141174" y="2910038"/>
            <a:ext cx="2065998"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- 3 loại kí hiệu: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5D0F1CA-B833-414A-8137-10D7FC626E56}"/>
              </a:ext>
            </a:extLst>
          </p:cNvPr>
          <p:cNvSpPr txBox="1"/>
          <p:nvPr/>
        </p:nvSpPr>
        <p:spPr>
          <a:xfrm>
            <a:off x="2376111" y="2633775"/>
            <a:ext cx="2065998"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Kí hiệu điểm</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347FE8A-2A95-42BA-B4FF-AFBED1274A14}"/>
              </a:ext>
            </a:extLst>
          </p:cNvPr>
          <p:cNvSpPr txBox="1"/>
          <p:nvPr/>
        </p:nvSpPr>
        <p:spPr>
          <a:xfrm>
            <a:off x="2423407" y="3032407"/>
            <a:ext cx="2065998" cy="461665"/>
          </a:xfrm>
          <a:prstGeom prst="rect">
            <a:avLst/>
          </a:prstGeom>
          <a:noFill/>
          <a:ln>
            <a:noFill/>
          </a:ln>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Kí hiệu đường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E8429FA-0727-40B2-8148-01A05601B58C}"/>
              </a:ext>
            </a:extLst>
          </p:cNvPr>
          <p:cNvSpPr txBox="1"/>
          <p:nvPr/>
        </p:nvSpPr>
        <p:spPr>
          <a:xfrm>
            <a:off x="2474676" y="3401673"/>
            <a:ext cx="2697332"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Kí hiệu diện tích</a:t>
            </a:r>
            <a:endParaRPr lang="en-US" sz="2400" dirty="0">
              <a:solidFill>
                <a:schemeClr val="bg1"/>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B86A7E63-D864-45CE-A4CE-73DA3C350EF4}"/>
              </a:ext>
            </a:extLst>
          </p:cNvPr>
          <p:cNvGrpSpPr/>
          <p:nvPr/>
        </p:nvGrpSpPr>
        <p:grpSpPr>
          <a:xfrm>
            <a:off x="547145" y="4301578"/>
            <a:ext cx="4776951" cy="2037325"/>
            <a:chOff x="177841" y="3859375"/>
            <a:chExt cx="4776951" cy="2037325"/>
          </a:xfrm>
        </p:grpSpPr>
        <p:sp>
          <p:nvSpPr>
            <p:cNvPr id="16" name="Speech Bubble: Oval 15">
              <a:extLst>
                <a:ext uri="{FF2B5EF4-FFF2-40B4-BE49-F238E27FC236}">
                  <a16:creationId xmlns:a16="http://schemas.microsoft.com/office/drawing/2014/main" id="{49C4FEA1-819B-439B-930E-E390B1894A29}"/>
                </a:ext>
              </a:extLst>
            </p:cNvPr>
            <p:cNvSpPr/>
            <p:nvPr/>
          </p:nvSpPr>
          <p:spPr>
            <a:xfrm>
              <a:off x="177841" y="3859375"/>
              <a:ext cx="4776951" cy="2037325"/>
            </a:xfrm>
            <a:prstGeom prst="wedgeEllipseCallout">
              <a:avLst>
                <a:gd name="adj1" fmla="val 60685"/>
                <a:gd name="adj2" fmla="val -497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TextBox 16">
              <a:extLst>
                <a:ext uri="{FF2B5EF4-FFF2-40B4-BE49-F238E27FC236}">
                  <a16:creationId xmlns:a16="http://schemas.microsoft.com/office/drawing/2014/main" id="{F5722A5E-3A93-4491-B857-B057EFC40B2F}"/>
                </a:ext>
              </a:extLst>
            </p:cNvPr>
            <p:cNvSpPr txBox="1"/>
            <p:nvPr/>
          </p:nvSpPr>
          <p:spPr>
            <a:xfrm>
              <a:off x="410761" y="4267997"/>
              <a:ext cx="4311109" cy="1569660"/>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Kể thêm một số đối tượng địa lí được thể hiện bằng kí hiệu: điểm, đường, diện tích?</a:t>
              </a:r>
            </a:p>
            <a:p>
              <a:pPr algn="ctr"/>
              <a:endParaRPr lang="en-US" sz="2400">
                <a:solidFill>
                  <a:schemeClr val="bg1"/>
                </a:solidFill>
                <a:latin typeface="Times New Roman" panose="02020603050405020304" pitchFamily="18" charset="0"/>
                <a:cs typeface="Times New Roman" panose="02020603050405020304" pitchFamily="18" charset="0"/>
              </a:endParaRPr>
            </a:p>
          </p:txBody>
        </p:sp>
      </p:grpSp>
      <p:cxnSp>
        <p:nvCxnSpPr>
          <p:cNvPr id="20" name="Straight Connector 19">
            <a:extLst>
              <a:ext uri="{FF2B5EF4-FFF2-40B4-BE49-F238E27FC236}">
                <a16:creationId xmlns:a16="http://schemas.microsoft.com/office/drawing/2014/main" id="{DEA534F3-8DA8-40EF-B7BB-3CE5ACBBB3F5}"/>
              </a:ext>
            </a:extLst>
          </p:cNvPr>
          <p:cNvCxnSpPr/>
          <p:nvPr/>
        </p:nvCxnSpPr>
        <p:spPr>
          <a:xfrm flipV="1">
            <a:off x="2143752" y="2985580"/>
            <a:ext cx="268014" cy="1950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FBDCF0-4D51-4D72-B537-CE15EC79D151}"/>
              </a:ext>
            </a:extLst>
          </p:cNvPr>
          <p:cNvCxnSpPr>
            <a:cxnSpLocks/>
          </p:cNvCxnSpPr>
          <p:nvPr/>
        </p:nvCxnSpPr>
        <p:spPr>
          <a:xfrm>
            <a:off x="2082656" y="3334281"/>
            <a:ext cx="293455" cy="2985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597385-120F-429B-A4BE-03441CE92E70}"/>
              </a:ext>
            </a:extLst>
          </p:cNvPr>
          <p:cNvCxnSpPr>
            <a:cxnSpLocks/>
          </p:cNvCxnSpPr>
          <p:nvPr/>
        </p:nvCxnSpPr>
        <p:spPr>
          <a:xfrm>
            <a:off x="2078174" y="3233874"/>
            <a:ext cx="394688" cy="180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71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10FB2D-E560-4629-8DC0-55F3865EE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4694"/>
            <a:ext cx="6018111" cy="6241122"/>
          </a:xfrm>
          <a:prstGeom prst="rect">
            <a:avLst/>
          </a:prstGeom>
        </p:spPr>
      </p:pic>
      <p:sp>
        <p:nvSpPr>
          <p:cNvPr id="17" name="TextBox 16">
            <a:extLst>
              <a:ext uri="{FF2B5EF4-FFF2-40B4-BE49-F238E27FC236}">
                <a16:creationId xmlns:a16="http://schemas.microsoft.com/office/drawing/2014/main" id="{0AAD7CD7-68AA-4D8F-8772-33A15967A71B}"/>
              </a:ext>
            </a:extLst>
          </p:cNvPr>
          <p:cNvSpPr txBox="1"/>
          <p:nvPr/>
        </p:nvSpPr>
        <p:spPr>
          <a:xfrm>
            <a:off x="-423042" y="69610"/>
            <a:ext cx="1303808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strike="noStrike" kern="1200" cap="none" spc="0" normalizeH="0" baseline="0" noProof="0">
                <a:ln>
                  <a:noFill/>
                </a:ln>
                <a:solidFill>
                  <a:srgbClr val="002060"/>
                </a:solidFill>
                <a:effectLst/>
                <a:uLnTx/>
                <a:uFillTx/>
                <a:latin typeface="+mj-lt"/>
                <a:cs typeface="Times New Roman" panose="02020603050405020304" pitchFamily="18" charset="0"/>
              </a:rPr>
              <a:t>TIẾT</a:t>
            </a:r>
            <a:r>
              <a:rPr kumimoji="0" lang="vi-VN" sz="2200" b="1" i="0" strike="noStrike" kern="1200" cap="none" spc="0" normalizeH="0" noProof="0">
                <a:ln>
                  <a:noFill/>
                </a:ln>
                <a:solidFill>
                  <a:srgbClr val="002060"/>
                </a:solidFill>
                <a:effectLst/>
                <a:uLnTx/>
                <a:uFillTx/>
                <a:latin typeface="+mj-lt"/>
                <a:cs typeface="Times New Roman" panose="02020603050405020304" pitchFamily="18" charset="0"/>
              </a:rPr>
              <a:t> </a:t>
            </a:r>
            <a:r>
              <a:rPr kumimoji="0" lang="en-US" sz="2200" b="1" i="0" strike="noStrike" kern="1200" cap="none" spc="0" normalizeH="0" noProof="0">
                <a:ln>
                  <a:noFill/>
                </a:ln>
                <a:solidFill>
                  <a:srgbClr val="002060"/>
                </a:solidFill>
                <a:effectLst/>
                <a:uLnTx/>
                <a:uFillTx/>
                <a:latin typeface="+mj-lt"/>
                <a:cs typeface="Times New Roman" panose="02020603050405020304" pitchFamily="18" charset="0"/>
              </a:rPr>
              <a:t>5</a:t>
            </a:r>
            <a:r>
              <a:rPr kumimoji="0" lang="vi-VN" sz="2200" b="1" i="0" strike="noStrike" kern="1200" cap="none" spc="0" normalizeH="0" noProof="0">
                <a:ln>
                  <a:noFill/>
                </a:ln>
                <a:solidFill>
                  <a:srgbClr val="002060"/>
                </a:solidFill>
                <a:effectLst/>
                <a:uLnTx/>
                <a:uFillTx/>
                <a:latin typeface="+mj-lt"/>
                <a:cs typeface="Times New Roman" panose="02020603050405020304" pitchFamily="18" charset="0"/>
              </a:rPr>
              <a:t> - </a:t>
            </a:r>
            <a:r>
              <a:rPr kumimoji="0" lang="en-US" sz="2200" b="1" i="0" strike="noStrike" kern="1200" cap="none" spc="0" normalizeH="0" baseline="0" noProof="0">
                <a:ln>
                  <a:noFill/>
                </a:ln>
                <a:solidFill>
                  <a:srgbClr val="002060"/>
                </a:solidFill>
                <a:effectLst/>
                <a:uLnTx/>
                <a:uFillTx/>
                <a:latin typeface="+mj-lt"/>
                <a:cs typeface="Times New Roman" panose="02020603050405020304" pitchFamily="18" charset="0"/>
              </a:rPr>
              <a:t>B</a:t>
            </a:r>
            <a:r>
              <a:rPr lang="vi-VN" sz="2200" b="1">
                <a:solidFill>
                  <a:srgbClr val="002060"/>
                </a:solidFill>
                <a:latin typeface="+mj-lt"/>
                <a:cs typeface="Times New Roman" panose="02020603050405020304" pitchFamily="18" charset="0"/>
              </a:rPr>
              <a:t>ÀI</a:t>
            </a:r>
            <a:r>
              <a:rPr kumimoji="0" lang="en-US" sz="2200" b="1" i="0" strike="noStrike" kern="1200" cap="none" spc="0" normalizeH="0" baseline="0" noProof="0">
                <a:ln>
                  <a:noFill/>
                </a:ln>
                <a:solidFill>
                  <a:srgbClr val="002060"/>
                </a:solidFill>
                <a:effectLst/>
                <a:uLnTx/>
                <a:uFillTx/>
                <a:latin typeface="+mj-lt"/>
                <a:cs typeface="Times New Roman" panose="02020603050405020304" pitchFamily="18" charset="0"/>
              </a:rPr>
              <a:t> 4: </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KÍ HIỆU VÀ BẢNG CHÚ GIẢI BẢN </a:t>
            </a:r>
            <a:r>
              <a:rPr kumimoji="0" lang="vi-VN" sz="2200" b="1" i="0" strike="noStrike" kern="1200" cap="none" spc="0" normalizeH="0" noProof="0">
                <a:ln>
                  <a:noFill/>
                </a:ln>
                <a:solidFill>
                  <a:srgbClr val="002060"/>
                </a:solidFill>
                <a:effectLst/>
                <a:uLnTx/>
                <a:uFillTx/>
                <a:latin typeface="+mj-lt"/>
                <a:cs typeface="#9Slide03 Arima Madurai Thin" panose="00000300000000000000" pitchFamily="2" charset="0"/>
              </a:rPr>
              <a:t> Đ</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Ồ.</a:t>
            </a:r>
            <a:r>
              <a:rPr kumimoji="0" lang="en-US"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 </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TÌM ĐƯỜNG ĐI TRÊN BẢN </a:t>
            </a:r>
            <a:r>
              <a:rPr lang="vi-VN" sz="2200" b="1">
                <a:solidFill>
                  <a:srgbClr val="002060"/>
                </a:solidFill>
                <a:latin typeface="+mj-lt"/>
                <a:cs typeface="#9Slide03 Arima Madurai Thin" panose="00000300000000000000" pitchFamily="2" charset="0"/>
              </a:rPr>
              <a:t>Đ</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Ồ (T1</a:t>
            </a:r>
            <a:r>
              <a:rPr kumimoji="0" lang="en-US"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a:t>
            </a:r>
            <a:endParaRPr kumimoji="0" lang="en-US" sz="2200" b="1" i="0" strike="noStrike" kern="1200" cap="none" spc="0" normalizeH="0" baseline="0" noProof="0" dirty="0">
              <a:ln>
                <a:noFill/>
              </a:ln>
              <a:solidFill>
                <a:srgbClr val="002060"/>
              </a:solidFill>
              <a:effectLst/>
              <a:uLnTx/>
              <a:uFillTx/>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id="{04508B59-7DA7-4715-8057-0351619BF887}"/>
              </a:ext>
            </a:extLst>
          </p:cNvPr>
          <p:cNvSpPr txBox="1"/>
          <p:nvPr/>
        </p:nvSpPr>
        <p:spPr>
          <a:xfrm>
            <a:off x="177841" y="849640"/>
            <a:ext cx="5899190"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1. Kí hiệu và bảng chú giải bản đồ</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EEC5EA9-830B-4732-8092-77D6836FAFF5}"/>
              </a:ext>
            </a:extLst>
          </p:cNvPr>
          <p:cNvSpPr txBox="1"/>
          <p:nvPr/>
        </p:nvSpPr>
        <p:spPr>
          <a:xfrm>
            <a:off x="229797" y="1262890"/>
            <a:ext cx="5899190"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a/ Kí hiệu bản đồ: </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5" name="Rectangle 12">
            <a:extLst>
              <a:ext uri="{FF2B5EF4-FFF2-40B4-BE49-F238E27FC236}">
                <a16:creationId xmlns:a16="http://schemas.microsoft.com/office/drawing/2014/main" id="{4480A142-FCFD-45C1-B553-89E5A7B38C72}"/>
              </a:ext>
            </a:extLst>
          </p:cNvPr>
          <p:cNvSpPr>
            <a:spLocks noChangeArrowheads="1"/>
          </p:cNvSpPr>
          <p:nvPr/>
        </p:nvSpPr>
        <p:spPr bwMode="auto">
          <a:xfrm>
            <a:off x="6029537" y="724829"/>
            <a:ext cx="6162463" cy="1815882"/>
          </a:xfrm>
          <a:prstGeom prst="rect">
            <a:avLst/>
          </a:prstGeom>
          <a:solidFill>
            <a:schemeClr val="accent5">
              <a:lumMod val="40000"/>
              <a:lumOff val="60000"/>
            </a:schemeClr>
          </a:solidFill>
          <a:ln>
            <a:noFill/>
          </a:ln>
          <a:effectLst/>
        </p:spPr>
        <p:txBody>
          <a:bodyPr wrap="square">
            <a:spAutoFit/>
          </a:bodyPr>
          <a:lstStyle/>
          <a:p>
            <a:pPr algn="just"/>
            <a:r>
              <a:rPr lang="en-US" sz="2800" dirty="0">
                <a:latin typeface="#9Slide03 SVN-PF Din Text Pro C" panose="02000506020000020004" pitchFamily="2" charset="0"/>
              </a:rPr>
              <a:t>Quan </a:t>
            </a:r>
            <a:r>
              <a:rPr lang="en-US" sz="2800" dirty="0" err="1">
                <a:latin typeface="#9Slide03 SVN-PF Din Text Pro C" panose="02000506020000020004" pitchFamily="2" charset="0"/>
              </a:rPr>
              <a:t>sát</a:t>
            </a:r>
            <a:r>
              <a:rPr lang="en-US" sz="2800" dirty="0">
                <a:latin typeface="#9Slide03 SVN-PF Din Text Pro C" panose="02000506020000020004" pitchFamily="2" charset="0"/>
              </a:rPr>
              <a:t> 2 </a:t>
            </a:r>
            <a:r>
              <a:rPr lang="en-US" sz="2800" dirty="0" err="1">
                <a:latin typeface="#9Slide03 SVN-PF Din Text Pro C" panose="02000506020000020004" pitchFamily="2" charset="0"/>
              </a:rPr>
              <a:t>bảng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chú</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giải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biết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chú</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giải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nào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của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hành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chính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chú</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giải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nào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của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tự</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nhiên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Kể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ít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nhất</a:t>
            </a:r>
            <a:r>
              <a:rPr lang="en-US" sz="2800" dirty="0">
                <a:latin typeface="#9Slide03 SVN-PF Din Text Pro C" panose="02000506020000020004" pitchFamily="2" charset="0"/>
              </a:rPr>
              <a:t> 3 </a:t>
            </a:r>
            <a:r>
              <a:rPr lang="en-US" sz="2800" dirty="0" err="1">
                <a:latin typeface="#9Slide03 SVN-PF Din Text Pro C" panose="02000506020000020004" pitchFamily="2" charset="0"/>
              </a:rPr>
              <a:t>đối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tượng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được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hiện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mỗi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a:t>
            </a:r>
            <a:r>
              <a:rPr lang="en-US" sz="2800" err="1">
                <a:latin typeface="#9Slide03 SVN-PF Din Text Pro C" panose="02000506020000020004" pitchFamily="2" charset="0"/>
              </a:rPr>
              <a:t>đó</a:t>
            </a:r>
            <a:r>
              <a:rPr lang="en-US" sz="2800">
                <a:latin typeface="#9Slide03 SVN-PF Din Text Pro C" panose="02000506020000020004" pitchFamily="2" charset="0"/>
              </a:rPr>
              <a:t>.</a:t>
            </a:r>
            <a:endParaRPr lang="en-US" sz="2800" dirty="0">
              <a:latin typeface="#9Slide03 SVN-PF Din Text Pro C" panose="02000506020000020004" pitchFamily="2" charset="0"/>
            </a:endParaRPr>
          </a:p>
        </p:txBody>
      </p:sp>
      <p:pic>
        <p:nvPicPr>
          <p:cNvPr id="8" name="Picture 7" descr="Timeline&#10;&#10;Description automatically generated">
            <a:extLst>
              <a:ext uri="{FF2B5EF4-FFF2-40B4-BE49-F238E27FC236}">
                <a16:creationId xmlns:a16="http://schemas.microsoft.com/office/drawing/2014/main" id="{F99035D4-9E0A-4AFB-8083-94A8A685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111" y="3268415"/>
            <a:ext cx="2700178" cy="3607182"/>
          </a:xfrm>
          <a:prstGeom prst="rect">
            <a:avLst/>
          </a:prstGeom>
        </p:spPr>
      </p:pic>
      <p:pic>
        <p:nvPicPr>
          <p:cNvPr id="18" name="Picture 17" descr="Graphical user interface, application&#10;&#10;Description automatically generated with medium confidence">
            <a:extLst>
              <a:ext uri="{FF2B5EF4-FFF2-40B4-BE49-F238E27FC236}">
                <a16:creationId xmlns:a16="http://schemas.microsoft.com/office/drawing/2014/main" id="{BF67D2BC-E377-4C38-BA18-F9D15A4AA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3003" y="3299338"/>
            <a:ext cx="3011253" cy="3576259"/>
          </a:xfrm>
          <a:prstGeom prst="rect">
            <a:avLst/>
          </a:prstGeom>
        </p:spPr>
      </p:pic>
      <p:pic>
        <p:nvPicPr>
          <p:cNvPr id="19" name="Picture 18">
            <a:extLst>
              <a:ext uri="{FF2B5EF4-FFF2-40B4-BE49-F238E27FC236}">
                <a16:creationId xmlns:a16="http://schemas.microsoft.com/office/drawing/2014/main" id="{D395848E-6FD2-4D3E-BEF8-227D49A02E2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8627489" y="1974386"/>
            <a:ext cx="1079199" cy="1526395"/>
          </a:xfrm>
          <a:prstGeom prst="rect">
            <a:avLst/>
          </a:prstGeom>
        </p:spPr>
      </p:pic>
      <p:sp>
        <p:nvSpPr>
          <p:cNvPr id="20" name="Diamond 19">
            <a:extLst>
              <a:ext uri="{FF2B5EF4-FFF2-40B4-BE49-F238E27FC236}">
                <a16:creationId xmlns:a16="http://schemas.microsoft.com/office/drawing/2014/main" id="{685AC929-4939-45EB-B664-56E784FC51E6}"/>
              </a:ext>
            </a:extLst>
          </p:cNvPr>
          <p:cNvSpPr/>
          <p:nvPr/>
        </p:nvSpPr>
        <p:spPr>
          <a:xfrm>
            <a:off x="5660451" y="3186644"/>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21" name="Diamond 20">
            <a:extLst>
              <a:ext uri="{FF2B5EF4-FFF2-40B4-BE49-F238E27FC236}">
                <a16:creationId xmlns:a16="http://schemas.microsoft.com/office/drawing/2014/main" id="{97AF6E73-973B-4E88-BE78-9B0ECD4E6E38}"/>
              </a:ext>
            </a:extLst>
          </p:cNvPr>
          <p:cNvSpPr/>
          <p:nvPr/>
        </p:nvSpPr>
        <p:spPr>
          <a:xfrm>
            <a:off x="8909627" y="3235976"/>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23" name="TextBox 22">
            <a:extLst>
              <a:ext uri="{FF2B5EF4-FFF2-40B4-BE49-F238E27FC236}">
                <a16:creationId xmlns:a16="http://schemas.microsoft.com/office/drawing/2014/main" id="{790B6E9F-DC71-4C1D-9487-8637F336AE3C}"/>
              </a:ext>
            </a:extLst>
          </p:cNvPr>
          <p:cNvSpPr txBox="1"/>
          <p:nvPr/>
        </p:nvSpPr>
        <p:spPr>
          <a:xfrm>
            <a:off x="9180748" y="2843165"/>
            <a:ext cx="3011252" cy="400110"/>
          </a:xfrm>
          <a:prstGeom prst="rect">
            <a:avLst/>
          </a:prstGeom>
          <a:solidFill>
            <a:srgbClr val="92D050"/>
          </a:solidFill>
        </p:spPr>
        <p:txBody>
          <a:bodyPr wrap="square">
            <a:spAutoFit/>
          </a:bodyPr>
          <a:lstStyle/>
          <a:p>
            <a:r>
              <a:rPr lang="en-US" sz="2000" dirty="0" err="1">
                <a:latin typeface="#9Slide03 SVN-PF Din Text Pro C" panose="02000506020000020004" pitchFamily="2" charset="0"/>
              </a:rPr>
              <a:t>Bảng</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chú</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giải</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của</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bản</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đồ</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hành</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chính</a:t>
            </a:r>
            <a:endParaRPr lang="en-US" sz="2000" dirty="0"/>
          </a:p>
        </p:txBody>
      </p:sp>
      <p:sp>
        <p:nvSpPr>
          <p:cNvPr id="24" name="TextBox 23">
            <a:extLst>
              <a:ext uri="{FF2B5EF4-FFF2-40B4-BE49-F238E27FC236}">
                <a16:creationId xmlns:a16="http://schemas.microsoft.com/office/drawing/2014/main" id="{2764AD2C-B647-498E-95CD-E3EF8C297A8D}"/>
              </a:ext>
            </a:extLst>
          </p:cNvPr>
          <p:cNvSpPr txBox="1"/>
          <p:nvPr/>
        </p:nvSpPr>
        <p:spPr>
          <a:xfrm>
            <a:off x="5813336" y="2829430"/>
            <a:ext cx="2890871" cy="400110"/>
          </a:xfrm>
          <a:prstGeom prst="rect">
            <a:avLst/>
          </a:prstGeom>
          <a:solidFill>
            <a:srgbClr val="92D050"/>
          </a:solidFill>
        </p:spPr>
        <p:txBody>
          <a:bodyPr wrap="square">
            <a:spAutoFit/>
          </a:bodyPr>
          <a:lstStyle/>
          <a:p>
            <a:r>
              <a:rPr lang="en-US" sz="2000" dirty="0" err="1">
                <a:latin typeface="#9Slide03 SVN-PF Din Text Pro C" panose="02000506020000020004" pitchFamily="2" charset="0"/>
              </a:rPr>
              <a:t>Bảng</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chú</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giải</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của</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bản</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đồ</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tự</a:t>
            </a:r>
            <a:r>
              <a:rPr lang="en-US" sz="2000" dirty="0">
                <a:latin typeface="#9Slide03 SVN-PF Din Text Pro C" panose="02000506020000020004" pitchFamily="2" charset="0"/>
              </a:rPr>
              <a:t> </a:t>
            </a:r>
            <a:r>
              <a:rPr lang="en-US" sz="2000" dirty="0" err="1">
                <a:latin typeface="#9Slide03 SVN-PF Din Text Pro C" panose="02000506020000020004" pitchFamily="2" charset="0"/>
              </a:rPr>
              <a:t>nhiên</a:t>
            </a:r>
            <a:endParaRPr lang="en-US" sz="2000" dirty="0"/>
          </a:p>
        </p:txBody>
      </p:sp>
      <p:sp>
        <p:nvSpPr>
          <p:cNvPr id="27" name="TextBox 26">
            <a:extLst>
              <a:ext uri="{FF2B5EF4-FFF2-40B4-BE49-F238E27FC236}">
                <a16:creationId xmlns:a16="http://schemas.microsoft.com/office/drawing/2014/main" id="{BA3ED8DF-8275-4D39-BD97-31E0ED8D4976}"/>
              </a:ext>
            </a:extLst>
          </p:cNvPr>
          <p:cNvSpPr txBox="1"/>
          <p:nvPr/>
        </p:nvSpPr>
        <p:spPr>
          <a:xfrm>
            <a:off x="141174" y="1792788"/>
            <a:ext cx="5899190" cy="830997"/>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 Kí hiệu bản đồ là các dấu hiệu quy ước dùng để thể hiện các đối tượng địa lí trên bản đồ.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839554C-D2F5-4C84-A078-3A1C320B9C44}"/>
              </a:ext>
            </a:extLst>
          </p:cNvPr>
          <p:cNvSpPr txBox="1"/>
          <p:nvPr/>
        </p:nvSpPr>
        <p:spPr>
          <a:xfrm>
            <a:off x="141174" y="2910038"/>
            <a:ext cx="2065998"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- 3 loại kí hiệu: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257620F5-FB05-439F-B913-B79F9B562B97}"/>
              </a:ext>
            </a:extLst>
          </p:cNvPr>
          <p:cNvSpPr txBox="1"/>
          <p:nvPr/>
        </p:nvSpPr>
        <p:spPr>
          <a:xfrm>
            <a:off x="2376111" y="2633775"/>
            <a:ext cx="2065998"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Kí hiệu điểm</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7A682BE-BF8B-4EE3-B627-5CF5F4C99C38}"/>
              </a:ext>
            </a:extLst>
          </p:cNvPr>
          <p:cNvSpPr txBox="1"/>
          <p:nvPr/>
        </p:nvSpPr>
        <p:spPr>
          <a:xfrm>
            <a:off x="2423407" y="3032407"/>
            <a:ext cx="2065998" cy="461665"/>
          </a:xfrm>
          <a:prstGeom prst="rect">
            <a:avLst/>
          </a:prstGeom>
          <a:noFill/>
          <a:ln>
            <a:noFill/>
          </a:ln>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Kí hiệu đường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2D80DDC-2848-4F9C-8316-0B139962FE7E}"/>
              </a:ext>
            </a:extLst>
          </p:cNvPr>
          <p:cNvSpPr txBox="1"/>
          <p:nvPr/>
        </p:nvSpPr>
        <p:spPr>
          <a:xfrm>
            <a:off x="2474676" y="3401673"/>
            <a:ext cx="2697332" cy="461665"/>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Kí hiệu diện tích</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32" name="Straight Connector 31">
            <a:extLst>
              <a:ext uri="{FF2B5EF4-FFF2-40B4-BE49-F238E27FC236}">
                <a16:creationId xmlns:a16="http://schemas.microsoft.com/office/drawing/2014/main" id="{5B3EB75B-E69F-4CA5-8DEB-7A0950D35BED}"/>
              </a:ext>
            </a:extLst>
          </p:cNvPr>
          <p:cNvCxnSpPr/>
          <p:nvPr/>
        </p:nvCxnSpPr>
        <p:spPr>
          <a:xfrm flipV="1">
            <a:off x="2143752" y="2985580"/>
            <a:ext cx="268014" cy="1950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FF1065-7D37-4965-98D1-4C50704DB6B5}"/>
              </a:ext>
            </a:extLst>
          </p:cNvPr>
          <p:cNvCxnSpPr>
            <a:cxnSpLocks/>
          </p:cNvCxnSpPr>
          <p:nvPr/>
        </p:nvCxnSpPr>
        <p:spPr>
          <a:xfrm>
            <a:off x="2082656" y="3334281"/>
            <a:ext cx="293455" cy="2985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B486EB-3B9B-44F4-806E-D11597DF5B62}"/>
              </a:ext>
            </a:extLst>
          </p:cNvPr>
          <p:cNvCxnSpPr>
            <a:cxnSpLocks/>
          </p:cNvCxnSpPr>
          <p:nvPr/>
        </p:nvCxnSpPr>
        <p:spPr>
          <a:xfrm>
            <a:off x="2078174" y="3233874"/>
            <a:ext cx="394688" cy="180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E95C1D6-C0C7-4D16-B6DF-80BB01EFAB83}"/>
              </a:ext>
            </a:extLst>
          </p:cNvPr>
          <p:cNvSpPr txBox="1"/>
          <p:nvPr/>
        </p:nvSpPr>
        <p:spPr>
          <a:xfrm>
            <a:off x="344422" y="3936680"/>
            <a:ext cx="2697332"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b/ Bảng chú giải: </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4D973962-2435-4799-AFF5-3E0077F48FD6}"/>
              </a:ext>
            </a:extLst>
          </p:cNvPr>
          <p:cNvSpPr txBox="1"/>
          <p:nvPr/>
        </p:nvSpPr>
        <p:spPr>
          <a:xfrm>
            <a:off x="141174" y="4492443"/>
            <a:ext cx="5672162" cy="830997"/>
          </a:xfrm>
          <a:prstGeom prst="rect">
            <a:avLst/>
          </a:prstGeom>
          <a:noFill/>
        </p:spPr>
        <p:txBody>
          <a:bodyPr wrap="square">
            <a:spAutoFit/>
          </a:bodyPr>
          <a:lstStyle/>
          <a:p>
            <a:r>
              <a:rPr lang="en-US" sz="2400">
                <a:solidFill>
                  <a:schemeClr val="bg1"/>
                </a:solidFill>
                <a:latin typeface="Times New Roman" panose="02020603050405020304" pitchFamily="18" charset="0"/>
                <a:cs typeface="Times New Roman" panose="02020603050405020304" pitchFamily="18" charset="0"/>
              </a:rPr>
              <a:t>- Bảng chú giải cho biết nội dung của các kí hiệu được sử dụng trên bản đồ.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65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10FB2D-E560-4629-8DC0-55F3865EE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4694"/>
            <a:ext cx="12192000" cy="6241122"/>
          </a:xfrm>
          <a:prstGeom prst="rect">
            <a:avLst/>
          </a:prstGeom>
        </p:spPr>
      </p:pic>
      <p:sp>
        <p:nvSpPr>
          <p:cNvPr id="17" name="TextBox 16">
            <a:extLst>
              <a:ext uri="{FF2B5EF4-FFF2-40B4-BE49-F238E27FC236}">
                <a16:creationId xmlns:a16="http://schemas.microsoft.com/office/drawing/2014/main" id="{0AAD7CD7-68AA-4D8F-8772-33A15967A71B}"/>
              </a:ext>
            </a:extLst>
          </p:cNvPr>
          <p:cNvSpPr txBox="1"/>
          <p:nvPr/>
        </p:nvSpPr>
        <p:spPr>
          <a:xfrm>
            <a:off x="-423042" y="69610"/>
            <a:ext cx="1303808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strike="noStrike" kern="1200" cap="none" spc="0" normalizeH="0" baseline="0" noProof="0">
                <a:ln>
                  <a:noFill/>
                </a:ln>
                <a:solidFill>
                  <a:srgbClr val="002060"/>
                </a:solidFill>
                <a:effectLst/>
                <a:uLnTx/>
                <a:uFillTx/>
                <a:latin typeface="+mj-lt"/>
                <a:cs typeface="Times New Roman" panose="02020603050405020304" pitchFamily="18" charset="0"/>
              </a:rPr>
              <a:t>TIẾT</a:t>
            </a:r>
            <a:r>
              <a:rPr kumimoji="0" lang="vi-VN" sz="2200" b="1" i="0" strike="noStrike" kern="1200" cap="none" spc="0" normalizeH="0" noProof="0">
                <a:ln>
                  <a:noFill/>
                </a:ln>
                <a:solidFill>
                  <a:srgbClr val="002060"/>
                </a:solidFill>
                <a:effectLst/>
                <a:uLnTx/>
                <a:uFillTx/>
                <a:latin typeface="+mj-lt"/>
                <a:cs typeface="Times New Roman" panose="02020603050405020304" pitchFamily="18" charset="0"/>
              </a:rPr>
              <a:t> </a:t>
            </a:r>
            <a:r>
              <a:rPr kumimoji="0" lang="en-US" sz="2200" b="1" i="0" strike="noStrike" kern="1200" cap="none" spc="0" normalizeH="0" noProof="0">
                <a:ln>
                  <a:noFill/>
                </a:ln>
                <a:solidFill>
                  <a:srgbClr val="002060"/>
                </a:solidFill>
                <a:effectLst/>
                <a:uLnTx/>
                <a:uFillTx/>
                <a:latin typeface="+mj-lt"/>
                <a:cs typeface="Times New Roman" panose="02020603050405020304" pitchFamily="18" charset="0"/>
              </a:rPr>
              <a:t>5</a:t>
            </a:r>
            <a:r>
              <a:rPr kumimoji="0" lang="vi-VN" sz="2200" b="1" i="0" strike="noStrike" kern="1200" cap="none" spc="0" normalizeH="0" noProof="0">
                <a:ln>
                  <a:noFill/>
                </a:ln>
                <a:solidFill>
                  <a:srgbClr val="002060"/>
                </a:solidFill>
                <a:effectLst/>
                <a:uLnTx/>
                <a:uFillTx/>
                <a:latin typeface="+mj-lt"/>
                <a:cs typeface="Times New Roman" panose="02020603050405020304" pitchFamily="18" charset="0"/>
              </a:rPr>
              <a:t> - </a:t>
            </a:r>
            <a:r>
              <a:rPr kumimoji="0" lang="en-US" sz="2200" b="1" i="0" strike="noStrike" kern="1200" cap="none" spc="0" normalizeH="0" baseline="0" noProof="0">
                <a:ln>
                  <a:noFill/>
                </a:ln>
                <a:solidFill>
                  <a:srgbClr val="002060"/>
                </a:solidFill>
                <a:effectLst/>
                <a:uLnTx/>
                <a:uFillTx/>
                <a:latin typeface="+mj-lt"/>
                <a:cs typeface="Times New Roman" panose="02020603050405020304" pitchFamily="18" charset="0"/>
              </a:rPr>
              <a:t>B</a:t>
            </a:r>
            <a:r>
              <a:rPr lang="vi-VN" sz="2200" b="1">
                <a:solidFill>
                  <a:srgbClr val="002060"/>
                </a:solidFill>
                <a:latin typeface="+mj-lt"/>
                <a:cs typeface="Times New Roman" panose="02020603050405020304" pitchFamily="18" charset="0"/>
              </a:rPr>
              <a:t>ÀI</a:t>
            </a:r>
            <a:r>
              <a:rPr kumimoji="0" lang="en-US" sz="2200" b="1" i="0" strike="noStrike" kern="1200" cap="none" spc="0" normalizeH="0" baseline="0" noProof="0">
                <a:ln>
                  <a:noFill/>
                </a:ln>
                <a:solidFill>
                  <a:srgbClr val="002060"/>
                </a:solidFill>
                <a:effectLst/>
                <a:uLnTx/>
                <a:uFillTx/>
                <a:latin typeface="+mj-lt"/>
                <a:cs typeface="Times New Roman" panose="02020603050405020304" pitchFamily="18" charset="0"/>
              </a:rPr>
              <a:t> 4: </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KÍ HIỆU VÀ BẢNG CHÚ GIẢI BẢN </a:t>
            </a:r>
            <a:r>
              <a:rPr kumimoji="0" lang="vi-VN" sz="2200" b="1" i="0" strike="noStrike" kern="1200" cap="none" spc="0" normalizeH="0" noProof="0">
                <a:ln>
                  <a:noFill/>
                </a:ln>
                <a:solidFill>
                  <a:srgbClr val="002060"/>
                </a:solidFill>
                <a:effectLst/>
                <a:uLnTx/>
                <a:uFillTx/>
                <a:latin typeface="+mj-lt"/>
                <a:cs typeface="#9Slide03 Arima Madurai Thin" panose="00000300000000000000" pitchFamily="2" charset="0"/>
              </a:rPr>
              <a:t> Đ</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Ồ.</a:t>
            </a:r>
            <a:r>
              <a:rPr kumimoji="0" lang="en-US"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 </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TÌM ĐƯỜNG ĐI TRÊN BẢN </a:t>
            </a:r>
            <a:r>
              <a:rPr lang="vi-VN" sz="2200" b="1">
                <a:solidFill>
                  <a:srgbClr val="002060"/>
                </a:solidFill>
                <a:latin typeface="+mj-lt"/>
                <a:cs typeface="#9Slide03 Arima Madurai Thin" panose="00000300000000000000" pitchFamily="2" charset="0"/>
              </a:rPr>
              <a:t>Đ</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Ồ (T1</a:t>
            </a:r>
            <a:r>
              <a:rPr kumimoji="0" lang="en-US"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a:t>
            </a:r>
            <a:endParaRPr kumimoji="0" lang="en-US" sz="2200" b="1" i="0" strike="noStrike" kern="1200" cap="none" spc="0" normalizeH="0" baseline="0" noProof="0" dirty="0">
              <a:ln>
                <a:noFill/>
              </a:ln>
              <a:solidFill>
                <a:srgbClr val="002060"/>
              </a:solidFill>
              <a:effectLst/>
              <a:uLnTx/>
              <a:uFillTx/>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id="{04508B59-7DA7-4715-8057-0351619BF887}"/>
              </a:ext>
            </a:extLst>
          </p:cNvPr>
          <p:cNvSpPr txBox="1"/>
          <p:nvPr/>
        </p:nvSpPr>
        <p:spPr>
          <a:xfrm>
            <a:off x="175187" y="849684"/>
            <a:ext cx="5899190"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1. Kí hiệu và bảng chú giải bản đồ</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EEC5EA9-830B-4732-8092-77D6836FAFF5}"/>
              </a:ext>
            </a:extLst>
          </p:cNvPr>
          <p:cNvSpPr txBox="1"/>
          <p:nvPr/>
        </p:nvSpPr>
        <p:spPr>
          <a:xfrm>
            <a:off x="229797" y="1262890"/>
            <a:ext cx="5899190"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a/ Kí hiệu bản đồ: </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BA3ED8DF-8275-4D39-BD97-31E0ED8D4976}"/>
              </a:ext>
            </a:extLst>
          </p:cNvPr>
          <p:cNvSpPr txBox="1"/>
          <p:nvPr/>
        </p:nvSpPr>
        <p:spPr>
          <a:xfrm>
            <a:off x="172706" y="1667332"/>
            <a:ext cx="11619902"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 Kí hiệu bản đồ là các dấu hiệu quy ước dùng để thể hiện các đối tượng địa lí trên bản đồ.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839554C-D2F5-4C84-A078-3A1C320B9C44}"/>
              </a:ext>
            </a:extLst>
          </p:cNvPr>
          <p:cNvSpPr txBox="1"/>
          <p:nvPr/>
        </p:nvSpPr>
        <p:spPr>
          <a:xfrm>
            <a:off x="172706" y="2371299"/>
            <a:ext cx="2065998"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- 3 loại kí hiệu: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257620F5-FB05-439F-B913-B79F9B562B97}"/>
              </a:ext>
            </a:extLst>
          </p:cNvPr>
          <p:cNvSpPr txBox="1"/>
          <p:nvPr/>
        </p:nvSpPr>
        <p:spPr>
          <a:xfrm>
            <a:off x="2407643" y="2095036"/>
            <a:ext cx="2065998"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Kí hiệu điểm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7A682BE-BF8B-4EE3-B627-5CF5F4C99C38}"/>
              </a:ext>
            </a:extLst>
          </p:cNvPr>
          <p:cNvSpPr txBox="1"/>
          <p:nvPr/>
        </p:nvSpPr>
        <p:spPr>
          <a:xfrm>
            <a:off x="2454939" y="2493668"/>
            <a:ext cx="2065998" cy="400110"/>
          </a:xfrm>
          <a:prstGeom prst="rect">
            <a:avLst/>
          </a:prstGeom>
          <a:noFill/>
          <a:ln>
            <a:noFill/>
          </a:ln>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Kí hiệu đường</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2D80DDC-2848-4F9C-8316-0B139962FE7E}"/>
              </a:ext>
            </a:extLst>
          </p:cNvPr>
          <p:cNvSpPr txBox="1"/>
          <p:nvPr/>
        </p:nvSpPr>
        <p:spPr>
          <a:xfrm>
            <a:off x="2506208" y="2862934"/>
            <a:ext cx="2697332"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Kí hiệu diện tích</a:t>
            </a:r>
            <a:endParaRPr lang="en-US" sz="2000" dirty="0">
              <a:solidFill>
                <a:schemeClr val="bg1"/>
              </a:solidFill>
              <a:latin typeface="Times New Roman" panose="02020603050405020304" pitchFamily="18" charset="0"/>
              <a:cs typeface="Times New Roman" panose="02020603050405020304" pitchFamily="18" charset="0"/>
            </a:endParaRPr>
          </a:p>
        </p:txBody>
      </p:sp>
      <p:cxnSp>
        <p:nvCxnSpPr>
          <p:cNvPr id="32" name="Straight Connector 31">
            <a:extLst>
              <a:ext uri="{FF2B5EF4-FFF2-40B4-BE49-F238E27FC236}">
                <a16:creationId xmlns:a16="http://schemas.microsoft.com/office/drawing/2014/main" id="{5B3EB75B-E69F-4CA5-8DEB-7A0950D35BED}"/>
              </a:ext>
            </a:extLst>
          </p:cNvPr>
          <p:cNvCxnSpPr/>
          <p:nvPr/>
        </p:nvCxnSpPr>
        <p:spPr>
          <a:xfrm flipV="1">
            <a:off x="2175284" y="2446841"/>
            <a:ext cx="268014" cy="1950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FF1065-7D37-4965-98D1-4C50704DB6B5}"/>
              </a:ext>
            </a:extLst>
          </p:cNvPr>
          <p:cNvCxnSpPr>
            <a:cxnSpLocks/>
          </p:cNvCxnSpPr>
          <p:nvPr/>
        </p:nvCxnSpPr>
        <p:spPr>
          <a:xfrm>
            <a:off x="2114188" y="2795542"/>
            <a:ext cx="293455" cy="2985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B486EB-3B9B-44F4-806E-D11597DF5B62}"/>
              </a:ext>
            </a:extLst>
          </p:cNvPr>
          <p:cNvCxnSpPr>
            <a:cxnSpLocks/>
          </p:cNvCxnSpPr>
          <p:nvPr/>
        </p:nvCxnSpPr>
        <p:spPr>
          <a:xfrm>
            <a:off x="2109706" y="2695135"/>
            <a:ext cx="394688" cy="180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E95C1D6-C0C7-4D16-B6DF-80BB01EFAB83}"/>
              </a:ext>
            </a:extLst>
          </p:cNvPr>
          <p:cNvSpPr txBox="1"/>
          <p:nvPr/>
        </p:nvSpPr>
        <p:spPr>
          <a:xfrm>
            <a:off x="229797" y="3260238"/>
            <a:ext cx="2697332"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b/ Bảng chú giải: </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4D973962-2435-4799-AFF5-3E0077F48FD6}"/>
              </a:ext>
            </a:extLst>
          </p:cNvPr>
          <p:cNvSpPr txBox="1"/>
          <p:nvPr/>
        </p:nvSpPr>
        <p:spPr>
          <a:xfrm>
            <a:off x="229797" y="3658426"/>
            <a:ext cx="1144648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 Bảng chú giải cho biết nội dung của các kí hiệu được sử dụng trên bản đồ.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C14086F-750A-4169-B448-5FA34AB5681D}"/>
              </a:ext>
            </a:extLst>
          </p:cNvPr>
          <p:cNvSpPr txBox="1"/>
          <p:nvPr/>
        </p:nvSpPr>
        <p:spPr>
          <a:xfrm>
            <a:off x="372758" y="4425074"/>
            <a:ext cx="11446481" cy="1938992"/>
          </a:xfrm>
          <a:prstGeom prst="rect">
            <a:avLst/>
          </a:prstGeom>
          <a:noFill/>
        </p:spPr>
        <p:txBody>
          <a:bodyPr wrap="square" rtlCol="0">
            <a:spAutoFit/>
          </a:bodyPr>
          <a:lstStyle/>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Cách đọc bản đồ: </a:t>
            </a:r>
            <a:endParaRPr lang="vi-VN" sz="2000" dirty="0">
              <a:solidFill>
                <a:schemeClr val="bg1"/>
              </a:solidFill>
              <a:latin typeface="Times New Roman" panose="02020603050405020304" pitchFamily="18" charset="0"/>
              <a:cs typeface="Times New Roman" panose="02020603050405020304" pitchFamily="18" charset="0"/>
            </a:endParaRPr>
          </a:p>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Đọc </a:t>
            </a:r>
            <a:r>
              <a:rPr lang="vi-VN" sz="2000" dirty="0">
                <a:solidFill>
                  <a:schemeClr val="bg1"/>
                </a:solidFill>
                <a:latin typeface="Times New Roman" panose="02020603050405020304" pitchFamily="18" charset="0"/>
                <a:cs typeface="Times New Roman" panose="02020603050405020304" pitchFamily="18" charset="0"/>
              </a:rPr>
              <a:t>tên </a:t>
            </a:r>
            <a:r>
              <a:rPr lang="vi-VN" sz="2000">
                <a:solidFill>
                  <a:schemeClr val="bg1"/>
                </a:solidFill>
                <a:latin typeface="Times New Roman" panose="02020603050405020304" pitchFamily="18" charset="0"/>
                <a:cs typeface="Times New Roman" panose="02020603050405020304" pitchFamily="18" charset="0"/>
              </a:rPr>
              <a:t>bản đồ</a:t>
            </a:r>
            <a:r>
              <a:rPr lang="en-US" sz="2000">
                <a:solidFill>
                  <a:schemeClr val="bg1"/>
                </a:solidFill>
                <a:latin typeface="Times New Roman" panose="02020603050405020304" pitchFamily="18" charset="0"/>
                <a:cs typeface="Times New Roman" panose="02020603050405020304" pitchFamily="18" charset="0"/>
              </a:rPr>
              <a:t>.</a:t>
            </a:r>
          </a:p>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Biết </a:t>
            </a:r>
            <a:r>
              <a:rPr lang="vi-VN" sz="2000" dirty="0">
                <a:solidFill>
                  <a:schemeClr val="bg1"/>
                </a:solidFill>
                <a:latin typeface="Times New Roman" panose="02020603050405020304" pitchFamily="18" charset="0"/>
                <a:cs typeface="Times New Roman" panose="02020603050405020304" pitchFamily="18" charset="0"/>
              </a:rPr>
              <a:t>tỉ lệ </a:t>
            </a:r>
            <a:r>
              <a:rPr lang="vi-VN" sz="2000">
                <a:solidFill>
                  <a:schemeClr val="bg1"/>
                </a:solidFill>
                <a:latin typeface="Times New Roman" panose="02020603050405020304" pitchFamily="18" charset="0"/>
                <a:cs typeface="Times New Roman" panose="02020603050405020304" pitchFamily="18" charset="0"/>
              </a:rPr>
              <a:t>bản đồ</a:t>
            </a:r>
            <a:r>
              <a:rPr lang="en-US" sz="2000">
                <a:solidFill>
                  <a:schemeClr val="bg1"/>
                </a:solidFill>
                <a:latin typeface="Times New Roman" panose="02020603050405020304" pitchFamily="18" charset="0"/>
                <a:cs typeface="Times New Roman" panose="02020603050405020304" pitchFamily="18" charset="0"/>
              </a:rPr>
              <a:t>.</a:t>
            </a:r>
          </a:p>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Đọc </a:t>
            </a:r>
            <a:r>
              <a:rPr lang="vi-VN" sz="2000" dirty="0">
                <a:solidFill>
                  <a:schemeClr val="bg1"/>
                </a:solidFill>
                <a:latin typeface="Times New Roman" panose="02020603050405020304" pitchFamily="18" charset="0"/>
                <a:cs typeface="Times New Roman" panose="02020603050405020304" pitchFamily="18" charset="0"/>
              </a:rPr>
              <a:t>các kí hiệu trong bảng </a:t>
            </a:r>
            <a:r>
              <a:rPr lang="vi-VN" sz="2000">
                <a:solidFill>
                  <a:schemeClr val="bg1"/>
                </a:solidFill>
                <a:latin typeface="Times New Roman" panose="02020603050405020304" pitchFamily="18" charset="0"/>
                <a:cs typeface="Times New Roman" panose="02020603050405020304" pitchFamily="18" charset="0"/>
              </a:rPr>
              <a:t>chú giải</a:t>
            </a:r>
            <a:r>
              <a:rPr lang="en-US" sz="2000">
                <a:solidFill>
                  <a:schemeClr val="bg1"/>
                </a:solidFill>
                <a:latin typeface="Times New Roman" panose="02020603050405020304" pitchFamily="18" charset="0"/>
                <a:cs typeface="Times New Roman" panose="02020603050405020304" pitchFamily="18" charset="0"/>
              </a:rPr>
              <a:t>.</a:t>
            </a:r>
          </a:p>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Xác </a:t>
            </a:r>
            <a:r>
              <a:rPr lang="vi-VN" sz="2000" dirty="0">
                <a:solidFill>
                  <a:schemeClr val="bg1"/>
                </a:solidFill>
                <a:latin typeface="Times New Roman" panose="02020603050405020304" pitchFamily="18" charset="0"/>
                <a:cs typeface="Times New Roman" panose="02020603050405020304" pitchFamily="18" charset="0"/>
              </a:rPr>
              <a:t>định được các đối tượng địa lí cần quan tâm trên bản đồ.</a:t>
            </a:r>
          </a:p>
          <a:p>
            <a:pPr algn="just">
              <a:spcAft>
                <a:spcPts val="0"/>
              </a:spcAft>
            </a:pPr>
            <a:r>
              <a:rPr lang="vi-VN" sz="200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Trình bày mối quan hệ của các đối tượng địa </a:t>
            </a:r>
            <a:r>
              <a:rPr lang="vi-VN" sz="2000">
                <a:solidFill>
                  <a:schemeClr val="bg1"/>
                </a:solidFill>
                <a:latin typeface="Times New Roman" panose="02020603050405020304" pitchFamily="18" charset="0"/>
                <a:cs typeface="Times New Roman" panose="02020603050405020304" pitchFamily="18" charset="0"/>
              </a:rPr>
              <a:t>lí.</a:t>
            </a: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3997895-B8A9-44C9-88FC-EC0D64C9BEA3}"/>
              </a:ext>
            </a:extLst>
          </p:cNvPr>
          <p:cNvSpPr txBox="1"/>
          <p:nvPr/>
        </p:nvSpPr>
        <p:spPr>
          <a:xfrm>
            <a:off x="229797" y="4046271"/>
            <a:ext cx="5899190"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2. Đọc một số bản đồ thông dụng</a:t>
            </a:r>
            <a:endParaRPr lang="en-US" sz="2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4720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500"/>
                                        <p:tgtEl>
                                          <p:spTgt spid="2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xEl>
                                              <p:pRg st="1" end="1"/>
                                            </p:txEl>
                                          </p:spTgt>
                                        </p:tgtEl>
                                        <p:attrNameLst>
                                          <p:attrName>style.visibility</p:attrName>
                                        </p:attrNameLst>
                                      </p:cBhvr>
                                      <p:to>
                                        <p:strVal val="visible"/>
                                      </p:to>
                                    </p:set>
                                    <p:animEffect transition="in" filter="fade">
                                      <p:cBhvr>
                                        <p:cTn id="24" dur="500"/>
                                        <p:tgtEl>
                                          <p:spTgt spid="2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xEl>
                                              <p:pRg st="2" end="2"/>
                                            </p:txEl>
                                          </p:spTgt>
                                        </p:tgtEl>
                                        <p:attrNameLst>
                                          <p:attrName>style.visibility</p:attrName>
                                        </p:attrNameLst>
                                      </p:cBhvr>
                                      <p:to>
                                        <p:strVal val="visible"/>
                                      </p:to>
                                    </p:set>
                                    <p:animEffect transition="in" filter="fade">
                                      <p:cBhvr>
                                        <p:cTn id="29" dur="500"/>
                                        <p:tgtEl>
                                          <p:spTgt spid="2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xEl>
                                              <p:pRg st="3" end="3"/>
                                            </p:txEl>
                                          </p:spTgt>
                                        </p:tgtEl>
                                        <p:attrNameLst>
                                          <p:attrName>style.visibility</p:attrName>
                                        </p:attrNameLst>
                                      </p:cBhvr>
                                      <p:to>
                                        <p:strVal val="visible"/>
                                      </p:to>
                                    </p:set>
                                    <p:animEffect transition="in" filter="fade">
                                      <p:cBhvr>
                                        <p:cTn id="34" dur="500"/>
                                        <p:tgtEl>
                                          <p:spTgt spid="2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xEl>
                                              <p:pRg st="4" end="4"/>
                                            </p:txEl>
                                          </p:spTgt>
                                        </p:tgtEl>
                                        <p:attrNameLst>
                                          <p:attrName>style.visibility</p:attrName>
                                        </p:attrNameLst>
                                      </p:cBhvr>
                                      <p:to>
                                        <p:strVal val="visible"/>
                                      </p:to>
                                    </p:set>
                                    <p:animEffect transition="in" filter="fade">
                                      <p:cBhvr>
                                        <p:cTn id="39" dur="500"/>
                                        <p:tgtEl>
                                          <p:spTgt spid="2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xEl>
                                              <p:pRg st="5" end="5"/>
                                            </p:txEl>
                                          </p:spTgt>
                                        </p:tgtEl>
                                        <p:attrNameLst>
                                          <p:attrName>style.visibility</p:attrName>
                                        </p:attrNameLst>
                                      </p:cBhvr>
                                      <p:to>
                                        <p:strVal val="visible"/>
                                      </p:to>
                                    </p:set>
                                    <p:animEffect transition="in" filter="fade">
                                      <p:cBhvr>
                                        <p:cTn id="44"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CDECDFDD-4BDE-401C-8055-1F6CA4347038}"/>
              </a:ext>
            </a:extLst>
          </p:cNvPr>
          <p:cNvSpPr/>
          <p:nvPr/>
        </p:nvSpPr>
        <p:spPr>
          <a:xfrm>
            <a:off x="989344" y="125046"/>
            <a:ext cx="3371641" cy="54426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Bản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đồ</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tự</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nhiên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Thế</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Giới</a:t>
            </a:r>
            <a:endParaRPr lang="en-US" sz="3200" dirty="0">
              <a:solidFill>
                <a:srgbClr val="0070C0"/>
              </a:solidFill>
              <a:latin typeface="#9Slide03 SVN-PF Din Text Pro C" panose="02000506020000020004" pitchFamily="2" charset="0"/>
              <a:cs typeface="Arial" panose="020B0604020202020204" pitchFamily="34" charset="0"/>
            </a:endParaRPr>
          </a:p>
        </p:txBody>
      </p:sp>
      <p:sp>
        <p:nvSpPr>
          <p:cNvPr id="8" name="TextBox 7">
            <a:extLst>
              <a:ext uri="{FF2B5EF4-FFF2-40B4-BE49-F238E27FC236}">
                <a16:creationId xmlns:a16="http://schemas.microsoft.com/office/drawing/2014/main" id="{ED6C82D4-52F5-4B87-82F2-803D0F36388E}"/>
              </a:ext>
            </a:extLst>
          </p:cNvPr>
          <p:cNvSpPr txBox="1"/>
          <p:nvPr/>
        </p:nvSpPr>
        <p:spPr>
          <a:xfrm>
            <a:off x="1864541" y="6511730"/>
            <a:ext cx="1621246" cy="369332"/>
          </a:xfrm>
          <a:prstGeom prst="rect">
            <a:avLst/>
          </a:prstGeom>
          <a:noFill/>
        </p:spPr>
        <p:txBody>
          <a:bodyPr wrap="square">
            <a:spAutoFit/>
          </a:bodyPr>
          <a:lstStyle/>
          <a:p>
            <a:r>
              <a:rPr lang="en-US" sz="1800" dirty="0" err="1">
                <a:solidFill>
                  <a:schemeClr val="tx1"/>
                </a:solidFill>
                <a:latin typeface="#9Slide03 SVN-PF Din Text Pro C" panose="02000506020000020004" pitchFamily="2" charset="0"/>
                <a:cs typeface="Arial" panose="020B0604020202020204" pitchFamily="34" charset="0"/>
              </a:rPr>
              <a:t>Tỉ</a:t>
            </a:r>
            <a:r>
              <a:rPr lang="en-US" sz="1800" dirty="0">
                <a:solidFill>
                  <a:schemeClr val="tx1"/>
                </a:solidFill>
                <a:latin typeface="#9Slide03 SVN-PF Din Text Pro C" panose="02000506020000020004" pitchFamily="2" charset="0"/>
                <a:cs typeface="Arial" panose="020B0604020202020204" pitchFamily="34" charset="0"/>
              </a:rPr>
              <a:t> </a:t>
            </a:r>
            <a:r>
              <a:rPr lang="en-US" sz="1800" dirty="0" err="1">
                <a:solidFill>
                  <a:schemeClr val="tx1"/>
                </a:solidFill>
                <a:latin typeface="#9Slide03 SVN-PF Din Text Pro C" panose="02000506020000020004" pitchFamily="2" charset="0"/>
                <a:cs typeface="Arial" panose="020B0604020202020204" pitchFamily="34" charset="0"/>
              </a:rPr>
              <a:t>lệ</a:t>
            </a:r>
            <a:r>
              <a:rPr lang="en-US" sz="1800" dirty="0">
                <a:solidFill>
                  <a:schemeClr val="tx1"/>
                </a:solidFill>
                <a:latin typeface="#9Slide03 SVN-PF Din Text Pro C" panose="02000506020000020004" pitchFamily="2" charset="0"/>
                <a:cs typeface="Arial" panose="020B0604020202020204" pitchFamily="34" charset="0"/>
              </a:rPr>
              <a:t>: 1:110.000.000</a:t>
            </a:r>
            <a:endParaRPr lang="en-US" dirty="0"/>
          </a:p>
        </p:txBody>
      </p:sp>
      <p:graphicFrame>
        <p:nvGraphicFramePr>
          <p:cNvPr id="9" name="Table 8">
            <a:extLst>
              <a:ext uri="{FF2B5EF4-FFF2-40B4-BE49-F238E27FC236}">
                <a16:creationId xmlns:a16="http://schemas.microsoft.com/office/drawing/2014/main" id="{C1BDC764-56AF-41BB-B989-43B1F4911CEB}"/>
              </a:ext>
            </a:extLst>
          </p:cNvPr>
          <p:cNvGraphicFramePr>
            <a:graphicFrameLocks noGrp="1"/>
          </p:cNvGraphicFramePr>
          <p:nvPr>
            <p:extLst>
              <p:ext uri="{D42A27DB-BD31-4B8C-83A1-F6EECF244321}">
                <p14:modId xmlns:p14="http://schemas.microsoft.com/office/powerpoint/2010/main" val="3697966006"/>
              </p:ext>
            </p:extLst>
          </p:nvPr>
        </p:nvGraphicFramePr>
        <p:xfrm>
          <a:off x="5733672" y="205640"/>
          <a:ext cx="6458327" cy="4549240"/>
        </p:xfrm>
        <a:graphic>
          <a:graphicData uri="http://schemas.openxmlformats.org/drawingml/2006/table">
            <a:tbl>
              <a:tblPr firstRow="1" firstCol="1" bandRow="1">
                <a:tableStyleId>{5C22544A-7EE6-4342-B048-85BDC9FD1C3A}</a:tableStyleId>
              </a:tblPr>
              <a:tblGrid>
                <a:gridCol w="2678808">
                  <a:extLst>
                    <a:ext uri="{9D8B030D-6E8A-4147-A177-3AD203B41FA5}">
                      <a16:colId xmlns:a16="http://schemas.microsoft.com/office/drawing/2014/main" val="1781978577"/>
                    </a:ext>
                  </a:extLst>
                </a:gridCol>
                <a:gridCol w="3779519">
                  <a:extLst>
                    <a:ext uri="{9D8B030D-6E8A-4147-A177-3AD203B41FA5}">
                      <a16:colId xmlns:a16="http://schemas.microsoft.com/office/drawing/2014/main" val="1127437367"/>
                    </a:ext>
                  </a:extLst>
                </a:gridCol>
              </a:tblGrid>
              <a:tr h="500228">
                <a:tc gridSpan="2">
                  <a:txBody>
                    <a:bodyPr/>
                    <a:lstStyle/>
                    <a:p>
                      <a:pPr marL="0" marR="0" indent="0" algn="ctr">
                        <a:lnSpc>
                          <a:spcPct val="106000"/>
                        </a:lnSpc>
                        <a:spcBef>
                          <a:spcPts val="0"/>
                        </a:spcBef>
                        <a:spcAft>
                          <a:spcPts val="0"/>
                        </a:spcAft>
                      </a:pPr>
                      <a:r>
                        <a:rPr lang="en-US" sz="3200" dirty="0">
                          <a:solidFill>
                            <a:srgbClr val="FFE699"/>
                          </a:solidFill>
                          <a:effectLst/>
                          <a:latin typeface="#9Slide03 SVN-PF Din Text Pro C" panose="02000506020000020004" pitchFamily="2" charset="0"/>
                        </a:rPr>
                        <a:t>PHIẾU HỌC TẬP 1</a:t>
                      </a:r>
                      <a:endParaRPr lang="en-US" sz="3200" dirty="0">
                        <a:solidFill>
                          <a:srgbClr val="FFE699"/>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hMerge="1">
                  <a:txBody>
                    <a:bodyPr/>
                    <a:lstStyle/>
                    <a:p>
                      <a:endParaRPr lang="en-US"/>
                    </a:p>
                  </a:txBody>
                  <a:tcPr/>
                </a:tc>
                <a:extLst>
                  <a:ext uri="{0D108BD9-81ED-4DB2-BD59-A6C34878D82A}">
                    <a16:rowId xmlns:a16="http://schemas.microsoft.com/office/drawing/2014/main" val="3598283864"/>
                  </a:ext>
                </a:extLst>
              </a:tr>
              <a:tr h="396797">
                <a:tc>
                  <a:txBody>
                    <a:bodyPr/>
                    <a:lstStyle/>
                    <a:p>
                      <a:pPr marL="0" marR="0" indent="0" algn="ctr">
                        <a:lnSpc>
                          <a:spcPct val="106000"/>
                        </a:lnSpc>
                        <a:spcBef>
                          <a:spcPts val="0"/>
                        </a:spcBef>
                        <a:spcAft>
                          <a:spcPts val="0"/>
                        </a:spcAft>
                      </a:pPr>
                      <a:r>
                        <a:rPr lang="en-US" sz="2400" dirty="0">
                          <a:solidFill>
                            <a:schemeClr val="bg1"/>
                          </a:solidFill>
                          <a:effectLst/>
                          <a:latin typeface="#9Slide03 SVN-PF Din Text Pro C" panose="02000506020000020004" pitchFamily="2" charset="0"/>
                        </a:rPr>
                        <a:t>GỢI Ý</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ctr">
                        <a:lnSpc>
                          <a:spcPct val="106000"/>
                        </a:lnSpc>
                        <a:spcBef>
                          <a:spcPts val="0"/>
                        </a:spcBef>
                        <a:spcAft>
                          <a:spcPts val="0"/>
                        </a:spcAft>
                      </a:pPr>
                      <a:r>
                        <a:rPr lang="en-US" sz="2400" b="1" dirty="0">
                          <a:solidFill>
                            <a:schemeClr val="bg1"/>
                          </a:solidFill>
                          <a:effectLst/>
                          <a:latin typeface="#9Slide03 SVN-PF Din Text Pro C" panose="02000506020000020004" pitchFamily="2" charset="0"/>
                        </a:rPr>
                        <a:t>ĐÁP ÁN</a:t>
                      </a:r>
                      <a:endParaRPr lang="en-US" sz="2400" b="1"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2514813660"/>
                  </a:ext>
                </a:extLst>
              </a:tr>
              <a:tr h="823428">
                <a:tc>
                  <a:txBody>
                    <a:bodyPr/>
                    <a:lstStyle/>
                    <a:p>
                      <a:pPr marL="0" marR="0" indent="0" algn="just">
                        <a:lnSpc>
                          <a:spcPct val="106000"/>
                        </a:lnSpc>
                        <a:spcBef>
                          <a:spcPts val="0"/>
                        </a:spcBef>
                        <a:spcAft>
                          <a:spcPts val="0"/>
                        </a:spcAft>
                      </a:pPr>
                      <a:r>
                        <a:rPr lang="en-US" sz="2400">
                          <a:solidFill>
                            <a:schemeClr val="bg1"/>
                          </a:solidFill>
                          <a:effectLst/>
                          <a:latin typeface="#9Slide03 SVN-PF Din Text Pro C" panose="02000506020000020004" pitchFamily="2" charset="0"/>
                        </a:rPr>
                        <a:t>Nội </a:t>
                      </a:r>
                      <a:r>
                        <a:rPr lang="en-US" sz="2400" dirty="0">
                          <a:solidFill>
                            <a:schemeClr val="bg1"/>
                          </a:solidFill>
                          <a:effectLst/>
                          <a:latin typeface="#9Slide03 SVN-PF Din Text Pro C" panose="02000506020000020004" pitchFamily="2" charset="0"/>
                        </a:rPr>
                        <a:t>dung </a:t>
                      </a:r>
                      <a:r>
                        <a:rPr lang="en-US" sz="2400" dirty="0" err="1">
                          <a:solidFill>
                            <a:schemeClr val="bg1"/>
                          </a:solidFill>
                          <a:effectLst/>
                          <a:latin typeface="#9Slide03 SVN-PF Din Text Pro C" panose="02000506020000020004" pitchFamily="2" charset="0"/>
                        </a:rPr>
                        <a:t>và</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lãnh</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thổ</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được</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thể</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hiện</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trên</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bản</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đồ</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 </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932868944"/>
                  </a:ext>
                </a:extLst>
              </a:tr>
              <a:tr h="396797">
                <a:tc>
                  <a:txBody>
                    <a:bodyPr/>
                    <a:lstStyle/>
                    <a:p>
                      <a:pPr marL="0" marR="0" indent="0" algn="just">
                        <a:lnSpc>
                          <a:spcPct val="106000"/>
                        </a:lnSpc>
                        <a:spcBef>
                          <a:spcPts val="0"/>
                        </a:spcBef>
                        <a:spcAft>
                          <a:spcPts val="0"/>
                        </a:spcAft>
                      </a:pPr>
                      <a:r>
                        <a:rPr lang="en-US" sz="2400" dirty="0" err="1">
                          <a:solidFill>
                            <a:schemeClr val="bg1"/>
                          </a:solidFill>
                          <a:effectLst/>
                          <a:latin typeface="#9Slide03 SVN-PF Din Text Pro C" panose="02000506020000020004" pitchFamily="2" charset="0"/>
                        </a:rPr>
                        <a:t>Tỉ</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lệ</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bản</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đồ</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 </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3042201908"/>
                  </a:ext>
                </a:extLst>
              </a:tr>
              <a:tr h="1250058">
                <a:tc>
                  <a:txBody>
                    <a:bodyPr/>
                    <a:lstStyle/>
                    <a:p>
                      <a:pPr marL="0" marR="0" indent="0" algn="just">
                        <a:lnSpc>
                          <a:spcPct val="106000"/>
                        </a:lnSpc>
                        <a:spcBef>
                          <a:spcPts val="0"/>
                        </a:spcBef>
                        <a:spcAft>
                          <a:spcPts val="0"/>
                        </a:spcAft>
                      </a:pPr>
                      <a:r>
                        <a:rPr lang="en-US" sz="2400" dirty="0">
                          <a:solidFill>
                            <a:schemeClr val="bg1"/>
                          </a:solidFill>
                          <a:effectLst/>
                          <a:latin typeface="#9Slide03 SVN-PF Din Text Pro C" panose="02000506020000020004" pitchFamily="2" charset="0"/>
                        </a:rPr>
                        <a:t>Cho </a:t>
                      </a:r>
                      <a:r>
                        <a:rPr lang="en-US" sz="2400" dirty="0" err="1">
                          <a:solidFill>
                            <a:schemeClr val="bg1"/>
                          </a:solidFill>
                          <a:effectLst/>
                          <a:latin typeface="#9Slide03 SVN-PF Din Text Pro C" panose="02000506020000020004" pitchFamily="2" charset="0"/>
                        </a:rPr>
                        <a:t>biết</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các</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kí</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hiệu</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trong</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bảng</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chú</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giải</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thể</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hiện</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những</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đối</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tượng</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địa</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lí</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nào</a:t>
                      </a:r>
                      <a:r>
                        <a:rPr lang="en-US" sz="2400" dirty="0">
                          <a:solidFill>
                            <a:schemeClr val="bg1"/>
                          </a:solidFill>
                          <a:effectLst/>
                          <a:latin typeface="#9Slide03 SVN-PF Din Text Pro C" panose="02000506020000020004" pitchFamily="2" charset="0"/>
                        </a:rPr>
                        <a:t>.</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9Slide03 SVN-PF Din Text Pro C" panose="02000506020000020004" pitchFamily="2" charset="0"/>
                        </a:rPr>
                        <a:t> </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652509565"/>
                  </a:ext>
                </a:extLst>
              </a:tr>
              <a:tr h="1181932">
                <a:tc>
                  <a:txBody>
                    <a:bodyPr/>
                    <a:lstStyle/>
                    <a:p>
                      <a:pPr marL="0" marR="0" indent="0" algn="just">
                        <a:lnSpc>
                          <a:spcPct val="106000"/>
                        </a:lnSpc>
                        <a:spcBef>
                          <a:spcPts val="0"/>
                        </a:spcBef>
                        <a:spcAft>
                          <a:spcPts val="0"/>
                        </a:spcAft>
                      </a:pPr>
                      <a:r>
                        <a:rPr lang="en-US" sz="2400" dirty="0" err="1">
                          <a:solidFill>
                            <a:schemeClr val="bg1"/>
                          </a:solidFill>
                          <a:effectLst/>
                          <a:latin typeface="#9Slide03 SVN-PF Din Text Pro C" panose="02000506020000020004" pitchFamily="2" charset="0"/>
                        </a:rPr>
                        <a:t>Kể</a:t>
                      </a:r>
                      <a:r>
                        <a:rPr lang="en-US" sz="2400" dirty="0">
                          <a:solidFill>
                            <a:schemeClr val="bg1"/>
                          </a:solidFill>
                          <a:effectLst/>
                          <a:latin typeface="#9Slide03 SVN-PF Din Text Pro C" panose="02000506020000020004" pitchFamily="2" charset="0"/>
                        </a:rPr>
                        <a:t> </a:t>
                      </a:r>
                      <a:r>
                        <a:rPr lang="en-US" sz="2400" err="1">
                          <a:solidFill>
                            <a:schemeClr val="bg1"/>
                          </a:solidFill>
                          <a:effectLst/>
                          <a:latin typeface="#9Slide03 SVN-PF Din Text Pro C" panose="02000506020000020004" pitchFamily="2" charset="0"/>
                        </a:rPr>
                        <a:t>tên</a:t>
                      </a:r>
                      <a:r>
                        <a:rPr lang="en-US" sz="2400">
                          <a:solidFill>
                            <a:schemeClr val="bg1"/>
                          </a:solidFill>
                          <a:effectLst/>
                          <a:latin typeface="#9Slide03 SVN-PF Din Text Pro C" panose="02000506020000020004" pitchFamily="2" charset="0"/>
                        </a:rPr>
                        <a:t> 1 </a:t>
                      </a:r>
                      <a:r>
                        <a:rPr lang="en-US" sz="2400" dirty="0" err="1">
                          <a:solidFill>
                            <a:schemeClr val="bg1"/>
                          </a:solidFill>
                          <a:effectLst/>
                          <a:latin typeface="#9Slide03 SVN-PF Din Text Pro C" panose="02000506020000020004" pitchFamily="2" charset="0"/>
                        </a:rPr>
                        <a:t>dãy</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núi</a:t>
                      </a:r>
                      <a:r>
                        <a:rPr lang="en-US" sz="2400">
                          <a:solidFill>
                            <a:schemeClr val="bg1"/>
                          </a:solidFill>
                          <a:effectLst/>
                          <a:latin typeface="#9Slide03 SVN-PF Din Text Pro C" panose="02000506020000020004" pitchFamily="2" charset="0"/>
                        </a:rPr>
                        <a:t>, 1 </a:t>
                      </a:r>
                      <a:r>
                        <a:rPr lang="en-US" sz="2400" dirty="0" err="1">
                          <a:solidFill>
                            <a:schemeClr val="bg1"/>
                          </a:solidFill>
                          <a:effectLst/>
                          <a:latin typeface="#9Slide03 SVN-PF Din Text Pro C" panose="02000506020000020004" pitchFamily="2" charset="0"/>
                        </a:rPr>
                        <a:t>đồng</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bằng</a:t>
                      </a:r>
                      <a:r>
                        <a:rPr lang="en-US" sz="2400">
                          <a:solidFill>
                            <a:schemeClr val="bg1"/>
                          </a:solidFill>
                          <a:effectLst/>
                          <a:latin typeface="#9Slide03 SVN-PF Din Text Pro C" panose="02000506020000020004" pitchFamily="2" charset="0"/>
                        </a:rPr>
                        <a:t>, 1 </a:t>
                      </a:r>
                      <a:r>
                        <a:rPr lang="en-US" sz="2400" dirty="0" err="1">
                          <a:solidFill>
                            <a:schemeClr val="bg1"/>
                          </a:solidFill>
                          <a:effectLst/>
                          <a:latin typeface="#9Slide03 SVN-PF Din Text Pro C" panose="02000506020000020004" pitchFamily="2" charset="0"/>
                        </a:rPr>
                        <a:t>dòng</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sông</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lớn</a:t>
                      </a:r>
                      <a:r>
                        <a:rPr lang="en-US" sz="2400" dirty="0">
                          <a:solidFill>
                            <a:schemeClr val="bg1"/>
                          </a:solidFill>
                          <a:effectLst/>
                          <a:latin typeface="#9Slide03 SVN-PF Din Text Pro C" panose="02000506020000020004" pitchFamily="2" charset="0"/>
                        </a:rPr>
                        <a:t> ở </a:t>
                      </a:r>
                      <a:r>
                        <a:rPr lang="en-US" sz="2400" dirty="0" err="1">
                          <a:solidFill>
                            <a:schemeClr val="bg1"/>
                          </a:solidFill>
                          <a:effectLst/>
                          <a:latin typeface="#9Slide03 SVN-PF Din Text Pro C" panose="02000506020000020004" pitchFamily="2" charset="0"/>
                        </a:rPr>
                        <a:t>châu</a:t>
                      </a:r>
                      <a:r>
                        <a:rPr lang="en-US" sz="2400" dirty="0">
                          <a:solidFill>
                            <a:schemeClr val="bg1"/>
                          </a:solidFill>
                          <a:effectLst/>
                          <a:latin typeface="#9Slide03 SVN-PF Din Text Pro C" panose="02000506020000020004" pitchFamily="2" charset="0"/>
                        </a:rPr>
                        <a:t> </a:t>
                      </a:r>
                      <a:r>
                        <a:rPr lang="en-US" sz="2400" dirty="0" err="1">
                          <a:solidFill>
                            <a:schemeClr val="bg1"/>
                          </a:solidFill>
                          <a:effectLst/>
                          <a:latin typeface="#9Slide03 SVN-PF Din Text Pro C" panose="02000506020000020004" pitchFamily="2" charset="0"/>
                        </a:rPr>
                        <a:t>Mỹ</a:t>
                      </a:r>
                      <a:r>
                        <a:rPr lang="en-US" sz="2400" dirty="0">
                          <a:solidFill>
                            <a:schemeClr val="bg1"/>
                          </a:solidFill>
                          <a:effectLst/>
                          <a:latin typeface="#9Slide03 SVN-PF Din Text Pro C" panose="02000506020000020004" pitchFamily="2" charset="0"/>
                        </a:rPr>
                        <a:t>.</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9Slide03 SVN-PF Din Text Pro C" panose="02000506020000020004" pitchFamily="2" charset="0"/>
                        </a:rPr>
                        <a:t> </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89250696"/>
                  </a:ext>
                </a:extLst>
              </a:tr>
            </a:tbl>
          </a:graphicData>
        </a:graphic>
      </p:graphicFrame>
      <p:pic>
        <p:nvPicPr>
          <p:cNvPr id="3" name="Picture 2" descr="Map&#10;&#10;Description automatically generated">
            <a:extLst>
              <a:ext uri="{FF2B5EF4-FFF2-40B4-BE49-F238E27FC236}">
                <a16:creationId xmlns:a16="http://schemas.microsoft.com/office/drawing/2014/main" id="{B9D2CD84-08FD-4181-9FD2-CBE43201E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552"/>
            <a:ext cx="5696745" cy="5706271"/>
          </a:xfrm>
          <a:prstGeom prst="rect">
            <a:avLst/>
          </a:prstGeom>
        </p:spPr>
      </p:pic>
      <p:sp>
        <p:nvSpPr>
          <p:cNvPr id="10" name="Rectangle: Rounded Corners 7">
            <a:extLst>
              <a:ext uri="{FF2B5EF4-FFF2-40B4-BE49-F238E27FC236}">
                <a16:creationId xmlns:a16="http://schemas.microsoft.com/office/drawing/2014/main" id="{7F691B8C-D0F6-4B89-8B4D-B18209D16666}"/>
              </a:ext>
            </a:extLst>
          </p:cNvPr>
          <p:cNvSpPr/>
          <p:nvPr/>
        </p:nvSpPr>
        <p:spPr>
          <a:xfrm>
            <a:off x="161751" y="703645"/>
            <a:ext cx="1410370" cy="544262"/>
          </a:xfrm>
          <a:prstGeom prst="roundRect">
            <a:avLst/>
          </a:prstGeom>
          <a:solidFill>
            <a:schemeClr val="bg1"/>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00000"/>
                </a:solidFill>
                <a:latin typeface="#9Slide03 SVN-PF Din Text Pro C" panose="02000506020000020004" pitchFamily="2" charset="0"/>
                <a:cs typeface="Arial" panose="020B0604020202020204" pitchFamily="34" charset="0"/>
              </a:rPr>
              <a:t>NỬA CẦU TÂY</a:t>
            </a:r>
          </a:p>
        </p:txBody>
      </p:sp>
      <p:pic>
        <p:nvPicPr>
          <p:cNvPr id="7" name="Picture 6" descr="Graphical user interface&#10;&#10;Description automatically generated with medium confidence">
            <a:extLst>
              <a:ext uri="{FF2B5EF4-FFF2-40B4-BE49-F238E27FC236}">
                <a16:creationId xmlns:a16="http://schemas.microsoft.com/office/drawing/2014/main" id="{2C3B9EEF-B7AF-4070-92F2-11D523DFEB56}"/>
              </a:ext>
            </a:extLst>
          </p:cNvPr>
          <p:cNvPicPr>
            <a:picLocks noChangeAspect="1"/>
          </p:cNvPicPr>
          <p:nvPr/>
        </p:nvPicPr>
        <p:blipFill rotWithShape="1">
          <a:blip r:embed="rId3">
            <a:extLst>
              <a:ext uri="{28A0092B-C50C-407E-A947-70E740481C1C}">
                <a14:useLocalDpi xmlns:a14="http://schemas.microsoft.com/office/drawing/2010/main" val="0"/>
              </a:ext>
            </a:extLst>
          </a:blip>
          <a:srcRect b="15472"/>
          <a:stretch/>
        </p:blipFill>
        <p:spPr>
          <a:xfrm>
            <a:off x="5733672" y="5169550"/>
            <a:ext cx="3804136" cy="1688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2B76BD0D-C411-4B73-A033-BDF45FBA5149}"/>
              </a:ext>
            </a:extLst>
          </p:cNvPr>
          <p:cNvSpPr txBox="1"/>
          <p:nvPr/>
        </p:nvSpPr>
        <p:spPr>
          <a:xfrm>
            <a:off x="8581584" y="1026595"/>
            <a:ext cx="3328501" cy="400110"/>
          </a:xfrm>
          <a:prstGeom prst="rect">
            <a:avLst/>
          </a:prstGeom>
          <a:noFill/>
        </p:spPr>
        <p:txBody>
          <a:bodyPr wrap="square">
            <a:spAutoFit/>
          </a:bodyPr>
          <a:lstStyle/>
          <a:p>
            <a:pPr algn="just"/>
            <a:r>
              <a:rPr lang="en-US" sz="2000" dirty="0" err="1">
                <a:solidFill>
                  <a:srgbClr val="FFFF00"/>
                </a:solidFill>
                <a:effectLst/>
                <a:latin typeface="#9Slide03 SVN-PF Din Text Pro C" panose="02000506020000020004" pitchFamily="2" charset="0"/>
                <a:ea typeface="Tahoma" panose="020B0604030504040204" pitchFamily="34" charset="0"/>
              </a:rPr>
              <a:t>Bản</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đồ</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tự</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err="1">
                <a:solidFill>
                  <a:srgbClr val="FFFF00"/>
                </a:solidFill>
                <a:effectLst/>
                <a:latin typeface="#9Slide03 SVN-PF Din Text Pro C" panose="02000506020000020004" pitchFamily="2" charset="0"/>
                <a:ea typeface="Tahoma" panose="020B0604030504040204" pitchFamily="34" charset="0"/>
              </a:rPr>
              <a:t>nhiên</a:t>
            </a:r>
            <a:r>
              <a:rPr lang="en-US" sz="2000">
                <a:solidFill>
                  <a:srgbClr val="FFFF00"/>
                </a:solidFill>
                <a:effectLst/>
                <a:latin typeface="#9Slide03 SVN-PF Din Text Pro C" panose="02000506020000020004" pitchFamily="2" charset="0"/>
                <a:ea typeface="Tahoma" panose="020B0604030504040204" pitchFamily="34" charset="0"/>
              </a:rPr>
              <a:t> Thế </a:t>
            </a:r>
            <a:r>
              <a:rPr lang="en-US" sz="2000" dirty="0" err="1">
                <a:solidFill>
                  <a:srgbClr val="FFFF00"/>
                </a:solidFill>
                <a:effectLst/>
                <a:latin typeface="#9Slide03 SVN-PF Din Text Pro C" panose="02000506020000020004" pitchFamily="2" charset="0"/>
                <a:ea typeface="Tahoma" panose="020B0604030504040204" pitchFamily="34" charset="0"/>
              </a:rPr>
              <a:t>Giới</a:t>
            </a:r>
            <a:endParaRPr lang="en-US" sz="2000" dirty="0">
              <a:solidFill>
                <a:srgbClr val="FFFF00"/>
              </a:solidFill>
              <a:latin typeface="#9Slide03 SVN-PF Din Text Pro C" panose="02000506020000020004" pitchFamily="2" charset="0"/>
            </a:endParaRPr>
          </a:p>
        </p:txBody>
      </p:sp>
      <p:sp>
        <p:nvSpPr>
          <p:cNvPr id="15" name="TextBox 14">
            <a:extLst>
              <a:ext uri="{FF2B5EF4-FFF2-40B4-BE49-F238E27FC236}">
                <a16:creationId xmlns:a16="http://schemas.microsoft.com/office/drawing/2014/main" id="{7C239178-3967-49E1-912E-E147D8D8E999}"/>
              </a:ext>
            </a:extLst>
          </p:cNvPr>
          <p:cNvSpPr txBox="1"/>
          <p:nvPr/>
        </p:nvSpPr>
        <p:spPr>
          <a:xfrm>
            <a:off x="9168247" y="1884161"/>
            <a:ext cx="1580006" cy="400110"/>
          </a:xfrm>
          <a:prstGeom prst="rect">
            <a:avLst/>
          </a:prstGeom>
          <a:noFill/>
        </p:spPr>
        <p:txBody>
          <a:bodyPr wrap="square">
            <a:spAutoFit/>
          </a:bodyPr>
          <a:lstStyle/>
          <a:p>
            <a:pPr algn="just"/>
            <a:r>
              <a:rPr lang="en-US" sz="2000" dirty="0">
                <a:solidFill>
                  <a:srgbClr val="FFFF00"/>
                </a:solidFill>
                <a:effectLst/>
                <a:latin typeface="#9Slide03 SVN-PF Din Text Pro C" panose="02000506020000020004" pitchFamily="2" charset="0"/>
                <a:ea typeface="Tahoma" panose="020B0604030504040204" pitchFamily="34" charset="0"/>
              </a:rPr>
              <a:t>1:110.000.000</a:t>
            </a:r>
            <a:endParaRPr lang="en-US" sz="2000" dirty="0">
              <a:solidFill>
                <a:srgbClr val="FFFF00"/>
              </a:solidFill>
              <a:latin typeface="#9Slide03 SVN-PF Din Text Pro C" panose="02000506020000020004" pitchFamily="2" charset="0"/>
            </a:endParaRPr>
          </a:p>
        </p:txBody>
      </p:sp>
      <p:sp>
        <p:nvSpPr>
          <p:cNvPr id="17" name="TextBox 16">
            <a:extLst>
              <a:ext uri="{FF2B5EF4-FFF2-40B4-BE49-F238E27FC236}">
                <a16:creationId xmlns:a16="http://schemas.microsoft.com/office/drawing/2014/main" id="{1D32F352-16E2-4CA2-AD88-BCF7E20796CE}"/>
              </a:ext>
            </a:extLst>
          </p:cNvPr>
          <p:cNvSpPr txBox="1"/>
          <p:nvPr/>
        </p:nvSpPr>
        <p:spPr>
          <a:xfrm>
            <a:off x="8430648" y="2284271"/>
            <a:ext cx="3798278" cy="1323439"/>
          </a:xfrm>
          <a:prstGeom prst="rect">
            <a:avLst/>
          </a:prstGeom>
          <a:noFill/>
        </p:spPr>
        <p:txBody>
          <a:bodyPr wrap="square">
            <a:spAutoFit/>
          </a:bodyPr>
          <a:lstStyle/>
          <a:p>
            <a:pPr algn="just"/>
            <a:r>
              <a:rPr lang="en-US" sz="2000" dirty="0" err="1">
                <a:solidFill>
                  <a:srgbClr val="FFFF00"/>
                </a:solidFill>
                <a:effectLst/>
                <a:latin typeface="#9Slide03 SVN-PF Din Text Pro C" panose="02000506020000020004" pitchFamily="2" charset="0"/>
                <a:ea typeface="Tahoma" panose="020B0604030504040204" pitchFamily="34" charset="0"/>
              </a:rPr>
              <a:t>Đầm</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lầy</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hoang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mạc</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sa</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mạc</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băng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là</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lục</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địa</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thềm</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băng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sông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băng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sông</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hồ</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thác</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núi</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lửa</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san</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dirty="0" err="1">
                <a:solidFill>
                  <a:srgbClr val="FFFF00"/>
                </a:solidFill>
                <a:effectLst/>
                <a:latin typeface="#9Slide03 SVN-PF Din Text Pro C" panose="02000506020000020004" pitchFamily="2" charset="0"/>
                <a:ea typeface="Tahoma" panose="020B0604030504040204" pitchFamily="34" charset="0"/>
              </a:rPr>
              <a:t>hô</a:t>
            </a:r>
            <a:r>
              <a:rPr lang="en-US" sz="2000" dirty="0">
                <a:solidFill>
                  <a:srgbClr val="FFFF00"/>
                </a:solidFill>
                <a:effectLst/>
                <a:latin typeface="#9Slide03 SVN-PF Din Text Pro C" panose="02000506020000020004" pitchFamily="2" charset="0"/>
                <a:ea typeface="Tahoma" panose="020B0604030504040204" pitchFamily="34" charset="0"/>
              </a:rPr>
              <a:t>; </a:t>
            </a:r>
            <a:r>
              <a:rPr lang="en-US" sz="2000" err="1">
                <a:solidFill>
                  <a:srgbClr val="FFFF00"/>
                </a:solidFill>
                <a:effectLst/>
                <a:latin typeface="#9Slide03 SVN-PF Din Text Pro C" panose="02000506020000020004" pitchFamily="2" charset="0"/>
                <a:ea typeface="Tahoma" panose="020B0604030504040204" pitchFamily="34" charset="0"/>
              </a:rPr>
              <a:t>độ</a:t>
            </a:r>
            <a:r>
              <a:rPr lang="en-US" sz="2000">
                <a:solidFill>
                  <a:srgbClr val="FFFF00"/>
                </a:solidFill>
                <a:effectLst/>
                <a:latin typeface="#9Slide03 SVN-PF Din Text Pro C" panose="02000506020000020004" pitchFamily="2" charset="0"/>
                <a:ea typeface="Tahoma" panose="020B0604030504040204" pitchFamily="34" charset="0"/>
              </a:rPr>
              <a:t> cao </a:t>
            </a:r>
            <a:r>
              <a:rPr lang="en-US" sz="2000">
                <a:solidFill>
                  <a:srgbClr val="FFFF00"/>
                </a:solidFill>
                <a:latin typeface="#9Slide03 SVN-PF Din Text Pro C" panose="02000506020000020004" pitchFamily="2" charset="0"/>
                <a:ea typeface="Tahoma" panose="020B0604030504040204" pitchFamily="34" charset="0"/>
              </a:rPr>
              <a:t>địa hình, Sơn nguyên, dãy núi, núi, đồng bằng ….</a:t>
            </a:r>
            <a:endParaRPr lang="en-US" sz="2000" dirty="0">
              <a:solidFill>
                <a:srgbClr val="FFFF00"/>
              </a:solidFill>
              <a:latin typeface="#9Slide03 SVN-PF Din Text Pro C" panose="02000506020000020004" pitchFamily="2" charset="0"/>
            </a:endParaRPr>
          </a:p>
        </p:txBody>
      </p:sp>
      <p:sp>
        <p:nvSpPr>
          <p:cNvPr id="19" name="TextBox 18">
            <a:extLst>
              <a:ext uri="{FF2B5EF4-FFF2-40B4-BE49-F238E27FC236}">
                <a16:creationId xmlns:a16="http://schemas.microsoft.com/office/drawing/2014/main" id="{5E7BF3AC-E700-4B70-9F7A-DFFB6101BAC7}"/>
              </a:ext>
            </a:extLst>
          </p:cNvPr>
          <p:cNvSpPr txBox="1"/>
          <p:nvPr/>
        </p:nvSpPr>
        <p:spPr>
          <a:xfrm>
            <a:off x="8581584" y="3554551"/>
            <a:ext cx="3422553" cy="1015663"/>
          </a:xfrm>
          <a:prstGeom prst="rect">
            <a:avLst/>
          </a:prstGeom>
          <a:noFill/>
        </p:spPr>
        <p:txBody>
          <a:bodyPr wrap="square">
            <a:spAutoFit/>
          </a:bodyPr>
          <a:lstStyle/>
          <a:p>
            <a:pPr algn="just"/>
            <a:r>
              <a:rPr lang="en-US" sz="2000">
                <a:solidFill>
                  <a:srgbClr val="FFFF00"/>
                </a:solidFill>
                <a:effectLst/>
                <a:latin typeface="#9Slide03 SVN-PF Din Text Pro C" panose="02000506020000020004" pitchFamily="2" charset="0"/>
                <a:ea typeface="Tahoma" panose="020B0604030504040204" pitchFamily="34" charset="0"/>
              </a:rPr>
              <a:t>- Dãy </a:t>
            </a:r>
            <a:r>
              <a:rPr lang="en-US" sz="2000" dirty="0">
                <a:solidFill>
                  <a:srgbClr val="FFFF00"/>
                </a:solidFill>
                <a:effectLst/>
                <a:latin typeface="#9Slide03 SVN-PF Din Text Pro C" panose="02000506020000020004" pitchFamily="2" charset="0"/>
                <a:ea typeface="Tahoma" panose="020B0604030504040204" pitchFamily="34" charset="0"/>
              </a:rPr>
              <a:t>roc-ki, </a:t>
            </a:r>
            <a:r>
              <a:rPr lang="en-US" sz="2000" dirty="0" err="1">
                <a:solidFill>
                  <a:srgbClr val="FFFF00"/>
                </a:solidFill>
                <a:effectLst/>
                <a:latin typeface="#9Slide03 SVN-PF Din Text Pro C" panose="02000506020000020004" pitchFamily="2" charset="0"/>
                <a:ea typeface="Tahoma" panose="020B0604030504040204" pitchFamily="34" charset="0"/>
              </a:rPr>
              <a:t>dãy</a:t>
            </a:r>
            <a:r>
              <a:rPr lang="en-US" sz="2000" dirty="0">
                <a:solidFill>
                  <a:srgbClr val="FFFF00"/>
                </a:solidFill>
                <a:effectLst/>
                <a:latin typeface="#9Slide03 SVN-PF Din Text Pro C" panose="02000506020000020004" pitchFamily="2" charset="0"/>
                <a:ea typeface="Tahoma" panose="020B0604030504040204" pitchFamily="34" charset="0"/>
              </a:rPr>
              <a:t> An-det</a:t>
            </a:r>
            <a:r>
              <a:rPr lang="en-US" sz="2000">
                <a:solidFill>
                  <a:srgbClr val="FFFF00"/>
                </a:solidFill>
                <a:effectLst/>
                <a:latin typeface="#9Slide03 SVN-PF Din Text Pro C" panose="02000506020000020004" pitchFamily="2" charset="0"/>
                <a:ea typeface="Tahoma" panose="020B0604030504040204" pitchFamily="34" charset="0"/>
              </a:rPr>
              <a:t>; </a:t>
            </a:r>
          </a:p>
          <a:p>
            <a:pPr algn="just"/>
            <a:r>
              <a:rPr lang="en-US" sz="2000">
                <a:solidFill>
                  <a:srgbClr val="FFFF00"/>
                </a:solidFill>
                <a:effectLst/>
                <a:latin typeface="#9Slide03 SVN-PF Din Text Pro C" panose="02000506020000020004" pitchFamily="2" charset="0"/>
                <a:ea typeface="Tahoma" panose="020B0604030504040204" pitchFamily="34" charset="0"/>
              </a:rPr>
              <a:t>- ĐB </a:t>
            </a:r>
            <a:r>
              <a:rPr lang="en-US" sz="2000" dirty="0">
                <a:solidFill>
                  <a:srgbClr val="FFFF00"/>
                </a:solidFill>
                <a:effectLst/>
                <a:latin typeface="#9Slide03 SVN-PF Din Text Pro C" panose="02000506020000020004" pitchFamily="2" charset="0"/>
                <a:ea typeface="Tahoma" panose="020B0604030504040204" pitchFamily="34" charset="0"/>
              </a:rPr>
              <a:t>A-ma-don, ĐB Pam-pa</a:t>
            </a:r>
            <a:r>
              <a:rPr lang="en-US" sz="2000">
                <a:solidFill>
                  <a:srgbClr val="FFFF00"/>
                </a:solidFill>
                <a:effectLst/>
                <a:latin typeface="#9Slide03 SVN-PF Din Text Pro C" panose="02000506020000020004" pitchFamily="2" charset="0"/>
                <a:ea typeface="Tahoma" panose="020B0604030504040204" pitchFamily="34" charset="0"/>
              </a:rPr>
              <a:t>; </a:t>
            </a:r>
          </a:p>
          <a:p>
            <a:pPr algn="just"/>
            <a:r>
              <a:rPr lang="en-US" sz="2000">
                <a:solidFill>
                  <a:srgbClr val="FFFF00"/>
                </a:solidFill>
                <a:latin typeface="#9Slide03 SVN-PF Din Text Pro C" panose="02000506020000020004" pitchFamily="2" charset="0"/>
                <a:ea typeface="Tahoma" panose="020B0604030504040204" pitchFamily="34" charset="0"/>
              </a:rPr>
              <a:t>- </a:t>
            </a:r>
            <a:r>
              <a:rPr lang="en-US" sz="2000">
                <a:solidFill>
                  <a:srgbClr val="FFFF00"/>
                </a:solidFill>
                <a:effectLst/>
                <a:latin typeface="#9Slide03 SVN-PF Din Text Pro C" panose="02000506020000020004" pitchFamily="2" charset="0"/>
                <a:ea typeface="Tahoma" panose="020B0604030504040204" pitchFamily="34" charset="0"/>
              </a:rPr>
              <a:t>Sông </a:t>
            </a:r>
            <a:r>
              <a:rPr lang="en-US" sz="2000" dirty="0">
                <a:solidFill>
                  <a:srgbClr val="FFFF00"/>
                </a:solidFill>
                <a:effectLst/>
                <a:latin typeface="#9Slide03 SVN-PF Din Text Pro C" panose="02000506020000020004" pitchFamily="2" charset="0"/>
                <a:ea typeface="Tahoma" panose="020B0604030504040204" pitchFamily="34" charset="0"/>
              </a:rPr>
              <a:t>Mi-xi-xi-pi, </a:t>
            </a:r>
            <a:r>
              <a:rPr lang="en-US" sz="2000" dirty="0" err="1">
                <a:solidFill>
                  <a:srgbClr val="FFFF00"/>
                </a:solidFill>
                <a:effectLst/>
                <a:latin typeface="#9Slide03 SVN-PF Din Text Pro C" panose="02000506020000020004" pitchFamily="2" charset="0"/>
                <a:ea typeface="Tahoma" panose="020B0604030504040204" pitchFamily="34" charset="0"/>
              </a:rPr>
              <a:t>sông</a:t>
            </a:r>
            <a:r>
              <a:rPr lang="en-US" sz="2000" dirty="0">
                <a:solidFill>
                  <a:srgbClr val="FFFF00"/>
                </a:solidFill>
                <a:effectLst/>
                <a:latin typeface="#9Slide03 SVN-PF Din Text Pro C" panose="02000506020000020004" pitchFamily="2" charset="0"/>
                <a:ea typeface="Tahoma" panose="020B0604030504040204" pitchFamily="34" charset="0"/>
              </a:rPr>
              <a:t> A-ma-don</a:t>
            </a:r>
            <a:endParaRPr lang="en-US" sz="2000" dirty="0">
              <a:solidFill>
                <a:srgbClr val="FFFF00"/>
              </a:solidFill>
              <a:latin typeface="#9Slide03 SVN-PF Din Text Pro C" panose="02000506020000020004" pitchFamily="2" charset="0"/>
            </a:endParaRPr>
          </a:p>
        </p:txBody>
      </p:sp>
    </p:spTree>
    <p:extLst>
      <p:ext uri="{BB962C8B-B14F-4D97-AF65-F5344CB8AC3E}">
        <p14:creationId xmlns:p14="http://schemas.microsoft.com/office/powerpoint/2010/main" val="2619390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a16="http://schemas.microsoft.com/office/drawing/2014/main" id="{CDECDFDD-4BDE-401C-8055-1F6CA4347038}"/>
              </a:ext>
            </a:extLst>
          </p:cNvPr>
          <p:cNvSpPr/>
          <p:nvPr/>
        </p:nvSpPr>
        <p:spPr>
          <a:xfrm>
            <a:off x="567313" y="109430"/>
            <a:ext cx="3776940" cy="54426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Bản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đồ</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hành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chính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Việt</a:t>
            </a:r>
            <a:r>
              <a:rPr lang="en-US" sz="3200" dirty="0">
                <a:solidFill>
                  <a:schemeClr val="tx1"/>
                </a:solidFill>
                <a:latin typeface="#9Slide03 SVN-PF Din Text Pro C" panose="02000506020000020004" pitchFamily="2" charset="0"/>
                <a:cs typeface="Arial" panose="020B0604020202020204" pitchFamily="34" charset="0"/>
              </a:rPr>
              <a:t> Nam</a:t>
            </a:r>
            <a:endParaRPr lang="en-US" sz="3200" dirty="0">
              <a:solidFill>
                <a:srgbClr val="0070C0"/>
              </a:solidFill>
              <a:latin typeface="#9Slide03 SVN-PF Din Text Pro C" panose="02000506020000020004" pitchFamily="2" charset="0"/>
              <a:cs typeface="Arial" panose="020B0604020202020204" pitchFamily="34" charset="0"/>
            </a:endParaRPr>
          </a:p>
        </p:txBody>
      </p:sp>
      <p:graphicFrame>
        <p:nvGraphicFramePr>
          <p:cNvPr id="9" name="Table 8">
            <a:extLst>
              <a:ext uri="{FF2B5EF4-FFF2-40B4-BE49-F238E27FC236}">
                <a16:creationId xmlns:a16="http://schemas.microsoft.com/office/drawing/2014/main" id="{C1BDC764-56AF-41BB-B989-43B1F4911CEB}"/>
              </a:ext>
            </a:extLst>
          </p:cNvPr>
          <p:cNvGraphicFramePr>
            <a:graphicFrameLocks noGrp="1"/>
          </p:cNvGraphicFramePr>
          <p:nvPr/>
        </p:nvGraphicFramePr>
        <p:xfrm>
          <a:off x="5264685" y="240705"/>
          <a:ext cx="6622514" cy="4754586"/>
        </p:xfrm>
        <a:graphic>
          <a:graphicData uri="http://schemas.openxmlformats.org/drawingml/2006/table">
            <a:tbl>
              <a:tblPr firstRow="1" firstCol="1" bandRow="1">
                <a:tableStyleId>{5C22544A-7EE6-4342-B048-85BDC9FD1C3A}</a:tableStyleId>
              </a:tblPr>
              <a:tblGrid>
                <a:gridCol w="2585087">
                  <a:extLst>
                    <a:ext uri="{9D8B030D-6E8A-4147-A177-3AD203B41FA5}">
                      <a16:colId xmlns:a16="http://schemas.microsoft.com/office/drawing/2014/main" val="1781978577"/>
                    </a:ext>
                  </a:extLst>
                </a:gridCol>
                <a:gridCol w="4037427">
                  <a:extLst>
                    <a:ext uri="{9D8B030D-6E8A-4147-A177-3AD203B41FA5}">
                      <a16:colId xmlns:a16="http://schemas.microsoft.com/office/drawing/2014/main" val="1127437367"/>
                    </a:ext>
                  </a:extLst>
                </a:gridCol>
              </a:tblGrid>
              <a:tr h="434248">
                <a:tc gridSpan="2">
                  <a:txBody>
                    <a:bodyPr/>
                    <a:lstStyle/>
                    <a:p>
                      <a:pPr marL="0" marR="0" indent="0" algn="ctr">
                        <a:lnSpc>
                          <a:spcPct val="106000"/>
                        </a:lnSpc>
                        <a:spcBef>
                          <a:spcPts val="0"/>
                        </a:spcBef>
                        <a:spcAft>
                          <a:spcPts val="0"/>
                        </a:spcAft>
                      </a:pPr>
                      <a:r>
                        <a:rPr lang="en-US" sz="3200" dirty="0">
                          <a:solidFill>
                            <a:srgbClr val="FFE699"/>
                          </a:solidFill>
                          <a:effectLst/>
                          <a:latin typeface="#9Slide03 SVN-PF Din Text Pro C" panose="02000506020000020004" pitchFamily="2" charset="0"/>
                        </a:rPr>
                        <a:t>PHIẾU HỌC TẬP 2</a:t>
                      </a:r>
                      <a:endParaRPr lang="en-US" sz="3200" dirty="0">
                        <a:solidFill>
                          <a:srgbClr val="FFE699"/>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hMerge="1">
                  <a:txBody>
                    <a:bodyPr/>
                    <a:lstStyle/>
                    <a:p>
                      <a:endParaRPr lang="en-US"/>
                    </a:p>
                  </a:txBody>
                  <a:tcPr/>
                </a:tc>
                <a:extLst>
                  <a:ext uri="{0D108BD9-81ED-4DB2-BD59-A6C34878D82A}">
                    <a16:rowId xmlns:a16="http://schemas.microsoft.com/office/drawing/2014/main" val="3598283864"/>
                  </a:ext>
                </a:extLst>
              </a:tr>
              <a:tr h="434248">
                <a:tc>
                  <a:txBody>
                    <a:bodyPr/>
                    <a:lstStyle/>
                    <a:p>
                      <a:pPr marL="0" marR="0" indent="0" algn="ctr">
                        <a:lnSpc>
                          <a:spcPct val="106000"/>
                        </a:lnSpc>
                        <a:spcBef>
                          <a:spcPts val="0"/>
                        </a:spcBef>
                        <a:spcAft>
                          <a:spcPts val="0"/>
                        </a:spcAft>
                      </a:pPr>
                      <a:r>
                        <a:rPr lang="en-US" sz="2400" dirty="0">
                          <a:solidFill>
                            <a:schemeClr val="bg1"/>
                          </a:solidFill>
                          <a:effectLst/>
                          <a:latin typeface="#9Slide03 SVN-PF Din Text Pro C" panose="02000506020000020004" pitchFamily="2" charset="0"/>
                        </a:rPr>
                        <a:t>GỢI Ý</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ctr">
                        <a:lnSpc>
                          <a:spcPct val="106000"/>
                        </a:lnSpc>
                        <a:spcBef>
                          <a:spcPts val="0"/>
                        </a:spcBef>
                        <a:spcAft>
                          <a:spcPts val="0"/>
                        </a:spcAft>
                      </a:pPr>
                      <a:r>
                        <a:rPr lang="en-US" sz="2400" b="1" dirty="0">
                          <a:solidFill>
                            <a:schemeClr val="bg1"/>
                          </a:solidFill>
                          <a:effectLst/>
                          <a:latin typeface="#9Slide03 SVN-PF Din Text Pro C" panose="02000506020000020004" pitchFamily="2" charset="0"/>
                        </a:rPr>
                        <a:t>ĐÁP ÁN</a:t>
                      </a:r>
                      <a:endParaRPr lang="en-US" sz="2400" b="1"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2514813660"/>
                  </a:ext>
                </a:extLst>
              </a:tr>
              <a:tr h="901146">
                <a:tc>
                  <a:txBody>
                    <a:bodyPr/>
                    <a:lstStyle/>
                    <a:p>
                      <a:pPr marL="0" marR="0" indent="0" algn="just">
                        <a:lnSpc>
                          <a:spcPct val="106000"/>
                        </a:lnSpc>
                        <a:spcBef>
                          <a:spcPts val="0"/>
                        </a:spcBef>
                        <a:spcAft>
                          <a:spcPts val="0"/>
                        </a:spcAft>
                      </a:pPr>
                      <a:r>
                        <a:rPr lang="en-US" sz="2400" dirty="0">
                          <a:solidFill>
                            <a:schemeClr val="bg1"/>
                          </a:solidFill>
                          <a:effectLst/>
                          <a:latin typeface="#9Slide03 SVN-PF Din Text Pro C" panose="02000506020000020004" pitchFamily="2" charset="0"/>
                        </a:rPr>
                        <a:t>Nội dung và lãnh thổ được thể hiện trên bản đồ</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 </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932868944"/>
                  </a:ext>
                </a:extLst>
              </a:tr>
              <a:tr h="434248">
                <a:tc>
                  <a:txBody>
                    <a:bodyPr/>
                    <a:lstStyle/>
                    <a:p>
                      <a:pPr marL="0" marR="0" indent="0" algn="just">
                        <a:lnSpc>
                          <a:spcPct val="106000"/>
                        </a:lnSpc>
                        <a:spcBef>
                          <a:spcPts val="0"/>
                        </a:spcBef>
                        <a:spcAft>
                          <a:spcPts val="0"/>
                        </a:spcAft>
                      </a:pPr>
                      <a:r>
                        <a:rPr lang="en-US" sz="2400" dirty="0">
                          <a:solidFill>
                            <a:schemeClr val="bg1"/>
                          </a:solidFill>
                          <a:effectLst/>
                          <a:latin typeface="#9Slide03 SVN-PF Din Text Pro C" panose="02000506020000020004" pitchFamily="2" charset="0"/>
                        </a:rPr>
                        <a:t>Tỉ lệ bản đồ</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a:solidFill>
                            <a:schemeClr val="tx1"/>
                          </a:solidFill>
                          <a:effectLst/>
                          <a:latin typeface="#9Slide03 SVN-PF Din Text Pro C" panose="02000506020000020004" pitchFamily="2" charset="0"/>
                        </a:rPr>
                        <a:t> </a:t>
                      </a:r>
                      <a:endParaRPr lang="en-US" sz="240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3042201908"/>
                  </a:ext>
                </a:extLst>
              </a:tr>
              <a:tr h="1368043">
                <a:tc>
                  <a:txBody>
                    <a:bodyPr/>
                    <a:lstStyle/>
                    <a:p>
                      <a:pPr marL="0" marR="0" indent="0" algn="just">
                        <a:lnSpc>
                          <a:spcPct val="106000"/>
                        </a:lnSpc>
                        <a:spcBef>
                          <a:spcPts val="0"/>
                        </a:spcBef>
                        <a:spcAft>
                          <a:spcPts val="0"/>
                        </a:spcAft>
                      </a:pPr>
                      <a:r>
                        <a:rPr lang="en-US" sz="2400" dirty="0">
                          <a:solidFill>
                            <a:schemeClr val="bg1"/>
                          </a:solidFill>
                          <a:effectLst/>
                          <a:latin typeface="#9Slide03 SVN-PF Din Text Pro C" panose="02000506020000020004" pitchFamily="2" charset="0"/>
                        </a:rPr>
                        <a:t>Cho biết các kí hiệu trong bảng chú giải thể hiện những đối tượng địa lí nào.</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9Slide03 SVN-PF Din Text Pro C" panose="02000506020000020004" pitchFamily="2" charset="0"/>
                        </a:rPr>
                        <a:t> </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652509565"/>
                  </a:ext>
                </a:extLst>
              </a:tr>
              <a:tr h="901146">
                <a:tc>
                  <a:txBody>
                    <a:bodyPr/>
                    <a:lstStyle/>
                    <a:p>
                      <a:pPr marL="0" marR="0" indent="0" algn="just">
                        <a:lnSpc>
                          <a:spcPct val="106000"/>
                        </a:lnSpc>
                        <a:spcBef>
                          <a:spcPts val="0"/>
                        </a:spcBef>
                        <a:spcAft>
                          <a:spcPts val="0"/>
                        </a:spcAft>
                      </a:pPr>
                      <a:r>
                        <a:rPr lang="vi-VN" sz="2400" dirty="0">
                          <a:solidFill>
                            <a:schemeClr val="bg1"/>
                          </a:solidFill>
                          <a:effectLst/>
                          <a:latin typeface="#9Slide03 SVN-PF Din Text Pro C" panose="02000506020000020004" pitchFamily="2" charset="0"/>
                          <a:ea typeface="Tahoma" panose="020B0604030504040204" pitchFamily="34" charset="0"/>
                        </a:rPr>
                        <a:t>Kể </a:t>
                      </a:r>
                      <a:r>
                        <a:rPr lang="vi-VN" sz="2400">
                          <a:solidFill>
                            <a:schemeClr val="bg1"/>
                          </a:solidFill>
                          <a:effectLst/>
                          <a:latin typeface="#9Slide03 SVN-PF Din Text Pro C" panose="02000506020000020004" pitchFamily="2" charset="0"/>
                          <a:ea typeface="Tahoma" panose="020B0604030504040204" pitchFamily="34" charset="0"/>
                        </a:rPr>
                        <a:t>tên </a:t>
                      </a:r>
                      <a:r>
                        <a:rPr lang="en-US" sz="2400">
                          <a:solidFill>
                            <a:schemeClr val="bg1"/>
                          </a:solidFill>
                          <a:effectLst/>
                          <a:latin typeface="#9Slide03 SVN-PF Din Text Pro C" panose="02000506020000020004" pitchFamily="2" charset="0"/>
                          <a:ea typeface="Tahoma" panose="020B0604030504040204" pitchFamily="34" charset="0"/>
                        </a:rPr>
                        <a:t>thủ đô, </a:t>
                      </a:r>
                      <a:r>
                        <a:rPr lang="vi-VN" sz="2400">
                          <a:solidFill>
                            <a:schemeClr val="bg1"/>
                          </a:solidFill>
                          <a:effectLst/>
                          <a:latin typeface="#9Slide03 SVN-PF Din Text Pro C" panose="02000506020000020004" pitchFamily="2" charset="0"/>
                          <a:ea typeface="Tahoma" panose="020B0604030504040204" pitchFamily="34" charset="0"/>
                        </a:rPr>
                        <a:t> </a:t>
                      </a:r>
                      <a:r>
                        <a:rPr lang="vi-VN" sz="2400" dirty="0">
                          <a:solidFill>
                            <a:schemeClr val="bg1"/>
                          </a:solidFill>
                          <a:effectLst/>
                          <a:latin typeface="#9Slide03 SVN-PF Din Text Pro C" panose="02000506020000020004" pitchFamily="2" charset="0"/>
                          <a:ea typeface="Tahoma" panose="020B0604030504040204" pitchFamily="34" charset="0"/>
                        </a:rPr>
                        <a:t>TP trực thuộc trung ương của nước ta.</a:t>
                      </a:r>
                      <a:endParaRPr lang="en-US" sz="2400" dirty="0">
                        <a:solidFill>
                          <a:schemeClr val="bg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tc>
                  <a:txBody>
                    <a:bodyPr/>
                    <a:lstStyle/>
                    <a:p>
                      <a:pPr marL="0" marR="0" indent="0" algn="just">
                        <a:lnSpc>
                          <a:spcPct val="106000"/>
                        </a:lnSpc>
                        <a:spcBef>
                          <a:spcPts val="0"/>
                        </a:spcBef>
                        <a:spcAft>
                          <a:spcPts val="0"/>
                        </a:spcAft>
                      </a:pPr>
                      <a:r>
                        <a:rPr lang="en-US" sz="2400" dirty="0">
                          <a:solidFill>
                            <a:schemeClr val="tx1"/>
                          </a:solidFill>
                          <a:effectLst/>
                          <a:latin typeface="#9Slide03 SVN-PF Din Text Pro C" panose="02000506020000020004" pitchFamily="2" charset="0"/>
                        </a:rPr>
                        <a:t> </a:t>
                      </a:r>
                      <a:endParaRPr lang="en-US" sz="2400" dirty="0">
                        <a:solidFill>
                          <a:schemeClr val="tx1"/>
                        </a:solidFill>
                        <a:effectLst/>
                        <a:latin typeface="#9Slide03 SVN-PF Din Text Pro C" panose="02000506020000020004" pitchFamily="2" charset="0"/>
                        <a:ea typeface="Tahoma" panose="020B0604030504040204" pitchFamily="34" charset="0"/>
                      </a:endParaRPr>
                    </a:p>
                  </a:txBody>
                  <a:tcPr marL="68580" marR="68580" marT="0" marB="0">
                    <a:solidFill>
                      <a:srgbClr val="00B050"/>
                    </a:solidFill>
                  </a:tcPr>
                </a:tc>
                <a:extLst>
                  <a:ext uri="{0D108BD9-81ED-4DB2-BD59-A6C34878D82A}">
                    <a16:rowId xmlns:a16="http://schemas.microsoft.com/office/drawing/2014/main" val="89250696"/>
                  </a:ext>
                </a:extLst>
              </a:tr>
            </a:tbl>
          </a:graphicData>
        </a:graphic>
      </p:graphicFrame>
      <p:grpSp>
        <p:nvGrpSpPr>
          <p:cNvPr id="14" name="Group 13">
            <a:extLst>
              <a:ext uri="{FF2B5EF4-FFF2-40B4-BE49-F238E27FC236}">
                <a16:creationId xmlns:a16="http://schemas.microsoft.com/office/drawing/2014/main" id="{41A35F9B-F6ED-46B3-A7D6-A047AE685909}"/>
              </a:ext>
            </a:extLst>
          </p:cNvPr>
          <p:cNvGrpSpPr/>
          <p:nvPr/>
        </p:nvGrpSpPr>
        <p:grpSpPr>
          <a:xfrm>
            <a:off x="108324" y="728130"/>
            <a:ext cx="4694918" cy="6152932"/>
            <a:chOff x="108324" y="728130"/>
            <a:chExt cx="4694918" cy="6152932"/>
          </a:xfrm>
        </p:grpSpPr>
        <p:pic>
          <p:nvPicPr>
            <p:cNvPr id="5" name="Picture 4" descr="Map&#10;&#10;Description automatically generated">
              <a:extLst>
                <a:ext uri="{FF2B5EF4-FFF2-40B4-BE49-F238E27FC236}">
                  <a16:creationId xmlns:a16="http://schemas.microsoft.com/office/drawing/2014/main" id="{E5C0C66D-E12C-4365-9F78-CEB2F56F811F}"/>
                </a:ext>
              </a:extLst>
            </p:cNvPr>
            <p:cNvPicPr>
              <a:picLocks noChangeAspect="1"/>
            </p:cNvPicPr>
            <p:nvPr/>
          </p:nvPicPr>
          <p:blipFill rotWithShape="1">
            <a:blip r:embed="rId2">
              <a:extLst>
                <a:ext uri="{28A0092B-C50C-407E-A947-70E740481C1C}">
                  <a14:useLocalDpi xmlns:a14="http://schemas.microsoft.com/office/drawing/2010/main" val="0"/>
                </a:ext>
              </a:extLst>
            </a:blip>
            <a:srcRect b="660"/>
            <a:stretch/>
          </p:blipFill>
          <p:spPr>
            <a:xfrm>
              <a:off x="108324" y="728130"/>
              <a:ext cx="4694918" cy="5753148"/>
            </a:xfrm>
            <a:prstGeom prst="rect">
              <a:avLst/>
            </a:prstGeom>
          </p:spPr>
        </p:pic>
        <p:sp>
          <p:nvSpPr>
            <p:cNvPr id="8" name="TextBox 7">
              <a:extLst>
                <a:ext uri="{FF2B5EF4-FFF2-40B4-BE49-F238E27FC236}">
                  <a16:creationId xmlns:a16="http://schemas.microsoft.com/office/drawing/2014/main" id="{ED6C82D4-52F5-4B87-82F2-803D0F36388E}"/>
                </a:ext>
              </a:extLst>
            </p:cNvPr>
            <p:cNvSpPr txBox="1"/>
            <p:nvPr/>
          </p:nvSpPr>
          <p:spPr>
            <a:xfrm>
              <a:off x="1572121" y="6511730"/>
              <a:ext cx="1550906" cy="369332"/>
            </a:xfrm>
            <a:prstGeom prst="rect">
              <a:avLst/>
            </a:prstGeom>
            <a:noFill/>
          </p:spPr>
          <p:txBody>
            <a:bodyPr wrap="square">
              <a:spAutoFit/>
            </a:bodyPr>
            <a:lstStyle/>
            <a:p>
              <a:r>
                <a:rPr lang="en-US" sz="1800" dirty="0" err="1">
                  <a:solidFill>
                    <a:schemeClr val="tx1"/>
                  </a:solidFill>
                  <a:latin typeface="#9Slide03 SVN-PF Din Text Pro C" panose="02000506020000020004" pitchFamily="2" charset="0"/>
                  <a:cs typeface="Arial" panose="020B0604020202020204" pitchFamily="34" charset="0"/>
                </a:rPr>
                <a:t>Tỉ</a:t>
              </a:r>
              <a:r>
                <a:rPr lang="en-US" sz="1800" dirty="0">
                  <a:solidFill>
                    <a:schemeClr val="tx1"/>
                  </a:solidFill>
                  <a:latin typeface="#9Slide03 SVN-PF Din Text Pro C" panose="02000506020000020004" pitchFamily="2" charset="0"/>
                  <a:cs typeface="Arial" panose="020B0604020202020204" pitchFamily="34" charset="0"/>
                </a:rPr>
                <a:t> </a:t>
              </a:r>
              <a:r>
                <a:rPr lang="en-US" sz="1800" dirty="0" err="1">
                  <a:solidFill>
                    <a:schemeClr val="tx1"/>
                  </a:solidFill>
                  <a:latin typeface="#9Slide03 SVN-PF Din Text Pro C" panose="02000506020000020004" pitchFamily="2" charset="0"/>
                  <a:cs typeface="Arial" panose="020B0604020202020204" pitchFamily="34" charset="0"/>
                </a:rPr>
                <a:t>lệ</a:t>
              </a:r>
              <a:r>
                <a:rPr lang="en-US" sz="1800" dirty="0">
                  <a:solidFill>
                    <a:schemeClr val="tx1"/>
                  </a:solidFill>
                  <a:latin typeface="#9Slide03 SVN-PF Din Text Pro C" panose="02000506020000020004" pitchFamily="2" charset="0"/>
                  <a:cs typeface="Arial" panose="020B0604020202020204" pitchFamily="34" charset="0"/>
                </a:rPr>
                <a:t>: 1:10.000.000</a:t>
              </a:r>
              <a:endParaRPr lang="en-US" dirty="0"/>
            </a:p>
          </p:txBody>
        </p:sp>
        <p:pic>
          <p:nvPicPr>
            <p:cNvPr id="13" name="Picture 12" descr="A picture containing text&#10;&#10;Description automatically generated">
              <a:extLst>
                <a:ext uri="{FF2B5EF4-FFF2-40B4-BE49-F238E27FC236}">
                  <a16:creationId xmlns:a16="http://schemas.microsoft.com/office/drawing/2014/main" id="{56193543-0B31-491E-903B-09994FDD4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773" y="826604"/>
              <a:ext cx="1381664" cy="1902528"/>
            </a:xfrm>
            <a:prstGeom prst="rect">
              <a:avLst/>
            </a:prstGeom>
          </p:spPr>
        </p:pic>
      </p:grpSp>
      <p:pic>
        <p:nvPicPr>
          <p:cNvPr id="15" name="Picture 14">
            <a:extLst>
              <a:ext uri="{FF2B5EF4-FFF2-40B4-BE49-F238E27FC236}">
                <a16:creationId xmlns:a16="http://schemas.microsoft.com/office/drawing/2014/main" id="{4D93E84E-1985-4CBC-8987-5EEAECEA4C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rcRect l="14034" r="12740"/>
          <a:stretch/>
        </p:blipFill>
        <p:spPr>
          <a:xfrm>
            <a:off x="7255203" y="4760358"/>
            <a:ext cx="2641477" cy="2218486"/>
          </a:xfrm>
          <a:prstGeom prst="rect">
            <a:avLst/>
          </a:prstGeom>
        </p:spPr>
      </p:pic>
      <p:sp>
        <p:nvSpPr>
          <p:cNvPr id="17" name="TextBox 16">
            <a:extLst>
              <a:ext uri="{FF2B5EF4-FFF2-40B4-BE49-F238E27FC236}">
                <a16:creationId xmlns:a16="http://schemas.microsoft.com/office/drawing/2014/main" id="{3E480FEA-A228-4D2F-B629-B855B1C77752}"/>
              </a:ext>
            </a:extLst>
          </p:cNvPr>
          <p:cNvSpPr txBox="1"/>
          <p:nvPr/>
        </p:nvSpPr>
        <p:spPr>
          <a:xfrm>
            <a:off x="8575941" y="1346368"/>
            <a:ext cx="2824090" cy="461665"/>
          </a:xfrm>
          <a:prstGeom prst="rect">
            <a:avLst/>
          </a:prstGeom>
          <a:noFill/>
        </p:spPr>
        <p:txBody>
          <a:bodyPr wrap="square">
            <a:spAutoFit/>
          </a:bodyPr>
          <a:lstStyle/>
          <a:p>
            <a:pPr algn="just"/>
            <a:r>
              <a:rPr lang="en-US" sz="2400" dirty="0" err="1">
                <a:solidFill>
                  <a:srgbClr val="FFFF00"/>
                </a:solidFill>
                <a:effectLst/>
                <a:latin typeface="#9Slide03 SVN-PF Din Text Pro C" panose="02000506020000020004" pitchFamily="2" charset="0"/>
                <a:ea typeface="Tahoma" panose="020B0604030504040204" pitchFamily="34" charset="0"/>
              </a:rPr>
              <a:t>Bản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đồ</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hành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chính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Việt</a:t>
            </a:r>
            <a:r>
              <a:rPr lang="en-US" sz="2400" dirty="0">
                <a:solidFill>
                  <a:srgbClr val="FFFF00"/>
                </a:solidFill>
                <a:effectLst/>
                <a:latin typeface="#9Slide03 SVN-PF Din Text Pro C" panose="02000506020000020004" pitchFamily="2" charset="0"/>
                <a:ea typeface="Tahoma" panose="020B0604030504040204" pitchFamily="34" charset="0"/>
              </a:rPr>
              <a:t> Nam</a:t>
            </a:r>
            <a:endParaRPr lang="en-US" sz="2400" dirty="0">
              <a:solidFill>
                <a:srgbClr val="FFFF00"/>
              </a:solidFill>
              <a:latin typeface="#9Slide03 SVN-PF Din Text Pro C" panose="02000506020000020004" pitchFamily="2" charset="0"/>
            </a:endParaRPr>
          </a:p>
        </p:txBody>
      </p:sp>
      <p:sp>
        <p:nvSpPr>
          <p:cNvPr id="19" name="TextBox 18">
            <a:extLst>
              <a:ext uri="{FF2B5EF4-FFF2-40B4-BE49-F238E27FC236}">
                <a16:creationId xmlns:a16="http://schemas.microsoft.com/office/drawing/2014/main" id="{B6AC29F3-90CE-432C-86A1-EB4387F9E840}"/>
              </a:ext>
            </a:extLst>
          </p:cNvPr>
          <p:cNvSpPr txBox="1"/>
          <p:nvPr/>
        </p:nvSpPr>
        <p:spPr>
          <a:xfrm>
            <a:off x="9091547" y="2038866"/>
            <a:ext cx="1610265" cy="461665"/>
          </a:xfrm>
          <a:prstGeom prst="rect">
            <a:avLst/>
          </a:prstGeom>
          <a:noFill/>
        </p:spPr>
        <p:txBody>
          <a:bodyPr wrap="square">
            <a:spAutoFit/>
          </a:bodyPr>
          <a:lstStyle/>
          <a:p>
            <a:pPr algn="just"/>
            <a:r>
              <a:rPr lang="en-US" sz="2400" dirty="0">
                <a:solidFill>
                  <a:srgbClr val="FFFF00"/>
                </a:solidFill>
                <a:effectLst/>
                <a:latin typeface="#9Slide03 SVN-PF Din Text Pro C" panose="02000506020000020004" pitchFamily="2" charset="0"/>
                <a:ea typeface="Tahoma" panose="020B0604030504040204" pitchFamily="34" charset="0"/>
              </a:rPr>
              <a:t>1:10.000.000</a:t>
            </a:r>
            <a:endParaRPr lang="en-US" sz="2400" dirty="0">
              <a:solidFill>
                <a:srgbClr val="FFFF00"/>
              </a:solidFill>
              <a:latin typeface="#9Slide03 SVN-PF Din Text Pro C" panose="02000506020000020004" pitchFamily="2" charset="0"/>
            </a:endParaRPr>
          </a:p>
        </p:txBody>
      </p:sp>
      <p:sp>
        <p:nvSpPr>
          <p:cNvPr id="21" name="TextBox 20">
            <a:extLst>
              <a:ext uri="{FF2B5EF4-FFF2-40B4-BE49-F238E27FC236}">
                <a16:creationId xmlns:a16="http://schemas.microsoft.com/office/drawing/2014/main" id="{A5BE3B21-30B9-4C84-A4B5-F6320F5A3ABF}"/>
              </a:ext>
            </a:extLst>
          </p:cNvPr>
          <p:cNvSpPr txBox="1"/>
          <p:nvPr/>
        </p:nvSpPr>
        <p:spPr>
          <a:xfrm>
            <a:off x="7973538" y="2500531"/>
            <a:ext cx="3787054" cy="1200329"/>
          </a:xfrm>
          <a:prstGeom prst="rect">
            <a:avLst/>
          </a:prstGeom>
          <a:noFill/>
        </p:spPr>
        <p:txBody>
          <a:bodyPr wrap="square">
            <a:spAutoFit/>
          </a:bodyPr>
          <a:lstStyle/>
          <a:p>
            <a:pPr algn="just"/>
            <a:r>
              <a:rPr lang="en-US" sz="2400" dirty="0" err="1">
                <a:solidFill>
                  <a:srgbClr val="FFFF00"/>
                </a:solidFill>
                <a:effectLst/>
                <a:latin typeface="#9Slide03 SVN-PF Din Text Pro C" panose="02000506020000020004" pitchFamily="2" charset="0"/>
                <a:ea typeface="Tahoma" panose="020B0604030504040204" pitchFamily="34" charset="0"/>
              </a:rPr>
              <a:t>Thủ</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đô</a:t>
            </a:r>
            <a:r>
              <a:rPr lang="en-US" sz="2400" dirty="0">
                <a:solidFill>
                  <a:srgbClr val="FFFF00"/>
                </a:solidFill>
                <a:effectLst/>
                <a:latin typeface="#9Slide03 SVN-PF Din Text Pro C" panose="02000506020000020004" pitchFamily="2" charset="0"/>
                <a:ea typeface="Tahoma" panose="020B0604030504040204" pitchFamily="34" charset="0"/>
              </a:rPr>
              <a:t>, TP </a:t>
            </a:r>
            <a:r>
              <a:rPr lang="en-US" sz="2400" dirty="0" err="1">
                <a:solidFill>
                  <a:srgbClr val="FFFF00"/>
                </a:solidFill>
                <a:effectLst/>
                <a:latin typeface="#9Slide03 SVN-PF Din Text Pro C" panose="02000506020000020004" pitchFamily="2" charset="0"/>
                <a:ea typeface="Tahoma" panose="020B0604030504040204" pitchFamily="34" charset="0"/>
              </a:rPr>
              <a:t>trực</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thuộc</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trung</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ương</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tên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tỉnh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ranh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giới</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tỉnh</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biên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giới</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quốc</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gia</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chữ</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viết</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tắt</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sông</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và</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quần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đảo</a:t>
            </a:r>
            <a:r>
              <a:rPr lang="en-US" sz="2400" dirty="0">
                <a:solidFill>
                  <a:srgbClr val="FFFF00"/>
                </a:solidFill>
                <a:effectLst/>
                <a:latin typeface="#9Slide03 SVN-PF Din Text Pro C" panose="02000506020000020004" pitchFamily="2" charset="0"/>
                <a:ea typeface="Tahoma" panose="020B0604030504040204" pitchFamily="34" charset="0"/>
              </a:rPr>
              <a:t>”. </a:t>
            </a:r>
            <a:endParaRPr lang="en-US" sz="2400" dirty="0">
              <a:solidFill>
                <a:srgbClr val="FFFF00"/>
              </a:solidFill>
              <a:latin typeface="#9Slide03 SVN-PF Din Text Pro C" panose="02000506020000020004" pitchFamily="2" charset="0"/>
            </a:endParaRPr>
          </a:p>
        </p:txBody>
      </p:sp>
      <p:sp>
        <p:nvSpPr>
          <p:cNvPr id="23" name="TextBox 22">
            <a:extLst>
              <a:ext uri="{FF2B5EF4-FFF2-40B4-BE49-F238E27FC236}">
                <a16:creationId xmlns:a16="http://schemas.microsoft.com/office/drawing/2014/main" id="{0489E980-8349-44A2-BBCF-2E0E22F4EF62}"/>
              </a:ext>
            </a:extLst>
          </p:cNvPr>
          <p:cNvSpPr txBox="1"/>
          <p:nvPr/>
        </p:nvSpPr>
        <p:spPr>
          <a:xfrm>
            <a:off x="7973538" y="3925385"/>
            <a:ext cx="3664665" cy="830997"/>
          </a:xfrm>
          <a:prstGeom prst="rect">
            <a:avLst/>
          </a:prstGeom>
          <a:noFill/>
        </p:spPr>
        <p:txBody>
          <a:bodyPr wrap="square">
            <a:spAutoFit/>
          </a:bodyPr>
          <a:lstStyle/>
          <a:p>
            <a:pPr algn="just"/>
            <a:r>
              <a:rPr lang="en-US" sz="2400" dirty="0" err="1">
                <a:solidFill>
                  <a:srgbClr val="FFFF00"/>
                </a:solidFill>
                <a:effectLst/>
                <a:latin typeface="#9Slide03 SVN-PF Din Text Pro C" panose="02000506020000020004" pitchFamily="2" charset="0"/>
                <a:ea typeface="Tahoma" panose="020B0604030504040204" pitchFamily="34" charset="0"/>
              </a:rPr>
              <a:t>Hà</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Nội</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Hải</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Phòng</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Đà</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Nẵng</a:t>
            </a:r>
            <a:r>
              <a:rPr lang="en-US" sz="2400" dirty="0">
                <a:solidFill>
                  <a:srgbClr val="FFFF00"/>
                </a:solidFill>
                <a:effectLst/>
                <a:latin typeface="#9Slide03 SVN-PF Din Text Pro C" panose="02000506020000020004" pitchFamily="2" charset="0"/>
                <a:ea typeface="Tahoma" panose="020B0604030504040204" pitchFamily="34" charset="0"/>
              </a:rPr>
              <a:t>, TPHCM, </a:t>
            </a:r>
            <a:r>
              <a:rPr lang="en-US" sz="2400" dirty="0" err="1">
                <a:solidFill>
                  <a:srgbClr val="FFFF00"/>
                </a:solidFill>
                <a:effectLst/>
                <a:latin typeface="#9Slide03 SVN-PF Din Text Pro C" panose="02000506020000020004" pitchFamily="2" charset="0"/>
                <a:ea typeface="Tahoma" panose="020B0604030504040204" pitchFamily="34" charset="0"/>
              </a:rPr>
              <a:t>Cần</a:t>
            </a:r>
            <a:r>
              <a:rPr lang="en-US" sz="2400" dirty="0">
                <a:solidFill>
                  <a:srgbClr val="FFFF00"/>
                </a:solidFill>
                <a:effectLst/>
                <a:latin typeface="#9Slide03 SVN-PF Din Text Pro C" panose="02000506020000020004" pitchFamily="2" charset="0"/>
                <a:ea typeface="Tahoma" panose="020B0604030504040204" pitchFamily="34" charset="0"/>
              </a:rPr>
              <a:t> </a:t>
            </a:r>
            <a:r>
              <a:rPr lang="en-US" sz="2400" dirty="0" err="1">
                <a:solidFill>
                  <a:srgbClr val="FFFF00"/>
                </a:solidFill>
                <a:effectLst/>
                <a:latin typeface="#9Slide03 SVN-PF Din Text Pro C" panose="02000506020000020004" pitchFamily="2" charset="0"/>
                <a:ea typeface="Tahoma" panose="020B0604030504040204" pitchFamily="34" charset="0"/>
              </a:rPr>
              <a:t>Thơ</a:t>
            </a:r>
            <a:r>
              <a:rPr lang="en-US" sz="2400" dirty="0">
                <a:solidFill>
                  <a:srgbClr val="FFFF00"/>
                </a:solidFill>
                <a:effectLst/>
                <a:latin typeface="#9Slide03 SVN-PF Din Text Pro C" panose="02000506020000020004" pitchFamily="2" charset="0"/>
                <a:ea typeface="Tahoma" panose="020B0604030504040204" pitchFamily="34" charset="0"/>
              </a:rPr>
              <a:t>.</a:t>
            </a:r>
            <a:endParaRPr lang="en-US" sz="2400" dirty="0">
              <a:solidFill>
                <a:srgbClr val="FFFF00"/>
              </a:solidFill>
              <a:latin typeface="#9Slide03 SVN-PF Din Text Pro C" panose="02000506020000020004" pitchFamily="2" charset="0"/>
            </a:endParaRPr>
          </a:p>
        </p:txBody>
      </p:sp>
    </p:spTree>
    <p:extLst>
      <p:ext uri="{BB962C8B-B14F-4D97-AF65-F5344CB8AC3E}">
        <p14:creationId xmlns:p14="http://schemas.microsoft.com/office/powerpoint/2010/main" val="1985860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barn(inVertical)">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DB2376-A43E-4221-88BF-6D91E1FA0555}"/>
              </a:ext>
            </a:extLst>
          </p:cNvPr>
          <p:cNvGrpSpPr/>
          <p:nvPr/>
        </p:nvGrpSpPr>
        <p:grpSpPr>
          <a:xfrm>
            <a:off x="5065874" y="1416571"/>
            <a:ext cx="2859521" cy="5441429"/>
            <a:chOff x="333384" y="0"/>
            <a:chExt cx="3273905" cy="6840069"/>
          </a:xfrm>
        </p:grpSpPr>
        <p:pic>
          <p:nvPicPr>
            <p:cNvPr id="5" name="Picture 4" descr="Diagram&#10;&#10;Description automatically generated">
              <a:extLst>
                <a:ext uri="{FF2B5EF4-FFF2-40B4-BE49-F238E27FC236}">
                  <a16:creationId xmlns:a16="http://schemas.microsoft.com/office/drawing/2014/main" id="{ED6411AF-B16E-4674-BBF4-923E64822D23}"/>
                </a:ext>
              </a:extLst>
            </p:cNvPr>
            <p:cNvPicPr>
              <a:picLocks noChangeAspect="1"/>
            </p:cNvPicPr>
            <p:nvPr/>
          </p:nvPicPr>
          <p:blipFill>
            <a:blip r:embed="rId3"/>
            <a:stretch>
              <a:fillRect/>
            </a:stretch>
          </p:blipFill>
          <p:spPr>
            <a:xfrm>
              <a:off x="399240" y="0"/>
              <a:ext cx="3208049" cy="3737124"/>
            </a:xfrm>
            <a:prstGeom prst="rect">
              <a:avLst/>
            </a:prstGeom>
          </p:spPr>
        </p:pic>
        <p:pic>
          <p:nvPicPr>
            <p:cNvPr id="7" name="Picture 6" descr="Application&#10;&#10;Description automatically generated with medium confidence">
              <a:extLst>
                <a:ext uri="{FF2B5EF4-FFF2-40B4-BE49-F238E27FC236}">
                  <a16:creationId xmlns:a16="http://schemas.microsoft.com/office/drawing/2014/main" id="{F8D88908-2312-48E0-A4C5-A3B8CD7B4ECB}"/>
                </a:ext>
              </a:extLst>
            </p:cNvPr>
            <p:cNvPicPr>
              <a:picLocks noChangeAspect="1"/>
            </p:cNvPicPr>
            <p:nvPr/>
          </p:nvPicPr>
          <p:blipFill>
            <a:blip r:embed="rId4"/>
            <a:stretch>
              <a:fillRect/>
            </a:stretch>
          </p:blipFill>
          <p:spPr>
            <a:xfrm>
              <a:off x="333384" y="3737124"/>
              <a:ext cx="3273905" cy="3102945"/>
            </a:xfrm>
            <a:prstGeom prst="rect">
              <a:avLst/>
            </a:prstGeom>
          </p:spPr>
        </p:pic>
      </p:grpSp>
      <p:grpSp>
        <p:nvGrpSpPr>
          <p:cNvPr id="9" name="Group 8">
            <a:extLst>
              <a:ext uri="{FF2B5EF4-FFF2-40B4-BE49-F238E27FC236}">
                <a16:creationId xmlns:a16="http://schemas.microsoft.com/office/drawing/2014/main" id="{D49AD76A-B5D5-4815-9244-598F7A1BEB01}"/>
              </a:ext>
            </a:extLst>
          </p:cNvPr>
          <p:cNvGrpSpPr/>
          <p:nvPr/>
        </p:nvGrpSpPr>
        <p:grpSpPr>
          <a:xfrm>
            <a:off x="314363" y="1050371"/>
            <a:ext cx="4121761" cy="1077218"/>
            <a:chOff x="1063458" y="1067097"/>
            <a:chExt cx="4318599" cy="1833576"/>
          </a:xfrm>
        </p:grpSpPr>
        <p:sp>
          <p:nvSpPr>
            <p:cNvPr id="10" name="Rectangle: Rounded Corners 9">
              <a:extLst>
                <a:ext uri="{FF2B5EF4-FFF2-40B4-BE49-F238E27FC236}">
                  <a16:creationId xmlns:a16="http://schemas.microsoft.com/office/drawing/2014/main" id="{A1C6ABB8-20A1-4207-AD01-386A308553B3}"/>
                </a:ext>
              </a:extLst>
            </p:cNvPr>
            <p:cNvSpPr/>
            <p:nvPr/>
          </p:nvSpPr>
          <p:spPr>
            <a:xfrm>
              <a:off x="1063458" y="1171874"/>
              <a:ext cx="4318599" cy="172879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5">
              <a:extLst>
                <a:ext uri="{FF2B5EF4-FFF2-40B4-BE49-F238E27FC236}">
                  <a16:creationId xmlns:a16="http://schemas.microsoft.com/office/drawing/2014/main" id="{EF233797-21DD-45A9-B14E-47E820E23F1A}"/>
                </a:ext>
              </a:extLst>
            </p:cNvPr>
            <p:cNvSpPr txBox="1">
              <a:spLocks noChangeArrowheads="1"/>
            </p:cNvSpPr>
            <p:nvPr/>
          </p:nvSpPr>
          <p:spPr bwMode="auto">
            <a:xfrm>
              <a:off x="1469429" y="1067097"/>
              <a:ext cx="3852364" cy="183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err="1">
                  <a:latin typeface="#9Slide03 SVN-PF Din Text Pro C" panose="02000506020000020004" pitchFamily="2" charset="0"/>
                </a:rPr>
                <a:t>Ghép</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các</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cột</a:t>
              </a:r>
              <a:r>
                <a:rPr lang="en-US" altLang="en-US" dirty="0">
                  <a:latin typeface="#9Slide03 SVN-PF Din Text Pro C" panose="02000506020000020004" pitchFamily="2" charset="0"/>
                </a:rPr>
                <a:t> ở ô </a:t>
              </a:r>
              <a:r>
                <a:rPr lang="en-US" altLang="en-US" dirty="0" err="1">
                  <a:latin typeface="#9Slide03 SVN-PF Din Text Pro C" panose="02000506020000020004" pitchFamily="2" charset="0"/>
                </a:rPr>
                <a:t>bên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trái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với</a:t>
              </a:r>
              <a:r>
                <a:rPr lang="en-US" altLang="en-US" dirty="0">
                  <a:latin typeface="#9Slide03 SVN-PF Din Text Pro C" panose="02000506020000020004" pitchFamily="2" charset="0"/>
                </a:rPr>
                <a:t> ô </a:t>
              </a:r>
              <a:r>
                <a:rPr lang="en-US" altLang="en-US" dirty="0" err="1">
                  <a:latin typeface="#9Slide03 SVN-PF Din Text Pro C" panose="02000506020000020004" pitchFamily="2" charset="0"/>
                </a:rPr>
                <a:t>bên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phải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sao</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cho</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đúng</a:t>
              </a:r>
              <a:r>
                <a:rPr lang="en-US" altLang="en-US" dirty="0">
                  <a:latin typeface="#9Slide03 SVN-PF Din Text Pro C" panose="02000506020000020004" pitchFamily="2" charset="0"/>
                </a:rPr>
                <a:t>. </a:t>
              </a:r>
            </a:p>
          </p:txBody>
        </p:sp>
      </p:grpSp>
      <p:sp>
        <p:nvSpPr>
          <p:cNvPr id="13" name="TextBox 12">
            <a:extLst>
              <a:ext uri="{FF2B5EF4-FFF2-40B4-BE49-F238E27FC236}">
                <a16:creationId xmlns:a16="http://schemas.microsoft.com/office/drawing/2014/main" id="{11C29181-8074-4BE2-9E98-4F17AF864691}"/>
              </a:ext>
            </a:extLst>
          </p:cNvPr>
          <p:cNvSpPr txBox="1"/>
          <p:nvPr/>
        </p:nvSpPr>
        <p:spPr>
          <a:xfrm>
            <a:off x="6013681" y="1015622"/>
            <a:ext cx="1608942" cy="584775"/>
          </a:xfrm>
          <a:prstGeom prst="rect">
            <a:avLst/>
          </a:prstGeom>
          <a:noFill/>
        </p:spPr>
        <p:txBody>
          <a:bodyPr wrap="square">
            <a:spAutoFit/>
          </a:bodyPr>
          <a:lstStyle/>
          <a:p>
            <a:r>
              <a:rPr lang="en-US" sz="3200" b="1" dirty="0" err="1">
                <a:solidFill>
                  <a:srgbClr val="0000FF"/>
                </a:solidFill>
                <a:latin typeface="#9Slide05 Awesome Display" pitchFamily="2" charset="0"/>
                <a:cs typeface="Arial" panose="020B0604020202020204" pitchFamily="34" charset="0"/>
              </a:rPr>
              <a:t>Kí</a:t>
            </a:r>
            <a:r>
              <a:rPr lang="en-US" sz="3200" b="1" dirty="0">
                <a:solidFill>
                  <a:srgbClr val="0000FF"/>
                </a:solidFill>
                <a:latin typeface="#9Slide05 Awesome Display" pitchFamily="2" charset="0"/>
                <a:cs typeface="Arial" panose="020B0604020202020204" pitchFamily="34" charset="0"/>
              </a:rPr>
              <a:t> </a:t>
            </a:r>
            <a:r>
              <a:rPr lang="en-US" sz="3200" b="1" dirty="0" err="1">
                <a:solidFill>
                  <a:srgbClr val="0000FF"/>
                </a:solidFill>
                <a:latin typeface="#9Slide05 Awesome Display" pitchFamily="2" charset="0"/>
                <a:cs typeface="Arial" panose="020B0604020202020204" pitchFamily="34" charset="0"/>
              </a:rPr>
              <a:t>hiệu</a:t>
            </a:r>
            <a:endParaRPr lang="en-US" sz="3200" dirty="0">
              <a:solidFill>
                <a:srgbClr val="0000FF"/>
              </a:solidFill>
            </a:endParaRPr>
          </a:p>
        </p:txBody>
      </p:sp>
      <p:sp>
        <p:nvSpPr>
          <p:cNvPr id="14" name="TextBox 13">
            <a:extLst>
              <a:ext uri="{FF2B5EF4-FFF2-40B4-BE49-F238E27FC236}">
                <a16:creationId xmlns:a16="http://schemas.microsoft.com/office/drawing/2014/main" id="{83367708-E2F9-4290-85E1-048B8A8879E6}"/>
              </a:ext>
            </a:extLst>
          </p:cNvPr>
          <p:cNvSpPr txBox="1"/>
          <p:nvPr/>
        </p:nvSpPr>
        <p:spPr>
          <a:xfrm>
            <a:off x="9216516" y="1015622"/>
            <a:ext cx="2269011" cy="584775"/>
          </a:xfrm>
          <a:prstGeom prst="rect">
            <a:avLst/>
          </a:prstGeom>
          <a:noFill/>
        </p:spPr>
        <p:txBody>
          <a:bodyPr wrap="square">
            <a:spAutoFit/>
          </a:bodyPr>
          <a:lstStyle/>
          <a:p>
            <a:r>
              <a:rPr lang="en-US" sz="3200" b="1" dirty="0" err="1">
                <a:solidFill>
                  <a:srgbClr val="0000FF"/>
                </a:solidFill>
                <a:latin typeface="#9Slide05 Awesome Display" pitchFamily="2" charset="0"/>
                <a:cs typeface="Arial" panose="020B0604020202020204" pitchFamily="34" charset="0"/>
              </a:rPr>
              <a:t>Loại</a:t>
            </a:r>
            <a:r>
              <a:rPr lang="en-US" sz="3200" b="1" dirty="0">
                <a:solidFill>
                  <a:srgbClr val="0000FF"/>
                </a:solidFill>
                <a:latin typeface="#9Slide05 Awesome Display" pitchFamily="2" charset="0"/>
                <a:cs typeface="Arial" panose="020B0604020202020204" pitchFamily="34" charset="0"/>
              </a:rPr>
              <a:t> </a:t>
            </a:r>
            <a:r>
              <a:rPr lang="en-US" sz="3200" b="1" dirty="0" err="1">
                <a:solidFill>
                  <a:srgbClr val="0000FF"/>
                </a:solidFill>
                <a:latin typeface="#9Slide05 Awesome Display" pitchFamily="2" charset="0"/>
                <a:cs typeface="Arial" panose="020B0604020202020204" pitchFamily="34" charset="0"/>
              </a:rPr>
              <a:t>kí</a:t>
            </a:r>
            <a:r>
              <a:rPr lang="en-US" sz="3200" b="1" dirty="0">
                <a:solidFill>
                  <a:srgbClr val="0000FF"/>
                </a:solidFill>
                <a:latin typeface="#9Slide05 Awesome Display" pitchFamily="2" charset="0"/>
                <a:cs typeface="Arial" panose="020B0604020202020204" pitchFamily="34" charset="0"/>
              </a:rPr>
              <a:t> </a:t>
            </a:r>
            <a:r>
              <a:rPr lang="en-US" sz="3200" b="1" dirty="0" err="1">
                <a:solidFill>
                  <a:srgbClr val="0000FF"/>
                </a:solidFill>
                <a:latin typeface="#9Slide05 Awesome Display" pitchFamily="2" charset="0"/>
                <a:cs typeface="Arial" panose="020B0604020202020204" pitchFamily="34" charset="0"/>
              </a:rPr>
              <a:t>hiệu</a:t>
            </a:r>
            <a:endParaRPr lang="en-US" sz="3200" dirty="0">
              <a:solidFill>
                <a:srgbClr val="0000FF"/>
              </a:solidFill>
            </a:endParaRPr>
          </a:p>
        </p:txBody>
      </p:sp>
      <p:sp>
        <p:nvSpPr>
          <p:cNvPr id="15" name="Rectangle 14">
            <a:extLst>
              <a:ext uri="{FF2B5EF4-FFF2-40B4-BE49-F238E27FC236}">
                <a16:creationId xmlns:a16="http://schemas.microsoft.com/office/drawing/2014/main" id="{B909BAE5-49BE-4E54-B3F3-3575A92009CB}"/>
              </a:ext>
            </a:extLst>
          </p:cNvPr>
          <p:cNvSpPr/>
          <p:nvPr/>
        </p:nvSpPr>
        <p:spPr>
          <a:xfrm>
            <a:off x="1341315" y="-122305"/>
            <a:ext cx="9509369"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6"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33EE8A36-7863-4A7C-9110-A21BDD987ED5}"/>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2015645" y="66399"/>
            <a:ext cx="742005" cy="7045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raphical user interface, text, website&#10;&#10;Description automatically generated">
            <a:extLst>
              <a:ext uri="{FF2B5EF4-FFF2-40B4-BE49-F238E27FC236}">
                <a16:creationId xmlns:a16="http://schemas.microsoft.com/office/drawing/2014/main" id="{A9D04247-D8FF-425A-84EC-86915FE67297}"/>
              </a:ext>
            </a:extLst>
          </p:cNvPr>
          <p:cNvPicPr>
            <a:picLocks noChangeAspect="1"/>
          </p:cNvPicPr>
          <p:nvPr/>
        </p:nvPicPr>
        <p:blipFill>
          <a:blip r:embed="rId7"/>
          <a:stretch>
            <a:fillRect/>
          </a:stretch>
        </p:blipFill>
        <p:spPr>
          <a:xfrm>
            <a:off x="8790643" y="1671121"/>
            <a:ext cx="3028950" cy="790575"/>
          </a:xfrm>
          <a:prstGeom prst="rect">
            <a:avLst/>
          </a:prstGeom>
        </p:spPr>
      </p:pic>
      <p:pic>
        <p:nvPicPr>
          <p:cNvPr id="22" name="Picture 21" descr="Text&#10;&#10;Description automatically generated with medium confidence">
            <a:extLst>
              <a:ext uri="{FF2B5EF4-FFF2-40B4-BE49-F238E27FC236}">
                <a16:creationId xmlns:a16="http://schemas.microsoft.com/office/drawing/2014/main" id="{88D85399-A57D-46D6-96C1-6124F4921098}"/>
              </a:ext>
            </a:extLst>
          </p:cNvPr>
          <p:cNvPicPr>
            <a:picLocks noChangeAspect="1"/>
          </p:cNvPicPr>
          <p:nvPr/>
        </p:nvPicPr>
        <p:blipFill>
          <a:blip r:embed="rId8"/>
          <a:stretch>
            <a:fillRect/>
          </a:stretch>
        </p:blipFill>
        <p:spPr>
          <a:xfrm>
            <a:off x="8790643" y="2525207"/>
            <a:ext cx="3028950" cy="717871"/>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473A0A18-0689-4DB5-8FCD-0A41707F9618}"/>
              </a:ext>
            </a:extLst>
          </p:cNvPr>
          <p:cNvPicPr>
            <a:picLocks noChangeAspect="1"/>
          </p:cNvPicPr>
          <p:nvPr/>
        </p:nvPicPr>
        <p:blipFill>
          <a:blip r:embed="rId9"/>
          <a:stretch>
            <a:fillRect/>
          </a:stretch>
        </p:blipFill>
        <p:spPr>
          <a:xfrm>
            <a:off x="8836546" y="3306589"/>
            <a:ext cx="2885762" cy="698899"/>
          </a:xfrm>
          <a:prstGeom prst="rect">
            <a:avLst/>
          </a:prstGeom>
        </p:spPr>
      </p:pic>
      <p:cxnSp>
        <p:nvCxnSpPr>
          <p:cNvPr id="25" name="Straight Connector 24">
            <a:extLst>
              <a:ext uri="{FF2B5EF4-FFF2-40B4-BE49-F238E27FC236}">
                <a16:creationId xmlns:a16="http://schemas.microsoft.com/office/drawing/2014/main" id="{D7371F76-169B-4E83-8227-46B5C7FE5107}"/>
              </a:ext>
            </a:extLst>
          </p:cNvPr>
          <p:cNvCxnSpPr>
            <a:cxnSpLocks/>
          </p:cNvCxnSpPr>
          <p:nvPr/>
        </p:nvCxnSpPr>
        <p:spPr>
          <a:xfrm>
            <a:off x="4795886" y="893358"/>
            <a:ext cx="0" cy="596464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A2814C-C9A3-4CE5-AD35-384EFBF6DA3D}"/>
              </a:ext>
            </a:extLst>
          </p:cNvPr>
          <p:cNvCxnSpPr>
            <a:cxnSpLocks/>
          </p:cNvCxnSpPr>
          <p:nvPr/>
        </p:nvCxnSpPr>
        <p:spPr>
          <a:xfrm flipV="1">
            <a:off x="0" y="815907"/>
            <a:ext cx="12192000" cy="12242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004DFA3-42AD-4E78-B7F9-4686B2D37F98}"/>
              </a:ext>
            </a:extLst>
          </p:cNvPr>
          <p:cNvGrpSpPr/>
          <p:nvPr/>
        </p:nvGrpSpPr>
        <p:grpSpPr>
          <a:xfrm>
            <a:off x="222806" y="4389537"/>
            <a:ext cx="3931917" cy="2379689"/>
            <a:chOff x="8100555" y="4389537"/>
            <a:chExt cx="3931917" cy="2379689"/>
          </a:xfrm>
        </p:grpSpPr>
        <p:sp>
          <p:nvSpPr>
            <p:cNvPr id="32" name="Diamond 31">
              <a:extLst>
                <a:ext uri="{FF2B5EF4-FFF2-40B4-BE49-F238E27FC236}">
                  <a16:creationId xmlns:a16="http://schemas.microsoft.com/office/drawing/2014/main" id="{29965DDC-7106-4B97-84CB-45A73344117F}"/>
                </a:ext>
              </a:extLst>
            </p:cNvPr>
            <p:cNvSpPr/>
            <p:nvPr/>
          </p:nvSpPr>
          <p:spPr>
            <a:xfrm>
              <a:off x="8100556" y="4389537"/>
              <a:ext cx="774931" cy="717126"/>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33" name="Diamond 32">
              <a:extLst>
                <a:ext uri="{FF2B5EF4-FFF2-40B4-BE49-F238E27FC236}">
                  <a16:creationId xmlns:a16="http://schemas.microsoft.com/office/drawing/2014/main" id="{E61FE2EC-6741-43D2-9B37-BF1B9E89F1FB}"/>
                </a:ext>
              </a:extLst>
            </p:cNvPr>
            <p:cNvSpPr/>
            <p:nvPr/>
          </p:nvSpPr>
          <p:spPr>
            <a:xfrm>
              <a:off x="8100556" y="5196838"/>
              <a:ext cx="774931" cy="717126"/>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34" name="Diamond 33">
              <a:extLst>
                <a:ext uri="{FF2B5EF4-FFF2-40B4-BE49-F238E27FC236}">
                  <a16:creationId xmlns:a16="http://schemas.microsoft.com/office/drawing/2014/main" id="{C72251E9-4466-47EC-BA63-A8463D782E6A}"/>
                </a:ext>
              </a:extLst>
            </p:cNvPr>
            <p:cNvSpPr/>
            <p:nvPr/>
          </p:nvSpPr>
          <p:spPr>
            <a:xfrm>
              <a:off x="8100555" y="6052100"/>
              <a:ext cx="774931" cy="717126"/>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sp>
          <p:nvSpPr>
            <p:cNvPr id="35" name="Rectangle: Rounded Corners 34">
              <a:extLst>
                <a:ext uri="{FF2B5EF4-FFF2-40B4-BE49-F238E27FC236}">
                  <a16:creationId xmlns:a16="http://schemas.microsoft.com/office/drawing/2014/main" id="{24ACAACD-49BC-49EE-8C9B-3AE18CFEC095}"/>
                </a:ext>
              </a:extLst>
            </p:cNvPr>
            <p:cNvSpPr/>
            <p:nvPr/>
          </p:nvSpPr>
          <p:spPr>
            <a:xfrm>
              <a:off x="8875486" y="4389537"/>
              <a:ext cx="3153150" cy="698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3 SVN-PF Din Text Pro C" panose="02000506020000020004" pitchFamily="2" charset="0"/>
                </a:rPr>
                <a:t>(a), (b), (g), (h), (i), (k),</a:t>
              </a:r>
            </a:p>
          </p:txBody>
        </p:sp>
        <p:sp>
          <p:nvSpPr>
            <p:cNvPr id="36" name="Rectangle: Rounded Corners 35">
              <a:extLst>
                <a:ext uri="{FF2B5EF4-FFF2-40B4-BE49-F238E27FC236}">
                  <a16:creationId xmlns:a16="http://schemas.microsoft.com/office/drawing/2014/main" id="{6F90F1A1-5F3F-4F1E-8FA9-845DECEAF4C0}"/>
                </a:ext>
              </a:extLst>
            </p:cNvPr>
            <p:cNvSpPr/>
            <p:nvPr/>
          </p:nvSpPr>
          <p:spPr>
            <a:xfrm>
              <a:off x="8879322" y="5214288"/>
              <a:ext cx="3153150" cy="698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3 SVN-PF Din Text Pro C" panose="02000506020000020004" pitchFamily="2" charset="0"/>
                </a:rPr>
                <a:t>(c), (e)</a:t>
              </a:r>
            </a:p>
          </p:txBody>
        </p:sp>
        <p:sp>
          <p:nvSpPr>
            <p:cNvPr id="37" name="Rectangle: Rounded Corners 36">
              <a:extLst>
                <a:ext uri="{FF2B5EF4-FFF2-40B4-BE49-F238E27FC236}">
                  <a16:creationId xmlns:a16="http://schemas.microsoft.com/office/drawing/2014/main" id="{DC78AE55-5307-48FD-A8E8-5A16EDA43EC9}"/>
                </a:ext>
              </a:extLst>
            </p:cNvPr>
            <p:cNvSpPr/>
            <p:nvPr/>
          </p:nvSpPr>
          <p:spPr>
            <a:xfrm>
              <a:off x="8875486" y="6059578"/>
              <a:ext cx="3153150" cy="69889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3 SVN-PF Din Text Pro C" panose="02000506020000020004" pitchFamily="2" charset="0"/>
                </a:rPr>
                <a:t>(d), (l)</a:t>
              </a:r>
            </a:p>
          </p:txBody>
        </p:sp>
      </p:grpSp>
      <p:pic>
        <p:nvPicPr>
          <p:cNvPr id="39" name="Picture 4" descr="Copy writer RGB color icon stock vector. Illustration of flat - 187369446">
            <a:extLst>
              <a:ext uri="{FF2B5EF4-FFF2-40B4-BE49-F238E27FC236}">
                <a16:creationId xmlns:a16="http://schemas.microsoft.com/office/drawing/2014/main" id="{7B0EA414-8F52-4F03-8DFA-7DE947272CC0}"/>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2875889" y="2468463"/>
            <a:ext cx="1253522" cy="1004469"/>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7">
            <a:extLst>
              <a:ext uri="{FF2B5EF4-FFF2-40B4-BE49-F238E27FC236}">
                <a16:creationId xmlns:a16="http://schemas.microsoft.com/office/drawing/2014/main" id="{9EAFD86F-249F-46C7-835E-E4069ACA2CFB}"/>
              </a:ext>
            </a:extLst>
          </p:cNvPr>
          <p:cNvSpPr/>
          <p:nvPr/>
        </p:nvSpPr>
        <p:spPr>
          <a:xfrm>
            <a:off x="706697" y="2353668"/>
            <a:ext cx="1943234" cy="146449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3 SVN-PF Din Text Pro C" panose="02000506020000020004" pitchFamily="2" charset="0"/>
                <a:cs typeface="Arial" panose="020B0604020202020204" pitchFamily="34" charset="0"/>
              </a:rPr>
              <a:t>HS </a:t>
            </a:r>
            <a:r>
              <a:rPr lang="en-US" sz="3200" dirty="0" err="1">
                <a:solidFill>
                  <a:schemeClr val="tx1"/>
                </a:solidFill>
                <a:latin typeface="#9Slide03 SVN-PF Din Text Pro C" panose="02000506020000020004" pitchFamily="2" charset="0"/>
                <a:cs typeface="Arial" panose="020B0604020202020204" pitchFamily="34" charset="0"/>
              </a:rPr>
              <a:t>viết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ô chat </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mở</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MC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trả</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lời</a:t>
            </a:r>
            <a:endParaRPr lang="en-US" sz="3200" dirty="0">
              <a:solidFill>
                <a:srgbClr val="0070C0"/>
              </a:solidFill>
              <a:latin typeface="#9Slide03 SVN-PF Din Text Pro C" panose="02000506020000020004" pitchFamily="2" charset="0"/>
              <a:cs typeface="Arial" panose="020B0604020202020204" pitchFamily="34" charset="0"/>
            </a:endParaRPr>
          </a:p>
        </p:txBody>
      </p:sp>
      <p:cxnSp>
        <p:nvCxnSpPr>
          <p:cNvPr id="41" name="Straight Connector 40">
            <a:extLst>
              <a:ext uri="{FF2B5EF4-FFF2-40B4-BE49-F238E27FC236}">
                <a16:creationId xmlns:a16="http://schemas.microsoft.com/office/drawing/2014/main" id="{7A9D01DA-F882-4E51-93D2-49B30240A48C}"/>
              </a:ext>
            </a:extLst>
          </p:cNvPr>
          <p:cNvCxnSpPr>
            <a:cxnSpLocks/>
          </p:cNvCxnSpPr>
          <p:nvPr/>
        </p:nvCxnSpPr>
        <p:spPr>
          <a:xfrm flipV="1">
            <a:off x="-1" y="4032373"/>
            <a:ext cx="4795887" cy="2731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357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10FB2D-E560-4629-8DC0-55F3865EE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7268"/>
            <a:ext cx="12192000" cy="6310732"/>
          </a:xfrm>
          <a:prstGeom prst="rect">
            <a:avLst/>
          </a:prstGeom>
        </p:spPr>
      </p:pic>
      <p:sp>
        <p:nvSpPr>
          <p:cNvPr id="17" name="TextBox 16">
            <a:extLst>
              <a:ext uri="{FF2B5EF4-FFF2-40B4-BE49-F238E27FC236}">
                <a16:creationId xmlns:a16="http://schemas.microsoft.com/office/drawing/2014/main" id="{0AAD7CD7-68AA-4D8F-8772-33A15967A71B}"/>
              </a:ext>
            </a:extLst>
          </p:cNvPr>
          <p:cNvSpPr txBox="1"/>
          <p:nvPr/>
        </p:nvSpPr>
        <p:spPr>
          <a:xfrm>
            <a:off x="-423042" y="69610"/>
            <a:ext cx="1303808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strike="noStrike" kern="1200" cap="none" spc="0" normalizeH="0" baseline="0" noProof="0">
                <a:ln>
                  <a:noFill/>
                </a:ln>
                <a:solidFill>
                  <a:srgbClr val="002060"/>
                </a:solidFill>
                <a:effectLst/>
                <a:uLnTx/>
                <a:uFillTx/>
                <a:latin typeface="+mj-lt"/>
                <a:cs typeface="Times New Roman" panose="02020603050405020304" pitchFamily="18" charset="0"/>
              </a:rPr>
              <a:t>TIẾT</a:t>
            </a:r>
            <a:r>
              <a:rPr kumimoji="0" lang="vi-VN" sz="2200" b="1" i="0" strike="noStrike" kern="1200" cap="none" spc="0" normalizeH="0" noProof="0">
                <a:ln>
                  <a:noFill/>
                </a:ln>
                <a:solidFill>
                  <a:srgbClr val="002060"/>
                </a:solidFill>
                <a:effectLst/>
                <a:uLnTx/>
                <a:uFillTx/>
                <a:latin typeface="+mj-lt"/>
                <a:cs typeface="Times New Roman" panose="02020603050405020304" pitchFamily="18" charset="0"/>
              </a:rPr>
              <a:t> </a:t>
            </a:r>
            <a:r>
              <a:rPr kumimoji="0" lang="en-US" sz="2200" b="1" i="0" strike="noStrike" kern="1200" cap="none" spc="0" normalizeH="0" noProof="0">
                <a:ln>
                  <a:noFill/>
                </a:ln>
                <a:solidFill>
                  <a:srgbClr val="002060"/>
                </a:solidFill>
                <a:effectLst/>
                <a:uLnTx/>
                <a:uFillTx/>
                <a:latin typeface="+mj-lt"/>
                <a:cs typeface="Times New Roman" panose="02020603050405020304" pitchFamily="18" charset="0"/>
              </a:rPr>
              <a:t>5</a:t>
            </a:r>
            <a:r>
              <a:rPr kumimoji="0" lang="vi-VN" sz="2200" b="1" i="0" strike="noStrike" kern="1200" cap="none" spc="0" normalizeH="0" noProof="0">
                <a:ln>
                  <a:noFill/>
                </a:ln>
                <a:solidFill>
                  <a:srgbClr val="002060"/>
                </a:solidFill>
                <a:effectLst/>
                <a:uLnTx/>
                <a:uFillTx/>
                <a:latin typeface="+mj-lt"/>
                <a:cs typeface="Times New Roman" panose="02020603050405020304" pitchFamily="18" charset="0"/>
              </a:rPr>
              <a:t> - </a:t>
            </a:r>
            <a:r>
              <a:rPr kumimoji="0" lang="en-US" sz="2200" b="1" i="0" strike="noStrike" kern="1200" cap="none" spc="0" normalizeH="0" baseline="0" noProof="0">
                <a:ln>
                  <a:noFill/>
                </a:ln>
                <a:solidFill>
                  <a:srgbClr val="002060"/>
                </a:solidFill>
                <a:effectLst/>
                <a:uLnTx/>
                <a:uFillTx/>
                <a:latin typeface="+mj-lt"/>
                <a:cs typeface="Times New Roman" panose="02020603050405020304" pitchFamily="18" charset="0"/>
              </a:rPr>
              <a:t>B</a:t>
            </a:r>
            <a:r>
              <a:rPr lang="vi-VN" sz="2200" b="1">
                <a:solidFill>
                  <a:srgbClr val="002060"/>
                </a:solidFill>
                <a:latin typeface="+mj-lt"/>
                <a:cs typeface="Times New Roman" panose="02020603050405020304" pitchFamily="18" charset="0"/>
              </a:rPr>
              <a:t>ÀI</a:t>
            </a:r>
            <a:r>
              <a:rPr kumimoji="0" lang="en-US" sz="2200" b="1" i="0" strike="noStrike" kern="1200" cap="none" spc="0" normalizeH="0" baseline="0" noProof="0">
                <a:ln>
                  <a:noFill/>
                </a:ln>
                <a:solidFill>
                  <a:srgbClr val="002060"/>
                </a:solidFill>
                <a:effectLst/>
                <a:uLnTx/>
                <a:uFillTx/>
                <a:latin typeface="+mj-lt"/>
                <a:cs typeface="Times New Roman" panose="02020603050405020304" pitchFamily="18" charset="0"/>
              </a:rPr>
              <a:t> 4: </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KÍ HIỆU VÀ BẢNG CHÚ GIẢI BẢN </a:t>
            </a:r>
            <a:r>
              <a:rPr kumimoji="0" lang="vi-VN" sz="2200" b="1" i="0" strike="noStrike" kern="1200" cap="none" spc="0" normalizeH="0" noProof="0">
                <a:ln>
                  <a:noFill/>
                </a:ln>
                <a:solidFill>
                  <a:srgbClr val="002060"/>
                </a:solidFill>
                <a:effectLst/>
                <a:uLnTx/>
                <a:uFillTx/>
                <a:latin typeface="+mj-lt"/>
                <a:cs typeface="#9Slide03 Arima Madurai Thin" panose="00000300000000000000" pitchFamily="2" charset="0"/>
              </a:rPr>
              <a:t> Đ</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Ồ.</a:t>
            </a:r>
            <a:r>
              <a:rPr kumimoji="0" lang="en-US"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 </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TÌM ĐƯỜNG ĐI TRÊN BẢN </a:t>
            </a:r>
            <a:r>
              <a:rPr lang="vi-VN" sz="2200" b="1">
                <a:solidFill>
                  <a:srgbClr val="002060"/>
                </a:solidFill>
                <a:latin typeface="+mj-lt"/>
                <a:cs typeface="#9Slide03 Arima Madurai Thin" panose="00000300000000000000" pitchFamily="2" charset="0"/>
              </a:rPr>
              <a:t>Đ</a:t>
            </a:r>
            <a:r>
              <a:rPr kumimoji="0" lang="vi-VN"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Ồ (T1</a:t>
            </a:r>
            <a:r>
              <a:rPr kumimoji="0" lang="en-US" sz="2200" b="1" i="0" strike="noStrike" kern="1200" cap="none" spc="0" normalizeH="0" baseline="0" noProof="0">
                <a:ln>
                  <a:noFill/>
                </a:ln>
                <a:solidFill>
                  <a:srgbClr val="002060"/>
                </a:solidFill>
                <a:effectLst/>
                <a:uLnTx/>
                <a:uFillTx/>
                <a:latin typeface="+mj-lt"/>
                <a:cs typeface="#9Slide03 Arima Madurai Thin" panose="00000300000000000000" pitchFamily="2" charset="0"/>
              </a:rPr>
              <a:t>)</a:t>
            </a:r>
            <a:endParaRPr kumimoji="0" lang="en-US" sz="2200" b="1" i="0" strike="noStrike" kern="1200" cap="none" spc="0" normalizeH="0" baseline="0" noProof="0" dirty="0">
              <a:ln>
                <a:noFill/>
              </a:ln>
              <a:solidFill>
                <a:srgbClr val="002060"/>
              </a:solidFill>
              <a:effectLst/>
              <a:uLnTx/>
              <a:uFillTx/>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id="{04508B59-7DA7-4715-8057-0351619BF887}"/>
              </a:ext>
            </a:extLst>
          </p:cNvPr>
          <p:cNvSpPr txBox="1"/>
          <p:nvPr/>
        </p:nvSpPr>
        <p:spPr>
          <a:xfrm>
            <a:off x="175187" y="702258"/>
            <a:ext cx="5899190"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1. Kí hiệu và bảng chú giải bản đồ</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EEC5EA9-830B-4732-8092-77D6836FAFF5}"/>
              </a:ext>
            </a:extLst>
          </p:cNvPr>
          <p:cNvSpPr txBox="1"/>
          <p:nvPr/>
        </p:nvSpPr>
        <p:spPr>
          <a:xfrm>
            <a:off x="229797" y="1115464"/>
            <a:ext cx="5899190"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a/ Kí hiệu bản đồ: </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BA3ED8DF-8275-4D39-BD97-31E0ED8D4976}"/>
              </a:ext>
            </a:extLst>
          </p:cNvPr>
          <p:cNvSpPr txBox="1"/>
          <p:nvPr/>
        </p:nvSpPr>
        <p:spPr>
          <a:xfrm>
            <a:off x="172706" y="1519906"/>
            <a:ext cx="11619902"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 Kí hiệu bản đồ là các dấu hiệu quy ước dùng để thể hiện các đối tượng địa lí trên bản đồ.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0839554C-D2F5-4C84-A078-3A1C320B9C44}"/>
              </a:ext>
            </a:extLst>
          </p:cNvPr>
          <p:cNvSpPr txBox="1"/>
          <p:nvPr/>
        </p:nvSpPr>
        <p:spPr>
          <a:xfrm>
            <a:off x="172706" y="2223873"/>
            <a:ext cx="2065998"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- 3 loại kí hiệu: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257620F5-FB05-439F-B913-B79F9B562B97}"/>
              </a:ext>
            </a:extLst>
          </p:cNvPr>
          <p:cNvSpPr txBox="1"/>
          <p:nvPr/>
        </p:nvSpPr>
        <p:spPr>
          <a:xfrm>
            <a:off x="2407643" y="1947610"/>
            <a:ext cx="2065998"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Kí hiệu điểm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7A682BE-BF8B-4EE3-B627-5CF5F4C99C38}"/>
              </a:ext>
            </a:extLst>
          </p:cNvPr>
          <p:cNvSpPr txBox="1"/>
          <p:nvPr/>
        </p:nvSpPr>
        <p:spPr>
          <a:xfrm>
            <a:off x="2454939" y="2346242"/>
            <a:ext cx="2065998" cy="400110"/>
          </a:xfrm>
          <a:prstGeom prst="rect">
            <a:avLst/>
          </a:prstGeom>
          <a:noFill/>
          <a:ln>
            <a:noFill/>
          </a:ln>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Kí hiệu đường</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2D80DDC-2848-4F9C-8316-0B139962FE7E}"/>
              </a:ext>
            </a:extLst>
          </p:cNvPr>
          <p:cNvSpPr txBox="1"/>
          <p:nvPr/>
        </p:nvSpPr>
        <p:spPr>
          <a:xfrm>
            <a:off x="2506208" y="2715508"/>
            <a:ext cx="2697332"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Kí hiệu diện tích</a:t>
            </a:r>
            <a:endParaRPr lang="en-US" sz="2000" dirty="0">
              <a:solidFill>
                <a:schemeClr val="bg1"/>
              </a:solidFill>
              <a:latin typeface="Times New Roman" panose="02020603050405020304" pitchFamily="18" charset="0"/>
              <a:cs typeface="Times New Roman" panose="02020603050405020304" pitchFamily="18" charset="0"/>
            </a:endParaRPr>
          </a:p>
        </p:txBody>
      </p:sp>
      <p:cxnSp>
        <p:nvCxnSpPr>
          <p:cNvPr id="32" name="Straight Connector 31">
            <a:extLst>
              <a:ext uri="{FF2B5EF4-FFF2-40B4-BE49-F238E27FC236}">
                <a16:creationId xmlns:a16="http://schemas.microsoft.com/office/drawing/2014/main" id="{5B3EB75B-E69F-4CA5-8DEB-7A0950D35BED}"/>
              </a:ext>
            </a:extLst>
          </p:cNvPr>
          <p:cNvCxnSpPr/>
          <p:nvPr/>
        </p:nvCxnSpPr>
        <p:spPr>
          <a:xfrm flipV="1">
            <a:off x="2175284" y="2299415"/>
            <a:ext cx="268014" cy="1950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FF1065-7D37-4965-98D1-4C50704DB6B5}"/>
              </a:ext>
            </a:extLst>
          </p:cNvPr>
          <p:cNvCxnSpPr>
            <a:cxnSpLocks/>
          </p:cNvCxnSpPr>
          <p:nvPr/>
        </p:nvCxnSpPr>
        <p:spPr>
          <a:xfrm>
            <a:off x="2114188" y="2648116"/>
            <a:ext cx="293455" cy="2985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B486EB-3B9B-44F4-806E-D11597DF5B62}"/>
              </a:ext>
            </a:extLst>
          </p:cNvPr>
          <p:cNvCxnSpPr>
            <a:cxnSpLocks/>
          </p:cNvCxnSpPr>
          <p:nvPr/>
        </p:nvCxnSpPr>
        <p:spPr>
          <a:xfrm>
            <a:off x="2109706" y="2547709"/>
            <a:ext cx="394688" cy="180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E95C1D6-C0C7-4D16-B6DF-80BB01EFAB83}"/>
              </a:ext>
            </a:extLst>
          </p:cNvPr>
          <p:cNvSpPr txBox="1"/>
          <p:nvPr/>
        </p:nvSpPr>
        <p:spPr>
          <a:xfrm>
            <a:off x="229797" y="3112812"/>
            <a:ext cx="2697332"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b/ Bảng chú giải: </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4D973962-2435-4799-AFF5-3E0077F48FD6}"/>
              </a:ext>
            </a:extLst>
          </p:cNvPr>
          <p:cNvSpPr txBox="1"/>
          <p:nvPr/>
        </p:nvSpPr>
        <p:spPr>
          <a:xfrm>
            <a:off x="229797" y="3511000"/>
            <a:ext cx="11446481" cy="400110"/>
          </a:xfrm>
          <a:prstGeom prst="rect">
            <a:avLst/>
          </a:prstGeom>
          <a:noFill/>
        </p:spPr>
        <p:txBody>
          <a:bodyPr wrap="square">
            <a:spAutoFit/>
          </a:bodyPr>
          <a:lstStyle/>
          <a:p>
            <a:r>
              <a:rPr lang="en-US" sz="2000">
                <a:solidFill>
                  <a:schemeClr val="bg1"/>
                </a:solidFill>
                <a:latin typeface="Times New Roman" panose="02020603050405020304" pitchFamily="18" charset="0"/>
                <a:cs typeface="Times New Roman" panose="02020603050405020304" pitchFamily="18" charset="0"/>
              </a:rPr>
              <a:t>- Bảng chú giải cho biết nội dung của các kí hiệu được sử dụng trên bản đồ.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C14086F-750A-4169-B448-5FA34AB5681D}"/>
              </a:ext>
            </a:extLst>
          </p:cNvPr>
          <p:cNvSpPr txBox="1"/>
          <p:nvPr/>
        </p:nvSpPr>
        <p:spPr>
          <a:xfrm>
            <a:off x="372758" y="4277648"/>
            <a:ext cx="11446481" cy="1938992"/>
          </a:xfrm>
          <a:prstGeom prst="rect">
            <a:avLst/>
          </a:prstGeom>
          <a:noFill/>
        </p:spPr>
        <p:txBody>
          <a:bodyPr wrap="square" rtlCol="0">
            <a:spAutoFit/>
          </a:bodyPr>
          <a:lstStyle/>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Cách đọc bản đồ: </a:t>
            </a:r>
            <a:endParaRPr lang="vi-VN" sz="2000" dirty="0">
              <a:solidFill>
                <a:schemeClr val="bg1"/>
              </a:solidFill>
              <a:latin typeface="Times New Roman" panose="02020603050405020304" pitchFamily="18" charset="0"/>
              <a:cs typeface="Times New Roman" panose="02020603050405020304" pitchFamily="18" charset="0"/>
            </a:endParaRPr>
          </a:p>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Đọc </a:t>
            </a:r>
            <a:r>
              <a:rPr lang="vi-VN" sz="2000" dirty="0">
                <a:solidFill>
                  <a:schemeClr val="bg1"/>
                </a:solidFill>
                <a:latin typeface="Times New Roman" panose="02020603050405020304" pitchFamily="18" charset="0"/>
                <a:cs typeface="Times New Roman" panose="02020603050405020304" pitchFamily="18" charset="0"/>
              </a:rPr>
              <a:t>tên </a:t>
            </a:r>
            <a:r>
              <a:rPr lang="vi-VN" sz="2000">
                <a:solidFill>
                  <a:schemeClr val="bg1"/>
                </a:solidFill>
                <a:latin typeface="Times New Roman" panose="02020603050405020304" pitchFamily="18" charset="0"/>
                <a:cs typeface="Times New Roman" panose="02020603050405020304" pitchFamily="18" charset="0"/>
              </a:rPr>
              <a:t>bản đồ</a:t>
            </a:r>
            <a:r>
              <a:rPr lang="en-US" sz="2000">
                <a:solidFill>
                  <a:schemeClr val="bg1"/>
                </a:solidFill>
                <a:latin typeface="Times New Roman" panose="02020603050405020304" pitchFamily="18" charset="0"/>
                <a:cs typeface="Times New Roman" panose="02020603050405020304" pitchFamily="18" charset="0"/>
              </a:rPr>
              <a:t>.</a:t>
            </a:r>
          </a:p>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Biết </a:t>
            </a:r>
            <a:r>
              <a:rPr lang="vi-VN" sz="2000" dirty="0">
                <a:solidFill>
                  <a:schemeClr val="bg1"/>
                </a:solidFill>
                <a:latin typeface="Times New Roman" panose="02020603050405020304" pitchFamily="18" charset="0"/>
                <a:cs typeface="Times New Roman" panose="02020603050405020304" pitchFamily="18" charset="0"/>
              </a:rPr>
              <a:t>tỉ lệ </a:t>
            </a:r>
            <a:r>
              <a:rPr lang="vi-VN" sz="2000">
                <a:solidFill>
                  <a:schemeClr val="bg1"/>
                </a:solidFill>
                <a:latin typeface="Times New Roman" panose="02020603050405020304" pitchFamily="18" charset="0"/>
                <a:cs typeface="Times New Roman" panose="02020603050405020304" pitchFamily="18" charset="0"/>
              </a:rPr>
              <a:t>bản đồ</a:t>
            </a:r>
            <a:r>
              <a:rPr lang="en-US" sz="2000">
                <a:solidFill>
                  <a:schemeClr val="bg1"/>
                </a:solidFill>
                <a:latin typeface="Times New Roman" panose="02020603050405020304" pitchFamily="18" charset="0"/>
                <a:cs typeface="Times New Roman" panose="02020603050405020304" pitchFamily="18" charset="0"/>
              </a:rPr>
              <a:t>.</a:t>
            </a:r>
          </a:p>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Đọc </a:t>
            </a:r>
            <a:r>
              <a:rPr lang="vi-VN" sz="2000" dirty="0">
                <a:solidFill>
                  <a:schemeClr val="bg1"/>
                </a:solidFill>
                <a:latin typeface="Times New Roman" panose="02020603050405020304" pitchFamily="18" charset="0"/>
                <a:cs typeface="Times New Roman" panose="02020603050405020304" pitchFamily="18" charset="0"/>
              </a:rPr>
              <a:t>các kí hiệu trong bảng </a:t>
            </a:r>
            <a:r>
              <a:rPr lang="vi-VN" sz="2000">
                <a:solidFill>
                  <a:schemeClr val="bg1"/>
                </a:solidFill>
                <a:latin typeface="Times New Roman" panose="02020603050405020304" pitchFamily="18" charset="0"/>
                <a:cs typeface="Times New Roman" panose="02020603050405020304" pitchFamily="18" charset="0"/>
              </a:rPr>
              <a:t>chú giải</a:t>
            </a:r>
            <a:r>
              <a:rPr lang="en-US" sz="2000">
                <a:solidFill>
                  <a:schemeClr val="bg1"/>
                </a:solidFill>
                <a:latin typeface="Times New Roman" panose="02020603050405020304" pitchFamily="18" charset="0"/>
                <a:cs typeface="Times New Roman" panose="02020603050405020304" pitchFamily="18" charset="0"/>
              </a:rPr>
              <a:t>.</a:t>
            </a:r>
          </a:p>
          <a:p>
            <a:pPr algn="just">
              <a:spcAft>
                <a:spcPts val="0"/>
              </a:spcAft>
            </a:pPr>
            <a:r>
              <a:rPr lang="en-US" sz="2000">
                <a:solidFill>
                  <a:schemeClr val="bg1"/>
                </a:solidFill>
                <a:latin typeface="Times New Roman" panose="02020603050405020304" pitchFamily="18" charset="0"/>
                <a:cs typeface="Times New Roman" panose="02020603050405020304" pitchFamily="18" charset="0"/>
              </a:rPr>
              <a:t>- </a:t>
            </a:r>
            <a:r>
              <a:rPr lang="vi-VN" sz="2000">
                <a:solidFill>
                  <a:schemeClr val="bg1"/>
                </a:solidFill>
                <a:latin typeface="Times New Roman" panose="02020603050405020304" pitchFamily="18" charset="0"/>
                <a:cs typeface="Times New Roman" panose="02020603050405020304" pitchFamily="18" charset="0"/>
              </a:rPr>
              <a:t>Xác </a:t>
            </a:r>
            <a:r>
              <a:rPr lang="vi-VN" sz="2000" dirty="0">
                <a:solidFill>
                  <a:schemeClr val="bg1"/>
                </a:solidFill>
                <a:latin typeface="Times New Roman" panose="02020603050405020304" pitchFamily="18" charset="0"/>
                <a:cs typeface="Times New Roman" panose="02020603050405020304" pitchFamily="18" charset="0"/>
              </a:rPr>
              <a:t>định được các đối tượng địa lí cần quan tâm trên bản đồ.</a:t>
            </a:r>
          </a:p>
          <a:p>
            <a:pPr algn="just">
              <a:spcAft>
                <a:spcPts val="0"/>
              </a:spcAft>
            </a:pPr>
            <a:r>
              <a:rPr lang="vi-VN" sz="200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Trình bày mối quan hệ của các đối tượng địa </a:t>
            </a:r>
            <a:r>
              <a:rPr lang="vi-VN" sz="2000">
                <a:solidFill>
                  <a:schemeClr val="bg1"/>
                </a:solidFill>
                <a:latin typeface="Times New Roman" panose="02020603050405020304" pitchFamily="18" charset="0"/>
                <a:cs typeface="Times New Roman" panose="02020603050405020304" pitchFamily="18" charset="0"/>
              </a:rPr>
              <a:t>lí.</a:t>
            </a: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3997895-B8A9-44C9-88FC-EC0D64C9BEA3}"/>
              </a:ext>
            </a:extLst>
          </p:cNvPr>
          <p:cNvSpPr txBox="1"/>
          <p:nvPr/>
        </p:nvSpPr>
        <p:spPr>
          <a:xfrm>
            <a:off x="229797" y="3898845"/>
            <a:ext cx="5899190"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2. Đọc một số bản đồ thông dụng</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AF5A65C-014D-4AC4-82D2-64F2B75CE822}"/>
              </a:ext>
            </a:extLst>
          </p:cNvPr>
          <p:cNvSpPr txBox="1"/>
          <p:nvPr/>
        </p:nvSpPr>
        <p:spPr>
          <a:xfrm>
            <a:off x="229797" y="6155742"/>
            <a:ext cx="9048005" cy="400110"/>
          </a:xfrm>
          <a:prstGeom prst="rect">
            <a:avLst/>
          </a:prstGeom>
          <a:noFill/>
        </p:spPr>
        <p:txBody>
          <a:bodyPr wrap="square">
            <a:spAutoFit/>
          </a:bodyPr>
          <a:lstStyle/>
          <a:p>
            <a:r>
              <a:rPr lang="en-US" sz="2000" b="1">
                <a:solidFill>
                  <a:srgbClr val="FFFF00"/>
                </a:solidFill>
                <a:latin typeface="Times New Roman" panose="02020603050405020304" pitchFamily="18" charset="0"/>
                <a:cs typeface="Times New Roman" panose="02020603050405020304" pitchFamily="18" charset="0"/>
              </a:rPr>
              <a:t>BTVN: Trả lời câu 1,2,3,4,5 trong sách bài tập trang 12+13 vào sách bài tập. </a:t>
            </a:r>
            <a:endParaRPr lang="en-US" sz="2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451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BB65E49-5337-40E3-9DBD-146D14EA0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E859509F-94DC-4952-A3B5-1EFAA2F52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6B1AF2CB-1EFE-4962-A8DC-2D3CE4736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2232531E-9E20-48D1-A119-C05304D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7AA014B-79A8-4BEC-893F-423182880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Neo Biển Du Thuyền Hải - Miễn Phí vector hình ảnh trên Pixabay">
            <a:extLst>
              <a:ext uri="{FF2B5EF4-FFF2-40B4-BE49-F238E27FC236}">
                <a16:creationId xmlns:a16="http://schemas.microsoft.com/office/drawing/2014/main" id="{ACC01EF1-6405-4E22-BAAC-48839BEE89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1501"/>
          <a:stretch/>
        </p:blipFill>
        <p:spPr bwMode="auto">
          <a:xfrm>
            <a:off x="20069" y="3652862"/>
            <a:ext cx="2442912" cy="244291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6" descr="Máy bay Chứng nhiếp ảnh Sân bay, Máy tính Biểu tượng - máy bay png tải về -  Miễn phí trong suốt Thủy Sản png Tải về.">
            <a:extLst>
              <a:ext uri="{FF2B5EF4-FFF2-40B4-BE49-F238E27FC236}">
                <a16:creationId xmlns:a16="http://schemas.microsoft.com/office/drawing/2014/main" id="{8369DE35-7612-4A62-AF2A-2B4F767716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6" b="-6"/>
          <a:stretch/>
        </p:blipFill>
        <p:spPr bwMode="auto">
          <a:xfrm>
            <a:off x="2110441" y="2944510"/>
            <a:ext cx="3826567" cy="3826567"/>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ách tạo bản đồ chỉ đường chính xác đơn giản bằng Doorpath">
            <a:extLst>
              <a:ext uri="{FF2B5EF4-FFF2-40B4-BE49-F238E27FC236}">
                <a16:creationId xmlns:a16="http://schemas.microsoft.com/office/drawing/2014/main" id="{0428258E-94D9-454E-8C74-CFB836049C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83" r="34667"/>
          <a:stretch/>
        </p:blipFill>
        <p:spPr bwMode="auto">
          <a:xfrm>
            <a:off x="9106490" y="3450600"/>
            <a:ext cx="2920105" cy="2920105"/>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10" descr="シービーチアイコン - アイコンのベクターアート素材や画像を多数ご用意 - iStock">
            <a:extLst>
              <a:ext uri="{FF2B5EF4-FFF2-40B4-BE49-F238E27FC236}">
                <a16:creationId xmlns:a16="http://schemas.microsoft.com/office/drawing/2014/main" id="{A2C17E27-34F7-4F8A-9A1C-646E3B66C94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4727" y1="30566" x2="44727" y2="30566"/>
                        <a14:foregroundMark x1="46484" y1="61914" x2="46484" y2="61914"/>
                        <a14:foregroundMark x1="38965" y1="72852" x2="38965" y2="72852"/>
                        <a14:foregroundMark x1="40430" y1="80762" x2="40430" y2="80762"/>
                        <a14:foregroundMark x1="42578" y1="73535" x2="42578" y2="73535"/>
                        <a14:foregroundMark x1="25684" y1="38379" x2="25684" y2="38379"/>
                        <a14:foregroundMark x1="51953" y1="26465" x2="51953" y2="26465"/>
                        <a14:foregroundMark x1="51563" y1="28613" x2="51563" y2="28613"/>
                        <a14:foregroundMark x1="52637" y1="32910" x2="52637" y2="32910"/>
                        <a14:foregroundMark x1="54492" y1="31836" x2="54492" y2="31836"/>
                        <a14:foregroundMark x1="53418" y1="30762" x2="53418" y2="30762"/>
                        <a14:foregroundMark x1="52637" y1="30078" x2="52637" y2="30078"/>
                      </a14:backgroundRemoval>
                    </a14:imgEffect>
                  </a14:imgLayer>
                </a14:imgProps>
              </a:ext>
              <a:ext uri="{28A0092B-C50C-407E-A947-70E740481C1C}">
                <a14:useLocalDpi xmlns:a14="http://schemas.microsoft.com/office/drawing/2010/main" val="0"/>
              </a:ext>
            </a:extLst>
          </a:blip>
          <a:srcRect r="-6" b="5996"/>
          <a:stretch/>
        </p:blipFill>
        <p:spPr bwMode="auto">
          <a:xfrm>
            <a:off x="5279923" y="2944510"/>
            <a:ext cx="4127242" cy="387956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77BE8E1-5D91-424E-923F-B28C5E2FE550}"/>
              </a:ext>
            </a:extLst>
          </p:cNvPr>
          <p:cNvSpPr txBox="1"/>
          <p:nvPr/>
        </p:nvSpPr>
        <p:spPr>
          <a:xfrm>
            <a:off x="198431" y="739239"/>
            <a:ext cx="12261143" cy="2862322"/>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strike="noStrike" kern="1200" cap="none" spc="0" normalizeH="0" baseline="0" noProof="0" dirty="0">
                <a:ln>
                  <a:noFill/>
                </a:ln>
                <a:solidFill>
                  <a:schemeClr val="bg1"/>
                </a:solidFill>
                <a:effectLst/>
                <a:uLnTx/>
                <a:uFillTx/>
                <a:latin typeface="iCiel Baliho Script" pitchFamily="50" charset="0"/>
              </a:rPr>
              <a:t>Ti</a:t>
            </a:r>
            <a:r>
              <a:rPr lang="vi-VN" sz="6000" b="1" dirty="0">
                <a:solidFill>
                  <a:schemeClr val="bg1"/>
                </a:solidFill>
                <a:latin typeface="iCiel Baliho Script" pitchFamily="50" charset="0"/>
              </a:rPr>
              <a:t>ết 5 - </a:t>
            </a:r>
            <a:r>
              <a:rPr kumimoji="0" lang="vi-VN" sz="6000" b="1" i="0" strike="noStrike" kern="1200" cap="none" spc="0" normalizeH="0" baseline="0" noProof="0" dirty="0">
                <a:ln>
                  <a:noFill/>
                </a:ln>
                <a:solidFill>
                  <a:schemeClr val="bg1"/>
                </a:solidFill>
                <a:effectLst/>
                <a:uLnTx/>
                <a:uFillTx/>
                <a:latin typeface="iCiel Baliho Script" pitchFamily="50" charset="0"/>
              </a:rPr>
              <a:t>Bài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KÍ HIỆU VÀ BẢNG CHÚ GIẢI BẢN </a:t>
            </a:r>
            <a:r>
              <a:rPr kumimoji="0" lang="vi-VN" sz="6000" b="1" i="0" strike="noStrike" kern="1200" cap="none" spc="0" normalizeH="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 Đ</a:t>
            </a:r>
            <a:r>
              <a:rPr kumimoji="0" lang="vi-VN" sz="6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Ồ.</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TÌM ĐƯỜNG ĐI TRÊN BẢN </a:t>
            </a:r>
            <a:r>
              <a:rPr lang="vi-VN" sz="6000" b="1" dirty="0">
                <a:solidFill>
                  <a:srgbClr val="FFFF00"/>
                </a:solidFill>
                <a:latin typeface="#9Slide03 Arima Madurai Thin" panose="00000300000000000000" pitchFamily="2" charset="0"/>
                <a:cs typeface="#9Slide03 Arima Madurai Thin" panose="00000300000000000000" pitchFamily="2" charset="0"/>
              </a:rPr>
              <a:t>Đ</a:t>
            </a:r>
            <a:r>
              <a:rPr kumimoji="0" lang="vi-VN" sz="6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Ồ (T2)</a:t>
            </a:r>
            <a:endParaRPr kumimoji="0" lang="vi-VN" sz="4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endParaRPr>
          </a:p>
        </p:txBody>
      </p:sp>
    </p:spTree>
    <p:extLst>
      <p:ext uri="{BB962C8B-B14F-4D97-AF65-F5344CB8AC3E}">
        <p14:creationId xmlns:p14="http://schemas.microsoft.com/office/powerpoint/2010/main" val="21344138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a16="http://schemas.microsoft.com/office/drawing/2014/main" id="{297D1653-2833-49F0-9B5E-5149A0E812B3}"/>
                </a:ext>
              </a:extLst>
            </p:cNvPr>
            <p:cNvSpPr/>
            <p:nvPr/>
          </p:nvSpPr>
          <p:spPr>
            <a:xfrm>
              <a:off x="2402470" y="93552"/>
              <a:ext cx="1587488" cy="139236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9Slide03 SVN-PF Din Text Pro C" panose="02000506020000020004" pitchFamily="2" charset="0"/>
                  <a:cs typeface="Arial" panose="020B0604020202020204" pitchFamily="34" charset="0"/>
                </a:rPr>
                <a:t>Bài</a:t>
              </a:r>
              <a:r>
                <a:rPr lang="en-US" sz="4800" b="1" dirty="0">
                  <a:solidFill>
                    <a:srgbClr val="FFFF00"/>
                  </a:solidFill>
                  <a:latin typeface="#9Slide03 SVN-PF Din Text Pro C" panose="02000506020000020004" pitchFamily="2" charset="0"/>
                  <a:cs typeface="Arial" panose="020B0604020202020204" pitchFamily="34" charset="0"/>
                </a:rPr>
                <a:t> 4</a:t>
              </a:r>
            </a:p>
          </p:txBody>
        </p:sp>
      </p:grpSp>
      <p:sp>
        <p:nvSpPr>
          <p:cNvPr id="17" name="Lưu đồ: Điểm Kết Thúc 147">
            <a:extLst>
              <a:ext uri="{FF2B5EF4-FFF2-40B4-BE49-F238E27FC236}">
                <a16:creationId xmlns:a16="http://schemas.microsoft.com/office/drawing/2014/main" id="{E811D9EE-FD52-4105-A44D-D4832D87D015}"/>
              </a:ext>
            </a:extLst>
          </p:cNvPr>
          <p:cNvSpPr/>
          <p:nvPr/>
        </p:nvSpPr>
        <p:spPr>
          <a:xfrm>
            <a:off x="1410524" y="2089596"/>
            <a:ext cx="3838671"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latin typeface="#9Slide05 Cimochi" panose="02000504060000020004" pitchFamily="2" charset="-34"/>
                <a:cs typeface="#9Slide05 Cimochi" panose="02000504060000020004" pitchFamily="2" charset="-34"/>
              </a:rPr>
              <a:t>Tìm đường đi trên bản 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2" name="Oval 21">
            <a:extLst>
              <a:ext uri="{FF2B5EF4-FFF2-40B4-BE49-F238E27FC236}">
                <a16:creationId xmlns:a16="http://schemas.microsoft.com/office/drawing/2014/main" id="{950B4B8F-12ED-476A-A843-D2CB7045A48B}"/>
              </a:ext>
            </a:extLst>
          </p:cNvPr>
          <p:cNvSpPr/>
          <p:nvPr/>
        </p:nvSpPr>
        <p:spPr>
          <a:xfrm>
            <a:off x="3101043" y="1702556"/>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rgbClr val="FFFF00"/>
                </a:solidFill>
                <a:latin typeface="#9Slide05 Brannboll Ny" panose="02000000000000000000" pitchFamily="2" charset="0"/>
                <a:cs typeface="Arial" panose="020B0604020202020204" pitchFamily="34" charset="0"/>
              </a:rPr>
              <a:t>3</a:t>
            </a:r>
            <a:endParaRPr lang="en-US" sz="5400" dirty="0">
              <a:solidFill>
                <a:srgbClr val="FFFF00"/>
              </a:solidFill>
              <a:latin typeface="#9Slide05 Brannboll Ny" panose="02000000000000000000" pitchFamily="2" charset="0"/>
              <a:cs typeface="Arial" panose="020B0604020202020204" pitchFamily="34" charset="0"/>
            </a:endParaRPr>
          </a:p>
        </p:txBody>
      </p:sp>
      <p:sp>
        <p:nvSpPr>
          <p:cNvPr id="19" name="Lưu đồ: Điểm Kết Thúc 147">
            <a:extLst>
              <a:ext uri="{FF2B5EF4-FFF2-40B4-BE49-F238E27FC236}">
                <a16:creationId xmlns:a16="http://schemas.microsoft.com/office/drawing/2014/main" id="{8F41A5EB-74AF-46BD-926A-F9C41D285002}"/>
              </a:ext>
            </a:extLst>
          </p:cNvPr>
          <p:cNvSpPr/>
          <p:nvPr/>
        </p:nvSpPr>
        <p:spPr>
          <a:xfrm>
            <a:off x="6677647" y="2058292"/>
            <a:ext cx="3838670"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2060"/>
                </a:solidFill>
                <a:latin typeface="#9Slide05 Cimochi" panose="02000504060000020004" pitchFamily="2" charset="-34"/>
                <a:cs typeface="#9Slide05 Cimochi" panose="02000504060000020004" pitchFamily="2" charset="-34"/>
              </a:rPr>
              <a:t>Luyện tập</a:t>
            </a:r>
          </a:p>
          <a:p>
            <a:pPr algn="ctr"/>
            <a:r>
              <a:rPr lang="vi-VN" sz="5400" b="1" dirty="0">
                <a:solidFill>
                  <a:srgbClr val="002060"/>
                </a:solidFill>
                <a:latin typeface="#9Slide05 Cimochi" panose="02000504060000020004" pitchFamily="2" charset="-34"/>
                <a:cs typeface="#9Slide05 Cimochi" panose="02000504060000020004" pitchFamily="2" charset="-34"/>
              </a:rPr>
              <a:t> vận dụng</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0" name="Oval 19">
            <a:extLst>
              <a:ext uri="{FF2B5EF4-FFF2-40B4-BE49-F238E27FC236}">
                <a16:creationId xmlns:a16="http://schemas.microsoft.com/office/drawing/2014/main" id="{E45F87D6-681B-4D51-85B6-ACFB42298566}"/>
              </a:ext>
            </a:extLst>
          </p:cNvPr>
          <p:cNvSpPr/>
          <p:nvPr/>
        </p:nvSpPr>
        <p:spPr>
          <a:xfrm>
            <a:off x="8291215" y="1668234"/>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rgbClr val="FFFF00"/>
                </a:solidFill>
                <a:latin typeface="#9Slide05 Brannboll Ny" panose="02000000000000000000" pitchFamily="2" charset="0"/>
                <a:cs typeface="Arial" panose="020B0604020202020204" pitchFamily="34" charset="0"/>
              </a:rPr>
              <a:t>4</a:t>
            </a:r>
            <a:endParaRPr lang="en-US" sz="5400" dirty="0">
              <a:solidFill>
                <a:srgbClr val="FFFF00"/>
              </a:solidFill>
              <a:latin typeface="#9Slide05 Brannboll Ny" panose="02000000000000000000" pitchFamily="2" charset="0"/>
              <a:cs typeface="Arial" panose="020B0604020202020204" pitchFamily="34" charset="0"/>
            </a:endParaRPr>
          </a:p>
        </p:txBody>
      </p:sp>
      <p:pic>
        <p:nvPicPr>
          <p:cNvPr id="2050" name="Picture 2" descr="Hình ảnh Chuyến đi Phiêu Lưu Khái Niệm Phong Cách Phim Hoạt Hình, Đi Du  Lịch, Phiêu Lưu Mạo Hiểm., Khái Niệm Vector và PNG với nền trong suốt để  tải xuống">
            <a:extLst>
              <a:ext uri="{FF2B5EF4-FFF2-40B4-BE49-F238E27FC236}">
                <a16:creationId xmlns:a16="http://schemas.microsoft.com/office/drawing/2014/main" id="{E4C4A453-3DE7-4800-816A-14CFB44CBA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92001" y="4182285"/>
            <a:ext cx="2675715" cy="2675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hương pháp Chương trình ĐỌC NHANH bản quyền Anh Quốc - Bản quyền Anh Quốc">
            <a:extLst>
              <a:ext uri="{FF2B5EF4-FFF2-40B4-BE49-F238E27FC236}">
                <a16:creationId xmlns:a16="http://schemas.microsoft.com/office/drawing/2014/main" id="{AA003EB2-694B-4C0B-BC47-45B6F2C3DF9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6991"/>
          <a:stretch/>
        </p:blipFill>
        <p:spPr bwMode="auto">
          <a:xfrm>
            <a:off x="6882482" y="3668706"/>
            <a:ext cx="3429000" cy="318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241B2FC-4323-4C40-9D8E-0BC66DDFF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9338"/>
            <a:ext cx="8839524" cy="5359478"/>
          </a:xfrm>
          <a:prstGeom prst="rect">
            <a:avLst/>
          </a:prstGeom>
        </p:spPr>
      </p:pic>
      <p:grpSp>
        <p:nvGrpSpPr>
          <p:cNvPr id="6" name="Group 5">
            <a:extLst>
              <a:ext uri="{FF2B5EF4-FFF2-40B4-BE49-F238E27FC236}">
                <a16:creationId xmlns:a16="http://schemas.microsoft.com/office/drawing/2014/main" id="{F28A1809-FA57-4799-9C45-7EE4F6F7B28F}"/>
              </a:ext>
            </a:extLst>
          </p:cNvPr>
          <p:cNvGrpSpPr/>
          <p:nvPr/>
        </p:nvGrpSpPr>
        <p:grpSpPr>
          <a:xfrm>
            <a:off x="8931509" y="-5901"/>
            <a:ext cx="3183403" cy="5598714"/>
            <a:chOff x="9657013" y="3913255"/>
            <a:chExt cx="3183403" cy="5598714"/>
          </a:xfrm>
        </p:grpSpPr>
        <p:sp>
          <p:nvSpPr>
            <p:cNvPr id="7" name="TextBox 6">
              <a:extLst>
                <a:ext uri="{FF2B5EF4-FFF2-40B4-BE49-F238E27FC236}">
                  <a16:creationId xmlns:a16="http://schemas.microsoft.com/office/drawing/2014/main" id="{2475FBC1-132F-4B14-9EA8-4FB179BB058B}"/>
                </a:ext>
              </a:extLst>
            </p:cNvPr>
            <p:cNvSpPr txBox="1"/>
            <p:nvPr/>
          </p:nvSpPr>
          <p:spPr>
            <a:xfrm>
              <a:off x="9668707" y="4679877"/>
              <a:ext cx="3171709" cy="4832092"/>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solidFill>
                <a:schemeClr val="tx1"/>
              </a:solidFill>
              <a:prstDash val="sysDot"/>
            </a:ln>
          </p:spPr>
          <p:txBody>
            <a:bodyPr wrap="square">
              <a:spAutoFit/>
            </a:bodyPr>
            <a:lstStyle/>
            <a:p>
              <a:pPr algn="just"/>
              <a:r>
                <a:rPr lang="vi-VN" sz="2800" dirty="0">
                  <a:latin typeface="#9Slide03 SVN-PF Din Text Pro C" panose="02000506020000020004" pitchFamily="2" charset="0"/>
                </a:rPr>
                <a:t>Quan sát hình 3 trang 118, </a:t>
              </a:r>
              <a:endParaRPr lang="en-US" sz="2800" dirty="0">
                <a:latin typeface="#9Slide03 SVN-PF Din Text Pro C" panose="02000506020000020004" pitchFamily="2" charset="0"/>
              </a:endParaRPr>
            </a:p>
            <a:p>
              <a:pPr marL="457200" indent="-457200" algn="just">
                <a:buFontTx/>
                <a:buChar char="-"/>
              </a:pP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a:t>
              </a: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Trường Cao đẳng sư phạm Đà Lạt </a:t>
              </a:r>
              <a:endParaRPr lang="en-US" sz="2800" dirty="0">
                <a:latin typeface="#9Slide03 SVN-PF Din Text Pro C" panose="02000506020000020004" pitchFamily="2" charset="0"/>
              </a:endParaRP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Ga Đà Lạt. </a:t>
              </a:r>
              <a:endParaRPr lang="en-US" sz="2800" dirty="0">
                <a:latin typeface="#9Slide03 SVN-PF Din Text Pro C" panose="02000506020000020004" pitchFamily="2" charset="0"/>
              </a:endParaRP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Bảo tàng Lâm Đồng.</a:t>
              </a:r>
              <a:endParaRPr lang="en-US" sz="2800" dirty="0">
                <a:latin typeface="#9Slide03 SVN-PF Din Text Pro C" panose="02000506020000020004" pitchFamily="2" charset="0"/>
              </a:endParaRPr>
            </a:p>
            <a:p>
              <a:pPr marL="457200" indent="-457200" algn="just">
                <a:buFontTx/>
                <a:buChar char="-"/>
              </a:pPr>
              <a:r>
                <a:rPr lang="en-US" sz="2800" dirty="0">
                  <a:latin typeface="#9Slide03 SVN-PF Din Text Pro C" panose="02000506020000020004" pitchFamily="2" charset="0"/>
                </a:rPr>
                <a:t>M</a:t>
              </a:r>
              <a:r>
                <a:rPr lang="vi-VN" sz="2800" dirty="0">
                  <a:latin typeface="#9Slide03 SVN-PF Din Text Pro C" panose="02000506020000020004" pitchFamily="2" charset="0"/>
                </a:rPr>
                <a:t>ô tả đường đi từ</a:t>
              </a:r>
              <a:r>
                <a:rPr lang="en-US" sz="2800" dirty="0">
                  <a:latin typeface="#9Slide03 SVN-PF Din Text Pro C" panose="02000506020000020004" pitchFamily="2" charset="0"/>
                </a:rPr>
                <a:t>:</a:t>
              </a:r>
              <a:r>
                <a:rPr lang="vi-VN" sz="2800" dirty="0">
                  <a:latin typeface="#9Slide03 SVN-PF Din Text Pro C" panose="02000506020000020004" pitchFamily="2" charset="0"/>
                </a:rPr>
                <a:t> </a:t>
              </a:r>
              <a:endParaRPr lang="en-US" sz="2800" dirty="0">
                <a:latin typeface="#9Slide03 SVN-PF Din Text Pro C" panose="02000506020000020004" pitchFamily="2" charset="0"/>
              </a:endParaRP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Trường Cao đẳng sư phạm Đà Lạt </a:t>
              </a:r>
              <a:r>
                <a:rPr lang="en-US" sz="2800" dirty="0">
                  <a:latin typeface="#9Slide03 SVN-PF Din Text Pro C" panose="02000506020000020004" pitchFamily="2" charset="0"/>
                  <a:sym typeface="Wingdings" panose="05000000000000000000" pitchFamily="2" charset="2"/>
                </a:rPr>
                <a:t></a:t>
              </a:r>
              <a:r>
                <a:rPr lang="vi-VN" sz="2800" dirty="0">
                  <a:latin typeface="#9Slide03 SVN-PF Din Text Pro C" panose="02000506020000020004" pitchFamily="2" charset="0"/>
                </a:rPr>
                <a:t> Ga Đà Lạt. </a:t>
              </a:r>
              <a:endParaRPr lang="en-US" sz="2800" dirty="0">
                <a:latin typeface="#9Slide03 SVN-PF Din Text Pro C" panose="02000506020000020004" pitchFamily="2" charset="0"/>
              </a:endParaRPr>
            </a:p>
            <a:p>
              <a:pPr algn="just"/>
              <a:r>
                <a:rPr lang="en-US" sz="2800" dirty="0">
                  <a:latin typeface="#9Slide03 SVN-PF Din Text Pro C" panose="02000506020000020004" pitchFamily="2" charset="0"/>
                </a:rPr>
                <a:t>+ </a:t>
              </a:r>
              <a:r>
                <a:rPr lang="vi-VN" sz="2800" dirty="0">
                  <a:latin typeface="#9Slide03 SVN-PF Din Text Pro C" panose="02000506020000020004" pitchFamily="2" charset="0"/>
                </a:rPr>
                <a:t>Ga Đà Lạt </a:t>
              </a:r>
              <a:r>
                <a:rPr lang="en-US" sz="2800" dirty="0">
                  <a:latin typeface="#9Slide03 SVN-PF Din Text Pro C" panose="02000506020000020004" pitchFamily="2" charset="0"/>
                  <a:sym typeface="Wingdings" panose="05000000000000000000" pitchFamily="2" charset="2"/>
                </a:rPr>
                <a:t></a:t>
              </a:r>
              <a:r>
                <a:rPr lang="vi-VN" sz="2800" dirty="0">
                  <a:latin typeface="#9Slide03 SVN-PF Din Text Pro C" panose="02000506020000020004" pitchFamily="2" charset="0"/>
                </a:rPr>
                <a:t> Bảo tàng Lâm Đồng.</a:t>
              </a:r>
            </a:p>
          </p:txBody>
        </p:sp>
        <p:sp>
          <p:nvSpPr>
            <p:cNvPr id="8" name="Lưu đồ: Điểm Kết Thúc 147">
              <a:extLst>
                <a:ext uri="{FF2B5EF4-FFF2-40B4-BE49-F238E27FC236}">
                  <a16:creationId xmlns:a16="http://schemas.microsoft.com/office/drawing/2014/main" id="{FF4C7CD2-ECA3-4180-9BC9-AC649BE187C3}"/>
                </a:ext>
              </a:extLst>
            </p:cNvPr>
            <p:cNvSpPr/>
            <p:nvPr/>
          </p:nvSpPr>
          <p:spPr>
            <a:xfrm>
              <a:off x="9809115" y="4098954"/>
              <a:ext cx="2995847"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9Slide05 SVNKitten" pitchFamily="2" charset="0"/>
                </a:rPr>
                <a:t>   </a:t>
              </a:r>
              <a:r>
                <a:rPr lang="en-US" sz="3600" dirty="0" err="1">
                  <a:solidFill>
                    <a:srgbClr val="FFFF00"/>
                  </a:solidFill>
                  <a:latin typeface="#9Slide05 SVNKitten" pitchFamily="2" charset="0"/>
                </a:rPr>
                <a:t>Nhiệm</a:t>
              </a:r>
              <a:r>
                <a:rPr lang="en-US" sz="3600" dirty="0">
                  <a:solidFill>
                    <a:srgbClr val="FFFF00"/>
                  </a:solidFill>
                  <a:latin typeface="#9Slide05 SVNKitten" pitchFamily="2" charset="0"/>
                </a:rPr>
                <a:t> </a:t>
              </a:r>
              <a:r>
                <a:rPr lang="en-US" sz="3600" dirty="0" err="1">
                  <a:solidFill>
                    <a:srgbClr val="FFFF00"/>
                  </a:solidFill>
                  <a:latin typeface="#9Slide05 SVNKitten" pitchFamily="2" charset="0"/>
                </a:rPr>
                <a:t>vụ</a:t>
              </a:r>
              <a:r>
                <a:rPr lang="en-US" sz="3600" dirty="0">
                  <a:solidFill>
                    <a:srgbClr val="FFFF00"/>
                  </a:solidFill>
                  <a:latin typeface="#9Slide05 SVNKitten" pitchFamily="2" charset="0"/>
                </a:rPr>
                <a:t> 1</a:t>
              </a:r>
            </a:p>
          </p:txBody>
        </p:sp>
        <p:pic>
          <p:nvPicPr>
            <p:cNvPr id="9" name="Picture 2" descr="navocado-task-badges-legal-task-icons-smaller | Icon, Task, Icon collection">
              <a:extLst>
                <a:ext uri="{FF2B5EF4-FFF2-40B4-BE49-F238E27FC236}">
                  <a16:creationId xmlns:a16="http://schemas.microsoft.com/office/drawing/2014/main" id="{D6240C55-E975-4527-98F0-797DA1B071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9657013" y="3913255"/>
              <a:ext cx="875932" cy="8300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B6C3EA4B-C531-479C-BCFA-B46B1B6DB21E}"/>
              </a:ext>
            </a:extLst>
          </p:cNvPr>
          <p:cNvGrpSpPr/>
          <p:nvPr/>
        </p:nvGrpSpPr>
        <p:grpSpPr>
          <a:xfrm>
            <a:off x="1008246" y="-27090"/>
            <a:ext cx="7056461" cy="1726766"/>
            <a:chOff x="2293181" y="53319"/>
            <a:chExt cx="6344382" cy="1726766"/>
          </a:xfrm>
        </p:grpSpPr>
        <p:grpSp>
          <p:nvGrpSpPr>
            <p:cNvPr id="11" name="Group 10">
              <a:extLst>
                <a:ext uri="{FF2B5EF4-FFF2-40B4-BE49-F238E27FC236}">
                  <a16:creationId xmlns:a16="http://schemas.microsoft.com/office/drawing/2014/main" id="{87048743-C0ED-44F8-A422-6D9FE2FA34C1}"/>
                </a:ext>
              </a:extLst>
            </p:cNvPr>
            <p:cNvGrpSpPr/>
            <p:nvPr/>
          </p:nvGrpSpPr>
          <p:grpSpPr>
            <a:xfrm>
              <a:off x="2457443" y="175339"/>
              <a:ext cx="6180120" cy="1604746"/>
              <a:chOff x="2457443" y="175339"/>
              <a:chExt cx="6180120" cy="1604746"/>
            </a:xfrm>
          </p:grpSpPr>
          <p:sp>
            <p:nvSpPr>
              <p:cNvPr id="13" name="Rectangle: Rounded Corners 12">
                <a:extLst>
                  <a:ext uri="{FF2B5EF4-FFF2-40B4-BE49-F238E27FC236}">
                    <a16:creationId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70AC79-C52C-4452-A0C7-4221391A484B}"/>
                  </a:ext>
                </a:extLst>
              </p:cNvPr>
              <p:cNvSpPr txBox="1"/>
              <p:nvPr/>
            </p:nvSpPr>
            <p:spPr>
              <a:xfrm>
                <a:off x="3254720" y="210425"/>
                <a:ext cx="5382843" cy="1569660"/>
              </a:xfrm>
              <a:prstGeom prst="rect">
                <a:avLst/>
              </a:prstGeom>
              <a:noFill/>
            </p:spPr>
            <p:txBody>
              <a:bodyPr wrap="square">
                <a:spAutoFit/>
              </a:bodyPr>
              <a:lstStyle/>
              <a:p>
                <a:r>
                  <a:rPr lang="vi-VN" sz="4800" b="1" dirty="0">
                    <a:solidFill>
                      <a:srgbClr val="FFFF00"/>
                    </a:solidFill>
                    <a:latin typeface="#9Slide03 SVN-PF Din Text Pro C" panose="02000506020000020004" pitchFamily="2" charset="0"/>
                    <a:cs typeface="#9Slide05 Cimochi" panose="02000504060000020004" pitchFamily="2" charset="-34"/>
                  </a:rPr>
                  <a:t>3. </a:t>
                </a:r>
                <a:r>
                  <a:rPr lang="en-US" sz="4800" b="1" dirty="0">
                    <a:solidFill>
                      <a:srgbClr val="FFFF00"/>
                    </a:solidFill>
                    <a:latin typeface="#9Slide03 SVN-PF Din Text Pro C" panose="02000506020000020004" pitchFamily="2" charset="0"/>
                    <a:cs typeface="#9Slide05 Cimochi" panose="02000504060000020004" pitchFamily="2" charset="-34"/>
                  </a:rPr>
                  <a:t>TÌM ĐƯỜNG ĐI TRÊN BẢN ĐỒ</a:t>
                </a:r>
              </a:p>
            </p:txBody>
          </p:sp>
        </p:grpSp>
        <p:pic>
          <p:nvPicPr>
            <p:cNvPr id="12" name="Picture 2" descr="Google Maps và cách lưu bản đồ offline trên Google Maps - Thegioididong.com">
              <a:extLst>
                <a:ext uri="{FF2B5EF4-FFF2-40B4-BE49-F238E27FC236}">
                  <a16:creationId xmlns:a16="http://schemas.microsoft.com/office/drawing/2014/main" id="{65680147-A0BB-4BC9-BBC6-AEC38145940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773269B-90A9-4AA0-BF05-BEAC379F9587}"/>
              </a:ext>
            </a:extLst>
          </p:cNvPr>
          <p:cNvSpPr txBox="1"/>
          <p:nvPr/>
        </p:nvSpPr>
        <p:spPr>
          <a:xfrm>
            <a:off x="2554437" y="6348672"/>
            <a:ext cx="3987039" cy="523220"/>
          </a:xfrm>
          <a:prstGeom prst="rect">
            <a:avLst/>
          </a:prstGeom>
          <a:noFill/>
        </p:spPr>
        <p:txBody>
          <a:bodyPr wrap="square">
            <a:spAutoFit/>
          </a:bodyPr>
          <a:lstStyle/>
          <a:p>
            <a:pPr algn="just"/>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phần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du </a:t>
            </a:r>
            <a:r>
              <a:rPr lang="en-US" sz="2800" dirty="0" err="1">
                <a:latin typeface="#9Slide03 SVN-PF Din Text Pro C" panose="02000506020000020004" pitchFamily="2" charset="0"/>
              </a:rPr>
              <a:t>lịch</a:t>
            </a:r>
            <a:r>
              <a:rPr lang="en-US" sz="2800" dirty="0">
                <a:latin typeface="#9Slide03 SVN-PF Din Text Pro C" panose="02000506020000020004" pitchFamily="2" charset="0"/>
              </a:rPr>
              <a:t> TP. </a:t>
            </a:r>
            <a:r>
              <a:rPr lang="en-US" sz="2800" dirty="0" err="1">
                <a:latin typeface="#9Slide03 SVN-PF Din Text Pro C" panose="02000506020000020004" pitchFamily="2" charset="0"/>
              </a:rPr>
              <a:t>Đà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Lạt</a:t>
            </a:r>
            <a:endParaRPr lang="en-US" sz="2800" dirty="0">
              <a:latin typeface="#9Slide03 SVN-PF Din Text Pro C" panose="02000506020000020004" pitchFamily="2" charset="0"/>
            </a:endParaRPr>
          </a:p>
        </p:txBody>
      </p:sp>
      <p:sp>
        <p:nvSpPr>
          <p:cNvPr id="21" name="Rectangle: Rounded Corners 20">
            <a:extLst>
              <a:ext uri="{FF2B5EF4-FFF2-40B4-BE49-F238E27FC236}">
                <a16:creationId xmlns:a16="http://schemas.microsoft.com/office/drawing/2014/main" id="{03860098-A335-4972-8C36-2F13956FD9AC}"/>
              </a:ext>
            </a:extLst>
          </p:cNvPr>
          <p:cNvSpPr/>
          <p:nvPr/>
        </p:nvSpPr>
        <p:spPr>
          <a:xfrm>
            <a:off x="8943203" y="5788662"/>
            <a:ext cx="3171709" cy="10693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Để con học tốt Toán- cha mẹ cần làm gì">
            <a:extLst>
              <a:ext uri="{FF2B5EF4-FFF2-40B4-BE49-F238E27FC236}">
                <a16:creationId xmlns:a16="http://schemas.microsoft.com/office/drawing/2014/main" id="{7280C9D8-975B-4F8E-BE04-97B842E93D95}"/>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b="8611"/>
          <a:stretch/>
        </p:blipFill>
        <p:spPr bwMode="auto">
          <a:xfrm>
            <a:off x="10717215" y="5891587"/>
            <a:ext cx="1353491" cy="7866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7">
            <a:extLst>
              <a:ext uri="{FF2B5EF4-FFF2-40B4-BE49-F238E27FC236}">
                <a16:creationId xmlns:a16="http://schemas.microsoft.com/office/drawing/2014/main" id="{EE1BBAAC-AF4C-4F1E-A53B-D9B91A86B14C}"/>
              </a:ext>
            </a:extLst>
          </p:cNvPr>
          <p:cNvSpPr/>
          <p:nvPr/>
        </p:nvSpPr>
        <p:spPr>
          <a:xfrm>
            <a:off x="8929725" y="5759105"/>
            <a:ext cx="1796242" cy="10953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cs typeface="Arial" panose="020B0604020202020204" pitchFamily="34" charset="0"/>
              </a:rPr>
              <a:t>HS </a:t>
            </a:r>
            <a:r>
              <a:rPr lang="en-US" sz="2800" dirty="0" err="1">
                <a:solidFill>
                  <a:schemeClr val="tx1"/>
                </a:solidFill>
                <a:latin typeface="#9Slide03 SVN-PF Din Text Pro C" panose="02000506020000020004" pitchFamily="2" charset="0"/>
                <a:cs typeface="Arial" panose="020B0604020202020204" pitchFamily="34" charset="0"/>
              </a:rPr>
              <a:t>giơ</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tay</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mở</a:t>
            </a:r>
            <a:r>
              <a:rPr lang="en-US" sz="2800" dirty="0">
                <a:solidFill>
                  <a:schemeClr val="tx1"/>
                </a:solidFill>
                <a:latin typeface="#9Slide03 SVN-PF Din Text Pro C" panose="02000506020000020004" pitchFamily="2" charset="0"/>
                <a:cs typeface="Arial" panose="020B0604020202020204" pitchFamily="34" charset="0"/>
              </a:rPr>
              <a:t> MC </a:t>
            </a:r>
            <a:r>
              <a:rPr lang="en-US" sz="2800" dirty="0" err="1">
                <a:solidFill>
                  <a:schemeClr val="tx1"/>
                </a:solidFill>
                <a:latin typeface="#9Slide03 SVN-PF Din Text Pro C" panose="02000506020000020004" pitchFamily="2" charset="0"/>
                <a:cs typeface="Arial" panose="020B0604020202020204" pitchFamily="34" charset="0"/>
              </a:rPr>
              <a:t>trả</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lời</a:t>
            </a:r>
            <a:endParaRPr lang="en-US" sz="2800" dirty="0">
              <a:solidFill>
                <a:srgbClr val="0070C0"/>
              </a:solidFill>
              <a:latin typeface="#9Slide03 SVN-PF Din Text Pro C" panose="02000506020000020004" pitchFamily="2" charset="0"/>
              <a:cs typeface="Arial" panose="020B0604020202020204" pitchFamily="34" charset="0"/>
            </a:endParaRPr>
          </a:p>
        </p:txBody>
      </p:sp>
      <p:pic>
        <p:nvPicPr>
          <p:cNvPr id="12290"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0AD1C21A-E250-48F2-8AC0-2454A5C29691}"/>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a:off x="4262569" y="3429000"/>
            <a:ext cx="1343653" cy="13704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09459006-80A4-4454-8DC2-3090208553C1}"/>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8494146">
            <a:off x="2572298" y="1803484"/>
            <a:ext cx="1684277" cy="17178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349ED5C7-7A80-41F4-B80C-D056FDC8D14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19678684">
            <a:off x="5572909" y="3730413"/>
            <a:ext cx="1490140" cy="151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168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Rounded Corners 7">
            <a:extLst>
              <a:ext uri="{FF2B5EF4-FFF2-40B4-BE49-F238E27FC236}">
                <a16:creationId xmlns:a16="http://schemas.microsoft.com/office/drawing/2014/main" id="{35A13E74-76F6-4B27-A6EE-08DEFED6CA54}"/>
              </a:ext>
            </a:extLst>
          </p:cNvPr>
          <p:cNvSpPr/>
          <p:nvPr/>
        </p:nvSpPr>
        <p:spPr>
          <a:xfrm>
            <a:off x="881801" y="2622043"/>
            <a:ext cx="6897632" cy="1306172"/>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9Slide03 SVN-PF Din Text Pro C" panose="02000506020000020004" pitchFamily="2" charset="0"/>
                <a:cs typeface="Arial" panose="020B0604020202020204" pitchFamily="34" charset="0"/>
              </a:rPr>
              <a:t>Giữa 2 bản đồ tự nhiên Việt Nam có tỉ lệ 1:10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 và 1:15</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 bản đồ nào có tỉ lệ lớn hơn và thể hiện được nhiều đối tượng địa lí hơn?</a:t>
            </a:r>
            <a:endParaRPr lang="en-US" sz="2800" dirty="0">
              <a:solidFill>
                <a:schemeClr val="tx1"/>
              </a:solidFill>
              <a:latin typeface="#9Slide03 SVN-PF Din Text Pro C" panose="02000506020000020004" pitchFamily="2" charset="0"/>
              <a:cs typeface="Arial" panose="020B0604020202020204" pitchFamily="34" charset="0"/>
            </a:endParaRPr>
          </a:p>
        </p:txBody>
      </p:sp>
      <p:sp>
        <p:nvSpPr>
          <p:cNvPr id="3" name="Diamond 2">
            <a:extLst>
              <a:ext uri="{FF2B5EF4-FFF2-40B4-BE49-F238E27FC236}">
                <a16:creationId xmlns:a16="http://schemas.microsoft.com/office/drawing/2014/main" id="{694E9E3F-2D40-40C4-B6D3-84E0020131E5}"/>
              </a:ext>
            </a:extLst>
          </p:cNvPr>
          <p:cNvSpPr/>
          <p:nvPr/>
        </p:nvSpPr>
        <p:spPr>
          <a:xfrm>
            <a:off x="-1" y="2808165"/>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pic>
        <p:nvPicPr>
          <p:cNvPr id="2050" name="Picture 2" descr="Cartoon Màu Vàng Tinh Tế Dấu Chấm Hỏi Biểu Tượng âm Thanh Nổi Hình ảnh |  Định dạng hình ảnh PSD 611699116| vn.lovepik.com">
            <a:extLst>
              <a:ext uri="{FF2B5EF4-FFF2-40B4-BE49-F238E27FC236}">
                <a16:creationId xmlns:a16="http://schemas.microsoft.com/office/drawing/2014/main" id="{FA577319-E962-4612-AB11-5271100836E8}"/>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3214" t="14154" r="13145" b="18450"/>
          <a:stretch/>
        </p:blipFill>
        <p:spPr bwMode="auto">
          <a:xfrm>
            <a:off x="3345371" y="1265304"/>
            <a:ext cx="1350498" cy="1235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eck-icon">
            <a:extLst>
              <a:ext uri="{FF2B5EF4-FFF2-40B4-BE49-F238E27FC236}">
                <a16:creationId xmlns:a16="http://schemas.microsoft.com/office/drawing/2014/main" id="{4BCE60D3-C49B-4E7D-8566-F2F00BA463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300" b="92915" l="5000" r="93000">
                        <a14:foregroundMark x1="50800" y1="8300" x2="50800" y2="8300"/>
                        <a14:foregroundMark x1="10000" y1="57490" x2="10000" y2="57490"/>
                        <a14:foregroundMark x1="10600" y1="68623" x2="10600" y2="68623"/>
                        <a14:foregroundMark x1="13800" y1="54049" x2="13800" y2="54049"/>
                        <a14:foregroundMark x1="6800" y1="65385" x2="6800" y2="65385"/>
                        <a14:foregroundMark x1="7400" y1="59717" x2="7400" y2="59717"/>
                        <a14:foregroundMark x1="6400" y1="27733" x2="6400" y2="27733"/>
                        <a14:foregroundMark x1="20000" y1="93117" x2="20000" y2="93117"/>
                        <a14:foregroundMark x1="86200" y1="8300" x2="86200" y2="8300"/>
                        <a14:foregroundMark x1="93000" y1="20243" x2="93000" y2="20243"/>
                        <a14:foregroundMark x1="5000" y1="65992" x2="5000" y2="65992"/>
                      </a14:backgroundRemoval>
                    </a14:imgEffect>
                  </a14:imgLayer>
                </a14:imgProps>
              </a:ext>
              <a:ext uri="{28A0092B-C50C-407E-A947-70E740481C1C}">
                <a14:useLocalDpi xmlns:a14="http://schemas.microsoft.com/office/drawing/2010/main" val="0"/>
              </a:ext>
            </a:extLst>
          </a:blip>
          <a:srcRect/>
          <a:stretch>
            <a:fillRect/>
          </a:stretch>
        </p:blipFill>
        <p:spPr bwMode="auto">
          <a:xfrm>
            <a:off x="9491171" y="1265304"/>
            <a:ext cx="1459660" cy="144214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2283B0B0-8052-4706-A073-DF94A675522A}"/>
              </a:ext>
            </a:extLst>
          </p:cNvPr>
          <p:cNvCxnSpPr>
            <a:cxnSpLocks/>
          </p:cNvCxnSpPr>
          <p:nvPr/>
        </p:nvCxnSpPr>
        <p:spPr>
          <a:xfrm>
            <a:off x="8060030" y="1265304"/>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Diamond 29">
            <a:extLst>
              <a:ext uri="{FF2B5EF4-FFF2-40B4-BE49-F238E27FC236}">
                <a16:creationId xmlns:a16="http://schemas.microsoft.com/office/drawing/2014/main" id="{168C19B2-61F7-4043-B234-CA048E9298AD}"/>
              </a:ext>
            </a:extLst>
          </p:cNvPr>
          <p:cNvSpPr/>
          <p:nvPr/>
        </p:nvSpPr>
        <p:spPr>
          <a:xfrm>
            <a:off x="8165884" y="2838446"/>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38" name="Diamond 37">
            <a:extLst>
              <a:ext uri="{FF2B5EF4-FFF2-40B4-BE49-F238E27FC236}">
                <a16:creationId xmlns:a16="http://schemas.microsoft.com/office/drawing/2014/main" id="{A5F74DD3-345E-46FA-87C2-4E93E032EC51}"/>
              </a:ext>
            </a:extLst>
          </p:cNvPr>
          <p:cNvSpPr/>
          <p:nvPr/>
        </p:nvSpPr>
        <p:spPr>
          <a:xfrm>
            <a:off x="-2" y="4108052"/>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43" name="Diamond 42">
            <a:extLst>
              <a:ext uri="{FF2B5EF4-FFF2-40B4-BE49-F238E27FC236}">
                <a16:creationId xmlns:a16="http://schemas.microsoft.com/office/drawing/2014/main" id="{DF75EC3E-580F-475F-B3CD-218D3E31825B}"/>
              </a:ext>
            </a:extLst>
          </p:cNvPr>
          <p:cNvSpPr/>
          <p:nvPr/>
        </p:nvSpPr>
        <p:spPr>
          <a:xfrm>
            <a:off x="8165884" y="4115658"/>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45" name="Diamond 44">
            <a:extLst>
              <a:ext uri="{FF2B5EF4-FFF2-40B4-BE49-F238E27FC236}">
                <a16:creationId xmlns:a16="http://schemas.microsoft.com/office/drawing/2014/main" id="{DC5F9BCE-553C-4E66-AA25-62FC124F2DA6}"/>
              </a:ext>
            </a:extLst>
          </p:cNvPr>
          <p:cNvSpPr/>
          <p:nvPr/>
        </p:nvSpPr>
        <p:spPr>
          <a:xfrm>
            <a:off x="-2" y="5481090"/>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sp>
        <p:nvSpPr>
          <p:cNvPr id="46" name="TextBox 45">
            <a:extLst>
              <a:ext uri="{FF2B5EF4-FFF2-40B4-BE49-F238E27FC236}">
                <a16:creationId xmlns:a16="http://schemas.microsoft.com/office/drawing/2014/main" id="{5A26059D-C122-47EB-88B4-CB63F0F15622}"/>
              </a:ext>
            </a:extLst>
          </p:cNvPr>
          <p:cNvSpPr txBox="1"/>
          <p:nvPr/>
        </p:nvSpPr>
        <p:spPr>
          <a:xfrm>
            <a:off x="9061231" y="5569634"/>
            <a:ext cx="2975499" cy="1041695"/>
          </a:xfrm>
          <a:prstGeom prst="rect">
            <a:avLst/>
          </a:prstGeom>
          <a:noFill/>
          <a:ln>
            <a:solidFill>
              <a:schemeClr val="tx1"/>
            </a:solidFill>
            <a:prstDash val="sysDot"/>
          </a:ln>
        </p:spPr>
        <p:txBody>
          <a:bodyPr wrap="square">
            <a:spAutoFit/>
          </a:bodyPr>
          <a:lstStyle/>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Tỉ lệ lớn nhất: bản đồ C</a:t>
            </a:r>
          </a:p>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Ít chi tiết nhất: bản đồ A </a:t>
            </a:r>
            <a:endParaRPr lang="en-US" sz="2800" dirty="0">
              <a:solidFill>
                <a:srgbClr val="002060"/>
              </a:solidFill>
              <a:effectLst/>
              <a:latin typeface="#9Slide03 SVN-PF Din Text Pro C" panose="02000506020000020004" pitchFamily="2" charset="0"/>
              <a:ea typeface="Tahoma" panose="020B0604030504040204" pitchFamily="34" charset="0"/>
            </a:endParaRPr>
          </a:p>
        </p:txBody>
      </p:sp>
      <p:sp>
        <p:nvSpPr>
          <p:cNvPr id="47" name="Diamond 46">
            <a:extLst>
              <a:ext uri="{FF2B5EF4-FFF2-40B4-BE49-F238E27FC236}">
                <a16:creationId xmlns:a16="http://schemas.microsoft.com/office/drawing/2014/main" id="{ED9B0FA8-42C2-4635-A314-7089042A3B80}"/>
              </a:ext>
            </a:extLst>
          </p:cNvPr>
          <p:cNvSpPr/>
          <p:nvPr/>
        </p:nvSpPr>
        <p:spPr>
          <a:xfrm>
            <a:off x="8165884" y="5592696"/>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grpSp>
        <p:nvGrpSpPr>
          <p:cNvPr id="23" name="Group 22">
            <a:extLst>
              <a:ext uri="{FF2B5EF4-FFF2-40B4-BE49-F238E27FC236}">
                <a16:creationId xmlns:a16="http://schemas.microsoft.com/office/drawing/2014/main" id="{86437183-ED2F-4CF4-B204-23D255F15790}"/>
              </a:ext>
            </a:extLst>
          </p:cNvPr>
          <p:cNvGrpSpPr/>
          <p:nvPr/>
        </p:nvGrpSpPr>
        <p:grpSpPr>
          <a:xfrm>
            <a:off x="2289081" y="-11858"/>
            <a:ext cx="8564820" cy="1260458"/>
            <a:chOff x="647782" y="-12180"/>
            <a:chExt cx="8564820" cy="1260458"/>
          </a:xfrm>
        </p:grpSpPr>
        <p:sp>
          <p:nvSpPr>
            <p:cNvPr id="24" name="Rectangle 23">
              <a:extLst>
                <a:ext uri="{FF2B5EF4-FFF2-40B4-BE49-F238E27FC236}">
                  <a16:creationId xmlns:a16="http://schemas.microsoft.com/office/drawing/2014/main" id="{D2455C7F-7442-4ECF-9FCB-8102E012011A}"/>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NHÀ ĐỊA LÍ TÀI BA</a:t>
              </a:r>
              <a:endParaRPr lang="en-US" sz="6600" b="1" cap="none" spc="0"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5" name="Picture 2" descr="Game-pad Gaming icon stock vector. Illustration of fight - 184134342">
              <a:extLst>
                <a:ext uri="{FF2B5EF4-FFF2-40B4-BE49-F238E27FC236}">
                  <a16:creationId xmlns:a16="http://schemas.microsoft.com/office/drawing/2014/main" id="{7E955003-00FC-4F05-9769-DFE81A1D408B}"/>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647782" y="-1218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C599E679-B4B7-4E92-B352-8DC9240835ED}"/>
              </a:ext>
            </a:extLst>
          </p:cNvPr>
          <p:cNvGrpSpPr/>
          <p:nvPr/>
        </p:nvGrpSpPr>
        <p:grpSpPr>
          <a:xfrm>
            <a:off x="877868" y="4051566"/>
            <a:ext cx="6897632" cy="1306172"/>
            <a:chOff x="877868" y="4051566"/>
            <a:chExt cx="6897632" cy="1306172"/>
          </a:xfrm>
        </p:grpSpPr>
        <p:sp>
          <p:nvSpPr>
            <p:cNvPr id="31" name="Rectangle: Rounded Corners 7">
              <a:extLst>
                <a:ext uri="{FF2B5EF4-FFF2-40B4-BE49-F238E27FC236}">
                  <a16:creationId xmlns:a16="http://schemas.microsoft.com/office/drawing/2014/main" id="{C3E0A087-6184-4F50-B83C-65634E21730E}"/>
                </a:ext>
              </a:extLst>
            </p:cNvPr>
            <p:cNvSpPr/>
            <p:nvPr/>
          </p:nvSpPr>
          <p:spPr>
            <a:xfrm>
              <a:off x="877868" y="4051566"/>
              <a:ext cx="6897632" cy="1306172"/>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latin typeface="#9Slide03 SVN-PF Din Text Pro C" panose="02000506020000020004" pitchFamily="2" charset="0"/>
                <a:cs typeface="Arial" panose="020B0604020202020204" pitchFamily="34" charset="0"/>
              </a:endParaRPr>
            </a:p>
          </p:txBody>
        </p:sp>
        <p:pic>
          <p:nvPicPr>
            <p:cNvPr id="5" name="Picture 4" descr="A picture containing diagram&#10;&#10;Description automatically generated">
              <a:extLst>
                <a:ext uri="{FF2B5EF4-FFF2-40B4-BE49-F238E27FC236}">
                  <a16:creationId xmlns:a16="http://schemas.microsoft.com/office/drawing/2014/main" id="{597B3173-4194-4B32-B945-48572C90EB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1102" y="4121701"/>
              <a:ext cx="4134427" cy="552527"/>
            </a:xfrm>
            <a:prstGeom prst="rect">
              <a:avLst/>
            </a:prstGeom>
          </p:spPr>
        </p:pic>
      </p:grpSp>
      <p:sp>
        <p:nvSpPr>
          <p:cNvPr id="33" name="TextBox 32">
            <a:extLst>
              <a:ext uri="{FF2B5EF4-FFF2-40B4-BE49-F238E27FC236}">
                <a16:creationId xmlns:a16="http://schemas.microsoft.com/office/drawing/2014/main" id="{728A961F-431B-4B3C-BE64-AB3FD7272741}"/>
              </a:ext>
            </a:extLst>
          </p:cNvPr>
          <p:cNvSpPr txBox="1"/>
          <p:nvPr/>
        </p:nvSpPr>
        <p:spPr>
          <a:xfrm>
            <a:off x="3480658" y="4754373"/>
            <a:ext cx="1692052" cy="523220"/>
          </a:xfrm>
          <a:prstGeom prst="rect">
            <a:avLst/>
          </a:prstGeom>
          <a:solidFill>
            <a:schemeClr val="bg1"/>
          </a:solidFill>
        </p:spPr>
        <p:txBody>
          <a:bodyPr wrap="square">
            <a:spAutoFit/>
          </a:bodyPr>
          <a:lstStyle/>
          <a:p>
            <a:r>
              <a:rPr lang="vi-VN" sz="2800" dirty="0">
                <a:solidFill>
                  <a:schemeClr val="tx1"/>
                </a:solidFill>
                <a:latin typeface="#9Slide03 SVN-PF Din Text Pro C" panose="02000506020000020004" pitchFamily="2" charset="0"/>
                <a:cs typeface="Arial" panose="020B0604020202020204" pitchFamily="34" charset="0"/>
              </a:rPr>
              <a:t>1:10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000 </a:t>
            </a:r>
            <a:endParaRPr lang="en-US" sz="2800" dirty="0"/>
          </a:p>
        </p:txBody>
      </p:sp>
      <p:sp>
        <p:nvSpPr>
          <p:cNvPr id="34" name="TextBox 33">
            <a:extLst>
              <a:ext uri="{FF2B5EF4-FFF2-40B4-BE49-F238E27FC236}">
                <a16:creationId xmlns:a16="http://schemas.microsoft.com/office/drawing/2014/main" id="{A8B584E3-2B97-42A9-B5E1-8C2598303207}"/>
              </a:ext>
            </a:extLst>
          </p:cNvPr>
          <p:cNvSpPr txBox="1"/>
          <p:nvPr/>
        </p:nvSpPr>
        <p:spPr>
          <a:xfrm>
            <a:off x="1008780" y="4012154"/>
            <a:ext cx="1966717" cy="1384995"/>
          </a:xfrm>
          <a:prstGeom prst="rect">
            <a:avLst/>
          </a:prstGeom>
          <a:noFill/>
        </p:spPr>
        <p:txBody>
          <a:bodyPr wrap="square">
            <a:spAutoFit/>
          </a:bodyPr>
          <a:lstStyle/>
          <a:p>
            <a:pPr algn="just"/>
            <a:r>
              <a:rPr lang="en-US" sz="2800" dirty="0" err="1">
                <a:solidFill>
                  <a:schemeClr val="tx1"/>
                </a:solidFill>
                <a:latin typeface="#9Slide03 SVN-PF Din Text Pro C" panose="02000506020000020004" pitchFamily="2" charset="0"/>
                <a:cs typeface="Arial" panose="020B0604020202020204" pitchFamily="34" charset="0"/>
              </a:rPr>
              <a:t>Hãy</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chú</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thích</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tên</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dạng</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tỉ</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lệ</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cho</a:t>
            </a:r>
            <a:r>
              <a:rPr lang="en-US" sz="2800" dirty="0">
                <a:solidFill>
                  <a:schemeClr val="tx1"/>
                </a:solidFill>
                <a:latin typeface="#9Slide03 SVN-PF Din Text Pro C" panose="02000506020000020004" pitchFamily="2" charset="0"/>
                <a:cs typeface="Arial" panose="020B0604020202020204" pitchFamily="34" charset="0"/>
              </a:rPr>
              <a:t> 2 </a:t>
            </a:r>
            <a:r>
              <a:rPr lang="en-US" sz="2800" dirty="0" err="1">
                <a:solidFill>
                  <a:schemeClr val="tx1"/>
                </a:solidFill>
                <a:latin typeface="#9Slide03 SVN-PF Din Text Pro C" panose="02000506020000020004" pitchFamily="2" charset="0"/>
                <a:cs typeface="Arial" panose="020B0604020202020204" pitchFamily="34" charset="0"/>
              </a:rPr>
              <a:t>hình</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bên</a:t>
            </a:r>
            <a:r>
              <a:rPr lang="en-US" sz="2800" dirty="0">
                <a:solidFill>
                  <a:schemeClr val="tx1"/>
                </a:solidFill>
                <a:latin typeface="#9Slide03 SVN-PF Din Text Pro C" panose="02000506020000020004" pitchFamily="2" charset="0"/>
                <a:cs typeface="Arial" panose="020B0604020202020204" pitchFamily="34" charset="0"/>
              </a:rPr>
              <a:t>:</a:t>
            </a:r>
            <a:endParaRPr lang="en-US" sz="2800" dirty="0"/>
          </a:p>
        </p:txBody>
      </p:sp>
      <p:sp>
        <p:nvSpPr>
          <p:cNvPr id="35" name="TextBox 34">
            <a:extLst>
              <a:ext uri="{FF2B5EF4-FFF2-40B4-BE49-F238E27FC236}">
                <a16:creationId xmlns:a16="http://schemas.microsoft.com/office/drawing/2014/main" id="{13C81F4F-00E0-4E3D-B8DB-A214BD96B310}"/>
              </a:ext>
            </a:extLst>
          </p:cNvPr>
          <p:cNvSpPr txBox="1"/>
          <p:nvPr/>
        </p:nvSpPr>
        <p:spPr>
          <a:xfrm>
            <a:off x="3034454" y="4151008"/>
            <a:ext cx="574610" cy="523220"/>
          </a:xfrm>
          <a:prstGeom prst="rect">
            <a:avLst/>
          </a:prstGeom>
          <a:noFill/>
        </p:spPr>
        <p:txBody>
          <a:bodyPr wrap="square">
            <a:spAutoFit/>
          </a:bodyPr>
          <a:lstStyle/>
          <a:p>
            <a:r>
              <a:rPr lang="en-US" sz="2800" dirty="0">
                <a:latin typeface="#9Slide03 SVN-PF Din Text Pro C" panose="02000506020000020004" pitchFamily="2" charset="0"/>
                <a:cs typeface="Arial" panose="020B0604020202020204" pitchFamily="34" charset="0"/>
              </a:rPr>
              <a:t>(1)</a:t>
            </a:r>
            <a:endParaRPr lang="en-US" sz="2800" dirty="0"/>
          </a:p>
        </p:txBody>
      </p:sp>
      <p:sp>
        <p:nvSpPr>
          <p:cNvPr id="36" name="TextBox 35">
            <a:extLst>
              <a:ext uri="{FF2B5EF4-FFF2-40B4-BE49-F238E27FC236}">
                <a16:creationId xmlns:a16="http://schemas.microsoft.com/office/drawing/2014/main" id="{46BA56E5-7145-4F34-845A-BABF681B766B}"/>
              </a:ext>
            </a:extLst>
          </p:cNvPr>
          <p:cNvSpPr txBox="1"/>
          <p:nvPr/>
        </p:nvSpPr>
        <p:spPr>
          <a:xfrm>
            <a:off x="3034454" y="4754373"/>
            <a:ext cx="574610" cy="523220"/>
          </a:xfrm>
          <a:prstGeom prst="rect">
            <a:avLst/>
          </a:prstGeom>
          <a:noFill/>
        </p:spPr>
        <p:txBody>
          <a:bodyPr wrap="square">
            <a:spAutoFit/>
          </a:bodyPr>
          <a:lstStyle/>
          <a:p>
            <a:r>
              <a:rPr lang="en-US" sz="2800" dirty="0">
                <a:latin typeface="#9Slide03 SVN-PF Din Text Pro C" panose="02000506020000020004" pitchFamily="2" charset="0"/>
                <a:cs typeface="Arial" panose="020B0604020202020204" pitchFamily="34" charset="0"/>
              </a:rPr>
              <a:t>(2)</a:t>
            </a:r>
            <a:endParaRPr lang="en-US" sz="2800" dirty="0"/>
          </a:p>
        </p:txBody>
      </p:sp>
      <p:sp>
        <p:nvSpPr>
          <p:cNvPr id="37" name="Rectangle: Rounded Corners 7">
            <a:extLst>
              <a:ext uri="{FF2B5EF4-FFF2-40B4-BE49-F238E27FC236}">
                <a16:creationId xmlns:a16="http://schemas.microsoft.com/office/drawing/2014/main" id="{E4C6BB0E-8C5F-4EF7-86F8-8092984994AD}"/>
              </a:ext>
            </a:extLst>
          </p:cNvPr>
          <p:cNvSpPr/>
          <p:nvPr/>
        </p:nvSpPr>
        <p:spPr>
          <a:xfrm>
            <a:off x="877868" y="5441861"/>
            <a:ext cx="6897632" cy="1306172"/>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SVN-PF Din Text Pro C" panose="02000506020000020004" pitchFamily="2" charset="0"/>
                <a:cs typeface="Arial" panose="020B0604020202020204" pitchFamily="34" charset="0"/>
              </a:rPr>
              <a:t>Cho BĐ </a:t>
            </a:r>
            <a:r>
              <a:rPr lang="en-US" sz="2800" dirty="0" err="1">
                <a:solidFill>
                  <a:schemeClr val="tx1"/>
                </a:solidFill>
                <a:latin typeface="#9Slide03 SVN-PF Din Text Pro C" panose="02000506020000020004" pitchFamily="2" charset="0"/>
                <a:cs typeface="Arial" panose="020B0604020202020204" pitchFamily="34" charset="0"/>
              </a:rPr>
              <a:t>hành</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chính</a:t>
            </a:r>
            <a:r>
              <a:rPr lang="en-US" sz="2800" dirty="0">
                <a:solidFill>
                  <a:schemeClr val="tx1"/>
                </a:solidFill>
                <a:latin typeface="#9Slide03 SVN-PF Din Text Pro C" panose="02000506020000020004" pitchFamily="2" charset="0"/>
                <a:cs typeface="Arial" panose="020B0604020202020204" pitchFamily="34" charset="0"/>
              </a:rPr>
              <a:t> VN </a:t>
            </a:r>
            <a:r>
              <a:rPr lang="vi-VN" sz="2800" dirty="0">
                <a:solidFill>
                  <a:schemeClr val="tx1"/>
                </a:solidFill>
                <a:latin typeface="#9Slide03 SVN-PF Din Text Pro C" panose="02000506020000020004" pitchFamily="2" charset="0"/>
                <a:cs typeface="Arial" panose="020B0604020202020204" pitchFamily="34" charset="0"/>
              </a:rPr>
              <a:t>có </a:t>
            </a:r>
            <a:r>
              <a:rPr lang="en-US" sz="2800" dirty="0" err="1">
                <a:solidFill>
                  <a:schemeClr val="tx1"/>
                </a:solidFill>
                <a:latin typeface="#9Slide03 SVN-PF Din Text Pro C" panose="02000506020000020004" pitchFamily="2" charset="0"/>
                <a:cs typeface="Arial" panose="020B0604020202020204" pitchFamily="34" charset="0"/>
              </a:rPr>
              <a:t>kích</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thước</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lần</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lượt</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là</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a:solidFill>
                  <a:schemeClr val="tx1"/>
                </a:solidFill>
                <a:highlight>
                  <a:srgbClr val="00FF00"/>
                </a:highlight>
                <a:latin typeface="#9Slide03 SVN-PF Din Text Pro C" panose="02000506020000020004" pitchFamily="2" charset="0"/>
                <a:cs typeface="Arial" panose="020B0604020202020204" pitchFamily="34" charset="0"/>
              </a:rPr>
              <a:t>A: 15,5 x 20 cm</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a:solidFill>
                  <a:schemeClr val="tx1"/>
                </a:solidFill>
                <a:highlight>
                  <a:srgbClr val="C0C0C0"/>
                </a:highlight>
                <a:latin typeface="#9Slide03 SVN-PF Din Text Pro C" panose="02000506020000020004" pitchFamily="2" charset="0"/>
                <a:cs typeface="Arial" panose="020B0604020202020204" pitchFamily="34" charset="0"/>
              </a:rPr>
              <a:t>B: 28 x 35 cm</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a:solidFill>
                  <a:schemeClr val="tx1"/>
                </a:solidFill>
                <a:highlight>
                  <a:srgbClr val="00FFFF"/>
                </a:highlight>
                <a:latin typeface="#9Slide03 SVN-PF Din Text Pro C" panose="02000506020000020004" pitchFamily="2" charset="0"/>
                <a:cs typeface="Arial" panose="020B0604020202020204" pitchFamily="34" charset="0"/>
              </a:rPr>
              <a:t>C: 84 x 116cm</a:t>
            </a:r>
            <a:r>
              <a:rPr lang="en-US" sz="2800" dirty="0">
                <a:solidFill>
                  <a:schemeClr val="tx1"/>
                </a:solidFill>
                <a:latin typeface="#9Slide03 SVN-PF Din Text Pro C" panose="02000506020000020004" pitchFamily="2" charset="0"/>
                <a:cs typeface="Arial" panose="020B0604020202020204" pitchFamily="34" charset="0"/>
              </a:rPr>
              <a:t>; Cho </a:t>
            </a:r>
            <a:r>
              <a:rPr lang="en-US" sz="2800" dirty="0" err="1">
                <a:solidFill>
                  <a:schemeClr val="tx1"/>
                </a:solidFill>
                <a:latin typeface="#9Slide03 SVN-PF Din Text Pro C" panose="02000506020000020004" pitchFamily="2" charset="0"/>
                <a:cs typeface="Arial" panose="020B0604020202020204" pitchFamily="34" charset="0"/>
              </a:rPr>
              <a:t>biết</a:t>
            </a:r>
            <a:r>
              <a:rPr lang="en-US" sz="2800" dirty="0">
                <a:solidFill>
                  <a:schemeClr val="tx1"/>
                </a:solidFill>
                <a:latin typeface="#9Slide03 SVN-PF Din Text Pro C" panose="02000506020000020004" pitchFamily="2" charset="0"/>
                <a:cs typeface="Arial" panose="020B0604020202020204" pitchFamily="34" charset="0"/>
              </a:rPr>
              <a:t> </a:t>
            </a:r>
            <a:r>
              <a:rPr lang="vi-VN" sz="2800" dirty="0">
                <a:solidFill>
                  <a:schemeClr val="tx1"/>
                </a:solidFill>
                <a:latin typeface="#9Slide03 SVN-PF Din Text Pro C" panose="02000506020000020004" pitchFamily="2" charset="0"/>
                <a:cs typeface="Arial" panose="020B0604020202020204" pitchFamily="34" charset="0"/>
              </a:rPr>
              <a:t>bản đồ nào có tỉ lệ lớn </a:t>
            </a:r>
            <a:r>
              <a:rPr lang="en-US" sz="2800" dirty="0" err="1">
                <a:solidFill>
                  <a:schemeClr val="tx1"/>
                </a:solidFill>
                <a:latin typeface="#9Slide03 SVN-PF Din Text Pro C" panose="02000506020000020004" pitchFamily="2" charset="0"/>
                <a:cs typeface="Arial" panose="020B0604020202020204" pitchFamily="34" charset="0"/>
              </a:rPr>
              <a:t>nhất</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Bản</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đồ</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nào</a:t>
            </a:r>
            <a:r>
              <a:rPr lang="en-US" sz="2800" dirty="0">
                <a:solidFill>
                  <a:schemeClr val="tx1"/>
                </a:solidFill>
                <a:latin typeface="#9Slide03 SVN-PF Din Text Pro C" panose="02000506020000020004" pitchFamily="2" charset="0"/>
                <a:cs typeface="Arial" panose="020B0604020202020204" pitchFamily="34" charset="0"/>
              </a:rPr>
              <a:t> </a:t>
            </a:r>
            <a:r>
              <a:rPr lang="vi-VN" sz="2800" dirty="0">
                <a:solidFill>
                  <a:schemeClr val="tx1"/>
                </a:solidFill>
                <a:latin typeface="#9Slide03 SVN-PF Din Text Pro C" panose="02000506020000020004" pitchFamily="2" charset="0"/>
                <a:cs typeface="Arial" panose="020B0604020202020204" pitchFamily="34" charset="0"/>
              </a:rPr>
              <a:t>thể hiện được </a:t>
            </a:r>
            <a:r>
              <a:rPr lang="en-US" sz="2800" dirty="0" err="1">
                <a:solidFill>
                  <a:schemeClr val="tx1"/>
                </a:solidFill>
                <a:latin typeface="#9Slide03 SVN-PF Din Text Pro C" panose="02000506020000020004" pitchFamily="2" charset="0"/>
                <a:cs typeface="Arial" panose="020B0604020202020204" pitchFamily="34" charset="0"/>
              </a:rPr>
              <a:t>ít</a:t>
            </a:r>
            <a:r>
              <a:rPr lang="en-US" sz="2800" dirty="0">
                <a:solidFill>
                  <a:schemeClr val="tx1"/>
                </a:solidFill>
                <a:latin typeface="#9Slide03 SVN-PF Din Text Pro C" panose="02000506020000020004" pitchFamily="2" charset="0"/>
                <a:cs typeface="Arial" panose="020B0604020202020204" pitchFamily="34" charset="0"/>
              </a:rPr>
              <a:t> chi </a:t>
            </a:r>
            <a:r>
              <a:rPr lang="en-US" sz="2800" dirty="0" err="1">
                <a:solidFill>
                  <a:schemeClr val="tx1"/>
                </a:solidFill>
                <a:latin typeface="#9Slide03 SVN-PF Din Text Pro C" panose="02000506020000020004" pitchFamily="2" charset="0"/>
                <a:cs typeface="Arial" panose="020B0604020202020204" pitchFamily="34" charset="0"/>
              </a:rPr>
              <a:t>tiết</a:t>
            </a:r>
            <a:r>
              <a:rPr lang="en-US" sz="2800" dirty="0">
                <a:solidFill>
                  <a:schemeClr val="tx1"/>
                </a:solidFill>
                <a:latin typeface="#9Slide03 SVN-PF Din Text Pro C" panose="02000506020000020004" pitchFamily="2" charset="0"/>
                <a:cs typeface="Arial" panose="020B0604020202020204" pitchFamily="34" charset="0"/>
              </a:rPr>
              <a:t> </a:t>
            </a:r>
            <a:r>
              <a:rPr lang="en-US" sz="2800" dirty="0" err="1">
                <a:solidFill>
                  <a:schemeClr val="tx1"/>
                </a:solidFill>
                <a:latin typeface="#9Slide03 SVN-PF Din Text Pro C" panose="02000506020000020004" pitchFamily="2" charset="0"/>
                <a:cs typeface="Arial" panose="020B0604020202020204" pitchFamily="34" charset="0"/>
              </a:rPr>
              <a:t>nhất</a:t>
            </a:r>
            <a:r>
              <a:rPr lang="en-US" sz="2800" dirty="0">
                <a:solidFill>
                  <a:schemeClr val="tx1"/>
                </a:solidFill>
                <a:latin typeface="#9Slide03 SVN-PF Din Text Pro C" panose="02000506020000020004" pitchFamily="2" charset="0"/>
                <a:cs typeface="Arial" panose="020B0604020202020204" pitchFamily="34" charset="0"/>
              </a:rPr>
              <a:t>?</a:t>
            </a:r>
            <a:r>
              <a:rPr lang="vi-VN" sz="2800" dirty="0">
                <a:solidFill>
                  <a:schemeClr val="tx1"/>
                </a:solidFill>
                <a:latin typeface="#9Slide03 SVN-PF Din Text Pro C" panose="02000506020000020004" pitchFamily="2" charset="0"/>
                <a:cs typeface="Arial" panose="020B0604020202020204" pitchFamily="34" charset="0"/>
              </a:rPr>
              <a:t> </a:t>
            </a:r>
            <a:endParaRPr lang="en-US" sz="2800" dirty="0">
              <a:solidFill>
                <a:schemeClr val="tx1"/>
              </a:solidFill>
              <a:latin typeface="#9Slide03 SVN-PF Din Text Pro C" panose="02000506020000020004" pitchFamily="2" charset="0"/>
              <a:cs typeface="Arial" panose="020B0604020202020204" pitchFamily="34" charset="0"/>
            </a:endParaRPr>
          </a:p>
        </p:txBody>
      </p:sp>
      <p:sp>
        <p:nvSpPr>
          <p:cNvPr id="40" name="TextBox 39">
            <a:extLst>
              <a:ext uri="{FF2B5EF4-FFF2-40B4-BE49-F238E27FC236}">
                <a16:creationId xmlns:a16="http://schemas.microsoft.com/office/drawing/2014/main" id="{B3C2A52E-72CC-4FAF-8699-8F5659C3CFF0}"/>
              </a:ext>
            </a:extLst>
          </p:cNvPr>
          <p:cNvSpPr txBox="1"/>
          <p:nvPr/>
        </p:nvSpPr>
        <p:spPr>
          <a:xfrm>
            <a:off x="9061230" y="2808165"/>
            <a:ext cx="2975499" cy="1041695"/>
          </a:xfrm>
          <a:prstGeom prst="rect">
            <a:avLst/>
          </a:prstGeom>
          <a:noFill/>
          <a:ln>
            <a:solidFill>
              <a:schemeClr val="tx1"/>
            </a:solidFill>
            <a:prstDash val="sysDot"/>
          </a:ln>
        </p:spPr>
        <p:txBody>
          <a:bodyPr wrap="square">
            <a:spAutoFit/>
          </a:bodyPr>
          <a:lstStyle/>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Bản đồ tỉ lệ lớn hơn: 1:10.000.000</a:t>
            </a:r>
          </a:p>
        </p:txBody>
      </p:sp>
      <p:sp>
        <p:nvSpPr>
          <p:cNvPr id="41" name="TextBox 40">
            <a:extLst>
              <a:ext uri="{FF2B5EF4-FFF2-40B4-BE49-F238E27FC236}">
                <a16:creationId xmlns:a16="http://schemas.microsoft.com/office/drawing/2014/main" id="{B5CB4019-9F7C-4FC1-857C-A5A98738B55A}"/>
              </a:ext>
            </a:extLst>
          </p:cNvPr>
          <p:cNvSpPr txBox="1"/>
          <p:nvPr/>
        </p:nvSpPr>
        <p:spPr>
          <a:xfrm>
            <a:off x="9061230" y="4151008"/>
            <a:ext cx="2975499" cy="1041695"/>
          </a:xfrm>
          <a:prstGeom prst="rect">
            <a:avLst/>
          </a:prstGeom>
          <a:noFill/>
          <a:ln>
            <a:solidFill>
              <a:schemeClr val="tx1"/>
            </a:solidFill>
            <a:prstDash val="sysDot"/>
          </a:ln>
        </p:spPr>
        <p:txBody>
          <a:bodyPr wrap="square">
            <a:spAutoFit/>
          </a:bodyPr>
          <a:lstStyle/>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(1): Tỉ lệ thước</a:t>
            </a:r>
          </a:p>
          <a:p>
            <a:pPr algn="just">
              <a:lnSpc>
                <a:spcPct val="115000"/>
              </a:lnSpc>
            </a:pPr>
            <a:r>
              <a:rPr lang="nl-NL" sz="2800" dirty="0">
                <a:solidFill>
                  <a:srgbClr val="002060"/>
                </a:solidFill>
                <a:latin typeface="#9Slide03 SVN-PF Din Text Pro C" panose="02000506020000020004" pitchFamily="2" charset="0"/>
                <a:ea typeface="Tahoma" panose="020B0604030504040204" pitchFamily="34" charset="0"/>
              </a:rPr>
              <a:t>+ (2): Tỉ lệ số</a:t>
            </a:r>
          </a:p>
        </p:txBody>
      </p:sp>
    </p:spTree>
    <p:extLst>
      <p:ext uri="{BB962C8B-B14F-4D97-AF65-F5344CB8AC3E}">
        <p14:creationId xmlns:p14="http://schemas.microsoft.com/office/powerpoint/2010/main" val="1163005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arn(inVertical)">
                                      <p:cBhvr>
                                        <p:cTn id="51" dur="500"/>
                                        <p:tgtEl>
                                          <p:spTgt spid="4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barn(inVertical)">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barn(inVertical)">
                                      <p:cBhvr>
                                        <p:cTn id="59" dur="500"/>
                                        <p:tgtEl>
                                          <p:spTgt spid="4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arn(inVertical)">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P spid="30" grpId="0" animBg="1"/>
      <p:bldP spid="38" grpId="0" animBg="1"/>
      <p:bldP spid="43" grpId="0" animBg="1"/>
      <p:bldP spid="45" grpId="0" animBg="1"/>
      <p:bldP spid="46" grpId="0" animBg="1"/>
      <p:bldP spid="47" grpId="0" animBg="1"/>
      <p:bldP spid="33" grpId="0" animBg="1"/>
      <p:bldP spid="34" grpId="0"/>
      <p:bldP spid="35" grpId="0"/>
      <p:bldP spid="36" grpId="0"/>
      <p:bldP spid="37" grpId="0" animBg="1"/>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241B2FC-4323-4C40-9D8E-0BC66DDFF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9338"/>
            <a:ext cx="8839524" cy="5359478"/>
          </a:xfrm>
          <a:prstGeom prst="rect">
            <a:avLst/>
          </a:prstGeom>
        </p:spPr>
      </p:pic>
      <p:grpSp>
        <p:nvGrpSpPr>
          <p:cNvPr id="6" name="Group 5">
            <a:extLst>
              <a:ext uri="{FF2B5EF4-FFF2-40B4-BE49-F238E27FC236}">
                <a16:creationId xmlns:a16="http://schemas.microsoft.com/office/drawing/2014/main" id="{F28A1809-FA57-4799-9C45-7EE4F6F7B28F}"/>
              </a:ext>
            </a:extLst>
          </p:cNvPr>
          <p:cNvGrpSpPr/>
          <p:nvPr/>
        </p:nvGrpSpPr>
        <p:grpSpPr>
          <a:xfrm>
            <a:off x="8943203" y="179798"/>
            <a:ext cx="3171709" cy="6705677"/>
            <a:chOff x="9668707" y="4098954"/>
            <a:chExt cx="3171709" cy="6705677"/>
          </a:xfrm>
        </p:grpSpPr>
        <p:sp>
          <p:nvSpPr>
            <p:cNvPr id="7" name="TextBox 6">
              <a:extLst>
                <a:ext uri="{FF2B5EF4-FFF2-40B4-BE49-F238E27FC236}">
                  <a16:creationId xmlns:a16="http://schemas.microsoft.com/office/drawing/2014/main" id="{2475FBC1-132F-4B14-9EA8-4FB179BB058B}"/>
                </a:ext>
              </a:extLst>
            </p:cNvPr>
            <p:cNvSpPr txBox="1"/>
            <p:nvPr/>
          </p:nvSpPr>
          <p:spPr>
            <a:xfrm>
              <a:off x="9668707" y="4679877"/>
              <a:ext cx="3171709" cy="6124754"/>
            </a:xfrm>
            <a:prstGeom prst="rect">
              <a:avLst/>
            </a:prstGeom>
            <a:solidFill>
              <a:schemeClr val="accent2">
                <a:lumMod val="20000"/>
                <a:lumOff val="80000"/>
              </a:schemeClr>
            </a:solidFill>
            <a:ln>
              <a:solidFill>
                <a:schemeClr val="tx1"/>
              </a:solidFill>
              <a:prstDash val="sysDot"/>
            </a:ln>
          </p:spPr>
          <p:txBody>
            <a:bodyPr wrap="square">
              <a:spAutoFit/>
            </a:bodyPr>
            <a:lstStyle/>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1: </a:t>
              </a:r>
              <a:r>
                <a:rPr lang="en-US" sz="2800" dirty="0" err="1">
                  <a:latin typeface="#9Slide03 SVN-PF Din Text Pro C" panose="02000506020000020004" pitchFamily="2" charset="0"/>
                </a:rPr>
                <a:t>Xác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nơi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nơi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đến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hướng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a:t>
              </a:r>
            </a:p>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2: </a:t>
              </a: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các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cung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đường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có</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lựa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chọn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cung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đường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thích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hợp</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ngắn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nhất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thuận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lợi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nhất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quan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số</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thiết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đảm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tuân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thủ</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theo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quy</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của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luật</a:t>
              </a:r>
              <a:r>
                <a:rPr lang="en-US" sz="2800" dirty="0">
                  <a:latin typeface="#9Slide03 SVN-PF Din Text Pro C" panose="02000506020000020004" pitchFamily="2" charset="0"/>
                </a:rPr>
                <a:t> an </a:t>
              </a:r>
              <a:r>
                <a:rPr lang="en-US" sz="2800" dirty="0" err="1">
                  <a:latin typeface="#9Slide03 SVN-PF Din Text Pro C" panose="02000506020000020004" pitchFamily="2" charset="0"/>
                </a:rPr>
                <a:t>toàn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giao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thông</a:t>
              </a:r>
              <a:r>
                <a:rPr lang="en-US" sz="2800" dirty="0">
                  <a:latin typeface="#9Slide03 SVN-PF Din Text Pro C" panose="02000506020000020004" pitchFamily="2" charset="0"/>
                </a:rPr>
                <a:t>.</a:t>
              </a:r>
            </a:p>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3: </a:t>
              </a:r>
              <a:r>
                <a:rPr lang="en-US" sz="2800" dirty="0" err="1">
                  <a:latin typeface="#9Slide03 SVN-PF Din Text Pro C" panose="02000506020000020004" pitchFamily="2" charset="0"/>
                </a:rPr>
                <a:t>Dựa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vào</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tỉ</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lệ</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xác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khoảng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cách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thực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tế</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sẽ</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a:t>
              </a:r>
            </a:p>
          </p:txBody>
        </p:sp>
        <p:sp>
          <p:nvSpPr>
            <p:cNvPr id="8" name="Lưu đồ: Điểm Kết Thúc 147">
              <a:extLst>
                <a:ext uri="{FF2B5EF4-FFF2-40B4-BE49-F238E27FC236}">
                  <a16:creationId xmlns:a16="http://schemas.microsoft.com/office/drawing/2014/main" id="{FF4C7CD2-ECA3-4180-9BC9-AC649BE187C3}"/>
                </a:ext>
              </a:extLst>
            </p:cNvPr>
            <p:cNvSpPr/>
            <p:nvPr/>
          </p:nvSpPr>
          <p:spPr>
            <a:xfrm>
              <a:off x="9809115" y="4098954"/>
              <a:ext cx="2995847"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rPr>
                <a:t>   </a:t>
              </a:r>
              <a:r>
                <a:rPr lang="en-US" sz="2800" dirty="0" err="1">
                  <a:solidFill>
                    <a:srgbClr val="FFFF00"/>
                  </a:solidFill>
                  <a:latin typeface="#9Slide05 SVNKitten" pitchFamily="2" charset="0"/>
                </a:rPr>
                <a:t>Với</a:t>
              </a:r>
              <a:r>
                <a:rPr lang="en-US" sz="2800" dirty="0">
                  <a:solidFill>
                    <a:srgbClr val="FFFF00"/>
                  </a:solidFill>
                  <a:latin typeface="#9Slide05 SVNKitten" pitchFamily="2" charset="0"/>
                </a:rPr>
                <a:t> </a:t>
              </a:r>
              <a:r>
                <a:rPr lang="en-US" sz="2800" dirty="0" err="1">
                  <a:solidFill>
                    <a:srgbClr val="FFFF00"/>
                  </a:solidFill>
                  <a:latin typeface="#9Slide05 SVNKitten" pitchFamily="2" charset="0"/>
                </a:rPr>
                <a:t>bản</a:t>
              </a:r>
              <a:r>
                <a:rPr lang="en-US" sz="2800" dirty="0">
                  <a:solidFill>
                    <a:srgbClr val="FFFF00"/>
                  </a:solidFill>
                  <a:latin typeface="#9Slide05 SVNKitten" pitchFamily="2" charset="0"/>
                </a:rPr>
                <a:t> </a:t>
              </a:r>
              <a:r>
                <a:rPr lang="en-US" sz="2800" dirty="0" err="1">
                  <a:solidFill>
                    <a:srgbClr val="FFFF00"/>
                  </a:solidFill>
                  <a:latin typeface="#9Slide05 SVNKitten" pitchFamily="2" charset="0"/>
                </a:rPr>
                <a:t>đồ</a:t>
              </a:r>
              <a:r>
                <a:rPr lang="en-US" sz="2800" dirty="0">
                  <a:solidFill>
                    <a:srgbClr val="FFFF00"/>
                  </a:solidFill>
                  <a:latin typeface="#9Slide05 SVNKitten" pitchFamily="2" charset="0"/>
                </a:rPr>
                <a:t> </a:t>
              </a:r>
              <a:r>
                <a:rPr lang="en-US" sz="2800" dirty="0" err="1">
                  <a:solidFill>
                    <a:srgbClr val="FFFF00"/>
                  </a:solidFill>
                  <a:latin typeface="#9Slide05 SVNKitten" pitchFamily="2" charset="0"/>
                </a:rPr>
                <a:t>giấy</a:t>
              </a:r>
              <a:endParaRPr lang="en-US" sz="2800" dirty="0">
                <a:solidFill>
                  <a:srgbClr val="FFFF00"/>
                </a:solidFill>
                <a:latin typeface="#9Slide05 SVNKitten" pitchFamily="2" charset="0"/>
              </a:endParaRPr>
            </a:p>
          </p:txBody>
        </p:sp>
      </p:grpSp>
      <p:grpSp>
        <p:nvGrpSpPr>
          <p:cNvPr id="10" name="Group 9">
            <a:extLst>
              <a:ext uri="{FF2B5EF4-FFF2-40B4-BE49-F238E27FC236}">
                <a16:creationId xmlns:a16="http://schemas.microsoft.com/office/drawing/2014/main" id="{B6C3EA4B-C531-479C-BCFA-B46B1B6DB21E}"/>
              </a:ext>
            </a:extLst>
          </p:cNvPr>
          <p:cNvGrpSpPr/>
          <p:nvPr/>
        </p:nvGrpSpPr>
        <p:grpSpPr>
          <a:xfrm>
            <a:off x="1008246" y="-27090"/>
            <a:ext cx="7041471" cy="1726766"/>
            <a:chOff x="2293181" y="53319"/>
            <a:chExt cx="6344382" cy="1726766"/>
          </a:xfrm>
        </p:grpSpPr>
        <p:grpSp>
          <p:nvGrpSpPr>
            <p:cNvPr id="11" name="Group 10">
              <a:extLst>
                <a:ext uri="{FF2B5EF4-FFF2-40B4-BE49-F238E27FC236}">
                  <a16:creationId xmlns:a16="http://schemas.microsoft.com/office/drawing/2014/main" id="{87048743-C0ED-44F8-A422-6D9FE2FA34C1}"/>
                </a:ext>
              </a:extLst>
            </p:cNvPr>
            <p:cNvGrpSpPr/>
            <p:nvPr/>
          </p:nvGrpSpPr>
          <p:grpSpPr>
            <a:xfrm>
              <a:off x="2457443" y="175339"/>
              <a:ext cx="6180120" cy="1604746"/>
              <a:chOff x="2457443" y="175339"/>
              <a:chExt cx="6180120" cy="1604746"/>
            </a:xfrm>
          </p:grpSpPr>
          <p:sp>
            <p:nvSpPr>
              <p:cNvPr id="13" name="Rectangle: Rounded Corners 12">
                <a:extLst>
                  <a:ext uri="{FF2B5EF4-FFF2-40B4-BE49-F238E27FC236}">
                    <a16:creationId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70AC79-C52C-4452-A0C7-4221391A484B}"/>
                  </a:ext>
                </a:extLst>
              </p:cNvPr>
              <p:cNvSpPr txBox="1"/>
              <p:nvPr/>
            </p:nvSpPr>
            <p:spPr>
              <a:xfrm>
                <a:off x="3254720" y="210425"/>
                <a:ext cx="5382843" cy="1569660"/>
              </a:xfrm>
              <a:prstGeom prst="rect">
                <a:avLst/>
              </a:prstGeom>
              <a:noFill/>
            </p:spPr>
            <p:txBody>
              <a:bodyPr wrap="square">
                <a:spAutoFit/>
              </a:bodyPr>
              <a:lstStyle/>
              <a:p>
                <a:r>
                  <a:rPr lang="vi-VN" sz="4800" b="1" dirty="0">
                    <a:solidFill>
                      <a:srgbClr val="FFFF00"/>
                    </a:solidFill>
                    <a:latin typeface="#9Slide03 SVN-PF Din Text Pro C" panose="02000506020000020004" pitchFamily="2" charset="0"/>
                    <a:cs typeface="#9Slide05 Cimochi" panose="02000504060000020004" pitchFamily="2" charset="-34"/>
                  </a:rPr>
                  <a:t>3. </a:t>
                </a:r>
                <a:r>
                  <a:rPr lang="en-US" sz="4800" b="1" dirty="0">
                    <a:solidFill>
                      <a:srgbClr val="FFFF00"/>
                    </a:solidFill>
                    <a:latin typeface="#9Slide03 SVN-PF Din Text Pro C" panose="02000506020000020004" pitchFamily="2" charset="0"/>
                    <a:cs typeface="#9Slide05 Cimochi" panose="02000504060000020004" pitchFamily="2" charset="-34"/>
                  </a:rPr>
                  <a:t>TÌM ĐƯỜNG ĐI TRÊN BẢN ĐỒ</a:t>
                </a:r>
              </a:p>
            </p:txBody>
          </p:sp>
        </p:grpSp>
        <p:pic>
          <p:nvPicPr>
            <p:cNvPr id="12" name="Picture 2" descr="Google Maps và cách lưu bản đồ offline trên Google Maps - Thegioididong.com">
              <a:extLst>
                <a:ext uri="{FF2B5EF4-FFF2-40B4-BE49-F238E27FC236}">
                  <a16:creationId xmlns:a16="http://schemas.microsoft.com/office/drawing/2014/main" id="{65680147-A0BB-4BC9-BBC6-AEC38145940E}"/>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773269B-90A9-4AA0-BF05-BEAC379F9587}"/>
              </a:ext>
            </a:extLst>
          </p:cNvPr>
          <p:cNvSpPr txBox="1"/>
          <p:nvPr/>
        </p:nvSpPr>
        <p:spPr>
          <a:xfrm>
            <a:off x="2554437" y="6348672"/>
            <a:ext cx="3987039" cy="523220"/>
          </a:xfrm>
          <a:prstGeom prst="rect">
            <a:avLst/>
          </a:prstGeom>
          <a:noFill/>
        </p:spPr>
        <p:txBody>
          <a:bodyPr wrap="square">
            <a:spAutoFit/>
          </a:bodyPr>
          <a:lstStyle/>
          <a:p>
            <a:pPr algn="just"/>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phần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đồ</a:t>
            </a:r>
            <a:r>
              <a:rPr lang="en-US" sz="2800" dirty="0">
                <a:latin typeface="#9Slide03 SVN-PF Din Text Pro C" panose="02000506020000020004" pitchFamily="2" charset="0"/>
              </a:rPr>
              <a:t> du </a:t>
            </a:r>
            <a:r>
              <a:rPr lang="en-US" sz="2800" dirty="0" err="1">
                <a:latin typeface="#9Slide03 SVN-PF Din Text Pro C" panose="02000506020000020004" pitchFamily="2" charset="0"/>
              </a:rPr>
              <a:t>lịch</a:t>
            </a:r>
            <a:r>
              <a:rPr lang="en-US" sz="2800" dirty="0">
                <a:latin typeface="#9Slide03 SVN-PF Din Text Pro C" panose="02000506020000020004" pitchFamily="2" charset="0"/>
              </a:rPr>
              <a:t> TP. </a:t>
            </a:r>
            <a:r>
              <a:rPr lang="en-US" sz="2800" dirty="0" err="1">
                <a:latin typeface="#9Slide03 SVN-PF Din Text Pro C" panose="02000506020000020004" pitchFamily="2" charset="0"/>
              </a:rPr>
              <a:t>Đà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Lạt</a:t>
            </a:r>
            <a:endParaRPr lang="en-US" sz="2800" dirty="0">
              <a:latin typeface="#9Slide03 SVN-PF Din Text Pro C" panose="02000506020000020004" pitchFamily="2" charset="0"/>
            </a:endParaRPr>
          </a:p>
        </p:txBody>
      </p:sp>
      <p:pic>
        <p:nvPicPr>
          <p:cNvPr id="12290"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0AD1C21A-E250-48F2-8AC0-2454A5C2969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a:off x="4262569" y="3429000"/>
            <a:ext cx="1343653" cy="13704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09459006-80A4-4454-8DC2-3090208553C1}"/>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8494146">
            <a:off x="2572298" y="1803484"/>
            <a:ext cx="1684277" cy="17178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Tìm Kiếm Các Vector Biểu Tượng, Tìm Biểu Tượng, Tìm Biểu Tượng,  Kính Lúp Biểu Tượng Vector và PNG với nền trong suốt để tải xuống miễn phí">
            <a:extLst>
              <a:ext uri="{FF2B5EF4-FFF2-40B4-BE49-F238E27FC236}">
                <a16:creationId xmlns:a16="http://schemas.microsoft.com/office/drawing/2014/main" id="{349ED5C7-7A80-41F4-B80C-D056FDC8D148}"/>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0957" t="12016" r="12735" b="10155"/>
          <a:stretch/>
        </p:blipFill>
        <p:spPr bwMode="auto">
          <a:xfrm rot="19678684">
            <a:off x="5572909" y="3730413"/>
            <a:ext cx="1490140" cy="151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305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6C3EA4B-C531-479C-BCFA-B46B1B6DB21E}"/>
              </a:ext>
            </a:extLst>
          </p:cNvPr>
          <p:cNvGrpSpPr/>
          <p:nvPr/>
        </p:nvGrpSpPr>
        <p:grpSpPr>
          <a:xfrm>
            <a:off x="2709337" y="-40081"/>
            <a:ext cx="7215854" cy="1726766"/>
            <a:chOff x="2293181" y="53319"/>
            <a:chExt cx="6344382" cy="1726766"/>
          </a:xfrm>
        </p:grpSpPr>
        <p:grpSp>
          <p:nvGrpSpPr>
            <p:cNvPr id="11" name="Group 10">
              <a:extLst>
                <a:ext uri="{FF2B5EF4-FFF2-40B4-BE49-F238E27FC236}">
                  <a16:creationId xmlns:a16="http://schemas.microsoft.com/office/drawing/2014/main" id="{87048743-C0ED-44F8-A422-6D9FE2FA34C1}"/>
                </a:ext>
              </a:extLst>
            </p:cNvPr>
            <p:cNvGrpSpPr/>
            <p:nvPr/>
          </p:nvGrpSpPr>
          <p:grpSpPr>
            <a:xfrm>
              <a:off x="2457443" y="175339"/>
              <a:ext cx="6180120" cy="1604746"/>
              <a:chOff x="2457443" y="175339"/>
              <a:chExt cx="6180120" cy="1604746"/>
            </a:xfrm>
          </p:grpSpPr>
          <p:sp>
            <p:nvSpPr>
              <p:cNvPr id="13" name="Rectangle: Rounded Corners 12">
                <a:extLst>
                  <a:ext uri="{FF2B5EF4-FFF2-40B4-BE49-F238E27FC236}">
                    <a16:creationId xmlns:a16="http://schemas.microsoft.com/office/drawing/2014/main" id="{8AD5473B-12FD-48EB-9CD3-DED70AEB74F4}"/>
                  </a:ext>
                </a:extLst>
              </p:cNvPr>
              <p:cNvSpPr/>
              <p:nvPr/>
            </p:nvSpPr>
            <p:spPr>
              <a:xfrm>
                <a:off x="2457443" y="175339"/>
                <a:ext cx="6180120" cy="852388"/>
              </a:xfrm>
              <a:prstGeom prst="roundRect">
                <a:avLst/>
              </a:prstGeom>
              <a:solidFill>
                <a:schemeClr val="accent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70AC79-C52C-4452-A0C7-4221391A484B}"/>
                  </a:ext>
                </a:extLst>
              </p:cNvPr>
              <p:cNvSpPr txBox="1"/>
              <p:nvPr/>
            </p:nvSpPr>
            <p:spPr>
              <a:xfrm>
                <a:off x="3254720" y="210425"/>
                <a:ext cx="5382843" cy="1569660"/>
              </a:xfrm>
              <a:prstGeom prst="rect">
                <a:avLst/>
              </a:prstGeom>
              <a:noFill/>
            </p:spPr>
            <p:txBody>
              <a:bodyPr wrap="square">
                <a:spAutoFit/>
              </a:bodyPr>
              <a:lstStyle/>
              <a:p>
                <a:r>
                  <a:rPr lang="vi-VN" sz="4800" b="1" dirty="0">
                    <a:solidFill>
                      <a:srgbClr val="FFFF00"/>
                    </a:solidFill>
                    <a:latin typeface="#9Slide03 SVN-PF Din Text Pro C" panose="02000506020000020004" pitchFamily="2" charset="0"/>
                    <a:cs typeface="#9Slide05 Cimochi" panose="02000504060000020004" pitchFamily="2" charset="-34"/>
                  </a:rPr>
                  <a:t>3. </a:t>
                </a:r>
                <a:r>
                  <a:rPr lang="en-US" sz="4800" b="1" dirty="0">
                    <a:solidFill>
                      <a:srgbClr val="FFFF00"/>
                    </a:solidFill>
                    <a:latin typeface="#9Slide03 SVN-PF Din Text Pro C" panose="02000506020000020004" pitchFamily="2" charset="0"/>
                    <a:cs typeface="#9Slide05 Cimochi" panose="02000504060000020004" pitchFamily="2" charset="-34"/>
                  </a:rPr>
                  <a:t>TÌM ĐƯỜNG ĐI TRÊN BẢN ĐỒ</a:t>
                </a:r>
              </a:p>
            </p:txBody>
          </p:sp>
        </p:grpSp>
        <p:pic>
          <p:nvPicPr>
            <p:cNvPr id="12" name="Picture 2" descr="Google Maps và cách lưu bản đồ offline trên Google Maps - Thegioididong.com">
              <a:extLst>
                <a:ext uri="{FF2B5EF4-FFF2-40B4-BE49-F238E27FC236}">
                  <a16:creationId xmlns:a16="http://schemas.microsoft.com/office/drawing/2014/main" id="{65680147-A0BB-4BC9-BBC6-AEC38145940E}"/>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6098" t="10521" r="10982" b="18784"/>
            <a:stretch/>
          </p:blipFill>
          <p:spPr bwMode="auto">
            <a:xfrm>
              <a:off x="2293181" y="53319"/>
              <a:ext cx="1005088" cy="974408"/>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Free Google Maps Flat Logo Icon - Available in SVG, PNG, EPS, AI &amp;amp; Icon  fonts">
            <a:extLst>
              <a:ext uri="{FF2B5EF4-FFF2-40B4-BE49-F238E27FC236}">
                <a16:creationId xmlns:a16="http://schemas.microsoft.com/office/drawing/2014/main" id="{31580B95-F86D-4E99-8FD7-36B2EF3E432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75844" y="1648983"/>
            <a:ext cx="632226" cy="63222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Điện Thoại di động, Máy tính Biểu tượng gọi điện Thoại thiết kế Biểu tượng  - điện thoại thông minh png tải về - Miễn phí trong suốt đen png Tải về.">
            <a:extLst>
              <a:ext uri="{FF2B5EF4-FFF2-40B4-BE49-F238E27FC236}">
                <a16:creationId xmlns:a16="http://schemas.microsoft.com/office/drawing/2014/main" id="{B5A3CFF3-50DA-43B0-956D-D38AF4441563}"/>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2128" b="97128" l="1111" r="97000">
                        <a14:foregroundMark x1="15889" y1="61915" x2="15889" y2="61915"/>
                        <a14:foregroundMark x1="14333" y1="56596" x2="39556" y2="32766"/>
                        <a14:foregroundMark x1="39556" y1="32766" x2="10778" y2="62872"/>
                        <a14:foregroundMark x1="10778" y1="62872" x2="10333" y2="73191"/>
                        <a14:foregroundMark x1="13333" y1="51489" x2="18556" y2="70213"/>
                        <a14:foregroundMark x1="18556" y1="70213" x2="26778" y2="81915"/>
                        <a14:foregroundMark x1="26778" y1="81915" x2="39444" y2="90426"/>
                        <a14:foregroundMark x1="44556" y1="93298" x2="58444" y2="90957"/>
                        <a14:foregroundMark x1="58444" y1="90957" x2="73889" y2="91596"/>
                        <a14:foregroundMark x1="73889" y1="91596" x2="81000" y2="93830"/>
                        <a14:foregroundMark x1="81000" y1="93830" x2="82444" y2="91702"/>
                        <a14:foregroundMark x1="93000" y1="80426" x2="76333" y2="79362"/>
                        <a14:foregroundMark x1="76333" y1="79362" x2="76333" y2="79362"/>
                        <a14:foregroundMark x1="90000" y1="65426" x2="90000" y2="65426"/>
                        <a14:foregroundMark x1="92111" y1="52553" x2="92111" y2="52553"/>
                        <a14:foregroundMark x1="94111" y1="41596" x2="94111" y2="41596"/>
                        <a14:foregroundMark x1="37111" y1="7553" x2="76667" y2="5745"/>
                        <a14:foregroundMark x1="76667" y1="5745" x2="81222" y2="5957"/>
                        <a14:foregroundMark x1="87222" y1="4894" x2="92333" y2="30957"/>
                        <a14:foregroundMark x1="24000" y1="35532" x2="11556" y2="42021"/>
                        <a14:foregroundMark x1="11556" y1="42021" x2="37556" y2="33404"/>
                        <a14:foregroundMark x1="37556" y1="33404" x2="24556" y2="43404"/>
                        <a14:foregroundMark x1="24556" y1="43404" x2="17667" y2="71064"/>
                        <a14:foregroundMark x1="17667" y1="71064" x2="25444" y2="76596"/>
                        <a14:foregroundMark x1="25444" y1="76596" x2="25111" y2="75851"/>
                        <a14:foregroundMark x1="51222" y1="21170" x2="42333" y2="24574"/>
                        <a14:foregroundMark x1="42333" y1="24574" x2="36444" y2="31170"/>
                        <a14:foregroundMark x1="36444" y1="31170" x2="31889" y2="31383"/>
                        <a14:foregroundMark x1="41111" y1="2234" x2="40889" y2="4681"/>
                        <a14:foregroundMark x1="37334" y1="13801" x2="38181" y2="17234"/>
                        <a14:foregroundMark x1="35556" y1="6596" x2="37227" y2="13369"/>
                        <a14:foregroundMark x1="36785" y1="19029" x2="34111" y2="17660"/>
                        <a14:foregroundMark x1="34556" y1="11915" x2="34556" y2="20319"/>
                        <a14:foregroundMark x1="37111" y1="91277" x2="44444" y2="89894"/>
                        <a14:foregroundMark x1="44444" y1="89894" x2="71111" y2="95532"/>
                        <a14:foregroundMark x1="71111" y1="95532" x2="81222" y2="94043"/>
                        <a14:foregroundMark x1="81222" y1="94043" x2="83111" y2="92872"/>
                        <a14:foregroundMark x1="90000" y1="84894" x2="81444" y2="93404"/>
                        <a14:foregroundMark x1="81444" y1="93404" x2="73444" y2="93936"/>
                        <a14:foregroundMark x1="73444" y1="93936" x2="73444" y2="93936"/>
                        <a14:foregroundMark x1="88444" y1="61170" x2="88444" y2="61170"/>
                        <a14:foregroundMark x1="88111" y1="63191" x2="88111" y2="63191"/>
                        <a14:foregroundMark x1="89111" y1="62128" x2="89111" y2="62128"/>
                        <a14:foregroundMark x1="89111" y1="62128" x2="89111" y2="62128"/>
                        <a14:foregroundMark x1="89111" y1="62128" x2="89111" y2="62128"/>
                        <a14:foregroundMark x1="89556" y1="54362" x2="89556" y2="54362"/>
                        <a14:foregroundMark x1="89556" y1="52872" x2="89556" y2="52872"/>
                        <a14:foregroundMark x1="90000" y1="52872" x2="91333" y2="52553"/>
                        <a14:foregroundMark x1="92556" y1="52340" x2="92556" y2="52340"/>
                        <a14:foregroundMark x1="92556" y1="51915" x2="92333" y2="51277"/>
                        <a14:foregroundMark x1="93000" y1="50851" x2="85333" y2="51489"/>
                        <a14:foregroundMark x1="85333" y1="51489" x2="88111" y2="50426"/>
                        <a14:foregroundMark x1="90889" y1="38723" x2="81222" y2="39362"/>
                        <a14:foregroundMark x1="81222" y1="39362" x2="81222" y2="39362"/>
                        <a14:foregroundMark x1="81000" y1="39362" x2="92333" y2="35745"/>
                        <a14:foregroundMark x1="95778" y1="65426" x2="85333" y2="65426"/>
                        <a14:foregroundMark x1="85333" y1="65426" x2="93778" y2="65000"/>
                        <a14:foregroundMark x1="93778" y1="65000" x2="93444" y2="64574"/>
                        <a14:foregroundMark x1="59556" y1="97234" x2="59556" y2="97234"/>
                        <a14:foregroundMark x1="97333" y1="76702" x2="85667" y2="75745"/>
                        <a14:foregroundMark x1="97333" y1="66277" x2="89667" y2="66702"/>
                        <a14:foregroundMark x1="89667" y1="66702" x2="85111" y2="65213"/>
                        <a14:foregroundMark x1="6222" y1="46596" x2="7667" y2="63617"/>
                        <a14:foregroundMark x1="7667" y1="63617" x2="7667" y2="63617"/>
                        <a14:foregroundMark x1="3889" y1="50000" x2="7556" y2="61170"/>
                        <a14:foregroundMark x1="7556" y1="61170" x2="6444" y2="57447"/>
                        <a14:foregroundMark x1="2778" y1="52766" x2="8000" y2="66170"/>
                        <a14:foregroundMark x1="8000" y1="66170" x2="1111" y2="59468"/>
                        <a14:foregroundMark x1="1111" y1="59468" x2="1111" y2="59468"/>
                        <a14:backgroundMark x1="76444" y1="23830" x2="67333" y2="37872"/>
                        <a14:backgroundMark x1="67333" y1="37872" x2="55222" y2="47872"/>
                        <a14:backgroundMark x1="55222" y1="47872" x2="53111" y2="54362"/>
                        <a14:backgroundMark x1="71333" y1="39149" x2="66778" y2="66170"/>
                        <a14:backgroundMark x1="66778" y1="66170" x2="63667" y2="58617"/>
                        <a14:backgroundMark x1="41111" y1="13936" x2="47111" y2="14362"/>
                        <a14:backgroundMark x1="39444" y1="14149" x2="38333" y2="14787"/>
                        <a14:backgroundMark x1="43111" y1="15957" x2="37889" y2="15000"/>
                        <a14:backgroundMark x1="37889" y1="20106" x2="37889" y2="20106"/>
                        <a14:backgroundMark x1="37889" y1="18511" x2="38778" y2="20106"/>
                        <a14:backgroundMark x1="38111" y1="17447" x2="36889" y2="13723"/>
                      </a14:backgroundRemoval>
                    </a14:imgEffect>
                  </a14:imgLayer>
                </a14:imgProps>
              </a:ext>
              <a:ext uri="{28A0092B-C50C-407E-A947-70E740481C1C}">
                <a14:useLocalDpi xmlns:a14="http://schemas.microsoft.com/office/drawing/2010/main" val="0"/>
              </a:ext>
            </a:extLst>
          </a:blip>
          <a:srcRect/>
          <a:stretch>
            <a:fillRect/>
          </a:stretch>
        </p:blipFill>
        <p:spPr bwMode="auto">
          <a:xfrm>
            <a:off x="5236835" y="1119567"/>
            <a:ext cx="1832780" cy="191431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970E0F1-92A3-4C64-83E4-1D09F19F91B7}"/>
              </a:ext>
            </a:extLst>
          </p:cNvPr>
          <p:cNvGrpSpPr/>
          <p:nvPr/>
        </p:nvGrpSpPr>
        <p:grpSpPr>
          <a:xfrm>
            <a:off x="182177" y="1004667"/>
            <a:ext cx="4882192" cy="5823074"/>
            <a:chOff x="9605399" y="3717658"/>
            <a:chExt cx="4882192" cy="5823074"/>
          </a:xfrm>
        </p:grpSpPr>
        <p:sp>
          <p:nvSpPr>
            <p:cNvPr id="18" name="TextBox 17">
              <a:extLst>
                <a:ext uri="{FF2B5EF4-FFF2-40B4-BE49-F238E27FC236}">
                  <a16:creationId xmlns:a16="http://schemas.microsoft.com/office/drawing/2014/main" id="{979D3E40-4A8B-4C1D-AAAB-4D1799A3E203}"/>
                </a:ext>
              </a:extLst>
            </p:cNvPr>
            <p:cNvSpPr txBox="1"/>
            <p:nvPr/>
          </p:nvSpPr>
          <p:spPr>
            <a:xfrm>
              <a:off x="9605399" y="4277753"/>
              <a:ext cx="4882192" cy="5262979"/>
            </a:xfrm>
            <a:prstGeom prst="rect">
              <a:avLst/>
            </a:prstGeom>
            <a:solidFill>
              <a:schemeClr val="accent2">
                <a:lumMod val="20000"/>
                <a:lumOff val="80000"/>
              </a:schemeClr>
            </a:solidFill>
            <a:ln>
              <a:solidFill>
                <a:schemeClr val="tx1"/>
              </a:solidFill>
              <a:prstDash val="sysDot"/>
            </a:ln>
          </p:spPr>
          <p:txBody>
            <a:bodyPr wrap="square">
              <a:spAutoFit/>
            </a:bodyPr>
            <a:lstStyle/>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1: </a:t>
              </a:r>
              <a:r>
                <a:rPr lang="en-US" sz="2800" dirty="0" err="1">
                  <a:latin typeface="#9Slide03 SVN-PF Din Text Pro C" panose="02000506020000020004" pitchFamily="2" charset="0"/>
                </a:rPr>
                <a:t>Mở</a:t>
              </a:r>
              <a:r>
                <a:rPr lang="en-US" sz="2800" dirty="0">
                  <a:latin typeface="#9Slide03 SVN-PF Din Text Pro C" panose="02000506020000020004" pitchFamily="2" charset="0"/>
                </a:rPr>
                <a:t> Google Maps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thiết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bị</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bản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độ</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hiển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thị</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Google Maps </a:t>
              </a:r>
              <a:r>
                <a:rPr lang="en-US" sz="2800" dirty="0" err="1">
                  <a:latin typeface="#9Slide03 SVN-PF Din Text Pro C" panose="02000506020000020004" pitchFamily="2" charset="0"/>
                </a:rPr>
                <a:t>sẽ</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mặc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phần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phía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là</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hướng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Bắc</a:t>
              </a:r>
              <a:r>
                <a:rPr lang="en-US" sz="2800" dirty="0">
                  <a:latin typeface="#9Slide03 SVN-PF Din Text Pro C" panose="02000506020000020004" pitchFamily="2" charset="0"/>
                </a:rPr>
                <a:t>.</a:t>
              </a:r>
            </a:p>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2: </a:t>
              </a:r>
              <a:r>
                <a:rPr lang="en-US" sz="2800" dirty="0" err="1">
                  <a:latin typeface="#9Slide03 SVN-PF Din Text Pro C" panose="02000506020000020004" pitchFamily="2" charset="0"/>
                </a:rPr>
                <a:t>Để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ta </a:t>
              </a:r>
              <a:r>
                <a:rPr lang="en-US" sz="2800" dirty="0" err="1">
                  <a:latin typeface="#9Slide03 SVN-PF Din Text Pro C" panose="02000506020000020004" pitchFamily="2" charset="0"/>
                </a:rPr>
                <a:t>nhập</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tên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vào</a:t>
              </a:r>
              <a:r>
                <a:rPr lang="en-US" sz="2800" dirty="0">
                  <a:latin typeface="#9Slide03 SVN-PF Din Text Pro C" panose="02000506020000020004" pitchFamily="2" charset="0"/>
                </a:rPr>
                <a:t> ô </a:t>
              </a: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kiếm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sau</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đó</a:t>
              </a:r>
              <a:r>
                <a:rPr lang="en-US" sz="2800" dirty="0">
                  <a:latin typeface="#9Slide03 SVN-PF Din Text Pro C" panose="02000506020000020004" pitchFamily="2" charset="0"/>
                </a:rPr>
                <a:t> Google Maps  </a:t>
              </a:r>
              <a:r>
                <a:rPr lang="en-US" sz="2800" dirty="0" err="1">
                  <a:latin typeface="#9Slide03 SVN-PF Din Text Pro C" panose="02000506020000020004" pitchFamily="2" charset="0"/>
                </a:rPr>
                <a:t>sẽ</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tự</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động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đánh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dấu</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đó</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bằng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chấm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tròn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có</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màu</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sắc</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nổi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bật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nhận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diện</a:t>
              </a:r>
              <a:r>
                <a:rPr lang="en-US" sz="2800" dirty="0">
                  <a:latin typeface="#9Slide03 SVN-PF Din Text Pro C" panose="02000506020000020004" pitchFamily="2" charset="0"/>
                </a:rPr>
                <a:t>.</a:t>
              </a:r>
            </a:p>
            <a:p>
              <a:pPr algn="just"/>
              <a:r>
                <a:rPr lang="en-US" sz="2800" b="1" dirty="0">
                  <a:solidFill>
                    <a:srgbClr val="C00000"/>
                  </a:solidFill>
                  <a:latin typeface="#9Slide03 SVN-PF Din Text Pro C" panose="02000506020000020004" pitchFamily="2" charset="0"/>
                </a:rPr>
                <a:t>+ </a:t>
              </a:r>
              <a:r>
                <a:rPr lang="en-US" sz="2800" b="1" dirty="0" err="1">
                  <a:solidFill>
                    <a:srgbClr val="C00000"/>
                  </a:solidFill>
                  <a:latin typeface="#9Slide03 SVN-PF Din Text Pro C" panose="02000506020000020004" pitchFamily="2" charset="0"/>
                </a:rPr>
                <a:t>Bước</a:t>
              </a:r>
              <a:r>
                <a:rPr lang="en-US" sz="2800" b="1" dirty="0">
                  <a:solidFill>
                    <a:srgbClr val="C00000"/>
                  </a:solidFill>
                  <a:latin typeface="#9Slide03 SVN-PF Din Text Pro C" panose="02000506020000020004" pitchFamily="2" charset="0"/>
                </a:rPr>
                <a:t> 3: </a:t>
              </a:r>
              <a:r>
                <a:rPr lang="en-US" sz="2800" dirty="0" err="1">
                  <a:latin typeface="#9Slide03 SVN-PF Din Text Pro C" panose="02000506020000020004" pitchFamily="2" charset="0"/>
                </a:rPr>
                <a:t>Để</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tìm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đường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từ</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đến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một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khác</a:t>
              </a:r>
              <a:r>
                <a:rPr lang="en-US" sz="2800" dirty="0">
                  <a:latin typeface="#9Slide03 SVN-PF Din Text Pro C" panose="02000506020000020004" pitchFamily="2" charset="0"/>
                </a:rPr>
                <a:t>, ta </a:t>
              </a:r>
              <a:r>
                <a:rPr lang="en-US" sz="2800" dirty="0" err="1">
                  <a:latin typeface="#9Slide03 SVN-PF Din Text Pro C" panose="02000506020000020004" pitchFamily="2" charset="0"/>
                </a:rPr>
                <a:t>cần</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nhập</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tên</a:t>
              </a:r>
              <a:r>
                <a:rPr lang="en-US" sz="2800" dirty="0">
                  <a:latin typeface="#9Slide03 SVN-PF Din Text Pro C" panose="02000506020000020004" pitchFamily="2" charset="0"/>
                </a:rPr>
                <a:t> 2 </a:t>
              </a:r>
              <a:r>
                <a:rPr lang="en-US" sz="2800" dirty="0" err="1">
                  <a:latin typeface="#9Slide03 SVN-PF Din Text Pro C" panose="02000506020000020004" pitchFamily="2" charset="0"/>
                </a:rPr>
                <a:t>địa</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điểm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vào</a:t>
              </a:r>
              <a:r>
                <a:rPr lang="en-US" sz="2800" dirty="0">
                  <a:latin typeface="#9Slide03 SVN-PF Din Text Pro C" panose="02000506020000020004" pitchFamily="2" charset="0"/>
                </a:rPr>
                <a:t> ô </a:t>
              </a:r>
              <a:r>
                <a:rPr lang="en-US" sz="2800" dirty="0" err="1">
                  <a:latin typeface="#9Slide03 SVN-PF Din Text Pro C" panose="02000506020000020004" pitchFamily="2" charset="0"/>
                </a:rPr>
                <a:t>nơi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nơi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đến</a:t>
              </a:r>
              <a:r>
                <a:rPr lang="en-US" sz="2800" dirty="0">
                  <a:latin typeface="#9Slide03 SVN-PF Din Text Pro C" panose="02000506020000020004" pitchFamily="2" charset="0"/>
                </a:rPr>
                <a:t>. Google Maps </a:t>
              </a:r>
              <a:r>
                <a:rPr lang="en-US" sz="2800" dirty="0" err="1">
                  <a:latin typeface="#9Slide03 SVN-PF Din Text Pro C" panose="02000506020000020004" pitchFamily="2" charset="0"/>
                </a:rPr>
                <a:t>sẽ</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đưa</a:t>
              </a:r>
              <a:r>
                <a:rPr lang="en-US" sz="2800" dirty="0">
                  <a:latin typeface="#9Slide03 SVN-PF Din Text Pro C" panose="02000506020000020004" pitchFamily="2" charset="0"/>
                </a:rPr>
                <a:t> ra </a:t>
              </a:r>
              <a:r>
                <a:rPr lang="en-US" sz="2800" dirty="0" err="1">
                  <a:latin typeface="#9Slide03 SVN-PF Din Text Pro C" panose="02000506020000020004" pitchFamily="2" charset="0"/>
                </a:rPr>
                <a:t>kết</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quả</a:t>
              </a:r>
              <a:r>
                <a:rPr lang="en-US" sz="2800" dirty="0">
                  <a:latin typeface="#9Slide03 SVN-PF Din Text Pro C" panose="02000506020000020004" pitchFamily="2" charset="0"/>
                </a:rPr>
                <a:t> bao </a:t>
              </a:r>
              <a:r>
                <a:rPr lang="en-US" sz="2800" dirty="0" err="1">
                  <a:latin typeface="#9Slide03 SVN-PF Din Text Pro C" panose="02000506020000020004" pitchFamily="2" charset="0"/>
                </a:rPr>
                <a:t>gồm</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khoảng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cách</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đường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đi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hướng</a:t>
              </a:r>
              <a:r>
                <a:rPr lang="en-US" sz="2800" dirty="0">
                  <a:latin typeface="#9Slide03 SVN-PF Din Text Pro C" panose="02000506020000020004" pitchFamily="2" charset="0"/>
                </a:rPr>
                <a:t> di </a:t>
              </a:r>
              <a:r>
                <a:rPr lang="en-US" sz="2800" dirty="0" err="1">
                  <a:latin typeface="#9Slide03 SVN-PF Din Text Pro C" panose="02000506020000020004" pitchFamily="2" charset="0"/>
                </a:rPr>
                <a:t>chuyển</a:t>
              </a:r>
              <a:r>
                <a:rPr lang="en-US" sz="2800" dirty="0">
                  <a:latin typeface="#9Slide03 SVN-PF Din Text Pro C" panose="02000506020000020004" pitchFamily="2" charset="0"/>
                </a:rPr>
                <a:t>,…</a:t>
              </a:r>
            </a:p>
          </p:txBody>
        </p:sp>
        <p:sp>
          <p:nvSpPr>
            <p:cNvPr id="19" name="Lưu đồ: Điểm Kết Thúc 147">
              <a:extLst>
                <a:ext uri="{FF2B5EF4-FFF2-40B4-BE49-F238E27FC236}">
                  <a16:creationId xmlns:a16="http://schemas.microsoft.com/office/drawing/2014/main" id="{A7ED6B67-E7A1-4BBD-918D-486F16AD0C5E}"/>
                </a:ext>
              </a:extLst>
            </p:cNvPr>
            <p:cNvSpPr/>
            <p:nvPr/>
          </p:nvSpPr>
          <p:spPr>
            <a:xfrm>
              <a:off x="10546704" y="3717658"/>
              <a:ext cx="3307841" cy="644316"/>
            </a:xfrm>
            <a:prstGeom prst="flowChartTerminator">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rPr>
                <a:t>   </a:t>
              </a:r>
              <a:r>
                <a:rPr lang="en-US" sz="2800" dirty="0" err="1">
                  <a:solidFill>
                    <a:srgbClr val="FFFF00"/>
                  </a:solidFill>
                  <a:latin typeface="#9Slide05 SVNKitten" pitchFamily="2" charset="0"/>
                </a:rPr>
                <a:t>Với</a:t>
              </a:r>
              <a:r>
                <a:rPr lang="en-US" sz="2800" dirty="0">
                  <a:solidFill>
                    <a:srgbClr val="FFFF00"/>
                  </a:solidFill>
                  <a:latin typeface="#9Slide05 SVNKitten" pitchFamily="2" charset="0"/>
                </a:rPr>
                <a:t> Google Maps</a:t>
              </a:r>
            </a:p>
          </p:txBody>
        </p:sp>
      </p:grpSp>
      <p:pic>
        <p:nvPicPr>
          <p:cNvPr id="4" name="Picture 3" descr="Graphical user interface, text, application&#10;&#10;Description automatically generated">
            <a:extLst>
              <a:ext uri="{FF2B5EF4-FFF2-40B4-BE49-F238E27FC236}">
                <a16:creationId xmlns:a16="http://schemas.microsoft.com/office/drawing/2014/main" id="{F4E82E70-13A5-43DA-8CB8-BAD38D6F31BD}"/>
              </a:ext>
            </a:extLst>
          </p:cNvPr>
          <p:cNvPicPr>
            <a:picLocks noChangeAspect="1"/>
          </p:cNvPicPr>
          <p:nvPr/>
        </p:nvPicPr>
        <p:blipFill rotWithShape="1">
          <a:blip r:embed="rId7"/>
          <a:srcRect t="12663"/>
          <a:stretch/>
        </p:blipFill>
        <p:spPr>
          <a:xfrm>
            <a:off x="7502890" y="1056347"/>
            <a:ext cx="4171687" cy="1394206"/>
          </a:xfrm>
          <a:prstGeom prst="rect">
            <a:avLst/>
          </a:prstGeom>
        </p:spPr>
      </p:pic>
      <p:pic>
        <p:nvPicPr>
          <p:cNvPr id="15" name="Picture 14" descr="Map&#10;&#10;Description automatically generated">
            <a:extLst>
              <a:ext uri="{FF2B5EF4-FFF2-40B4-BE49-F238E27FC236}">
                <a16:creationId xmlns:a16="http://schemas.microsoft.com/office/drawing/2014/main" id="{7B39D785-C822-483B-98BF-C7052FBCA93A}"/>
              </a:ext>
            </a:extLst>
          </p:cNvPr>
          <p:cNvPicPr>
            <a:picLocks noChangeAspect="1"/>
          </p:cNvPicPr>
          <p:nvPr/>
        </p:nvPicPr>
        <p:blipFill>
          <a:blip r:embed="rId8"/>
          <a:stretch>
            <a:fillRect/>
          </a:stretch>
        </p:blipFill>
        <p:spPr>
          <a:xfrm>
            <a:off x="7502889" y="2450552"/>
            <a:ext cx="4171687" cy="4394405"/>
          </a:xfrm>
          <a:prstGeom prst="rect">
            <a:avLst/>
          </a:prstGeom>
        </p:spPr>
      </p:pic>
      <p:sp>
        <p:nvSpPr>
          <p:cNvPr id="27" name="TextBox 26">
            <a:extLst>
              <a:ext uri="{FF2B5EF4-FFF2-40B4-BE49-F238E27FC236}">
                <a16:creationId xmlns:a16="http://schemas.microsoft.com/office/drawing/2014/main" id="{1771EFCA-BBCB-40E2-A7E6-B2521D46E9D6}"/>
              </a:ext>
            </a:extLst>
          </p:cNvPr>
          <p:cNvSpPr txBox="1"/>
          <p:nvPr/>
        </p:nvSpPr>
        <p:spPr>
          <a:xfrm>
            <a:off x="10328791" y="1522617"/>
            <a:ext cx="942186" cy="461665"/>
          </a:xfrm>
          <a:prstGeom prst="rect">
            <a:avLst/>
          </a:prstGeom>
          <a:solidFill>
            <a:schemeClr val="accent2">
              <a:lumMod val="20000"/>
              <a:lumOff val="80000"/>
            </a:schemeClr>
          </a:solidFill>
        </p:spPr>
        <p:txBody>
          <a:bodyPr wrap="square">
            <a:spAutoFit/>
          </a:bodyPr>
          <a:lstStyle/>
          <a:p>
            <a:r>
              <a:rPr lang="en-US" sz="2400" dirty="0" err="1">
                <a:solidFill>
                  <a:srgbClr val="002060"/>
                </a:solidFill>
                <a:latin typeface="#9Slide03 SVN-PF Din Text Pro C" panose="02000506020000020004" pitchFamily="2" charset="0"/>
              </a:rPr>
              <a:t>Nơi</a:t>
            </a:r>
            <a:r>
              <a:rPr lang="en-US" sz="2400" dirty="0">
                <a:solidFill>
                  <a:srgbClr val="002060"/>
                </a:solidFill>
                <a:latin typeface="#9Slide03 SVN-PF Din Text Pro C" panose="02000506020000020004" pitchFamily="2" charset="0"/>
              </a:rPr>
              <a:t> </a:t>
            </a:r>
            <a:r>
              <a:rPr lang="en-US" sz="2400" dirty="0" err="1">
                <a:solidFill>
                  <a:srgbClr val="002060"/>
                </a:solidFill>
                <a:latin typeface="#9Slide03 SVN-PF Din Text Pro C" panose="02000506020000020004" pitchFamily="2" charset="0"/>
              </a:rPr>
              <a:t>đi</a:t>
            </a:r>
            <a:endParaRPr lang="en-US" sz="2400" dirty="0">
              <a:solidFill>
                <a:srgbClr val="002060"/>
              </a:solidFill>
            </a:endParaRPr>
          </a:p>
        </p:txBody>
      </p:sp>
      <p:sp>
        <p:nvSpPr>
          <p:cNvPr id="28" name="TextBox 27">
            <a:extLst>
              <a:ext uri="{FF2B5EF4-FFF2-40B4-BE49-F238E27FC236}">
                <a16:creationId xmlns:a16="http://schemas.microsoft.com/office/drawing/2014/main" id="{01E9C66C-D76C-4BBD-94C8-8D9D16A446FB}"/>
              </a:ext>
            </a:extLst>
          </p:cNvPr>
          <p:cNvSpPr txBox="1"/>
          <p:nvPr/>
        </p:nvSpPr>
        <p:spPr>
          <a:xfrm>
            <a:off x="10328791" y="948022"/>
            <a:ext cx="942186" cy="461665"/>
          </a:xfrm>
          <a:prstGeom prst="rect">
            <a:avLst/>
          </a:prstGeom>
          <a:solidFill>
            <a:schemeClr val="accent2">
              <a:lumMod val="20000"/>
              <a:lumOff val="80000"/>
            </a:schemeClr>
          </a:solidFill>
        </p:spPr>
        <p:txBody>
          <a:bodyPr wrap="square">
            <a:spAutoFit/>
          </a:bodyPr>
          <a:lstStyle/>
          <a:p>
            <a:r>
              <a:rPr lang="en-US" sz="2400" dirty="0" err="1">
                <a:solidFill>
                  <a:srgbClr val="002060"/>
                </a:solidFill>
                <a:latin typeface="#9Slide03 SVN-PF Din Text Pro C" panose="02000506020000020004" pitchFamily="2" charset="0"/>
              </a:rPr>
              <a:t>Nơi</a:t>
            </a:r>
            <a:r>
              <a:rPr lang="en-US" sz="2400" dirty="0">
                <a:solidFill>
                  <a:srgbClr val="002060"/>
                </a:solidFill>
                <a:latin typeface="#9Slide03 SVN-PF Din Text Pro C" panose="02000506020000020004" pitchFamily="2" charset="0"/>
              </a:rPr>
              <a:t> </a:t>
            </a:r>
            <a:r>
              <a:rPr lang="en-US" sz="2400" dirty="0" err="1">
                <a:solidFill>
                  <a:srgbClr val="002060"/>
                </a:solidFill>
                <a:latin typeface="#9Slide03 SVN-PF Din Text Pro C" panose="02000506020000020004" pitchFamily="2" charset="0"/>
              </a:rPr>
              <a:t>đến</a:t>
            </a:r>
            <a:endParaRPr lang="en-US" sz="2400" dirty="0">
              <a:solidFill>
                <a:srgbClr val="002060"/>
              </a:solidFill>
            </a:endParaRPr>
          </a:p>
        </p:txBody>
      </p:sp>
    </p:spTree>
    <p:extLst>
      <p:ext uri="{BB962C8B-B14F-4D97-AF65-F5344CB8AC3E}">
        <p14:creationId xmlns:p14="http://schemas.microsoft.com/office/powerpoint/2010/main" val="3324967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84485" y="374036"/>
            <a:ext cx="10608039" cy="892552"/>
          </a:xfrm>
          <a:prstGeom prst="rect">
            <a:avLst/>
          </a:prstGeom>
        </p:spPr>
        <p:txBody>
          <a:bodyPr wrap="square">
            <a:spAutoFit/>
          </a:bodyPr>
          <a:lstStyle/>
          <a:p>
            <a:pPr lvl="0" algn="ctr">
              <a:defRPr/>
            </a:pPr>
            <a:r>
              <a:rPr lang="en-US" sz="2600" b="1" dirty="0">
                <a:solidFill>
                  <a:schemeClr val="bg1"/>
                </a:solidFill>
                <a:latin typeface="iCiel Baliho Script" pitchFamily="50" charset="0"/>
              </a:rPr>
              <a:t>Ti</a:t>
            </a:r>
            <a:r>
              <a:rPr lang="vi-VN" sz="2600" b="1" dirty="0">
                <a:solidFill>
                  <a:schemeClr val="bg1"/>
                </a:solidFill>
                <a:latin typeface="iCiel Baliho Script" pitchFamily="50" charset="0"/>
              </a:rPr>
              <a:t>ết 5 - Bài 4:</a:t>
            </a:r>
          </a:p>
          <a:p>
            <a:pPr lvl="0" algn="ctr">
              <a:defRPr/>
            </a:pPr>
            <a:r>
              <a:rPr lang="vi-VN" sz="2600" b="1" dirty="0">
                <a:solidFill>
                  <a:srgbClr val="FFFF00"/>
                </a:solidFill>
                <a:latin typeface="#9Slide03 Arima Madurai Thin" panose="00000300000000000000" pitchFamily="2" charset="0"/>
                <a:cs typeface="#9Slide03 Arima Madurai Thin" panose="00000300000000000000" pitchFamily="2" charset="0"/>
              </a:rPr>
              <a:t>KÍ HIỆU VÀ BẢNG CHÚ GIẢI BẢN  ĐỒ.TÌM ĐƯỜNG ĐI TRÊN BẢN ĐỒ (T2)</a:t>
            </a:r>
          </a:p>
        </p:txBody>
      </p:sp>
      <p:sp>
        <p:nvSpPr>
          <p:cNvPr id="4" name="Rectangle 3"/>
          <p:cNvSpPr/>
          <p:nvPr/>
        </p:nvSpPr>
        <p:spPr>
          <a:xfrm>
            <a:off x="438863" y="1119318"/>
            <a:ext cx="4448783" cy="477054"/>
          </a:xfrm>
          <a:prstGeom prst="rect">
            <a:avLst/>
          </a:prstGeom>
        </p:spPr>
        <p:txBody>
          <a:bodyPr wrap="none">
            <a:spAutoFit/>
          </a:bodyPr>
          <a:lstStyle/>
          <a:p>
            <a:pPr algn="ctr"/>
            <a:r>
              <a:rPr lang="vi-VN" sz="2400" b="1" dirty="0">
                <a:solidFill>
                  <a:srgbClr val="FFE699"/>
                </a:solidFill>
                <a:latin typeface="+mj-lt"/>
                <a:cs typeface="#9Slide05 Cimochi" panose="02000504060000020004" pitchFamily="2" charset="-34"/>
              </a:rPr>
              <a:t>1. </a:t>
            </a:r>
            <a:r>
              <a:rPr lang="en-US" sz="2500" b="1" dirty="0">
                <a:solidFill>
                  <a:srgbClr val="FFE699"/>
                </a:solidFill>
                <a:latin typeface="+mj-lt"/>
                <a:cs typeface="#9Slide05 Cimochi" panose="02000504060000020004" pitchFamily="2" charset="-34"/>
              </a:rPr>
              <a:t>Kí hiệu và bảng chú giải bản đồ</a:t>
            </a:r>
            <a:r>
              <a:rPr lang="vi-VN" sz="2500" b="1" dirty="0">
                <a:solidFill>
                  <a:srgbClr val="FFE699"/>
                </a:solidFill>
                <a:latin typeface="+mj-lt"/>
                <a:cs typeface="#9Slide05 Cimochi" panose="02000504060000020004" pitchFamily="2" charset="-34"/>
              </a:rPr>
              <a:t>.</a:t>
            </a:r>
            <a:endParaRPr lang="en-US" sz="2500" b="1" dirty="0">
              <a:solidFill>
                <a:srgbClr val="FFE699"/>
              </a:solidFill>
              <a:latin typeface="+mj-lt"/>
              <a:cs typeface="#9Slide05 Cimochi" panose="02000504060000020004" pitchFamily="2" charset="-34"/>
            </a:endParaRPr>
          </a:p>
        </p:txBody>
      </p:sp>
      <p:sp>
        <p:nvSpPr>
          <p:cNvPr id="5" name="TextBox 4"/>
          <p:cNvSpPr txBox="1"/>
          <p:nvPr/>
        </p:nvSpPr>
        <p:spPr>
          <a:xfrm>
            <a:off x="2237841" y="2630937"/>
            <a:ext cx="8755003" cy="461665"/>
          </a:xfrm>
          <a:prstGeom prst="rect">
            <a:avLst/>
          </a:prstGeom>
          <a:solidFill>
            <a:schemeClr val="bg1"/>
          </a:solidFill>
        </p:spPr>
        <p:txBody>
          <a:bodyPr wrap="square" rtlCol="0">
            <a:spAutoFit/>
          </a:bodyPr>
          <a:lstStyle/>
          <a:p>
            <a:r>
              <a:rPr lang="vi-VN" sz="2400" b="1" dirty="0">
                <a:latin typeface="+mj-lt"/>
              </a:rPr>
              <a:t>Tìm đường đi trên </a:t>
            </a:r>
            <a:r>
              <a:rPr lang="vi-VN" sz="2400" b="1" dirty="0">
                <a:solidFill>
                  <a:srgbClr val="C00000"/>
                </a:solidFill>
                <a:latin typeface="+mj-lt"/>
              </a:rPr>
              <a:t>bản đồ giấy </a:t>
            </a:r>
            <a:r>
              <a:rPr lang="vi-VN" sz="2400" b="1" dirty="0">
                <a:latin typeface="+mj-lt"/>
              </a:rPr>
              <a:t>hoặc phần mềm </a:t>
            </a:r>
            <a:r>
              <a:rPr lang="vi-VN" sz="2400" b="1" dirty="0">
                <a:solidFill>
                  <a:srgbClr val="C00000"/>
                </a:solidFill>
                <a:latin typeface="+mj-lt"/>
              </a:rPr>
              <a:t>google maps</a:t>
            </a:r>
            <a:endParaRPr lang="en-US" sz="2400" b="1" dirty="0">
              <a:solidFill>
                <a:srgbClr val="C00000"/>
              </a:solidFill>
              <a:latin typeface="+mj-lt"/>
              <a:cs typeface="Times New Roman" panose="02020603050405020304" pitchFamily="18" charset="0"/>
            </a:endParaRPr>
          </a:p>
        </p:txBody>
      </p:sp>
      <p:sp>
        <p:nvSpPr>
          <p:cNvPr id="7" name="Rectangle 6"/>
          <p:cNvSpPr/>
          <p:nvPr/>
        </p:nvSpPr>
        <p:spPr>
          <a:xfrm>
            <a:off x="425237" y="1621888"/>
            <a:ext cx="4660250" cy="477054"/>
          </a:xfrm>
          <a:prstGeom prst="rect">
            <a:avLst/>
          </a:prstGeom>
        </p:spPr>
        <p:txBody>
          <a:bodyPr wrap="none">
            <a:spAutoFit/>
          </a:bodyPr>
          <a:lstStyle/>
          <a:p>
            <a:pPr algn="ctr"/>
            <a:r>
              <a:rPr lang="vi-VN" sz="2400" b="1" dirty="0">
                <a:solidFill>
                  <a:srgbClr val="FFE699"/>
                </a:solidFill>
                <a:latin typeface="+mj-lt"/>
                <a:cs typeface="#9Slide05 Cimochi" panose="02000504060000020004" pitchFamily="2" charset="-34"/>
              </a:rPr>
              <a:t>2. Đọc một số bản đồ thông dụng.</a:t>
            </a:r>
            <a:endParaRPr lang="en-US" sz="2400" b="1" dirty="0">
              <a:solidFill>
                <a:srgbClr val="FFE699"/>
              </a:solidFill>
              <a:latin typeface="+mj-lt"/>
              <a:cs typeface="#9Slide05 Cimochi" panose="02000504060000020004" pitchFamily="2" charset="-34"/>
            </a:endParaRPr>
          </a:p>
        </p:txBody>
      </p:sp>
      <p:sp>
        <p:nvSpPr>
          <p:cNvPr id="8" name="Rectangle 7"/>
          <p:cNvSpPr/>
          <p:nvPr/>
        </p:nvSpPr>
        <p:spPr>
          <a:xfrm>
            <a:off x="438863" y="2134107"/>
            <a:ext cx="4003019" cy="461665"/>
          </a:xfrm>
          <a:prstGeom prst="rect">
            <a:avLst/>
          </a:prstGeom>
        </p:spPr>
        <p:txBody>
          <a:bodyPr wrap="none">
            <a:spAutoFit/>
          </a:bodyPr>
          <a:lstStyle/>
          <a:p>
            <a:pPr algn="ctr"/>
            <a:r>
              <a:rPr lang="vi-VN" sz="2400" b="1" dirty="0">
                <a:solidFill>
                  <a:srgbClr val="FFE699"/>
                </a:solidFill>
                <a:latin typeface="+mj-lt"/>
                <a:cs typeface="#9Slide05 Cimochi" panose="02000504060000020004" pitchFamily="2" charset="-34"/>
              </a:rPr>
              <a:t>3. Tìm đường đi trên bản đồ:</a:t>
            </a:r>
            <a:endParaRPr lang="en-US" sz="2400" b="1" dirty="0">
              <a:solidFill>
                <a:srgbClr val="FFE699"/>
              </a:solidFill>
              <a:latin typeface="+mj-lt"/>
              <a:cs typeface="#9Slide05 Cimochi" panose="02000504060000020004" pitchFamily="2" charset="-34"/>
            </a:endParaRPr>
          </a:p>
        </p:txBody>
      </p:sp>
      <p:sp>
        <p:nvSpPr>
          <p:cNvPr id="3" name="TextBox 2"/>
          <p:cNvSpPr txBox="1"/>
          <p:nvPr/>
        </p:nvSpPr>
        <p:spPr>
          <a:xfrm>
            <a:off x="425237" y="3046435"/>
            <a:ext cx="11642358" cy="1384995"/>
          </a:xfrm>
          <a:prstGeom prst="rect">
            <a:avLst/>
          </a:prstGeom>
          <a:noFill/>
        </p:spPr>
        <p:txBody>
          <a:bodyPr wrap="square" rtlCol="0">
            <a:spAutoFit/>
          </a:bodyPr>
          <a:lstStyle/>
          <a:p>
            <a:pPr algn="just"/>
            <a:r>
              <a:rPr lang="vi-VN" altLang="en-US" sz="2800" b="1" dirty="0">
                <a:solidFill>
                  <a:schemeClr val="bg1"/>
                </a:solidFill>
                <a:latin typeface="#9Slide03 SVN-PF Din Text Pro C" panose="02000506020000020004" pitchFamily="2" charset="0"/>
              </a:rPr>
              <a:t>- B1: </a:t>
            </a:r>
            <a:r>
              <a:rPr lang="vi-VN" altLang="en-US" sz="2800" dirty="0">
                <a:solidFill>
                  <a:schemeClr val="bg1"/>
                </a:solidFill>
                <a:latin typeface="#9Slide03 SVN-PF Din Text Pro C" panose="02000506020000020004" pitchFamily="2" charset="0"/>
              </a:rPr>
              <a:t>Xác định nơi đi</a:t>
            </a:r>
            <a:r>
              <a:rPr lang="en-US" altLang="en-US" sz="2800" dirty="0">
                <a:solidFill>
                  <a:schemeClr val="bg1"/>
                </a:solidFill>
                <a:latin typeface="#9Slide03 SVN-PF Din Text Pro C" panose="02000506020000020004" pitchFamily="2" charset="0"/>
              </a:rPr>
              <a:t>, </a:t>
            </a:r>
            <a:r>
              <a:rPr lang="vi-VN" altLang="en-US" sz="2800" dirty="0">
                <a:solidFill>
                  <a:schemeClr val="bg1"/>
                </a:solidFill>
                <a:latin typeface="#9Slide03 SVN-PF Din Text Pro C" panose="02000506020000020004" pitchFamily="2" charset="0"/>
              </a:rPr>
              <a:t>nơi đến, hướng.</a:t>
            </a:r>
          </a:p>
          <a:p>
            <a:pPr algn="just"/>
            <a:r>
              <a:rPr lang="vi-VN" altLang="en-US" sz="2800" b="1" dirty="0">
                <a:solidFill>
                  <a:schemeClr val="bg1"/>
                </a:solidFill>
                <a:latin typeface="#9Slide03 SVN-PF Din Text Pro C" panose="02000506020000020004" pitchFamily="2" charset="0"/>
              </a:rPr>
              <a:t>- B2: </a:t>
            </a:r>
            <a:r>
              <a:rPr lang="vi-VN" altLang="en-US" sz="2800" dirty="0">
                <a:solidFill>
                  <a:schemeClr val="bg1"/>
                </a:solidFill>
                <a:latin typeface="#9Slide03 SVN-PF Din Text Pro C" panose="02000506020000020004" pitchFamily="2" charset="0"/>
              </a:rPr>
              <a:t>Tìm đường có thể đi và lựa chọn cung đường thích hợp </a:t>
            </a:r>
            <a:r>
              <a:rPr lang="en-US" altLang="en-US" sz="2800" dirty="0">
                <a:solidFill>
                  <a:schemeClr val="bg1"/>
                </a:solidFill>
                <a:latin typeface="#9Slide03 SVN-PF Din Text Pro C" panose="02000506020000020004" pitchFamily="2" charset="0"/>
              </a:rPr>
              <a:t>nhất </a:t>
            </a:r>
            <a:r>
              <a:rPr lang="vi-VN" altLang="en-US" sz="2800" dirty="0">
                <a:solidFill>
                  <a:schemeClr val="bg1"/>
                </a:solidFill>
                <a:latin typeface="#9Slide03 SVN-PF Din Text Pro C" panose="02000506020000020004" pitchFamily="2" charset="0"/>
              </a:rPr>
              <a:t>(ngắn, thuận lợi nhất</a:t>
            </a:r>
            <a:r>
              <a:rPr lang="en-US" altLang="en-US" sz="2800" dirty="0">
                <a:solidFill>
                  <a:schemeClr val="bg1"/>
                </a:solidFill>
                <a:latin typeface="#9Slide03 SVN-PF Din Text Pro C" panose="02000506020000020004" pitchFamily="2" charset="0"/>
              </a:rPr>
              <a:t>)</a:t>
            </a:r>
            <a:r>
              <a:rPr lang="vi-VN" altLang="en-US" sz="2800" dirty="0">
                <a:solidFill>
                  <a:schemeClr val="bg1"/>
                </a:solidFill>
                <a:latin typeface="#9Slide03 SVN-PF Din Text Pro C" panose="02000506020000020004" pitchFamily="2" charset="0"/>
              </a:rPr>
              <a:t>, tuân thủ </a:t>
            </a:r>
            <a:r>
              <a:rPr lang="en-US" altLang="en-US" sz="2800" dirty="0">
                <a:solidFill>
                  <a:schemeClr val="bg1"/>
                </a:solidFill>
                <a:latin typeface="#9Slide03 SVN-PF Din Text Pro C" panose="02000506020000020004" pitchFamily="2" charset="0"/>
              </a:rPr>
              <a:t>luật ATGT</a:t>
            </a:r>
            <a:r>
              <a:rPr lang="vi-VN" altLang="en-US" sz="2800" dirty="0">
                <a:solidFill>
                  <a:schemeClr val="bg1"/>
                </a:solidFill>
                <a:latin typeface="#9Slide03 SVN-PF Din Text Pro C" panose="02000506020000020004" pitchFamily="2" charset="0"/>
              </a:rPr>
              <a:t>.</a:t>
            </a:r>
          </a:p>
          <a:p>
            <a:pPr algn="just"/>
            <a:r>
              <a:rPr lang="vi-VN" altLang="en-US" sz="2800" dirty="0">
                <a:solidFill>
                  <a:schemeClr val="bg1"/>
                </a:solidFill>
                <a:latin typeface="#9Slide03 SVN-PF Din Text Pro C" panose="02000506020000020004" pitchFamily="2" charset="0"/>
              </a:rPr>
              <a:t>-</a:t>
            </a:r>
            <a:r>
              <a:rPr lang="vi-VN" altLang="en-US" sz="2800" b="1" dirty="0">
                <a:solidFill>
                  <a:schemeClr val="bg1"/>
                </a:solidFill>
                <a:latin typeface="#9Slide03 SVN-PF Din Text Pro C" panose="02000506020000020004" pitchFamily="2" charset="0"/>
              </a:rPr>
              <a:t> B3: </a:t>
            </a:r>
            <a:r>
              <a:rPr lang="vi-VN" altLang="en-US" sz="2800" dirty="0">
                <a:solidFill>
                  <a:schemeClr val="bg1"/>
                </a:solidFill>
                <a:latin typeface="#9Slide03 SVN-PF Din Text Pro C" panose="02000506020000020004" pitchFamily="2" charset="0"/>
              </a:rPr>
              <a:t>Dựa vào tỉ lệ bản đồ để xác định khoảng cách thực tế sẽ đi.</a:t>
            </a:r>
          </a:p>
        </p:txBody>
      </p:sp>
      <p:pic>
        <p:nvPicPr>
          <p:cNvPr id="9" name="Picture 8">
            <a:extLst>
              <a:ext uri="{FF2B5EF4-FFF2-40B4-BE49-F238E27FC236}">
                <a16:creationId xmlns:a16="http://schemas.microsoft.com/office/drawing/2014/main" id="{09BB3DBE-F946-46B6-A205-2237F2B23F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5237" y="304954"/>
            <a:ext cx="1028002" cy="1028002"/>
          </a:xfrm>
          <a:prstGeom prst="rect">
            <a:avLst/>
          </a:prstGeom>
        </p:spPr>
      </p:pic>
    </p:spTree>
    <p:extLst>
      <p:ext uri="{BB962C8B-B14F-4D97-AF65-F5344CB8AC3E}">
        <p14:creationId xmlns:p14="http://schemas.microsoft.com/office/powerpoint/2010/main" val="86408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F7C08D5-4831-4859-B758-0337CDD632D8}"/>
              </a:ext>
            </a:extLst>
          </p:cNvPr>
          <p:cNvSpPr txBox="1"/>
          <p:nvPr/>
        </p:nvSpPr>
        <p:spPr>
          <a:xfrm>
            <a:off x="46720" y="6011201"/>
            <a:ext cx="7830324" cy="646331"/>
          </a:xfrm>
          <a:prstGeom prst="rect">
            <a:avLst/>
          </a:prstGeom>
          <a:noFill/>
        </p:spPr>
        <p:txBody>
          <a:bodyPr wrap="square">
            <a:spAutoFit/>
          </a:bodyPr>
          <a:lstStyle/>
          <a:p>
            <a:r>
              <a:rPr lang="en-US" dirty="0"/>
              <a:t>Link: </a:t>
            </a:r>
            <a:r>
              <a:rPr lang="en-US" dirty="0">
                <a:hlinkClick r:id="rId2"/>
              </a:rPr>
              <a:t>https://www.google.com/maps/@13.8365503,102.4008656,5.58z?hl=vi-VN</a:t>
            </a:r>
            <a:endParaRPr lang="en-US" dirty="0"/>
          </a:p>
          <a:p>
            <a:endParaRPr lang="en-US" dirty="0"/>
          </a:p>
        </p:txBody>
      </p:sp>
      <p:pic>
        <p:nvPicPr>
          <p:cNvPr id="3" name="Picture 2">
            <a:extLst>
              <a:ext uri="{FF2B5EF4-FFF2-40B4-BE49-F238E27FC236}">
                <a16:creationId xmlns:a16="http://schemas.microsoft.com/office/drawing/2014/main" id="{6BB95D83-0CA5-47A6-8EB7-537CA872B791}"/>
              </a:ext>
            </a:extLst>
          </p:cNvPr>
          <p:cNvPicPr>
            <a:picLocks noChangeAspect="1"/>
          </p:cNvPicPr>
          <p:nvPr/>
        </p:nvPicPr>
        <p:blipFill rotWithShape="1">
          <a:blip r:embed="rId3"/>
          <a:srcRect l="5214" t="6852" r="4463" b="3809"/>
          <a:stretch/>
        </p:blipFill>
        <p:spPr>
          <a:xfrm>
            <a:off x="808900" y="2741130"/>
            <a:ext cx="3097161" cy="3063436"/>
          </a:xfrm>
          <a:prstGeom prst="rect">
            <a:avLst/>
          </a:prstGeom>
        </p:spPr>
      </p:pic>
      <p:pic>
        <p:nvPicPr>
          <p:cNvPr id="1026" name="Picture 2" descr="DỰ ÁN ĐẤT NỀN GIÁ RẺ VEN SÔNG XÃ ĐẠI PHƯỚC | LH 0909.30.3838">
            <a:extLst>
              <a:ext uri="{FF2B5EF4-FFF2-40B4-BE49-F238E27FC236}">
                <a16:creationId xmlns:a16="http://schemas.microsoft.com/office/drawing/2014/main" id="{080614F9-4788-4E7A-9139-7723F9E070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78" t="-2641" r="6685" b="6042"/>
          <a:stretch/>
        </p:blipFill>
        <p:spPr bwMode="auto">
          <a:xfrm>
            <a:off x="4111108" y="2470387"/>
            <a:ext cx="3097162" cy="3246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ểu tượng ngôi nhà thiết kế Trang Biểu tượng - Ống Khói Phòng png tải về -  Miễn phí trong suốt Máy Tính Nền png Tải về.">
            <a:extLst>
              <a:ext uri="{FF2B5EF4-FFF2-40B4-BE49-F238E27FC236}">
                <a16:creationId xmlns:a16="http://schemas.microsoft.com/office/drawing/2014/main" id="{0D2CE36A-2545-40EF-891A-351F5C69CEFB}"/>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72111" y1="12222" x2="72111" y2="12222"/>
                      </a14:backgroundRemoval>
                    </a14:imgEffect>
                  </a14:imgLayer>
                </a14:imgProps>
              </a:ext>
              <a:ext uri="{28A0092B-C50C-407E-A947-70E740481C1C}">
                <a14:useLocalDpi xmlns:a14="http://schemas.microsoft.com/office/drawing/2010/main" val="0"/>
              </a:ext>
            </a:extLst>
          </a:blip>
          <a:srcRect l="14228" t="8387" r="14804" b="14839"/>
          <a:stretch/>
        </p:blipFill>
        <p:spPr bwMode="auto">
          <a:xfrm>
            <a:off x="8082091" y="1279533"/>
            <a:ext cx="1552069" cy="16790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CE191C8-D74E-4E1E-AD1E-A86B6940C1E3}"/>
              </a:ext>
            </a:extLst>
          </p:cNvPr>
          <p:cNvCxnSpPr/>
          <p:nvPr/>
        </p:nvCxnSpPr>
        <p:spPr>
          <a:xfrm>
            <a:off x="7877044" y="1035340"/>
            <a:ext cx="0" cy="577546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30" name="Picture 6" descr="Black car road icon Royalty Free Vector Image - VectorStock">
            <a:extLst>
              <a:ext uri="{FF2B5EF4-FFF2-40B4-BE49-F238E27FC236}">
                <a16:creationId xmlns:a16="http://schemas.microsoft.com/office/drawing/2014/main" id="{4A2CC87E-DEE2-4762-84DC-D2ADD72C5E4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3800">
                        <a14:foregroundMark x1="33000" y1="69074" x2="33700" y2="67963"/>
                        <a14:foregroundMark x1="36000" y1="65185" x2="33700" y2="59352"/>
                        <a14:foregroundMark x1="93800" y1="68426" x2="93800" y2="68426"/>
                      </a14:backgroundRemoval>
                    </a14:imgEffect>
                  </a14:imgLayer>
                </a14:imgProps>
              </a:ext>
              <a:ext uri="{28A0092B-C50C-407E-A947-70E740481C1C}">
                <a14:useLocalDpi xmlns:a14="http://schemas.microsoft.com/office/drawing/2010/main" val="0"/>
              </a:ext>
            </a:extLst>
          </a:blip>
          <a:srcRect l="6489" t="19927" r="4788" b="28387"/>
          <a:stretch/>
        </p:blipFill>
        <p:spPr bwMode="auto">
          <a:xfrm rot="489545">
            <a:off x="8514201" y="2920293"/>
            <a:ext cx="2933801" cy="18458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D73DD636-87A3-40F3-AAF0-CCCE8C217C3C}"/>
              </a:ext>
            </a:extLst>
          </p:cNvPr>
          <p:cNvPicPr>
            <a:picLocks noChangeAspect="1"/>
          </p:cNvPicPr>
          <p:nvPr/>
        </p:nvPicPr>
        <p:blipFill>
          <a:blip r:embed="rId9"/>
          <a:stretch>
            <a:fillRect/>
          </a:stretch>
        </p:blipFill>
        <p:spPr>
          <a:xfrm>
            <a:off x="9261987" y="4644698"/>
            <a:ext cx="2930013" cy="2200253"/>
          </a:xfrm>
          <a:prstGeom prst="rect">
            <a:avLst/>
          </a:prstGeom>
        </p:spPr>
      </p:pic>
      <p:sp>
        <p:nvSpPr>
          <p:cNvPr id="18" name="Rectangle 17">
            <a:extLst>
              <a:ext uri="{FF2B5EF4-FFF2-40B4-BE49-F238E27FC236}">
                <a16:creationId xmlns:a16="http://schemas.microsoft.com/office/drawing/2014/main" id="{2131EEF6-DD71-46F5-804F-D66CE0FBC00D}"/>
              </a:ext>
            </a:extLst>
          </p:cNvPr>
          <p:cNvSpPr/>
          <p:nvPr/>
        </p:nvSpPr>
        <p:spPr>
          <a:xfrm>
            <a:off x="977110" y="103824"/>
            <a:ext cx="10730208"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9"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7BD5F62E-E0AA-43E4-858F-BCCB8F919040}"/>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464073" y="51911"/>
            <a:ext cx="1179021" cy="111948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08B89B3-37BA-40EC-83D9-362E06614ECF}"/>
              </a:ext>
            </a:extLst>
          </p:cNvPr>
          <p:cNvGrpSpPr/>
          <p:nvPr/>
        </p:nvGrpSpPr>
        <p:grpSpPr>
          <a:xfrm>
            <a:off x="728944" y="1358143"/>
            <a:ext cx="6921304" cy="1106027"/>
            <a:chOff x="411873" y="1102799"/>
            <a:chExt cx="6144511" cy="1106027"/>
          </a:xfrm>
        </p:grpSpPr>
        <p:sp>
          <p:nvSpPr>
            <p:cNvPr id="2" name="Rectangle: Rounded Corners 1">
              <a:extLst>
                <a:ext uri="{FF2B5EF4-FFF2-40B4-BE49-F238E27FC236}">
                  <a16:creationId xmlns:a16="http://schemas.microsoft.com/office/drawing/2014/main" id="{64735ACA-F0B4-47B6-8C00-B64C3FC41F07}"/>
                </a:ext>
              </a:extLst>
            </p:cNvPr>
            <p:cNvSpPr/>
            <p:nvPr/>
          </p:nvSpPr>
          <p:spPr>
            <a:xfrm>
              <a:off x="411873" y="1119487"/>
              <a:ext cx="6144511" cy="108933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5">
              <a:extLst>
                <a:ext uri="{FF2B5EF4-FFF2-40B4-BE49-F238E27FC236}">
                  <a16:creationId xmlns:a16="http://schemas.microsoft.com/office/drawing/2014/main" id="{0ACF2F09-2AC8-499C-A2FD-718F12F4306E}"/>
                </a:ext>
              </a:extLst>
            </p:cNvPr>
            <p:cNvSpPr txBox="1">
              <a:spLocks noChangeArrowheads="1"/>
            </p:cNvSpPr>
            <p:nvPr/>
          </p:nvSpPr>
          <p:spPr bwMode="auto">
            <a:xfrm>
              <a:off x="744061" y="1102799"/>
              <a:ext cx="581232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err="1">
                  <a:latin typeface="#9Slide03 SVN-PF Din Text Pro C" panose="02000506020000020004" pitchFamily="2" charset="0"/>
                </a:rPr>
                <a:t>Sử</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dụng</a:t>
              </a:r>
              <a:r>
                <a:rPr lang="en-US" altLang="en-US" dirty="0">
                  <a:latin typeface="#9Slide03 SVN-PF Din Text Pro C" panose="02000506020000020004" pitchFamily="2" charset="0"/>
                </a:rPr>
                <a:t> Google map, </a:t>
              </a:r>
              <a:r>
                <a:rPr lang="en-US" altLang="en-US" dirty="0" err="1">
                  <a:latin typeface="#9Slide03 SVN-PF Din Text Pro C" panose="02000506020000020004" pitchFamily="2" charset="0"/>
                </a:rPr>
                <a:t>tìm</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quãng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đường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ngắn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nhất</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từ</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trường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về</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nhà</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em</a:t>
              </a:r>
              <a:r>
                <a:rPr lang="en-US" altLang="en-US" dirty="0">
                  <a:latin typeface="#9Slide03 SVN-PF Din Text Pro C" panose="02000506020000020004" pitchFamily="2" charset="0"/>
                </a:rPr>
                <a:t>. Sau </a:t>
              </a:r>
              <a:r>
                <a:rPr lang="en-US" altLang="en-US" dirty="0" err="1">
                  <a:latin typeface="#9Slide03 SVN-PF Din Text Pro C" panose="02000506020000020004" pitchFamily="2" charset="0"/>
                </a:rPr>
                <a:t>đó</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mô</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tả</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cho</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cả</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lớp</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nghe</a:t>
              </a:r>
              <a:r>
                <a:rPr lang="en-US" altLang="en-US" dirty="0">
                  <a:latin typeface="#9Slide03 SVN-PF Din Text Pro C" panose="02000506020000020004" pitchFamily="2" charset="0"/>
                </a:rPr>
                <a:t>.</a:t>
              </a:r>
            </a:p>
          </p:txBody>
        </p:sp>
      </p:grpSp>
    </p:spTree>
    <p:extLst>
      <p:ext uri="{BB962C8B-B14F-4D97-AF65-F5344CB8AC3E}">
        <p14:creationId xmlns:p14="http://schemas.microsoft.com/office/powerpoint/2010/main" val="3054444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CE191C8-D74E-4E1E-AD1E-A86B6940C1E3}"/>
              </a:ext>
            </a:extLst>
          </p:cNvPr>
          <p:cNvCxnSpPr/>
          <p:nvPr/>
        </p:nvCxnSpPr>
        <p:spPr>
          <a:xfrm>
            <a:off x="8031789" y="1033343"/>
            <a:ext cx="0" cy="577546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131EEF6-DD71-46F5-804F-D66CE0FBC00D}"/>
              </a:ext>
            </a:extLst>
          </p:cNvPr>
          <p:cNvSpPr/>
          <p:nvPr/>
        </p:nvSpPr>
        <p:spPr>
          <a:xfrm>
            <a:off x="1341315" y="-103251"/>
            <a:ext cx="9509369"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9"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7BD5F62E-E0AA-43E4-858F-BCCB8F919040}"/>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392202" y="38939"/>
            <a:ext cx="920798" cy="83902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F08B89B3-37BA-40EC-83D9-362E06614ECF}"/>
              </a:ext>
            </a:extLst>
          </p:cNvPr>
          <p:cNvGrpSpPr/>
          <p:nvPr/>
        </p:nvGrpSpPr>
        <p:grpSpPr>
          <a:xfrm>
            <a:off x="457402" y="1000655"/>
            <a:ext cx="7113621" cy="1122027"/>
            <a:chOff x="977110" y="1086799"/>
            <a:chExt cx="7113621" cy="1122027"/>
          </a:xfrm>
        </p:grpSpPr>
        <p:sp>
          <p:nvSpPr>
            <p:cNvPr id="2" name="Rectangle: Rounded Corners 1">
              <a:extLst>
                <a:ext uri="{FF2B5EF4-FFF2-40B4-BE49-F238E27FC236}">
                  <a16:creationId xmlns:a16="http://schemas.microsoft.com/office/drawing/2014/main" id="{64735ACA-F0B4-47B6-8C00-B64C3FC41F07}"/>
                </a:ext>
              </a:extLst>
            </p:cNvPr>
            <p:cNvSpPr/>
            <p:nvPr/>
          </p:nvSpPr>
          <p:spPr>
            <a:xfrm>
              <a:off x="977110" y="1119487"/>
              <a:ext cx="7113621" cy="108933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5">
              <a:extLst>
                <a:ext uri="{FF2B5EF4-FFF2-40B4-BE49-F238E27FC236}">
                  <a16:creationId xmlns:a16="http://schemas.microsoft.com/office/drawing/2014/main" id="{0ACF2F09-2AC8-499C-A2FD-718F12F4306E}"/>
                </a:ext>
              </a:extLst>
            </p:cNvPr>
            <p:cNvSpPr txBox="1">
              <a:spLocks noChangeArrowheads="1"/>
            </p:cNvSpPr>
            <p:nvPr/>
          </p:nvSpPr>
          <p:spPr bwMode="auto">
            <a:xfrm>
              <a:off x="1379893" y="1086799"/>
              <a:ext cx="666228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en-US" dirty="0">
                  <a:latin typeface="#9Slide03 SVN-PF Din Text Pro C" panose="02000506020000020004" pitchFamily="2" charset="0"/>
                </a:rPr>
                <a:t>Em hãy thiết kế 1 bản đồ vương quốc hoặc bản đồ kho báu của riêng em trên giấy A3</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hoạt</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động</a:t>
              </a:r>
              <a:r>
                <a:rPr lang="en-US" altLang="en-US" dirty="0">
                  <a:latin typeface="#9Slide03 SVN-PF Din Text Pro C" panose="02000506020000020004" pitchFamily="2" charset="0"/>
                </a:rPr>
                <a:t> ở </a:t>
              </a:r>
              <a:r>
                <a:rPr lang="en-US" altLang="en-US" dirty="0" err="1">
                  <a:latin typeface="#9Slide03 SVN-PF Din Text Pro C" panose="02000506020000020004" pitchFamily="2" charset="0"/>
                </a:rPr>
                <a:t>nhà</a:t>
              </a:r>
              <a:r>
                <a:rPr lang="en-US" altLang="en-US" dirty="0">
                  <a:latin typeface="#9Slide03 SVN-PF Din Text Pro C" panose="02000506020000020004" pitchFamily="2" charset="0"/>
                </a:rPr>
                <a:t>)</a:t>
              </a:r>
            </a:p>
          </p:txBody>
        </p:sp>
      </p:grpSp>
      <p:graphicFrame>
        <p:nvGraphicFramePr>
          <p:cNvPr id="5" name="Table 4">
            <a:extLst>
              <a:ext uri="{FF2B5EF4-FFF2-40B4-BE49-F238E27FC236}">
                <a16:creationId xmlns:a16="http://schemas.microsoft.com/office/drawing/2014/main" id="{179C4B56-E0AF-4C41-BCDD-9868F221D3F5}"/>
              </a:ext>
            </a:extLst>
          </p:cNvPr>
          <p:cNvGraphicFramePr>
            <a:graphicFrameLocks noGrp="1"/>
          </p:cNvGraphicFramePr>
          <p:nvPr>
            <p:extLst>
              <p:ext uri="{D42A27DB-BD31-4B8C-83A1-F6EECF244321}">
                <p14:modId xmlns:p14="http://schemas.microsoft.com/office/powerpoint/2010/main" val="3845179472"/>
              </p:ext>
            </p:extLst>
          </p:nvPr>
        </p:nvGraphicFramePr>
        <p:xfrm>
          <a:off x="371366" y="3691883"/>
          <a:ext cx="6893636" cy="3062293"/>
        </p:xfrm>
        <a:graphic>
          <a:graphicData uri="http://schemas.openxmlformats.org/drawingml/2006/table">
            <a:tbl>
              <a:tblPr firstRow="1" firstCol="1" bandRow="1">
                <a:tableStyleId>{5C22544A-7EE6-4342-B048-85BDC9FD1C3A}</a:tableStyleId>
              </a:tblPr>
              <a:tblGrid>
                <a:gridCol w="4445391">
                  <a:extLst>
                    <a:ext uri="{9D8B030D-6E8A-4147-A177-3AD203B41FA5}">
                      <a16:colId xmlns:a16="http://schemas.microsoft.com/office/drawing/2014/main" val="1844591393"/>
                    </a:ext>
                  </a:extLst>
                </a:gridCol>
                <a:gridCol w="2448245">
                  <a:extLst>
                    <a:ext uri="{9D8B030D-6E8A-4147-A177-3AD203B41FA5}">
                      <a16:colId xmlns:a16="http://schemas.microsoft.com/office/drawing/2014/main" val="3502429122"/>
                    </a:ext>
                  </a:extLst>
                </a:gridCol>
              </a:tblGrid>
              <a:tr h="585900">
                <a:tc>
                  <a:txBody>
                    <a:bodyPr/>
                    <a:lstStyle/>
                    <a:p>
                      <a:pPr marL="0" marR="0" indent="0" algn="ctr">
                        <a:lnSpc>
                          <a:spcPct val="115000"/>
                        </a:lnSpc>
                        <a:spcBef>
                          <a:spcPts val="0"/>
                        </a:spcBef>
                        <a:spcAft>
                          <a:spcPts val="0"/>
                        </a:spcAft>
                      </a:pPr>
                      <a:r>
                        <a:rPr lang="en-US" sz="2800" dirty="0" err="1">
                          <a:solidFill>
                            <a:srgbClr val="FFFF00"/>
                          </a:solidFill>
                          <a:effectLst/>
                          <a:latin typeface="#9Slide03 SVN-PF Din Text Pro C" panose="02000506020000020004" pitchFamily="2" charset="0"/>
                        </a:rPr>
                        <a:t>Tiêu</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chí</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đánh</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giá</a:t>
                      </a:r>
                      <a:endParaRPr lang="en-US" sz="2800" dirty="0">
                        <a:solidFill>
                          <a:srgbClr val="FFFF0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50000"/>
                      </a:schemeClr>
                    </a:solidFill>
                  </a:tcPr>
                </a:tc>
                <a:tc>
                  <a:txBody>
                    <a:bodyPr/>
                    <a:lstStyle/>
                    <a:p>
                      <a:pPr marL="0" marR="0" indent="0" algn="ctr">
                        <a:lnSpc>
                          <a:spcPct val="115000"/>
                        </a:lnSpc>
                        <a:spcBef>
                          <a:spcPts val="0"/>
                        </a:spcBef>
                        <a:spcAft>
                          <a:spcPts val="0"/>
                        </a:spcAft>
                      </a:pPr>
                      <a:r>
                        <a:rPr lang="en-US" sz="2800" dirty="0" err="1">
                          <a:solidFill>
                            <a:srgbClr val="FFFF00"/>
                          </a:solidFill>
                          <a:effectLst/>
                          <a:latin typeface="#9Slide03 SVN-PF Din Text Pro C" panose="02000506020000020004" pitchFamily="2" charset="0"/>
                        </a:rPr>
                        <a:t>Số</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điểm</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tối</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đa</a:t>
                      </a:r>
                      <a:endParaRPr lang="en-US" sz="2800" dirty="0">
                        <a:solidFill>
                          <a:srgbClr val="FFFF0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50000"/>
                      </a:schemeClr>
                    </a:solidFill>
                  </a:tcPr>
                </a:tc>
                <a:extLst>
                  <a:ext uri="{0D108BD9-81ED-4DB2-BD59-A6C34878D82A}">
                    <a16:rowId xmlns:a16="http://schemas.microsoft.com/office/drawing/2014/main" val="414512462"/>
                  </a:ext>
                </a:extLst>
              </a:tr>
              <a:tr h="979768">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1. </a:t>
                      </a:r>
                      <a:r>
                        <a:rPr lang="en-US" sz="2800" dirty="0" err="1">
                          <a:solidFill>
                            <a:srgbClr val="002060"/>
                          </a:solidFill>
                          <a:effectLst/>
                          <a:latin typeface="#9Slide03 SVN-PF Din Text Pro C" panose="02000506020000020004" pitchFamily="2" charset="0"/>
                        </a:rPr>
                        <a:t>Hình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thức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Đẹp</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màu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sắc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hình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vẽ</a:t>
                      </a:r>
                      <a:r>
                        <a:rPr lang="en-US" sz="2800" dirty="0">
                          <a:solidFill>
                            <a:srgbClr val="002060"/>
                          </a:solidFill>
                          <a:effectLst/>
                          <a:latin typeface="#9Slide03 SVN-PF Din Text Pro C" panose="02000506020000020004" pitchFamily="2" charset="0"/>
                        </a:rPr>
                        <a:t>/icon, </a:t>
                      </a:r>
                      <a:r>
                        <a:rPr lang="en-US" sz="2800" dirty="0" err="1">
                          <a:solidFill>
                            <a:srgbClr val="002060"/>
                          </a:solidFill>
                          <a:effectLst/>
                          <a:latin typeface="#9Slide03 SVN-PF Din Text Pro C" panose="02000506020000020004" pitchFamily="2" charset="0"/>
                        </a:rPr>
                        <a:t>thực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hiện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trên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giấy</a:t>
                      </a:r>
                      <a:r>
                        <a:rPr lang="en-US" sz="2800" dirty="0">
                          <a:solidFill>
                            <a:srgbClr val="002060"/>
                          </a:solidFill>
                          <a:effectLst/>
                          <a:latin typeface="#9Slide03 SVN-PF Din Text Pro C" panose="02000506020000020004" pitchFamily="2" charset="0"/>
                        </a:rPr>
                        <a:t> A3.</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4 </a:t>
                      </a:r>
                      <a:r>
                        <a:rPr lang="en-US" sz="2800" dirty="0" err="1">
                          <a:solidFill>
                            <a:srgbClr val="002060"/>
                          </a:solidFill>
                          <a:effectLst/>
                          <a:latin typeface="#9Slide03 SVN-PF Din Text Pro C" panose="02000506020000020004" pitchFamily="2" charset="0"/>
                        </a:rPr>
                        <a:t>điểm</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98456467"/>
                  </a:ext>
                </a:extLst>
              </a:tr>
              <a:tr h="979768">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2. </a:t>
                      </a:r>
                      <a:r>
                        <a:rPr lang="en-US" sz="2800" dirty="0" err="1">
                          <a:solidFill>
                            <a:srgbClr val="002060"/>
                          </a:solidFill>
                          <a:effectLst/>
                          <a:latin typeface="#9Slide03 SVN-PF Din Text Pro C" panose="02000506020000020004" pitchFamily="2" charset="0"/>
                        </a:rPr>
                        <a:t>Nội</a:t>
                      </a:r>
                      <a:r>
                        <a:rPr lang="en-US" sz="2800" dirty="0">
                          <a:solidFill>
                            <a:srgbClr val="002060"/>
                          </a:solidFill>
                          <a:effectLst/>
                          <a:latin typeface="#9Slide03 SVN-PF Din Text Pro C" panose="02000506020000020004" pitchFamily="2" charset="0"/>
                        </a:rPr>
                        <a:t> dung: </a:t>
                      </a:r>
                      <a:r>
                        <a:rPr lang="en-US" sz="2800" dirty="0" err="1">
                          <a:solidFill>
                            <a:srgbClr val="002060"/>
                          </a:solidFill>
                          <a:effectLst/>
                          <a:latin typeface="#9Slide03 SVN-PF Din Text Pro C" panose="02000506020000020004" pitchFamily="2" charset="0"/>
                        </a:rPr>
                        <a:t>Sáng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tạo</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phù</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hợp</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yêu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cầu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tên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bản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đồ</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bảng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chú</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giải</a:t>
                      </a:r>
                      <a:r>
                        <a:rPr lang="en-US" sz="2800" dirty="0">
                          <a:solidFill>
                            <a:srgbClr val="002060"/>
                          </a:solidFill>
                          <a:effectLst/>
                          <a:latin typeface="#9Slide03 SVN-PF Din Text Pro C" panose="02000506020000020004" pitchFamily="2" charset="0"/>
                        </a:rPr>
                        <a:t>.</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a:solidFill>
                            <a:srgbClr val="002060"/>
                          </a:solidFill>
                          <a:effectLst/>
                          <a:latin typeface="#9Slide03 SVN-PF Din Text Pro C" panose="02000506020000020004" pitchFamily="2" charset="0"/>
                        </a:rPr>
                        <a:t>5 điểm</a:t>
                      </a:r>
                      <a:endParaRPr lang="en-US" sz="280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918398396"/>
                  </a:ext>
                </a:extLst>
              </a:tr>
              <a:tr h="516857">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3. </a:t>
                      </a:r>
                      <a:r>
                        <a:rPr lang="en-US" sz="2800" dirty="0" err="1">
                          <a:solidFill>
                            <a:srgbClr val="002060"/>
                          </a:solidFill>
                          <a:effectLst/>
                          <a:latin typeface="#9Slide03 SVN-PF Din Text Pro C" panose="02000506020000020004" pitchFamily="2" charset="0"/>
                        </a:rPr>
                        <a:t>Hoàn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thành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đúng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thời</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gian</a:t>
                      </a:r>
                      <a:r>
                        <a:rPr lang="en-US" sz="2800" dirty="0">
                          <a:solidFill>
                            <a:srgbClr val="002060"/>
                          </a:solidFill>
                          <a:effectLst/>
                          <a:latin typeface="#9Slide03 SVN-PF Din Text Pro C" panose="02000506020000020004" pitchFamily="2" charset="0"/>
                        </a:rPr>
                        <a:t> </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1 </a:t>
                      </a:r>
                      <a:r>
                        <a:rPr lang="en-US" sz="2800" dirty="0" err="1">
                          <a:solidFill>
                            <a:srgbClr val="002060"/>
                          </a:solidFill>
                          <a:effectLst/>
                          <a:latin typeface="#9Slide03 SVN-PF Din Text Pro C" panose="02000506020000020004" pitchFamily="2" charset="0"/>
                        </a:rPr>
                        <a:t>điểm</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339161262"/>
                  </a:ext>
                </a:extLst>
              </a:tr>
            </a:tbl>
          </a:graphicData>
        </a:graphic>
      </p:graphicFrame>
      <p:sp>
        <p:nvSpPr>
          <p:cNvPr id="7" name="Rectangle: Rounded Corners 6">
            <a:extLst>
              <a:ext uri="{FF2B5EF4-FFF2-40B4-BE49-F238E27FC236}">
                <a16:creationId xmlns:a16="http://schemas.microsoft.com/office/drawing/2014/main" id="{CF4FCDE6-43F5-48AE-A6E2-4CF988E5EE39}"/>
              </a:ext>
            </a:extLst>
          </p:cNvPr>
          <p:cNvSpPr/>
          <p:nvPr/>
        </p:nvSpPr>
        <p:spPr>
          <a:xfrm>
            <a:off x="174495" y="2424806"/>
            <a:ext cx="2391345" cy="100419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D590B17A-415C-41C6-A068-B12DE349A6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1251910" y="2470294"/>
            <a:ext cx="1311663" cy="9587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157972B3-4124-462F-8D05-45075FF472B5}"/>
              </a:ext>
            </a:extLst>
          </p:cNvPr>
          <p:cNvSpPr/>
          <p:nvPr/>
        </p:nvSpPr>
        <p:spPr>
          <a:xfrm>
            <a:off x="124933" y="2243786"/>
            <a:ext cx="1484972" cy="136935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3 SVN-PF Din Text Pro C" panose="02000506020000020004" pitchFamily="2" charset="0"/>
                <a:cs typeface="Arial" panose="020B0604020202020204" pitchFamily="34" charset="0"/>
              </a:rPr>
              <a:t>Hoạt</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động</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cá</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nhân</a:t>
            </a:r>
            <a:endParaRPr lang="en-US" sz="2600" dirty="0">
              <a:solidFill>
                <a:schemeClr val="tx1"/>
              </a:solidFill>
              <a:latin typeface="#9Slide03 SVN-PF Din Text Pro C" panose="02000506020000020004" pitchFamily="2"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51DDD73F-576D-4A7F-9637-F72D94BAF6E1}"/>
              </a:ext>
            </a:extLst>
          </p:cNvPr>
          <p:cNvSpPr/>
          <p:nvPr/>
        </p:nvSpPr>
        <p:spPr>
          <a:xfrm>
            <a:off x="2682631" y="2447550"/>
            <a:ext cx="2391345" cy="100419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5AD46E7B-75EA-4C20-B372-73801244F441}"/>
              </a:ext>
            </a:extLst>
          </p:cNvPr>
          <p:cNvSpPr/>
          <p:nvPr/>
        </p:nvSpPr>
        <p:spPr>
          <a:xfrm>
            <a:off x="5279837" y="2447549"/>
            <a:ext cx="2391345" cy="100419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7">
            <a:extLst>
              <a:ext uri="{FF2B5EF4-FFF2-40B4-BE49-F238E27FC236}">
                <a16:creationId xmlns:a16="http://schemas.microsoft.com/office/drawing/2014/main" id="{472537AC-8B98-4078-BC57-3692AFEB4366}"/>
              </a:ext>
            </a:extLst>
          </p:cNvPr>
          <p:cNvSpPr/>
          <p:nvPr/>
        </p:nvSpPr>
        <p:spPr>
          <a:xfrm>
            <a:off x="5154198" y="2367326"/>
            <a:ext cx="1713855" cy="116463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3 SVN-PF Din Text Pro C" panose="02000506020000020004" pitchFamily="2" charset="0"/>
                <a:cs typeface="Arial" panose="020B0604020202020204" pitchFamily="34" charset="0"/>
              </a:rPr>
              <a:t>Chụp</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hình</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gửi</a:t>
            </a:r>
            <a:r>
              <a:rPr lang="en-US" sz="2600" dirty="0">
                <a:solidFill>
                  <a:schemeClr val="tx1"/>
                </a:solidFill>
                <a:latin typeface="#9Slide03 SVN-PF Din Text Pro C" panose="02000506020000020004" pitchFamily="2" charset="0"/>
                <a:cs typeface="Arial" panose="020B0604020202020204" pitchFamily="34" charset="0"/>
              </a:rPr>
              <a:t> email </a:t>
            </a:r>
            <a:r>
              <a:rPr lang="en-US" sz="2600" dirty="0" err="1">
                <a:solidFill>
                  <a:schemeClr val="tx1"/>
                </a:solidFill>
                <a:latin typeface="#9Slide03 SVN-PF Din Text Pro C" panose="02000506020000020004" pitchFamily="2" charset="0"/>
                <a:cs typeface="Arial" panose="020B0604020202020204" pitchFamily="34" charset="0"/>
              </a:rPr>
              <a:t>cho</a:t>
            </a:r>
            <a:r>
              <a:rPr lang="en-US" sz="2600" dirty="0">
                <a:solidFill>
                  <a:schemeClr val="tx1"/>
                </a:solidFill>
                <a:latin typeface="#9Slide03 SVN-PF Din Text Pro C" panose="02000506020000020004" pitchFamily="2" charset="0"/>
                <a:cs typeface="Arial" panose="020B0604020202020204" pitchFamily="34" charset="0"/>
              </a:rPr>
              <a:t> GV</a:t>
            </a:r>
            <a:endParaRPr lang="en-US" sz="2600" dirty="0">
              <a:solidFill>
                <a:srgbClr val="0070C0"/>
              </a:solidFill>
              <a:latin typeface="#9Slide03 SVN-PF Din Text Pro C" panose="02000506020000020004"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BCBC2462-40D7-4544-826D-D9958800DCFD}"/>
              </a:ext>
            </a:extLst>
          </p:cNvPr>
          <p:cNvSpPr/>
          <p:nvPr/>
        </p:nvSpPr>
        <p:spPr>
          <a:xfrm>
            <a:off x="2733518" y="2600205"/>
            <a:ext cx="1221617" cy="763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3 SVN-PF Din Text Pro C" panose="02000506020000020004" pitchFamily="2" charset="0"/>
                <a:cs typeface="Arial" panose="020B0604020202020204" pitchFamily="34" charset="0"/>
              </a:rPr>
              <a:t>Thời</a:t>
            </a:r>
            <a:r>
              <a:rPr lang="en-US" sz="2600" dirty="0">
                <a:solidFill>
                  <a:schemeClr val="tx1"/>
                </a:solidFill>
                <a:latin typeface="#9Slide03 SVN-PF Din Text Pro C" panose="02000506020000020004" pitchFamily="2" charset="0"/>
                <a:cs typeface="Arial" panose="020B0604020202020204" pitchFamily="34" charset="0"/>
              </a:rPr>
              <a:t> </a:t>
            </a:r>
            <a:r>
              <a:rPr lang="en-US" sz="2600" dirty="0" err="1">
                <a:solidFill>
                  <a:schemeClr val="tx1"/>
                </a:solidFill>
                <a:latin typeface="#9Slide03 SVN-PF Din Text Pro C" panose="02000506020000020004" pitchFamily="2" charset="0"/>
                <a:cs typeface="Arial" panose="020B0604020202020204" pitchFamily="34" charset="0"/>
              </a:rPr>
              <a:t>gian</a:t>
            </a:r>
            <a:r>
              <a:rPr lang="en-US" sz="2600" dirty="0">
                <a:solidFill>
                  <a:schemeClr val="tx1"/>
                </a:solidFill>
                <a:latin typeface="#9Slide03 SVN-PF Din Text Pro C" panose="02000506020000020004" pitchFamily="2" charset="0"/>
                <a:cs typeface="Arial" panose="020B0604020202020204" pitchFamily="34" charset="0"/>
              </a:rPr>
              <a:t>: 1 </a:t>
            </a:r>
            <a:r>
              <a:rPr lang="en-US" sz="2600" dirty="0" err="1">
                <a:solidFill>
                  <a:schemeClr val="tx1"/>
                </a:solidFill>
                <a:latin typeface="#9Slide03 SVN-PF Din Text Pro C" panose="02000506020000020004" pitchFamily="2" charset="0"/>
                <a:cs typeface="Arial" panose="020B0604020202020204" pitchFamily="34" charset="0"/>
              </a:rPr>
              <a:t>tuần</a:t>
            </a:r>
            <a:endParaRPr lang="en-US" sz="2600" dirty="0">
              <a:solidFill>
                <a:srgbClr val="0070C0"/>
              </a:solidFill>
              <a:latin typeface="#9Slide03 SVN-PF Din Text Pro C" panose="02000506020000020004" pitchFamily="2" charset="0"/>
              <a:cs typeface="Arial" panose="020B0604020202020204" pitchFamily="34" charset="0"/>
            </a:endParaRPr>
          </a:p>
        </p:txBody>
      </p:sp>
      <p:pic>
        <p:nvPicPr>
          <p:cNvPr id="37" name="Picture 2" descr="Alarm Clock Logo Icon Isolated. Watch Object, Time Office Symbol. Stock  Illustration - Illustration of minute, round: 147962569">
            <a:extLst>
              <a:ext uri="{FF2B5EF4-FFF2-40B4-BE49-F238E27FC236}">
                <a16:creationId xmlns:a16="http://schemas.microsoft.com/office/drawing/2014/main" id="{6D1E3023-3E51-4749-9562-5C8A8EB93EC8}"/>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3985502" y="2477946"/>
            <a:ext cx="808894" cy="95105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Send Free Stock Icons - Stockio.com">
            <a:extLst>
              <a:ext uri="{FF2B5EF4-FFF2-40B4-BE49-F238E27FC236}">
                <a16:creationId xmlns:a16="http://schemas.microsoft.com/office/drawing/2014/main" id="{CDCF46CA-860A-446B-BB18-28EE2F4E2D2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667" b="90667" l="5333" r="95556">
                        <a14:foregroundMark x1="45333" y1="44444" x2="45333" y2="44444"/>
                        <a14:foregroundMark x1="94222" y1="28000" x2="94222" y2="28000"/>
                        <a14:foregroundMark x1="34222" y1="40444" x2="34222" y2="40444"/>
                        <a14:foregroundMark x1="11111" y1="57333" x2="50667" y2="40889"/>
                        <a14:foregroundMark x1="50667" y1="40889" x2="54222" y2="41778"/>
                        <a14:foregroundMark x1="95556" y1="24444" x2="77333" y2="7111"/>
                        <a14:foregroundMark x1="77333" y1="7111" x2="74667" y2="6667"/>
                        <a14:foregroundMark x1="92444" y1="19111" x2="78222" y2="14667"/>
                        <a14:foregroundMark x1="82667" y1="13333" x2="78222" y2="29778"/>
                        <a14:foregroundMark x1="70667" y1="35556" x2="82222" y2="60444"/>
                        <a14:foregroundMark x1="82222" y1="60444" x2="41778" y2="36444"/>
                        <a14:foregroundMark x1="41778" y1="36444" x2="76889" y2="42222"/>
                        <a14:foregroundMark x1="76889" y1="42222" x2="72889" y2="41778"/>
                        <a14:foregroundMark x1="82667" y1="30667" x2="29333" y2="33778"/>
                        <a14:foregroundMark x1="29333" y1="33778" x2="29778" y2="57333"/>
                        <a14:foregroundMark x1="29778" y1="57333" x2="62667" y2="48889"/>
                        <a14:foregroundMark x1="62667" y1="48889" x2="47111" y2="44889"/>
                        <a14:foregroundMark x1="81778" y1="30667" x2="28000" y2="35111"/>
                        <a14:foregroundMark x1="28000" y1="35111" x2="81778" y2="22667"/>
                        <a14:foregroundMark x1="76889" y1="13333" x2="87111" y2="12889"/>
                        <a14:foregroundMark x1="93778" y1="16889" x2="85778" y2="9333"/>
                        <a14:foregroundMark x1="93778" y1="22667" x2="71111" y2="31556"/>
                        <a14:foregroundMark x1="71111" y1="31556" x2="70222" y2="16000"/>
                        <a14:foregroundMark x1="80000" y1="8889" x2="78222" y2="36000"/>
                        <a14:foregroundMark x1="78222" y1="36000" x2="95556" y2="24000"/>
                        <a14:foregroundMark x1="95111" y1="25333" x2="72889" y2="28889"/>
                        <a14:foregroundMark x1="72889" y1="28889" x2="82667" y2="16000"/>
                        <a14:foregroundMark x1="94222" y1="15556" x2="72000" y2="12889"/>
                        <a14:foregroundMark x1="72000" y1="12889" x2="70222" y2="16889"/>
                        <a14:foregroundMark x1="95111" y1="24000" x2="74222" y2="35556"/>
                        <a14:foregroundMark x1="74222" y1="35556" x2="70222" y2="33778"/>
                        <a14:foregroundMark x1="92889" y1="27111" x2="68889" y2="28889"/>
                        <a14:foregroundMark x1="68889" y1="28889" x2="92000" y2="33778"/>
                        <a14:foregroundMark x1="92000" y1="33778" x2="92000" y2="32889"/>
                        <a14:foregroundMark x1="95556" y1="25778" x2="90667" y2="32000"/>
                        <a14:foregroundMark x1="88444" y1="35556" x2="82667" y2="40444"/>
                        <a14:foregroundMark x1="88000" y1="36444" x2="76000" y2="10222"/>
                        <a14:foregroundMark x1="84444" y1="20000" x2="63556" y2="48889"/>
                        <a14:foregroundMark x1="63556" y1="48889" x2="32444" y2="46222"/>
                        <a14:foregroundMark x1="32444" y1="46222" x2="45333" y2="32444"/>
                        <a14:foregroundMark x1="44444" y1="32000" x2="16889" y2="33333"/>
                        <a14:foregroundMark x1="16889" y1="33333" x2="37333" y2="38222"/>
                        <a14:foregroundMark x1="41778" y1="27111" x2="16000" y2="29333"/>
                        <a14:foregroundMark x1="16000" y1="29333" x2="53333" y2="28444"/>
                        <a14:foregroundMark x1="53333" y1="28444" x2="13333" y2="28000"/>
                        <a14:foregroundMark x1="13333" y1="28000" x2="5778" y2="82667"/>
                        <a14:foregroundMark x1="5778" y1="82667" x2="49778" y2="55556"/>
                        <a14:foregroundMark x1="84000" y1="90667" x2="5333" y2="90667"/>
                        <a14:foregroundMark x1="59111" y1="57333" x2="81333" y2="83556"/>
                        <a14:foregroundMark x1="81333" y1="83556" x2="56444" y2="62222"/>
                        <a14:foregroundMark x1="56444" y1="62222" x2="55556" y2="57333"/>
                        <a14:foregroundMark x1="88000" y1="84889" x2="88000" y2="32889"/>
                        <a14:foregroundMark x1="61778" y1="26667" x2="6222" y2="28444"/>
                        <a14:foregroundMark x1="6222" y1="28444" x2="5333" y2="80444"/>
                      </a14:backgroundRemoval>
                    </a14:imgEffect>
                  </a14:imgLayer>
                </a14:imgProps>
              </a:ext>
              <a:ext uri="{28A0092B-C50C-407E-A947-70E740481C1C}">
                <a14:useLocalDpi xmlns:a14="http://schemas.microsoft.com/office/drawing/2010/main" val="0"/>
              </a:ext>
            </a:extLst>
          </a:blip>
          <a:srcRect/>
          <a:stretch>
            <a:fillRect/>
          </a:stretch>
        </p:blipFill>
        <p:spPr bwMode="auto">
          <a:xfrm>
            <a:off x="6807695" y="2470294"/>
            <a:ext cx="892925" cy="89292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2" descr="Treasure Map PNG Images | Vector and PSD Files | Free Download on Pngtree">
            <a:extLst>
              <a:ext uri="{FF2B5EF4-FFF2-40B4-BE49-F238E27FC236}">
                <a16:creationId xmlns:a16="http://schemas.microsoft.com/office/drawing/2014/main" id="{FE9AF49F-12BC-4D46-AED0-6FD1DA89BF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695" t="15376" r="6273" b="19678"/>
          <a:stretch>
            <a:fillRect/>
          </a:stretch>
        </p:blipFill>
        <p:spPr bwMode="auto">
          <a:xfrm>
            <a:off x="8489087" y="4534851"/>
            <a:ext cx="30575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
            <a:extLst>
              <a:ext uri="{FF2B5EF4-FFF2-40B4-BE49-F238E27FC236}">
                <a16:creationId xmlns:a16="http://schemas.microsoft.com/office/drawing/2014/main" id="{55F95A19-0DDD-4DD0-BC4D-8086085847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6292"/>
          <a:stretch>
            <a:fillRect/>
          </a:stretch>
        </p:blipFill>
        <p:spPr bwMode="auto">
          <a:xfrm>
            <a:off x="8470445" y="1122493"/>
            <a:ext cx="3104293" cy="3257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633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Freeform: Shape 136">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484" name="Picture 4" descr="109 hình ảnh phong cảnh về thiên nhiên đẹp, hùng vĩ">
            <a:extLst>
              <a:ext uri="{FF2B5EF4-FFF2-40B4-BE49-F238E27FC236}">
                <a16:creationId xmlns:a16="http://schemas.microsoft.com/office/drawing/2014/main" id="{2E09C47F-B2DD-4DC8-8C59-54C3AF4744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2" b="15917"/>
          <a:stretch/>
        </p:blipFill>
        <p:spPr bwMode="auto">
          <a:xfrm>
            <a:off x="1" y="10"/>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49C14F-3C7C-4A0A-B3C2-7AB946EF32B0}"/>
              </a:ext>
            </a:extLst>
          </p:cNvPr>
          <p:cNvSpPr txBox="1"/>
          <p:nvPr/>
        </p:nvSpPr>
        <p:spPr>
          <a:xfrm rot="20587642">
            <a:off x="2366539" y="1955620"/>
            <a:ext cx="7987284" cy="1862048"/>
          </a:xfrm>
          <a:prstGeom prst="rect">
            <a:avLst/>
          </a:prstGeom>
          <a:noFill/>
        </p:spPr>
        <p:txBody>
          <a:bodyPr wrap="square" rtlCol="0">
            <a:spAutoFit/>
          </a:bodyPr>
          <a:lstStyle/>
          <a:p>
            <a:r>
              <a:rPr lang="en-US" sz="11500" dirty="0">
                <a:solidFill>
                  <a:schemeClr val="bg1"/>
                </a:solidFill>
                <a:latin typeface="#9Slide05 Aphrodite Pro" panose="02000000000000000000" pitchFamily="2" charset="0"/>
              </a:rPr>
              <a:t>Thank you</a:t>
            </a:r>
          </a:p>
        </p:txBody>
      </p:sp>
    </p:spTree>
    <p:extLst>
      <p:ext uri="{BB962C8B-B14F-4D97-AF65-F5344CB8AC3E}">
        <p14:creationId xmlns:p14="http://schemas.microsoft.com/office/powerpoint/2010/main" val="644026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Rounded Corners 7">
            <a:extLst>
              <a:ext uri="{FF2B5EF4-FFF2-40B4-BE49-F238E27FC236}">
                <a16:creationId xmlns:a16="http://schemas.microsoft.com/office/drawing/2014/main" id="{35A13E74-76F6-4B27-A6EE-08DEFED6CA54}"/>
              </a:ext>
            </a:extLst>
          </p:cNvPr>
          <p:cNvSpPr/>
          <p:nvPr/>
        </p:nvSpPr>
        <p:spPr>
          <a:xfrm>
            <a:off x="2071197" y="1406208"/>
            <a:ext cx="8782704" cy="709868"/>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9Slide03 SVN-PF Din Text Pro C" panose="02000506020000020004" pitchFamily="2" charset="0"/>
                <a:cs typeface="Arial" panose="020B0604020202020204" pitchFamily="34" charset="0"/>
              </a:rPr>
              <a:t>Điền</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số</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liệu</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vào</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chỗ</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trống</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trong</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bảng</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sao</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cho</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phù</a:t>
            </a:r>
            <a:r>
              <a:rPr lang="en-US" sz="4000" dirty="0">
                <a:solidFill>
                  <a:schemeClr val="tx1"/>
                </a:solidFill>
                <a:latin typeface="#9Slide03 SVN-PF Din Text Pro C" panose="02000506020000020004" pitchFamily="2" charset="0"/>
                <a:cs typeface="Arial" panose="020B0604020202020204" pitchFamily="34" charset="0"/>
              </a:rPr>
              <a:t> </a:t>
            </a:r>
            <a:r>
              <a:rPr lang="en-US" sz="4000" dirty="0" err="1">
                <a:solidFill>
                  <a:schemeClr val="tx1"/>
                </a:solidFill>
                <a:latin typeface="#9Slide03 SVN-PF Din Text Pro C" panose="02000506020000020004" pitchFamily="2" charset="0"/>
                <a:cs typeface="Arial" panose="020B0604020202020204" pitchFamily="34" charset="0"/>
              </a:rPr>
              <a:t>hợp</a:t>
            </a:r>
            <a:r>
              <a:rPr lang="en-US" sz="4000" dirty="0">
                <a:solidFill>
                  <a:schemeClr val="tx1"/>
                </a:solidFill>
                <a:latin typeface="#9Slide03 SVN-PF Din Text Pro C" panose="02000506020000020004" pitchFamily="2" charset="0"/>
                <a:cs typeface="Arial" panose="020B0604020202020204" pitchFamily="34" charset="0"/>
              </a:rPr>
              <a:t>.</a:t>
            </a:r>
          </a:p>
        </p:txBody>
      </p:sp>
      <p:sp>
        <p:nvSpPr>
          <p:cNvPr id="3" name="Diamond 2">
            <a:extLst>
              <a:ext uri="{FF2B5EF4-FFF2-40B4-BE49-F238E27FC236}">
                <a16:creationId xmlns:a16="http://schemas.microsoft.com/office/drawing/2014/main" id="{694E9E3F-2D40-40C4-B6D3-84E0020131E5}"/>
              </a:ext>
            </a:extLst>
          </p:cNvPr>
          <p:cNvSpPr/>
          <p:nvPr/>
        </p:nvSpPr>
        <p:spPr>
          <a:xfrm>
            <a:off x="1295895" y="1305560"/>
            <a:ext cx="902397"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4</a:t>
            </a:r>
          </a:p>
        </p:txBody>
      </p:sp>
      <p:grpSp>
        <p:nvGrpSpPr>
          <p:cNvPr id="23" name="Group 22">
            <a:extLst>
              <a:ext uri="{FF2B5EF4-FFF2-40B4-BE49-F238E27FC236}">
                <a16:creationId xmlns:a16="http://schemas.microsoft.com/office/drawing/2014/main" id="{86437183-ED2F-4CF4-B204-23D255F15790}"/>
              </a:ext>
            </a:extLst>
          </p:cNvPr>
          <p:cNvGrpSpPr/>
          <p:nvPr/>
        </p:nvGrpSpPr>
        <p:grpSpPr>
          <a:xfrm>
            <a:off x="2289081" y="-11858"/>
            <a:ext cx="8564820" cy="1260458"/>
            <a:chOff x="647782" y="-12180"/>
            <a:chExt cx="8564820" cy="1260458"/>
          </a:xfrm>
        </p:grpSpPr>
        <p:sp>
          <p:nvSpPr>
            <p:cNvPr id="24" name="Rectangle 23">
              <a:extLst>
                <a:ext uri="{FF2B5EF4-FFF2-40B4-BE49-F238E27FC236}">
                  <a16:creationId xmlns:a16="http://schemas.microsoft.com/office/drawing/2014/main" id="{D2455C7F-7442-4ECF-9FCB-8102E012011A}"/>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NHÀ ĐỊA LÍ TÀI BA</a:t>
              </a:r>
              <a:endParaRPr lang="en-US" sz="6600" b="1" cap="none" spc="0"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5" name="Picture 2" descr="Game-pad Gaming icon stock vector. Illustration of fight - 184134342">
              <a:extLst>
                <a:ext uri="{FF2B5EF4-FFF2-40B4-BE49-F238E27FC236}">
                  <a16:creationId xmlns:a16="http://schemas.microsoft.com/office/drawing/2014/main" id="{7E955003-00FC-4F05-9769-DFE81A1D408B}"/>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647782" y="-1218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Table 3">
            <a:extLst>
              <a:ext uri="{FF2B5EF4-FFF2-40B4-BE49-F238E27FC236}">
                <a16:creationId xmlns:a16="http://schemas.microsoft.com/office/drawing/2014/main" id="{6A7898FC-2453-4E73-99A9-88C4E37CB17C}"/>
              </a:ext>
            </a:extLst>
          </p:cNvPr>
          <p:cNvGraphicFramePr>
            <a:graphicFrameLocks noGrp="1"/>
          </p:cNvGraphicFramePr>
          <p:nvPr/>
        </p:nvGraphicFramePr>
        <p:xfrm>
          <a:off x="398585" y="2442035"/>
          <a:ext cx="10832122" cy="3962400"/>
        </p:xfrm>
        <a:graphic>
          <a:graphicData uri="http://schemas.openxmlformats.org/drawingml/2006/table">
            <a:tbl>
              <a:tblPr firstRow="1" bandRow="1">
                <a:tableStyleId>{5C22544A-7EE6-4342-B048-85BDC9FD1C3A}</a:tableStyleId>
              </a:tblPr>
              <a:tblGrid>
                <a:gridCol w="1105118">
                  <a:extLst>
                    <a:ext uri="{9D8B030D-6E8A-4147-A177-3AD203B41FA5}">
                      <a16:colId xmlns:a16="http://schemas.microsoft.com/office/drawing/2014/main" val="2641023375"/>
                    </a:ext>
                  </a:extLst>
                </a:gridCol>
                <a:gridCol w="2722257">
                  <a:extLst>
                    <a:ext uri="{9D8B030D-6E8A-4147-A177-3AD203B41FA5}">
                      <a16:colId xmlns:a16="http://schemas.microsoft.com/office/drawing/2014/main" val="421046765"/>
                    </a:ext>
                  </a:extLst>
                </a:gridCol>
                <a:gridCol w="3269626">
                  <a:extLst>
                    <a:ext uri="{9D8B030D-6E8A-4147-A177-3AD203B41FA5}">
                      <a16:colId xmlns:a16="http://schemas.microsoft.com/office/drawing/2014/main" val="516198041"/>
                    </a:ext>
                  </a:extLst>
                </a:gridCol>
                <a:gridCol w="3735121">
                  <a:extLst>
                    <a:ext uri="{9D8B030D-6E8A-4147-A177-3AD203B41FA5}">
                      <a16:colId xmlns:a16="http://schemas.microsoft.com/office/drawing/2014/main" val="1502942769"/>
                    </a:ext>
                  </a:extLst>
                </a:gridCol>
              </a:tblGrid>
              <a:tr h="370840">
                <a:tc>
                  <a:txBody>
                    <a:bodyPr/>
                    <a:lstStyle/>
                    <a:p>
                      <a:pPr algn="ct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endParaRPr lang="en-US" sz="3200" dirty="0">
                        <a:latin typeface="#9Slide03 SVN-PF Din Text Pro C" panose="02000506020000020004" pitchFamily="2" charset="0"/>
                      </a:endParaRP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Khoảng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trên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(cm)</a:t>
                      </a: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Khoảng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thực</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tế</a:t>
                      </a:r>
                      <a:endParaRPr lang="en-US" sz="3200" dirty="0">
                        <a:latin typeface="#9Slide03 SVN-PF Din Text Pro C" panose="02000506020000020004" pitchFamily="2" charset="0"/>
                      </a:endParaRP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Tỉ</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lệ</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endParaRPr lang="en-US" sz="3200" dirty="0">
                        <a:latin typeface="#9Slide03 SVN-PF Din Text Pro C" panose="02000506020000020004" pitchFamily="2" charset="0"/>
                      </a:endParaRPr>
                    </a:p>
                  </a:txBody>
                  <a:tcPr>
                    <a:solidFill>
                      <a:schemeClr val="accent2">
                        <a:lumMod val="75000"/>
                      </a:schemeClr>
                    </a:solidFill>
                  </a:tcPr>
                </a:tc>
                <a:extLst>
                  <a:ext uri="{0D108BD9-81ED-4DB2-BD59-A6C34878D82A}">
                    <a16:rowId xmlns:a16="http://schemas.microsoft.com/office/drawing/2014/main" val="2283907613"/>
                  </a:ext>
                </a:extLst>
              </a:tr>
              <a:tr h="370840">
                <a:tc>
                  <a:txBody>
                    <a:bodyPr/>
                    <a:lstStyle/>
                    <a:p>
                      <a:pPr algn="ctr"/>
                      <a:r>
                        <a:rPr lang="en-US" sz="3200" dirty="0">
                          <a:latin typeface="#9Slide03 SVN-PF Din Text Pro C" panose="02000506020000020004" pitchFamily="2" charset="0"/>
                        </a:rPr>
                        <a:t>A</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5 km</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a:t>
                      </a:r>
                    </a:p>
                  </a:txBody>
                  <a:tcPr>
                    <a:solidFill>
                      <a:schemeClr val="accent4">
                        <a:lumMod val="40000"/>
                        <a:lumOff val="60000"/>
                      </a:schemeClr>
                    </a:solidFill>
                  </a:tcPr>
                </a:tc>
                <a:extLst>
                  <a:ext uri="{0D108BD9-81ED-4DB2-BD59-A6C34878D82A}">
                    <a16:rowId xmlns:a16="http://schemas.microsoft.com/office/drawing/2014/main" val="337973043"/>
                  </a:ext>
                </a:extLst>
              </a:tr>
              <a:tr h="370840">
                <a:tc>
                  <a:txBody>
                    <a:bodyPr/>
                    <a:lstStyle/>
                    <a:p>
                      <a:pPr algn="ctr"/>
                      <a:r>
                        <a:rPr lang="en-US" sz="3200" dirty="0">
                          <a:latin typeface="#9Slide03 SVN-PF Din Text Pro C" panose="02000506020000020004" pitchFamily="2" charset="0"/>
                        </a:rPr>
                        <a:t>B</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3000 m</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a:t>
                      </a:r>
                    </a:p>
                  </a:txBody>
                  <a:tcPr>
                    <a:solidFill>
                      <a:schemeClr val="accent4">
                        <a:lumMod val="20000"/>
                        <a:lumOff val="80000"/>
                      </a:schemeClr>
                    </a:solidFill>
                  </a:tcPr>
                </a:tc>
                <a:extLst>
                  <a:ext uri="{0D108BD9-81ED-4DB2-BD59-A6C34878D82A}">
                    <a16:rowId xmlns:a16="http://schemas.microsoft.com/office/drawing/2014/main" val="289334202"/>
                  </a:ext>
                </a:extLst>
              </a:tr>
              <a:tr h="370840">
                <a:tc>
                  <a:txBody>
                    <a:bodyPr/>
                    <a:lstStyle/>
                    <a:p>
                      <a:pPr algn="ctr"/>
                      <a:r>
                        <a:rPr lang="en-US" sz="3200" dirty="0">
                          <a:latin typeface="#9Slide03 SVN-PF Din Text Pro C" panose="02000506020000020004" pitchFamily="2" charset="0"/>
                        </a:rPr>
                        <a:t>C</a:t>
                      </a:r>
                    </a:p>
                  </a:txBody>
                  <a:tcPr>
                    <a:solidFill>
                      <a:srgbClr val="FFE699"/>
                    </a:solidFill>
                  </a:tcPr>
                </a:tc>
                <a:tc>
                  <a:txBody>
                    <a:bodyPr/>
                    <a:lstStyle/>
                    <a:p>
                      <a:pPr algn="ctr"/>
                      <a:r>
                        <a:rPr lang="en-US" sz="3200" dirty="0">
                          <a:latin typeface="#9Slide03 SVN-PF Din Text Pro C" panose="02000506020000020004" pitchFamily="2" charset="0"/>
                        </a:rPr>
                        <a:t>1</a:t>
                      </a:r>
                    </a:p>
                  </a:txBody>
                  <a:tcPr>
                    <a:solidFill>
                      <a:srgbClr val="FFE699"/>
                    </a:solidFill>
                  </a:tcPr>
                </a:tc>
                <a:tc>
                  <a:txBody>
                    <a:bodyPr/>
                    <a:lstStyle/>
                    <a:p>
                      <a:pPr algn="ctr"/>
                      <a:r>
                        <a:rPr lang="en-US" sz="3200" dirty="0">
                          <a:latin typeface="#9Slide03 SVN-PF Din Text Pro C" panose="02000506020000020004" pitchFamily="2" charset="0"/>
                        </a:rPr>
                        <a:t>60 km</a:t>
                      </a:r>
                    </a:p>
                  </a:txBody>
                  <a:tcPr>
                    <a:solidFill>
                      <a:srgbClr val="FFE699"/>
                    </a:solidFill>
                  </a:tcPr>
                </a:tc>
                <a:tc>
                  <a:txBody>
                    <a:bodyPr/>
                    <a:lstStyle/>
                    <a:p>
                      <a:pPr algn="ctr"/>
                      <a:r>
                        <a:rPr lang="en-US" sz="3200" dirty="0">
                          <a:latin typeface="#9Slide03 SVN-PF Din Text Pro C" panose="02000506020000020004" pitchFamily="2" charset="0"/>
                        </a:rPr>
                        <a:t>…….................................</a:t>
                      </a:r>
                    </a:p>
                  </a:txBody>
                  <a:tcPr>
                    <a:solidFill>
                      <a:srgbClr val="FFE699"/>
                    </a:solidFill>
                  </a:tcPr>
                </a:tc>
                <a:extLst>
                  <a:ext uri="{0D108BD9-81ED-4DB2-BD59-A6C34878D82A}">
                    <a16:rowId xmlns:a16="http://schemas.microsoft.com/office/drawing/2014/main" val="3106125705"/>
                  </a:ext>
                </a:extLst>
              </a:tr>
              <a:tr h="370840">
                <a:tc>
                  <a:txBody>
                    <a:bodyPr/>
                    <a:lstStyle/>
                    <a:p>
                      <a:pPr algn="ctr"/>
                      <a:r>
                        <a:rPr lang="en-US" sz="3200" dirty="0">
                          <a:latin typeface="#9Slide03 SVN-PF Din Text Pro C" panose="02000506020000020004" pitchFamily="2" charset="0"/>
                        </a:rPr>
                        <a:t>D</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9Slide03 SVN-PF Din Text Pro C" panose="02000506020000020004" pitchFamily="2" charset="0"/>
                        </a:rPr>
                        <a:t>…………..km</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1 : 1000.000</a:t>
                      </a:r>
                    </a:p>
                  </a:txBody>
                  <a:tcPr>
                    <a:solidFill>
                      <a:schemeClr val="accent4">
                        <a:lumMod val="20000"/>
                        <a:lumOff val="80000"/>
                      </a:schemeClr>
                    </a:solidFill>
                  </a:tcPr>
                </a:tc>
                <a:extLst>
                  <a:ext uri="{0D108BD9-81ED-4DB2-BD59-A6C34878D82A}">
                    <a16:rowId xmlns:a16="http://schemas.microsoft.com/office/drawing/2014/main" val="2067430971"/>
                  </a:ext>
                </a:extLst>
              </a:tr>
              <a:tr h="370840">
                <a:tc>
                  <a:txBody>
                    <a:bodyPr/>
                    <a:lstStyle/>
                    <a:p>
                      <a:pPr algn="ctr"/>
                      <a:r>
                        <a:rPr lang="en-US" sz="3200" dirty="0">
                          <a:latin typeface="#9Slide03 SVN-PF Din Text Pro C" panose="02000506020000020004" pitchFamily="2" charset="0"/>
                        </a:rPr>
                        <a:t>E</a:t>
                      </a:r>
                    </a:p>
                  </a:txBody>
                  <a:tcPr>
                    <a:solidFill>
                      <a:srgbClr val="FFE699"/>
                    </a:solidFill>
                  </a:tcPr>
                </a:tc>
                <a:tc>
                  <a:txBody>
                    <a:bodyPr/>
                    <a:lstStyle/>
                    <a:p>
                      <a:pPr algn="ctr"/>
                      <a:r>
                        <a:rPr lang="en-US" sz="3200" dirty="0">
                          <a:latin typeface="#9Slide03 SVN-PF Din Text Pro C" panose="02000506020000020004" pitchFamily="2" charset="0"/>
                        </a:rPr>
                        <a:t>1</a:t>
                      </a:r>
                    </a:p>
                  </a:txBody>
                  <a:tcPr>
                    <a:solidFill>
                      <a:srgbClr val="FFE699"/>
                    </a:solidFill>
                  </a:tcPr>
                </a:tc>
                <a:tc>
                  <a:txBody>
                    <a:bodyPr/>
                    <a:lstStyle/>
                    <a:p>
                      <a:pPr algn="ctr"/>
                      <a:r>
                        <a:rPr lang="en-US" sz="3200" dirty="0">
                          <a:latin typeface="#9Slide03 SVN-PF Din Text Pro C" panose="02000506020000020004" pitchFamily="2" charset="0"/>
                        </a:rPr>
                        <a:t>………… m</a:t>
                      </a:r>
                    </a:p>
                  </a:txBody>
                  <a:tcPr>
                    <a:solidFill>
                      <a:srgbClr val="FFE6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9Slide03 SVN-PF Din Text Pro C" panose="02000506020000020004" pitchFamily="2" charset="0"/>
                        </a:rPr>
                        <a:t>1 : 10.000</a:t>
                      </a:r>
                    </a:p>
                  </a:txBody>
                  <a:tcPr>
                    <a:solidFill>
                      <a:srgbClr val="FFE699"/>
                    </a:solidFill>
                  </a:tcPr>
                </a:tc>
                <a:extLst>
                  <a:ext uri="{0D108BD9-81ED-4DB2-BD59-A6C34878D82A}">
                    <a16:rowId xmlns:a16="http://schemas.microsoft.com/office/drawing/2014/main" val="724656644"/>
                  </a:ext>
                </a:extLst>
              </a:tr>
            </a:tbl>
          </a:graphicData>
        </a:graphic>
      </p:graphicFrame>
      <p:sp>
        <p:nvSpPr>
          <p:cNvPr id="29" name="TextBox 28">
            <a:extLst>
              <a:ext uri="{FF2B5EF4-FFF2-40B4-BE49-F238E27FC236}">
                <a16:creationId xmlns:a16="http://schemas.microsoft.com/office/drawing/2014/main" id="{EE8530AF-AFF7-454D-AE00-F6DC78365FFA}"/>
              </a:ext>
            </a:extLst>
          </p:cNvPr>
          <p:cNvSpPr txBox="1"/>
          <p:nvPr/>
        </p:nvSpPr>
        <p:spPr>
          <a:xfrm>
            <a:off x="8147539" y="3429000"/>
            <a:ext cx="2290690"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 500.000</a:t>
            </a:r>
          </a:p>
        </p:txBody>
      </p:sp>
      <p:sp>
        <p:nvSpPr>
          <p:cNvPr id="32" name="TextBox 31">
            <a:extLst>
              <a:ext uri="{FF2B5EF4-FFF2-40B4-BE49-F238E27FC236}">
                <a16:creationId xmlns:a16="http://schemas.microsoft.com/office/drawing/2014/main" id="{C07C9D53-22B5-40BB-B616-07A954FA1DC7}"/>
              </a:ext>
            </a:extLst>
          </p:cNvPr>
          <p:cNvSpPr txBox="1"/>
          <p:nvPr/>
        </p:nvSpPr>
        <p:spPr>
          <a:xfrm>
            <a:off x="8147539" y="4004416"/>
            <a:ext cx="2290690"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 300.000</a:t>
            </a:r>
          </a:p>
        </p:txBody>
      </p:sp>
      <p:sp>
        <p:nvSpPr>
          <p:cNvPr id="39" name="TextBox 38">
            <a:extLst>
              <a:ext uri="{FF2B5EF4-FFF2-40B4-BE49-F238E27FC236}">
                <a16:creationId xmlns:a16="http://schemas.microsoft.com/office/drawing/2014/main" id="{C0BBEDF5-5F58-4B61-B9EE-9D75268CBE11}"/>
              </a:ext>
            </a:extLst>
          </p:cNvPr>
          <p:cNvSpPr txBox="1"/>
          <p:nvPr/>
        </p:nvSpPr>
        <p:spPr>
          <a:xfrm>
            <a:off x="8147539" y="4605730"/>
            <a:ext cx="2290690"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 6.000.000</a:t>
            </a:r>
          </a:p>
        </p:txBody>
      </p:sp>
      <p:sp>
        <p:nvSpPr>
          <p:cNvPr id="42" name="TextBox 41">
            <a:extLst>
              <a:ext uri="{FF2B5EF4-FFF2-40B4-BE49-F238E27FC236}">
                <a16:creationId xmlns:a16="http://schemas.microsoft.com/office/drawing/2014/main" id="{C35898CA-063F-4900-8C23-BBF42617DCB5}"/>
              </a:ext>
            </a:extLst>
          </p:cNvPr>
          <p:cNvSpPr txBox="1"/>
          <p:nvPr/>
        </p:nvSpPr>
        <p:spPr>
          <a:xfrm>
            <a:off x="5378548" y="5190505"/>
            <a:ext cx="717452"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a:t>
            </a:r>
          </a:p>
        </p:txBody>
      </p:sp>
      <p:sp>
        <p:nvSpPr>
          <p:cNvPr id="44" name="TextBox 43">
            <a:extLst>
              <a:ext uri="{FF2B5EF4-FFF2-40B4-BE49-F238E27FC236}">
                <a16:creationId xmlns:a16="http://schemas.microsoft.com/office/drawing/2014/main" id="{61067EC7-9CF8-4422-AA7D-22A192C911C9}"/>
              </a:ext>
            </a:extLst>
          </p:cNvPr>
          <p:cNvSpPr txBox="1"/>
          <p:nvPr/>
        </p:nvSpPr>
        <p:spPr>
          <a:xfrm>
            <a:off x="5273546" y="5775280"/>
            <a:ext cx="89187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100</a:t>
            </a:r>
          </a:p>
        </p:txBody>
      </p:sp>
    </p:spTree>
    <p:extLst>
      <p:ext uri="{BB962C8B-B14F-4D97-AF65-F5344CB8AC3E}">
        <p14:creationId xmlns:p14="http://schemas.microsoft.com/office/powerpoint/2010/main" val="4220955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4">
                                            <p:txEl>
                                              <p:pRg st="0" end="0"/>
                                            </p:txEl>
                                          </p:spTgt>
                                        </p:tgtEl>
                                        <p:attrNameLst>
                                          <p:attrName>style.visibility</p:attrName>
                                        </p:attrNameLst>
                                      </p:cBhvr>
                                      <p:to>
                                        <p:strVal val="visible"/>
                                      </p:to>
                                    </p:set>
                                    <p:animEffect transition="in" filter="barn(inVertical)">
                                      <p:cBhvr>
                                        <p:cTn id="3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2" grpId="0"/>
      <p:bldP spid="39"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Rounded Corners 7">
            <a:extLst>
              <a:ext uri="{FF2B5EF4-FFF2-40B4-BE49-F238E27FC236}">
                <a16:creationId xmlns:a16="http://schemas.microsoft.com/office/drawing/2014/main" id="{35A13E74-76F6-4B27-A6EE-08DEFED6CA54}"/>
              </a:ext>
            </a:extLst>
          </p:cNvPr>
          <p:cNvSpPr/>
          <p:nvPr/>
        </p:nvSpPr>
        <p:spPr>
          <a:xfrm>
            <a:off x="1325716" y="1406208"/>
            <a:ext cx="10866284" cy="117823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dirty="0">
              <a:solidFill>
                <a:schemeClr val="tx1"/>
              </a:solidFill>
              <a:latin typeface="#9Slide03 SVN-PF Din Text Pro C" panose="02000506020000020004" pitchFamily="2" charset="0"/>
              <a:cs typeface="Arial" panose="020B0604020202020204" pitchFamily="34" charset="0"/>
            </a:endParaRPr>
          </a:p>
          <a:p>
            <a:pPr algn="just"/>
            <a:endParaRPr lang="en-US" sz="4000" dirty="0">
              <a:solidFill>
                <a:schemeClr val="tx1"/>
              </a:solidFill>
              <a:latin typeface="#9Slide03 SVN-PF Din Text Pro C" panose="02000506020000020004" pitchFamily="2" charset="0"/>
              <a:cs typeface="Arial" panose="020B0604020202020204" pitchFamily="34" charset="0"/>
            </a:endParaRPr>
          </a:p>
        </p:txBody>
      </p:sp>
      <p:sp>
        <p:nvSpPr>
          <p:cNvPr id="3" name="Diamond 2">
            <a:extLst>
              <a:ext uri="{FF2B5EF4-FFF2-40B4-BE49-F238E27FC236}">
                <a16:creationId xmlns:a16="http://schemas.microsoft.com/office/drawing/2014/main" id="{694E9E3F-2D40-40C4-B6D3-84E0020131E5}"/>
              </a:ext>
            </a:extLst>
          </p:cNvPr>
          <p:cNvSpPr/>
          <p:nvPr/>
        </p:nvSpPr>
        <p:spPr>
          <a:xfrm>
            <a:off x="572087" y="1451426"/>
            <a:ext cx="902397"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5</a:t>
            </a:r>
          </a:p>
        </p:txBody>
      </p:sp>
      <p:grpSp>
        <p:nvGrpSpPr>
          <p:cNvPr id="23" name="Group 22">
            <a:extLst>
              <a:ext uri="{FF2B5EF4-FFF2-40B4-BE49-F238E27FC236}">
                <a16:creationId xmlns:a16="http://schemas.microsoft.com/office/drawing/2014/main" id="{86437183-ED2F-4CF4-B204-23D255F15790}"/>
              </a:ext>
            </a:extLst>
          </p:cNvPr>
          <p:cNvGrpSpPr/>
          <p:nvPr/>
        </p:nvGrpSpPr>
        <p:grpSpPr>
          <a:xfrm>
            <a:off x="2289081" y="-11858"/>
            <a:ext cx="8564820" cy="1260458"/>
            <a:chOff x="647782" y="-12180"/>
            <a:chExt cx="8564820" cy="1260458"/>
          </a:xfrm>
        </p:grpSpPr>
        <p:sp>
          <p:nvSpPr>
            <p:cNvPr id="24" name="Rectangle 23">
              <a:extLst>
                <a:ext uri="{FF2B5EF4-FFF2-40B4-BE49-F238E27FC236}">
                  <a16:creationId xmlns:a16="http://schemas.microsoft.com/office/drawing/2014/main" id="{D2455C7F-7442-4ECF-9FCB-8102E012011A}"/>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rPr>
                <a:t>: NHÀ ĐỊA LÍ TÀI BA</a:t>
              </a:r>
              <a:endParaRPr lang="en-US" sz="6600" b="1" cap="none" spc="0" dirty="0">
                <a:ln w="9525">
                  <a:solidFill>
                    <a:schemeClr val="bg1"/>
                  </a:solidFill>
                  <a:prstDash val="solid"/>
                </a:ln>
                <a:solidFill>
                  <a:srgbClr val="4B4C9D"/>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5" name="Picture 2" descr="Game-pad Gaming icon stock vector. Illustration of fight - 184134342">
              <a:extLst>
                <a:ext uri="{FF2B5EF4-FFF2-40B4-BE49-F238E27FC236}">
                  <a16:creationId xmlns:a16="http://schemas.microsoft.com/office/drawing/2014/main" id="{7E955003-00FC-4F05-9769-DFE81A1D408B}"/>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647782" y="-1218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Table 3">
            <a:extLst>
              <a:ext uri="{FF2B5EF4-FFF2-40B4-BE49-F238E27FC236}">
                <a16:creationId xmlns:a16="http://schemas.microsoft.com/office/drawing/2014/main" id="{6A7898FC-2453-4E73-99A9-88C4E37CB17C}"/>
              </a:ext>
            </a:extLst>
          </p:cNvPr>
          <p:cNvGraphicFramePr>
            <a:graphicFrameLocks noGrp="1"/>
          </p:cNvGraphicFramePr>
          <p:nvPr/>
        </p:nvGraphicFramePr>
        <p:xfrm>
          <a:off x="1186375" y="2845378"/>
          <a:ext cx="10044331" cy="3474720"/>
        </p:xfrm>
        <a:graphic>
          <a:graphicData uri="http://schemas.openxmlformats.org/drawingml/2006/table">
            <a:tbl>
              <a:tblPr firstRow="1" bandRow="1">
                <a:tableStyleId>{5C22544A-7EE6-4342-B048-85BDC9FD1C3A}</a:tableStyleId>
              </a:tblPr>
              <a:tblGrid>
                <a:gridCol w="4862733">
                  <a:extLst>
                    <a:ext uri="{9D8B030D-6E8A-4147-A177-3AD203B41FA5}">
                      <a16:colId xmlns:a16="http://schemas.microsoft.com/office/drawing/2014/main" val="2641023375"/>
                    </a:ext>
                  </a:extLst>
                </a:gridCol>
                <a:gridCol w="5181598">
                  <a:extLst>
                    <a:ext uri="{9D8B030D-6E8A-4147-A177-3AD203B41FA5}">
                      <a16:colId xmlns:a16="http://schemas.microsoft.com/office/drawing/2014/main" val="421046765"/>
                    </a:ext>
                  </a:extLst>
                </a:gridCol>
              </a:tblGrid>
              <a:tr h="266623">
                <a:tc>
                  <a:txBody>
                    <a:bodyPr/>
                    <a:lstStyle/>
                    <a:p>
                      <a:pPr algn="ctr"/>
                      <a:r>
                        <a:rPr lang="en-US" sz="3200" dirty="0" err="1">
                          <a:latin typeface="#9Slide03 SVN-PF Din Text Pro C" panose="02000506020000020004" pitchFamily="2" charset="0"/>
                        </a:rPr>
                        <a:t>Tỉ</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lệ</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a:t>
                      </a:r>
                    </a:p>
                  </a:txBody>
                  <a:tcPr>
                    <a:solidFill>
                      <a:schemeClr val="accent2">
                        <a:lumMod val="75000"/>
                      </a:schemeClr>
                    </a:solidFill>
                  </a:tcPr>
                </a:tc>
                <a:tc>
                  <a:txBody>
                    <a:bodyPr/>
                    <a:lstStyle/>
                    <a:p>
                      <a:pPr algn="ctr"/>
                      <a:r>
                        <a:rPr lang="en-US" sz="3200" dirty="0" err="1">
                          <a:latin typeface="#9Slide03 SVN-PF Din Text Pro C" panose="02000506020000020004" pitchFamily="2" charset="0"/>
                        </a:rPr>
                        <a:t>Khoảng</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cách</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trên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bản</a:t>
                      </a:r>
                      <a:r>
                        <a:rPr lang="en-US" sz="3200" dirty="0">
                          <a:latin typeface="#9Slide03 SVN-PF Din Text Pro C" panose="02000506020000020004" pitchFamily="2" charset="0"/>
                        </a:rPr>
                        <a:t> </a:t>
                      </a:r>
                      <a:r>
                        <a:rPr lang="en-US" sz="3200" dirty="0" err="1">
                          <a:latin typeface="#9Slide03 SVN-PF Din Text Pro C" panose="02000506020000020004" pitchFamily="2" charset="0"/>
                        </a:rPr>
                        <a:t>đồ</a:t>
                      </a:r>
                      <a:r>
                        <a:rPr lang="en-US" sz="3200" dirty="0">
                          <a:latin typeface="#9Slide03 SVN-PF Din Text Pro C" panose="02000506020000020004" pitchFamily="2" charset="0"/>
                        </a:rPr>
                        <a:t> (cm)</a:t>
                      </a:r>
                    </a:p>
                  </a:txBody>
                  <a:tcPr>
                    <a:solidFill>
                      <a:schemeClr val="accent2">
                        <a:lumMod val="75000"/>
                      </a:schemeClr>
                    </a:solidFill>
                  </a:tcPr>
                </a:tc>
                <a:extLst>
                  <a:ext uri="{0D108BD9-81ED-4DB2-BD59-A6C34878D82A}">
                    <a16:rowId xmlns:a16="http://schemas.microsoft.com/office/drawing/2014/main" val="2283907613"/>
                  </a:ext>
                </a:extLst>
              </a:tr>
              <a:tr h="370840">
                <a:tc>
                  <a:txBody>
                    <a:bodyPr/>
                    <a:lstStyle/>
                    <a:p>
                      <a:pPr algn="ctr"/>
                      <a:r>
                        <a:rPr lang="en-US" sz="3200" dirty="0">
                          <a:latin typeface="#9Slide03 SVN-PF Din Text Pro C" panose="02000506020000020004" pitchFamily="2" charset="0"/>
                        </a:rPr>
                        <a:t>1 : 1000.000</a:t>
                      </a:r>
                    </a:p>
                  </a:txBody>
                  <a:tcPr>
                    <a:solidFill>
                      <a:schemeClr val="accent4">
                        <a:lumMod val="40000"/>
                        <a:lumOff val="60000"/>
                      </a:schemeClr>
                    </a:solidFill>
                  </a:tcPr>
                </a:tc>
                <a:tc>
                  <a:txBody>
                    <a:bodyPr/>
                    <a:lstStyle/>
                    <a:p>
                      <a:pPr algn="ctr"/>
                      <a:r>
                        <a:rPr lang="en-US" sz="3200" dirty="0">
                          <a:latin typeface="#9Slide03 SVN-PF Din Text Pro C" panose="02000506020000020004" pitchFamily="2" charset="0"/>
                        </a:rPr>
                        <a:t>(1)……………………………….</a:t>
                      </a:r>
                    </a:p>
                  </a:txBody>
                  <a:tcPr>
                    <a:solidFill>
                      <a:schemeClr val="accent4">
                        <a:lumMod val="40000"/>
                        <a:lumOff val="60000"/>
                      </a:schemeClr>
                    </a:solidFill>
                  </a:tcPr>
                </a:tc>
                <a:extLst>
                  <a:ext uri="{0D108BD9-81ED-4DB2-BD59-A6C34878D82A}">
                    <a16:rowId xmlns:a16="http://schemas.microsoft.com/office/drawing/2014/main" val="337973043"/>
                  </a:ext>
                </a:extLst>
              </a:tr>
              <a:tr h="370840">
                <a:tc>
                  <a:txBody>
                    <a:bodyPr/>
                    <a:lstStyle/>
                    <a:p>
                      <a:pPr algn="ctr"/>
                      <a:r>
                        <a:rPr lang="en-US" sz="3200" dirty="0">
                          <a:latin typeface="#9Slide03 SVN-PF Din Text Pro C" panose="02000506020000020004" pitchFamily="2" charset="0"/>
                        </a:rPr>
                        <a:t>1 : 5000.000</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(2)……………………………….</a:t>
                      </a:r>
                    </a:p>
                  </a:txBody>
                  <a:tcPr>
                    <a:solidFill>
                      <a:schemeClr val="accent4">
                        <a:lumMod val="20000"/>
                        <a:lumOff val="80000"/>
                      </a:schemeClr>
                    </a:solidFill>
                  </a:tcPr>
                </a:tc>
                <a:extLst>
                  <a:ext uri="{0D108BD9-81ED-4DB2-BD59-A6C34878D82A}">
                    <a16:rowId xmlns:a16="http://schemas.microsoft.com/office/drawing/2014/main" val="289334202"/>
                  </a:ext>
                </a:extLst>
              </a:tr>
              <a:tr h="370840">
                <a:tc>
                  <a:txBody>
                    <a:bodyPr/>
                    <a:lstStyle/>
                    <a:p>
                      <a:pPr algn="ctr"/>
                      <a:r>
                        <a:rPr lang="en-US" sz="3200" dirty="0">
                          <a:latin typeface="#9Slide03 SVN-PF Din Text Pro C" panose="02000506020000020004" pitchFamily="2" charset="0"/>
                        </a:rPr>
                        <a:t>1 : 500.000</a:t>
                      </a:r>
                    </a:p>
                  </a:txBody>
                  <a:tcPr>
                    <a:solidFill>
                      <a:srgbClr val="FFE699"/>
                    </a:solidFill>
                  </a:tcPr>
                </a:tc>
                <a:tc>
                  <a:txBody>
                    <a:bodyPr/>
                    <a:lstStyle/>
                    <a:p>
                      <a:pPr algn="ctr"/>
                      <a:r>
                        <a:rPr lang="en-US" sz="3200" dirty="0">
                          <a:latin typeface="#9Slide03 SVN-PF Din Text Pro C" panose="02000506020000020004" pitchFamily="2" charset="0"/>
                        </a:rPr>
                        <a:t>(3)……………………………….</a:t>
                      </a:r>
                    </a:p>
                  </a:txBody>
                  <a:tcPr>
                    <a:solidFill>
                      <a:srgbClr val="FFE699"/>
                    </a:solidFill>
                  </a:tcPr>
                </a:tc>
                <a:extLst>
                  <a:ext uri="{0D108BD9-81ED-4DB2-BD59-A6C34878D82A}">
                    <a16:rowId xmlns:a16="http://schemas.microsoft.com/office/drawing/2014/main" val="3106125705"/>
                  </a:ext>
                </a:extLst>
              </a:tr>
              <a:tr h="370840">
                <a:tc>
                  <a:txBody>
                    <a:bodyPr/>
                    <a:lstStyle/>
                    <a:p>
                      <a:pPr algn="ctr"/>
                      <a:r>
                        <a:rPr lang="en-US" sz="3200" dirty="0">
                          <a:latin typeface="#9Slide03 SVN-PF Din Text Pro C" panose="02000506020000020004" pitchFamily="2" charset="0"/>
                        </a:rPr>
                        <a:t>1 : 10.000.000</a:t>
                      </a:r>
                    </a:p>
                  </a:txBody>
                  <a:tcPr>
                    <a:solidFill>
                      <a:schemeClr val="accent4">
                        <a:lumMod val="20000"/>
                        <a:lumOff val="80000"/>
                      </a:schemeClr>
                    </a:solidFill>
                  </a:tcPr>
                </a:tc>
                <a:tc>
                  <a:txBody>
                    <a:bodyPr/>
                    <a:lstStyle/>
                    <a:p>
                      <a:pPr algn="ctr"/>
                      <a:r>
                        <a:rPr lang="en-US" sz="3200" dirty="0">
                          <a:latin typeface="#9Slide03 SVN-PF Din Text Pro C" panose="02000506020000020004" pitchFamily="2" charset="0"/>
                        </a:rPr>
                        <a:t>(4)……………………………….</a:t>
                      </a:r>
                    </a:p>
                  </a:txBody>
                  <a:tcPr>
                    <a:solidFill>
                      <a:schemeClr val="accent4">
                        <a:lumMod val="20000"/>
                        <a:lumOff val="80000"/>
                      </a:schemeClr>
                    </a:solidFill>
                  </a:tcPr>
                </a:tc>
                <a:extLst>
                  <a:ext uri="{0D108BD9-81ED-4DB2-BD59-A6C34878D82A}">
                    <a16:rowId xmlns:a16="http://schemas.microsoft.com/office/drawing/2014/main" val="2067430971"/>
                  </a:ext>
                </a:extLst>
              </a:tr>
              <a:tr h="370840">
                <a:tc>
                  <a:txBody>
                    <a:bodyPr/>
                    <a:lstStyle/>
                    <a:p>
                      <a:pPr algn="ctr"/>
                      <a:r>
                        <a:rPr lang="en-US" sz="3200" dirty="0">
                          <a:latin typeface="#9Slide03 SVN-PF Din Text Pro C" panose="02000506020000020004" pitchFamily="2" charset="0"/>
                        </a:rPr>
                        <a:t>1 : 2500.000</a:t>
                      </a:r>
                    </a:p>
                  </a:txBody>
                  <a:tcPr>
                    <a:solidFill>
                      <a:srgbClr val="FFE699"/>
                    </a:solidFill>
                  </a:tcPr>
                </a:tc>
                <a:tc>
                  <a:txBody>
                    <a:bodyPr/>
                    <a:lstStyle/>
                    <a:p>
                      <a:pPr algn="ctr"/>
                      <a:r>
                        <a:rPr lang="en-US" sz="3200" dirty="0">
                          <a:latin typeface="#9Slide03 SVN-PF Din Text Pro C" panose="02000506020000020004" pitchFamily="2" charset="0"/>
                        </a:rPr>
                        <a:t>(5)……………………………….</a:t>
                      </a:r>
                    </a:p>
                  </a:txBody>
                  <a:tcPr>
                    <a:solidFill>
                      <a:srgbClr val="FFE699"/>
                    </a:solidFill>
                  </a:tcPr>
                </a:tc>
                <a:extLst>
                  <a:ext uri="{0D108BD9-81ED-4DB2-BD59-A6C34878D82A}">
                    <a16:rowId xmlns:a16="http://schemas.microsoft.com/office/drawing/2014/main" val="724656644"/>
                  </a:ext>
                </a:extLst>
              </a:tr>
            </a:tbl>
          </a:graphicData>
        </a:graphic>
      </p:graphicFrame>
      <p:sp>
        <p:nvSpPr>
          <p:cNvPr id="14" name="TextBox 13">
            <a:extLst>
              <a:ext uri="{FF2B5EF4-FFF2-40B4-BE49-F238E27FC236}">
                <a16:creationId xmlns:a16="http://schemas.microsoft.com/office/drawing/2014/main" id="{5C42D557-3D98-4C6D-BCB7-D8681284ABF4}"/>
              </a:ext>
            </a:extLst>
          </p:cNvPr>
          <p:cNvSpPr txBox="1"/>
          <p:nvPr/>
        </p:nvSpPr>
        <p:spPr>
          <a:xfrm>
            <a:off x="1688123" y="1451426"/>
            <a:ext cx="10296212" cy="1077218"/>
          </a:xfrm>
          <a:prstGeom prst="rect">
            <a:avLst/>
          </a:prstGeom>
          <a:noFill/>
        </p:spPr>
        <p:txBody>
          <a:bodyPr wrap="square">
            <a:spAutoFit/>
          </a:bodyPr>
          <a:lstStyle/>
          <a:p>
            <a:pPr algn="just"/>
            <a:r>
              <a:rPr lang="en-US" altLang="en-US" sz="3200" dirty="0">
                <a:latin typeface="#9Slide03 SVN-PF Din Text Pro C" panose="02000506020000020004" pitchFamily="2" charset="0"/>
              </a:rPr>
              <a:t>Hai </a:t>
            </a:r>
            <a:r>
              <a:rPr lang="en-US" altLang="en-US" sz="3200" dirty="0" err="1">
                <a:latin typeface="#9Slide03 SVN-PF Din Text Pro C" panose="02000506020000020004" pitchFamily="2" charset="0"/>
              </a:rPr>
              <a:t>thành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phố</a:t>
            </a:r>
            <a:r>
              <a:rPr lang="en-US" altLang="en-US" sz="3200" dirty="0">
                <a:latin typeface="#9Slide03 SVN-PF Din Text Pro C" panose="02000506020000020004" pitchFamily="2" charset="0"/>
              </a:rPr>
              <a:t> A-B </a:t>
            </a:r>
            <a:r>
              <a:rPr lang="en-US" altLang="en-US" sz="3200" dirty="0" err="1">
                <a:latin typeface="#9Slide03 SVN-PF Din Text Pro C" panose="02000506020000020004" pitchFamily="2" charset="0"/>
              </a:rPr>
              <a:t>có</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khoảng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thực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tế</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là</a:t>
            </a:r>
            <a:r>
              <a:rPr lang="en-US" altLang="en-US" sz="3200" dirty="0">
                <a:latin typeface="#9Slide03 SVN-PF Din Text Pro C" panose="02000506020000020004" pitchFamily="2" charset="0"/>
              </a:rPr>
              <a:t> </a:t>
            </a:r>
            <a:r>
              <a:rPr lang="en-US" altLang="en-US" sz="3200">
                <a:latin typeface="#9Slide03 SVN-PF Din Text Pro C" panose="02000506020000020004" pitchFamily="2" charset="0"/>
              </a:rPr>
              <a:t>500 km(= 50.000.000cm), </a:t>
            </a:r>
            <a:r>
              <a:rPr lang="en-US" altLang="en-US" sz="3200" dirty="0" err="1">
                <a:latin typeface="#9Slide03 SVN-PF Din Text Pro C" panose="02000506020000020004" pitchFamily="2" charset="0"/>
              </a:rPr>
              <a:t>xác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định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khoảng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trên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bản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đồ</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của</a:t>
            </a:r>
            <a:r>
              <a:rPr lang="en-US" altLang="en-US" sz="3200" dirty="0">
                <a:latin typeface="#9Slide03 SVN-PF Din Text Pro C" panose="02000506020000020004" pitchFamily="2" charset="0"/>
              </a:rPr>
              <a:t> 2 </a:t>
            </a:r>
            <a:r>
              <a:rPr lang="en-US" altLang="en-US" sz="3200" dirty="0" err="1">
                <a:latin typeface="#9Slide03 SVN-PF Din Text Pro C" panose="02000506020000020004" pitchFamily="2" charset="0"/>
              </a:rPr>
              <a:t>thành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phố</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với</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tỉ</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lệ</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trong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bảng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dưới</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đây</a:t>
            </a:r>
            <a:r>
              <a:rPr lang="en-US" altLang="en-US" sz="3200" dirty="0">
                <a:latin typeface="#9Slide03 SVN-PF Din Text Pro C" panose="02000506020000020004" pitchFamily="2" charset="0"/>
              </a:rPr>
              <a:t>:</a:t>
            </a:r>
          </a:p>
        </p:txBody>
      </p:sp>
      <p:sp>
        <p:nvSpPr>
          <p:cNvPr id="16" name="TextBox 15">
            <a:extLst>
              <a:ext uri="{FF2B5EF4-FFF2-40B4-BE49-F238E27FC236}">
                <a16:creationId xmlns:a16="http://schemas.microsoft.com/office/drawing/2014/main" id="{76B6773F-B327-4539-B9AC-1EA42B726C63}"/>
              </a:ext>
            </a:extLst>
          </p:cNvPr>
          <p:cNvSpPr txBox="1"/>
          <p:nvPr/>
        </p:nvSpPr>
        <p:spPr>
          <a:xfrm>
            <a:off x="8106508" y="3330526"/>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50 cm</a:t>
            </a:r>
          </a:p>
        </p:txBody>
      </p:sp>
      <p:sp>
        <p:nvSpPr>
          <p:cNvPr id="17" name="TextBox 16">
            <a:extLst>
              <a:ext uri="{FF2B5EF4-FFF2-40B4-BE49-F238E27FC236}">
                <a16:creationId xmlns:a16="http://schemas.microsoft.com/office/drawing/2014/main" id="{5F1035CC-6B3A-4A47-AF19-784230DEAAEF}"/>
              </a:ext>
            </a:extLst>
          </p:cNvPr>
          <p:cNvSpPr txBox="1"/>
          <p:nvPr/>
        </p:nvSpPr>
        <p:spPr>
          <a:xfrm>
            <a:off x="8106507" y="3915301"/>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 cm</a:t>
            </a:r>
          </a:p>
        </p:txBody>
      </p:sp>
      <p:sp>
        <p:nvSpPr>
          <p:cNvPr id="18" name="TextBox 17">
            <a:extLst>
              <a:ext uri="{FF2B5EF4-FFF2-40B4-BE49-F238E27FC236}">
                <a16:creationId xmlns:a16="http://schemas.microsoft.com/office/drawing/2014/main" id="{673B259F-3374-4DAA-A830-1CCE7428644D}"/>
              </a:ext>
            </a:extLst>
          </p:cNvPr>
          <p:cNvSpPr txBox="1"/>
          <p:nvPr/>
        </p:nvSpPr>
        <p:spPr>
          <a:xfrm>
            <a:off x="8078370" y="4532924"/>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100 cm</a:t>
            </a:r>
          </a:p>
        </p:txBody>
      </p:sp>
      <p:sp>
        <p:nvSpPr>
          <p:cNvPr id="19" name="TextBox 18">
            <a:extLst>
              <a:ext uri="{FF2B5EF4-FFF2-40B4-BE49-F238E27FC236}">
                <a16:creationId xmlns:a16="http://schemas.microsoft.com/office/drawing/2014/main" id="{5A31FAC3-FA1B-4F9B-B1EA-67A98E1CF265}"/>
              </a:ext>
            </a:extLst>
          </p:cNvPr>
          <p:cNvSpPr txBox="1"/>
          <p:nvPr/>
        </p:nvSpPr>
        <p:spPr>
          <a:xfrm>
            <a:off x="7977554" y="5093483"/>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5 cm</a:t>
            </a:r>
          </a:p>
        </p:txBody>
      </p:sp>
      <p:sp>
        <p:nvSpPr>
          <p:cNvPr id="21" name="TextBox 20">
            <a:extLst>
              <a:ext uri="{FF2B5EF4-FFF2-40B4-BE49-F238E27FC236}">
                <a16:creationId xmlns:a16="http://schemas.microsoft.com/office/drawing/2014/main" id="{61F4F89B-9A7C-4893-BEF3-7CCFBA6C98C9}"/>
              </a:ext>
            </a:extLst>
          </p:cNvPr>
          <p:cNvSpPr txBox="1"/>
          <p:nvPr/>
        </p:nvSpPr>
        <p:spPr>
          <a:xfrm>
            <a:off x="8003345" y="5624751"/>
            <a:ext cx="1276643" cy="584775"/>
          </a:xfrm>
          <a:prstGeom prst="rect">
            <a:avLst/>
          </a:prstGeom>
          <a:noFill/>
        </p:spPr>
        <p:txBody>
          <a:bodyPr wrap="square">
            <a:spAutoFit/>
          </a:bodyPr>
          <a:lstStyle/>
          <a:p>
            <a:pPr algn="ctr"/>
            <a:r>
              <a:rPr lang="en-US" sz="3200" dirty="0">
                <a:solidFill>
                  <a:srgbClr val="0000FF"/>
                </a:solidFill>
                <a:latin typeface="#9Slide03 SVN-PF Din Text Pro C" panose="02000506020000020004" pitchFamily="2" charset="0"/>
              </a:rPr>
              <a:t>20 cm</a:t>
            </a:r>
          </a:p>
        </p:txBody>
      </p:sp>
    </p:spTree>
    <p:extLst>
      <p:ext uri="{BB962C8B-B14F-4D97-AF65-F5344CB8AC3E}">
        <p14:creationId xmlns:p14="http://schemas.microsoft.com/office/powerpoint/2010/main" val="18592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1000"/>
                                        <p:tgtEl>
                                          <p:spTgt spid="19">
                                            <p:txEl>
                                              <p:pRg st="0" end="0"/>
                                            </p:txEl>
                                          </p:spTgt>
                                        </p:tgtEl>
                                      </p:cBhvr>
                                    </p:animEffect>
                                    <p:anim calcmode="lin" valueType="num">
                                      <p:cBhvr>
                                        <p:cTn id="2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163C51C-11E6-4D78-8F1E-0838B84D0143}"/>
              </a:ext>
            </a:extLst>
          </p:cNvPr>
          <p:cNvGrpSpPr/>
          <p:nvPr/>
        </p:nvGrpSpPr>
        <p:grpSpPr>
          <a:xfrm>
            <a:off x="6756400" y="1562999"/>
            <a:ext cx="5473705" cy="1254683"/>
            <a:chOff x="5608411" y="3570152"/>
            <a:chExt cx="6060553" cy="1207481"/>
          </a:xfrm>
        </p:grpSpPr>
        <p:sp>
          <p:nvSpPr>
            <p:cNvPr id="25" name="Flowchart: Terminator 24">
              <a:extLst>
                <a:ext uri="{FF2B5EF4-FFF2-40B4-BE49-F238E27FC236}">
                  <a16:creationId xmlns:a16="http://schemas.microsoft.com/office/drawing/2014/main" id="{BC1E91B1-C9EE-4697-92C6-E949E8AA2804}"/>
                </a:ext>
              </a:extLst>
            </p:cNvPr>
            <p:cNvSpPr/>
            <p:nvPr/>
          </p:nvSpPr>
          <p:spPr>
            <a:xfrm>
              <a:off x="5850896" y="3743687"/>
              <a:ext cx="5818068" cy="1033946"/>
            </a:xfrm>
            <a:prstGeom prst="flowChartTerminator">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SVN-PF Din Text Pro C" panose="02000506020000020004" pitchFamily="2" charset="0"/>
                </a:rPr>
                <a:t>      </a:t>
              </a:r>
              <a:r>
                <a:rPr lang="en-US" sz="2800" dirty="0">
                  <a:latin typeface="#9Slide03 SVN-PF Din Text Pro C" panose="02000506020000020004" pitchFamily="2" charset="0"/>
                </a:rPr>
                <a:t>Đố các em </a:t>
              </a:r>
              <a:r>
                <a:rPr lang="vi-VN" sz="2800" dirty="0">
                  <a:latin typeface="#9Slide03 SVN-PF Din Text Pro C" panose="02000506020000020004" pitchFamily="2" charset="0"/>
                </a:rPr>
                <a:t>bản đồ nói về nội dung gì? Từ </a:t>
              </a:r>
              <a:r>
                <a:rPr lang="vi-VN" sz="2800">
                  <a:latin typeface="#9Slide03 SVN-PF Din Text Pro C" panose="02000506020000020004" pitchFamily="2" charset="0"/>
                </a:rPr>
                <a:t>đó </a:t>
              </a:r>
              <a:r>
                <a:rPr lang="en-US" sz="2800">
                  <a:latin typeface="#9Slide03 SVN-PF Din Text Pro C" panose="02000506020000020004" pitchFamily="2" charset="0"/>
                </a:rPr>
                <a:t>đặt</a:t>
              </a:r>
              <a:r>
                <a:rPr lang="vi-VN" sz="2800">
                  <a:latin typeface="#9Slide03 SVN-PF Din Text Pro C" panose="02000506020000020004" pitchFamily="2" charset="0"/>
                </a:rPr>
                <a:t> tên</a:t>
              </a:r>
              <a:r>
                <a:rPr lang="en-US" sz="2800">
                  <a:latin typeface="#9Slide03 SVN-PF Din Text Pro C" panose="02000506020000020004" pitchFamily="2" charset="0"/>
                </a:rPr>
                <a:t> cho</a:t>
              </a:r>
              <a:r>
                <a:rPr lang="vi-VN" sz="2800">
                  <a:latin typeface="#9Slide03 SVN-PF Din Text Pro C" panose="02000506020000020004" pitchFamily="2" charset="0"/>
                </a:rPr>
                <a:t> bản đồ</a:t>
              </a:r>
              <a:r>
                <a:rPr lang="en-US" sz="2800">
                  <a:latin typeface="#9Slide03 SVN-PF Din Text Pro C" panose="02000506020000020004" pitchFamily="2" charset="0"/>
                </a:rPr>
                <a:t>?</a:t>
              </a:r>
              <a:endParaRPr lang="en-US" sz="3200" dirty="0">
                <a:latin typeface="#9Slide03 SVN-PF Din Text Pro C" panose="02000506020000020004" pitchFamily="2" charset="0"/>
              </a:endParaRPr>
            </a:p>
          </p:txBody>
        </p:sp>
        <p:pic>
          <p:nvPicPr>
            <p:cNvPr id="26" name="Picture 25">
              <a:extLst>
                <a:ext uri="{FF2B5EF4-FFF2-40B4-BE49-F238E27FC236}">
                  <a16:creationId xmlns:a16="http://schemas.microsoft.com/office/drawing/2014/main" id="{610C6EE3-2884-40F6-BDFA-52A7188CC8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608411" y="3570152"/>
              <a:ext cx="1465419" cy="1207481"/>
            </a:xfrm>
            <a:prstGeom prst="rect">
              <a:avLst/>
            </a:prstGeom>
          </p:spPr>
        </p:pic>
      </p:grpSp>
      <p:sp>
        <p:nvSpPr>
          <p:cNvPr id="27" name="Rectangle 26">
            <a:extLst>
              <a:ext uri="{FF2B5EF4-FFF2-40B4-BE49-F238E27FC236}">
                <a16:creationId xmlns:a16="http://schemas.microsoft.com/office/drawing/2014/main" id="{88EBCF4B-24AB-4D09-99C3-A080D0FB8406}"/>
              </a:ext>
            </a:extLst>
          </p:cNvPr>
          <p:cNvSpPr/>
          <p:nvPr/>
        </p:nvSpPr>
        <p:spPr>
          <a:xfrm>
            <a:off x="3419890" y="47058"/>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0" name="Straight Connector 29">
            <a:extLst>
              <a:ext uri="{FF2B5EF4-FFF2-40B4-BE49-F238E27FC236}">
                <a16:creationId xmlns:a16="http://schemas.microsoft.com/office/drawing/2014/main" id="{7C420ABF-4470-452C-9560-47579677E55A}"/>
              </a:ext>
            </a:extLst>
          </p:cNvPr>
          <p:cNvCxnSpPr>
            <a:cxnSpLocks/>
          </p:cNvCxnSpPr>
          <p:nvPr/>
        </p:nvCxnSpPr>
        <p:spPr>
          <a:xfrm flipV="1">
            <a:off x="45409" y="1245716"/>
            <a:ext cx="12146591" cy="77579"/>
          </a:xfrm>
          <a:prstGeom prst="line">
            <a:avLst/>
          </a:pr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3461235" y="0"/>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1">
            <a:extLst>
              <a:ext uri="{FF2B5EF4-FFF2-40B4-BE49-F238E27FC236}">
                <a16:creationId xmlns:a16="http://schemas.microsoft.com/office/drawing/2014/main" id="{9DB53984-A9AE-4B1F-8013-ED8492C7A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3493"/>
          <a:stretch>
            <a:fillRect/>
          </a:stretch>
        </p:blipFill>
        <p:spPr bwMode="auto">
          <a:xfrm>
            <a:off x="148500" y="1610201"/>
            <a:ext cx="6810958" cy="5157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FCE5D00-F483-40A0-9A57-1B28D0549A75}"/>
              </a:ext>
            </a:extLst>
          </p:cNvPr>
          <p:cNvSpPr txBox="1"/>
          <p:nvPr/>
        </p:nvSpPr>
        <p:spPr>
          <a:xfrm>
            <a:off x="8289750" y="2840312"/>
            <a:ext cx="3771446" cy="1177374"/>
          </a:xfrm>
          <a:prstGeom prst="rect">
            <a:avLst/>
          </a:prstGeom>
          <a:noFill/>
        </p:spPr>
        <p:txBody>
          <a:bodyPr wrap="square">
            <a:spAutoFit/>
          </a:bodyPr>
          <a:lstStyle/>
          <a:p>
            <a:pPr marL="0" marR="0" indent="0" algn="just">
              <a:lnSpc>
                <a:spcPct val="115000"/>
              </a:lnSpc>
              <a:spcBef>
                <a:spcPts val="0"/>
              </a:spcBef>
              <a:spcAft>
                <a:spcPts val="0"/>
              </a:spcAft>
            </a:pPr>
            <a:r>
              <a:rPr lang="en-US" sz="3200" dirty="0" err="1">
                <a:effectLst/>
                <a:latin typeface="#9Slide03 SVN-PF Din Text Pro C" panose="02000506020000020004" pitchFamily="2" charset="0"/>
                <a:ea typeface="Cambria" panose="02040503050406030204" pitchFamily="18" charset="0"/>
              </a:rPr>
              <a:t>Thiếu</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tên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bản</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đồ</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và</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bảng</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chú</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giải</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khó</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xác</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định</a:t>
            </a:r>
            <a:r>
              <a:rPr lang="en-US" sz="3200" dirty="0">
                <a:effectLst/>
                <a:latin typeface="#9Slide03 SVN-PF Din Text Pro C" panose="02000506020000020004" pitchFamily="2" charset="0"/>
                <a:ea typeface="Cambria" panose="02040503050406030204" pitchFamily="18" charset="0"/>
              </a:rPr>
              <a:t> </a:t>
            </a:r>
            <a:r>
              <a:rPr lang="en-US" sz="3200" dirty="0" err="1">
                <a:effectLst/>
                <a:latin typeface="#9Slide03 SVN-PF Din Text Pro C" panose="02000506020000020004" pitchFamily="2" charset="0"/>
                <a:ea typeface="Cambria" panose="02040503050406030204" pitchFamily="18" charset="0"/>
              </a:rPr>
              <a:t>nội</a:t>
            </a:r>
            <a:r>
              <a:rPr lang="en-US" sz="3200" dirty="0">
                <a:effectLst/>
                <a:latin typeface="#9Slide03 SVN-PF Din Text Pro C" panose="02000506020000020004" pitchFamily="2" charset="0"/>
                <a:ea typeface="Cambria" panose="02040503050406030204" pitchFamily="18" charset="0"/>
              </a:rPr>
              <a:t> dung.</a:t>
            </a:r>
            <a:endParaRPr lang="en-US" sz="2800" b="1" dirty="0">
              <a:effectLst/>
              <a:latin typeface="#9Slide03 SVN-PF Din Text Pro C" panose="02000506020000020004" pitchFamily="2" charset="0"/>
              <a:ea typeface="Cambria" panose="02040503050406030204" pitchFamily="18" charset="0"/>
            </a:endParaRPr>
          </a:p>
        </p:txBody>
      </p:sp>
      <p:sp>
        <p:nvSpPr>
          <p:cNvPr id="20" name="Arrow: Right 19">
            <a:extLst>
              <a:ext uri="{FF2B5EF4-FFF2-40B4-BE49-F238E27FC236}">
                <a16:creationId xmlns:a16="http://schemas.microsoft.com/office/drawing/2014/main" id="{D3C6C3C7-D4D0-4C14-86F6-82BDEDF3DCA6}"/>
              </a:ext>
            </a:extLst>
          </p:cNvPr>
          <p:cNvSpPr/>
          <p:nvPr/>
        </p:nvSpPr>
        <p:spPr>
          <a:xfrm>
            <a:off x="7387714" y="3291240"/>
            <a:ext cx="798349" cy="275519"/>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5 gợi ý trả lời câu hỏi “Bạn mong muốn gì ở công ty?” - VNReview Tin mới  nhất">
            <a:extLst>
              <a:ext uri="{FF2B5EF4-FFF2-40B4-BE49-F238E27FC236}">
                <a16:creationId xmlns:a16="http://schemas.microsoft.com/office/drawing/2014/main" id="{DBBD5E4C-48DA-4ECA-B78E-6D814F3A144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781">
                        <a14:foregroundMark x1="84844" y1="17344" x2="84844" y2="17344"/>
                        <a14:foregroundMark x1="90781" y1="27031" x2="90781" y2="27031"/>
                        <a14:foregroundMark x1="82656" y1="36875" x2="82656" y2="36875"/>
                        <a14:foregroundMark x1="73906" y1="38594" x2="73906" y2="38594"/>
                        <a14:foregroundMark x1="71094" y1="32969" x2="71094" y2="32969"/>
                        <a14:foregroundMark x1="71094" y1="37813" x2="71094" y2="37813"/>
                        <a14:foregroundMark x1="76719" y1="52656" x2="76719" y2="52656"/>
                        <a14:foregroundMark x1="83906" y1="47813" x2="83906" y2="47813"/>
                        <a14:foregroundMark x1="21563" y1="57656" x2="21563" y2="57656"/>
                        <a14:foregroundMark x1="24375" y1="57188" x2="24375" y2="57188"/>
                        <a14:foregroundMark x1="23594" y1="58750" x2="23594" y2="58750"/>
                      </a14:backgroundRemoval>
                    </a14:imgEffect>
                  </a14:imgLayer>
                </a14:imgProps>
              </a:ext>
              <a:ext uri="{28A0092B-C50C-407E-A947-70E740481C1C}">
                <a14:useLocalDpi xmlns:a14="http://schemas.microsoft.com/office/drawing/2010/main" val="0"/>
              </a:ext>
            </a:extLst>
          </a:blip>
          <a:srcRect l="14846" t="9845" r="6722" b="13922"/>
          <a:stretch/>
        </p:blipFill>
        <p:spPr bwMode="auto">
          <a:xfrm>
            <a:off x="8574160" y="4437709"/>
            <a:ext cx="2416927" cy="234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09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8EBCF4B-24AB-4D09-99C3-A080D0FB8406}"/>
              </a:ext>
            </a:extLst>
          </p:cNvPr>
          <p:cNvSpPr/>
          <p:nvPr/>
        </p:nvSpPr>
        <p:spPr>
          <a:xfrm>
            <a:off x="3419890" y="47058"/>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0" name="Straight Connector 29">
            <a:extLst>
              <a:ext uri="{FF2B5EF4-FFF2-40B4-BE49-F238E27FC236}">
                <a16:creationId xmlns:a16="http://schemas.microsoft.com/office/drawing/2014/main" id="{7C420ABF-4470-452C-9560-47579677E55A}"/>
              </a:ext>
            </a:extLst>
          </p:cNvPr>
          <p:cNvCxnSpPr>
            <a:cxnSpLocks/>
          </p:cNvCxnSpPr>
          <p:nvPr/>
        </p:nvCxnSpPr>
        <p:spPr>
          <a:xfrm flipV="1">
            <a:off x="45409" y="1245716"/>
            <a:ext cx="12146591" cy="77579"/>
          </a:xfrm>
          <a:prstGeom prst="line">
            <a:avLst/>
          </a:pr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3461235" y="0"/>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3B37B6-90DC-4EB0-BA30-CF7FC19CD666}"/>
              </a:ext>
            </a:extLst>
          </p:cNvPr>
          <p:cNvPicPr>
            <a:picLocks noChangeAspect="1"/>
          </p:cNvPicPr>
          <p:nvPr/>
        </p:nvPicPr>
        <p:blipFill>
          <a:blip r:embed="rId5"/>
          <a:stretch>
            <a:fillRect/>
          </a:stretch>
        </p:blipFill>
        <p:spPr>
          <a:xfrm>
            <a:off x="148500" y="1417555"/>
            <a:ext cx="5661457" cy="5004061"/>
          </a:xfrm>
          <a:prstGeom prst="rect">
            <a:avLst/>
          </a:prstGeom>
        </p:spPr>
      </p:pic>
      <p:sp>
        <p:nvSpPr>
          <p:cNvPr id="11" name="TextBox 10">
            <a:extLst>
              <a:ext uri="{FF2B5EF4-FFF2-40B4-BE49-F238E27FC236}">
                <a16:creationId xmlns:a16="http://schemas.microsoft.com/office/drawing/2014/main" id="{A7EDC0B8-5688-4539-AA22-5AB9DE2FFD46}"/>
              </a:ext>
            </a:extLst>
          </p:cNvPr>
          <p:cNvSpPr txBox="1"/>
          <p:nvPr/>
        </p:nvSpPr>
        <p:spPr>
          <a:xfrm>
            <a:off x="1227406" y="6374983"/>
            <a:ext cx="3687494" cy="517065"/>
          </a:xfrm>
          <a:prstGeom prst="rect">
            <a:avLst/>
          </a:prstGeom>
          <a:noFill/>
        </p:spPr>
        <p:txBody>
          <a:bodyPr wrap="square">
            <a:spAutoFit/>
          </a:bodyPr>
          <a:lstStyle/>
          <a:p>
            <a:pPr marL="0" marR="0" indent="0" algn="ctr">
              <a:lnSpc>
                <a:spcPct val="115000"/>
              </a:lnSpc>
              <a:spcBef>
                <a:spcPts val="0"/>
              </a:spcBef>
              <a:spcAft>
                <a:spcPts val="0"/>
              </a:spcAft>
            </a:pPr>
            <a:r>
              <a:rPr lang="en-US" sz="2400" b="1" dirty="0">
                <a:effectLst/>
                <a:latin typeface="#9Slide03 SVN-PF Din Text Pro C" panose="02000506020000020004" pitchFamily="2" charset="0"/>
                <a:ea typeface="Cambria" panose="02040503050406030204" pitchFamily="18" charset="0"/>
              </a:rPr>
              <a:t>Bản đồ địa hình lục địa </a:t>
            </a:r>
            <a:r>
              <a:rPr lang="en-US" sz="2400" b="1" dirty="0">
                <a:latin typeface="#9Slide03 SVN-PF Din Text Pro C" panose="02000506020000020004" pitchFamily="2" charset="0"/>
                <a:ea typeface="Cambria" panose="02040503050406030204" pitchFamily="18" charset="0"/>
              </a:rPr>
              <a:t>Australia</a:t>
            </a:r>
            <a:endParaRPr lang="en-US" sz="2000" dirty="0">
              <a:effectLst/>
              <a:latin typeface="#9Slide03 SVN-PF Din Text Pro C" panose="02000506020000020004" pitchFamily="2" charset="0"/>
              <a:ea typeface="Tahoma" panose="020B0604030504040204" pitchFamily="34" charset="0"/>
            </a:endParaRPr>
          </a:p>
        </p:txBody>
      </p:sp>
      <p:pic>
        <p:nvPicPr>
          <p:cNvPr id="22530" name="Picture 2" descr="5 gợi ý trả lời câu hỏi “Bạn mong muốn gì ở công ty?” - VNReview Tin mới  nhất">
            <a:extLst>
              <a:ext uri="{FF2B5EF4-FFF2-40B4-BE49-F238E27FC236}">
                <a16:creationId xmlns:a16="http://schemas.microsoft.com/office/drawing/2014/main" id="{5064FD6E-78A6-4CDA-8531-4FA56D1EEFA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781">
                        <a14:foregroundMark x1="84844" y1="17344" x2="84844" y2="17344"/>
                        <a14:foregroundMark x1="90781" y1="27031" x2="90781" y2="27031"/>
                        <a14:foregroundMark x1="82656" y1="36875" x2="82656" y2="36875"/>
                        <a14:foregroundMark x1="73906" y1="38594" x2="73906" y2="38594"/>
                        <a14:foregroundMark x1="71094" y1="32969" x2="71094" y2="32969"/>
                        <a14:foregroundMark x1="71094" y1="37813" x2="71094" y2="37813"/>
                        <a14:foregroundMark x1="76719" y1="52656" x2="76719" y2="52656"/>
                        <a14:foregroundMark x1="83906" y1="47813" x2="83906" y2="47813"/>
                        <a14:foregroundMark x1="21563" y1="57656" x2="21563" y2="57656"/>
                        <a14:foregroundMark x1="24375" y1="57188" x2="24375" y2="57188"/>
                        <a14:foregroundMark x1="23594" y1="58750" x2="23594" y2="58750"/>
                      </a14:backgroundRemoval>
                    </a14:imgEffect>
                  </a14:imgLayer>
                </a14:imgProps>
              </a:ext>
              <a:ext uri="{28A0092B-C50C-407E-A947-70E740481C1C}">
                <a14:useLocalDpi xmlns:a14="http://schemas.microsoft.com/office/drawing/2010/main" val="0"/>
              </a:ext>
            </a:extLst>
          </a:blip>
          <a:srcRect l="14846" t="9845" r="6722" b="13922"/>
          <a:stretch/>
        </p:blipFill>
        <p:spPr bwMode="auto">
          <a:xfrm>
            <a:off x="7654903" y="3895362"/>
            <a:ext cx="2999701" cy="29155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78B4DF0-6867-4A4C-A08C-4C39890D567B}"/>
              </a:ext>
            </a:extLst>
          </p:cNvPr>
          <p:cNvSpPr txBox="1"/>
          <p:nvPr/>
        </p:nvSpPr>
        <p:spPr>
          <a:xfrm>
            <a:off x="7018474" y="2779033"/>
            <a:ext cx="5136262" cy="1224951"/>
          </a:xfrm>
          <a:prstGeom prst="rect">
            <a:avLst/>
          </a:prstGeom>
          <a:noFill/>
        </p:spPr>
        <p:txBody>
          <a:bodyPr wrap="square">
            <a:spAutoFit/>
          </a:bodyPr>
          <a:lstStyle/>
          <a:p>
            <a:pPr marL="0" marR="0" indent="0" algn="just">
              <a:lnSpc>
                <a:spcPct val="115000"/>
              </a:lnSpc>
              <a:spcBef>
                <a:spcPts val="0"/>
              </a:spcBef>
              <a:spcAft>
                <a:spcPts val="0"/>
              </a:spcAft>
            </a:pPr>
            <a:r>
              <a:rPr lang="en-US" sz="3200" dirty="0">
                <a:effectLst/>
                <a:latin typeface="#9Slide03 SVN-PF Din Text Pro C" panose="02000506020000020004" pitchFamily="2" charset="0"/>
                <a:ea typeface="Cambria" panose="02040503050406030204" pitchFamily="18" charset="0"/>
              </a:rPr>
              <a:t>Bản đồ địa hình lục địa </a:t>
            </a:r>
            <a:r>
              <a:rPr lang="vi-VN" sz="3200" dirty="0">
                <a:latin typeface="#9Slide03 SVN-PF Din Text Pro C" panose="02000506020000020004" pitchFamily="2" charset="0"/>
                <a:ea typeface="Cambria" panose="02040503050406030204" pitchFamily="18" charset="0"/>
              </a:rPr>
              <a:t>Australia</a:t>
            </a:r>
            <a:r>
              <a:rPr lang="en-US" sz="3200" dirty="0">
                <a:latin typeface="#9Slide03 SVN-PF Din Text Pro C" panose="02000506020000020004" pitchFamily="2" charset="0"/>
                <a:ea typeface="Tahoma" panose="020B0604030504040204" pitchFamily="34" charset="0"/>
              </a:rPr>
              <a:t>.</a:t>
            </a:r>
          </a:p>
          <a:p>
            <a:pPr marL="0" marR="0" indent="0" algn="just">
              <a:lnSpc>
                <a:spcPct val="115000"/>
              </a:lnSpc>
              <a:spcBef>
                <a:spcPts val="0"/>
              </a:spcBef>
              <a:spcAft>
                <a:spcPts val="0"/>
              </a:spcAft>
            </a:pPr>
            <a:r>
              <a:rPr lang="en-US" sz="3200" dirty="0">
                <a:effectLst/>
                <a:latin typeface="#9Slide03 SVN-PF Din Text Pro C" panose="02000506020000020004" pitchFamily="2" charset="0"/>
                <a:ea typeface="Tahoma" panose="020B0604030504040204" pitchFamily="34" charset="0"/>
              </a:rPr>
              <a:t>Cho </a:t>
            </a:r>
            <a:r>
              <a:rPr lang="en-US" sz="3200" dirty="0" err="1">
                <a:effectLst/>
                <a:latin typeface="#9Slide03 SVN-PF Din Text Pro C" panose="02000506020000020004" pitchFamily="2" charset="0"/>
                <a:ea typeface="Tahoma" panose="020B0604030504040204" pitchFamily="34" charset="0"/>
              </a:rPr>
              <a:t>biết</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độ</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cao</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địa</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hình</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của</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lục</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địa</a:t>
            </a:r>
            <a:r>
              <a:rPr lang="en-US" sz="3200" dirty="0">
                <a:effectLst/>
                <a:latin typeface="#9Slide03 SVN-PF Din Text Pro C" panose="02000506020000020004" pitchFamily="2" charset="0"/>
                <a:ea typeface="Tahoma" panose="020B0604030504040204" pitchFamily="34" charset="0"/>
              </a:rPr>
              <a:t> </a:t>
            </a:r>
            <a:r>
              <a:rPr lang="en-US" sz="3200" dirty="0" err="1">
                <a:effectLst/>
                <a:latin typeface="#9Slide03 SVN-PF Din Text Pro C" panose="02000506020000020004" pitchFamily="2" charset="0"/>
                <a:ea typeface="Tahoma" panose="020B0604030504040204" pitchFamily="34" charset="0"/>
              </a:rPr>
              <a:t>này</a:t>
            </a:r>
            <a:r>
              <a:rPr lang="en-US" sz="2400" b="1" dirty="0">
                <a:effectLst/>
                <a:latin typeface="#9Slide03 SVN-PF Din Text Pro C" panose="02000506020000020004" pitchFamily="2" charset="0"/>
                <a:ea typeface="Tahoma" panose="020B0604030504040204" pitchFamily="34" charset="0"/>
              </a:rPr>
              <a:t>.</a:t>
            </a:r>
            <a:endParaRPr lang="en-US" sz="2800" b="1" dirty="0">
              <a:effectLst/>
              <a:latin typeface="#9Slide03 SVN-PF Din Text Pro C" panose="02000506020000020004" pitchFamily="2" charset="0"/>
              <a:ea typeface="Cambria" panose="02040503050406030204" pitchFamily="18" charset="0"/>
            </a:endParaRPr>
          </a:p>
        </p:txBody>
      </p:sp>
      <p:sp>
        <p:nvSpPr>
          <p:cNvPr id="4" name="Arrow: Right 3">
            <a:extLst>
              <a:ext uri="{FF2B5EF4-FFF2-40B4-BE49-F238E27FC236}">
                <a16:creationId xmlns:a16="http://schemas.microsoft.com/office/drawing/2014/main" id="{286C8E2E-AFC5-488B-B087-054C48FA288C}"/>
              </a:ext>
            </a:extLst>
          </p:cNvPr>
          <p:cNvSpPr/>
          <p:nvPr/>
        </p:nvSpPr>
        <p:spPr>
          <a:xfrm>
            <a:off x="6015041" y="3229960"/>
            <a:ext cx="798349" cy="275519"/>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163C51C-11E6-4D78-8F1E-0838B84D0143}"/>
              </a:ext>
            </a:extLst>
          </p:cNvPr>
          <p:cNvGrpSpPr/>
          <p:nvPr/>
        </p:nvGrpSpPr>
        <p:grpSpPr>
          <a:xfrm>
            <a:off x="6118704" y="1447423"/>
            <a:ext cx="5638805" cy="1254683"/>
            <a:chOff x="5608411" y="3570152"/>
            <a:chExt cx="6060553" cy="1207481"/>
          </a:xfrm>
        </p:grpSpPr>
        <p:sp>
          <p:nvSpPr>
            <p:cNvPr id="21" name="Flowchart: Terminator 20">
              <a:extLst>
                <a:ext uri="{FF2B5EF4-FFF2-40B4-BE49-F238E27FC236}">
                  <a16:creationId xmlns:a16="http://schemas.microsoft.com/office/drawing/2014/main" id="{BC1E91B1-C9EE-4697-92C6-E949E8AA2804}"/>
                </a:ext>
              </a:extLst>
            </p:cNvPr>
            <p:cNvSpPr/>
            <p:nvPr/>
          </p:nvSpPr>
          <p:spPr>
            <a:xfrm>
              <a:off x="5850896" y="3743687"/>
              <a:ext cx="5818068" cy="1033946"/>
            </a:xfrm>
            <a:prstGeom prst="flowChartTerminator">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SVN-PF Din Text Pro C" panose="02000506020000020004" pitchFamily="2" charset="0"/>
                </a:rPr>
                <a:t>      </a:t>
              </a:r>
              <a:r>
                <a:rPr lang="en-US" sz="2800" dirty="0">
                  <a:latin typeface="#9Slide03 SVN-PF Din Text Pro C" panose="02000506020000020004" pitchFamily="2" charset="0"/>
                </a:rPr>
                <a:t>Đố các em </a:t>
              </a:r>
              <a:r>
                <a:rPr lang="vi-VN" sz="2800" dirty="0">
                  <a:latin typeface="#9Slide03 SVN-PF Din Text Pro C" panose="02000506020000020004" pitchFamily="2" charset="0"/>
                </a:rPr>
                <a:t>bản </a:t>
              </a:r>
              <a:r>
                <a:rPr lang="vi-VN" sz="2800">
                  <a:latin typeface="#9Slide03 SVN-PF Din Text Pro C" panose="02000506020000020004" pitchFamily="2" charset="0"/>
                </a:rPr>
                <a:t>đồ n</a:t>
              </a:r>
              <a:r>
                <a:rPr lang="en-US" sz="2800">
                  <a:latin typeface="#9Slide03 SVN-PF Din Text Pro C" panose="02000506020000020004" pitchFamily="2" charset="0"/>
                </a:rPr>
                <a:t>o</a:t>
              </a:r>
              <a:r>
                <a:rPr lang="vi-VN" sz="2800">
                  <a:latin typeface="#9Slide03 SVN-PF Din Text Pro C" panose="02000506020000020004" pitchFamily="2" charset="0"/>
                </a:rPr>
                <a:t>́i </a:t>
              </a:r>
              <a:r>
                <a:rPr lang="vi-VN" sz="2800" dirty="0">
                  <a:latin typeface="#9Slide03 SVN-PF Din Text Pro C" panose="02000506020000020004" pitchFamily="2" charset="0"/>
                </a:rPr>
                <a:t>về nội dung gì? Từ đó nói tên bản đồ</a:t>
              </a:r>
              <a:endParaRPr lang="en-US" sz="3200" dirty="0">
                <a:latin typeface="#9Slide03 SVN-PF Din Text Pro C" panose="02000506020000020004" pitchFamily="2" charset="0"/>
              </a:endParaRPr>
            </a:p>
          </p:txBody>
        </p:sp>
        <p:pic>
          <p:nvPicPr>
            <p:cNvPr id="22" name="Picture 21">
              <a:extLst>
                <a:ext uri="{FF2B5EF4-FFF2-40B4-BE49-F238E27FC236}">
                  <a16:creationId xmlns:a16="http://schemas.microsoft.com/office/drawing/2014/main" id="{610C6EE3-2884-40F6-BDFA-52A7188CC87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608411" y="3570152"/>
              <a:ext cx="1465419" cy="1207481"/>
            </a:xfrm>
            <a:prstGeom prst="rect">
              <a:avLst/>
            </a:prstGeom>
          </p:spPr>
        </p:pic>
      </p:grpSp>
    </p:spTree>
    <p:extLst>
      <p:ext uri="{BB962C8B-B14F-4D97-AF65-F5344CB8AC3E}">
        <p14:creationId xmlns:p14="http://schemas.microsoft.com/office/powerpoint/2010/main" val="1394367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BB65E49-5337-40E3-9DBD-146D14EA0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E859509F-94DC-4952-A3B5-1EFAA2F52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6B1AF2CB-1EFE-4962-A8DC-2D3CE4736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2232531E-9E20-48D1-A119-C05304D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7AA014B-79A8-4BEC-893F-423182880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Neo Biển Du Thuyền Hải - Miễn Phí vector hình ảnh trên Pixabay">
            <a:extLst>
              <a:ext uri="{FF2B5EF4-FFF2-40B4-BE49-F238E27FC236}">
                <a16:creationId xmlns:a16="http://schemas.microsoft.com/office/drawing/2014/main" id="{ACC01EF1-6405-4E22-BAAC-48839BEE89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1501"/>
          <a:stretch/>
        </p:blipFill>
        <p:spPr bwMode="auto">
          <a:xfrm>
            <a:off x="20069" y="3652862"/>
            <a:ext cx="2442912" cy="244291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6" descr="Máy bay Chứng nhiếp ảnh Sân bay, Máy tính Biểu tượng - máy bay png tải về -  Miễn phí trong suốt Thủy Sản png Tải về.">
            <a:extLst>
              <a:ext uri="{FF2B5EF4-FFF2-40B4-BE49-F238E27FC236}">
                <a16:creationId xmlns:a16="http://schemas.microsoft.com/office/drawing/2014/main" id="{8369DE35-7612-4A62-AF2A-2B4F767716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6" b="-6"/>
          <a:stretch/>
        </p:blipFill>
        <p:spPr bwMode="auto">
          <a:xfrm>
            <a:off x="2110441" y="2944510"/>
            <a:ext cx="3826567" cy="3826567"/>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ách tạo bản đồ chỉ đường chính xác đơn giản bằng Doorpath">
            <a:extLst>
              <a:ext uri="{FF2B5EF4-FFF2-40B4-BE49-F238E27FC236}">
                <a16:creationId xmlns:a16="http://schemas.microsoft.com/office/drawing/2014/main" id="{0428258E-94D9-454E-8C74-CFB836049C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83" r="34667"/>
          <a:stretch/>
        </p:blipFill>
        <p:spPr bwMode="auto">
          <a:xfrm>
            <a:off x="9106490" y="3450600"/>
            <a:ext cx="2920105" cy="2920105"/>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10" descr="シービーチアイコン - アイコンのベクターアート素材や画像を多数ご用意 - iStock">
            <a:extLst>
              <a:ext uri="{FF2B5EF4-FFF2-40B4-BE49-F238E27FC236}">
                <a16:creationId xmlns:a16="http://schemas.microsoft.com/office/drawing/2014/main" id="{A2C17E27-34F7-4F8A-9A1C-646E3B66C94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4727" y1="30566" x2="44727" y2="30566"/>
                        <a14:foregroundMark x1="46484" y1="61914" x2="46484" y2="61914"/>
                        <a14:foregroundMark x1="38965" y1="72852" x2="38965" y2="72852"/>
                        <a14:foregroundMark x1="40430" y1="80762" x2="40430" y2="80762"/>
                        <a14:foregroundMark x1="42578" y1="73535" x2="42578" y2="73535"/>
                        <a14:foregroundMark x1="25684" y1="38379" x2="25684" y2="38379"/>
                        <a14:foregroundMark x1="51953" y1="26465" x2="51953" y2="26465"/>
                        <a14:foregroundMark x1="51563" y1="28613" x2="51563" y2="28613"/>
                        <a14:foregroundMark x1="52637" y1="32910" x2="52637" y2="32910"/>
                        <a14:foregroundMark x1="54492" y1="31836" x2="54492" y2="31836"/>
                        <a14:foregroundMark x1="53418" y1="30762" x2="53418" y2="30762"/>
                        <a14:foregroundMark x1="52637" y1="30078" x2="52637" y2="30078"/>
                      </a14:backgroundRemoval>
                    </a14:imgEffect>
                  </a14:imgLayer>
                </a14:imgProps>
              </a:ext>
              <a:ext uri="{28A0092B-C50C-407E-A947-70E740481C1C}">
                <a14:useLocalDpi xmlns:a14="http://schemas.microsoft.com/office/drawing/2010/main" val="0"/>
              </a:ext>
            </a:extLst>
          </a:blip>
          <a:srcRect r="-6" b="5996"/>
          <a:stretch/>
        </p:blipFill>
        <p:spPr bwMode="auto">
          <a:xfrm>
            <a:off x="5279923" y="2944510"/>
            <a:ext cx="4127242" cy="387956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77BE8E1-5D91-424E-923F-B28C5E2FE550}"/>
              </a:ext>
            </a:extLst>
          </p:cNvPr>
          <p:cNvSpPr txBox="1"/>
          <p:nvPr/>
        </p:nvSpPr>
        <p:spPr>
          <a:xfrm>
            <a:off x="198431" y="739239"/>
            <a:ext cx="12261143" cy="2862322"/>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strike="noStrike" kern="1200" cap="none" spc="0" normalizeH="0" baseline="0" noProof="0" dirty="0">
                <a:ln>
                  <a:noFill/>
                </a:ln>
                <a:solidFill>
                  <a:schemeClr val="bg1"/>
                </a:solidFill>
                <a:effectLst/>
                <a:uLnTx/>
                <a:uFillTx/>
                <a:latin typeface="iCiel Baliho Script" pitchFamily="50" charset="0"/>
              </a:rPr>
              <a:t>Ti</a:t>
            </a:r>
            <a:r>
              <a:rPr lang="vi-VN" sz="6000" b="1" dirty="0">
                <a:solidFill>
                  <a:schemeClr val="bg1"/>
                </a:solidFill>
                <a:latin typeface="iCiel Baliho Script" pitchFamily="50" charset="0"/>
              </a:rPr>
              <a:t>ết 5 - </a:t>
            </a:r>
            <a:r>
              <a:rPr kumimoji="0" lang="vi-VN" sz="6000" b="1" i="0" strike="noStrike" kern="1200" cap="none" spc="0" normalizeH="0" baseline="0" noProof="0" dirty="0">
                <a:ln>
                  <a:noFill/>
                </a:ln>
                <a:solidFill>
                  <a:schemeClr val="bg1"/>
                </a:solidFill>
                <a:effectLst/>
                <a:uLnTx/>
                <a:uFillTx/>
                <a:latin typeface="iCiel Baliho Script" pitchFamily="50" charset="0"/>
              </a:rPr>
              <a:t>Bài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KÍ HIỆU VÀ BẢNG CHÚ GIẢI BẢN </a:t>
            </a:r>
            <a:r>
              <a:rPr kumimoji="0" lang="vi-VN" sz="6000" b="1" i="0" strike="noStrike" kern="1200" cap="none" spc="0" normalizeH="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 Đ</a:t>
            </a:r>
            <a:r>
              <a:rPr kumimoji="0" lang="vi-VN" sz="6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Ồ.</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TÌM ĐƯỜNG ĐI TRÊN BẢN </a:t>
            </a:r>
            <a:r>
              <a:rPr lang="vi-VN" sz="6000" b="1" dirty="0">
                <a:solidFill>
                  <a:srgbClr val="FFFF00"/>
                </a:solidFill>
                <a:latin typeface="#9Slide03 Arima Madurai Thin" panose="00000300000000000000" pitchFamily="2" charset="0"/>
                <a:cs typeface="#9Slide03 Arima Madurai Thin" panose="00000300000000000000" pitchFamily="2" charset="0"/>
              </a:rPr>
              <a:t>Đ</a:t>
            </a:r>
            <a:r>
              <a:rPr kumimoji="0" lang="vi-VN" sz="6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rPr>
              <a:t>Ồ (T1)</a:t>
            </a:r>
            <a:endParaRPr kumimoji="0" lang="vi-VN" sz="4000" b="1" i="0" strike="noStrike" kern="1200" cap="none" spc="0" normalizeH="0" baseline="0" noProof="0" dirty="0">
              <a:ln>
                <a:noFill/>
              </a:ln>
              <a:solidFill>
                <a:srgbClr val="FFFF00"/>
              </a:solidFill>
              <a:effectLst/>
              <a:uLnTx/>
              <a:uFillTx/>
              <a:latin typeface="#9Slide03 Arima Madurai Thin" panose="00000300000000000000" pitchFamily="2" charset="0"/>
              <a:cs typeface="#9Slide03 Arima Madurai Thin" panose="00000300000000000000" pitchFamily="2" charset="0"/>
            </a:endParaRPr>
          </a:p>
        </p:txBody>
      </p:sp>
    </p:spTree>
    <p:extLst>
      <p:ext uri="{BB962C8B-B14F-4D97-AF65-F5344CB8AC3E}">
        <p14:creationId xmlns:p14="http://schemas.microsoft.com/office/powerpoint/2010/main" val="3679743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533728" y="-8605"/>
            <a:ext cx="8241421" cy="1392367"/>
            <a:chOff x="2402470" y="93552"/>
            <a:chExt cx="824142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a16="http://schemas.microsoft.com/office/drawing/2014/main" id="{297D1653-2833-49F0-9B5E-5149A0E812B3}"/>
                </a:ext>
              </a:extLst>
            </p:cNvPr>
            <p:cNvSpPr/>
            <p:nvPr/>
          </p:nvSpPr>
          <p:spPr>
            <a:xfrm>
              <a:off x="2402470" y="93552"/>
              <a:ext cx="1587488" cy="139236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9Slide03 SVN-PF Din Text Pro C" panose="02000506020000020004" pitchFamily="2" charset="0"/>
                  <a:cs typeface="Arial" panose="020B0604020202020204" pitchFamily="34" charset="0"/>
                </a:rPr>
                <a:t>Bài</a:t>
              </a:r>
              <a:r>
                <a:rPr lang="en-US" sz="4800" b="1" dirty="0">
                  <a:solidFill>
                    <a:srgbClr val="FFFF00"/>
                  </a:solidFill>
                  <a:latin typeface="#9Slide03 SVN-PF Din Text Pro C" panose="02000506020000020004" pitchFamily="2" charset="0"/>
                  <a:cs typeface="Arial" panose="020B0604020202020204" pitchFamily="34" charset="0"/>
                </a:rPr>
                <a:t> 4</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2533728" y="1978124"/>
            <a:ext cx="3842767"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Kí</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hiệu</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và</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chú</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giải</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7531780" y="1905461"/>
            <a:ext cx="3838671" cy="1849624"/>
          </a:xfrm>
          <a:prstGeom prst="flowChartTerminator">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Đọc</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một</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số</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thông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dụng</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1" name="Oval 20">
            <a:extLst>
              <a:ext uri="{FF2B5EF4-FFF2-40B4-BE49-F238E27FC236}">
                <a16:creationId xmlns:a16="http://schemas.microsoft.com/office/drawing/2014/main" id="{631C2FDD-0D1E-4F65-9968-EDA7BD16D0A4}"/>
              </a:ext>
            </a:extLst>
          </p:cNvPr>
          <p:cNvSpPr/>
          <p:nvPr/>
        </p:nvSpPr>
        <p:spPr>
          <a:xfrm>
            <a:off x="4221953" y="1577282"/>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9222299" y="1518421"/>
            <a:ext cx="666714" cy="6492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latin typeface="#9Slide05 Brannboll Ny" panose="02000000000000000000" pitchFamily="2" charset="0"/>
                <a:cs typeface="Arial" panose="020B0604020202020204" pitchFamily="34" charset="0"/>
              </a:rPr>
              <a:t>2</a:t>
            </a:r>
          </a:p>
        </p:txBody>
      </p:sp>
      <p:pic>
        <p:nvPicPr>
          <p:cNvPr id="11" name="Picture 4" descr="Neo Biển Du Thuyền Hải - Miễn Phí vector hình ảnh trên Pixabay">
            <a:extLst>
              <a:ext uri="{FF2B5EF4-FFF2-40B4-BE49-F238E27FC236}">
                <a16:creationId xmlns:a16="http://schemas.microsoft.com/office/drawing/2014/main" id="{FEC552E4-D8A0-4A45-BAA4-B0C9B575D16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80015" y="4095491"/>
            <a:ext cx="889629" cy="10039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Máy bay Chứng nhiếp ảnh Sân bay, Máy tính Biểu tượng - máy bay png tải về -  Miễn phí trong suốt Thủy Sản png Tải về.">
            <a:extLst>
              <a:ext uri="{FF2B5EF4-FFF2-40B4-BE49-F238E27FC236}">
                <a16:creationId xmlns:a16="http://schemas.microsoft.com/office/drawing/2014/main" id="{89D453CC-1CA6-47F0-830B-C2994FEA4F15}"/>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358" t="11182" r="10502" b="11184"/>
          <a:stretch/>
        </p:blipFill>
        <p:spPr bwMode="auto">
          <a:xfrm>
            <a:off x="4303492" y="5365285"/>
            <a:ext cx="1170347" cy="11480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シービーチアイコン - アイコンのベクターアート素材や画像を多数ご用意 - iStock">
            <a:extLst>
              <a:ext uri="{FF2B5EF4-FFF2-40B4-BE49-F238E27FC236}">
                <a16:creationId xmlns:a16="http://schemas.microsoft.com/office/drawing/2014/main" id="{3B64EFC3-D24D-4221-87AF-529DC428F393}"/>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44727" y1="30566" x2="44727" y2="30566"/>
                        <a14:foregroundMark x1="46484" y1="61914" x2="46484" y2="61914"/>
                      </a14:backgroundRemoval>
                    </a14:imgEffect>
                  </a14:imgLayer>
                </a14:imgProps>
              </a:ext>
              <a:ext uri="{28A0092B-C50C-407E-A947-70E740481C1C}">
                <a14:useLocalDpi xmlns:a14="http://schemas.microsoft.com/office/drawing/2010/main" val="0"/>
              </a:ext>
            </a:extLst>
          </a:blip>
          <a:srcRect l="16308" t="16129" r="16308" b="17850"/>
          <a:stretch/>
        </p:blipFill>
        <p:spPr bwMode="auto">
          <a:xfrm>
            <a:off x="4377305" y="4093573"/>
            <a:ext cx="1022723" cy="10039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Tree icon vector ⬇ Vector Image by © jehsomwang | Vector Stock 117045612">
            <a:extLst>
              <a:ext uri="{FF2B5EF4-FFF2-40B4-BE49-F238E27FC236}">
                <a16:creationId xmlns:a16="http://schemas.microsoft.com/office/drawing/2014/main" id="{18583E7E-E96D-4E09-975B-05BEFE6FBCD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6641" b="89941" l="9961" r="89941">
                        <a14:foregroundMark x1="74414" y1="6641" x2="74414" y2="6641"/>
                        <a14:foregroundMark x1="74414" y1="8203" x2="74414" y2="8203"/>
                      </a14:backgroundRemoval>
                    </a14:imgEffect>
                  </a14:imgLayer>
                </a14:imgProps>
              </a:ext>
              <a:ext uri="{28A0092B-C50C-407E-A947-70E740481C1C}">
                <a14:useLocalDpi xmlns:a14="http://schemas.microsoft.com/office/drawing/2010/main" val="0"/>
              </a:ext>
            </a:extLst>
          </a:blip>
          <a:srcRect l="48895" b="46692"/>
          <a:stretch/>
        </p:blipFill>
        <p:spPr bwMode="auto">
          <a:xfrm>
            <a:off x="2946165" y="5172240"/>
            <a:ext cx="1357327" cy="1415828"/>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4" descr="Phương pháp Chương trình ĐỌC NHANH bản quyền Anh Quốc - Bản quyền Anh Quốc">
            <a:extLst>
              <a:ext uri="{FF2B5EF4-FFF2-40B4-BE49-F238E27FC236}">
                <a16:creationId xmlns:a16="http://schemas.microsoft.com/office/drawing/2014/main" id="{AA003EB2-694B-4C0B-BC47-45B6F2C3DF98}"/>
              </a:ext>
            </a:extLst>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b="6991"/>
          <a:stretch/>
        </p:blipFill>
        <p:spPr bwMode="auto">
          <a:xfrm>
            <a:off x="7540243" y="3518732"/>
            <a:ext cx="3429000" cy="318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204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A88DC3-4B59-4A5F-9E33-DD3FA42C38AC}"/>
              </a:ext>
            </a:extLst>
          </p:cNvPr>
          <p:cNvPicPr>
            <a:picLocks noChangeAspect="1"/>
          </p:cNvPicPr>
          <p:nvPr/>
        </p:nvPicPr>
        <p:blipFill rotWithShape="1">
          <a:blip r:embed="rId2"/>
          <a:srcRect t="2301" b="41333"/>
          <a:stretch/>
        </p:blipFill>
        <p:spPr>
          <a:xfrm>
            <a:off x="0" y="1781707"/>
            <a:ext cx="5689534" cy="4893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49890119-AED2-4F2E-A5D1-9A146C924B46}"/>
              </a:ext>
            </a:extLst>
          </p:cNvPr>
          <p:cNvPicPr>
            <a:picLocks noChangeAspect="1"/>
          </p:cNvPicPr>
          <p:nvPr/>
        </p:nvPicPr>
        <p:blipFill rotWithShape="1">
          <a:blip r:embed="rId3"/>
          <a:srcRect t="5335"/>
          <a:stretch/>
        </p:blipFill>
        <p:spPr>
          <a:xfrm>
            <a:off x="6096000" y="1781707"/>
            <a:ext cx="5913119" cy="3444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0" name="Group 19">
            <a:extLst>
              <a:ext uri="{FF2B5EF4-FFF2-40B4-BE49-F238E27FC236}">
                <a16:creationId xmlns:a16="http://schemas.microsoft.com/office/drawing/2014/main" id="{A4CA5B7F-21BA-4486-8C36-CEFF20B8F83A}"/>
              </a:ext>
            </a:extLst>
          </p:cNvPr>
          <p:cNvGrpSpPr/>
          <p:nvPr/>
        </p:nvGrpSpPr>
        <p:grpSpPr>
          <a:xfrm>
            <a:off x="3296688" y="831938"/>
            <a:ext cx="5249283" cy="707886"/>
            <a:chOff x="281022" y="753624"/>
            <a:chExt cx="5249283" cy="707886"/>
          </a:xfrm>
        </p:grpSpPr>
        <p:sp>
          <p:nvSpPr>
            <p:cNvPr id="25" name="Rectangle: Rounded Corners 7">
              <a:extLst>
                <a:ext uri="{FF2B5EF4-FFF2-40B4-BE49-F238E27FC236}">
                  <a16:creationId xmlns:a16="http://schemas.microsoft.com/office/drawing/2014/main" id="{7693CF07-ADE5-4E67-9FA0-3FDD1366126B}"/>
                </a:ext>
              </a:extLst>
            </p:cNvPr>
            <p:cNvSpPr/>
            <p:nvPr/>
          </p:nvSpPr>
          <p:spPr>
            <a:xfrm>
              <a:off x="281022" y="753624"/>
              <a:ext cx="5218804" cy="707886"/>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9Slide03 SVN-PF Din Text Pro C" panose="02000506020000020004" pitchFamily="2" charset="0"/>
                <a:cs typeface="Arial" panose="020B0604020202020204" pitchFamily="34" charset="0"/>
              </a:endParaRPr>
            </a:p>
          </p:txBody>
        </p:sp>
        <p:sp>
          <p:nvSpPr>
            <p:cNvPr id="28" name="TextBox 27">
              <a:extLst>
                <a:ext uri="{FF2B5EF4-FFF2-40B4-BE49-F238E27FC236}">
                  <a16:creationId xmlns:a16="http://schemas.microsoft.com/office/drawing/2014/main" id="{35DBE063-D229-4442-950B-E867D5EDBABF}"/>
                </a:ext>
              </a:extLst>
            </p:cNvPr>
            <p:cNvSpPr txBox="1"/>
            <p:nvPr/>
          </p:nvSpPr>
          <p:spPr>
            <a:xfrm>
              <a:off x="311500" y="756049"/>
              <a:ext cx="5218805" cy="584775"/>
            </a:xfrm>
            <a:prstGeom prst="rect">
              <a:avLst/>
            </a:prstGeom>
            <a:noFill/>
          </p:spPr>
          <p:txBody>
            <a:bodyPr wrap="square">
              <a:spAutoFit/>
            </a:bodyPr>
            <a:lstStyle/>
            <a:p>
              <a:pPr algn="ctr"/>
              <a:r>
                <a:rPr lang="en-US" sz="3200">
                  <a:solidFill>
                    <a:schemeClr val="tx1"/>
                  </a:solidFill>
                  <a:latin typeface="#9Slide03 SVN-PF Din Text Pro C" panose="02000506020000020004" pitchFamily="2" charset="0"/>
                  <a:cs typeface="Arial" panose="020B0604020202020204" pitchFamily="34" charset="0"/>
                </a:rPr>
                <a:t>Nối </a:t>
              </a:r>
              <a:r>
                <a:rPr lang="en-US" sz="3200" dirty="0" err="1">
                  <a:solidFill>
                    <a:schemeClr val="tx1"/>
                  </a:solidFill>
                  <a:latin typeface="#9Slide03 SVN-PF Din Text Pro C" panose="02000506020000020004" pitchFamily="2" charset="0"/>
                  <a:cs typeface="Arial" panose="020B0604020202020204" pitchFamily="34" charset="0"/>
                </a:rPr>
                <a:t>hình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ảnh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với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kí</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hiệu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sao</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cho</a:t>
              </a:r>
              <a:r>
                <a:rPr lang="en-US" sz="3200" dirty="0">
                  <a:solidFill>
                    <a:schemeClr val="tx1"/>
                  </a:solidFill>
                  <a:latin typeface="#9Slide03 SVN-PF Din Text Pro C" panose="02000506020000020004" pitchFamily="2" charset="0"/>
                  <a:cs typeface="Arial" panose="020B0604020202020204" pitchFamily="34" charset="0"/>
                </a:rPr>
                <a:t> </a:t>
              </a:r>
              <a:r>
                <a:rPr lang="en-US" sz="3200" err="1">
                  <a:solidFill>
                    <a:schemeClr val="tx1"/>
                  </a:solidFill>
                  <a:latin typeface="#9Slide03 SVN-PF Din Text Pro C" panose="02000506020000020004" pitchFamily="2" charset="0"/>
                  <a:cs typeface="Arial" panose="020B0604020202020204" pitchFamily="34" charset="0"/>
                </a:rPr>
                <a:t>phù</a:t>
              </a:r>
              <a:r>
                <a:rPr lang="en-US" sz="3200">
                  <a:solidFill>
                    <a:schemeClr val="tx1"/>
                  </a:solidFill>
                  <a:latin typeface="#9Slide03 SVN-PF Din Text Pro C" panose="02000506020000020004" pitchFamily="2" charset="0"/>
                  <a:cs typeface="Arial" panose="020B0604020202020204" pitchFamily="34" charset="0"/>
                </a:rPr>
                <a:t> hợp. </a:t>
              </a:r>
              <a:endParaRPr lang="en-US" sz="3200" dirty="0">
                <a:solidFill>
                  <a:schemeClr val="tx1"/>
                </a:solidFill>
                <a:latin typeface="#9Slide03 SVN-PF Din Text Pro C" panose="02000506020000020004" pitchFamily="2" charset="0"/>
                <a:cs typeface="Arial" panose="020B0604020202020204" pitchFamily="34" charset="0"/>
              </a:endParaRPr>
            </a:p>
          </p:txBody>
        </p:sp>
      </p:grpSp>
      <p:sp>
        <p:nvSpPr>
          <p:cNvPr id="30" name="Diamond 29">
            <a:extLst>
              <a:ext uri="{FF2B5EF4-FFF2-40B4-BE49-F238E27FC236}">
                <a16:creationId xmlns:a16="http://schemas.microsoft.com/office/drawing/2014/main" id="{C8DBBE3D-08C2-47C9-BAB9-1785C2876677}"/>
              </a:ext>
            </a:extLst>
          </p:cNvPr>
          <p:cNvSpPr/>
          <p:nvPr/>
        </p:nvSpPr>
        <p:spPr>
          <a:xfrm>
            <a:off x="6132610" y="5314083"/>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31" name="Diamond 30">
            <a:extLst>
              <a:ext uri="{FF2B5EF4-FFF2-40B4-BE49-F238E27FC236}">
                <a16:creationId xmlns:a16="http://schemas.microsoft.com/office/drawing/2014/main" id="{D18AD6B4-F0B9-4823-AAFF-CB5A0C724751}"/>
              </a:ext>
            </a:extLst>
          </p:cNvPr>
          <p:cNvSpPr/>
          <p:nvPr/>
        </p:nvSpPr>
        <p:spPr>
          <a:xfrm>
            <a:off x="7182395" y="5319771"/>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32" name="Diamond 31">
            <a:extLst>
              <a:ext uri="{FF2B5EF4-FFF2-40B4-BE49-F238E27FC236}">
                <a16:creationId xmlns:a16="http://schemas.microsoft.com/office/drawing/2014/main" id="{4FB5F6A8-EEBD-485F-8657-3959FFDFB9DA}"/>
              </a:ext>
            </a:extLst>
          </p:cNvPr>
          <p:cNvSpPr/>
          <p:nvPr/>
        </p:nvSpPr>
        <p:spPr>
          <a:xfrm>
            <a:off x="8224312" y="5314082"/>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sp>
        <p:nvSpPr>
          <p:cNvPr id="33" name="Diamond 32">
            <a:extLst>
              <a:ext uri="{FF2B5EF4-FFF2-40B4-BE49-F238E27FC236}">
                <a16:creationId xmlns:a16="http://schemas.microsoft.com/office/drawing/2014/main" id="{C5FB0DB4-BDC1-4CAE-9F29-B5DC20F66B7C}"/>
              </a:ext>
            </a:extLst>
          </p:cNvPr>
          <p:cNvSpPr/>
          <p:nvPr/>
        </p:nvSpPr>
        <p:spPr>
          <a:xfrm>
            <a:off x="9274099" y="5358976"/>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4</a:t>
            </a:r>
          </a:p>
        </p:txBody>
      </p:sp>
      <p:sp>
        <p:nvSpPr>
          <p:cNvPr id="34" name="Diamond 33">
            <a:extLst>
              <a:ext uri="{FF2B5EF4-FFF2-40B4-BE49-F238E27FC236}">
                <a16:creationId xmlns:a16="http://schemas.microsoft.com/office/drawing/2014/main" id="{889F5A9E-496C-41D5-8A98-19A41C944F1B}"/>
              </a:ext>
            </a:extLst>
          </p:cNvPr>
          <p:cNvSpPr/>
          <p:nvPr/>
        </p:nvSpPr>
        <p:spPr>
          <a:xfrm>
            <a:off x="10323884" y="5364664"/>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5</a:t>
            </a:r>
          </a:p>
        </p:txBody>
      </p:sp>
      <p:sp>
        <p:nvSpPr>
          <p:cNvPr id="35" name="Diamond 34">
            <a:extLst>
              <a:ext uri="{FF2B5EF4-FFF2-40B4-BE49-F238E27FC236}">
                <a16:creationId xmlns:a16="http://schemas.microsoft.com/office/drawing/2014/main" id="{6B1C3F24-8D36-4D78-B55A-49BAB32C23A6}"/>
              </a:ext>
            </a:extLst>
          </p:cNvPr>
          <p:cNvSpPr/>
          <p:nvPr/>
        </p:nvSpPr>
        <p:spPr>
          <a:xfrm>
            <a:off x="11309529" y="5358975"/>
            <a:ext cx="643319" cy="626295"/>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6</a:t>
            </a:r>
          </a:p>
        </p:txBody>
      </p:sp>
      <p:sp>
        <p:nvSpPr>
          <p:cNvPr id="21" name="Oval 20">
            <a:extLst>
              <a:ext uri="{FF2B5EF4-FFF2-40B4-BE49-F238E27FC236}">
                <a16:creationId xmlns:a16="http://schemas.microsoft.com/office/drawing/2014/main" id="{0883C9CF-A189-4E0C-95F9-BE16149AA9F6}"/>
              </a:ext>
            </a:extLst>
          </p:cNvPr>
          <p:cNvSpPr/>
          <p:nvPr/>
        </p:nvSpPr>
        <p:spPr>
          <a:xfrm>
            <a:off x="6192229" y="6247428"/>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f</a:t>
            </a:r>
          </a:p>
        </p:txBody>
      </p:sp>
      <p:sp>
        <p:nvSpPr>
          <p:cNvPr id="37" name="Oval 36">
            <a:extLst>
              <a:ext uri="{FF2B5EF4-FFF2-40B4-BE49-F238E27FC236}">
                <a16:creationId xmlns:a16="http://schemas.microsoft.com/office/drawing/2014/main" id="{9B835B87-B80B-4CA1-A2A6-FF5CCCB5BAF8}"/>
              </a:ext>
            </a:extLst>
          </p:cNvPr>
          <p:cNvSpPr/>
          <p:nvPr/>
        </p:nvSpPr>
        <p:spPr>
          <a:xfrm>
            <a:off x="7226679" y="6269902"/>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b</a:t>
            </a:r>
          </a:p>
        </p:txBody>
      </p:sp>
      <p:sp>
        <p:nvSpPr>
          <p:cNvPr id="38" name="Oval 37">
            <a:extLst>
              <a:ext uri="{FF2B5EF4-FFF2-40B4-BE49-F238E27FC236}">
                <a16:creationId xmlns:a16="http://schemas.microsoft.com/office/drawing/2014/main" id="{CFCBF53F-CA96-42A8-8949-0DDE7E3662CB}"/>
              </a:ext>
            </a:extLst>
          </p:cNvPr>
          <p:cNvSpPr/>
          <p:nvPr/>
        </p:nvSpPr>
        <p:spPr>
          <a:xfrm>
            <a:off x="8253453" y="6224954"/>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e</a:t>
            </a:r>
          </a:p>
        </p:txBody>
      </p:sp>
      <p:sp>
        <p:nvSpPr>
          <p:cNvPr id="39" name="Oval 38">
            <a:extLst>
              <a:ext uri="{FF2B5EF4-FFF2-40B4-BE49-F238E27FC236}">
                <a16:creationId xmlns:a16="http://schemas.microsoft.com/office/drawing/2014/main" id="{7874CE0F-6A4F-4366-A23F-9E6BF81B1C9F}"/>
              </a:ext>
            </a:extLst>
          </p:cNvPr>
          <p:cNvSpPr/>
          <p:nvPr/>
        </p:nvSpPr>
        <p:spPr>
          <a:xfrm>
            <a:off x="9287903" y="6247428"/>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a</a:t>
            </a:r>
          </a:p>
        </p:txBody>
      </p:sp>
      <p:sp>
        <p:nvSpPr>
          <p:cNvPr id="40" name="Oval 39">
            <a:extLst>
              <a:ext uri="{FF2B5EF4-FFF2-40B4-BE49-F238E27FC236}">
                <a16:creationId xmlns:a16="http://schemas.microsoft.com/office/drawing/2014/main" id="{15821EBA-B46D-43BB-AC20-3F2874254677}"/>
              </a:ext>
            </a:extLst>
          </p:cNvPr>
          <p:cNvSpPr/>
          <p:nvPr/>
        </p:nvSpPr>
        <p:spPr>
          <a:xfrm>
            <a:off x="10330824" y="6247428"/>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d</a:t>
            </a:r>
          </a:p>
        </p:txBody>
      </p:sp>
      <p:sp>
        <p:nvSpPr>
          <p:cNvPr id="41" name="Oval 40">
            <a:extLst>
              <a:ext uri="{FF2B5EF4-FFF2-40B4-BE49-F238E27FC236}">
                <a16:creationId xmlns:a16="http://schemas.microsoft.com/office/drawing/2014/main" id="{A0B74050-EBD7-42DF-B09C-7064E79FFEBD}"/>
              </a:ext>
            </a:extLst>
          </p:cNvPr>
          <p:cNvSpPr/>
          <p:nvPr/>
        </p:nvSpPr>
        <p:spPr>
          <a:xfrm>
            <a:off x="11341451" y="6224954"/>
            <a:ext cx="524079" cy="5205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c</a:t>
            </a:r>
          </a:p>
        </p:txBody>
      </p:sp>
      <p:sp>
        <p:nvSpPr>
          <p:cNvPr id="43" name="TextBox 42">
            <a:extLst>
              <a:ext uri="{FF2B5EF4-FFF2-40B4-BE49-F238E27FC236}">
                <a16:creationId xmlns:a16="http://schemas.microsoft.com/office/drawing/2014/main" id="{3277F8FA-CD79-419E-920D-A23C0B4CAC17}"/>
              </a:ext>
            </a:extLst>
          </p:cNvPr>
          <p:cNvSpPr txBox="1"/>
          <p:nvPr/>
        </p:nvSpPr>
        <p:spPr>
          <a:xfrm>
            <a:off x="773722" y="1013223"/>
            <a:ext cx="2553444" cy="707886"/>
          </a:xfrm>
          <a:prstGeom prst="rect">
            <a:avLst/>
          </a:prstGeom>
          <a:noFill/>
        </p:spPr>
        <p:txBody>
          <a:bodyPr wrap="square">
            <a:spAutoFit/>
          </a:bodyPr>
          <a:lstStyle/>
          <a:p>
            <a:r>
              <a:rPr lang="en-US" sz="4000" b="1" dirty="0" err="1">
                <a:solidFill>
                  <a:srgbClr val="C00000"/>
                </a:solidFill>
                <a:latin typeface="#9Slide05 Awesome Display" pitchFamily="2" charset="0"/>
                <a:cs typeface="Arial" panose="020B0604020202020204" pitchFamily="34" charset="0"/>
              </a:rPr>
              <a:t>Hình</a:t>
            </a:r>
            <a:r>
              <a:rPr lang="en-US" sz="4000" b="1" dirty="0">
                <a:solidFill>
                  <a:srgbClr val="C00000"/>
                </a:solidFill>
                <a:latin typeface="#9Slide05 Awesome Display" pitchFamily="2" charset="0"/>
                <a:cs typeface="Arial" panose="020B0604020202020204" pitchFamily="34" charset="0"/>
              </a:rPr>
              <a:t> </a:t>
            </a:r>
            <a:r>
              <a:rPr lang="en-US" sz="4000" b="1" dirty="0" err="1">
                <a:solidFill>
                  <a:srgbClr val="C00000"/>
                </a:solidFill>
                <a:latin typeface="#9Slide05 Awesome Display" pitchFamily="2" charset="0"/>
                <a:cs typeface="Arial" panose="020B0604020202020204" pitchFamily="34" charset="0"/>
              </a:rPr>
              <a:t>ảnh</a:t>
            </a:r>
            <a:endParaRPr lang="en-US" sz="4000" dirty="0">
              <a:solidFill>
                <a:srgbClr val="C00000"/>
              </a:solidFill>
            </a:endParaRPr>
          </a:p>
        </p:txBody>
      </p:sp>
      <p:sp>
        <p:nvSpPr>
          <p:cNvPr id="44" name="TextBox 43">
            <a:extLst>
              <a:ext uri="{FF2B5EF4-FFF2-40B4-BE49-F238E27FC236}">
                <a16:creationId xmlns:a16="http://schemas.microsoft.com/office/drawing/2014/main" id="{7078634E-F53B-4F84-AA1B-998B6C4E7B58}"/>
              </a:ext>
            </a:extLst>
          </p:cNvPr>
          <p:cNvSpPr txBox="1"/>
          <p:nvPr/>
        </p:nvSpPr>
        <p:spPr>
          <a:xfrm>
            <a:off x="8621889" y="1011486"/>
            <a:ext cx="2076636" cy="707886"/>
          </a:xfrm>
          <a:prstGeom prst="rect">
            <a:avLst/>
          </a:prstGeom>
          <a:noFill/>
        </p:spPr>
        <p:txBody>
          <a:bodyPr wrap="square">
            <a:spAutoFit/>
          </a:bodyPr>
          <a:lstStyle/>
          <a:p>
            <a:r>
              <a:rPr lang="en-US" sz="4000" b="1" dirty="0" err="1">
                <a:solidFill>
                  <a:srgbClr val="C00000"/>
                </a:solidFill>
                <a:latin typeface="#9Slide05 Awesome Display" pitchFamily="2" charset="0"/>
                <a:cs typeface="Arial" panose="020B0604020202020204" pitchFamily="34" charset="0"/>
              </a:rPr>
              <a:t>Kí</a:t>
            </a:r>
            <a:r>
              <a:rPr lang="en-US" sz="4000" b="1" dirty="0">
                <a:solidFill>
                  <a:srgbClr val="C00000"/>
                </a:solidFill>
                <a:latin typeface="#9Slide05 Awesome Display" pitchFamily="2" charset="0"/>
                <a:cs typeface="Arial" panose="020B0604020202020204" pitchFamily="34" charset="0"/>
              </a:rPr>
              <a:t> </a:t>
            </a:r>
            <a:r>
              <a:rPr lang="en-US" sz="4000" b="1" dirty="0" err="1">
                <a:solidFill>
                  <a:srgbClr val="C00000"/>
                </a:solidFill>
                <a:latin typeface="#9Slide05 Awesome Display" pitchFamily="2" charset="0"/>
                <a:cs typeface="Arial" panose="020B0604020202020204" pitchFamily="34" charset="0"/>
              </a:rPr>
              <a:t>hiệu</a:t>
            </a:r>
            <a:endParaRPr lang="en-US" sz="4000" dirty="0">
              <a:solidFill>
                <a:srgbClr val="C00000"/>
              </a:solidFill>
            </a:endParaRPr>
          </a:p>
        </p:txBody>
      </p:sp>
      <p:cxnSp>
        <p:nvCxnSpPr>
          <p:cNvPr id="24" name="Straight Connector 23">
            <a:extLst>
              <a:ext uri="{FF2B5EF4-FFF2-40B4-BE49-F238E27FC236}">
                <a16:creationId xmlns:a16="http://schemas.microsoft.com/office/drawing/2014/main" id="{21A0DCC8-5216-4776-913B-E87E2D0B9037}"/>
              </a:ext>
            </a:extLst>
          </p:cNvPr>
          <p:cNvCxnSpPr>
            <a:stCxn id="30" idx="2"/>
            <a:endCxn id="21" idx="0"/>
          </p:cNvCxnSpPr>
          <p:nvPr/>
        </p:nvCxnSpPr>
        <p:spPr>
          <a:xfrm flipH="1">
            <a:off x="6454269" y="5940378"/>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C1C5A6F-81EB-4C77-BD1F-14635517B135}"/>
              </a:ext>
            </a:extLst>
          </p:cNvPr>
          <p:cNvCxnSpPr/>
          <p:nvPr/>
        </p:nvCxnSpPr>
        <p:spPr>
          <a:xfrm flipH="1">
            <a:off x="7484879" y="5917904"/>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C2D7586B-5D91-4158-A439-CE4C6D3412AE}"/>
              </a:ext>
            </a:extLst>
          </p:cNvPr>
          <p:cNvCxnSpPr/>
          <p:nvPr/>
        </p:nvCxnSpPr>
        <p:spPr>
          <a:xfrm flipH="1">
            <a:off x="8545971" y="5917904"/>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4397FE71-7595-4E29-BCB8-E88451DA0D73}"/>
              </a:ext>
            </a:extLst>
          </p:cNvPr>
          <p:cNvCxnSpPr/>
          <p:nvPr/>
        </p:nvCxnSpPr>
        <p:spPr>
          <a:xfrm flipH="1">
            <a:off x="9594601" y="5964049"/>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7DEBCD6-9FB2-4913-91DA-591F00AB506C}"/>
              </a:ext>
            </a:extLst>
          </p:cNvPr>
          <p:cNvCxnSpPr/>
          <p:nvPr/>
        </p:nvCxnSpPr>
        <p:spPr>
          <a:xfrm flipH="1">
            <a:off x="10643556" y="5954445"/>
            <a:ext cx="1" cy="30705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9FA99131-56BA-4828-B7A5-F26F329D34C7}"/>
              </a:ext>
            </a:extLst>
          </p:cNvPr>
          <p:cNvCxnSpPr/>
          <p:nvPr/>
        </p:nvCxnSpPr>
        <p:spPr>
          <a:xfrm flipH="1">
            <a:off x="11630204" y="5951587"/>
            <a:ext cx="1" cy="307050"/>
          </a:xfrm>
          <a:prstGeom prst="line">
            <a:avLst/>
          </a:prstGeom>
        </p:spPr>
        <p:style>
          <a:lnRef idx="1">
            <a:schemeClr val="dk1"/>
          </a:lnRef>
          <a:fillRef idx="0">
            <a:schemeClr val="dk1"/>
          </a:fillRef>
          <a:effectRef idx="0">
            <a:schemeClr val="dk1"/>
          </a:effectRef>
          <a:fontRef idx="minor">
            <a:schemeClr val="tx1"/>
          </a:fontRef>
        </p:style>
      </p:cxnSp>
      <p:grpSp>
        <p:nvGrpSpPr>
          <p:cNvPr id="29" name="Group 28">
            <a:extLst>
              <a:ext uri="{FF2B5EF4-FFF2-40B4-BE49-F238E27FC236}">
                <a16:creationId xmlns:a16="http://schemas.microsoft.com/office/drawing/2014/main" id="{C78B98DC-237A-4C77-9260-D56C9E38710D}"/>
              </a:ext>
            </a:extLst>
          </p:cNvPr>
          <p:cNvGrpSpPr/>
          <p:nvPr/>
        </p:nvGrpSpPr>
        <p:grpSpPr>
          <a:xfrm>
            <a:off x="8144134" y="-48092"/>
            <a:ext cx="4373380" cy="965715"/>
            <a:chOff x="1245893" y="1410901"/>
            <a:chExt cx="4234722" cy="1218852"/>
          </a:xfrm>
        </p:grpSpPr>
        <p:sp>
          <p:nvSpPr>
            <p:cNvPr id="36" name="AutoShape 67">
              <a:extLst>
                <a:ext uri="{FF2B5EF4-FFF2-40B4-BE49-F238E27FC236}">
                  <a16:creationId xmlns:a16="http://schemas.microsoft.com/office/drawing/2014/main" id="{6D1EBE50-676A-4DED-A7F9-15351DCBD1E7}"/>
                </a:ext>
              </a:extLst>
            </p:cNvPr>
            <p:cNvSpPr>
              <a:spLocks noChangeArrowheads="1"/>
            </p:cNvSpPr>
            <p:nvPr/>
          </p:nvSpPr>
          <p:spPr bwMode="auto">
            <a:xfrm>
              <a:off x="1245893" y="1503871"/>
              <a:ext cx="4234722" cy="1125882"/>
            </a:xfrm>
            <a:prstGeom prst="cloudCallout">
              <a:avLst>
                <a:gd name="adj1" fmla="val 3427"/>
                <a:gd name="adj2" fmla="val 90435"/>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err="1">
                  <a:latin typeface="#9Slide03 SVN-PF Din Text Pro C" panose="02000506020000020004" pitchFamily="2" charset="0"/>
                  <a:cs typeface="Times New Roman" panose="02020603050405020304" pitchFamily="18" charset="0"/>
                </a:rPr>
                <a:t>Kí</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hiệu</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bản</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đồ</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là</a:t>
              </a:r>
              <a:r>
                <a:rPr lang="en-US" altLang="en-US" dirty="0">
                  <a:latin typeface="#9Slide03 SVN-PF Din Text Pro C" panose="02000506020000020004" pitchFamily="2" charset="0"/>
                  <a:cs typeface="Times New Roman" panose="02020603050405020304" pitchFamily="18" charset="0"/>
                </a:rPr>
                <a:t> </a:t>
              </a:r>
              <a:r>
                <a:rPr lang="en-US" altLang="en-US" dirty="0" err="1">
                  <a:latin typeface="#9Slide03 SVN-PF Din Text Pro C" panose="02000506020000020004" pitchFamily="2" charset="0"/>
                  <a:cs typeface="Times New Roman" panose="02020603050405020304" pitchFamily="18" charset="0"/>
                </a:rPr>
                <a:t>gì</a:t>
              </a:r>
              <a:r>
                <a:rPr lang="en-US" altLang="en-US" dirty="0">
                  <a:latin typeface="#9Slide03 SVN-PF Din Text Pro C" panose="02000506020000020004" pitchFamily="2" charset="0"/>
                  <a:cs typeface="Times New Roman" panose="02020603050405020304" pitchFamily="18" charset="0"/>
                </a:rPr>
                <a:t>?</a:t>
              </a:r>
            </a:p>
          </p:txBody>
        </p:sp>
        <p:pic>
          <p:nvPicPr>
            <p:cNvPr id="42" name="Picture 41">
              <a:extLst>
                <a:ext uri="{FF2B5EF4-FFF2-40B4-BE49-F238E27FC236}">
                  <a16:creationId xmlns:a16="http://schemas.microsoft.com/office/drawing/2014/main" id="{7E81E79C-4D60-400A-8063-94749FEF74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4375572" y="1410901"/>
              <a:ext cx="654879" cy="926246"/>
            </a:xfrm>
            <a:prstGeom prst="rect">
              <a:avLst/>
            </a:prstGeom>
          </p:spPr>
        </p:pic>
      </p:grpSp>
    </p:spTree>
    <p:extLst>
      <p:ext uri="{BB962C8B-B14F-4D97-AF65-F5344CB8AC3E}">
        <p14:creationId xmlns:p14="http://schemas.microsoft.com/office/powerpoint/2010/main" val="2171522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par>
                                <p:cTn id="52" presetID="16" presetClass="entr" presetSubtype="21"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par>
                                <p:cTn id="63" presetID="16" presetClass="entr" presetSubtype="21"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barn(inVertical)">
                                      <p:cBhvr>
                                        <p:cTn id="65" dur="500"/>
                                        <p:tgtEl>
                                          <p:spTgt spid="5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arn(inVertical)">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21" grpId="0" animBg="1"/>
      <p:bldP spid="37" grpId="0" animBg="1"/>
      <p:bldP spid="38" grpId="0" animBg="1"/>
      <p:bldP spid="39" grpId="0" animBg="1"/>
      <p:bldP spid="40" grpId="0" animBg="1"/>
      <p:bldP spid="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3075</TotalTime>
  <Words>2487</Words>
  <Application>Microsoft Office PowerPoint</Application>
  <PresentationFormat>Widescreen</PresentationFormat>
  <Paragraphs>297</Paragraphs>
  <Slides>25</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#9Slide03 Arima Madurai Thin</vt:lpstr>
      <vt:lpstr>#9Slide03 SVN-PF Din Text Pro C</vt:lpstr>
      <vt:lpstr>#9Slide05 Aphrodite Pro</vt:lpstr>
      <vt:lpstr>#9Slide05 Awesome Display</vt:lpstr>
      <vt:lpstr>#9Slide05 Brannboll Ny</vt:lpstr>
      <vt:lpstr>#9Slide05 Cimochi</vt:lpstr>
      <vt:lpstr>#9Slide05 SVNKitten</vt:lpstr>
      <vt:lpstr>Arial</vt:lpstr>
      <vt:lpstr>Calibri</vt:lpstr>
      <vt:lpstr>Calibri Light</vt:lpstr>
      <vt:lpstr>iCiel Baliho Script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84974897627</cp:lastModifiedBy>
  <cp:revision>72</cp:revision>
  <dcterms:created xsi:type="dcterms:W3CDTF">2021-07-21T02:55:04Z</dcterms:created>
  <dcterms:modified xsi:type="dcterms:W3CDTF">2021-10-05T00:54:14Z</dcterms:modified>
</cp:coreProperties>
</file>