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4" r:id="rId2"/>
    <p:sldMasterId id="2147483733" r:id="rId3"/>
    <p:sldMasterId id="2147483745" r:id="rId4"/>
    <p:sldMasterId id="2147483759" r:id="rId5"/>
  </p:sldMasterIdLst>
  <p:notesMasterIdLst>
    <p:notesMasterId r:id="rId27"/>
  </p:notesMasterIdLst>
  <p:sldIdLst>
    <p:sldId id="521" r:id="rId6"/>
    <p:sldId id="3308" r:id="rId7"/>
    <p:sldId id="510" r:id="rId8"/>
    <p:sldId id="495" r:id="rId9"/>
    <p:sldId id="3300" r:id="rId10"/>
    <p:sldId id="3296" r:id="rId11"/>
    <p:sldId id="3286" r:id="rId12"/>
    <p:sldId id="3298" r:id="rId13"/>
    <p:sldId id="3303" r:id="rId14"/>
    <p:sldId id="3299" r:id="rId15"/>
    <p:sldId id="3288" r:id="rId16"/>
    <p:sldId id="273" r:id="rId17"/>
    <p:sldId id="264" r:id="rId18"/>
    <p:sldId id="3301" r:id="rId19"/>
    <p:sldId id="277" r:id="rId20"/>
    <p:sldId id="3310" r:id="rId21"/>
    <p:sldId id="3304" r:id="rId22"/>
    <p:sldId id="503" r:id="rId23"/>
    <p:sldId id="3305" r:id="rId24"/>
    <p:sldId id="3307" r:id="rId25"/>
    <p:sldId id="3306" r:id="rId26"/>
  </p:sldIdLst>
  <p:sldSz cx="12192000" cy="6858000"/>
  <p:notesSz cx="6858000" cy="9144000"/>
  <p:embeddedFontLst>
    <p:embeddedFont>
      <p:font typeface="#9Slide02 Noi dung rat dai" panose="020B0604020202020204" charset="0"/>
      <p:regular r:id="rId28"/>
    </p:embeddedFont>
    <p:embeddedFont>
      <p:font typeface="#9Slide03 AmpleSoft Bold" panose="02000000000000000000" pitchFamily="2" charset="0"/>
      <p:regular r:id="rId29"/>
    </p:embeddedFont>
    <p:embeddedFont>
      <p:font typeface="#9Slide03 Cabin Condensed Bold" panose="00000806000000000000" pitchFamily="2" charset="0"/>
      <p:bold r:id="rId30"/>
    </p:embeddedFont>
    <p:embeddedFont>
      <p:font typeface="#9Slide04 SVNNaive Inline" panose="02010503010101020104" pitchFamily="2" charset="0"/>
      <p:bold r:id="rId31"/>
    </p:embeddedFont>
    <p:embeddedFont>
      <p:font typeface="#9Slide05 Claudia" pitchFamily="2" charset="0"/>
      <p:regular r:id="rId32"/>
    </p:embeddedFont>
    <p:embeddedFont>
      <p:font typeface="#9Slide05 Fourth" panose="00000500000000000000" pitchFamily="2" charset="0"/>
      <p:regular r:id="rId33"/>
    </p:embeddedFont>
    <p:embeddedFont>
      <p:font typeface="#9Slide05 Fourth Medium" panose="00000600000000000000" pitchFamily="2" charset="0"/>
      <p:bold r:id="rId34"/>
    </p:embeddedFont>
    <p:embeddedFont>
      <p:font typeface="#9Slide05 FS Blonde Script" panose="03000503000000000000" pitchFamily="65" charset="0"/>
      <p:italic r:id="rId35"/>
    </p:embeddedFont>
    <p:embeddedFont>
      <p:font typeface="#9Slide05 Gullever Font" panose="02000507000000020004" pitchFamily="2" charset="0"/>
      <p:regular r:id="rId36"/>
    </p:embeddedFont>
    <p:embeddedFont>
      <p:font typeface="#9Slide05 Wedding KT" panose="02040603050506020204" pitchFamily="18" charset="0"/>
      <p:regular r:id="rId37"/>
    </p:embeddedFont>
    <p:embeddedFont>
      <p:font typeface="#9Slide07 IcielBaliho Script" pitchFamily="2" charset="0"/>
      <p:regular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Merriweather" panose="00000500000000000000" pitchFamily="2"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ong pham" initials="hp" lastIdx="1" clrIdx="0">
    <p:extLst>
      <p:ext uri="{19B8F6BF-5375-455C-9EA6-DF929625EA0E}">
        <p15:presenceInfo xmlns:p15="http://schemas.microsoft.com/office/powerpoint/2012/main" userId="dbbeacf3685aa19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70C0"/>
    <a:srgbClr val="E6E6E6"/>
    <a:srgbClr val="F5F5F5"/>
    <a:srgbClr val="071123"/>
    <a:srgbClr val="5BD2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31" autoAdjust="0"/>
    <p:restoredTop sz="94660"/>
  </p:normalViewPr>
  <p:slideViewPr>
    <p:cSldViewPr showGuides="1">
      <p:cViewPr varScale="1">
        <p:scale>
          <a:sx n="61" d="100"/>
          <a:sy n="61" d="100"/>
        </p:scale>
        <p:origin x="31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D7896-2E55-4888-93E8-5EB1EF290B5E}" type="datetimeFigureOut">
              <a:rPr lang="en-US" smtClean="0"/>
              <a:t>11/15/2021</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53040-8A0B-43F1-B12F-CAD4B53666DC}" type="slidenum">
              <a:rPr lang="en-US" smtClean="0"/>
              <a:t>‹#›</a:t>
            </a:fld>
            <a:endParaRPr lang="en-US"/>
          </a:p>
        </p:txBody>
      </p:sp>
    </p:spTree>
    <p:extLst>
      <p:ext uri="{BB962C8B-B14F-4D97-AF65-F5344CB8AC3E}">
        <p14:creationId xmlns:p14="http://schemas.microsoft.com/office/powerpoint/2010/main" val="2956733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7BE0C-B769-48BE-A162-60535B68A117}" type="slidenum">
              <a:rPr lang="en-US" smtClean="0"/>
              <a:t>1</a:t>
            </a:fld>
            <a:endParaRPr lang="en-US"/>
          </a:p>
        </p:txBody>
      </p:sp>
    </p:spTree>
    <p:extLst>
      <p:ext uri="{BB962C8B-B14F-4D97-AF65-F5344CB8AC3E}">
        <p14:creationId xmlns:p14="http://schemas.microsoft.com/office/powerpoint/2010/main" val="186946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7BE0C-B769-48BE-A162-60535B68A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812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vi-VN" b="0" i="0">
                <a:solidFill>
                  <a:srgbClr val="222222"/>
                </a:solidFill>
                <a:effectLst/>
                <a:latin typeface="Times New Roman" panose="02020603050405020304" pitchFamily="18" charset="0"/>
              </a:rPr>
              <a:t>các vùng lãnh thổ này nằm ở nhiều nơi trên thế giới, từ một số hải đảo ở Đại Tây Dương, Ấn Độ Dương, Guyane thuộc Pháp ở đại lục Nam Mỹ đến 1 số địa điểm ở châu Phi và lãnh thổ tuyên bố chủ quyền trên Bắc Cực.</a:t>
            </a:r>
          </a:p>
          <a:p>
            <a:pPr algn="l" fontAlgn="base"/>
            <a:r>
              <a:rPr lang="vi-VN" b="0" i="0">
                <a:solidFill>
                  <a:srgbClr val="222222"/>
                </a:solidFill>
                <a:effectLst/>
                <a:latin typeface="Times New Roman" panose="02020603050405020304" pitchFamily="18" charset="0"/>
              </a:rPr>
              <a:t>Chính vì các lãnh thổ này nằm trải khắp nhiều nơi, mỗi nơi lại có một múi giờ riêng (có thể giống hoặc khác nhau) nên Pháp mới có thể sở hữu đến 12 múi giờ trên thế giới.</a:t>
            </a:r>
          </a:p>
          <a:p>
            <a:endParaRPr lang="en-US"/>
          </a:p>
        </p:txBody>
      </p:sp>
      <p:sp>
        <p:nvSpPr>
          <p:cNvPr id="4" name="Slide Number Placeholder 3"/>
          <p:cNvSpPr>
            <a:spLocks noGrp="1"/>
          </p:cNvSpPr>
          <p:nvPr>
            <p:ph type="sldNum" sz="quarter" idx="5"/>
          </p:nvPr>
        </p:nvSpPr>
        <p:spPr/>
        <p:txBody>
          <a:bodyPr/>
          <a:lstStyle/>
          <a:p>
            <a:fld id="{73653040-8A0B-43F1-B12F-CAD4B53666DC}" type="slidenum">
              <a:rPr lang="en-US" smtClean="0"/>
              <a:t>11</a:t>
            </a:fld>
            <a:endParaRPr lang="en-US"/>
          </a:p>
        </p:txBody>
      </p:sp>
    </p:spTree>
    <p:extLst>
      <p:ext uri="{BB962C8B-B14F-4D97-AF65-F5344CB8AC3E}">
        <p14:creationId xmlns:p14="http://schemas.microsoft.com/office/powerpoint/2010/main" val="2433636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653040-8A0B-43F1-B12F-CAD4B53666DC}" type="slidenum">
              <a:rPr lang="en-US" smtClean="0"/>
              <a:t>16</a:t>
            </a:fld>
            <a:endParaRPr lang="en-US"/>
          </a:p>
        </p:txBody>
      </p:sp>
    </p:spTree>
    <p:extLst>
      <p:ext uri="{BB962C8B-B14F-4D97-AF65-F5344CB8AC3E}">
        <p14:creationId xmlns:p14="http://schemas.microsoft.com/office/powerpoint/2010/main" val="2356966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7BE0C-B769-48BE-A162-60535B68A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99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D80BCF-E1B8-4CED-A21B-7020900FED0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973653F-E1CB-43AC-A3F0-EAE718D01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05C7F62-55FF-4377-A739-EF5B109B39E0}"/>
              </a:ext>
            </a:extLst>
          </p:cNvPr>
          <p:cNvSpPr>
            <a:spLocks noGrp="1"/>
          </p:cNvSpPr>
          <p:nvPr>
            <p:ph type="dt" sz="half" idx="10"/>
          </p:nvPr>
        </p:nvSpPr>
        <p:spPr/>
        <p:txBody>
          <a:bodyPr/>
          <a:lstStyle/>
          <a:p>
            <a:fld id="{B90112B4-8C5A-431C-8B3F-CA82F2716BCF}" type="datetimeFigureOut">
              <a:rPr lang="en-US" smtClean="0"/>
              <a:t>11/15/2021</a:t>
            </a:fld>
            <a:endParaRPr lang="en-US"/>
          </a:p>
        </p:txBody>
      </p:sp>
      <p:sp>
        <p:nvSpPr>
          <p:cNvPr id="5" name="Chỗ dành sẵn cho Chân trang 4">
            <a:extLst>
              <a:ext uri="{FF2B5EF4-FFF2-40B4-BE49-F238E27FC236}">
                <a16:creationId xmlns:a16="http://schemas.microsoft.com/office/drawing/2014/main" id="{27779D73-18D6-49FF-8F7B-4543E545B5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6C65257-CB71-4EB5-90EF-5BAA5B500A7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61007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331F58-5859-4FB9-B56C-58EAB15B37B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A847A69-2639-4AEE-8796-A697A998CE8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D8885DA-ECE2-41ED-9112-ADF2EA84CADD}"/>
              </a:ext>
            </a:extLst>
          </p:cNvPr>
          <p:cNvSpPr>
            <a:spLocks noGrp="1"/>
          </p:cNvSpPr>
          <p:nvPr>
            <p:ph type="dt" sz="half" idx="10"/>
          </p:nvPr>
        </p:nvSpPr>
        <p:spPr/>
        <p:txBody>
          <a:bodyPr/>
          <a:lstStyle/>
          <a:p>
            <a:fld id="{B90112B4-8C5A-431C-8B3F-CA82F2716BCF}" type="datetimeFigureOut">
              <a:rPr lang="en-US" smtClean="0"/>
              <a:t>11/15/2021</a:t>
            </a:fld>
            <a:endParaRPr lang="en-US"/>
          </a:p>
        </p:txBody>
      </p:sp>
      <p:sp>
        <p:nvSpPr>
          <p:cNvPr id="5" name="Chỗ dành sẵn cho Chân trang 4">
            <a:extLst>
              <a:ext uri="{FF2B5EF4-FFF2-40B4-BE49-F238E27FC236}">
                <a16:creationId xmlns:a16="http://schemas.microsoft.com/office/drawing/2014/main" id="{D37E2210-8AF8-41C5-8006-9022BAC903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08E4F9-6363-4649-A550-7456D7253F2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659003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EFEE5F7-D8CF-4B37-AFFF-B097A12F08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3622873-34B4-4E00-B745-290520BB2B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782CF-E237-4015-B2ED-7BAF8869D565}"/>
              </a:ext>
            </a:extLst>
          </p:cNvPr>
          <p:cNvSpPr>
            <a:spLocks noGrp="1"/>
          </p:cNvSpPr>
          <p:nvPr>
            <p:ph type="dt" sz="half" idx="10"/>
          </p:nvPr>
        </p:nvSpPr>
        <p:spPr/>
        <p:txBody>
          <a:bodyPr/>
          <a:lstStyle/>
          <a:p>
            <a:fld id="{B90112B4-8C5A-431C-8B3F-CA82F2716BCF}" type="datetimeFigureOut">
              <a:rPr lang="en-US" smtClean="0"/>
              <a:t>11/15/2021</a:t>
            </a:fld>
            <a:endParaRPr lang="en-US"/>
          </a:p>
        </p:txBody>
      </p:sp>
      <p:sp>
        <p:nvSpPr>
          <p:cNvPr id="5" name="Chỗ dành sẵn cho Chân trang 4">
            <a:extLst>
              <a:ext uri="{FF2B5EF4-FFF2-40B4-BE49-F238E27FC236}">
                <a16:creationId xmlns:a16="http://schemas.microsoft.com/office/drawing/2014/main" id="{285DC34F-00CE-4DD1-9FD3-4ADADD5D85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B3B3A5B-8857-4971-9080-4FEF5C3D67D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4079980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291343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446231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FD0EA7CE-C38E-4665-A9BC-0D00990803C5}"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433646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FD0EA7CE-C38E-4665-A9BC-0D00990803C5}"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1911815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FD0EA7CE-C38E-4665-A9BC-0D00990803C5}" type="datetimeFigureOut">
              <a:rPr lang="en-US" smtClean="0"/>
              <a:t>11/15/2021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461040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D0EA7CE-C38E-4665-A9BC-0D00990803C5}" type="datetimeFigureOut">
              <a:rPr lang="en-US" smtClean="0"/>
              <a:t>11/15/2021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206311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EA7CE-C38E-4665-A9BC-0D00990803C5}" type="datetimeFigureOut">
              <a:rPr lang="en-US" smtClean="0"/>
              <a:t>11/15/2021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031787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D0EA7CE-C38E-4665-A9BC-0D00990803C5}"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3775928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39BC-1C4E-4501-9A20-8900995C64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42277B9-6DA9-4B28-818B-343524677D0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A759E5C-2FA5-44C4-9AE1-51D90471538F}"/>
              </a:ext>
            </a:extLst>
          </p:cNvPr>
          <p:cNvSpPr>
            <a:spLocks noGrp="1"/>
          </p:cNvSpPr>
          <p:nvPr>
            <p:ph type="dt" sz="half" idx="10"/>
          </p:nvPr>
        </p:nvSpPr>
        <p:spPr/>
        <p:txBody>
          <a:bodyPr/>
          <a:lstStyle/>
          <a:p>
            <a:fld id="{B90112B4-8C5A-431C-8B3F-CA82F2716BCF}" type="datetimeFigureOut">
              <a:rPr lang="en-US" smtClean="0"/>
              <a:t>11/15/2021</a:t>
            </a:fld>
            <a:endParaRPr lang="en-US"/>
          </a:p>
        </p:txBody>
      </p:sp>
      <p:sp>
        <p:nvSpPr>
          <p:cNvPr id="5" name="Chỗ dành sẵn cho Chân trang 4">
            <a:extLst>
              <a:ext uri="{FF2B5EF4-FFF2-40B4-BE49-F238E27FC236}">
                <a16:creationId xmlns:a16="http://schemas.microsoft.com/office/drawing/2014/main" id="{1BAA3961-76D2-463E-A94C-898F4F5077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37CB107-DCF5-4746-9022-D0C49E39CFCC}"/>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26393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D0EA7CE-C38E-4665-A9BC-0D00990803C5}"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379417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1202577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644815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195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968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529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214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1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64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19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4037BB-7013-42BE-A22B-FF0FD17D5F8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E681AA-9584-40D0-BB75-71E986FFC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E4D3042-8AFC-47D0-AB2F-39AF7C8B9312}"/>
              </a:ext>
            </a:extLst>
          </p:cNvPr>
          <p:cNvSpPr>
            <a:spLocks noGrp="1"/>
          </p:cNvSpPr>
          <p:nvPr>
            <p:ph type="dt" sz="half" idx="10"/>
          </p:nvPr>
        </p:nvSpPr>
        <p:spPr/>
        <p:txBody>
          <a:bodyPr/>
          <a:lstStyle/>
          <a:p>
            <a:fld id="{B90112B4-8C5A-431C-8B3F-CA82F2716BCF}" type="datetimeFigureOut">
              <a:rPr lang="en-US" smtClean="0"/>
              <a:t>11/15/2021</a:t>
            </a:fld>
            <a:endParaRPr lang="en-US"/>
          </a:p>
        </p:txBody>
      </p:sp>
      <p:sp>
        <p:nvSpPr>
          <p:cNvPr id="5" name="Chỗ dành sẵn cho Chân trang 4">
            <a:extLst>
              <a:ext uri="{FF2B5EF4-FFF2-40B4-BE49-F238E27FC236}">
                <a16:creationId xmlns:a16="http://schemas.microsoft.com/office/drawing/2014/main" id="{3FC82641-9DD6-43CB-891C-97347490DC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371D4AF-6A03-4469-B967-63969DB4DB96}"/>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410198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964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446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270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59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1157455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4031861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229512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1267325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640602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2169339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E3BA98-E3A9-4B1F-9A6A-1CFE0F815E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3482F2F-976F-46E6-A5D6-9239C1A390C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DB66D1F-917B-4F6A-BBFF-9F73EE25478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602B358-97EE-46D9-8960-B274C7F9B142}"/>
              </a:ext>
            </a:extLst>
          </p:cNvPr>
          <p:cNvSpPr>
            <a:spLocks noGrp="1"/>
          </p:cNvSpPr>
          <p:nvPr>
            <p:ph type="dt" sz="half" idx="10"/>
          </p:nvPr>
        </p:nvSpPr>
        <p:spPr/>
        <p:txBody>
          <a:bodyPr/>
          <a:lstStyle/>
          <a:p>
            <a:fld id="{B90112B4-8C5A-431C-8B3F-CA82F2716BCF}" type="datetimeFigureOut">
              <a:rPr lang="en-US" smtClean="0"/>
              <a:t>11/15/2021</a:t>
            </a:fld>
            <a:endParaRPr lang="en-US"/>
          </a:p>
        </p:txBody>
      </p:sp>
      <p:sp>
        <p:nvSpPr>
          <p:cNvPr id="6" name="Chỗ dành sẵn cho Chân trang 5">
            <a:extLst>
              <a:ext uri="{FF2B5EF4-FFF2-40B4-BE49-F238E27FC236}">
                <a16:creationId xmlns:a16="http://schemas.microsoft.com/office/drawing/2014/main" id="{1545D808-440F-419D-93CA-C3350859EF0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ECC77DE-EE92-4013-B772-7C86D4D7C56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005926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2794216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98302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4110374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534858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1904846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4518063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811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2182238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83641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4115612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206AD77-A87E-41D9-9233-5AB05F0268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C175CC-6F12-4112-ABBB-A5ED161F9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7AC6B4B-2C68-4FED-B7AB-7A5DCD18DE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1D9C359-EB34-49CC-9BC4-780D0CF7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D0188D-4F72-4803-8FF7-BAA9BD4878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4B67FE6-89B5-499F-969C-DBCB52FAE390}"/>
              </a:ext>
            </a:extLst>
          </p:cNvPr>
          <p:cNvSpPr>
            <a:spLocks noGrp="1"/>
          </p:cNvSpPr>
          <p:nvPr>
            <p:ph type="dt" sz="half" idx="10"/>
          </p:nvPr>
        </p:nvSpPr>
        <p:spPr/>
        <p:txBody>
          <a:bodyPr/>
          <a:lstStyle/>
          <a:p>
            <a:fld id="{B90112B4-8C5A-431C-8B3F-CA82F2716BCF}" type="datetimeFigureOut">
              <a:rPr lang="en-US" smtClean="0"/>
              <a:t>11/15/2021</a:t>
            </a:fld>
            <a:endParaRPr lang="en-US"/>
          </a:p>
        </p:txBody>
      </p:sp>
      <p:sp>
        <p:nvSpPr>
          <p:cNvPr id="8" name="Chỗ dành sẵn cho Chân trang 7">
            <a:extLst>
              <a:ext uri="{FF2B5EF4-FFF2-40B4-BE49-F238E27FC236}">
                <a16:creationId xmlns:a16="http://schemas.microsoft.com/office/drawing/2014/main" id="{FD6D6E88-88CC-425E-8A0C-3C90D1753BC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2DDAEF5-0B9E-433C-992B-9595D42DBC98}"/>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109658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1720811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2616718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964912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24197451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576182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2207465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1014155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2972473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319144793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442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84B1C9-DF24-4FA3-8FD8-FEB0F9CFB8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B3D9BEE-451D-47FB-9526-18B36EF7188B}"/>
              </a:ext>
            </a:extLst>
          </p:cNvPr>
          <p:cNvSpPr>
            <a:spLocks noGrp="1"/>
          </p:cNvSpPr>
          <p:nvPr>
            <p:ph type="dt" sz="half" idx="10"/>
          </p:nvPr>
        </p:nvSpPr>
        <p:spPr/>
        <p:txBody>
          <a:bodyPr/>
          <a:lstStyle/>
          <a:p>
            <a:fld id="{B90112B4-8C5A-431C-8B3F-CA82F2716BCF}" type="datetimeFigureOut">
              <a:rPr lang="en-US" smtClean="0"/>
              <a:t>11/15/2021</a:t>
            </a:fld>
            <a:endParaRPr lang="en-US"/>
          </a:p>
        </p:txBody>
      </p:sp>
      <p:sp>
        <p:nvSpPr>
          <p:cNvPr id="4" name="Chỗ dành sẵn cho Chân trang 3">
            <a:extLst>
              <a:ext uri="{FF2B5EF4-FFF2-40B4-BE49-F238E27FC236}">
                <a16:creationId xmlns:a16="http://schemas.microsoft.com/office/drawing/2014/main" id="{C501D3BA-15D2-4FE9-B716-1790F77220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C9C965E-0228-410B-9C9C-AE8FEE1B4D8E}"/>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552860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58C0F0C-3322-4B2F-BA92-03A5C2D01AF3}"/>
              </a:ext>
            </a:extLst>
          </p:cNvPr>
          <p:cNvSpPr>
            <a:spLocks noGrp="1"/>
          </p:cNvSpPr>
          <p:nvPr>
            <p:ph type="dt" sz="half" idx="10"/>
          </p:nvPr>
        </p:nvSpPr>
        <p:spPr/>
        <p:txBody>
          <a:bodyPr/>
          <a:lstStyle/>
          <a:p>
            <a:fld id="{B90112B4-8C5A-431C-8B3F-CA82F2716BCF}" type="datetimeFigureOut">
              <a:rPr lang="en-US" smtClean="0"/>
              <a:t>11/15/2021</a:t>
            </a:fld>
            <a:endParaRPr lang="en-US"/>
          </a:p>
        </p:txBody>
      </p:sp>
      <p:sp>
        <p:nvSpPr>
          <p:cNvPr id="3" name="Chỗ dành sẵn cho Chân trang 2">
            <a:extLst>
              <a:ext uri="{FF2B5EF4-FFF2-40B4-BE49-F238E27FC236}">
                <a16:creationId xmlns:a16="http://schemas.microsoft.com/office/drawing/2014/main" id="{5E5A906F-C67C-4618-A138-2BE2DA35E6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962686F-7FF3-4C10-8906-B82859FFAEF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714403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F25D57-6371-4554-A8F9-A0767BA648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49E43ED-3168-4419-9B26-E4F1B2F21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8AAC00C-C9AA-450E-A1CB-4D65646C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324B9F1-E3D2-4381-A370-A393FE85AD4E}"/>
              </a:ext>
            </a:extLst>
          </p:cNvPr>
          <p:cNvSpPr>
            <a:spLocks noGrp="1"/>
          </p:cNvSpPr>
          <p:nvPr>
            <p:ph type="dt" sz="half" idx="10"/>
          </p:nvPr>
        </p:nvSpPr>
        <p:spPr/>
        <p:txBody>
          <a:bodyPr/>
          <a:lstStyle/>
          <a:p>
            <a:fld id="{B90112B4-8C5A-431C-8B3F-CA82F2716BCF}" type="datetimeFigureOut">
              <a:rPr lang="en-US" smtClean="0"/>
              <a:t>11/15/2021</a:t>
            </a:fld>
            <a:endParaRPr lang="en-US"/>
          </a:p>
        </p:txBody>
      </p:sp>
      <p:sp>
        <p:nvSpPr>
          <p:cNvPr id="6" name="Chỗ dành sẵn cho Chân trang 5">
            <a:extLst>
              <a:ext uri="{FF2B5EF4-FFF2-40B4-BE49-F238E27FC236}">
                <a16:creationId xmlns:a16="http://schemas.microsoft.com/office/drawing/2014/main" id="{B9E63498-4F27-47D3-9660-18D3B2B2D5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BAF1E5-6D2E-4AF8-8A47-D7DE1F813529}"/>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340798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63716F-8517-464A-ABD4-3C7E678602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87A7228-846B-4C3A-91F2-05F60DAF3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257F598-DDD1-4464-87B1-7F0A24EF0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20C1A3-298A-4C40-A202-194917C23208}"/>
              </a:ext>
            </a:extLst>
          </p:cNvPr>
          <p:cNvSpPr>
            <a:spLocks noGrp="1"/>
          </p:cNvSpPr>
          <p:nvPr>
            <p:ph type="dt" sz="half" idx="10"/>
          </p:nvPr>
        </p:nvSpPr>
        <p:spPr/>
        <p:txBody>
          <a:bodyPr/>
          <a:lstStyle/>
          <a:p>
            <a:fld id="{B90112B4-8C5A-431C-8B3F-CA82F2716BCF}" type="datetimeFigureOut">
              <a:rPr lang="en-US" smtClean="0"/>
              <a:t>11/15/2021</a:t>
            </a:fld>
            <a:endParaRPr lang="en-US"/>
          </a:p>
        </p:txBody>
      </p:sp>
      <p:sp>
        <p:nvSpPr>
          <p:cNvPr id="6" name="Chỗ dành sẵn cho Chân trang 5">
            <a:extLst>
              <a:ext uri="{FF2B5EF4-FFF2-40B4-BE49-F238E27FC236}">
                <a16:creationId xmlns:a16="http://schemas.microsoft.com/office/drawing/2014/main" id="{A27CC6EF-4046-4164-80A7-4881F4741F5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6182C09-2415-43AB-AD9E-B61BC98D229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622429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D6E955D-3D90-43A0-B823-956A52F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5D96007-BD79-46E5-88C5-0F1BD328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D865CF-B4B7-4445-AACD-6A1E645E6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112B4-8C5A-431C-8B3F-CA82F2716BCF}" type="datetimeFigureOut">
              <a:rPr lang="en-US" smtClean="0"/>
              <a:t>11/15/2021</a:t>
            </a:fld>
            <a:endParaRPr lang="en-US"/>
          </a:p>
        </p:txBody>
      </p:sp>
      <p:sp>
        <p:nvSpPr>
          <p:cNvPr id="5" name="Chỗ dành sẵn cho Chân trang 4">
            <a:extLst>
              <a:ext uri="{FF2B5EF4-FFF2-40B4-BE49-F238E27FC236}">
                <a16:creationId xmlns:a16="http://schemas.microsoft.com/office/drawing/2014/main" id="{0FD9AB53-8EAD-4E9C-9490-414F5352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16F1ED8-4F9A-4B20-BACE-536AA145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1FFF2-DF5F-41BF-8310-76101ED9F19C}" type="slidenum">
              <a:rPr lang="en-US" smtClean="0"/>
              <a:t>‹#›</a:t>
            </a:fld>
            <a:endParaRPr lang="en-US"/>
          </a:p>
        </p:txBody>
      </p:sp>
    </p:spTree>
    <p:extLst>
      <p:ext uri="{BB962C8B-B14F-4D97-AF65-F5344CB8AC3E}">
        <p14:creationId xmlns:p14="http://schemas.microsoft.com/office/powerpoint/2010/main" val="441470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EA7CE-C38E-4665-A9BC-0D00990803C5}" type="datetimeFigureOut">
              <a:rPr lang="en-US" smtClean="0"/>
              <a:t>11/15/2021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0B1FB-44F8-4FAC-904E-64C4E5AFCB31}" type="slidenum">
              <a:rPr lang="en-US" smtClean="0"/>
              <a:t>‹#›</a:t>
            </a:fld>
            <a:endParaRPr lang="en-US"/>
          </a:p>
        </p:txBody>
      </p:sp>
    </p:spTree>
    <p:extLst>
      <p:ext uri="{BB962C8B-B14F-4D97-AF65-F5344CB8AC3E}">
        <p14:creationId xmlns:p14="http://schemas.microsoft.com/office/powerpoint/2010/main" val="3585809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3AA6C47-7F0D-4916-B316-76B8380A89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E94E68-4CDB-4D00-A5AD-6E1529E9B4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64217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273700832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60D47B-8FBC-494B-9A82-ABC7E58A7B7D}" type="datetimeFigureOut">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11/15/2021</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B406B6A-D782-4CAB-B26E-555339674A48}" type="slidenum">
              <a:rPr kumimoji="0" lang="en-US" sz="1200" b="0" i="0" u="none" strike="noStrike" kern="1200" cap="none" spc="0" normalizeH="0" baseline="0" noProof="0" smtClean="0">
                <a:ln>
                  <a:noFill/>
                </a:ln>
                <a:solidFill>
                  <a:prstClr val="black">
                    <a:tint val="75000"/>
                  </a:prstClr>
                </a:solidFill>
                <a:effectLst/>
                <a:uLnTx/>
                <a:uFillTx/>
                <a:latin typeface="#9Slide07 IcielBaliho Scrip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7 IcielBaliho Script"/>
              <a:ea typeface="+mn-ea"/>
              <a:cs typeface="+mn-cs"/>
            </a:endParaRPr>
          </a:p>
        </p:txBody>
      </p:sp>
    </p:spTree>
    <p:extLst>
      <p:ext uri="{BB962C8B-B14F-4D97-AF65-F5344CB8AC3E}">
        <p14:creationId xmlns:p14="http://schemas.microsoft.com/office/powerpoint/2010/main" val="109707603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4.gif"/><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35.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490ECA-1481-4DF8-893B-5F142CD74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40"/>
            <a:ext cx="8013469" cy="6302536"/>
          </a:xfrm>
          <a:prstGeom prst="rect">
            <a:avLst/>
          </a:prstGeom>
        </p:spPr>
      </p:pic>
      <p:sp>
        <p:nvSpPr>
          <p:cNvPr id="6" name="TextBox 5">
            <a:extLst>
              <a:ext uri="{FF2B5EF4-FFF2-40B4-BE49-F238E27FC236}">
                <a16:creationId xmlns:a16="http://schemas.microsoft.com/office/drawing/2014/main" id="{7542D448-927F-4AAF-A8B8-626B7F549324}"/>
              </a:ext>
            </a:extLst>
          </p:cNvPr>
          <p:cNvSpPr txBox="1"/>
          <p:nvPr/>
        </p:nvSpPr>
        <p:spPr>
          <a:xfrm>
            <a:off x="688175" y="736223"/>
            <a:ext cx="6769596" cy="498663"/>
          </a:xfrm>
          <a:prstGeom prst="rect">
            <a:avLst/>
          </a:prstGeom>
          <a:noFill/>
        </p:spPr>
        <p:txBody>
          <a:bodyPr wrap="square">
            <a:spAutoFit/>
          </a:bodyPr>
          <a:lstStyle/>
          <a:p>
            <a:pPr lvl="0">
              <a:lnSpc>
                <a:spcPct val="150000"/>
              </a:lnSpc>
              <a:buClr>
                <a:srgbClr val="452666"/>
              </a:buClr>
              <a:buSzPts val="2000"/>
              <a:defRPr/>
            </a:pPr>
            <a:r>
              <a:rPr lang="en-US" sz="2000" b="1"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1/ Chuyển động tự quay quanh trục củaTrái Đất: </a:t>
            </a:r>
            <a:endParaRPr lang="en-US" sz="2000" b="1"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
        <p:nvSpPr>
          <p:cNvPr id="11" name="TextBox 10">
            <a:extLst>
              <a:ext uri="{FF2B5EF4-FFF2-40B4-BE49-F238E27FC236}">
                <a16:creationId xmlns:a16="http://schemas.microsoft.com/office/drawing/2014/main" id="{3ED14D78-F7B6-4391-B833-DCC325E0D0C5}"/>
              </a:ext>
            </a:extLst>
          </p:cNvPr>
          <p:cNvSpPr txBox="1"/>
          <p:nvPr/>
        </p:nvSpPr>
        <p:spPr>
          <a:xfrm>
            <a:off x="192691" y="1099006"/>
            <a:ext cx="7588022" cy="2068067"/>
          </a:xfrm>
          <a:prstGeom prst="rect">
            <a:avLst/>
          </a:prstGeom>
          <a:noFill/>
        </p:spPr>
        <p:txBody>
          <a:bodyPr wrap="square">
            <a:spAutoFit/>
          </a:bodyPr>
          <a:lstStyle/>
          <a:p>
            <a:pPr marR="0" lvl="0" indent="465138" algn="just" defTabSz="914400" rtl="0" eaLnBrk="1" fontAlgn="auto" latinLnBrk="0" hangingPunct="1">
              <a:lnSpc>
                <a:spcPct val="150000"/>
              </a:lnSpc>
              <a:spcBef>
                <a:spcPts val="0"/>
              </a:spcBef>
              <a:spcAft>
                <a:spcPts val="0"/>
              </a:spcAft>
              <a:buClr>
                <a:srgbClr val="000000"/>
              </a:buClr>
              <a:buSzPct val="100000"/>
              <a:tabLst/>
              <a:defRPr/>
            </a:pPr>
            <a:r>
              <a:rPr kumimoji="0" lang="en-US" sz="28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Trái Đất tự quay quanh </a:t>
            </a:r>
            <a:r>
              <a:rPr lang="vi-VN" sz="2000">
                <a:solidFill>
                  <a:schemeClr val="bg1"/>
                </a:solidFill>
                <a:latin typeface="Times New Roman" panose="02020603050405020304" pitchFamily="18" charset="0"/>
                <a:cs typeface="Times New Roman" panose="02020603050405020304" pitchFamily="18" charset="0"/>
              </a:rPr>
              <a:t>trục tưởng tượng (nối cực Bắc và cực Nam)</a:t>
            </a:r>
            <a:r>
              <a:rPr lang="en-US" sz="2000">
                <a:solidFill>
                  <a:schemeClr val="bg1"/>
                </a:solidFill>
                <a:latin typeface="Times New Roman" panose="02020603050405020304" pitchFamily="18" charset="0"/>
                <a:cs typeface="Times New Roman" panose="02020603050405020304" pitchFamily="18" charset="0"/>
              </a:rPr>
              <a:t>, trục này</a:t>
            </a:r>
            <a:r>
              <a:rPr lang="vi-VN" sz="2000">
                <a:solidFill>
                  <a:schemeClr val="bg1"/>
                </a:solidFill>
                <a:latin typeface="Times New Roman" panose="02020603050405020304" pitchFamily="18" charset="0"/>
                <a:cs typeface="Times New Roman" panose="02020603050405020304" pitchFamily="18" charset="0"/>
              </a:rPr>
              <a:t> luôn nghiêng so với mặt phẳng quỹ đạo 1 góc 66°33’</a:t>
            </a:r>
            <a:r>
              <a:rPr lang="en-US" sz="2000">
                <a:solidFill>
                  <a:schemeClr val="bg1"/>
                </a:solidFill>
                <a:latin typeface="Times New Roman" panose="02020603050405020304" pitchFamily="18" charset="0"/>
                <a:cs typeface="Times New Roman" panose="02020603050405020304" pitchFamily="18" charset="0"/>
              </a:rPr>
              <a:t>.</a:t>
            </a:r>
          </a:p>
          <a:p>
            <a:pPr marR="0" lvl="0" indent="465138" algn="just" defTabSz="914400" rtl="0" eaLnBrk="1" fontAlgn="auto" latinLnBrk="0" hangingPunct="1">
              <a:lnSpc>
                <a:spcPct val="150000"/>
              </a:lnSpc>
              <a:spcBef>
                <a:spcPts val="0"/>
              </a:spcBef>
              <a:spcAft>
                <a:spcPts val="0"/>
              </a:spcAft>
              <a:buClr>
                <a:srgbClr val="000000"/>
              </a:buClr>
              <a:buSzPct val="100000"/>
              <a:tabLst/>
              <a:defRPr/>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Hướng tự quay: Từ tây sang đông</a:t>
            </a:r>
          </a:p>
          <a:p>
            <a:pPr marR="0" lvl="0" indent="465138" algn="just" defTabSz="914400" rtl="0" eaLnBrk="1" fontAlgn="auto" latinLnBrk="0" hangingPunct="1">
              <a:lnSpc>
                <a:spcPct val="150000"/>
              </a:lnSpc>
              <a:spcBef>
                <a:spcPts val="0"/>
              </a:spcBef>
              <a:spcAft>
                <a:spcPts val="0"/>
              </a:spcAft>
              <a:buClr>
                <a:srgbClr val="000000"/>
              </a:buClr>
              <a:buSzPct val="100000"/>
              <a:tabLst/>
              <a:defRPr/>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Thời gian tự quay hết một vòng quanh trục:  24 giờ (1 ngày đêm)</a:t>
            </a:r>
            <a:endParaRPr lang="en-US" sz="2000">
              <a:solidFill>
                <a:schemeClr val="bg1"/>
              </a:solidFill>
            </a:endParaRPr>
          </a:p>
        </p:txBody>
      </p:sp>
      <p:sp>
        <p:nvSpPr>
          <p:cNvPr id="13" name="TextBox 12">
            <a:extLst>
              <a:ext uri="{FF2B5EF4-FFF2-40B4-BE49-F238E27FC236}">
                <a16:creationId xmlns:a16="http://schemas.microsoft.com/office/drawing/2014/main" id="{58EE22BD-8244-4FD5-B2D4-AF8DE4EDC5DA}"/>
              </a:ext>
            </a:extLst>
          </p:cNvPr>
          <p:cNvSpPr txBox="1"/>
          <p:nvPr/>
        </p:nvSpPr>
        <p:spPr>
          <a:xfrm>
            <a:off x="688174" y="3244334"/>
            <a:ext cx="7774181" cy="369332"/>
          </a:xfrm>
          <a:prstGeom prst="rect">
            <a:avLst/>
          </a:prstGeom>
          <a:noFill/>
        </p:spPr>
        <p:txBody>
          <a:bodyPr wrap="square">
            <a:spAutoFit/>
          </a:bodyPr>
          <a:lstStyle/>
          <a:p>
            <a:pPr marR="0" lvl="0" algn="just" fontAlgn="auto">
              <a:lnSpc>
                <a:spcPct val="90000"/>
              </a:lnSpc>
              <a:spcBef>
                <a:spcPct val="0"/>
              </a:spcBef>
              <a:spcAft>
                <a:spcPts val="600"/>
              </a:spcAft>
              <a:buClrTx/>
              <a:buSzTx/>
              <a:tabLst/>
              <a:defRPr/>
            </a:pPr>
            <a:r>
              <a:rPr lang="en-US" sz="2000" b="1">
                <a:solidFill>
                  <a:srgbClr val="FFFF00"/>
                </a:solidFill>
                <a:latin typeface="Times New Roman" panose="02020603050405020304" pitchFamily="18" charset="0"/>
                <a:ea typeface="#9Slide02 Noi dung rat dai" panose="020B0604020202020204" charset="0"/>
                <a:cs typeface="Times New Roman" panose="02020603050405020304" pitchFamily="18" charset="0"/>
              </a:rPr>
              <a:t>2/ Hệ quả chuyển động tự quay quanh trục của Trái Đất: </a:t>
            </a:r>
            <a:endParaRPr kumimoji="0" lang="en-US" sz="2000" b="1" i="0" u="none" strike="noStrike" cap="none" spc="0" normalizeH="0" baseline="0" noProof="0" dirty="0">
              <a:ln>
                <a:noFill/>
              </a:ln>
              <a:solidFill>
                <a:srgbClr val="FFFF00"/>
              </a:solidFill>
              <a:effectLst/>
              <a:uLnTx/>
              <a:uFillTx/>
              <a:latin typeface="Times New Roman" panose="02020603050405020304" pitchFamily="18" charset="0"/>
              <a:ea typeface="#9Slide02 Noi dung rat dai" panose="020B0604020202020204" charset="0"/>
              <a:cs typeface="Times New Roman" panose="02020603050405020304" pitchFamily="18" charset="0"/>
            </a:endParaRPr>
          </a:p>
        </p:txBody>
      </p:sp>
      <p:sp>
        <p:nvSpPr>
          <p:cNvPr id="14" name="TextBox 13">
            <a:extLst>
              <a:ext uri="{FF2B5EF4-FFF2-40B4-BE49-F238E27FC236}">
                <a16:creationId xmlns:a16="http://schemas.microsoft.com/office/drawing/2014/main" id="{86312351-A727-40A3-808A-3A082E4F5AD1}"/>
              </a:ext>
            </a:extLst>
          </p:cNvPr>
          <p:cNvSpPr txBox="1"/>
          <p:nvPr/>
        </p:nvSpPr>
        <p:spPr>
          <a:xfrm>
            <a:off x="688175" y="3720090"/>
            <a:ext cx="6251170" cy="369332"/>
          </a:xfrm>
          <a:prstGeom prst="rect">
            <a:avLst/>
          </a:prstGeom>
          <a:noFill/>
        </p:spPr>
        <p:txBody>
          <a:bodyPr wrap="square">
            <a:spAutoFit/>
          </a:bodyPr>
          <a:lstStyle/>
          <a:p>
            <a:pPr marR="0" lvl="0" algn="just" fontAlgn="auto">
              <a:lnSpc>
                <a:spcPct val="90000"/>
              </a:lnSpc>
              <a:spcBef>
                <a:spcPct val="0"/>
              </a:spcBef>
              <a:spcAft>
                <a:spcPts val="600"/>
              </a:spcAft>
              <a:buClrTx/>
              <a:buSzTx/>
              <a:tabLst/>
              <a:defRPr/>
            </a:pPr>
            <a:r>
              <a:rPr lang="en-US" sz="2000">
                <a:solidFill>
                  <a:srgbClr val="FFFF00"/>
                </a:solidFill>
                <a:latin typeface="Times New Roman" panose="02020603050405020304" pitchFamily="18" charset="0"/>
                <a:ea typeface="#9Slide02 Noi dung rat dai" panose="020B0604020202020204" charset="0"/>
                <a:cs typeface="Times New Roman" panose="02020603050405020304" pitchFamily="18" charset="0"/>
              </a:rPr>
              <a:t>a. Ngày đêm luân phiên </a:t>
            </a:r>
            <a:endParaRPr kumimoji="0" lang="en-US" sz="2000" b="0" i="0" u="none" strike="noStrike" cap="none" spc="0" normalizeH="0" baseline="0" noProof="0" dirty="0">
              <a:ln>
                <a:noFill/>
              </a:ln>
              <a:solidFill>
                <a:srgbClr val="FFFF00"/>
              </a:solidFill>
              <a:effectLst/>
              <a:uLnTx/>
              <a:uFillTx/>
              <a:latin typeface="Times New Roman" panose="02020603050405020304" pitchFamily="18" charset="0"/>
              <a:ea typeface="#9Slide02 Noi dung rat dai" panose="020B0604020202020204" charset="0"/>
              <a:cs typeface="Times New Roman" panose="02020603050405020304" pitchFamily="18" charset="0"/>
            </a:endParaRPr>
          </a:p>
        </p:txBody>
      </p:sp>
      <p:sp>
        <p:nvSpPr>
          <p:cNvPr id="16" name="Hộp Văn bản 2">
            <a:extLst>
              <a:ext uri="{FF2B5EF4-FFF2-40B4-BE49-F238E27FC236}">
                <a16:creationId xmlns:a16="http://schemas.microsoft.com/office/drawing/2014/main" id="{B3506FFD-FA83-4649-ADF8-E6138615D7B1}"/>
              </a:ext>
            </a:extLst>
          </p:cNvPr>
          <p:cNvSpPr txBox="1"/>
          <p:nvPr/>
        </p:nvSpPr>
        <p:spPr>
          <a:xfrm>
            <a:off x="-227294" y="33441"/>
            <a:ext cx="12646588" cy="515200"/>
          </a:xfrm>
          <a:prstGeom prst="rect">
            <a:avLst/>
          </a:prstGeom>
        </p:spPr>
        <p:txBody>
          <a:bodyPr vert="horz" lIns="91440" tIns="45720" rIns="91440" bIns="45720" rtlCol="0">
            <a:normAutofit/>
          </a:bodyPr>
          <a:lstStyle/>
          <a:p>
            <a:pPr algn="ctr">
              <a:lnSpc>
                <a:spcPct val="90000"/>
              </a:lnSpc>
              <a:spcAft>
                <a:spcPts val="800"/>
              </a:spcAft>
            </a:pPr>
            <a:r>
              <a:rPr lang="en-US" sz="2300" b="1" err="1">
                <a:solidFill>
                  <a:srgbClr val="002060"/>
                </a:solidFill>
                <a:effectLst/>
                <a:latin typeface="Times New Roman" panose="02020603050405020304" pitchFamily="18" charset="0"/>
                <a:cs typeface="Times New Roman" panose="02020603050405020304" pitchFamily="18" charset="0"/>
              </a:rPr>
              <a:t>Tiết</a:t>
            </a:r>
            <a:r>
              <a:rPr lang="en-US" sz="2300" b="1">
                <a:solidFill>
                  <a:srgbClr val="002060"/>
                </a:solidFill>
                <a:effectLst/>
                <a:latin typeface="Times New Roman" panose="02020603050405020304" pitchFamily="18" charset="0"/>
                <a:cs typeface="Times New Roman" panose="02020603050405020304" pitchFamily="18" charset="0"/>
              </a:rPr>
              <a:t> 9 </a:t>
            </a:r>
            <a:r>
              <a:rPr lang="en-US" sz="2300" b="1" dirty="0">
                <a:solidFill>
                  <a:srgbClr val="002060"/>
                </a:solidFill>
                <a:effectLst/>
                <a:latin typeface="Times New Roman" panose="02020603050405020304" pitchFamily="18" charset="0"/>
                <a:cs typeface="Times New Roman" panose="02020603050405020304" pitchFamily="18" charset="0"/>
              </a:rPr>
              <a:t>- </a:t>
            </a:r>
            <a:r>
              <a:rPr lang="en-US" sz="2300" b="1" err="1">
                <a:solidFill>
                  <a:srgbClr val="002060"/>
                </a:solidFill>
                <a:effectLst/>
                <a:latin typeface="Times New Roman" panose="02020603050405020304" pitchFamily="18" charset="0"/>
                <a:cs typeface="Times New Roman" panose="02020603050405020304" pitchFamily="18" charset="0"/>
              </a:rPr>
              <a:t>Bài</a:t>
            </a:r>
            <a:r>
              <a:rPr lang="en-US" sz="2300" b="1">
                <a:solidFill>
                  <a:srgbClr val="002060"/>
                </a:solidFill>
                <a:effectLst/>
                <a:latin typeface="Times New Roman" panose="02020603050405020304" pitchFamily="18" charset="0"/>
                <a:cs typeface="Times New Roman" panose="02020603050405020304" pitchFamily="18" charset="0"/>
              </a:rPr>
              <a:t> </a:t>
            </a:r>
            <a:r>
              <a:rPr lang="en-US" sz="2300" b="1">
                <a:solidFill>
                  <a:srgbClr val="002060"/>
                </a:solidFill>
                <a:latin typeface="Times New Roman" panose="02020603050405020304" pitchFamily="18" charset="0"/>
                <a:cs typeface="Times New Roman" panose="02020603050405020304" pitchFamily="18" charset="0"/>
              </a:rPr>
              <a:t>7: CHUYỂN </a:t>
            </a:r>
            <a:r>
              <a:rPr lang="en-US" sz="2300" b="1" dirty="0">
                <a:solidFill>
                  <a:srgbClr val="002060"/>
                </a:solidFill>
                <a:latin typeface="Times New Roman" panose="02020603050405020304" pitchFamily="18" charset="0"/>
                <a:cs typeface="Times New Roman" panose="02020603050405020304" pitchFamily="18" charset="0"/>
              </a:rPr>
              <a:t>ĐỘNG TỰ QUAY QUANH TRỤC CỦA TRÁI </a:t>
            </a:r>
            <a:r>
              <a:rPr lang="en-US" sz="2300" b="1">
                <a:solidFill>
                  <a:srgbClr val="002060"/>
                </a:solidFill>
                <a:latin typeface="Times New Roman" panose="02020603050405020304" pitchFamily="18" charset="0"/>
                <a:cs typeface="Times New Roman" panose="02020603050405020304" pitchFamily="18" charset="0"/>
              </a:rPr>
              <a:t>ĐẤT VÀ HỆ QUẢ (T1) </a:t>
            </a:r>
          </a:p>
        </p:txBody>
      </p:sp>
      <p:sp>
        <p:nvSpPr>
          <p:cNvPr id="2" name="TextBox 1">
            <a:extLst>
              <a:ext uri="{FF2B5EF4-FFF2-40B4-BE49-F238E27FC236}">
                <a16:creationId xmlns:a16="http://schemas.microsoft.com/office/drawing/2014/main" id="{01ACEDC1-207B-4361-A855-6806E3BF70CB}"/>
              </a:ext>
            </a:extLst>
          </p:cNvPr>
          <p:cNvSpPr txBox="1"/>
          <p:nvPr/>
        </p:nvSpPr>
        <p:spPr>
          <a:xfrm>
            <a:off x="6519687" y="1871233"/>
            <a:ext cx="1014153" cy="369332"/>
          </a:xfrm>
          <a:prstGeom prst="rect">
            <a:avLst/>
          </a:prstGeom>
          <a:solidFill>
            <a:srgbClr val="017246"/>
          </a:solidFill>
        </p:spPr>
        <p:txBody>
          <a:bodyPr wrap="square" rtlCol="0">
            <a:spAutoFit/>
          </a:bodyPr>
          <a:lstStyle/>
          <a:p>
            <a:r>
              <a:rPr lang="en-US">
                <a:solidFill>
                  <a:schemeClr val="bg1"/>
                </a:solidFill>
              </a:rPr>
              <a:t>..............</a:t>
            </a:r>
          </a:p>
        </p:txBody>
      </p:sp>
      <p:sp>
        <p:nvSpPr>
          <p:cNvPr id="18" name="TextBox 17">
            <a:extLst>
              <a:ext uri="{FF2B5EF4-FFF2-40B4-BE49-F238E27FC236}">
                <a16:creationId xmlns:a16="http://schemas.microsoft.com/office/drawing/2014/main" id="{35A0EEEB-29F8-4BC2-9BE4-9F4B8A4FFEB9}"/>
              </a:ext>
            </a:extLst>
          </p:cNvPr>
          <p:cNvSpPr txBox="1"/>
          <p:nvPr/>
        </p:nvSpPr>
        <p:spPr>
          <a:xfrm>
            <a:off x="2515724" y="2309055"/>
            <a:ext cx="2023025" cy="369332"/>
          </a:xfrm>
          <a:prstGeom prst="rect">
            <a:avLst/>
          </a:prstGeom>
          <a:solidFill>
            <a:srgbClr val="017246"/>
          </a:solidFill>
        </p:spPr>
        <p:txBody>
          <a:bodyPr wrap="square" rtlCol="0">
            <a:spAutoFit/>
          </a:bodyPr>
          <a:lstStyle/>
          <a:p>
            <a:r>
              <a:rPr lang="en-US">
                <a:solidFill>
                  <a:schemeClr val="bg1"/>
                </a:solidFill>
              </a:rPr>
              <a:t>.........................</a:t>
            </a:r>
          </a:p>
        </p:txBody>
      </p:sp>
      <p:sp>
        <p:nvSpPr>
          <p:cNvPr id="19" name="TextBox 18">
            <a:extLst>
              <a:ext uri="{FF2B5EF4-FFF2-40B4-BE49-F238E27FC236}">
                <a16:creationId xmlns:a16="http://schemas.microsoft.com/office/drawing/2014/main" id="{72A1190D-BC0E-4117-85EA-BBB8E6763840}"/>
              </a:ext>
            </a:extLst>
          </p:cNvPr>
          <p:cNvSpPr txBox="1"/>
          <p:nvPr/>
        </p:nvSpPr>
        <p:spPr>
          <a:xfrm>
            <a:off x="5434746" y="2768578"/>
            <a:ext cx="2099094" cy="369332"/>
          </a:xfrm>
          <a:prstGeom prst="rect">
            <a:avLst/>
          </a:prstGeom>
          <a:solidFill>
            <a:srgbClr val="017246"/>
          </a:solidFill>
        </p:spPr>
        <p:txBody>
          <a:bodyPr wrap="square" rtlCol="0">
            <a:spAutoFit/>
          </a:bodyPr>
          <a:lstStyle/>
          <a:p>
            <a:r>
              <a:rPr lang="en-US">
                <a:solidFill>
                  <a:schemeClr val="bg1"/>
                </a:solidFill>
              </a:rPr>
              <a:t>.........................</a:t>
            </a:r>
          </a:p>
        </p:txBody>
      </p:sp>
      <p:sp>
        <p:nvSpPr>
          <p:cNvPr id="22" name="TextBox 21">
            <a:extLst>
              <a:ext uri="{FF2B5EF4-FFF2-40B4-BE49-F238E27FC236}">
                <a16:creationId xmlns:a16="http://schemas.microsoft.com/office/drawing/2014/main" id="{0DAB3315-8450-4BF0-95C6-C03887A3D92E}"/>
              </a:ext>
            </a:extLst>
          </p:cNvPr>
          <p:cNvSpPr txBox="1"/>
          <p:nvPr/>
        </p:nvSpPr>
        <p:spPr>
          <a:xfrm>
            <a:off x="192691" y="4212079"/>
            <a:ext cx="7588022" cy="1906740"/>
          </a:xfrm>
          <a:prstGeom prst="rect">
            <a:avLst/>
          </a:prstGeom>
          <a:noFill/>
        </p:spPr>
        <p:txBody>
          <a:bodyPr wrap="square" rtlCol="0">
            <a:spAutoFit/>
          </a:bodyPr>
          <a:lstStyle/>
          <a:p>
            <a:pPr indent="515938" algn="just">
              <a:lnSpc>
                <a:spcPct val="120000"/>
              </a:lnSpc>
            </a:pPr>
            <a:r>
              <a:rPr lang="en-US" sz="2000">
                <a:solidFill>
                  <a:schemeClr val="bg1"/>
                </a:solidFill>
                <a:latin typeface="Times New Roman" panose="02020603050405020304" pitchFamily="18" charset="0"/>
                <a:cs typeface="Times New Roman" panose="02020603050405020304" pitchFamily="18" charset="0"/>
              </a:rPr>
              <a:t>- Do </a:t>
            </a:r>
            <a:r>
              <a:rPr lang="en-US" sz="2000" dirty="0">
                <a:solidFill>
                  <a:schemeClr val="bg1"/>
                </a:solidFill>
                <a:latin typeface="Times New Roman" panose="02020603050405020304" pitchFamily="18" charset="0"/>
                <a:cs typeface="Times New Roman" panose="02020603050405020304" pitchFamily="18" charset="0"/>
              </a:rPr>
              <a:t>Trái Đất có dạng </a:t>
            </a:r>
            <a:r>
              <a:rPr lang="en-US" sz="2000">
                <a:solidFill>
                  <a:schemeClr val="bg1"/>
                </a:solidFill>
                <a:latin typeface="Times New Roman" panose="02020603050405020304" pitchFamily="18" charset="0"/>
                <a:cs typeface="Times New Roman" panose="02020603050405020304" pitchFamily="18" charset="0"/>
              </a:rPr>
              <a:t>hình cầu nên Mặt trời chỉ chiếu sáng được một nửa: Nửa được chiếu sáng là ngày, nửa nằm trong bóng tối là đêm.</a:t>
            </a:r>
          </a:p>
          <a:p>
            <a:pPr indent="515938" algn="just">
              <a:lnSpc>
                <a:spcPct val="120000"/>
              </a:lnSpc>
            </a:pPr>
            <a:r>
              <a:rPr lang="en-US" sz="2000">
                <a:solidFill>
                  <a:schemeClr val="bg1"/>
                </a:solidFill>
                <a:latin typeface="Times New Roman" panose="02020603050405020304" pitchFamily="18" charset="0"/>
                <a:cs typeface="Times New Roman" panose="02020603050405020304" pitchFamily="18" charset="0"/>
              </a:rPr>
              <a:t>- Do sự chuyển động tự quay quanh trục theo hướng từ Tây sang Đông nên khắp mọi nơi trên Trái Đất đều lần lượt có ngày, đêm luân phiên nhau.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754D6DF0-F2CF-4607-BCBF-AA8EA7C5FB70}"/>
              </a:ext>
            </a:extLst>
          </p:cNvPr>
          <p:cNvSpPr txBox="1"/>
          <p:nvPr/>
        </p:nvSpPr>
        <p:spPr>
          <a:xfrm>
            <a:off x="3226996" y="4270934"/>
            <a:ext cx="974028" cy="369332"/>
          </a:xfrm>
          <a:prstGeom prst="rect">
            <a:avLst/>
          </a:prstGeom>
          <a:solidFill>
            <a:srgbClr val="017246"/>
          </a:solidFill>
        </p:spPr>
        <p:txBody>
          <a:bodyPr wrap="square" rtlCol="0">
            <a:spAutoFit/>
          </a:bodyPr>
          <a:lstStyle/>
          <a:p>
            <a:r>
              <a:rPr lang="en-US">
                <a:solidFill>
                  <a:schemeClr val="bg1"/>
                </a:solidFill>
              </a:rPr>
              <a:t>..........</a:t>
            </a:r>
          </a:p>
        </p:txBody>
      </p:sp>
      <p:sp>
        <p:nvSpPr>
          <p:cNvPr id="24" name="TextBox 23">
            <a:extLst>
              <a:ext uri="{FF2B5EF4-FFF2-40B4-BE49-F238E27FC236}">
                <a16:creationId xmlns:a16="http://schemas.microsoft.com/office/drawing/2014/main" id="{35679B28-7598-4474-8F0A-0E3C282A69FC}"/>
              </a:ext>
            </a:extLst>
          </p:cNvPr>
          <p:cNvSpPr txBox="1"/>
          <p:nvPr/>
        </p:nvSpPr>
        <p:spPr>
          <a:xfrm>
            <a:off x="181855" y="4640266"/>
            <a:ext cx="974028" cy="369332"/>
          </a:xfrm>
          <a:prstGeom prst="rect">
            <a:avLst/>
          </a:prstGeom>
          <a:solidFill>
            <a:srgbClr val="017246"/>
          </a:solidFill>
        </p:spPr>
        <p:txBody>
          <a:bodyPr wrap="square" rtlCol="0">
            <a:spAutoFit/>
          </a:bodyPr>
          <a:lstStyle/>
          <a:p>
            <a:r>
              <a:rPr lang="en-US">
                <a:solidFill>
                  <a:schemeClr val="bg1"/>
                </a:solidFill>
              </a:rPr>
              <a:t>..........</a:t>
            </a:r>
          </a:p>
        </p:txBody>
      </p:sp>
      <p:sp>
        <p:nvSpPr>
          <p:cNvPr id="25" name="TextBox 24">
            <a:extLst>
              <a:ext uri="{FF2B5EF4-FFF2-40B4-BE49-F238E27FC236}">
                <a16:creationId xmlns:a16="http://schemas.microsoft.com/office/drawing/2014/main" id="{7534400E-A560-4B16-BB89-6A408B44F1E0}"/>
              </a:ext>
            </a:extLst>
          </p:cNvPr>
          <p:cNvSpPr txBox="1"/>
          <p:nvPr/>
        </p:nvSpPr>
        <p:spPr>
          <a:xfrm>
            <a:off x="3849077" y="4591001"/>
            <a:ext cx="523575" cy="369332"/>
          </a:xfrm>
          <a:prstGeom prst="rect">
            <a:avLst/>
          </a:prstGeom>
          <a:solidFill>
            <a:srgbClr val="017246"/>
          </a:solidFill>
        </p:spPr>
        <p:txBody>
          <a:bodyPr wrap="square" rtlCol="0">
            <a:spAutoFit/>
          </a:bodyPr>
          <a:lstStyle/>
          <a:p>
            <a:r>
              <a:rPr lang="en-US">
                <a:solidFill>
                  <a:schemeClr val="bg1"/>
                </a:solidFill>
              </a:rPr>
              <a:t>.....</a:t>
            </a:r>
          </a:p>
        </p:txBody>
      </p:sp>
      <p:sp>
        <p:nvSpPr>
          <p:cNvPr id="27" name="TextBox 26">
            <a:extLst>
              <a:ext uri="{FF2B5EF4-FFF2-40B4-BE49-F238E27FC236}">
                <a16:creationId xmlns:a16="http://schemas.microsoft.com/office/drawing/2014/main" id="{DB505A74-8AA3-4CAB-A7B8-E74A0F602F24}"/>
              </a:ext>
            </a:extLst>
          </p:cNvPr>
          <p:cNvSpPr txBox="1"/>
          <p:nvPr/>
        </p:nvSpPr>
        <p:spPr>
          <a:xfrm>
            <a:off x="1393975" y="5374080"/>
            <a:ext cx="3729819" cy="369332"/>
          </a:xfrm>
          <a:prstGeom prst="rect">
            <a:avLst/>
          </a:prstGeom>
          <a:solidFill>
            <a:srgbClr val="017246"/>
          </a:solidFill>
        </p:spPr>
        <p:txBody>
          <a:bodyPr wrap="square" rtlCol="0">
            <a:spAutoFit/>
          </a:bodyPr>
          <a:lstStyle/>
          <a:p>
            <a:r>
              <a:rPr lang="en-US">
                <a:solidFill>
                  <a:schemeClr val="bg1"/>
                </a:solidFill>
              </a:rPr>
              <a:t>..............................................................</a:t>
            </a:r>
          </a:p>
        </p:txBody>
      </p:sp>
      <p:pic>
        <p:nvPicPr>
          <p:cNvPr id="29" name="Picture 2" descr="Air Microbiome Changes Over Day-Night Cycle">
            <a:extLst>
              <a:ext uri="{FF2B5EF4-FFF2-40B4-BE49-F238E27FC236}">
                <a16:creationId xmlns:a16="http://schemas.microsoft.com/office/drawing/2014/main" id="{4173A770-0406-48DC-8972-7AF47B5385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811"/>
          <a:stretch/>
        </p:blipFill>
        <p:spPr bwMode="auto">
          <a:xfrm flipH="1">
            <a:off x="8013470" y="548640"/>
            <a:ext cx="4178530" cy="29277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8E5F525-C3B5-47C2-A518-27A293C7E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3468" y="3746140"/>
            <a:ext cx="4138465" cy="3058546"/>
          </a:xfrm>
          <a:prstGeom prst="rect">
            <a:avLst/>
          </a:prstGeom>
        </p:spPr>
      </p:pic>
      <p:sp>
        <p:nvSpPr>
          <p:cNvPr id="21" name="TextBox 20">
            <a:extLst>
              <a:ext uri="{FF2B5EF4-FFF2-40B4-BE49-F238E27FC236}">
                <a16:creationId xmlns:a16="http://schemas.microsoft.com/office/drawing/2014/main" id="{ED23D7C8-2012-408C-B74E-DAA2EC876ACF}"/>
              </a:ext>
            </a:extLst>
          </p:cNvPr>
          <p:cNvSpPr txBox="1"/>
          <p:nvPr/>
        </p:nvSpPr>
        <p:spPr>
          <a:xfrm>
            <a:off x="7010265" y="4640266"/>
            <a:ext cx="523575" cy="369332"/>
          </a:xfrm>
          <a:prstGeom prst="rect">
            <a:avLst/>
          </a:prstGeom>
          <a:solidFill>
            <a:srgbClr val="017246"/>
          </a:solidFill>
        </p:spPr>
        <p:txBody>
          <a:bodyPr wrap="square" rtlCol="0">
            <a:spAutoFit/>
          </a:bodyPr>
          <a:lstStyle/>
          <a:p>
            <a:r>
              <a:rPr lang="en-US">
                <a:solidFill>
                  <a:schemeClr val="bg1"/>
                </a:solidFill>
              </a:rPr>
              <a:t>.....</a:t>
            </a:r>
          </a:p>
        </p:txBody>
      </p:sp>
    </p:spTree>
    <p:extLst>
      <p:ext uri="{BB962C8B-B14F-4D97-AF65-F5344CB8AC3E}">
        <p14:creationId xmlns:p14="http://schemas.microsoft.com/office/powerpoint/2010/main" val="1625910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3" grpId="0" animBg="1"/>
      <p:bldP spid="24" grpId="0" animBg="1"/>
      <p:bldP spid="25" grpId="0" animBg="1"/>
      <p:bldP spid="27" grpId="0" animBg="1"/>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152400" y="1987084"/>
            <a:ext cx="6714238" cy="4341988"/>
          </a:xfrm>
          <a:prstGeom prst="rect">
            <a:avLst/>
          </a:prstGeom>
        </p:spPr>
      </p:pic>
      <p:graphicFrame>
        <p:nvGraphicFramePr>
          <p:cNvPr id="2" name="Bảng 1">
            <a:extLst>
              <a:ext uri="{FF2B5EF4-FFF2-40B4-BE49-F238E27FC236}">
                <a16:creationId xmlns:a16="http://schemas.microsoft.com/office/drawing/2014/main" id="{1E77F23E-6F88-4A96-8F37-50EF8B76B00D}"/>
              </a:ext>
            </a:extLst>
          </p:cNvPr>
          <p:cNvGraphicFramePr>
            <a:graphicFrameLocks noGrp="1"/>
          </p:cNvGraphicFramePr>
          <p:nvPr>
            <p:extLst>
              <p:ext uri="{D42A27DB-BD31-4B8C-83A1-F6EECF244321}">
                <p14:modId xmlns:p14="http://schemas.microsoft.com/office/powerpoint/2010/main" val="903269878"/>
              </p:ext>
            </p:extLst>
          </p:nvPr>
        </p:nvGraphicFramePr>
        <p:xfrm>
          <a:off x="7010400" y="2296356"/>
          <a:ext cx="4876799" cy="3676465"/>
        </p:xfrm>
        <a:graphic>
          <a:graphicData uri="http://schemas.openxmlformats.org/drawingml/2006/table">
            <a:tbl>
              <a:tblPr firstRow="1" firstCol="1" bandRow="1"/>
              <a:tblGrid>
                <a:gridCol w="1806223">
                  <a:extLst>
                    <a:ext uri="{9D8B030D-6E8A-4147-A177-3AD203B41FA5}">
                      <a16:colId xmlns:a16="http://schemas.microsoft.com/office/drawing/2014/main" val="661572647"/>
                    </a:ext>
                  </a:extLst>
                </a:gridCol>
                <a:gridCol w="1535288">
                  <a:extLst>
                    <a:ext uri="{9D8B030D-6E8A-4147-A177-3AD203B41FA5}">
                      <a16:colId xmlns:a16="http://schemas.microsoft.com/office/drawing/2014/main" val="538034219"/>
                    </a:ext>
                  </a:extLst>
                </a:gridCol>
                <a:gridCol w="1535288">
                  <a:extLst>
                    <a:ext uri="{9D8B030D-6E8A-4147-A177-3AD203B41FA5}">
                      <a16:colId xmlns:a16="http://schemas.microsoft.com/office/drawing/2014/main" val="2055149029"/>
                    </a:ext>
                  </a:extLst>
                </a:gridCol>
              </a:tblGrid>
              <a:tr h="762000">
                <a:tc>
                  <a:txBody>
                    <a:bodyPr/>
                    <a:lstStyle/>
                    <a:p>
                      <a:pPr algn="ctr">
                        <a:lnSpc>
                          <a:spcPct val="100000"/>
                        </a:lnSpc>
                        <a:spcAft>
                          <a:spcPts val="800"/>
                        </a:spcAft>
                      </a:pP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Địa điểm</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a:lnSpc>
                          <a:spcPct val="100000"/>
                        </a:lnSpc>
                        <a:spcAft>
                          <a:spcPts val="800"/>
                        </a:spcAft>
                      </a:pP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Khu vực giờ</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tc>
                  <a:txBody>
                    <a:bodyPr/>
                    <a:lstStyle/>
                    <a:p>
                      <a:pPr algn="ctr">
                        <a:lnSpc>
                          <a:spcPct val="100000"/>
                        </a:lnSpc>
                        <a:spcAft>
                          <a:spcPts val="800"/>
                        </a:spcAft>
                      </a:pPr>
                      <a:r>
                        <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Giờ</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00"/>
                    </a:solidFill>
                  </a:tcPr>
                </a:tc>
                <a:extLst>
                  <a:ext uri="{0D108BD9-81ED-4DB2-BD59-A6C34878D82A}">
                    <a16:rowId xmlns:a16="http://schemas.microsoft.com/office/drawing/2014/main" val="3494269602"/>
                  </a:ext>
                </a:extLst>
              </a:tr>
              <a:tr h="710607">
                <a:tc>
                  <a:txBody>
                    <a:bodyPr/>
                    <a:lstStyle/>
                    <a:p>
                      <a:pPr algn="l">
                        <a:lnSpc>
                          <a:spcPct val="100000"/>
                        </a:lnSpc>
                        <a:spcAft>
                          <a:spcPts val="800"/>
                        </a:spcAft>
                      </a:pPr>
                      <a:r>
                        <a:rPr lang="en-US"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Luân Đôn</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spcAft>
                          <a:spcPts val="800"/>
                        </a:spcAft>
                      </a:pPr>
                      <a:r>
                        <a:rPr lang="vi-VN"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0</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spcAft>
                          <a:spcPts val="800"/>
                        </a:spcAft>
                      </a:pPr>
                      <a:r>
                        <a:rPr lang="vi-VN"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12h</a:t>
                      </a:r>
                      <a:r>
                        <a:rPr lang="en-US"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9092117"/>
                  </a:ext>
                </a:extLst>
              </a:tr>
              <a:tr h="710607">
                <a:tc>
                  <a:txBody>
                    <a:bodyPr/>
                    <a:lstStyle/>
                    <a:p>
                      <a:pPr algn="l">
                        <a:lnSpc>
                          <a:spcPct val="100000"/>
                        </a:lnSpc>
                        <a:spcAft>
                          <a:spcPts val="800"/>
                        </a:spcAft>
                      </a:pPr>
                      <a:r>
                        <a:rPr lang="en-US"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Hà Nội</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spcAft>
                          <a:spcPts val="800"/>
                        </a:spcAft>
                      </a:pPr>
                      <a:r>
                        <a:rPr lang="vi-VN"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spcAft>
                          <a:spcPts val="800"/>
                        </a:spcAft>
                      </a:pP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92223387"/>
                  </a:ext>
                </a:extLst>
              </a:tr>
              <a:tr h="782644">
                <a:tc>
                  <a:txBody>
                    <a:bodyPr/>
                    <a:lstStyle/>
                    <a:p>
                      <a:pPr algn="l">
                        <a:lnSpc>
                          <a:spcPct val="100000"/>
                        </a:lnSpc>
                        <a:spcAft>
                          <a:spcPts val="800"/>
                        </a:spcAft>
                      </a:pPr>
                      <a:r>
                        <a:rPr lang="vi-VN" sz="20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Niu Iooc</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spcAft>
                          <a:spcPts val="800"/>
                        </a:spcAft>
                      </a:pPr>
                      <a:r>
                        <a:rPr lang="en-US"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19</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spcAft>
                          <a:spcPts val="800"/>
                        </a:spcAft>
                      </a:pPr>
                      <a:r>
                        <a:rPr lang="en-US"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49525618"/>
                  </a:ext>
                </a:extLst>
              </a:tr>
              <a:tr h="710607">
                <a:tc>
                  <a:txBody>
                    <a:bodyPr/>
                    <a:lstStyle/>
                    <a:p>
                      <a:pPr algn="l">
                        <a:lnSpc>
                          <a:spcPct val="100000"/>
                        </a:lnSpc>
                        <a:spcAft>
                          <a:spcPts val="800"/>
                        </a:spcAft>
                      </a:pPr>
                      <a:r>
                        <a:rPr lang="vi-VN"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Bắc Kinh</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spcAft>
                          <a:spcPts val="800"/>
                        </a:spcAft>
                      </a:pPr>
                      <a:r>
                        <a:rPr lang="vi-VN"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8</a:t>
                      </a:r>
                      <a:r>
                        <a:rPr lang="en-US" sz="20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spcAft>
                          <a:spcPts val="800"/>
                        </a:spcAft>
                      </a:pPr>
                      <a:r>
                        <a:rPr lang="en-US"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891" marR="67891"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51108295"/>
                  </a:ext>
                </a:extLst>
              </a:tr>
            </a:tbl>
          </a:graphicData>
        </a:graphic>
      </p:graphicFrame>
      <p:sp>
        <p:nvSpPr>
          <p:cNvPr id="6" name="Hộp Văn bản 5">
            <a:extLst>
              <a:ext uri="{FF2B5EF4-FFF2-40B4-BE49-F238E27FC236}">
                <a16:creationId xmlns:a16="http://schemas.microsoft.com/office/drawing/2014/main" id="{8BBA3C6A-BF34-4537-9313-C50C137EC6E3}"/>
              </a:ext>
            </a:extLst>
          </p:cNvPr>
          <p:cNvSpPr txBox="1"/>
          <p:nvPr/>
        </p:nvSpPr>
        <p:spPr>
          <a:xfrm>
            <a:off x="2921000" y="626693"/>
            <a:ext cx="6096000" cy="867930"/>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Dựa vào hình 2, và kiến thức đã học để hoàn thiện bài tập sau:</a:t>
            </a:r>
          </a:p>
        </p:txBody>
      </p:sp>
      <p:pic>
        <p:nvPicPr>
          <p:cNvPr id="3" name="2 Minutes timer (Đồng hồ đếm ngược 2 phút)">
            <a:hlinkClick r:id="" action="ppaction://media"/>
            <a:extLst>
              <a:ext uri="{FF2B5EF4-FFF2-40B4-BE49-F238E27FC236}">
                <a16:creationId xmlns:a16="http://schemas.microsoft.com/office/drawing/2014/main" id="{C8BA6113-88E1-4B5F-BFAE-0673AEDC27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75362" y="176119"/>
            <a:ext cx="1771650" cy="1156122"/>
          </a:xfrm>
          <a:prstGeom prst="rect">
            <a:avLst/>
          </a:prstGeom>
        </p:spPr>
      </p:pic>
      <p:sp>
        <p:nvSpPr>
          <p:cNvPr id="8" name="Hình chữ nhật 7">
            <a:extLst>
              <a:ext uri="{FF2B5EF4-FFF2-40B4-BE49-F238E27FC236}">
                <a16:creationId xmlns:a16="http://schemas.microsoft.com/office/drawing/2014/main" id="{2921D7C9-B4A4-44C2-A2F7-CA7A5528D409}"/>
              </a:ext>
            </a:extLst>
          </p:cNvPr>
          <p:cNvSpPr/>
          <p:nvPr/>
        </p:nvSpPr>
        <p:spPr>
          <a:xfrm>
            <a:off x="3276601" y="2220156"/>
            <a:ext cx="228600" cy="3723444"/>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D656D6BE-6BC8-4377-B59C-A2773D5291BA}"/>
              </a:ext>
            </a:extLst>
          </p:cNvPr>
          <p:cNvSpPr txBox="1"/>
          <p:nvPr/>
        </p:nvSpPr>
        <p:spPr>
          <a:xfrm>
            <a:off x="10693400" y="3903755"/>
            <a:ext cx="774700" cy="461665"/>
          </a:xfrm>
          <a:prstGeom prst="rect">
            <a:avLst/>
          </a:prstGeom>
          <a:noFill/>
        </p:spPr>
        <p:txBody>
          <a:bodyPr wrap="square" rtlCol="0">
            <a:spAutoFit/>
          </a:bodyPr>
          <a:lstStyle/>
          <a:p>
            <a:r>
              <a:rPr lang="vi-VN" sz="2400">
                <a:solidFill>
                  <a:srgbClr val="FF0066"/>
                </a:solidFill>
              </a:rPr>
              <a:t>19h</a:t>
            </a:r>
            <a:endParaRPr lang="en-US" sz="2400">
              <a:solidFill>
                <a:srgbClr val="FF0066"/>
              </a:solidFill>
            </a:endParaRPr>
          </a:p>
        </p:txBody>
      </p:sp>
      <p:sp>
        <p:nvSpPr>
          <p:cNvPr id="11" name="Hộp Văn bản 10">
            <a:extLst>
              <a:ext uri="{FF2B5EF4-FFF2-40B4-BE49-F238E27FC236}">
                <a16:creationId xmlns:a16="http://schemas.microsoft.com/office/drawing/2014/main" id="{15F5D164-B880-405D-8D19-938EB88CAC1D}"/>
              </a:ext>
            </a:extLst>
          </p:cNvPr>
          <p:cNvSpPr txBox="1"/>
          <p:nvPr/>
        </p:nvSpPr>
        <p:spPr>
          <a:xfrm>
            <a:off x="10896600" y="4606367"/>
            <a:ext cx="774700" cy="461665"/>
          </a:xfrm>
          <a:prstGeom prst="rect">
            <a:avLst/>
          </a:prstGeom>
          <a:noFill/>
        </p:spPr>
        <p:txBody>
          <a:bodyPr wrap="square" rtlCol="0">
            <a:spAutoFit/>
          </a:bodyPr>
          <a:lstStyle/>
          <a:p>
            <a:r>
              <a:rPr lang="vi-VN" sz="2400">
                <a:solidFill>
                  <a:srgbClr val="FF0066"/>
                </a:solidFill>
              </a:rPr>
              <a:t>7h</a:t>
            </a:r>
            <a:endParaRPr lang="en-US" sz="2400">
              <a:solidFill>
                <a:srgbClr val="FF0066"/>
              </a:solidFill>
            </a:endParaRPr>
          </a:p>
        </p:txBody>
      </p:sp>
      <p:sp>
        <p:nvSpPr>
          <p:cNvPr id="12" name="Hộp Văn bản 11">
            <a:extLst>
              <a:ext uri="{FF2B5EF4-FFF2-40B4-BE49-F238E27FC236}">
                <a16:creationId xmlns:a16="http://schemas.microsoft.com/office/drawing/2014/main" id="{CF0EB22A-CA46-46D5-A50C-93096C2E142F}"/>
              </a:ext>
            </a:extLst>
          </p:cNvPr>
          <p:cNvSpPr txBox="1"/>
          <p:nvPr/>
        </p:nvSpPr>
        <p:spPr>
          <a:xfrm>
            <a:off x="10807700" y="5329535"/>
            <a:ext cx="774700" cy="461665"/>
          </a:xfrm>
          <a:prstGeom prst="rect">
            <a:avLst/>
          </a:prstGeom>
          <a:noFill/>
        </p:spPr>
        <p:txBody>
          <a:bodyPr wrap="square" rtlCol="0">
            <a:spAutoFit/>
          </a:bodyPr>
          <a:lstStyle/>
          <a:p>
            <a:r>
              <a:rPr lang="vi-VN" sz="2400" dirty="0">
                <a:solidFill>
                  <a:srgbClr val="FF0066"/>
                </a:solidFill>
              </a:rPr>
              <a:t>20h</a:t>
            </a:r>
            <a:endParaRPr lang="en-US" sz="2400" dirty="0">
              <a:solidFill>
                <a:srgbClr val="FF0066"/>
              </a:solidFill>
            </a:endParaRPr>
          </a:p>
        </p:txBody>
      </p:sp>
    </p:spTree>
    <p:extLst>
      <p:ext uri="{BB962C8B-B14F-4D97-AF65-F5344CB8AC3E}">
        <p14:creationId xmlns:p14="http://schemas.microsoft.com/office/powerpoint/2010/main" val="2450949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8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3"/>
                </p:tgtEl>
              </p:cMediaNode>
            </p:video>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7" name="Hình chữ nhật 16">
            <a:extLst>
              <a:ext uri="{FF2B5EF4-FFF2-40B4-BE49-F238E27FC236}">
                <a16:creationId xmlns:a16="http://schemas.microsoft.com/office/drawing/2014/main" id="{F18105C9-F9B2-4752-88D1-85F9049575A6}"/>
              </a:ext>
            </a:extLst>
          </p:cNvPr>
          <p:cNvSpPr/>
          <p:nvPr/>
        </p:nvSpPr>
        <p:spPr>
          <a:xfrm>
            <a:off x="381000" y="228600"/>
            <a:ext cx="11430000"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16">
            <a:extLst>
              <a:ext uri="{FF2B5EF4-FFF2-40B4-BE49-F238E27FC236}">
                <a16:creationId xmlns:a16="http://schemas.microsoft.com/office/drawing/2014/main" id="{070302E8-52B9-4BE7-A80F-29F04A3B63B1}"/>
              </a:ext>
            </a:extLst>
          </p:cNvPr>
          <p:cNvSpPr/>
          <p:nvPr/>
        </p:nvSpPr>
        <p:spPr>
          <a:xfrm>
            <a:off x="1276665" y="589038"/>
            <a:ext cx="1006351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9Slide03 Cabin Condensed Bold" panose="00000806000000000000" pitchFamily="2" charset="0"/>
                <a:ea typeface="KaiTi" panose="020B0503020204020204" pitchFamily="49" charset="-122"/>
                <a:cs typeface="+mn-cs"/>
              </a:rPr>
              <a:t>Lãnh thổ càng rộng lớn thì càng nhiều múi giờ ?</a:t>
            </a:r>
            <a:endParaRPr kumimoji="0" lang="en-US" sz="3600" b="0" i="0" u="none" strike="noStrike" kern="1200" cap="none" spc="0" normalizeH="0" baseline="0" noProof="0">
              <a:ln>
                <a:noFill/>
              </a:ln>
              <a:solidFill>
                <a:srgbClr val="0000FF"/>
              </a:solidFill>
              <a:effectLst/>
              <a:uLnTx/>
              <a:uFillTx/>
              <a:latin typeface="#9Slide03 Cabin Condensed Bold" panose="00000806000000000000" pitchFamily="2" charset="0"/>
              <a:ea typeface="+mn-ea"/>
              <a:cs typeface="+mn-cs"/>
            </a:endParaRPr>
          </a:p>
        </p:txBody>
      </p:sp>
      <p:sp>
        <p:nvSpPr>
          <p:cNvPr id="36" name="TextBox 35">
            <a:extLst>
              <a:ext uri="{FF2B5EF4-FFF2-40B4-BE49-F238E27FC236}">
                <a16:creationId xmlns:a16="http://schemas.microsoft.com/office/drawing/2014/main" id="{503C15AF-F40B-4A1D-944D-C8A22EFC9B07}"/>
              </a:ext>
            </a:extLst>
          </p:cNvPr>
          <p:cNvSpPr txBox="1"/>
          <p:nvPr/>
        </p:nvSpPr>
        <p:spPr>
          <a:xfrm>
            <a:off x="1314840" y="2476692"/>
            <a:ext cx="349056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3 Cabin Condensed Bold" panose="00000806000000000000" pitchFamily="2" charset="0"/>
                <a:ea typeface="Calibri" panose="020F0502020204030204" pitchFamily="34" charset="0"/>
                <a:cs typeface="+mn-cs"/>
              </a:rPr>
              <a:t>Pháp có 12 múi giờ</a:t>
            </a:r>
            <a:endParaRPr kumimoji="0" lang="en-US" sz="3600" b="0" i="0" u="none" strike="noStrike" kern="1200" cap="none" spc="0" normalizeH="0" baseline="0" noProof="0">
              <a:ln>
                <a:noFill/>
              </a:ln>
              <a:solidFill>
                <a:srgbClr val="002060"/>
              </a:solidFill>
              <a:effectLst/>
              <a:uLnTx/>
              <a:uFillTx/>
              <a:latin typeface="#9Slide03 Cabin Condensed Bold" panose="00000806000000000000" pitchFamily="2" charset="0"/>
              <a:ea typeface="+mn-ea"/>
              <a:cs typeface="+mn-cs"/>
            </a:endParaRPr>
          </a:p>
        </p:txBody>
      </p:sp>
      <p:pic>
        <p:nvPicPr>
          <p:cNvPr id="37" name="Picture 36">
            <a:extLst>
              <a:ext uri="{FF2B5EF4-FFF2-40B4-BE49-F238E27FC236}">
                <a16:creationId xmlns:a16="http://schemas.microsoft.com/office/drawing/2014/main" id="{E465FFD9-9C85-43D4-949B-C60A7B2AC0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8067" t="19105" r="19392" b="13355"/>
          <a:stretch/>
        </p:blipFill>
        <p:spPr>
          <a:xfrm>
            <a:off x="670044" y="2455807"/>
            <a:ext cx="578410" cy="478451"/>
          </a:xfrm>
          <a:prstGeom prst="rect">
            <a:avLst/>
          </a:prstGeom>
        </p:spPr>
      </p:pic>
      <p:pic>
        <p:nvPicPr>
          <p:cNvPr id="38" name="Picture 37">
            <a:extLst>
              <a:ext uri="{FF2B5EF4-FFF2-40B4-BE49-F238E27FC236}">
                <a16:creationId xmlns:a16="http://schemas.microsoft.com/office/drawing/2014/main" id="{EF090DF7-0C4C-4205-9365-B406D12164E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8067" t="19105" r="19392" b="13355"/>
          <a:stretch/>
        </p:blipFill>
        <p:spPr>
          <a:xfrm>
            <a:off x="670044" y="3329712"/>
            <a:ext cx="578410" cy="478451"/>
          </a:xfrm>
          <a:prstGeom prst="rect">
            <a:avLst/>
          </a:prstGeom>
          <a:solidFill>
            <a:srgbClr val="E6E6E6"/>
          </a:solidFill>
        </p:spPr>
      </p:pic>
      <p:sp>
        <p:nvSpPr>
          <p:cNvPr id="39" name="TextBox 38">
            <a:extLst>
              <a:ext uri="{FF2B5EF4-FFF2-40B4-BE49-F238E27FC236}">
                <a16:creationId xmlns:a16="http://schemas.microsoft.com/office/drawing/2014/main" id="{74E27524-783F-4E04-9B12-AFD340CC283D}"/>
              </a:ext>
            </a:extLst>
          </p:cNvPr>
          <p:cNvSpPr txBox="1"/>
          <p:nvPr/>
        </p:nvSpPr>
        <p:spPr>
          <a:xfrm>
            <a:off x="1314840" y="3395417"/>
            <a:ext cx="349056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3 Cabin Condensed Bold" panose="00000806000000000000" pitchFamily="2" charset="0"/>
                <a:ea typeface="Calibri" panose="020F0502020204030204" pitchFamily="34" charset="0"/>
                <a:cs typeface="+mn-cs"/>
              </a:rPr>
              <a:t>Hoa Kì có 11 múi giờ</a:t>
            </a:r>
            <a:endParaRPr kumimoji="0" lang="en-US" sz="3600" b="0" i="0" u="none" strike="noStrike" kern="1200" cap="none" spc="0" normalizeH="0" baseline="0" noProof="0">
              <a:ln>
                <a:noFill/>
              </a:ln>
              <a:solidFill>
                <a:srgbClr val="002060"/>
              </a:solidFill>
              <a:effectLst/>
              <a:uLnTx/>
              <a:uFillTx/>
              <a:latin typeface="#9Slide03 Cabin Condensed Bold" panose="00000806000000000000" pitchFamily="2" charset="0"/>
              <a:ea typeface="+mn-ea"/>
              <a:cs typeface="+mn-cs"/>
            </a:endParaRPr>
          </a:p>
        </p:txBody>
      </p:sp>
      <p:sp>
        <p:nvSpPr>
          <p:cNvPr id="40" name="TextBox 39">
            <a:extLst>
              <a:ext uri="{FF2B5EF4-FFF2-40B4-BE49-F238E27FC236}">
                <a16:creationId xmlns:a16="http://schemas.microsoft.com/office/drawing/2014/main" id="{4DAE6806-518B-41E3-B699-5D258D965101}"/>
              </a:ext>
            </a:extLst>
          </p:cNvPr>
          <p:cNvSpPr txBox="1"/>
          <p:nvPr/>
        </p:nvSpPr>
        <p:spPr>
          <a:xfrm>
            <a:off x="1276665" y="4119362"/>
            <a:ext cx="349056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3 Cabin Condensed Bold" panose="00000806000000000000" pitchFamily="2" charset="0"/>
                <a:ea typeface="Calibri" panose="020F0502020204030204" pitchFamily="34" charset="0"/>
                <a:cs typeface="+mn-cs"/>
              </a:rPr>
              <a:t>Nga có 11 múi giờ</a:t>
            </a:r>
            <a:endParaRPr kumimoji="0" lang="en-US" sz="3600" b="0" i="0" u="none" strike="noStrike" kern="1200" cap="none" spc="0" normalizeH="0" baseline="0" noProof="0">
              <a:ln>
                <a:noFill/>
              </a:ln>
              <a:solidFill>
                <a:srgbClr val="002060"/>
              </a:solidFill>
              <a:effectLst/>
              <a:uLnTx/>
              <a:uFillTx/>
              <a:latin typeface="#9Slide03 Cabin Condensed Bold" panose="00000806000000000000" pitchFamily="2" charset="0"/>
              <a:ea typeface="+mn-ea"/>
              <a:cs typeface="+mn-cs"/>
            </a:endParaRPr>
          </a:p>
        </p:txBody>
      </p:sp>
      <p:sp>
        <p:nvSpPr>
          <p:cNvPr id="41" name="TextBox 40">
            <a:extLst>
              <a:ext uri="{FF2B5EF4-FFF2-40B4-BE49-F238E27FC236}">
                <a16:creationId xmlns:a16="http://schemas.microsoft.com/office/drawing/2014/main" id="{CC5F686B-A5A3-4D1C-AEB2-E02F05677D7D}"/>
              </a:ext>
            </a:extLst>
          </p:cNvPr>
          <p:cNvSpPr txBox="1"/>
          <p:nvPr/>
        </p:nvSpPr>
        <p:spPr>
          <a:xfrm>
            <a:off x="1143000" y="4970098"/>
            <a:ext cx="4351769"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3 Cabin Condensed Bold" panose="00000806000000000000" pitchFamily="2" charset="0"/>
                <a:ea typeface="Calibri" panose="020F0502020204030204" pitchFamily="34" charset="0"/>
                <a:cs typeface="+mn-cs"/>
              </a:rPr>
              <a:t>Trung Quốc có 1 múi giờ</a:t>
            </a:r>
            <a:endParaRPr kumimoji="0" lang="en-US" sz="3600" b="0" i="0" u="none" strike="noStrike" kern="1200" cap="none" spc="0" normalizeH="0" baseline="0" noProof="0">
              <a:ln>
                <a:noFill/>
              </a:ln>
              <a:solidFill>
                <a:srgbClr val="002060"/>
              </a:solidFill>
              <a:effectLst/>
              <a:uLnTx/>
              <a:uFillTx/>
              <a:latin typeface="#9Slide03 Cabin Condensed Bold" panose="00000806000000000000" pitchFamily="2" charset="0"/>
              <a:ea typeface="+mn-ea"/>
              <a:cs typeface="+mn-cs"/>
            </a:endParaRPr>
          </a:p>
        </p:txBody>
      </p:sp>
      <p:pic>
        <p:nvPicPr>
          <p:cNvPr id="42" name="Picture 41">
            <a:extLst>
              <a:ext uri="{FF2B5EF4-FFF2-40B4-BE49-F238E27FC236}">
                <a16:creationId xmlns:a16="http://schemas.microsoft.com/office/drawing/2014/main" id="{A94FAFC2-4AD5-4DDB-B4CA-89778D98531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1" b="92383" l="4688" r="96094">
                        <a14:foregroundMark x1="4688" y1="56641" x2="4688" y2="56641"/>
                        <a14:foregroundMark x1="35352" y1="92578" x2="35352" y2="92578"/>
                        <a14:foregroundMark x1="96094" y1="15430" x2="96094" y2="15430"/>
                      </a14:backgroundRemoval>
                    </a14:imgEffect>
                  </a14:imgLayer>
                </a14:imgProps>
              </a:ext>
            </a:extLst>
          </a:blip>
          <a:srcRect t="17963" r="30221" b="6151"/>
          <a:stretch/>
        </p:blipFill>
        <p:spPr>
          <a:xfrm>
            <a:off x="621906" y="4119362"/>
            <a:ext cx="563009" cy="412076"/>
          </a:xfrm>
          <a:prstGeom prst="rect">
            <a:avLst/>
          </a:prstGeom>
        </p:spPr>
      </p:pic>
      <p:pic>
        <p:nvPicPr>
          <p:cNvPr id="43" name="Picture 42">
            <a:extLst>
              <a:ext uri="{FF2B5EF4-FFF2-40B4-BE49-F238E27FC236}">
                <a16:creationId xmlns:a16="http://schemas.microsoft.com/office/drawing/2014/main" id="{B5F88F78-1B23-4938-B404-0904BDA5EE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61" b="92383" l="4688" r="96094">
                        <a14:foregroundMark x1="4688" y1="56641" x2="4688" y2="56641"/>
                        <a14:foregroundMark x1="35352" y1="92578" x2="35352" y2="92578"/>
                        <a14:foregroundMark x1="96094" y1="15430" x2="96094" y2="15430"/>
                      </a14:backgroundRemoval>
                    </a14:imgEffect>
                  </a14:imgLayer>
                </a14:imgProps>
              </a:ext>
            </a:extLst>
          </a:blip>
          <a:srcRect t="17963" r="30221" b="6151"/>
          <a:stretch/>
        </p:blipFill>
        <p:spPr>
          <a:xfrm>
            <a:off x="488243" y="4880091"/>
            <a:ext cx="563009" cy="412076"/>
          </a:xfrm>
          <a:prstGeom prst="rect">
            <a:avLst/>
          </a:prstGeom>
        </p:spPr>
      </p:pic>
      <p:pic>
        <p:nvPicPr>
          <p:cNvPr id="13" name="Picture 12">
            <a:extLst>
              <a:ext uri="{FF2B5EF4-FFF2-40B4-BE49-F238E27FC236}">
                <a16:creationId xmlns:a16="http://schemas.microsoft.com/office/drawing/2014/main" id="{467D04D5-3CFC-46F4-AFB2-449A4FDF7306}"/>
              </a:ext>
            </a:extLst>
          </p:cNvPr>
          <p:cNvPicPr>
            <a:picLocks noChangeAspect="1"/>
          </p:cNvPicPr>
          <p:nvPr/>
        </p:nvPicPr>
        <p:blipFill>
          <a:blip r:embed="rId7"/>
          <a:stretch>
            <a:fillRect/>
          </a:stretch>
        </p:blipFill>
        <p:spPr>
          <a:xfrm>
            <a:off x="5038828" y="2074139"/>
            <a:ext cx="6508528" cy="3567899"/>
          </a:xfrm>
          <a:prstGeom prst="rect">
            <a:avLst/>
          </a:prstGeom>
        </p:spPr>
      </p:pic>
    </p:spTree>
    <p:extLst>
      <p:ext uri="{BB962C8B-B14F-4D97-AF65-F5344CB8AC3E}">
        <p14:creationId xmlns:p14="http://schemas.microsoft.com/office/powerpoint/2010/main" val="4275932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down)">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4A87144C-4AFA-4D90-8451-A943232F7A3A}"/>
              </a:ext>
            </a:extLst>
          </p:cNvPr>
          <p:cNvSpPr/>
          <p:nvPr/>
        </p:nvSpPr>
        <p:spPr>
          <a:xfrm>
            <a:off x="123567" y="74243"/>
            <a:ext cx="13353985" cy="707886"/>
          </a:xfrm>
          <a:prstGeom prst="rect">
            <a:avLst/>
          </a:prstGeom>
        </p:spPr>
        <p:txBody>
          <a:bodyPr wrap="square">
            <a:spAutoFit/>
          </a:bodyPr>
          <a:lstStyle/>
          <a:p>
            <a:r>
              <a:rPr lang="en-US" sz="4000" b="1">
                <a:solidFill>
                  <a:srgbClr val="FF0000"/>
                </a:solidFill>
                <a:latin typeface="#9Slide05 Wedding KT" panose="02040603050506020204" pitchFamily="18" charset="0"/>
                <a:ea typeface="KaiTi" panose="020B0503020204020204" pitchFamily="49" charset="-122"/>
              </a:rPr>
              <a:t>Đoạn video nói về nội dung gì?</a:t>
            </a:r>
            <a:endParaRPr lang="en-US" sz="4400">
              <a:solidFill>
                <a:srgbClr val="FF0000"/>
              </a:solidFill>
              <a:latin typeface="#9Slide05 Wedding KT" panose="02040603050506020204" pitchFamily="18" charset="0"/>
            </a:endParaRPr>
          </a:p>
        </p:txBody>
      </p:sp>
      <p:pic>
        <p:nvPicPr>
          <p:cNvPr id="4" name="Vì sao bão nhiệt đới xoay ngược chiều kim đồng hồ - Công ngh">
            <a:hlinkClick r:id="" action="ppaction://media"/>
            <a:extLst>
              <a:ext uri="{FF2B5EF4-FFF2-40B4-BE49-F238E27FC236}">
                <a16:creationId xmlns:a16="http://schemas.microsoft.com/office/drawing/2014/main" id="{1560901D-C87E-455B-8B92-C00D225C07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782129"/>
            <a:ext cx="10276704" cy="5780647"/>
          </a:xfrm>
          <a:prstGeom prst="rect">
            <a:avLst/>
          </a:prstGeom>
        </p:spPr>
      </p:pic>
    </p:spTree>
    <p:extLst>
      <p:ext uri="{BB962C8B-B14F-4D97-AF65-F5344CB8AC3E}">
        <p14:creationId xmlns:p14="http://schemas.microsoft.com/office/powerpoint/2010/main" val="2803564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1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58E7055F-6B46-4C1A-8417-E6D690710F03}"/>
              </a:ext>
            </a:extLst>
          </p:cNvPr>
          <p:cNvSpPr/>
          <p:nvPr/>
        </p:nvSpPr>
        <p:spPr>
          <a:xfrm>
            <a:off x="713677" y="1647198"/>
            <a:ext cx="4047890" cy="4047893"/>
          </a:xfrm>
          <a:prstGeom prst="ellipse">
            <a:avLst/>
          </a:prstGeom>
          <a:solidFill>
            <a:schemeClr val="bg1"/>
          </a:solidFill>
          <a:ln w="76200">
            <a:solidFill>
              <a:srgbClr val="3C8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Đường nối Thẳng 6">
            <a:extLst>
              <a:ext uri="{FF2B5EF4-FFF2-40B4-BE49-F238E27FC236}">
                <a16:creationId xmlns:a16="http://schemas.microsoft.com/office/drawing/2014/main" id="{2ECDD07E-D5CF-44B3-A7AF-6266B0D066E0}"/>
              </a:ext>
            </a:extLst>
          </p:cNvPr>
          <p:cNvCxnSpPr>
            <a:cxnSpLocks/>
          </p:cNvCxnSpPr>
          <p:nvPr/>
        </p:nvCxnSpPr>
        <p:spPr>
          <a:xfrm>
            <a:off x="1064172" y="2586465"/>
            <a:ext cx="3365938" cy="219929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Hình Bầu dục 7">
            <a:extLst>
              <a:ext uri="{FF2B5EF4-FFF2-40B4-BE49-F238E27FC236}">
                <a16:creationId xmlns:a16="http://schemas.microsoft.com/office/drawing/2014/main" id="{9303BA5C-1FA1-46E3-B1EE-7221A25C05AB}"/>
              </a:ext>
            </a:extLst>
          </p:cNvPr>
          <p:cNvSpPr/>
          <p:nvPr/>
        </p:nvSpPr>
        <p:spPr>
          <a:xfrm>
            <a:off x="2691902" y="3625424"/>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Đường nối Thẳng 10">
            <a:extLst>
              <a:ext uri="{FF2B5EF4-FFF2-40B4-BE49-F238E27FC236}">
                <a16:creationId xmlns:a16="http://schemas.microsoft.com/office/drawing/2014/main" id="{0B16193B-F890-4B9E-AECF-99F8621502AF}"/>
              </a:ext>
            </a:extLst>
          </p:cNvPr>
          <p:cNvCxnSpPr>
            <a:cxnSpLocks/>
          </p:cNvCxnSpPr>
          <p:nvPr/>
        </p:nvCxnSpPr>
        <p:spPr>
          <a:xfrm flipH="1">
            <a:off x="1606446" y="1514289"/>
            <a:ext cx="2278117" cy="4238035"/>
          </a:xfrm>
          <a:prstGeom prst="line">
            <a:avLst/>
          </a:prstGeom>
          <a:ln w="57150">
            <a:solidFill>
              <a:srgbClr val="3C8C93"/>
            </a:solidFill>
            <a:prstDash val="dash"/>
          </a:ln>
        </p:spPr>
        <p:style>
          <a:lnRef idx="1">
            <a:schemeClr val="accent1"/>
          </a:lnRef>
          <a:fillRef idx="0">
            <a:schemeClr val="accent1"/>
          </a:fillRef>
          <a:effectRef idx="0">
            <a:schemeClr val="accent1"/>
          </a:effectRef>
          <a:fontRef idx="minor">
            <a:schemeClr val="tx1"/>
          </a:fontRef>
        </p:style>
      </p:cxnSp>
      <p:sp>
        <p:nvSpPr>
          <p:cNvPr id="16" name="TextBox 69">
            <a:extLst>
              <a:ext uri="{FF2B5EF4-FFF2-40B4-BE49-F238E27FC236}">
                <a16:creationId xmlns:a16="http://schemas.microsoft.com/office/drawing/2014/main" id="{D8B1762A-00EA-43BD-9705-8D3D9F58DE70}"/>
              </a:ext>
            </a:extLst>
          </p:cNvPr>
          <p:cNvSpPr txBox="1">
            <a:spLocks noChangeArrowheads="1"/>
          </p:cNvSpPr>
          <p:nvPr/>
        </p:nvSpPr>
        <p:spPr bwMode="auto">
          <a:xfrm>
            <a:off x="4345634" y="4747897"/>
            <a:ext cx="14222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FF0000"/>
                </a:solidFill>
                <a:latin typeface="#9Slide03 Cabin Condensed Bold" panose="00000806000000000000" pitchFamily="2" charset="0"/>
                <a:cs typeface="Times New Roman" panose="02020603050405020304" pitchFamily="18" charset="0"/>
              </a:rPr>
              <a:t>Xích đạo</a:t>
            </a:r>
          </a:p>
        </p:txBody>
      </p:sp>
      <p:sp>
        <p:nvSpPr>
          <p:cNvPr id="21" name="Line 16">
            <a:extLst>
              <a:ext uri="{FF2B5EF4-FFF2-40B4-BE49-F238E27FC236}">
                <a16:creationId xmlns:a16="http://schemas.microsoft.com/office/drawing/2014/main" id="{9DD7AD78-45D2-4F4B-8FB3-B165E02A4792}"/>
              </a:ext>
            </a:extLst>
          </p:cNvPr>
          <p:cNvSpPr>
            <a:spLocks noChangeShapeType="1"/>
          </p:cNvSpPr>
          <p:nvPr/>
        </p:nvSpPr>
        <p:spPr bwMode="auto">
          <a:xfrm rot="1951828" flipV="1">
            <a:off x="3446765" y="3196066"/>
            <a:ext cx="0" cy="7620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Freeform 18">
            <a:extLst>
              <a:ext uri="{FF2B5EF4-FFF2-40B4-BE49-F238E27FC236}">
                <a16:creationId xmlns:a16="http://schemas.microsoft.com/office/drawing/2014/main" id="{73969F25-8845-4A8D-AFBF-275F39845AB5}"/>
              </a:ext>
            </a:extLst>
          </p:cNvPr>
          <p:cNvSpPr>
            <a:spLocks/>
          </p:cNvSpPr>
          <p:nvPr/>
        </p:nvSpPr>
        <p:spPr bwMode="auto">
          <a:xfrm rot="1951828">
            <a:off x="3374285" y="3442239"/>
            <a:ext cx="495456" cy="636984"/>
          </a:xfrm>
          <a:custGeom>
            <a:avLst/>
            <a:gdLst>
              <a:gd name="T0" fmla="*/ 0 w 336"/>
              <a:gd name="T1" fmla="*/ 2147483647 h 480"/>
              <a:gd name="T2" fmla="*/ 2147483647 w 336"/>
              <a:gd name="T3" fmla="*/ 2147483647 h 480"/>
              <a:gd name="T4" fmla="*/ 2147483647 w 336"/>
              <a:gd name="T5" fmla="*/ 2147483647 h 480"/>
              <a:gd name="T6" fmla="*/ 2147483647 w 336"/>
              <a:gd name="T7" fmla="*/ 0 h 480"/>
              <a:gd name="T8" fmla="*/ 0 60000 65536"/>
              <a:gd name="T9" fmla="*/ 0 60000 65536"/>
              <a:gd name="T10" fmla="*/ 0 60000 65536"/>
              <a:gd name="T11" fmla="*/ 0 60000 65536"/>
              <a:gd name="T12" fmla="*/ 0 w 336"/>
              <a:gd name="T13" fmla="*/ 0 h 480"/>
              <a:gd name="T14" fmla="*/ 336 w 336"/>
              <a:gd name="T15" fmla="*/ 480 h 480"/>
            </a:gdLst>
            <a:ahLst/>
            <a:cxnLst>
              <a:cxn ang="T8">
                <a:pos x="T0" y="T1"/>
              </a:cxn>
              <a:cxn ang="T9">
                <a:pos x="T2" y="T3"/>
              </a:cxn>
              <a:cxn ang="T10">
                <a:pos x="T4" y="T5"/>
              </a:cxn>
              <a:cxn ang="T11">
                <a:pos x="T6" y="T7"/>
              </a:cxn>
            </a:cxnLst>
            <a:rect l="T12" t="T13" r="T14" b="T15"/>
            <a:pathLst>
              <a:path w="336" h="480">
                <a:moveTo>
                  <a:pt x="0" y="480"/>
                </a:moveTo>
                <a:cubicBezTo>
                  <a:pt x="8" y="436"/>
                  <a:pt x="16" y="392"/>
                  <a:pt x="48" y="336"/>
                </a:cubicBezTo>
                <a:cubicBezTo>
                  <a:pt x="80" y="280"/>
                  <a:pt x="144" y="200"/>
                  <a:pt x="192" y="144"/>
                </a:cubicBezTo>
                <a:cubicBezTo>
                  <a:pt x="240" y="88"/>
                  <a:pt x="312" y="24"/>
                  <a:pt x="336" y="0"/>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800"/>
          </a:p>
        </p:txBody>
      </p:sp>
      <p:sp>
        <p:nvSpPr>
          <p:cNvPr id="25" name="Line 17">
            <a:extLst>
              <a:ext uri="{FF2B5EF4-FFF2-40B4-BE49-F238E27FC236}">
                <a16:creationId xmlns:a16="http://schemas.microsoft.com/office/drawing/2014/main" id="{19AC9287-565F-481C-9D35-D80E065D781C}"/>
              </a:ext>
            </a:extLst>
          </p:cNvPr>
          <p:cNvSpPr>
            <a:spLocks noChangeShapeType="1"/>
          </p:cNvSpPr>
          <p:nvPr/>
        </p:nvSpPr>
        <p:spPr bwMode="auto">
          <a:xfrm rot="2054678">
            <a:off x="2535367" y="2073924"/>
            <a:ext cx="55143" cy="729083"/>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Freeform 19">
            <a:extLst>
              <a:ext uri="{FF2B5EF4-FFF2-40B4-BE49-F238E27FC236}">
                <a16:creationId xmlns:a16="http://schemas.microsoft.com/office/drawing/2014/main" id="{F05DF2A1-83A7-46CF-AC02-252B135FF97F}"/>
              </a:ext>
            </a:extLst>
          </p:cNvPr>
          <p:cNvSpPr>
            <a:spLocks/>
          </p:cNvSpPr>
          <p:nvPr/>
        </p:nvSpPr>
        <p:spPr bwMode="auto">
          <a:xfrm rot="2054678">
            <a:off x="2136618" y="1925209"/>
            <a:ext cx="457200" cy="691988"/>
          </a:xfrm>
          <a:custGeom>
            <a:avLst/>
            <a:gdLst>
              <a:gd name="T0" fmla="*/ 2147483647 w 240"/>
              <a:gd name="T1" fmla="*/ 0 h 480"/>
              <a:gd name="T2" fmla="*/ 2147483647 w 240"/>
              <a:gd name="T3" fmla="*/ 2147483647 h 480"/>
              <a:gd name="T4" fmla="*/ 0 w 240"/>
              <a:gd name="T5" fmla="*/ 2147483647 h 480"/>
              <a:gd name="T6" fmla="*/ 0 60000 65536"/>
              <a:gd name="T7" fmla="*/ 0 60000 65536"/>
              <a:gd name="T8" fmla="*/ 0 60000 65536"/>
              <a:gd name="T9" fmla="*/ 0 w 240"/>
              <a:gd name="T10" fmla="*/ 0 h 480"/>
              <a:gd name="T11" fmla="*/ 240 w 240"/>
              <a:gd name="T12" fmla="*/ 480 h 480"/>
            </a:gdLst>
            <a:ahLst/>
            <a:cxnLst>
              <a:cxn ang="T6">
                <a:pos x="T0" y="T1"/>
              </a:cxn>
              <a:cxn ang="T7">
                <a:pos x="T2" y="T3"/>
              </a:cxn>
              <a:cxn ang="T8">
                <a:pos x="T4" y="T5"/>
              </a:cxn>
            </a:cxnLst>
            <a:rect l="T9" t="T10" r="T11" b="T12"/>
            <a:pathLst>
              <a:path w="240" h="480">
                <a:moveTo>
                  <a:pt x="240" y="0"/>
                </a:moveTo>
                <a:cubicBezTo>
                  <a:pt x="236" y="56"/>
                  <a:pt x="232" y="112"/>
                  <a:pt x="192" y="192"/>
                </a:cubicBezTo>
                <a:cubicBezTo>
                  <a:pt x="152" y="272"/>
                  <a:pt x="76" y="376"/>
                  <a:pt x="0" y="480"/>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800"/>
          </a:p>
        </p:txBody>
      </p:sp>
      <p:sp>
        <p:nvSpPr>
          <p:cNvPr id="27" name="Line 10">
            <a:extLst>
              <a:ext uri="{FF2B5EF4-FFF2-40B4-BE49-F238E27FC236}">
                <a16:creationId xmlns:a16="http://schemas.microsoft.com/office/drawing/2014/main" id="{A9A5C48F-61C9-49AA-9E99-1AE88AF0C26C}"/>
              </a:ext>
            </a:extLst>
          </p:cNvPr>
          <p:cNvSpPr>
            <a:spLocks noChangeShapeType="1"/>
          </p:cNvSpPr>
          <p:nvPr/>
        </p:nvSpPr>
        <p:spPr bwMode="auto">
          <a:xfrm rot="1545048" flipV="1">
            <a:off x="3219951" y="4389929"/>
            <a:ext cx="0" cy="6858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Line 11">
            <a:extLst>
              <a:ext uri="{FF2B5EF4-FFF2-40B4-BE49-F238E27FC236}">
                <a16:creationId xmlns:a16="http://schemas.microsoft.com/office/drawing/2014/main" id="{7C11D29A-AAC2-4D39-AB0F-128670447AC5}"/>
              </a:ext>
            </a:extLst>
          </p:cNvPr>
          <p:cNvSpPr>
            <a:spLocks noChangeShapeType="1"/>
          </p:cNvSpPr>
          <p:nvPr/>
        </p:nvSpPr>
        <p:spPr bwMode="auto">
          <a:xfrm rot="1711178">
            <a:off x="1499977" y="3404262"/>
            <a:ext cx="10891" cy="712686"/>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Freeform 12">
            <a:extLst>
              <a:ext uri="{FF2B5EF4-FFF2-40B4-BE49-F238E27FC236}">
                <a16:creationId xmlns:a16="http://schemas.microsoft.com/office/drawing/2014/main" id="{E7DDACA7-9C48-4250-890F-B9DD4F44CAEA}"/>
              </a:ext>
            </a:extLst>
          </p:cNvPr>
          <p:cNvSpPr>
            <a:spLocks/>
          </p:cNvSpPr>
          <p:nvPr/>
        </p:nvSpPr>
        <p:spPr bwMode="auto">
          <a:xfrm rot="1711178">
            <a:off x="1476807" y="3525893"/>
            <a:ext cx="533400" cy="620198"/>
          </a:xfrm>
          <a:custGeom>
            <a:avLst/>
            <a:gdLst>
              <a:gd name="T0" fmla="*/ 0 w 336"/>
              <a:gd name="T1" fmla="*/ 0 h 480"/>
              <a:gd name="T2" fmla="*/ 2147483647 w 336"/>
              <a:gd name="T3" fmla="*/ 2147483647 h 480"/>
              <a:gd name="T4" fmla="*/ 2147483647 w 336"/>
              <a:gd name="T5" fmla="*/ 2147483647 h 480"/>
              <a:gd name="T6" fmla="*/ 2147483647 w 336"/>
              <a:gd name="T7" fmla="*/ 2147483647 h 480"/>
              <a:gd name="T8" fmla="*/ 2147483647 w 336"/>
              <a:gd name="T9" fmla="*/ 2147483647 h 480"/>
              <a:gd name="T10" fmla="*/ 2147483647 w 336"/>
              <a:gd name="T11" fmla="*/ 2147483647 h 480"/>
              <a:gd name="T12" fmla="*/ 0 60000 65536"/>
              <a:gd name="T13" fmla="*/ 0 60000 65536"/>
              <a:gd name="T14" fmla="*/ 0 60000 65536"/>
              <a:gd name="T15" fmla="*/ 0 60000 65536"/>
              <a:gd name="T16" fmla="*/ 0 60000 65536"/>
              <a:gd name="T17" fmla="*/ 0 60000 65536"/>
              <a:gd name="T18" fmla="*/ 0 w 336"/>
              <a:gd name="T19" fmla="*/ 0 h 480"/>
              <a:gd name="T20" fmla="*/ 336 w 33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336" h="480">
                <a:moveTo>
                  <a:pt x="0" y="0"/>
                </a:moveTo>
                <a:cubicBezTo>
                  <a:pt x="16" y="32"/>
                  <a:pt x="32" y="64"/>
                  <a:pt x="48" y="96"/>
                </a:cubicBezTo>
                <a:cubicBezTo>
                  <a:pt x="64" y="128"/>
                  <a:pt x="80" y="160"/>
                  <a:pt x="96" y="192"/>
                </a:cubicBezTo>
                <a:cubicBezTo>
                  <a:pt x="112" y="224"/>
                  <a:pt x="120" y="248"/>
                  <a:pt x="144" y="288"/>
                </a:cubicBezTo>
                <a:cubicBezTo>
                  <a:pt x="168" y="328"/>
                  <a:pt x="208" y="400"/>
                  <a:pt x="240" y="432"/>
                </a:cubicBezTo>
                <a:cubicBezTo>
                  <a:pt x="272" y="464"/>
                  <a:pt x="320" y="472"/>
                  <a:pt x="336" y="480"/>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800"/>
          </a:p>
        </p:txBody>
      </p:sp>
      <p:sp>
        <p:nvSpPr>
          <p:cNvPr id="30" name="Freeform 13">
            <a:extLst>
              <a:ext uri="{FF2B5EF4-FFF2-40B4-BE49-F238E27FC236}">
                <a16:creationId xmlns:a16="http://schemas.microsoft.com/office/drawing/2014/main" id="{5E407F2B-4E82-4AF1-8100-8B9733345873}"/>
              </a:ext>
            </a:extLst>
          </p:cNvPr>
          <p:cNvSpPr>
            <a:spLocks/>
          </p:cNvSpPr>
          <p:nvPr/>
        </p:nvSpPr>
        <p:spPr bwMode="auto">
          <a:xfrm rot="1545048">
            <a:off x="2704839" y="4349067"/>
            <a:ext cx="533400" cy="609600"/>
          </a:xfrm>
          <a:custGeom>
            <a:avLst/>
            <a:gdLst>
              <a:gd name="T0" fmla="*/ 2147483647 w 336"/>
              <a:gd name="T1" fmla="*/ 2147483647 h 384"/>
              <a:gd name="T2" fmla="*/ 2147483647 w 336"/>
              <a:gd name="T3" fmla="*/ 2147483647 h 384"/>
              <a:gd name="T4" fmla="*/ 2147483647 w 336"/>
              <a:gd name="T5" fmla="*/ 2147483647 h 384"/>
              <a:gd name="T6" fmla="*/ 0 w 336"/>
              <a:gd name="T7" fmla="*/ 0 h 384"/>
              <a:gd name="T8" fmla="*/ 0 60000 65536"/>
              <a:gd name="T9" fmla="*/ 0 60000 65536"/>
              <a:gd name="T10" fmla="*/ 0 60000 65536"/>
              <a:gd name="T11" fmla="*/ 0 60000 65536"/>
              <a:gd name="T12" fmla="*/ 0 w 336"/>
              <a:gd name="T13" fmla="*/ 0 h 384"/>
              <a:gd name="T14" fmla="*/ 336 w 336"/>
              <a:gd name="T15" fmla="*/ 384 h 384"/>
            </a:gdLst>
            <a:ahLst/>
            <a:cxnLst>
              <a:cxn ang="T8">
                <a:pos x="T0" y="T1"/>
              </a:cxn>
              <a:cxn ang="T9">
                <a:pos x="T2" y="T3"/>
              </a:cxn>
              <a:cxn ang="T10">
                <a:pos x="T4" y="T5"/>
              </a:cxn>
              <a:cxn ang="T11">
                <a:pos x="T6" y="T7"/>
              </a:cxn>
            </a:cxnLst>
            <a:rect l="T12" t="T13" r="T14" b="T15"/>
            <a:pathLst>
              <a:path w="336" h="384">
                <a:moveTo>
                  <a:pt x="336" y="384"/>
                </a:moveTo>
                <a:cubicBezTo>
                  <a:pt x="304" y="336"/>
                  <a:pt x="272" y="288"/>
                  <a:pt x="240" y="240"/>
                </a:cubicBezTo>
                <a:cubicBezTo>
                  <a:pt x="208" y="192"/>
                  <a:pt x="184" y="136"/>
                  <a:pt x="144" y="96"/>
                </a:cubicBezTo>
                <a:cubicBezTo>
                  <a:pt x="104" y="56"/>
                  <a:pt x="24" y="16"/>
                  <a:pt x="0" y="0"/>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sz="2800"/>
          </a:p>
        </p:txBody>
      </p:sp>
      <p:sp>
        <p:nvSpPr>
          <p:cNvPr id="31" name="TextBox 69">
            <a:extLst>
              <a:ext uri="{FF2B5EF4-FFF2-40B4-BE49-F238E27FC236}">
                <a16:creationId xmlns:a16="http://schemas.microsoft.com/office/drawing/2014/main" id="{63700495-A16F-40F6-95E9-F8C89071022D}"/>
              </a:ext>
            </a:extLst>
          </p:cNvPr>
          <p:cNvSpPr txBox="1">
            <a:spLocks noChangeArrowheads="1"/>
          </p:cNvSpPr>
          <p:nvPr/>
        </p:nvSpPr>
        <p:spPr bwMode="auto">
          <a:xfrm>
            <a:off x="471520" y="5314641"/>
            <a:ext cx="12168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2060"/>
                </a:solidFill>
                <a:latin typeface="#9Slide03 Cabin Condensed Bold" panose="00000806000000000000" pitchFamily="2" charset="0"/>
                <a:cs typeface="Times New Roman" panose="02020603050405020304" pitchFamily="18" charset="0"/>
              </a:rPr>
              <a:t>Cực Nam</a:t>
            </a:r>
          </a:p>
        </p:txBody>
      </p:sp>
      <p:sp>
        <p:nvSpPr>
          <p:cNvPr id="32" name="TextBox 69">
            <a:extLst>
              <a:ext uri="{FF2B5EF4-FFF2-40B4-BE49-F238E27FC236}">
                <a16:creationId xmlns:a16="http://schemas.microsoft.com/office/drawing/2014/main" id="{829F9886-A765-49AD-9CBD-0DA3E645538D}"/>
              </a:ext>
            </a:extLst>
          </p:cNvPr>
          <p:cNvSpPr txBox="1">
            <a:spLocks noChangeArrowheads="1"/>
          </p:cNvSpPr>
          <p:nvPr/>
        </p:nvSpPr>
        <p:spPr bwMode="auto">
          <a:xfrm>
            <a:off x="3728636" y="1600790"/>
            <a:ext cx="1515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02060"/>
                </a:solidFill>
                <a:latin typeface="#9Slide03 Cabin Condensed Bold" panose="00000806000000000000" pitchFamily="2" charset="0"/>
                <a:cs typeface="Times New Roman" panose="02020603050405020304" pitchFamily="18" charset="0"/>
              </a:rPr>
              <a:t>Cực Bắc</a:t>
            </a:r>
          </a:p>
        </p:txBody>
      </p:sp>
      <mc:AlternateContent xmlns:mc="http://schemas.openxmlformats.org/markup-compatibility/2006">
        <mc:Choice xmlns:am3d="http://schemas.microsoft.com/office/drawing/2017/model3d" Requires="am3d">
          <p:graphicFrame>
            <p:nvGraphicFramePr>
              <p:cNvPr id="19" name="Kiểu 3D 18" descr="Caroler in Blue Jacket">
                <a:extLst>
                  <a:ext uri="{FF2B5EF4-FFF2-40B4-BE49-F238E27FC236}">
                    <a16:creationId xmlns:a16="http://schemas.microsoft.com/office/drawing/2014/main" id="{10E7AB85-956E-47EB-B81E-6AE32B4DBDBA}"/>
                  </a:ext>
                </a:extLst>
              </p:cNvPr>
              <p:cNvGraphicFramePr>
                <a:graphicFrameLocks noChangeAspect="1"/>
              </p:cNvGraphicFramePr>
              <p:nvPr/>
            </p:nvGraphicFramePr>
            <p:xfrm>
              <a:off x="3105528" y="3307274"/>
              <a:ext cx="213355" cy="628488"/>
            </p:xfrm>
            <a:graphic>
              <a:graphicData uri="http://schemas.microsoft.com/office/drawing/2017/model3d">
                <am3d:model3d r:embed="rId2">
                  <am3d:spPr>
                    <a:xfrm>
                      <a:off x="0" y="0"/>
                      <a:ext cx="213355" cy="628488"/>
                    </a:xfrm>
                    <a:prstGeom prst="rect">
                      <a:avLst/>
                    </a:prstGeom>
                  </am3d:spPr>
                  <am3d:camera>
                    <am3d:pos x="0" y="0" z="53038953"/>
                    <am3d:up dx="0" dy="36000000" dz="0"/>
                    <am3d:lookAt x="0" y="0" z="0"/>
                    <am3d:perspective fov="2700000"/>
                  </am3d:camera>
                  <am3d:trans>
                    <am3d:meterPerModelUnit n="3809538" d="1000000"/>
                    <am3d:preTrans dx="-124000" dy="-18000000" dz="127018"/>
                    <am3d:scale>
                      <am3d:sx n="1000000" d="1000000"/>
                      <am3d:sy n="1000000" d="1000000"/>
                      <am3d:sz n="1000000" d="1000000"/>
                    </am3d:scale>
                    <am3d:rot ay="5400000"/>
                    <am3d:postTrans dx="0" dy="0" dz="0"/>
                  </am3d:trans>
                  <am3d:raster rName="Office3DRenderer" rVer="16.0.8326">
                    <am3d:blip r:embed="rId3"/>
                  </am3d:raster>
                  <am3d:objViewport viewportSz="6641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Kiểu 3D 18" descr="Caroler in Blue Jacket">
                <a:extLst>
                  <a:ext uri="{FF2B5EF4-FFF2-40B4-BE49-F238E27FC236}">
                    <a16:creationId xmlns:a16="http://schemas.microsoft.com/office/drawing/2014/main" id="{10E7AB85-956E-47EB-B81E-6AE32B4DBDBA}"/>
                  </a:ext>
                </a:extLst>
              </p:cNvPr>
              <p:cNvPicPr>
                <a:picLocks noGrp="1" noRot="1" noChangeAspect="1" noMove="1" noResize="1" noEditPoints="1" noAdjustHandles="1" noChangeArrowheads="1" noChangeShapeType="1" noCrop="1"/>
              </p:cNvPicPr>
              <p:nvPr/>
            </p:nvPicPr>
            <p:blipFill>
              <a:blip r:embed="rId3"/>
              <a:stretch>
                <a:fillRect/>
              </a:stretch>
            </p:blipFill>
            <p:spPr>
              <a:xfrm>
                <a:off x="3105528" y="3307274"/>
                <a:ext cx="213355" cy="62848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Kiểu 3D 33" descr="Caroler in Blue Jacket">
                <a:extLst>
                  <a:ext uri="{FF2B5EF4-FFF2-40B4-BE49-F238E27FC236}">
                    <a16:creationId xmlns:a16="http://schemas.microsoft.com/office/drawing/2014/main" id="{EFDBCAC8-03B3-4EC1-A710-9FCE7374454A}"/>
                  </a:ext>
                </a:extLst>
              </p:cNvPr>
              <p:cNvGraphicFramePr>
                <a:graphicFrameLocks noChangeAspect="1"/>
              </p:cNvGraphicFramePr>
              <p:nvPr/>
            </p:nvGraphicFramePr>
            <p:xfrm>
              <a:off x="2648311" y="1584010"/>
              <a:ext cx="243134" cy="615025"/>
            </p:xfrm>
            <a:graphic>
              <a:graphicData uri="http://schemas.microsoft.com/office/drawing/2017/model3d">
                <am3d:model3d r:embed="rId2">
                  <am3d:spPr>
                    <a:xfrm>
                      <a:off x="0" y="0"/>
                      <a:ext cx="243134" cy="615025"/>
                    </a:xfrm>
                    <a:prstGeom prst="rect">
                      <a:avLst/>
                    </a:prstGeom>
                  </am3d:spPr>
                  <am3d:camera>
                    <am3d:pos x="0" y="0" z="53038953"/>
                    <am3d:up dx="0" dy="36000000" dz="0"/>
                    <am3d:lookAt x="0" y="0" z="0"/>
                    <am3d:perspective fov="2700000"/>
                  </am3d:camera>
                  <am3d:trans>
                    <am3d:meterPerModelUnit n="3809538" d="1000000"/>
                    <am3d:preTrans dx="-124000" dy="-18000000" dz="127018"/>
                    <am3d:scale>
                      <am3d:sx n="1000000" d="1000000"/>
                      <am3d:sy n="1000000" d="1000000"/>
                      <am3d:sz n="1000000" d="1000000"/>
                    </am3d:scale>
                    <am3d:rot/>
                    <am3d:postTrans dx="0" dy="0" dz="0"/>
                  </am3d:trans>
                  <am3d:raster rName="Office3DRenderer" rVer="16.0.8326">
                    <am3d:blip r:embed="rId4"/>
                  </am3d:raster>
                  <am3d:objViewport viewportSz="6641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Kiểu 3D 33" descr="Caroler in Blue Jacket">
                <a:extLst>
                  <a:ext uri="{FF2B5EF4-FFF2-40B4-BE49-F238E27FC236}">
                    <a16:creationId xmlns:a16="http://schemas.microsoft.com/office/drawing/2014/main" id="{EFDBCAC8-03B3-4EC1-A710-9FCE7374454A}"/>
                  </a:ext>
                </a:extLst>
              </p:cNvPr>
              <p:cNvPicPr>
                <a:picLocks noGrp="1" noRot="1" noChangeAspect="1" noMove="1" noResize="1" noEditPoints="1" noAdjustHandles="1" noChangeArrowheads="1" noChangeShapeType="1" noCrop="1"/>
              </p:cNvPicPr>
              <p:nvPr/>
            </p:nvPicPr>
            <p:blipFill>
              <a:blip r:embed="rId4"/>
              <a:stretch>
                <a:fillRect/>
              </a:stretch>
            </p:blipFill>
            <p:spPr>
              <a:xfrm>
                <a:off x="2648311" y="1584010"/>
                <a:ext cx="243134" cy="6150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Kiểu 3D 34" descr="Caroler in Blue Jacket">
                <a:extLst>
                  <a:ext uri="{FF2B5EF4-FFF2-40B4-BE49-F238E27FC236}">
                    <a16:creationId xmlns:a16="http://schemas.microsoft.com/office/drawing/2014/main" id="{19933A9F-4492-40CB-99D2-F04C17792D5F}"/>
                  </a:ext>
                </a:extLst>
              </p:cNvPr>
              <p:cNvGraphicFramePr>
                <a:graphicFrameLocks noChangeAspect="1"/>
              </p:cNvGraphicFramePr>
              <p:nvPr/>
            </p:nvGraphicFramePr>
            <p:xfrm>
              <a:off x="1550357" y="2904959"/>
              <a:ext cx="243134" cy="615025"/>
            </p:xfrm>
            <a:graphic>
              <a:graphicData uri="http://schemas.microsoft.com/office/drawing/2017/model3d">
                <am3d:model3d r:embed="rId2">
                  <am3d:spPr>
                    <a:xfrm>
                      <a:off x="0" y="0"/>
                      <a:ext cx="243134" cy="615025"/>
                    </a:xfrm>
                    <a:prstGeom prst="rect">
                      <a:avLst/>
                    </a:prstGeom>
                  </am3d:spPr>
                  <am3d:camera>
                    <am3d:pos x="0" y="0" z="53038953"/>
                    <am3d:up dx="0" dy="36000000" dz="0"/>
                    <am3d:lookAt x="0" y="0" z="0"/>
                    <am3d:perspective fov="2700000"/>
                  </am3d:camera>
                  <am3d:trans>
                    <am3d:meterPerModelUnit n="3809538" d="1000000"/>
                    <am3d:preTrans dx="-124000" dy="-18000000" dz="127018"/>
                    <am3d:scale>
                      <am3d:sx n="1000000" d="1000000"/>
                      <am3d:sy n="1000000" d="1000000"/>
                      <am3d:sz n="1000000" d="1000000"/>
                    </am3d:scale>
                    <am3d:rot/>
                    <am3d:postTrans dx="0" dy="0" dz="0"/>
                  </am3d:trans>
                  <am3d:raster rName="Office3DRenderer" rVer="16.0.8326">
                    <am3d:blip r:embed="rId4"/>
                  </am3d:raster>
                  <am3d:objViewport viewportSz="6641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Kiểu 3D 34" descr="Caroler in Blue Jacket">
                <a:extLst>
                  <a:ext uri="{FF2B5EF4-FFF2-40B4-BE49-F238E27FC236}">
                    <a16:creationId xmlns:a16="http://schemas.microsoft.com/office/drawing/2014/main" id="{19933A9F-4492-40CB-99D2-F04C17792D5F}"/>
                  </a:ext>
                </a:extLst>
              </p:cNvPr>
              <p:cNvPicPr>
                <a:picLocks noGrp="1" noRot="1" noChangeAspect="1" noMove="1" noResize="1" noEditPoints="1" noAdjustHandles="1" noChangeArrowheads="1" noChangeShapeType="1" noCrop="1"/>
              </p:cNvPicPr>
              <p:nvPr/>
            </p:nvPicPr>
            <p:blipFill>
              <a:blip r:embed="rId4"/>
              <a:stretch>
                <a:fillRect/>
              </a:stretch>
            </p:blipFill>
            <p:spPr>
              <a:xfrm>
                <a:off x="1550357" y="2904959"/>
                <a:ext cx="243134" cy="6150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6" name="Kiểu 3D 35" descr="Caroler in Blue Jacket">
                <a:extLst>
                  <a:ext uri="{FF2B5EF4-FFF2-40B4-BE49-F238E27FC236}">
                    <a16:creationId xmlns:a16="http://schemas.microsoft.com/office/drawing/2014/main" id="{D8C84ECD-4D2B-41EB-8CAF-5B8140DEEB93}"/>
                  </a:ext>
                </a:extLst>
              </p:cNvPr>
              <p:cNvGraphicFramePr>
                <a:graphicFrameLocks noChangeAspect="1"/>
              </p:cNvGraphicFramePr>
              <p:nvPr/>
            </p:nvGraphicFramePr>
            <p:xfrm>
              <a:off x="2949435" y="4498131"/>
              <a:ext cx="260410" cy="623023"/>
            </p:xfrm>
            <a:graphic>
              <a:graphicData uri="http://schemas.microsoft.com/office/drawing/2017/model3d">
                <am3d:model3d r:embed="rId2">
                  <am3d:spPr>
                    <a:xfrm>
                      <a:off x="0" y="0"/>
                      <a:ext cx="260410" cy="623023"/>
                    </a:xfrm>
                    <a:prstGeom prst="rect">
                      <a:avLst/>
                    </a:prstGeom>
                  </am3d:spPr>
                  <am3d:camera>
                    <am3d:pos x="0" y="0" z="53038953"/>
                    <am3d:up dx="0" dy="36000000" dz="0"/>
                    <am3d:lookAt x="0" y="0" z="0"/>
                    <am3d:perspective fov="2700000"/>
                  </am3d:camera>
                  <am3d:trans>
                    <am3d:meterPerModelUnit n="3809538" d="1000000"/>
                    <am3d:preTrans dx="-124000" dy="-18000000" dz="127018"/>
                    <am3d:scale>
                      <am3d:sx n="1000000" d="1000000"/>
                      <am3d:sy n="1000000" d="1000000"/>
                      <am3d:sz n="1000000" d="1000000"/>
                    </am3d:scale>
                    <am3d:rot ax="10684731" ay="-306012" az="-10789747"/>
                    <am3d:postTrans dx="0" dy="0" dz="0"/>
                  </am3d:trans>
                  <am3d:raster rName="Office3DRenderer" rVer="16.0.8326">
                    <am3d:blip r:embed="rId5"/>
                  </am3d:raster>
                  <am3d:objViewport viewportSz="6641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Kiểu 3D 35" descr="Caroler in Blue Jacket">
                <a:extLst>
                  <a:ext uri="{FF2B5EF4-FFF2-40B4-BE49-F238E27FC236}">
                    <a16:creationId xmlns:a16="http://schemas.microsoft.com/office/drawing/2014/main" id="{D8C84ECD-4D2B-41EB-8CAF-5B8140DEEB93}"/>
                  </a:ext>
                </a:extLst>
              </p:cNvPr>
              <p:cNvPicPr>
                <a:picLocks noGrp="1" noRot="1" noChangeAspect="1" noMove="1" noResize="1" noEditPoints="1" noAdjustHandles="1" noChangeArrowheads="1" noChangeShapeType="1" noCrop="1"/>
              </p:cNvPicPr>
              <p:nvPr/>
            </p:nvPicPr>
            <p:blipFill>
              <a:blip r:embed="rId5"/>
              <a:stretch>
                <a:fillRect/>
              </a:stretch>
            </p:blipFill>
            <p:spPr>
              <a:xfrm>
                <a:off x="2949435" y="4498131"/>
                <a:ext cx="260410" cy="623023"/>
              </a:xfrm>
              <a:prstGeom prst="rect">
                <a:avLst/>
              </a:prstGeom>
            </p:spPr>
          </p:pic>
        </mc:Fallback>
      </mc:AlternateContent>
      <p:sp>
        <p:nvSpPr>
          <p:cNvPr id="33" name="Hộp Văn bản 32">
            <a:extLst>
              <a:ext uri="{FF2B5EF4-FFF2-40B4-BE49-F238E27FC236}">
                <a16:creationId xmlns:a16="http://schemas.microsoft.com/office/drawing/2014/main" id="{18BF1C4F-1DE5-4D0D-BA05-FE8E76BE06AD}"/>
              </a:ext>
            </a:extLst>
          </p:cNvPr>
          <p:cNvSpPr txBox="1"/>
          <p:nvPr/>
        </p:nvSpPr>
        <p:spPr>
          <a:xfrm>
            <a:off x="264542" y="144294"/>
            <a:ext cx="11662915" cy="646331"/>
          </a:xfrm>
          <a:prstGeom prst="rect">
            <a:avLst/>
          </a:prstGeom>
          <a:noFill/>
        </p:spPr>
        <p:txBody>
          <a:bodyPr wrap="square" rtlCol="0">
            <a:spAutoFit/>
          </a:bodyPr>
          <a:lstStyle/>
          <a:p>
            <a:pPr algn="ctr"/>
            <a:r>
              <a:rPr lang="vi-VN" sz="3600" b="1" dirty="0">
                <a:solidFill>
                  <a:srgbClr val="3C8C93"/>
                </a:solidFill>
                <a:latin typeface="#9Slide05 Fourth" panose="00000500000000000000" pitchFamily="2" charset="0"/>
                <a:ea typeface="KaiTi" panose="020B0503020204020204" pitchFamily="49" charset="-122"/>
              </a:rPr>
              <a:t>c. </a:t>
            </a:r>
            <a:r>
              <a:rPr lang="en-US" sz="3600" b="1" dirty="0">
                <a:solidFill>
                  <a:srgbClr val="3C8C93"/>
                </a:solidFill>
                <a:latin typeface="#9Slide05 Fourth" panose="00000500000000000000" pitchFamily="2" charset="0"/>
                <a:ea typeface="KaiTi" panose="020B0503020204020204" pitchFamily="49" charset="-122"/>
              </a:rPr>
              <a:t>Hiện t</a:t>
            </a:r>
            <a:r>
              <a:rPr lang="vi-VN" sz="3600" b="1" dirty="0">
                <a:solidFill>
                  <a:srgbClr val="3C8C93"/>
                </a:solidFill>
                <a:latin typeface="#9Slide05 Fourth" panose="00000500000000000000" pitchFamily="2" charset="0"/>
                <a:ea typeface="KaiTi" panose="020B0503020204020204" pitchFamily="49" charset="-122"/>
              </a:rPr>
              <a:t>ư</a:t>
            </a:r>
            <a:r>
              <a:rPr lang="en-US" sz="3600" b="1" dirty="0">
                <a:solidFill>
                  <a:srgbClr val="3C8C93"/>
                </a:solidFill>
                <a:latin typeface="#9Slide05 Fourth" panose="00000500000000000000" pitchFamily="2" charset="0"/>
                <a:ea typeface="KaiTi" panose="020B0503020204020204" pitchFamily="49" charset="-122"/>
              </a:rPr>
              <a:t>ợng </a:t>
            </a:r>
            <a:r>
              <a:rPr lang="en-US" sz="3600" b="1" dirty="0">
                <a:solidFill>
                  <a:srgbClr val="C00000"/>
                </a:solidFill>
                <a:latin typeface="#9Slide05 Fourth" panose="00000500000000000000" pitchFamily="2" charset="0"/>
                <a:ea typeface="KaiTi" panose="020B0503020204020204" pitchFamily="49" charset="-122"/>
              </a:rPr>
              <a:t>lệch h</a:t>
            </a:r>
            <a:r>
              <a:rPr lang="vi-VN" sz="3600" b="1" dirty="0">
                <a:solidFill>
                  <a:srgbClr val="C00000"/>
                </a:solidFill>
                <a:latin typeface="#9Slide05 Fourth" panose="00000500000000000000" pitchFamily="2" charset="0"/>
                <a:ea typeface="KaiTi" panose="020B0503020204020204" pitchFamily="49" charset="-122"/>
              </a:rPr>
              <a:t>ư</a:t>
            </a:r>
            <a:r>
              <a:rPr lang="en-US" sz="3600" b="1" dirty="0">
                <a:solidFill>
                  <a:srgbClr val="C00000"/>
                </a:solidFill>
                <a:latin typeface="#9Slide05 Fourth" panose="00000500000000000000" pitchFamily="2" charset="0"/>
                <a:ea typeface="KaiTi" panose="020B0503020204020204" pitchFamily="49" charset="-122"/>
              </a:rPr>
              <a:t>ớng chuyển động </a:t>
            </a:r>
            <a:r>
              <a:rPr lang="en-US" sz="3600" b="1" dirty="0">
                <a:solidFill>
                  <a:srgbClr val="3C8C93"/>
                </a:solidFill>
                <a:latin typeface="#9Slide05 Fourth" panose="00000500000000000000" pitchFamily="2" charset="0"/>
                <a:ea typeface="KaiTi" panose="020B0503020204020204" pitchFamily="49" charset="-122"/>
              </a:rPr>
              <a:t>của các vật thể trên Trái đất</a:t>
            </a:r>
            <a:endParaRPr lang="en-US" sz="3600" b="1" dirty="0">
              <a:solidFill>
                <a:srgbClr val="00B050"/>
              </a:solidFill>
              <a:latin typeface="#9Slide05 Fourth" panose="00000500000000000000" pitchFamily="2" charset="0"/>
              <a:ea typeface="KaiTi" panose="020B0503020204020204" pitchFamily="49" charset="-122"/>
            </a:endParaRPr>
          </a:p>
        </p:txBody>
      </p:sp>
      <p:sp>
        <p:nvSpPr>
          <p:cNvPr id="6" name="Hình chữ nhật 5">
            <a:extLst>
              <a:ext uri="{FF2B5EF4-FFF2-40B4-BE49-F238E27FC236}">
                <a16:creationId xmlns:a16="http://schemas.microsoft.com/office/drawing/2014/main" id="{4F726CAA-229D-4B46-B798-5AF5F59B2629}"/>
              </a:ext>
            </a:extLst>
          </p:cNvPr>
          <p:cNvSpPr/>
          <p:nvPr/>
        </p:nvSpPr>
        <p:spPr>
          <a:xfrm>
            <a:off x="6781800" y="3760605"/>
            <a:ext cx="4793300" cy="2585323"/>
          </a:xfrm>
          <a:prstGeom prst="rect">
            <a:avLst/>
          </a:prstGeom>
        </p:spPr>
        <p:txBody>
          <a:bodyPr wrap="none">
            <a:spAutoFit/>
          </a:bodyPr>
          <a:lstStyle/>
          <a:p>
            <a:pPr marL="857250" indent="-857250">
              <a:buFontTx/>
              <a:buChar char="-"/>
            </a:pPr>
            <a:r>
              <a:rPr lang="en-US" sz="5400" b="1" dirty="0">
                <a:ln>
                  <a:solidFill>
                    <a:srgbClr val="C00000"/>
                  </a:solidFill>
                </a:ln>
                <a:solidFill>
                  <a:srgbClr val="C00000"/>
                </a:solidFill>
                <a:latin typeface="#9Slide03 Cabin Condensed Bold" panose="00000806000000000000" pitchFamily="2" charset="0"/>
              </a:rPr>
              <a:t>Nguyên nhân?</a:t>
            </a:r>
          </a:p>
          <a:p>
            <a:pPr marL="857250" indent="-857250">
              <a:buFontTx/>
              <a:buChar char="-"/>
            </a:pPr>
            <a:r>
              <a:rPr lang="en-US" sz="5400" b="1" dirty="0">
                <a:ln>
                  <a:solidFill>
                    <a:srgbClr val="C00000"/>
                  </a:solidFill>
                </a:ln>
                <a:solidFill>
                  <a:srgbClr val="C00000"/>
                </a:solidFill>
                <a:latin typeface="#9Slide03 Cabin Condensed Bold" panose="00000806000000000000" pitchFamily="2" charset="0"/>
              </a:rPr>
              <a:t>Biểu hiện?</a:t>
            </a:r>
          </a:p>
          <a:p>
            <a:pPr marL="857250" indent="-857250">
              <a:buFontTx/>
              <a:buChar char="-"/>
            </a:pPr>
            <a:r>
              <a:rPr lang="en-US" sz="5400" b="1" dirty="0">
                <a:ln>
                  <a:solidFill>
                    <a:srgbClr val="C00000"/>
                  </a:solidFill>
                </a:ln>
                <a:solidFill>
                  <a:srgbClr val="C00000"/>
                </a:solidFill>
                <a:latin typeface="#9Slide03 Cabin Condensed Bold" panose="00000806000000000000" pitchFamily="2" charset="0"/>
              </a:rPr>
              <a:t>Ứng dụng?</a:t>
            </a:r>
          </a:p>
        </p:txBody>
      </p:sp>
      <p:sp>
        <p:nvSpPr>
          <p:cNvPr id="23" name="TextBox 22">
            <a:extLst>
              <a:ext uri="{FF2B5EF4-FFF2-40B4-BE49-F238E27FC236}">
                <a16:creationId xmlns:a16="http://schemas.microsoft.com/office/drawing/2014/main" id="{785803B8-10F7-497C-B38A-95A049E54BA6}"/>
              </a:ext>
            </a:extLst>
          </p:cNvPr>
          <p:cNvSpPr txBox="1"/>
          <p:nvPr/>
        </p:nvSpPr>
        <p:spPr>
          <a:xfrm>
            <a:off x="5896493" y="1640353"/>
            <a:ext cx="6202237" cy="1569660"/>
          </a:xfrm>
          <a:prstGeom prst="rect">
            <a:avLst/>
          </a:prstGeom>
          <a:noFill/>
        </p:spPr>
        <p:txBody>
          <a:bodyPr wrap="square">
            <a:spAutoFit/>
          </a:bodyPr>
          <a:lstStyle/>
          <a:p>
            <a:pPr algn="just">
              <a:spcAft>
                <a:spcPts val="1000"/>
              </a:spcAft>
            </a:pPr>
            <a:r>
              <a:rPr lang="en-US" sz="3200" b="1" dirty="0">
                <a:solidFill>
                  <a:srgbClr val="002060"/>
                </a:solidFill>
                <a:effectLst/>
                <a:latin typeface="#9Slide03 Cabin Condensed Bold" panose="00000806000000000000" pitchFamily="2" charset="0"/>
                <a:ea typeface="Calibri" panose="020F0502020204030204" pitchFamily="34" charset="0"/>
                <a:cs typeface="Times New Roman" panose="02020603050405020304" pitchFamily="18" charset="0"/>
              </a:rPr>
              <a:t>Dựa vào hình </a:t>
            </a:r>
            <a:r>
              <a:rPr lang="en-US" sz="3200" b="1" dirty="0">
                <a:solidFill>
                  <a:srgbClr val="002060"/>
                </a:solidFill>
                <a:latin typeface="#9Slide03 Cabin Condensed Bold" panose="00000806000000000000" pitchFamily="2" charset="0"/>
                <a:ea typeface="Calibri" panose="020F0502020204030204" pitchFamily="34" charset="0"/>
                <a:cs typeface="Times New Roman" panose="02020603050405020304" pitchFamily="18" charset="0"/>
              </a:rPr>
              <a:t>4</a:t>
            </a:r>
            <a:r>
              <a:rPr lang="en-US" sz="3200" b="1" dirty="0">
                <a:solidFill>
                  <a:srgbClr val="002060"/>
                </a:solidFill>
                <a:effectLst/>
                <a:latin typeface="#9Slide03 Cabin Condensed Bold" panose="00000806000000000000" pitchFamily="2" charset="0"/>
                <a:ea typeface="Calibri" panose="020F0502020204030204" pitchFamily="34" charset="0"/>
                <a:cs typeface="Times New Roman" panose="02020603050405020304" pitchFamily="18" charset="0"/>
              </a:rPr>
              <a:t>,</a:t>
            </a:r>
            <a:r>
              <a:rPr lang="vi-VN" sz="3200" b="1" dirty="0">
                <a:solidFill>
                  <a:srgbClr val="002060"/>
                </a:solidFill>
                <a:latin typeface="#9Slide03 Cabin Condensed Bold" panose="00000806000000000000" pitchFamily="2" charset="0"/>
                <a:ea typeface="Calibri" panose="020F0502020204030204" pitchFamily="34" charset="0"/>
                <a:cs typeface="Times New Roman" panose="02020603050405020304" pitchFamily="18" charset="0"/>
              </a:rPr>
              <a:t> cho biết ở bán cầu Bắc và bán cầu Nam vật bị lệch về phía nào so với hướng chuyển động ban đầu?</a:t>
            </a:r>
          </a:p>
        </p:txBody>
      </p:sp>
    </p:spTree>
    <p:extLst>
      <p:ext uri="{BB962C8B-B14F-4D97-AF65-F5344CB8AC3E}">
        <p14:creationId xmlns:p14="http://schemas.microsoft.com/office/powerpoint/2010/main" val="1632001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additive="sum">
                                        <p:cTn id="8" dur="1000" fill="hold"/>
                                        <p:tgtEl>
                                          <p:spTgt spid="1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1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1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1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12" presetID="60" presetClass="entr" presetSubtype="128"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additive="sum">
                                        <p:cTn id="15" dur="1000" fill="hold"/>
                                        <p:tgtEl>
                                          <p:spTgt spid="34"/>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6" dur="1000" fill="hold"/>
                                        <p:tgtEl>
                                          <p:spTgt spid="34"/>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7" dur="1000" fill="hold"/>
                                        <p:tgtEl>
                                          <p:spTgt spid="34"/>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8" dur="1000" fill="hold"/>
                                        <p:tgtEl>
                                          <p:spTgt spid="34"/>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19" presetID="60" presetClass="entr" presetSubtype="128"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additive="sum">
                                        <p:cTn id="22" dur="1000" fill="hold"/>
                                        <p:tgtEl>
                                          <p:spTgt spid="35"/>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3" dur="1000" fill="hold"/>
                                        <p:tgtEl>
                                          <p:spTgt spid="35"/>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4" dur="1000" fill="hold"/>
                                        <p:tgtEl>
                                          <p:spTgt spid="35"/>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5" dur="1000" fill="hold"/>
                                        <p:tgtEl>
                                          <p:spTgt spid="35"/>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26" presetID="60" presetClass="entr" presetSubtype="12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anim calcmode="lin" valueType="num">
                                      <p:cBhvr additive="sum">
                                        <p:cTn id="29" dur="1000" fill="hold"/>
                                        <p:tgtEl>
                                          <p:spTgt spid="3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0" dur="1000" fill="hold"/>
                                        <p:tgtEl>
                                          <p:spTgt spid="3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1" dur="1000" fill="hold"/>
                                        <p:tgtEl>
                                          <p:spTgt spid="3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2" dur="1000" fill="hold"/>
                                        <p:tgtEl>
                                          <p:spTgt spid="3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33" fill="hold">
                            <p:stCondLst>
                              <p:cond delay="1000"/>
                            </p:stCondLst>
                            <p:childTnLst>
                              <p:par>
                                <p:cTn id="34" presetID="38" presetClass="emph" presetSubtype="128" accel="20000" decel="80000" fill="hold" nodeType="afterEffect">
                                  <p:stCondLst>
                                    <p:cond delay="0"/>
                                  </p:stCondLst>
                                  <p:childTnLst>
                                    <p:anim calcmode="lin" valueType="num">
                                      <p:cBhvr additive="sum">
                                        <p:cTn id="35" dur="1000" fill="hold"/>
                                        <p:tgtEl>
                                          <p:spTgt spid="19"/>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36" presetID="38" presetClass="emph" presetSubtype="128" accel="20000" decel="80000" fill="hold" nodeType="withEffect">
                                  <p:stCondLst>
                                    <p:cond delay="0"/>
                                  </p:stCondLst>
                                  <p:childTnLst>
                                    <p:anim calcmode="lin" valueType="num">
                                      <p:cBhvr additive="sum">
                                        <p:cTn id="37" dur="1000" fill="hold"/>
                                        <p:tgtEl>
                                          <p:spTgt spid="3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38" presetID="38" presetClass="emph" presetSubtype="128" accel="20000" decel="80000" fill="hold" nodeType="withEffect">
                                  <p:stCondLst>
                                    <p:cond delay="0"/>
                                  </p:stCondLst>
                                  <p:childTnLst>
                                    <p:anim calcmode="lin" valueType="num">
                                      <p:cBhvr additive="sum">
                                        <p:cTn id="39" dur="1000" fill="hold"/>
                                        <p:tgtEl>
                                          <p:spTgt spid="35"/>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40" presetID="38" presetClass="emph" presetSubtype="128" accel="20000" decel="80000" fill="hold" nodeType="withEffect">
                                  <p:stCondLst>
                                    <p:cond delay="0"/>
                                  </p:stCondLst>
                                  <p:childTnLst>
                                    <p:anim calcmode="lin" valueType="num">
                                      <p:cBhvr additive="sum">
                                        <p:cTn id="41" dur="1000" fill="hold"/>
                                        <p:tgtEl>
                                          <p:spTgt spid="36"/>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42" presetID="0" presetClass="path" presetSubtype="0" accel="50000" decel="50000" fill="hold" nodeType="withEffect">
                                  <p:stCondLst>
                                    <p:cond delay="0"/>
                                  </p:stCondLst>
                                  <p:childTnLst>
                                    <p:animMotion origin="layout" path="M -1.45833E-6 7.40741E-7 L -1.45833E-6 0.00023 C 0.00065 -0.00185 0.00143 -0.00347 0.00195 -0.00509 C 0.00326 -0.00903 0.00117 -0.00602 0.00365 -0.0088 C 0.00495 -0.0125 0.00404 -0.01042 0.0069 -0.01389 L 0.00938 -0.01667 C 0.00977 -0.0169 0.01016 -0.01713 0.01055 -0.01736 C 0.01094 -0.01782 0.01133 -0.01852 0.01172 -0.01898 C 0.01211 -0.01921 0.01263 -0.01921 0.01302 -0.01968 C 0.01341 -0.01991 0.0138 -0.02083 0.01419 -0.02107 C 0.01498 -0.02153 0.01589 -0.02153 0.01667 -0.02176 C 0.01732 -0.02199 0.01797 -0.02222 0.01875 -0.02245 C 0.01875 -0.02222 0.02175 -0.02431 0.0224 -0.02477 C 0.02279 -0.025 0.02318 -0.02523 0.02357 -0.02546 C 0.02461 -0.0257 0.02722 -0.02662 0.02813 -0.02755 C 0.0293 -0.02894 0.03008 -0.03009 0.03177 -0.03056 C 0.03425 -0.03102 0.04037 -0.03195 0.04232 -0.03264 C 0.04714 -0.03426 0.04115 -0.03218 0.04727 -0.03403 C 0.04974 -0.03472 0.04896 -0.03495 0.05169 -0.03542 C 0.05195 -0.03565 0.05222 -0.03542 0.05248 -0.03542 L 0.053 -0.03542 " pathEditMode="relative" rAng="0" ptsTypes="AAAAAAAAAAAAAAAAAAAAA">
                                      <p:cBhvr>
                                        <p:cTn id="43" dur="1000" fill="hold"/>
                                        <p:tgtEl>
                                          <p:spTgt spid="19"/>
                                        </p:tgtEl>
                                        <p:attrNameLst>
                                          <p:attrName>ppt_x</p:attrName>
                                          <p:attrName>ppt_y</p:attrName>
                                        </p:attrNameLst>
                                      </p:cBhvr>
                                      <p:rCtr x="2643" y="-1782"/>
                                    </p:animMotion>
                                  </p:childTnLst>
                                </p:cTn>
                              </p:par>
                              <p:par>
                                <p:cTn id="44" presetID="0" presetClass="path" presetSubtype="0" accel="50000" decel="50000" fill="hold" nodeType="withEffect">
                                  <p:stCondLst>
                                    <p:cond delay="0"/>
                                  </p:stCondLst>
                                  <p:childTnLst>
                                    <p:animMotion origin="layout" path="M -3.33333E-6 -4.44444E-6 L -3.33333E-6 0.00024 L -0.00416 0.00487 C -0.00455 0.00533 -0.00494 0.00579 -0.00534 0.00649 C -0.00573 0.00695 -0.00625 0.00718 -0.00664 0.00787 C -0.00755 0.0095 -0.00846 0.01135 -0.00989 0.01204 L -0.01106 0.01297 C -0.01132 0.01343 -0.01159 0.01389 -0.01185 0.01436 C -0.01224 0.01459 -0.01276 0.01459 -0.01315 0.01505 C -0.01562 0.01875 -0.01185 0.01621 -0.01549 0.01783 C -0.01627 0.01922 -0.01653 0.01991 -0.01757 0.02084 C -0.01797 0.02107 -0.01836 0.0213 -0.01888 0.02153 C -0.02018 0.022 -0.02161 0.02223 -0.02291 0.02292 L -0.02539 0.02431 C -0.02747 0.02686 -0.02578 0.02524 -0.02903 0.02662 C -0.02942 0.02662 -0.02981 0.02709 -0.0302 0.02732 C -0.03086 0.02755 -0.03164 0.02778 -0.03229 0.02801 C -0.03307 0.02825 -0.03398 0.02825 -0.03476 0.02871 C -0.03554 0.02917 -0.03632 0.02987 -0.03711 0.0301 C -0.03776 0.03033 -0.03828 0.03056 -0.0388 0.03079 C -0.03997 0.03149 -0.04127 0.03241 -0.04244 0.03311 L -0.04492 0.0345 C -0.04531 0.03473 -0.0457 0.03519 -0.04609 0.03519 L -0.04987 0.03588 L -0.05221 0.03727 C -0.0526 0.0375 -0.05299 0.0382 -0.05351 0.0382 L -0.05586 0.0382 L -0.05586 0.03843 " pathEditMode="relative" rAng="0" ptsTypes="AAAAAAAAAAAAAAAAAAAAAAAAAAAA">
                                      <p:cBhvr>
                                        <p:cTn id="45" dur="1000" fill="hold"/>
                                        <p:tgtEl>
                                          <p:spTgt spid="34"/>
                                        </p:tgtEl>
                                        <p:attrNameLst>
                                          <p:attrName>ppt_x</p:attrName>
                                          <p:attrName>ppt_y</p:attrName>
                                        </p:attrNameLst>
                                      </p:cBhvr>
                                      <p:rCtr x="-2799" y="1921"/>
                                    </p:animMotion>
                                  </p:childTnLst>
                                </p:cTn>
                              </p:par>
                              <p:par>
                                <p:cTn id="46" presetID="0" presetClass="path" presetSubtype="0" accel="50000" decel="50000" fill="hold" nodeType="withEffect">
                                  <p:stCondLst>
                                    <p:cond delay="0"/>
                                  </p:stCondLst>
                                  <p:childTnLst>
                                    <p:animMotion origin="layout" path="M -0.00078 0.03565 L -0.00078 0.03588 C -0.00287 0.05208 -0.00182 0.04236 -0.00104 0.07824 C -0.00104 0.0794 -0.00065 0.08032 -0.00052 0.08125 L -0.00026 0.08287 C 0.00052 0.09305 -0.00039 0.07916 0.00039 0.09722 C 0.00052 0.10208 0.00052 0.09884 0.00091 0.10185 C 0.00117 0.1037 0.00143 0.10532 0.00156 0.10717 C 0.00169 0.10972 0.00182 0.1118 0.00208 0.11435 C 0.00221 0.11504 0.00234 0.11574 0.00234 0.11643 C 0.00247 0.11713 0.00247 0.11805 0.0026 0.11898 C 0.00286 0.1199 0.00299 0.12106 0.00325 0.12199 L 0.00378 0.12523 L 0.00417 0.12662 C 0.00417 0.12708 0.00417 0.12777 0.00443 0.12824 C 0.00456 0.1287 0.00482 0.12916 0.00495 0.12986 C 0.00521 0.13078 0.00521 0.13194 0.0056 0.13287 C 0.00677 0.13611 0.00664 0.13472 0.00664 0.13657 L 0.00664 0.1368 " pathEditMode="relative" rAng="0" ptsTypes="AAAAAAAAAAAAAAAAAAA">
                                      <p:cBhvr>
                                        <p:cTn id="47" dur="1000" fill="hold"/>
                                        <p:tgtEl>
                                          <p:spTgt spid="35"/>
                                        </p:tgtEl>
                                        <p:attrNameLst>
                                          <p:attrName>ppt_x</p:attrName>
                                          <p:attrName>ppt_y</p:attrName>
                                        </p:attrNameLst>
                                      </p:cBhvr>
                                      <p:rCtr x="299" y="5046"/>
                                    </p:animMotion>
                                  </p:childTnLst>
                                </p:cTn>
                              </p:par>
                              <p:par>
                                <p:cTn id="48" presetID="0" presetClass="path" presetSubtype="0" accel="50000" decel="50000" fill="hold" nodeType="withEffect">
                                  <p:stCondLst>
                                    <p:cond delay="0"/>
                                  </p:stCondLst>
                                  <p:childTnLst>
                                    <p:animMotion origin="layout" path="M -0.00039 0.03125 L -0.00039 0.03148 C -0.00052 0.02315 -0.00052 0.01528 -0.00078 0.0074 C -0.00078 0.00694 -0.00104 0.00648 -0.00104 0.00602 C -0.00117 0.0044 -0.00117 0.00278 -0.0013 0.00139 C -0.00143 -0.00463 -0.00143 -0.01042 -0.00156 -0.01621 C -0.00169 -0.01875 -0.00208 -0.0213 -0.00247 -0.02385 C -0.0026 -0.02454 -0.00273 -0.02523 -0.00273 -0.02593 C -0.00286 -0.02685 -0.00299 -0.02778 -0.00299 -0.02847 C -0.00312 -0.02917 -0.00325 -0.02963 -0.00338 -0.0301 C -0.00403 -0.04051 -0.00325 -0.03148 -0.0039 -0.03635 C -0.00442 -0.03959 -0.00403 -0.03912 -0.00481 -0.04283 C -0.00494 -0.04352 -0.00494 -0.04398 -0.00507 -0.04445 C -0.0052 -0.04514 -0.00546 -0.04584 -0.00559 -0.04653 C -0.00638 -0.05533 -0.00546 -0.0463 -0.00651 -0.05209 C -0.00677 -0.05347 -0.00664 -0.0551 -0.00716 -0.05625 C -0.00794 -0.05857 -0.00742 -0.05741 -0.00859 -0.05996 C -0.00924 -0.06389 -0.0082 -0.05926 -0.00963 -0.0625 C -0.01132 -0.06597 -0.00833 -0.06204 -0.0108 -0.06505 C -0.01224 -0.06898 -0.01041 -0.06412 -0.01224 -0.06806 C -0.0125 -0.06852 -0.01263 -0.06922 -0.01289 -0.06968 C -0.01354 -0.07107 -0.0138 -0.0713 -0.01458 -0.07222 C -0.01497 -0.07431 -0.01484 -0.07315 -0.01484 -0.07523 L -0.01484 -0.075 " pathEditMode="relative" rAng="0" ptsTypes="AAAAAAAAAAAAAAAAAAAAAAAA">
                                      <p:cBhvr>
                                        <p:cTn id="49" dur="1000" fill="hold"/>
                                        <p:tgtEl>
                                          <p:spTgt spid="36"/>
                                        </p:tgtEl>
                                        <p:attrNameLst>
                                          <p:attrName>ppt_x</p:attrName>
                                          <p:attrName>ppt_y</p:attrName>
                                        </p:attrNameLst>
                                      </p:cBhvr>
                                      <p:rCtr x="-729" y="-5324"/>
                                    </p:animMotion>
                                  </p:childTnLst>
                                </p:cTn>
                              </p:par>
                              <p:par>
                                <p:cTn id="50" presetID="39" presetClass="emph" presetSubtype="2" fill="hold" nodeType="withEffect">
                                  <p:stCondLst>
                                    <p:cond delay="0"/>
                                  </p:stCondLst>
                                  <p:childTnLst>
                                    <p:anim calcmode="lin" valueType="num">
                                      <p:cBhvr additive="sum">
                                        <p:cTn id="51" dur="2000" fill="hold"/>
                                        <p:tgtEl>
                                          <p:spTgt spid="19"/>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52" dur="2000" fill="hold"/>
                                        <p:tgtEl>
                                          <p:spTgt spid="19"/>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53" dur="2000" fill="hold"/>
                                        <p:tgtEl>
                                          <p:spTgt spid="19"/>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54" dur="2000" fill="hold"/>
                                        <p:tgtEl>
                                          <p:spTgt spid="19"/>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55" dur="2000" fill="hold"/>
                                        <p:tgtEl>
                                          <p:spTgt spid="19"/>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56" presetID="39" presetClass="emph" presetSubtype="2" fill="hold" nodeType="withEffect">
                                  <p:stCondLst>
                                    <p:cond delay="0"/>
                                  </p:stCondLst>
                                  <p:childTnLst>
                                    <p:anim calcmode="lin" valueType="num">
                                      <p:cBhvr additive="sum">
                                        <p:cTn id="57" dur="2000" fill="hold"/>
                                        <p:tgtEl>
                                          <p:spTgt spid="34"/>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58" dur="2000" fill="hold"/>
                                        <p:tgtEl>
                                          <p:spTgt spid="34"/>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59" dur="2000" fill="hold"/>
                                        <p:tgtEl>
                                          <p:spTgt spid="34"/>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60" dur="2000" fill="hold"/>
                                        <p:tgtEl>
                                          <p:spTgt spid="34"/>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61" dur="2000" fill="hold"/>
                                        <p:tgtEl>
                                          <p:spTgt spid="34"/>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62" presetID="39" presetClass="emph" presetSubtype="2" fill="hold" nodeType="withEffect">
                                  <p:stCondLst>
                                    <p:cond delay="0"/>
                                  </p:stCondLst>
                                  <p:childTnLst>
                                    <p:anim calcmode="lin" valueType="num">
                                      <p:cBhvr additive="sum">
                                        <p:cTn id="63" dur="2000" fill="hold"/>
                                        <p:tgtEl>
                                          <p:spTgt spid="35"/>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64" dur="2000" fill="hold"/>
                                        <p:tgtEl>
                                          <p:spTgt spid="35"/>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65" dur="2000" fill="hold"/>
                                        <p:tgtEl>
                                          <p:spTgt spid="35"/>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66" dur="2000" fill="hold"/>
                                        <p:tgtEl>
                                          <p:spTgt spid="35"/>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67" dur="2000" fill="hold"/>
                                        <p:tgtEl>
                                          <p:spTgt spid="35"/>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68" presetID="39" presetClass="emph" presetSubtype="2" fill="hold" nodeType="withEffect">
                                  <p:stCondLst>
                                    <p:cond delay="0"/>
                                  </p:stCondLst>
                                  <p:childTnLst>
                                    <p:anim calcmode="lin" valueType="num">
                                      <p:cBhvr additive="sum">
                                        <p:cTn id="69" dur="2000" fill="hold"/>
                                        <p:tgtEl>
                                          <p:spTgt spid="3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0" dur="2000" fill="hold"/>
                                        <p:tgtEl>
                                          <p:spTgt spid="3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71" dur="2000" fill="hold"/>
                                        <p:tgtEl>
                                          <p:spTgt spid="3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72" dur="2000" fill="hold"/>
                                        <p:tgtEl>
                                          <p:spTgt spid="3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73" dur="2000" fill="hold"/>
                                        <p:tgtEl>
                                          <p:spTgt spid="3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ppt_w</p:attrName>
                                        </p:attrNameLst>
                                      </p:cBhvr>
                                      <p:tavLst>
                                        <p:tav tm="0">
                                          <p:val>
                                            <p:fltVal val="0"/>
                                          </p:val>
                                        </p:tav>
                                        <p:tav tm="100000">
                                          <p:val>
                                            <p:strVal val="#ppt_w"/>
                                          </p:val>
                                        </p:tav>
                                      </p:tavLst>
                                    </p:anim>
                                    <p:anim calcmode="lin" valueType="num">
                                      <p:cBhvr>
                                        <p:cTn id="79" dur="500" fill="hold"/>
                                        <p:tgtEl>
                                          <p:spTgt spid="23"/>
                                        </p:tgtEl>
                                        <p:attrNameLst>
                                          <p:attrName>ppt_h</p:attrName>
                                        </p:attrNameLst>
                                      </p:cBhvr>
                                      <p:tavLst>
                                        <p:tav tm="0">
                                          <p:val>
                                            <p:fltVal val="0"/>
                                          </p:val>
                                        </p:tav>
                                        <p:tav tm="100000">
                                          <p:val>
                                            <p:strVal val="#ppt_h"/>
                                          </p:val>
                                        </p:tav>
                                      </p:tavLst>
                                    </p:anim>
                                    <p:animEffect transition="in" filter="fade">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1000"/>
                                        <p:tgtEl>
                                          <p:spTgt spid="6"/>
                                        </p:tgtEl>
                                      </p:cBhvr>
                                    </p:animEffect>
                                    <p:anim calcmode="lin" valueType="num">
                                      <p:cBhvr>
                                        <p:cTn id="86" dur="1000" fill="hold"/>
                                        <p:tgtEl>
                                          <p:spTgt spid="6"/>
                                        </p:tgtEl>
                                        <p:attrNameLst>
                                          <p:attrName>ppt_x</p:attrName>
                                        </p:attrNameLst>
                                      </p:cBhvr>
                                      <p:tavLst>
                                        <p:tav tm="0">
                                          <p:val>
                                            <p:strVal val="#ppt_x"/>
                                          </p:val>
                                        </p:tav>
                                        <p:tav tm="100000">
                                          <p:val>
                                            <p:strVal val="#ppt_x"/>
                                          </p:val>
                                        </p:tav>
                                      </p:tavLst>
                                    </p:anim>
                                    <p:anim calcmode="lin" valueType="num">
                                      <p:cBhvr>
                                        <p:cTn id="8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Spinning Earth and Its Impact on Waves - Magicseaweed">
            <a:extLst>
              <a:ext uri="{FF2B5EF4-FFF2-40B4-BE49-F238E27FC236}">
                <a16:creationId xmlns:a16="http://schemas.microsoft.com/office/drawing/2014/main" id="{1E7D909E-D8BA-41BA-A876-FB20898AD88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399" y="762000"/>
            <a:ext cx="4709773" cy="5410200"/>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81FBA57D-533A-4DE1-BD8D-CD54CA42E3BD}"/>
              </a:ext>
            </a:extLst>
          </p:cNvPr>
          <p:cNvSpPr txBox="1"/>
          <p:nvPr/>
        </p:nvSpPr>
        <p:spPr>
          <a:xfrm>
            <a:off x="5410200" y="1720840"/>
            <a:ext cx="6781800" cy="2308324"/>
          </a:xfrm>
          <a:prstGeom prst="rect">
            <a:avLst/>
          </a:prstGeom>
          <a:noFill/>
        </p:spPr>
        <p:txBody>
          <a:bodyPr wrap="square" rtlCol="0">
            <a:spAutoFit/>
          </a:bodyPr>
          <a:lstStyle/>
          <a:p>
            <a:pPr algn="ctr"/>
            <a:r>
              <a:rPr lang="vi-VN" sz="3600" b="1" dirty="0">
                <a:solidFill>
                  <a:srgbClr val="0070C0"/>
                </a:solidFill>
                <a:latin typeface="#9Slide05 Fourth" panose="00000500000000000000" pitchFamily="2" charset="0"/>
                <a:ea typeface="KaiTi" panose="020B0503020204020204" pitchFamily="49" charset="-122"/>
              </a:rPr>
              <a:t>Do tác động của lực Coriolis được sinh ra khi Trái Đất tự quay quanh trục =&gt; </a:t>
            </a:r>
            <a:r>
              <a:rPr lang="vi-VN" sz="3600" b="1" dirty="0">
                <a:solidFill>
                  <a:srgbClr val="FF0000"/>
                </a:solidFill>
                <a:latin typeface="#9Slide05 Fourth" panose="00000500000000000000" pitchFamily="2" charset="0"/>
                <a:ea typeface="KaiTi" panose="020B0503020204020204" pitchFamily="49" charset="-122"/>
              </a:rPr>
              <a:t>Sự lệch hướng chuyển động của các vật thể</a:t>
            </a:r>
            <a:endParaRPr lang="en-US" sz="3600" b="1" dirty="0">
              <a:solidFill>
                <a:srgbClr val="FF0000"/>
              </a:solidFill>
              <a:latin typeface="#9Slide05 Fourth" panose="00000500000000000000" pitchFamily="2" charset="0"/>
              <a:ea typeface="KaiTi" panose="020B0503020204020204" pitchFamily="49" charset="-122"/>
            </a:endParaRPr>
          </a:p>
        </p:txBody>
      </p:sp>
    </p:spTree>
    <p:extLst>
      <p:ext uri="{BB962C8B-B14F-4D97-AF65-F5344CB8AC3E}">
        <p14:creationId xmlns:p14="http://schemas.microsoft.com/office/powerpoint/2010/main" val="153937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MPATRIOT: TẠI SAO MÙA ĐÔNG TÂY ÂU ẤM HƠN ĐÔNG BẮC CANADA">
            <a:extLst>
              <a:ext uri="{FF2B5EF4-FFF2-40B4-BE49-F238E27FC236}">
                <a16:creationId xmlns:a16="http://schemas.microsoft.com/office/drawing/2014/main" id="{262D8E19-0E95-494C-9D0A-DFE3042C98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00" t="4517" r="7935" b="4232"/>
          <a:stretch/>
        </p:blipFill>
        <p:spPr bwMode="auto">
          <a:xfrm>
            <a:off x="9265995" y="2370288"/>
            <a:ext cx="2713801" cy="2713802"/>
          </a:xfrm>
          <a:prstGeom prst="ellipse">
            <a:avLst/>
          </a:prstGeom>
          <a:noFill/>
          <a:extLst>
            <a:ext uri="{909E8E84-426E-40DD-AFC4-6F175D3DCCD1}">
              <a14:hiddenFill xmlns:a14="http://schemas.microsoft.com/office/drawing/2010/main">
                <a:solidFill>
                  <a:srgbClr val="FFFFFF"/>
                </a:solidFill>
              </a14:hiddenFill>
            </a:ext>
          </a:extLst>
        </p:spPr>
      </p:pic>
      <p:sp>
        <p:nvSpPr>
          <p:cNvPr id="3" name="Hình chữ nhật 2">
            <a:extLst>
              <a:ext uri="{FF2B5EF4-FFF2-40B4-BE49-F238E27FC236}">
                <a16:creationId xmlns:a16="http://schemas.microsoft.com/office/drawing/2014/main" id="{A3FDB220-67AF-45EA-964B-DC7B02F316C7}"/>
              </a:ext>
            </a:extLst>
          </p:cNvPr>
          <p:cNvSpPr/>
          <p:nvPr/>
        </p:nvSpPr>
        <p:spPr>
          <a:xfrm>
            <a:off x="1841323" y="5279666"/>
            <a:ext cx="1452642" cy="707886"/>
          </a:xfrm>
          <a:prstGeom prst="rect">
            <a:avLst/>
          </a:prstGeom>
          <a:solidFill>
            <a:schemeClr val="bg1"/>
          </a:solidFill>
        </p:spPr>
        <p:txBody>
          <a:bodyPr wrap="none">
            <a:spAutoFit/>
          </a:bodyPr>
          <a:lstStyle/>
          <a:p>
            <a:r>
              <a:rPr lang="en-US" sz="4000">
                <a:solidFill>
                  <a:srgbClr val="FF0066"/>
                </a:solidFill>
                <a:latin typeface="#9Slide05 Claudia" pitchFamily="2" charset="0"/>
                <a:ea typeface="KaiTi" panose="020B0503020204020204" pitchFamily="49" charset="-122"/>
              </a:rPr>
              <a:t>Mũi tên</a:t>
            </a:r>
            <a:endParaRPr lang="en-US" sz="4000">
              <a:solidFill>
                <a:srgbClr val="FF0066"/>
              </a:solidFill>
              <a:latin typeface="#9Slide05 Claudia" pitchFamily="2" charset="0"/>
            </a:endParaRPr>
          </a:p>
        </p:txBody>
      </p:sp>
      <p:pic>
        <p:nvPicPr>
          <p:cNvPr id="5122" name="Picture 2" descr="蓝色箭靶_箭心靶心目标免费下载_高清PNG图片-90设计网">
            <a:extLst>
              <a:ext uri="{FF2B5EF4-FFF2-40B4-BE49-F238E27FC236}">
                <a16:creationId xmlns:a16="http://schemas.microsoft.com/office/drawing/2014/main" id="{8F972CC4-095D-4DEF-9929-43D16E1C9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869" y="2122799"/>
            <a:ext cx="3208780" cy="32087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hững dòng sông đẹp nhất thế giới">
            <a:extLst>
              <a:ext uri="{FF2B5EF4-FFF2-40B4-BE49-F238E27FC236}">
                <a16:creationId xmlns:a16="http://schemas.microsoft.com/office/drawing/2014/main" id="{D93E54C5-F5CD-4BA9-BD3F-20031EF054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92" r="16692"/>
          <a:stretch/>
        </p:blipFill>
        <p:spPr bwMode="auto">
          <a:xfrm>
            <a:off x="5136497" y="2269326"/>
            <a:ext cx="2713801" cy="2713801"/>
          </a:xfrm>
          <a:prstGeom prst="ellipse">
            <a:avLst/>
          </a:prstGeom>
          <a:noFill/>
          <a:extLst>
            <a:ext uri="{909E8E84-426E-40DD-AFC4-6F175D3DCCD1}">
              <a14:hiddenFill xmlns:a14="http://schemas.microsoft.com/office/drawing/2010/main">
                <a:solidFill>
                  <a:srgbClr val="FFFFFF"/>
                </a:solidFill>
              </a14:hiddenFill>
            </a:ext>
          </a:extLst>
        </p:spPr>
      </p:pic>
      <p:sp>
        <p:nvSpPr>
          <p:cNvPr id="7" name="Hình chữ nhật 6">
            <a:extLst>
              <a:ext uri="{FF2B5EF4-FFF2-40B4-BE49-F238E27FC236}">
                <a16:creationId xmlns:a16="http://schemas.microsoft.com/office/drawing/2014/main" id="{FEF6543E-EADD-4FBC-BB26-BDB3695EB482}"/>
              </a:ext>
            </a:extLst>
          </p:cNvPr>
          <p:cNvSpPr/>
          <p:nvPr/>
        </p:nvSpPr>
        <p:spPr>
          <a:xfrm>
            <a:off x="5470520" y="5276665"/>
            <a:ext cx="2045753" cy="707886"/>
          </a:xfrm>
          <a:prstGeom prst="rect">
            <a:avLst/>
          </a:prstGeom>
          <a:solidFill>
            <a:schemeClr val="bg1"/>
          </a:solidFill>
        </p:spPr>
        <p:txBody>
          <a:bodyPr wrap="none">
            <a:spAutoFit/>
          </a:bodyPr>
          <a:lstStyle/>
          <a:p>
            <a:r>
              <a:rPr lang="en-US" sz="4000">
                <a:solidFill>
                  <a:srgbClr val="FF0066"/>
                </a:solidFill>
                <a:latin typeface="#9Slide05 Claudia" pitchFamily="2" charset="0"/>
                <a:ea typeface="KaiTi" panose="020B0503020204020204" pitchFamily="49" charset="-122"/>
              </a:rPr>
              <a:t>Dòng chảy</a:t>
            </a:r>
            <a:endParaRPr lang="en-US" sz="4000">
              <a:solidFill>
                <a:srgbClr val="FF0066"/>
              </a:solidFill>
              <a:latin typeface="#9Slide05 Claudia" pitchFamily="2" charset="0"/>
            </a:endParaRPr>
          </a:p>
        </p:txBody>
      </p:sp>
      <p:sp>
        <p:nvSpPr>
          <p:cNvPr id="8" name="Hình chữ nhật 7">
            <a:extLst>
              <a:ext uri="{FF2B5EF4-FFF2-40B4-BE49-F238E27FC236}">
                <a16:creationId xmlns:a16="http://schemas.microsoft.com/office/drawing/2014/main" id="{53B98FEE-F436-4B0C-A943-A7B6230299AA}"/>
              </a:ext>
            </a:extLst>
          </p:cNvPr>
          <p:cNvSpPr/>
          <p:nvPr/>
        </p:nvSpPr>
        <p:spPr>
          <a:xfrm>
            <a:off x="10348418" y="5317999"/>
            <a:ext cx="737702" cy="707886"/>
          </a:xfrm>
          <a:prstGeom prst="rect">
            <a:avLst/>
          </a:prstGeom>
          <a:solidFill>
            <a:schemeClr val="bg1"/>
          </a:solidFill>
        </p:spPr>
        <p:txBody>
          <a:bodyPr wrap="none">
            <a:spAutoFit/>
          </a:bodyPr>
          <a:lstStyle/>
          <a:p>
            <a:r>
              <a:rPr lang="en-US" sz="4000">
                <a:solidFill>
                  <a:srgbClr val="FF0066"/>
                </a:solidFill>
                <a:latin typeface="#9Slide05 Claudia" pitchFamily="2" charset="0"/>
                <a:ea typeface="KaiTi" panose="020B0503020204020204" pitchFamily="49" charset="-122"/>
              </a:rPr>
              <a:t>Gió</a:t>
            </a:r>
            <a:endParaRPr lang="en-US" sz="4000">
              <a:solidFill>
                <a:srgbClr val="FF0066"/>
              </a:solidFill>
              <a:latin typeface="#9Slide05 Claudia" pitchFamily="2" charset="0"/>
            </a:endParaRPr>
          </a:p>
        </p:txBody>
      </p:sp>
      <p:sp>
        <p:nvSpPr>
          <p:cNvPr id="10" name="TextBox 9">
            <a:extLst>
              <a:ext uri="{FF2B5EF4-FFF2-40B4-BE49-F238E27FC236}">
                <a16:creationId xmlns:a16="http://schemas.microsoft.com/office/drawing/2014/main" id="{66E0ED45-687B-4787-AB92-BC1B27FFF4E3}"/>
              </a:ext>
            </a:extLst>
          </p:cNvPr>
          <p:cNvSpPr txBox="1"/>
          <p:nvPr/>
        </p:nvSpPr>
        <p:spPr>
          <a:xfrm>
            <a:off x="401253" y="240708"/>
            <a:ext cx="11578543" cy="1229119"/>
          </a:xfrm>
          <a:prstGeom prst="rect">
            <a:avLst/>
          </a:prstGeom>
          <a:solidFill>
            <a:srgbClr val="0070C0"/>
          </a:solidFill>
        </p:spPr>
        <p:txBody>
          <a:bodyPr wrap="square">
            <a:spAutoFit/>
          </a:bodyPr>
          <a:lstStyle/>
          <a:p>
            <a:pPr marL="0" marR="0" algn="ctr">
              <a:lnSpc>
                <a:spcPct val="150000"/>
              </a:lnSpc>
              <a:spcBef>
                <a:spcPts val="0"/>
              </a:spcBef>
              <a:spcAft>
                <a:spcPts val="1000"/>
              </a:spcAft>
            </a:pPr>
            <a:r>
              <a:rPr lang="en-US" sz="2600" b="1">
                <a:solidFill>
                  <a:schemeClr val="bg1"/>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Em hãy lấy ví dụ chứng minh Trái Đất quay quanh trục làm lệch hướng chuyển động của các vật thể trên bề mặt Trái Đất.</a:t>
            </a:r>
            <a:endParaRPr lang="en-US" sz="2600">
              <a:solidFill>
                <a:schemeClr val="bg1"/>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33793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wipe(left)">
                                      <p:cBhvr>
                                        <p:cTn id="20" dur="500"/>
                                        <p:tgtEl>
                                          <p:spTgt spid="5122"/>
                                        </p:tgtEl>
                                      </p:cBhvr>
                                    </p:animEffect>
                                  </p:childTnLst>
                                </p:cTn>
                              </p:par>
                              <p:par>
                                <p:cTn id="21" presetID="22" presetClass="entr" presetSubtype="8"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wipe(left)">
                                      <p:cBhvr>
                                        <p:cTn id="23" dur="500"/>
                                        <p:tgtEl>
                                          <p:spTgt spid="512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275B75-24BA-4513-8B0B-BA6CDE3E2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110"/>
            <a:ext cx="12192000" cy="6457891"/>
          </a:xfrm>
          <a:prstGeom prst="rect">
            <a:avLst/>
          </a:prstGeom>
        </p:spPr>
      </p:pic>
      <p:sp>
        <p:nvSpPr>
          <p:cNvPr id="3" name="TextBox 2">
            <a:extLst>
              <a:ext uri="{FF2B5EF4-FFF2-40B4-BE49-F238E27FC236}">
                <a16:creationId xmlns:a16="http://schemas.microsoft.com/office/drawing/2014/main" id="{37A2D7C6-9450-44CD-A4C7-72665495F004}"/>
              </a:ext>
            </a:extLst>
          </p:cNvPr>
          <p:cNvSpPr txBox="1"/>
          <p:nvPr/>
        </p:nvSpPr>
        <p:spPr>
          <a:xfrm>
            <a:off x="0" y="0"/>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mj-lt"/>
                <a:ea typeface="+mn-ea"/>
                <a:cs typeface="+mn-cs"/>
              </a:rPr>
              <a:t>TIẾT 12 – BÀI 7</a:t>
            </a:r>
            <a:r>
              <a:rPr kumimoji="0" lang="vi-VN" sz="2000" b="1" i="0" u="none" strike="noStrike" kern="1200" cap="none" spc="0" normalizeH="0" baseline="0" noProof="0">
                <a:ln>
                  <a:noFill/>
                </a:ln>
                <a:solidFill>
                  <a:srgbClr val="002060"/>
                </a:solidFill>
                <a:effectLst/>
                <a:uLnTx/>
                <a:uFillTx/>
                <a:latin typeface="+mj-lt"/>
                <a:ea typeface="+mn-ea"/>
                <a:cs typeface="+mn-cs"/>
              </a:rPr>
              <a:t>: CHUYỂN </a:t>
            </a:r>
            <a:r>
              <a:rPr kumimoji="0" lang="vi-VN" sz="2000" b="1" i="0" u="none" strike="noStrike" kern="1200" cap="none" spc="0" normalizeH="0" baseline="0" noProof="0" dirty="0">
                <a:ln>
                  <a:noFill/>
                </a:ln>
                <a:solidFill>
                  <a:srgbClr val="002060"/>
                </a:solidFill>
                <a:effectLst/>
                <a:uLnTx/>
                <a:uFillTx/>
                <a:latin typeface="+mj-lt"/>
                <a:ea typeface="+mn-ea"/>
                <a:cs typeface="+mn-cs"/>
              </a:rPr>
              <a:t>ĐỘNG TỰ QUAY QUANH TRỤC CỦA TRÁI ĐẤT VÀ HỆ QUẢ (T2)</a:t>
            </a:r>
            <a:endParaRPr kumimoji="0" lang="en-US" sz="2000" b="1" i="0" u="none" strike="noStrike" kern="1200" cap="none" spc="0" normalizeH="0" baseline="0" noProof="0" dirty="0">
              <a:ln>
                <a:noFill/>
              </a:ln>
              <a:solidFill>
                <a:srgbClr val="002060"/>
              </a:solidFill>
              <a:effectLst/>
              <a:uLnTx/>
              <a:uFillTx/>
              <a:latin typeface="+mj-lt"/>
              <a:ea typeface="+mn-ea"/>
              <a:cs typeface="+mn-cs"/>
            </a:endParaRPr>
          </a:p>
        </p:txBody>
      </p:sp>
      <p:sp>
        <p:nvSpPr>
          <p:cNvPr id="5" name="TextBox 4">
            <a:extLst>
              <a:ext uri="{FF2B5EF4-FFF2-40B4-BE49-F238E27FC236}">
                <a16:creationId xmlns:a16="http://schemas.microsoft.com/office/drawing/2014/main" id="{FDDBAF5B-C04A-4E5D-902E-8FB8FE135C07}"/>
              </a:ext>
            </a:extLst>
          </p:cNvPr>
          <p:cNvSpPr txBox="1"/>
          <p:nvPr/>
        </p:nvSpPr>
        <p:spPr>
          <a:xfrm>
            <a:off x="457200" y="609600"/>
            <a:ext cx="1021080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2. Hệ</a:t>
            </a:r>
            <a:r>
              <a:rPr kumimoji="0" lang="vi-VN" sz="2000" b="1" i="0" u="none" strike="noStrike" kern="1200" cap="none" spc="0" normalizeH="0" noProof="0">
                <a:ln>
                  <a:noFill/>
                </a:ln>
                <a:solidFill>
                  <a:srgbClr val="FFFF00"/>
                </a:solidFill>
                <a:effectLst/>
                <a:uLnTx/>
                <a:uFillTx/>
                <a:latin typeface="Times New Roman" panose="02020603050405020304" pitchFamily="18" charset="0"/>
                <a:cs typeface="Times New Roman" panose="02020603050405020304" pitchFamily="18" charset="0"/>
              </a:rPr>
              <a:t> quả</a:t>
            </a:r>
            <a:r>
              <a:rPr kumimoji="0" lang="en-US" sz="2000" b="1" i="0" u="none" strike="noStrike" kern="1200" cap="none" spc="0" normalizeH="0" noProof="0">
                <a:ln>
                  <a:noFill/>
                </a:ln>
                <a:solidFill>
                  <a:srgbClr val="FFFF00"/>
                </a:solidFill>
                <a:effectLst/>
                <a:uLnTx/>
                <a:uFillTx/>
                <a:latin typeface="Times New Roman" panose="02020603050405020304" pitchFamily="18" charset="0"/>
                <a:cs typeface="Times New Roman" panose="02020603050405020304" pitchFamily="18" charset="0"/>
              </a:rPr>
              <a:t> chuyển động tự quay quanh trục của Trái Đất: </a:t>
            </a:r>
            <a:endPar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233CB78-1141-493D-8AAC-DD5573E9F203}"/>
              </a:ext>
            </a:extLst>
          </p:cNvPr>
          <p:cNvSpPr txBox="1"/>
          <p:nvPr/>
        </p:nvSpPr>
        <p:spPr>
          <a:xfrm>
            <a:off x="568220" y="1322890"/>
            <a:ext cx="7016476" cy="4536627"/>
          </a:xfrm>
          <a:prstGeom prst="rect">
            <a:avLst/>
          </a:prstGeom>
          <a:noFill/>
        </p:spPr>
        <p:txBody>
          <a:bodyPr wrap="square">
            <a:spAutoFit/>
          </a:bodyPr>
          <a:lstStyle/>
          <a:p>
            <a:pPr>
              <a:lnSpc>
                <a:spcPct val="120000"/>
              </a:lnSpc>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Bề mặt Trái Đất được chia thành 24 khu vực giờ</a:t>
            </a:r>
            <a:r>
              <a:rPr lang="en-US" sz="2000">
                <a:solidFill>
                  <a:schemeClr val="bg1"/>
                </a:solidFill>
                <a:latin typeface="Times New Roman" panose="02020603050405020304" pitchFamily="18" charset="0"/>
                <a:cs typeface="Times New Roman" panose="02020603050405020304" pitchFamily="18" charset="0"/>
              </a:rPr>
              <a:t>.</a:t>
            </a:r>
          </a:p>
          <a:p>
            <a:pPr>
              <a:lnSpc>
                <a:spcPct val="120000"/>
              </a:lnSpc>
            </a:pPr>
            <a:r>
              <a:rPr lang="nl-NL" sz="2000">
                <a:solidFill>
                  <a:schemeClr val="bg1"/>
                </a:solidFill>
                <a:latin typeface="Times New Roman" panose="02020603050405020304" pitchFamily="18" charset="0"/>
                <a:cs typeface="Times New Roman" panose="02020603050405020304" pitchFamily="18" charset="0"/>
              </a:rPr>
              <a:t>- Giờ Quốc tế (GMT): Là giờ tính theo khu vực số 0 có đường kinh tuyến gốc 0 đi qua chính giữa. </a:t>
            </a:r>
          </a:p>
          <a:p>
            <a:pPr>
              <a:lnSpc>
                <a:spcPct val="120000"/>
              </a:lnSpc>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 </a:t>
            </a:r>
            <a:r>
              <a:rPr lang="nl-NL" sz="2000">
                <a:solidFill>
                  <a:schemeClr val="bg1"/>
                </a:solidFill>
                <a:latin typeface="Times New Roman" panose="02020603050405020304" pitchFamily="18" charset="0"/>
                <a:cs typeface="Times New Roman" panose="02020603050405020304" pitchFamily="18" charset="0"/>
              </a:rPr>
              <a:t>Mỗi khu vực có một giờ riêng gọi là giờ khu vực.</a:t>
            </a:r>
          </a:p>
          <a:p>
            <a:pPr>
              <a:lnSpc>
                <a:spcPct val="120000"/>
              </a:lnSpc>
            </a:pPr>
            <a:r>
              <a:rPr lang="nl-NL" sz="2000">
                <a:solidFill>
                  <a:schemeClr val="bg1"/>
                </a:solidFill>
                <a:latin typeface="Times New Roman" panose="02020603050405020304" pitchFamily="18" charset="0"/>
                <a:cs typeface="Times New Roman" panose="02020603050405020304" pitchFamily="18" charset="0"/>
              </a:rPr>
              <a:t>+ </a:t>
            </a:r>
            <a:r>
              <a:rPr lang="en-US" sz="2000">
                <a:solidFill>
                  <a:schemeClr val="bg1"/>
                </a:solidFill>
                <a:latin typeface="Times New Roman" panose="02020603050405020304" pitchFamily="18" charset="0"/>
                <a:ea typeface="#9Slide02 Noi dung rat dai" panose="02000000000000000000" pitchFamily="2" charset="0"/>
                <a:cs typeface="Times New Roman" panose="02020603050405020304" pitchFamily="18" charset="0"/>
              </a:rPr>
              <a:t>Giờ khu vực ở  bán cầu Đông </a:t>
            </a:r>
            <a:r>
              <a:rPr kumimoji="0" lang="vi-VN" sz="2000" i="0" u="none" strike="noStrike" kern="1200" cap="none" spc="0" normalizeH="0" baseline="0" noProof="0">
                <a:ln>
                  <a:noFill/>
                </a:ln>
                <a:solidFill>
                  <a:schemeClr val="bg1"/>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Giờ GMT + </a:t>
            </a:r>
            <a:r>
              <a:rPr kumimoji="0" lang="en-US" sz="2000" i="0" u="none" strike="noStrike" kern="1200" cap="none" spc="0" normalizeH="0" baseline="0" noProof="0">
                <a:ln>
                  <a:noFill/>
                </a:ln>
                <a:solidFill>
                  <a:schemeClr val="bg1"/>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khu vực</a:t>
            </a:r>
            <a:r>
              <a:rPr kumimoji="0" lang="en-US" sz="2000" i="0" u="none" strike="noStrike" kern="1200" cap="none" spc="0" normalizeH="0" noProof="0">
                <a:ln>
                  <a:noFill/>
                </a:ln>
                <a:solidFill>
                  <a:schemeClr val="bg1"/>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giờ. </a:t>
            </a:r>
          </a:p>
          <a:p>
            <a:pPr>
              <a:lnSpc>
                <a:spcPct val="120000"/>
              </a:lnSpc>
            </a:pPr>
            <a:r>
              <a:rPr lang="vi-VN" sz="2000" i="0">
                <a:solidFill>
                  <a:schemeClr val="bg1"/>
                </a:solidFill>
                <a:effectLst/>
                <a:latin typeface="Times New Roman" panose="02020603050405020304" pitchFamily="18" charset="0"/>
                <a:ea typeface="#9Slide02 Noi dung rat dai" panose="02000000000000000000" pitchFamily="2" charset="0"/>
                <a:cs typeface="Times New Roman" panose="02020603050405020304" pitchFamily="18" charset="0"/>
              </a:rPr>
              <a:t>+</a:t>
            </a:r>
            <a:r>
              <a:rPr lang="en-US" sz="2000" i="0">
                <a:solidFill>
                  <a:schemeClr val="bg1"/>
                </a:solidFill>
                <a:effectLst/>
                <a:latin typeface="Times New Roman" panose="02020603050405020304" pitchFamily="18" charset="0"/>
                <a:ea typeface="#9Slide02 Noi dung rat dai" panose="02000000000000000000" pitchFamily="2" charset="0"/>
                <a:cs typeface="Times New Roman" panose="02020603050405020304" pitchFamily="18" charset="0"/>
              </a:rPr>
              <a:t> Giờ khu vực ở bán cầu Tây</a:t>
            </a:r>
            <a:r>
              <a:rPr lang="vi-VN" sz="2000" i="0">
                <a:solidFill>
                  <a:schemeClr val="bg1"/>
                </a:solidFill>
                <a:effectLst/>
                <a:latin typeface="Times New Roman" panose="02020603050405020304" pitchFamily="18" charset="0"/>
                <a:ea typeface="#9Slide02 Noi dung rat dai" panose="02000000000000000000" pitchFamily="2" charset="0"/>
                <a:cs typeface="Times New Roman" panose="02020603050405020304" pitchFamily="18" charset="0"/>
              </a:rPr>
              <a:t> = Khu vực giờ</a:t>
            </a:r>
            <a:r>
              <a:rPr lang="en-US" sz="2000" i="0">
                <a:solidFill>
                  <a:schemeClr val="bg1"/>
                </a:solidFill>
                <a:effectLst/>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000" i="0">
                <a:solidFill>
                  <a:schemeClr val="bg1"/>
                </a:solidFill>
                <a:effectLst/>
                <a:latin typeface="Times New Roman" panose="02020603050405020304" pitchFamily="18" charset="0"/>
                <a:ea typeface="#9Slide02 Noi dung rat dai" panose="02000000000000000000" pitchFamily="2" charset="0"/>
                <a:cs typeface="Times New Roman" panose="02020603050405020304" pitchFamily="18" charset="0"/>
              </a:rPr>
              <a:t>– giờ GMT</a:t>
            </a:r>
            <a:r>
              <a:rPr lang="en-US" sz="2000" i="0">
                <a:solidFill>
                  <a:schemeClr val="bg1"/>
                </a:solidFill>
                <a:effectLst/>
                <a:latin typeface="Times New Roman" panose="02020603050405020304" pitchFamily="18" charset="0"/>
                <a:ea typeface="#9Slide02 Noi dung rat dai" panose="02000000000000000000" pitchFamily="2" charset="0"/>
                <a:cs typeface="Times New Roman" panose="02020603050405020304" pitchFamily="18" charset="0"/>
              </a:rPr>
              <a:t>. </a:t>
            </a:r>
          </a:p>
          <a:p>
            <a:pPr>
              <a:lnSpc>
                <a:spcPct val="120000"/>
              </a:lnSpc>
            </a:pPr>
            <a:r>
              <a:rPr kumimoji="0" lang="en-US" sz="200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vi-VN" sz="200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Việt</a:t>
            </a:r>
            <a:r>
              <a:rPr kumimoji="0" lang="vi-VN" sz="2000" i="0" u="none" strike="noStrike" kern="1200" cap="none" spc="0" normalizeH="0" noProof="0">
                <a:ln>
                  <a:noFill/>
                </a:ln>
                <a:solidFill>
                  <a:schemeClr val="bg1"/>
                </a:solidFill>
                <a:effectLst/>
                <a:uLnTx/>
                <a:uFillTx/>
                <a:latin typeface="Times New Roman" panose="02020603050405020304" pitchFamily="18" charset="0"/>
                <a:cs typeface="Times New Roman" panose="02020603050405020304" pitchFamily="18" charset="0"/>
              </a:rPr>
              <a:t> Nam thuộc múi giờ số 7</a:t>
            </a:r>
            <a:r>
              <a:rPr kumimoji="0" lang="en-US" sz="2000" i="0" u="none" strike="noStrike" kern="1200" cap="none" spc="0" normalizeH="0" noProof="0">
                <a:ln>
                  <a:noFill/>
                </a:ln>
                <a:solidFill>
                  <a:schemeClr val="bg1"/>
                </a:solidFill>
                <a:effectLst/>
                <a:uLnTx/>
                <a:uFillTx/>
                <a:latin typeface="Times New Roman" panose="02020603050405020304" pitchFamily="18" charset="0"/>
                <a:cs typeface="Times New Roman" panose="02020603050405020304" pitchFamily="18" charset="0"/>
              </a:rPr>
              <a:t>. </a:t>
            </a:r>
            <a:endParaRPr kumimoji="0" lang="en-US" sz="200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a:p>
            <a:pPr>
              <a:lnSpc>
                <a:spcPct val="120000"/>
              </a:lnSpc>
            </a:pPr>
            <a:endParaRPr lang="vi-VN" sz="3600" i="0">
              <a:solidFill>
                <a:schemeClr val="bg1"/>
              </a:solidFill>
              <a:effectLst/>
              <a:latin typeface="+mj-lt"/>
              <a:ea typeface="#9Slide02 Noi dung rat dai" panose="02000000000000000000" pitchFamily="2" charset="0"/>
            </a:endParaRPr>
          </a:p>
          <a:p>
            <a:pPr>
              <a:lnSpc>
                <a:spcPct val="120000"/>
              </a:lnSpc>
            </a:pPr>
            <a:endParaRPr kumimoji="0" lang="vi-VN" sz="2800" i="0" u="none" strike="noStrike" kern="120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endParaRPr>
          </a:p>
          <a:p>
            <a:pPr>
              <a:lnSpc>
                <a:spcPct val="120000"/>
              </a:lnSpc>
            </a:pPr>
            <a:endParaRPr lang="nl-NL" sz="2000">
              <a:solidFill>
                <a:schemeClr val="bg1"/>
              </a:solidFill>
              <a:latin typeface="Times New Roman" panose="02020603050405020304" pitchFamily="18" charset="0"/>
              <a:cs typeface="Times New Roman" panose="02020603050405020304" pitchFamily="18" charset="0"/>
            </a:endParaRPr>
          </a:p>
          <a:p>
            <a:endParaRPr lang="nl-NL" sz="200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4A47B5C-937D-45EE-A7DE-56F853481C69}"/>
              </a:ext>
            </a:extLst>
          </p:cNvPr>
          <p:cNvSpPr txBox="1"/>
          <p:nvPr/>
        </p:nvSpPr>
        <p:spPr>
          <a:xfrm>
            <a:off x="264357" y="995109"/>
            <a:ext cx="3763151" cy="400110"/>
          </a:xfrm>
          <a:prstGeom prst="rect">
            <a:avLst/>
          </a:prstGeom>
          <a:noFill/>
        </p:spPr>
        <p:txBody>
          <a:bodyPr wrap="square" rtlCol="0">
            <a:spAutoFit/>
          </a:bodyPr>
          <a:lstStyle/>
          <a:p>
            <a:r>
              <a:rPr lang="vi-VN" sz="2000" b="1" dirty="0">
                <a:solidFill>
                  <a:schemeClr val="bg1"/>
                </a:solidFill>
                <a:latin typeface="+mj-lt"/>
              </a:rPr>
              <a:t>b. Giờ trên Trái Đất</a:t>
            </a:r>
            <a:endParaRPr lang="en-US" sz="2000" b="1" dirty="0">
              <a:solidFill>
                <a:schemeClr val="bg1"/>
              </a:solidFill>
              <a:latin typeface="+mj-lt"/>
            </a:endParaRPr>
          </a:p>
        </p:txBody>
      </p:sp>
      <p:sp>
        <p:nvSpPr>
          <p:cNvPr id="12" name="TextBox 11">
            <a:extLst>
              <a:ext uri="{FF2B5EF4-FFF2-40B4-BE49-F238E27FC236}">
                <a16:creationId xmlns:a16="http://schemas.microsoft.com/office/drawing/2014/main" id="{A6D7C08D-DF1C-4CB0-BA8D-A0695D2C234D}"/>
              </a:ext>
            </a:extLst>
          </p:cNvPr>
          <p:cNvSpPr txBox="1"/>
          <p:nvPr/>
        </p:nvSpPr>
        <p:spPr>
          <a:xfrm>
            <a:off x="581358" y="4187142"/>
            <a:ext cx="6874586" cy="1906740"/>
          </a:xfrm>
          <a:prstGeom prst="rect">
            <a:avLst/>
          </a:prstGeom>
          <a:noFill/>
        </p:spPr>
        <p:txBody>
          <a:bodyPr wrap="square" rtlCol="0">
            <a:spAutoFit/>
          </a:bodyPr>
          <a:lstStyle/>
          <a:p>
            <a:pPr>
              <a:lnSpc>
                <a:spcPct val="120000"/>
              </a:lnSpc>
            </a:pPr>
            <a:r>
              <a:rPr lang="pt-BR" sz="2000">
                <a:solidFill>
                  <a:schemeClr val="bg1"/>
                </a:solidFill>
                <a:latin typeface="Times New Roman" panose="02020603050405020304" pitchFamily="18" charset="0"/>
                <a:cs typeface="Times New Roman" panose="02020603050405020304" pitchFamily="18" charset="0"/>
              </a:rPr>
              <a:t>- Các vật thể chuyển động trên bề mặt Trái Đất đều bị lệch hướng (do lực </a:t>
            </a:r>
            <a:r>
              <a:rPr lang="vi-VN" sz="2000">
                <a:solidFill>
                  <a:schemeClr val="bg1"/>
                </a:solidFill>
                <a:latin typeface="Times New Roman" panose="02020603050405020304" pitchFamily="18" charset="0"/>
                <a:cs typeface="Times New Roman" panose="02020603050405020304" pitchFamily="18" charset="0"/>
              </a:rPr>
              <a:t>Coriolis</a:t>
            </a:r>
            <a:r>
              <a:rPr lang="en-US" sz="2000">
                <a:solidFill>
                  <a:schemeClr val="bg1"/>
                </a:solidFill>
                <a:latin typeface="Times New Roman" panose="02020603050405020304" pitchFamily="18" charset="0"/>
                <a:cs typeface="Times New Roman" panose="02020603050405020304" pitchFamily="18" charset="0"/>
              </a:rPr>
              <a:t>). </a:t>
            </a:r>
          </a:p>
          <a:p>
            <a:pPr>
              <a:lnSpc>
                <a:spcPct val="120000"/>
              </a:lnSpc>
            </a:pPr>
            <a:r>
              <a:rPr lang="en-US" sz="2000">
                <a:solidFill>
                  <a:schemeClr val="bg1"/>
                </a:solidFill>
                <a:latin typeface="Times New Roman" panose="02020603050405020304" pitchFamily="18" charset="0"/>
                <a:cs typeface="Times New Roman" panose="02020603050405020304" pitchFamily="18" charset="0"/>
              </a:rPr>
              <a:t>- Nếu nhìn xuôi theo hướng chuyển động thì: </a:t>
            </a:r>
          </a:p>
          <a:p>
            <a:pPr>
              <a:lnSpc>
                <a:spcPct val="120000"/>
              </a:lnSpc>
            </a:pPr>
            <a:r>
              <a:rPr lang="pt-BR" sz="2000">
                <a:solidFill>
                  <a:schemeClr val="bg1"/>
                </a:solidFill>
                <a:latin typeface="Times New Roman" panose="02020603050405020304" pitchFamily="18" charset="0"/>
                <a:cs typeface="Times New Roman" panose="02020603050405020304" pitchFamily="18" charset="0"/>
              </a:rPr>
              <a:t>+ Ở nửa cầu Bắc:  vật chuyển động lệch về bên phải.</a:t>
            </a:r>
          </a:p>
          <a:p>
            <a:pPr>
              <a:lnSpc>
                <a:spcPct val="120000"/>
              </a:lnSpc>
            </a:pPr>
            <a:r>
              <a:rPr lang="pt-BR" sz="2000">
                <a:solidFill>
                  <a:schemeClr val="bg1"/>
                </a:solidFill>
                <a:latin typeface="Times New Roman" panose="02020603050405020304" pitchFamily="18" charset="0"/>
                <a:cs typeface="Times New Roman" panose="02020603050405020304" pitchFamily="18" charset="0"/>
              </a:rPr>
              <a:t>+ Ở nửa cầu Nam: vật chuyển động lệch về bên trái.</a:t>
            </a:r>
            <a:endParaRPr lang="en-US" sz="200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66EF2D1-A845-486E-9A49-4040B9EC6A68}"/>
              </a:ext>
            </a:extLst>
          </p:cNvPr>
          <p:cNvSpPr txBox="1"/>
          <p:nvPr/>
        </p:nvSpPr>
        <p:spPr>
          <a:xfrm>
            <a:off x="264357" y="3872882"/>
            <a:ext cx="6727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1" dirty="0">
                <a:solidFill>
                  <a:schemeClr val="bg1"/>
                </a:solidFill>
                <a:latin typeface="Times New Roman" panose="02020603050405020304" pitchFamily="18" charset="0"/>
              </a:rPr>
              <a:t>c</a:t>
            </a:r>
            <a:r>
              <a:rPr kumimoji="0" lang="vi-VN" sz="20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 Sự</a:t>
            </a:r>
            <a:r>
              <a:rPr kumimoji="0" lang="vi-VN" sz="2000" b="1" u="none" strike="noStrike" kern="1200" cap="none" spc="0" normalizeH="0" noProof="0" dirty="0">
                <a:ln>
                  <a:noFill/>
                </a:ln>
                <a:solidFill>
                  <a:schemeClr val="bg1"/>
                </a:solidFill>
                <a:effectLst/>
                <a:uLnTx/>
                <a:uFillTx/>
                <a:latin typeface="Times New Roman" panose="02020603050405020304" pitchFamily="18" charset="0"/>
                <a:ea typeface="+mn-ea"/>
                <a:cs typeface="+mn-cs"/>
              </a:rPr>
              <a:t> lệch hướng chuyển động của vật thể</a:t>
            </a:r>
            <a:endParaRPr kumimoji="0" lang="en-US" sz="2000" b="1" u="none" strike="noStrike" kern="1200" cap="none" spc="0" normalizeH="0" baseline="0" noProof="0" dirty="0">
              <a:ln>
                <a:noFill/>
              </a:ln>
              <a:solidFill>
                <a:schemeClr val="bg1"/>
              </a:solidFill>
              <a:effectLst/>
              <a:uLnTx/>
              <a:uFillTx/>
              <a:latin typeface="Calibri Light" panose="020F0302020204030204"/>
              <a:ea typeface="+mn-ea"/>
              <a:cs typeface="+mn-cs"/>
            </a:endParaRPr>
          </a:p>
        </p:txBody>
      </p:sp>
      <p:pic>
        <p:nvPicPr>
          <p:cNvPr id="15" name="Picture 14">
            <a:extLst>
              <a:ext uri="{FF2B5EF4-FFF2-40B4-BE49-F238E27FC236}">
                <a16:creationId xmlns:a16="http://schemas.microsoft.com/office/drawing/2014/main" id="{7A7BD023-2EBE-47A0-97CD-3781D290EE6C}"/>
              </a:ext>
            </a:extLst>
          </p:cNvPr>
          <p:cNvPicPr>
            <a:picLocks noChangeAspect="1"/>
          </p:cNvPicPr>
          <p:nvPr/>
        </p:nvPicPr>
        <p:blipFill>
          <a:blip r:embed="rId4"/>
          <a:stretch>
            <a:fillRect/>
          </a:stretch>
        </p:blipFill>
        <p:spPr>
          <a:xfrm>
            <a:off x="7331786" y="762000"/>
            <a:ext cx="4571179" cy="3348113"/>
          </a:xfrm>
          <a:prstGeom prst="rect">
            <a:avLst/>
          </a:prstGeom>
        </p:spPr>
      </p:pic>
      <p:pic>
        <p:nvPicPr>
          <p:cNvPr id="17" name="Picture 16">
            <a:extLst>
              <a:ext uri="{FF2B5EF4-FFF2-40B4-BE49-F238E27FC236}">
                <a16:creationId xmlns:a16="http://schemas.microsoft.com/office/drawing/2014/main" id="{F007EC56-966D-47CA-B3B2-DADF3C306F02}"/>
              </a:ext>
            </a:extLst>
          </p:cNvPr>
          <p:cNvPicPr>
            <a:picLocks noChangeAspect="1"/>
          </p:cNvPicPr>
          <p:nvPr/>
        </p:nvPicPr>
        <p:blipFill rotWithShape="1">
          <a:blip r:embed="rId5"/>
          <a:srcRect b="12936"/>
          <a:stretch/>
        </p:blipFill>
        <p:spPr>
          <a:xfrm>
            <a:off x="7329301" y="4259917"/>
            <a:ext cx="1706031" cy="2098842"/>
          </a:xfrm>
          <a:prstGeom prst="rect">
            <a:avLst/>
          </a:prstGeom>
        </p:spPr>
      </p:pic>
      <p:pic>
        <p:nvPicPr>
          <p:cNvPr id="18" name="Picture 17">
            <a:extLst>
              <a:ext uri="{FF2B5EF4-FFF2-40B4-BE49-F238E27FC236}">
                <a16:creationId xmlns:a16="http://schemas.microsoft.com/office/drawing/2014/main" id="{A2A282A3-2B1A-4D61-A5F9-010CB32A7A99}"/>
              </a:ext>
            </a:extLst>
          </p:cNvPr>
          <p:cNvPicPr>
            <a:picLocks noChangeAspect="1"/>
          </p:cNvPicPr>
          <p:nvPr/>
        </p:nvPicPr>
        <p:blipFill rotWithShape="1">
          <a:blip r:embed="rId5"/>
          <a:srcRect t="85705" b="624"/>
          <a:stretch/>
        </p:blipFill>
        <p:spPr>
          <a:xfrm>
            <a:off x="9035332" y="5361874"/>
            <a:ext cx="2666129" cy="995286"/>
          </a:xfrm>
          <a:prstGeom prst="rect">
            <a:avLst/>
          </a:prstGeom>
        </p:spPr>
      </p:pic>
      <p:sp>
        <p:nvSpPr>
          <p:cNvPr id="19" name="TextBox 18">
            <a:extLst>
              <a:ext uri="{FF2B5EF4-FFF2-40B4-BE49-F238E27FC236}">
                <a16:creationId xmlns:a16="http://schemas.microsoft.com/office/drawing/2014/main" id="{C1C2FA15-4F89-4E4B-9337-6B9D86CDE861}"/>
              </a:ext>
            </a:extLst>
          </p:cNvPr>
          <p:cNvSpPr txBox="1"/>
          <p:nvPr/>
        </p:nvSpPr>
        <p:spPr>
          <a:xfrm>
            <a:off x="594496" y="5959598"/>
            <a:ext cx="1021080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BTVN: Làm Sách bài tập trang 17 -&gt;19</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b="1">
                <a:solidFill>
                  <a:srgbClr val="FFFF00"/>
                </a:solidFill>
                <a:latin typeface="Times New Roman" panose="02020603050405020304" pitchFamily="18" charset="0"/>
                <a:cs typeface="Times New Roman" panose="02020603050405020304" pitchFamily="18" charset="0"/>
              </a:rPr>
              <a:t>Soạn bài 8: </a:t>
            </a:r>
            <a:r>
              <a:rPr kumimoji="0" lang="vi-VN" altLang="zh-CN" sz="1800" b="1" i="0" u="none" strike="noStrike" kern="1200" cap="none" spc="0" normalizeH="0" baseline="0" noProof="0">
                <a:ln>
                  <a:noFill/>
                </a:ln>
                <a:solidFill>
                  <a:srgbClr val="FFFF00"/>
                </a:solidFill>
                <a:effectLst/>
                <a:uLnTx/>
                <a:uFillTx/>
                <a:latin typeface="Times New Roman" panose="02020603050405020304" pitchFamily="18" charset="0"/>
                <a:ea typeface="小单纯体" panose="02010601030101010101" pitchFamily="2" charset="-122"/>
                <a:cs typeface="+mn-cs"/>
              </a:rPr>
              <a:t>: </a:t>
            </a:r>
            <a:r>
              <a:rPr kumimoji="0" lang="vi-VN" altLang="zh-CN" sz="2000" b="1" i="0" u="none" strike="noStrike" kern="1200" cap="none" spc="0" normalizeH="0" baseline="0" noProof="0">
                <a:ln>
                  <a:noFill/>
                </a:ln>
                <a:solidFill>
                  <a:srgbClr val="FFFF00"/>
                </a:solidFill>
                <a:effectLst/>
                <a:uLnTx/>
                <a:uFillTx/>
                <a:latin typeface="Times New Roman" panose="02020603050405020304" pitchFamily="18" charset="0"/>
                <a:ea typeface="小单纯体" panose="02010601030101010101" pitchFamily="2" charset="-122"/>
                <a:cs typeface="+mn-cs"/>
              </a:rPr>
              <a:t>Chuyển động của Trái Đất quanh Mặt</a:t>
            </a:r>
            <a:r>
              <a:rPr kumimoji="0" lang="vi-VN" altLang="zh-CN" sz="2000" b="1" i="0" u="none" strike="noStrike" kern="1200" cap="none" spc="0" normalizeH="0" noProof="0">
                <a:ln>
                  <a:noFill/>
                </a:ln>
                <a:solidFill>
                  <a:srgbClr val="FFFF00"/>
                </a:solidFill>
                <a:effectLst/>
                <a:uLnTx/>
                <a:uFillTx/>
                <a:latin typeface="Times New Roman" panose="02020603050405020304" pitchFamily="18" charset="0"/>
                <a:ea typeface="小单纯体" panose="02010601030101010101" pitchFamily="2" charset="-122"/>
                <a:cs typeface="+mn-cs"/>
              </a:rPr>
              <a:t> Trời </a:t>
            </a:r>
            <a:r>
              <a:rPr kumimoji="0" lang="vi-VN" altLang="zh-CN" sz="2000" b="1" i="0" u="none" strike="noStrike" kern="1200" cap="none" spc="0" normalizeH="0" baseline="0" noProof="0">
                <a:ln>
                  <a:noFill/>
                </a:ln>
                <a:solidFill>
                  <a:srgbClr val="FFFF00"/>
                </a:solidFill>
                <a:effectLst/>
                <a:uLnTx/>
                <a:uFillTx/>
                <a:latin typeface="Times New Roman" panose="02020603050405020304" pitchFamily="18" charset="0"/>
                <a:ea typeface="小单纯体" panose="02010601030101010101" pitchFamily="2" charset="-122"/>
                <a:cs typeface="+mn-cs"/>
              </a:rPr>
              <a:t>và hệ quả</a:t>
            </a:r>
            <a:r>
              <a:rPr lang="en-US" sz="2000" b="1">
                <a:solidFill>
                  <a:srgbClr val="FFFF00"/>
                </a:solidFill>
                <a:latin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759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758873D7-A56B-42B1-AECB-36891DDEE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8600"/>
            <a:ext cx="12907763" cy="7315200"/>
          </a:xfrm>
          <a:prstGeom prst="rect">
            <a:avLst/>
          </a:prstGeom>
        </p:spPr>
      </p:pic>
      <p:sp>
        <p:nvSpPr>
          <p:cNvPr id="7" name="TextBox 6"/>
          <p:cNvSpPr txBox="1"/>
          <p:nvPr/>
        </p:nvSpPr>
        <p:spPr>
          <a:xfrm>
            <a:off x="1381015" y="1590020"/>
            <a:ext cx="9820384" cy="1569660"/>
          </a:xfrm>
          <a:prstGeom prst="rect">
            <a:avLst/>
          </a:prstGeom>
          <a:noFill/>
        </p:spPr>
        <p:txBody>
          <a:bodyPr wrap="square" rtlCol="0">
            <a:spAutoFit/>
          </a:bodyPr>
          <a:lstStyle/>
          <a:p>
            <a:r>
              <a:rPr lang="pt-BR" sz="2400">
                <a:solidFill>
                  <a:srgbClr val="002060"/>
                </a:solidFill>
                <a:latin typeface="Times New Roman" panose="02020603050405020304" pitchFamily="18" charset="0"/>
                <a:cs typeface="Times New Roman" panose="02020603050405020304" pitchFamily="18" charset="0"/>
              </a:rPr>
              <a:t>- Các vật thể chuyển động trên bề mặt TĐ đều bị lệch hướng (do lực </a:t>
            </a:r>
            <a:r>
              <a:rPr lang="vi-VN" sz="2400">
                <a:solidFill>
                  <a:srgbClr val="002060"/>
                </a:solidFill>
                <a:latin typeface="Times New Roman" panose="02020603050405020304" pitchFamily="18" charset="0"/>
                <a:cs typeface="Times New Roman" panose="02020603050405020304" pitchFamily="18" charset="0"/>
              </a:rPr>
              <a:t>Coriolis</a:t>
            </a:r>
            <a:r>
              <a:rPr lang="en-US" sz="2400">
                <a:solidFill>
                  <a:srgbClr val="002060"/>
                </a:solidFill>
                <a:latin typeface="Times New Roman" panose="02020603050405020304" pitchFamily="18" charset="0"/>
                <a:cs typeface="Times New Roman" panose="02020603050405020304" pitchFamily="18" charset="0"/>
              </a:rPr>
              <a:t>). - Nếu nhìn xuôi theo hướng chuyển động thì: </a:t>
            </a:r>
          </a:p>
          <a:p>
            <a:r>
              <a:rPr lang="pt-BR" sz="2400">
                <a:solidFill>
                  <a:srgbClr val="002060"/>
                </a:solidFill>
                <a:latin typeface="Times New Roman" panose="02020603050405020304" pitchFamily="18" charset="0"/>
                <a:cs typeface="Times New Roman" panose="02020603050405020304" pitchFamily="18" charset="0"/>
              </a:rPr>
              <a:t>+ Ở nửa cầu Bắc:  vật chuyển động lệch về bên phải.</a:t>
            </a:r>
          </a:p>
          <a:p>
            <a:r>
              <a:rPr lang="pt-BR" sz="2400">
                <a:solidFill>
                  <a:srgbClr val="002060"/>
                </a:solidFill>
                <a:latin typeface="Times New Roman" panose="02020603050405020304" pitchFamily="18" charset="0"/>
                <a:cs typeface="Times New Roman" panose="02020603050405020304" pitchFamily="18" charset="0"/>
              </a:rPr>
              <a:t>+ Ở nửa cầu Nam: vật chuyển động lệch về bên trái.</a:t>
            </a:r>
            <a:endParaRPr lang="en-US" sz="2400">
              <a:solidFill>
                <a:srgbClr val="00206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158" y="451062"/>
            <a:ext cx="1066800" cy="1000125"/>
          </a:xfrm>
          <a:prstGeom prst="rect">
            <a:avLst/>
          </a:prstGeom>
        </p:spPr>
      </p:pic>
      <p:sp>
        <p:nvSpPr>
          <p:cNvPr id="11" name="Hộp Văn bản 3">
            <a:extLst>
              <a:ext uri="{FF2B5EF4-FFF2-40B4-BE49-F238E27FC236}">
                <a16:creationId xmlns:a16="http://schemas.microsoft.com/office/drawing/2014/main" id="{9C80D3DA-6A90-47ED-9DA0-8F1E07614B4F}"/>
              </a:ext>
            </a:extLst>
          </p:cNvPr>
          <p:cNvSpPr txBox="1"/>
          <p:nvPr/>
        </p:nvSpPr>
        <p:spPr>
          <a:xfrm>
            <a:off x="2454485" y="217972"/>
            <a:ext cx="7461564" cy="646331"/>
          </a:xfrm>
          <a:custGeom>
            <a:avLst/>
            <a:gdLst>
              <a:gd name="connsiteX0" fmla="*/ 0 w 9067800"/>
              <a:gd name="connsiteY0" fmla="*/ 0 h 646331"/>
              <a:gd name="connsiteX1" fmla="*/ 385381 w 9067800"/>
              <a:gd name="connsiteY1" fmla="*/ 0 h 646331"/>
              <a:gd name="connsiteX2" fmla="*/ 1133475 w 9067800"/>
              <a:gd name="connsiteY2" fmla="*/ 0 h 646331"/>
              <a:gd name="connsiteX3" fmla="*/ 1881569 w 9067800"/>
              <a:gd name="connsiteY3" fmla="*/ 0 h 646331"/>
              <a:gd name="connsiteX4" fmla="*/ 2448306 w 9067800"/>
              <a:gd name="connsiteY4" fmla="*/ 0 h 646331"/>
              <a:gd name="connsiteX5" fmla="*/ 3196400 w 9067800"/>
              <a:gd name="connsiteY5" fmla="*/ 0 h 646331"/>
              <a:gd name="connsiteX6" fmla="*/ 3581781 w 9067800"/>
              <a:gd name="connsiteY6" fmla="*/ 0 h 646331"/>
              <a:gd name="connsiteX7" fmla="*/ 4239197 w 9067800"/>
              <a:gd name="connsiteY7" fmla="*/ 0 h 646331"/>
              <a:gd name="connsiteX8" fmla="*/ 4715256 w 9067800"/>
              <a:gd name="connsiteY8" fmla="*/ 0 h 646331"/>
              <a:gd name="connsiteX9" fmla="*/ 5463350 w 9067800"/>
              <a:gd name="connsiteY9" fmla="*/ 0 h 646331"/>
              <a:gd name="connsiteX10" fmla="*/ 5939409 w 9067800"/>
              <a:gd name="connsiteY10" fmla="*/ 0 h 646331"/>
              <a:gd name="connsiteX11" fmla="*/ 6687503 w 9067800"/>
              <a:gd name="connsiteY11" fmla="*/ 0 h 646331"/>
              <a:gd name="connsiteX12" fmla="*/ 6982206 w 9067800"/>
              <a:gd name="connsiteY12" fmla="*/ 0 h 646331"/>
              <a:gd name="connsiteX13" fmla="*/ 7548944 w 9067800"/>
              <a:gd name="connsiteY13" fmla="*/ 0 h 646331"/>
              <a:gd name="connsiteX14" fmla="*/ 8115681 w 9067800"/>
              <a:gd name="connsiteY14" fmla="*/ 0 h 646331"/>
              <a:gd name="connsiteX15" fmla="*/ 8410385 w 9067800"/>
              <a:gd name="connsiteY15" fmla="*/ 0 h 646331"/>
              <a:gd name="connsiteX16" fmla="*/ 9067800 w 9067800"/>
              <a:gd name="connsiteY16" fmla="*/ 0 h 646331"/>
              <a:gd name="connsiteX17" fmla="*/ 9067800 w 9067800"/>
              <a:gd name="connsiteY17" fmla="*/ 310239 h 646331"/>
              <a:gd name="connsiteX18" fmla="*/ 9067800 w 9067800"/>
              <a:gd name="connsiteY18" fmla="*/ 646331 h 646331"/>
              <a:gd name="connsiteX19" fmla="*/ 8682419 w 9067800"/>
              <a:gd name="connsiteY19" fmla="*/ 646331 h 646331"/>
              <a:gd name="connsiteX20" fmla="*/ 8206359 w 9067800"/>
              <a:gd name="connsiteY20" fmla="*/ 646331 h 646331"/>
              <a:gd name="connsiteX21" fmla="*/ 7639622 w 9067800"/>
              <a:gd name="connsiteY21" fmla="*/ 646331 h 646331"/>
              <a:gd name="connsiteX22" fmla="*/ 7344918 w 9067800"/>
              <a:gd name="connsiteY22" fmla="*/ 646331 h 646331"/>
              <a:gd name="connsiteX23" fmla="*/ 6959537 w 9067800"/>
              <a:gd name="connsiteY23" fmla="*/ 646331 h 646331"/>
              <a:gd name="connsiteX24" fmla="*/ 6392799 w 9067800"/>
              <a:gd name="connsiteY24" fmla="*/ 646331 h 646331"/>
              <a:gd name="connsiteX25" fmla="*/ 5644706 w 9067800"/>
              <a:gd name="connsiteY25" fmla="*/ 646331 h 646331"/>
              <a:gd name="connsiteX26" fmla="*/ 5350002 w 9067800"/>
              <a:gd name="connsiteY26" fmla="*/ 646331 h 646331"/>
              <a:gd name="connsiteX27" fmla="*/ 4601909 w 9067800"/>
              <a:gd name="connsiteY27" fmla="*/ 646331 h 646331"/>
              <a:gd name="connsiteX28" fmla="*/ 4216527 w 9067800"/>
              <a:gd name="connsiteY28" fmla="*/ 646331 h 646331"/>
              <a:gd name="connsiteX29" fmla="*/ 3649789 w 9067800"/>
              <a:gd name="connsiteY29" fmla="*/ 646331 h 646331"/>
              <a:gd name="connsiteX30" fmla="*/ 3355086 w 9067800"/>
              <a:gd name="connsiteY30" fmla="*/ 646331 h 646331"/>
              <a:gd name="connsiteX31" fmla="*/ 2606993 w 9067800"/>
              <a:gd name="connsiteY31" fmla="*/ 646331 h 646331"/>
              <a:gd name="connsiteX32" fmla="*/ 2312289 w 9067800"/>
              <a:gd name="connsiteY32" fmla="*/ 646331 h 646331"/>
              <a:gd name="connsiteX33" fmla="*/ 1654874 w 9067800"/>
              <a:gd name="connsiteY33" fmla="*/ 646331 h 646331"/>
              <a:gd name="connsiteX34" fmla="*/ 1360170 w 9067800"/>
              <a:gd name="connsiteY34" fmla="*/ 646331 h 646331"/>
              <a:gd name="connsiteX35" fmla="*/ 884111 w 9067800"/>
              <a:gd name="connsiteY35" fmla="*/ 646331 h 646331"/>
              <a:gd name="connsiteX36" fmla="*/ 589407 w 9067800"/>
              <a:gd name="connsiteY36" fmla="*/ 646331 h 646331"/>
              <a:gd name="connsiteX37" fmla="*/ 0 w 9067800"/>
              <a:gd name="connsiteY37" fmla="*/ 646331 h 646331"/>
              <a:gd name="connsiteX38" fmla="*/ 0 w 9067800"/>
              <a:gd name="connsiteY38" fmla="*/ 336092 h 646331"/>
              <a:gd name="connsiteX39" fmla="*/ 0 w 9067800"/>
              <a:gd name="connsiteY39"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67800" h="646331" fill="none" extrusionOk="0">
                <a:moveTo>
                  <a:pt x="0" y="0"/>
                </a:moveTo>
                <a:cubicBezTo>
                  <a:pt x="140655" y="-26154"/>
                  <a:pt x="246114" y="30975"/>
                  <a:pt x="385381" y="0"/>
                </a:cubicBezTo>
                <a:cubicBezTo>
                  <a:pt x="524648" y="-30975"/>
                  <a:pt x="968733" y="74458"/>
                  <a:pt x="1133475" y="0"/>
                </a:cubicBezTo>
                <a:cubicBezTo>
                  <a:pt x="1298217" y="-74458"/>
                  <a:pt x="1728116" y="78687"/>
                  <a:pt x="1881569" y="0"/>
                </a:cubicBezTo>
                <a:cubicBezTo>
                  <a:pt x="2035022" y="-78687"/>
                  <a:pt x="2170314" y="54878"/>
                  <a:pt x="2448306" y="0"/>
                </a:cubicBezTo>
                <a:cubicBezTo>
                  <a:pt x="2726298" y="-54878"/>
                  <a:pt x="3018440" y="41588"/>
                  <a:pt x="3196400" y="0"/>
                </a:cubicBezTo>
                <a:cubicBezTo>
                  <a:pt x="3374360" y="-41588"/>
                  <a:pt x="3393840" y="27597"/>
                  <a:pt x="3581781" y="0"/>
                </a:cubicBezTo>
                <a:cubicBezTo>
                  <a:pt x="3769722" y="-27597"/>
                  <a:pt x="4002172" y="35666"/>
                  <a:pt x="4239197" y="0"/>
                </a:cubicBezTo>
                <a:cubicBezTo>
                  <a:pt x="4476222" y="-35666"/>
                  <a:pt x="4596990" y="49269"/>
                  <a:pt x="4715256" y="0"/>
                </a:cubicBezTo>
                <a:cubicBezTo>
                  <a:pt x="4833522" y="-49269"/>
                  <a:pt x="5306008" y="61400"/>
                  <a:pt x="5463350" y="0"/>
                </a:cubicBezTo>
                <a:cubicBezTo>
                  <a:pt x="5620692" y="-61400"/>
                  <a:pt x="5832122" y="18656"/>
                  <a:pt x="5939409" y="0"/>
                </a:cubicBezTo>
                <a:cubicBezTo>
                  <a:pt x="6046696" y="-18656"/>
                  <a:pt x="6535919" y="1960"/>
                  <a:pt x="6687503" y="0"/>
                </a:cubicBezTo>
                <a:cubicBezTo>
                  <a:pt x="6839087" y="-1960"/>
                  <a:pt x="6848760" y="14562"/>
                  <a:pt x="6982206" y="0"/>
                </a:cubicBezTo>
                <a:cubicBezTo>
                  <a:pt x="7115652" y="-14562"/>
                  <a:pt x="7269565" y="15884"/>
                  <a:pt x="7548944" y="0"/>
                </a:cubicBezTo>
                <a:cubicBezTo>
                  <a:pt x="7828323" y="-15884"/>
                  <a:pt x="7910530" y="14853"/>
                  <a:pt x="8115681" y="0"/>
                </a:cubicBezTo>
                <a:cubicBezTo>
                  <a:pt x="8320832" y="-14853"/>
                  <a:pt x="8348133" y="28604"/>
                  <a:pt x="8410385" y="0"/>
                </a:cubicBezTo>
                <a:cubicBezTo>
                  <a:pt x="8472637" y="-28604"/>
                  <a:pt x="8784185" y="18984"/>
                  <a:pt x="9067800" y="0"/>
                </a:cubicBezTo>
                <a:cubicBezTo>
                  <a:pt x="9091638" y="144304"/>
                  <a:pt x="9055958" y="216492"/>
                  <a:pt x="9067800" y="310239"/>
                </a:cubicBezTo>
                <a:cubicBezTo>
                  <a:pt x="9079642" y="403986"/>
                  <a:pt x="9044532" y="572701"/>
                  <a:pt x="9067800" y="646331"/>
                </a:cubicBezTo>
                <a:cubicBezTo>
                  <a:pt x="8956294" y="681692"/>
                  <a:pt x="8815798" y="602923"/>
                  <a:pt x="8682419" y="646331"/>
                </a:cubicBezTo>
                <a:cubicBezTo>
                  <a:pt x="8549040" y="689739"/>
                  <a:pt x="8416143" y="625133"/>
                  <a:pt x="8206359" y="646331"/>
                </a:cubicBezTo>
                <a:cubicBezTo>
                  <a:pt x="7996575" y="667529"/>
                  <a:pt x="7759610" y="621732"/>
                  <a:pt x="7639622" y="646331"/>
                </a:cubicBezTo>
                <a:cubicBezTo>
                  <a:pt x="7519634" y="670930"/>
                  <a:pt x="7430542" y="630684"/>
                  <a:pt x="7344918" y="646331"/>
                </a:cubicBezTo>
                <a:cubicBezTo>
                  <a:pt x="7259294" y="661978"/>
                  <a:pt x="7150596" y="612609"/>
                  <a:pt x="6959537" y="646331"/>
                </a:cubicBezTo>
                <a:cubicBezTo>
                  <a:pt x="6768478" y="680053"/>
                  <a:pt x="6547963" y="592097"/>
                  <a:pt x="6392799" y="646331"/>
                </a:cubicBezTo>
                <a:cubicBezTo>
                  <a:pt x="6237635" y="700565"/>
                  <a:pt x="5964055" y="615333"/>
                  <a:pt x="5644706" y="646331"/>
                </a:cubicBezTo>
                <a:cubicBezTo>
                  <a:pt x="5325357" y="677329"/>
                  <a:pt x="5431554" y="612790"/>
                  <a:pt x="5350002" y="646331"/>
                </a:cubicBezTo>
                <a:cubicBezTo>
                  <a:pt x="5268450" y="679872"/>
                  <a:pt x="4779233" y="598775"/>
                  <a:pt x="4601909" y="646331"/>
                </a:cubicBezTo>
                <a:cubicBezTo>
                  <a:pt x="4424585" y="693887"/>
                  <a:pt x="4380256" y="605286"/>
                  <a:pt x="4216527" y="646331"/>
                </a:cubicBezTo>
                <a:cubicBezTo>
                  <a:pt x="4052798" y="687376"/>
                  <a:pt x="3928830" y="632584"/>
                  <a:pt x="3649789" y="646331"/>
                </a:cubicBezTo>
                <a:cubicBezTo>
                  <a:pt x="3370748" y="660078"/>
                  <a:pt x="3479117" y="634660"/>
                  <a:pt x="3355086" y="646331"/>
                </a:cubicBezTo>
                <a:cubicBezTo>
                  <a:pt x="3231055" y="658002"/>
                  <a:pt x="2835011" y="587696"/>
                  <a:pt x="2606993" y="646331"/>
                </a:cubicBezTo>
                <a:cubicBezTo>
                  <a:pt x="2378975" y="704966"/>
                  <a:pt x="2433844" y="616942"/>
                  <a:pt x="2312289" y="646331"/>
                </a:cubicBezTo>
                <a:cubicBezTo>
                  <a:pt x="2190734" y="675720"/>
                  <a:pt x="1866340" y="589482"/>
                  <a:pt x="1654874" y="646331"/>
                </a:cubicBezTo>
                <a:cubicBezTo>
                  <a:pt x="1443409" y="703180"/>
                  <a:pt x="1486146" y="611937"/>
                  <a:pt x="1360170" y="646331"/>
                </a:cubicBezTo>
                <a:cubicBezTo>
                  <a:pt x="1234194" y="680725"/>
                  <a:pt x="980145" y="638616"/>
                  <a:pt x="884111" y="646331"/>
                </a:cubicBezTo>
                <a:cubicBezTo>
                  <a:pt x="788077" y="654046"/>
                  <a:pt x="655067" y="626032"/>
                  <a:pt x="589407" y="646331"/>
                </a:cubicBezTo>
                <a:cubicBezTo>
                  <a:pt x="523747" y="666630"/>
                  <a:pt x="283567" y="626868"/>
                  <a:pt x="0" y="646331"/>
                </a:cubicBezTo>
                <a:cubicBezTo>
                  <a:pt x="-11569" y="534799"/>
                  <a:pt x="32332" y="412547"/>
                  <a:pt x="0" y="336092"/>
                </a:cubicBezTo>
                <a:cubicBezTo>
                  <a:pt x="-32332" y="259637"/>
                  <a:pt x="1119" y="163603"/>
                  <a:pt x="0" y="0"/>
                </a:cubicBezTo>
                <a:close/>
              </a:path>
              <a:path w="9067800" h="646331" stroke="0" extrusionOk="0">
                <a:moveTo>
                  <a:pt x="0" y="0"/>
                </a:moveTo>
                <a:cubicBezTo>
                  <a:pt x="220433" y="-1632"/>
                  <a:pt x="253447" y="21413"/>
                  <a:pt x="476060" y="0"/>
                </a:cubicBezTo>
                <a:cubicBezTo>
                  <a:pt x="698673" y="-21413"/>
                  <a:pt x="736680" y="55518"/>
                  <a:pt x="952119" y="0"/>
                </a:cubicBezTo>
                <a:cubicBezTo>
                  <a:pt x="1167558" y="-55518"/>
                  <a:pt x="1202638" y="36162"/>
                  <a:pt x="1337501" y="0"/>
                </a:cubicBezTo>
                <a:cubicBezTo>
                  <a:pt x="1472364" y="-36162"/>
                  <a:pt x="1639667" y="9813"/>
                  <a:pt x="1722882" y="0"/>
                </a:cubicBezTo>
                <a:cubicBezTo>
                  <a:pt x="1806097" y="-9813"/>
                  <a:pt x="1950375" y="44426"/>
                  <a:pt x="2108264" y="0"/>
                </a:cubicBezTo>
                <a:cubicBezTo>
                  <a:pt x="2266153" y="-44426"/>
                  <a:pt x="2374616" y="7241"/>
                  <a:pt x="2584323" y="0"/>
                </a:cubicBezTo>
                <a:cubicBezTo>
                  <a:pt x="2794030" y="-7241"/>
                  <a:pt x="2785739" y="8312"/>
                  <a:pt x="2879027" y="0"/>
                </a:cubicBezTo>
                <a:cubicBezTo>
                  <a:pt x="2972315" y="-8312"/>
                  <a:pt x="3092436" y="18700"/>
                  <a:pt x="3264408" y="0"/>
                </a:cubicBezTo>
                <a:cubicBezTo>
                  <a:pt x="3436380" y="-18700"/>
                  <a:pt x="3448166" y="35279"/>
                  <a:pt x="3559111" y="0"/>
                </a:cubicBezTo>
                <a:cubicBezTo>
                  <a:pt x="3670056" y="-35279"/>
                  <a:pt x="3803667" y="39974"/>
                  <a:pt x="3944493" y="0"/>
                </a:cubicBezTo>
                <a:cubicBezTo>
                  <a:pt x="4085319" y="-39974"/>
                  <a:pt x="4176056" y="274"/>
                  <a:pt x="4239196" y="0"/>
                </a:cubicBezTo>
                <a:cubicBezTo>
                  <a:pt x="4302336" y="-274"/>
                  <a:pt x="4786319" y="18985"/>
                  <a:pt x="4987290" y="0"/>
                </a:cubicBezTo>
                <a:cubicBezTo>
                  <a:pt x="5188261" y="-18985"/>
                  <a:pt x="5363910" y="34419"/>
                  <a:pt x="5735384" y="0"/>
                </a:cubicBezTo>
                <a:cubicBezTo>
                  <a:pt x="6106858" y="-34419"/>
                  <a:pt x="5950631" y="28312"/>
                  <a:pt x="6120765" y="0"/>
                </a:cubicBezTo>
                <a:cubicBezTo>
                  <a:pt x="6290899" y="-28312"/>
                  <a:pt x="6527676" y="18936"/>
                  <a:pt x="6778180" y="0"/>
                </a:cubicBezTo>
                <a:cubicBezTo>
                  <a:pt x="7028684" y="-18936"/>
                  <a:pt x="7169641" y="17087"/>
                  <a:pt x="7526274" y="0"/>
                </a:cubicBezTo>
                <a:cubicBezTo>
                  <a:pt x="7882907" y="-17087"/>
                  <a:pt x="7957543" y="30480"/>
                  <a:pt x="8093012" y="0"/>
                </a:cubicBezTo>
                <a:cubicBezTo>
                  <a:pt x="8228481" y="-30480"/>
                  <a:pt x="8849525" y="106272"/>
                  <a:pt x="9067800" y="0"/>
                </a:cubicBezTo>
                <a:cubicBezTo>
                  <a:pt x="9084999" y="92516"/>
                  <a:pt x="9032838" y="227930"/>
                  <a:pt x="9067800" y="310239"/>
                </a:cubicBezTo>
                <a:cubicBezTo>
                  <a:pt x="9102762" y="392548"/>
                  <a:pt x="9043686" y="567034"/>
                  <a:pt x="9067800" y="646331"/>
                </a:cubicBezTo>
                <a:cubicBezTo>
                  <a:pt x="8956094" y="660249"/>
                  <a:pt x="8786570" y="640920"/>
                  <a:pt x="8682419" y="646331"/>
                </a:cubicBezTo>
                <a:cubicBezTo>
                  <a:pt x="8578268" y="651742"/>
                  <a:pt x="8455266" y="602552"/>
                  <a:pt x="8297037" y="646331"/>
                </a:cubicBezTo>
                <a:cubicBezTo>
                  <a:pt x="8138808" y="690110"/>
                  <a:pt x="7816506" y="619691"/>
                  <a:pt x="7639622" y="646331"/>
                </a:cubicBezTo>
                <a:cubicBezTo>
                  <a:pt x="7462739" y="672971"/>
                  <a:pt x="7207671" y="606623"/>
                  <a:pt x="7072884" y="646331"/>
                </a:cubicBezTo>
                <a:cubicBezTo>
                  <a:pt x="6938097" y="686039"/>
                  <a:pt x="6836527" y="637906"/>
                  <a:pt x="6687503" y="646331"/>
                </a:cubicBezTo>
                <a:cubicBezTo>
                  <a:pt x="6538479" y="654756"/>
                  <a:pt x="6387005" y="602274"/>
                  <a:pt x="6211443" y="646331"/>
                </a:cubicBezTo>
                <a:cubicBezTo>
                  <a:pt x="6035881" y="690388"/>
                  <a:pt x="5864259" y="570828"/>
                  <a:pt x="5554028" y="646331"/>
                </a:cubicBezTo>
                <a:cubicBezTo>
                  <a:pt x="5243797" y="721834"/>
                  <a:pt x="5320106" y="616714"/>
                  <a:pt x="5259324" y="646331"/>
                </a:cubicBezTo>
                <a:cubicBezTo>
                  <a:pt x="5198542" y="675948"/>
                  <a:pt x="5034990" y="641566"/>
                  <a:pt x="4873943" y="646331"/>
                </a:cubicBezTo>
                <a:cubicBezTo>
                  <a:pt x="4712896" y="651096"/>
                  <a:pt x="4530480" y="610040"/>
                  <a:pt x="4397883" y="646331"/>
                </a:cubicBezTo>
                <a:cubicBezTo>
                  <a:pt x="4265286" y="682622"/>
                  <a:pt x="4054013" y="639081"/>
                  <a:pt x="3921824" y="646331"/>
                </a:cubicBezTo>
                <a:cubicBezTo>
                  <a:pt x="3789635" y="653581"/>
                  <a:pt x="3668933" y="601966"/>
                  <a:pt x="3445764" y="646331"/>
                </a:cubicBezTo>
                <a:cubicBezTo>
                  <a:pt x="3222595" y="690696"/>
                  <a:pt x="2994818" y="628056"/>
                  <a:pt x="2697671" y="646331"/>
                </a:cubicBezTo>
                <a:cubicBezTo>
                  <a:pt x="2400524" y="664606"/>
                  <a:pt x="2408994" y="591544"/>
                  <a:pt x="2221611" y="646331"/>
                </a:cubicBezTo>
                <a:cubicBezTo>
                  <a:pt x="2034228" y="701118"/>
                  <a:pt x="2004880" y="635433"/>
                  <a:pt x="1926908" y="646331"/>
                </a:cubicBezTo>
                <a:cubicBezTo>
                  <a:pt x="1848936" y="657229"/>
                  <a:pt x="1691151" y="642707"/>
                  <a:pt x="1541526" y="646331"/>
                </a:cubicBezTo>
                <a:cubicBezTo>
                  <a:pt x="1391901" y="649955"/>
                  <a:pt x="1183943" y="597711"/>
                  <a:pt x="1065467" y="646331"/>
                </a:cubicBezTo>
                <a:cubicBezTo>
                  <a:pt x="946991" y="694951"/>
                  <a:pt x="862433" y="636805"/>
                  <a:pt x="680085" y="646331"/>
                </a:cubicBezTo>
                <a:cubicBezTo>
                  <a:pt x="497737" y="655857"/>
                  <a:pt x="211977" y="644600"/>
                  <a:pt x="0" y="646331"/>
                </a:cubicBezTo>
                <a:cubicBezTo>
                  <a:pt x="-17553" y="493948"/>
                  <a:pt x="26110" y="463368"/>
                  <a:pt x="0" y="323166"/>
                </a:cubicBezTo>
                <a:cubicBezTo>
                  <a:pt x="-26110" y="182964"/>
                  <a:pt x="10595" y="89952"/>
                  <a:pt x="0" y="0"/>
                </a:cubicBezTo>
                <a:close/>
              </a:path>
            </a:pathLst>
          </a:custGeom>
          <a:solidFill>
            <a:srgbClr val="00B0F0"/>
          </a:solidFill>
          <a:ln>
            <a:solidFill>
              <a:schemeClr val="bg1"/>
            </a:solidFill>
            <a:extLst>
              <a:ext uri="{C807C97D-BFC1-408E-A445-0C87EB9F89A2}">
                <ask:lineSketchStyleProps xmlns:ask="http://schemas.microsoft.com/office/drawing/2018/sketchyshapes" sd="1382117220">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9Slide05 Claudia" pitchFamily="2" charset="0"/>
                <a:ea typeface="+mn-ea"/>
                <a:cs typeface="+mn-cs"/>
              </a:rPr>
              <a:t>2. Hệ quả</a:t>
            </a:r>
            <a:endParaRPr kumimoji="0" lang="en-US" sz="3600" b="0" i="0" u="none" strike="noStrike" kern="1200" cap="none" spc="0" normalizeH="0" baseline="0" noProof="0" dirty="0">
              <a:ln>
                <a:noFill/>
              </a:ln>
              <a:solidFill>
                <a:prstClr val="white"/>
              </a:solidFill>
              <a:effectLst/>
              <a:uLnTx/>
              <a:uFillTx/>
              <a:latin typeface="#9Slide05 Claudia" pitchFamily="2" charset="0"/>
              <a:ea typeface="+mn-ea"/>
              <a:cs typeface="+mn-cs"/>
            </a:endParaRPr>
          </a:p>
        </p:txBody>
      </p:sp>
      <p:sp>
        <p:nvSpPr>
          <p:cNvPr id="12" name="TextBox 11"/>
          <p:cNvSpPr txBox="1"/>
          <p:nvPr/>
        </p:nvSpPr>
        <p:spPr>
          <a:xfrm>
            <a:off x="2187958" y="1066800"/>
            <a:ext cx="6727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latin typeface="Times New Roman" panose="02020603050405020304" pitchFamily="18" charset="0"/>
              </a:rPr>
              <a:t>c</a:t>
            </a: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Sự</a:t>
            </a:r>
            <a:r>
              <a:rPr kumimoji="0" lang="vi-VN" sz="2800" b="1" i="1" u="none" strike="noStrike" kern="1200" cap="none" spc="0" normalizeH="0" noProof="0" dirty="0">
                <a:ln>
                  <a:noFill/>
                </a:ln>
                <a:solidFill>
                  <a:srgbClr val="FF0000"/>
                </a:solidFill>
                <a:effectLst/>
                <a:uLnTx/>
                <a:uFillTx/>
                <a:latin typeface="Times New Roman" panose="02020603050405020304" pitchFamily="18" charset="0"/>
                <a:ea typeface="+mn-ea"/>
                <a:cs typeface="+mn-cs"/>
              </a:rPr>
              <a:t> lệch hướng chuyển động của vật thể</a:t>
            </a:r>
            <a:endParaRPr kumimoji="0" lang="en-US" sz="2800" b="1" i="1"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pic>
        <p:nvPicPr>
          <p:cNvPr id="13" name="Hình ảnh 1">
            <a:extLst>
              <a:ext uri="{FF2B5EF4-FFF2-40B4-BE49-F238E27FC236}">
                <a16:creationId xmlns:a16="http://schemas.microsoft.com/office/drawing/2014/main" id="{025B23AC-F246-443D-A9AF-B42BB8969BF3}"/>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5867400" y="2197875"/>
            <a:ext cx="5503767" cy="3899656"/>
          </a:xfrm>
          <a:prstGeom prst="rect">
            <a:avLst/>
          </a:prstGeom>
        </p:spPr>
      </p:pic>
    </p:spTree>
    <p:extLst>
      <p:ext uri="{BB962C8B-B14F-4D97-AF65-F5344CB8AC3E}">
        <p14:creationId xmlns:p14="http://schemas.microsoft.com/office/powerpoint/2010/main" val="1794858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AB0CADF7-35BC-4E2F-891F-709F2CD02660}"/>
              </a:ext>
            </a:extLst>
          </p:cNvPr>
          <p:cNvSpPr txBox="1"/>
          <p:nvPr/>
        </p:nvSpPr>
        <p:spPr>
          <a:xfrm>
            <a:off x="6248400" y="381000"/>
            <a:ext cx="4495800" cy="1015663"/>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6000" b="1" i="0" u="none" strike="noStrike" kern="0" cap="none" spc="0" normalizeH="0" baseline="0" noProof="0">
                <a:ln>
                  <a:noFill/>
                </a:ln>
                <a:solidFill>
                  <a:srgbClr val="0070C0"/>
                </a:solidFill>
                <a:effectLst/>
                <a:uLnTx/>
                <a:uFillTx/>
                <a:latin typeface="SVN-Prima" panose="02040603050506020204" pitchFamily="18" charset="0"/>
                <a:ea typeface="+mn-ea"/>
                <a:cs typeface="Times New Roman" pitchFamily="18" charset="0"/>
              </a:rPr>
              <a:t>Vận dụng</a:t>
            </a:r>
            <a:endParaRPr kumimoji="0" lang="en-US" sz="6000" b="1" i="0" u="none" strike="noStrike" kern="0" cap="none" spc="0" normalizeH="0" baseline="0" noProof="0" dirty="0">
              <a:ln>
                <a:noFill/>
              </a:ln>
              <a:solidFill>
                <a:srgbClr val="0070C0"/>
              </a:solidFill>
              <a:effectLst/>
              <a:uLnTx/>
              <a:uFillTx/>
              <a:latin typeface="SVN-Prima" panose="02040603050506020204" pitchFamily="18" charset="0"/>
              <a:ea typeface="+mn-ea"/>
              <a:cs typeface="Times New Roman" pitchFamily="18" charset="0"/>
            </a:endParaRPr>
          </a:p>
        </p:txBody>
      </p:sp>
      <p:pic>
        <p:nvPicPr>
          <p:cNvPr id="5" name="Hình ảnh 4">
            <a:extLst>
              <a:ext uri="{FF2B5EF4-FFF2-40B4-BE49-F238E27FC236}">
                <a16:creationId xmlns:a16="http://schemas.microsoft.com/office/drawing/2014/main" id="{9BE91D86-BF1B-421B-A913-BA88F7C1BBD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009900" y="-609600"/>
            <a:ext cx="10972800" cy="9346424"/>
          </a:xfrm>
          <a:prstGeom prst="rect">
            <a:avLst/>
          </a:prstGeom>
        </p:spPr>
      </p:pic>
      <p:sp>
        <p:nvSpPr>
          <p:cNvPr id="4" name="Hộp Văn bản 3">
            <a:extLst>
              <a:ext uri="{FF2B5EF4-FFF2-40B4-BE49-F238E27FC236}">
                <a16:creationId xmlns:a16="http://schemas.microsoft.com/office/drawing/2014/main" id="{9058F402-9C0E-491F-83A6-459AE73B48AF}"/>
              </a:ext>
            </a:extLst>
          </p:cNvPr>
          <p:cNvSpPr txBox="1"/>
          <p:nvPr/>
        </p:nvSpPr>
        <p:spPr>
          <a:xfrm>
            <a:off x="838200" y="1720840"/>
            <a:ext cx="3276600" cy="3416320"/>
          </a:xfrm>
          <a:prstGeom prst="rect">
            <a:avLst/>
          </a:prstGeom>
          <a:noFill/>
        </p:spPr>
        <p:txBody>
          <a:bodyPr wrap="square">
            <a:spAutoFit/>
          </a:bodyPr>
          <a:lstStyle/>
          <a:p>
            <a:pPr algn="just"/>
            <a:r>
              <a:rPr lang="vi-VN" sz="2400">
                <a:solidFill>
                  <a:srgbClr val="0070C0"/>
                </a:solidFill>
                <a:latin typeface="#9Slide02 Noi dung rat dai" panose="02000000000000000000" pitchFamily="2" charset="0"/>
                <a:ea typeface="#9Slide02 Noi dung rat dai" panose="02000000000000000000" pitchFamily="2" charset="0"/>
              </a:rPr>
              <a:t>An sống ở </a:t>
            </a:r>
            <a:r>
              <a:rPr lang="vi-VN" sz="2400">
                <a:solidFill>
                  <a:srgbClr val="FF0066"/>
                </a:solidFill>
                <a:latin typeface="#9Slide02 Noi dung rat dai" panose="02000000000000000000" pitchFamily="2" charset="0"/>
                <a:ea typeface="#9Slide02 Noi dung rat dai" panose="02000000000000000000" pitchFamily="2" charset="0"/>
              </a:rPr>
              <a:t>Hà Nội </a:t>
            </a:r>
            <a:r>
              <a:rPr lang="vi-VN" sz="2400">
                <a:solidFill>
                  <a:srgbClr val="0070C0"/>
                </a:solidFill>
                <a:latin typeface="#9Slide02 Noi dung rat dai" panose="02000000000000000000" pitchFamily="2" charset="0"/>
                <a:ea typeface="#9Slide02 Noi dung rat dai" panose="02000000000000000000" pitchFamily="2" charset="0"/>
              </a:rPr>
              <a:t>và có bạn sống ở </a:t>
            </a:r>
            <a:r>
              <a:rPr lang="vi-VN" sz="2400">
                <a:solidFill>
                  <a:srgbClr val="FF0066"/>
                </a:solidFill>
                <a:latin typeface="#9Slide02 Noi dung rat dai" panose="02000000000000000000" pitchFamily="2" charset="0"/>
                <a:ea typeface="#9Slide02 Noi dung rat dai" panose="02000000000000000000" pitchFamily="2" charset="0"/>
              </a:rPr>
              <a:t>Xao Pao-lô (Braxin)</a:t>
            </a:r>
            <a:r>
              <a:rPr lang="vi-VN" sz="2400">
                <a:solidFill>
                  <a:srgbClr val="0070C0"/>
                </a:solidFill>
                <a:latin typeface="#9Slide02 Noi dung rat dai" panose="02000000000000000000" pitchFamily="2" charset="0"/>
                <a:ea typeface="#9Slide02 Noi dung rat dai" panose="02000000000000000000" pitchFamily="2" charset="0"/>
              </a:rPr>
              <a:t> vào lúc 11h trưa, sau khi đi học về An định gọi điện cho bạn để nói chuyện. Bố khuyên An không nên gọi vào giờ này. Theo em tại sao bố An lại khuyên An như vậy.</a:t>
            </a:r>
            <a:endParaRPr lang="en-US" sz="2400">
              <a:solidFill>
                <a:srgbClr val="0070C0"/>
              </a:solidFill>
              <a:latin typeface="#9Slide02 Noi dung rat dai" panose="02000000000000000000" pitchFamily="2" charset="0"/>
              <a:ea typeface="#9Slide02 Noi dung rat dai" panose="02000000000000000000" pitchFamily="2" charset="0"/>
            </a:endParaRPr>
          </a:p>
        </p:txBody>
      </p:sp>
      <p:pic>
        <p:nvPicPr>
          <p:cNvPr id="7" name="Hình ảnh 6">
            <a:extLst>
              <a:ext uri="{FF2B5EF4-FFF2-40B4-BE49-F238E27FC236}">
                <a16:creationId xmlns:a16="http://schemas.microsoft.com/office/drawing/2014/main" id="{8056168A-BC75-4F49-83FE-11A97FF57CA6}"/>
              </a:ext>
            </a:extLst>
          </p:cNvPr>
          <p:cNvPicPr/>
          <p:nvPr/>
        </p:nvPicPr>
        <p:blipFill>
          <a:blip r:embed="rId4"/>
          <a:stretch>
            <a:fillRect/>
          </a:stretch>
        </p:blipFill>
        <p:spPr>
          <a:xfrm>
            <a:off x="8440152" y="4419600"/>
            <a:ext cx="3066048" cy="2057400"/>
          </a:xfrm>
          <a:prstGeom prst="rect">
            <a:avLst/>
          </a:prstGeom>
        </p:spPr>
      </p:pic>
      <p:pic>
        <p:nvPicPr>
          <p:cNvPr id="6" name="Hình ảnh 5">
            <a:extLst>
              <a:ext uri="{FF2B5EF4-FFF2-40B4-BE49-F238E27FC236}">
                <a16:creationId xmlns:a16="http://schemas.microsoft.com/office/drawing/2014/main" id="{8F0CF73B-2005-4252-8D55-C44AF54F5799}"/>
              </a:ext>
            </a:extLst>
          </p:cNvPr>
          <p:cNvPicPr>
            <a:picLocks noChangeAspect="1"/>
          </p:cNvPicPr>
          <p:nvPr/>
        </p:nvPicPr>
        <p:blipFill>
          <a:blip r:embed="rId5"/>
          <a:stretch>
            <a:fillRect/>
          </a:stretch>
        </p:blipFill>
        <p:spPr>
          <a:xfrm>
            <a:off x="5069371" y="1720840"/>
            <a:ext cx="3084843" cy="1908213"/>
          </a:xfrm>
          <a:prstGeom prst="rect">
            <a:avLst/>
          </a:prstGeom>
        </p:spPr>
      </p:pic>
      <p:cxnSp>
        <p:nvCxnSpPr>
          <p:cNvPr id="10" name="Đường kết nối: Cong 9">
            <a:extLst>
              <a:ext uri="{FF2B5EF4-FFF2-40B4-BE49-F238E27FC236}">
                <a16:creationId xmlns:a16="http://schemas.microsoft.com/office/drawing/2014/main" id="{FE596D83-B489-4BAA-A733-92D762B9BA8C}"/>
              </a:ext>
            </a:extLst>
          </p:cNvPr>
          <p:cNvCxnSpPr>
            <a:cxnSpLocks/>
          </p:cNvCxnSpPr>
          <p:nvPr/>
        </p:nvCxnSpPr>
        <p:spPr>
          <a:xfrm rot="10800000">
            <a:off x="6248401" y="3629056"/>
            <a:ext cx="2319489" cy="1819245"/>
          </a:xfrm>
          <a:prstGeom prst="curvedConnector3">
            <a:avLst/>
          </a:prstGeom>
          <a:ln w="38100">
            <a:solidFill>
              <a:srgbClr val="FF0066"/>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7174" name="Picture 6" descr="Hotline – NGHĨA HIỆP">
            <a:extLst>
              <a:ext uri="{FF2B5EF4-FFF2-40B4-BE49-F238E27FC236}">
                <a16:creationId xmlns:a16="http://schemas.microsoft.com/office/drawing/2014/main" id="{1B68AC62-C2A1-4738-811D-4C6DC71B3FA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1562099"/>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00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1766" y="135344"/>
            <a:ext cx="2852063" cy="757130"/>
          </a:xfrm>
          <a:noFill/>
        </p:spPr>
        <p:txBody>
          <a:bodyPr wrap="none" lIns="91440" tIns="45720" rIns="91440" bIns="45720">
            <a:spAutoFit/>
          </a:bodyPr>
          <a:lstStyle/>
          <a:p>
            <a:r>
              <a:rPr lang="vi-VN" sz="4800" b="1" dirty="0">
                <a:ln w="6600">
                  <a:solidFill>
                    <a:srgbClr val="FFC000"/>
                  </a:solidFill>
                  <a:prstDash val="solid"/>
                </a:ln>
                <a:solidFill>
                  <a:schemeClr val="accent5"/>
                </a:solidFill>
                <a:effectLst>
                  <a:outerShdw dist="38100" dir="2700000" algn="tl" rotWithShape="0">
                    <a:schemeClr val="accent2"/>
                  </a:outerShdw>
                </a:effectLst>
                <a:ea typeface="+mn-ea"/>
                <a:cs typeface="+mn-cs"/>
              </a:rPr>
              <a:t>LUYỆN TẬP</a:t>
            </a:r>
            <a:endParaRPr lang="en-US" sz="4800" b="1" dirty="0">
              <a:ln w="6600">
                <a:solidFill>
                  <a:srgbClr val="FFC000"/>
                </a:solidFill>
                <a:prstDash val="solid"/>
              </a:ln>
              <a:solidFill>
                <a:schemeClr val="accent5"/>
              </a:solidFill>
              <a:effectLst>
                <a:outerShdw dist="38100" dir="2700000" algn="tl" rotWithShape="0">
                  <a:schemeClr val="accent2"/>
                </a:outerShdw>
              </a:effectLst>
              <a:ea typeface="+mn-ea"/>
              <a:cs typeface="+mn-cs"/>
            </a:endParaRPr>
          </a:p>
        </p:txBody>
      </p:sp>
      <p:cxnSp>
        <p:nvCxnSpPr>
          <p:cNvPr id="5" name="Straight Connector 4"/>
          <p:cNvCxnSpPr/>
          <p:nvPr/>
        </p:nvCxnSpPr>
        <p:spPr>
          <a:xfrm>
            <a:off x="2627086" y="1036693"/>
            <a:ext cx="9358588"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579951" y="1028718"/>
            <a:ext cx="9452858"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pic>
        <p:nvPicPr>
          <p:cNvPr id="2050" name="Picture 2" descr="Hình ảnh dấu chấm hỏi đẹp"/>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79375" l="10000" r="81250">
                        <a14:foregroundMark x1="22969" y1="31094" x2="22969" y2="31094"/>
                        <a14:foregroundMark x1="30312" y1="19688" x2="30312" y2="19688"/>
                        <a14:foregroundMark x1="29531" y1="28906" x2="29531" y2="28906"/>
                        <a14:foregroundMark x1="26563" y1="44688" x2="26563" y2="44688"/>
                        <a14:foregroundMark x1="46719" y1="42500" x2="46719" y2="42500"/>
                        <a14:foregroundMark x1="57188" y1="39375" x2="57188" y2="39375"/>
                        <a14:foregroundMark x1="45469" y1="42188" x2="45469" y2="42188"/>
                        <a14:foregroundMark x1="45469" y1="42188" x2="46250" y2="42031"/>
                        <a14:foregroundMark x1="46875" y1="42031" x2="46875" y2="42031"/>
                        <a14:foregroundMark x1="55469" y1="40313" x2="55469" y2="40313"/>
                        <a14:foregroundMark x1="55469" y1="39688" x2="55469" y2="39688"/>
                        <a14:foregroundMark x1="72188" y1="22500" x2="72188" y2="22500"/>
                        <a14:foregroundMark x1="23906" y1="34688" x2="23906" y2="34688"/>
                        <a14:foregroundMark x1="22969" y1="37969" x2="22969" y2="37969"/>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290929"/>
            <a:ext cx="2639294" cy="2639294"/>
          </a:xfrm>
          <a:prstGeom prst="rect">
            <a:avLst/>
          </a:prstGeom>
          <a:noFill/>
          <a:extLst>
            <a:ext uri="{909E8E84-426E-40DD-AFC4-6F175D3DCCD1}">
              <a14:hiddenFill xmlns:a14="http://schemas.microsoft.com/office/drawing/2010/main">
                <a:solidFill>
                  <a:srgbClr val="FFFFFF"/>
                </a:solidFill>
              </a14:hiddenFill>
            </a:ext>
          </a:extLst>
        </p:spPr>
      </p:pic>
      <p:sp>
        <p:nvSpPr>
          <p:cNvPr id="44" name="Hình chữ nhật 4">
            <a:extLst>
              <a:ext uri="{FF2B5EF4-FFF2-40B4-BE49-F238E27FC236}">
                <a16:creationId xmlns:a16="http://schemas.microsoft.com/office/drawing/2014/main" id="{481A9952-3D17-499F-ABFC-C96477EE45DE}"/>
              </a:ext>
            </a:extLst>
          </p:cNvPr>
          <p:cNvSpPr/>
          <p:nvPr/>
        </p:nvSpPr>
        <p:spPr>
          <a:xfrm>
            <a:off x="1524000" y="1146825"/>
            <a:ext cx="10508809" cy="2351118"/>
          </a:xfrm>
          <a:prstGeom prst="rect">
            <a:avLst/>
          </a:prstGeom>
          <a:solidFill>
            <a:schemeClr val="accent3">
              <a:lumMod val="20000"/>
              <a:lumOff val="80000"/>
              <a:alpha val="42000"/>
            </a:schemeClr>
          </a:solidFill>
        </p:spPr>
        <p:txBody>
          <a:bodyPr vert="horz" lIns="91440" tIns="45720" rIns="91440" bIns="45720" rtlCol="0" anchor="t">
            <a:no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Ở</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 sảnh các khách sạn cũng nh</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ư</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 sảnh của các sân bay quốc t</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ế</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 thường treo một số đ</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ồ</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ng hồ của các địa điểm khác nhau trên thế giới, các đ</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ồ</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ng h</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ồ</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 này chỉ các giờ khác nhau. Em hãy giải thích cho sự khác nhau giờ ở các địa điểm. Cho đ</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ồ</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ng h</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ồ</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 của Pa-ri chỉ đúng giờ, em hãy cho biết giờ của Luân Đ</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ô</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n, Oa-sinh-tơn, Hà Nội, B</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ắ</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c Kinh.</a:t>
            </a:r>
            <a:endParaRPr kumimoji="0" lang="en-US" sz="1400" b="0" i="0" u="none" strike="noStrike" kern="1200" cap="none" spc="0" normalizeH="0" baseline="0" noProof="0" dirty="0">
              <a:ln>
                <a:noFill/>
              </a:ln>
              <a:solidFill>
                <a:prstClr val="black"/>
              </a:solidFill>
              <a:effectLst/>
              <a:uLnTx/>
              <a:uFillTx/>
              <a:latin typeface="#9Slide07 IcielBaliho Script"/>
              <a:ea typeface="Tahoma" panose="020B0604030504040204" pitchFamily="34" charset="0"/>
              <a:cs typeface="Tahoma" panose="020B0604030504040204" pitchFamily="34" charset="0"/>
            </a:endParaRPr>
          </a:p>
        </p:txBody>
      </p:sp>
      <p:pic>
        <p:nvPicPr>
          <p:cNvPr id="12" name="Picutre 1"/>
          <p:cNvPicPr/>
          <p:nvPr/>
        </p:nvPicPr>
        <p:blipFill>
          <a:blip r:embed="rId5"/>
          <a:stretch/>
        </p:blipFill>
        <p:spPr>
          <a:xfrm>
            <a:off x="2148635" y="3640029"/>
            <a:ext cx="9259538" cy="1826808"/>
          </a:xfrm>
          <a:prstGeom prst="rect">
            <a:avLst/>
          </a:prstGeom>
        </p:spPr>
      </p:pic>
      <p:sp>
        <p:nvSpPr>
          <p:cNvPr id="3" name="Rectangle 2"/>
          <p:cNvSpPr/>
          <p:nvPr/>
        </p:nvSpPr>
        <p:spPr>
          <a:xfrm>
            <a:off x="2397236" y="5608923"/>
            <a:ext cx="876233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9Slide07 IcielBaliho Script"/>
                <a:ea typeface="+mn-ea"/>
                <a:cs typeface="+mn-cs"/>
              </a:rPr>
              <a:t>PA-RI </a:t>
            </a:r>
            <a:r>
              <a:rPr kumimoji="0" lang="en-US" sz="2400" b="0" i="0" u="none" strike="noStrike" kern="1200" cap="none" spc="0" normalizeH="0" baseline="0" noProof="0" dirty="0">
                <a:ln>
                  <a:noFill/>
                </a:ln>
                <a:solidFill>
                  <a:srgbClr val="FF0000"/>
                </a:solidFill>
                <a:effectLst/>
                <a:uLnTx/>
                <a:uFillTx/>
                <a:latin typeface="#9Slide07 IcielBaliho Script"/>
                <a:ea typeface="+mn-ea"/>
                <a:cs typeface="+mn-cs"/>
              </a:rPr>
              <a:t>             </a:t>
            </a:r>
            <a:r>
              <a:rPr kumimoji="0" lang="vi-VN" sz="2400" b="0" i="0" u="none" strike="noStrike" kern="1200" cap="none" spc="0" normalizeH="0" baseline="0" noProof="0" dirty="0">
                <a:ln>
                  <a:noFill/>
                </a:ln>
                <a:solidFill>
                  <a:srgbClr val="FF0000"/>
                </a:solidFill>
                <a:effectLst/>
                <a:uLnTx/>
                <a:uFillTx/>
                <a:latin typeface="#9Slide07 IcielBaliho Script"/>
                <a:ea typeface="+mn-ea"/>
                <a:cs typeface="+mn-cs"/>
              </a:rPr>
              <a:t>LUÂN ĐÔN</a:t>
            </a:r>
            <a:r>
              <a:rPr kumimoji="0" lang="en-US" sz="2400" b="0" i="0" u="none" strike="noStrike" kern="1200" cap="none" spc="0" normalizeH="0" baseline="0" noProof="0" dirty="0">
                <a:ln>
                  <a:noFill/>
                </a:ln>
                <a:solidFill>
                  <a:srgbClr val="FF0000"/>
                </a:solidFill>
                <a:effectLst/>
                <a:uLnTx/>
                <a:uFillTx/>
                <a:latin typeface="#9Slide07 IcielBaliho Script"/>
                <a:ea typeface="+mn-ea"/>
                <a:cs typeface="+mn-cs"/>
              </a:rPr>
              <a:t>        </a:t>
            </a:r>
            <a:r>
              <a:rPr kumimoji="0" lang="vi-VN" sz="2400" b="0" i="0" u="none" strike="noStrike" kern="1200" cap="none" spc="0" normalizeH="0" baseline="0" noProof="0" dirty="0">
                <a:ln>
                  <a:noFill/>
                </a:ln>
                <a:solidFill>
                  <a:srgbClr val="FF0000"/>
                </a:solidFill>
                <a:effectLst/>
                <a:uLnTx/>
                <a:uFillTx/>
                <a:latin typeface="#9Slide07 IcielBaliho Script"/>
                <a:ea typeface="+mn-ea"/>
                <a:cs typeface="+mn-cs"/>
              </a:rPr>
              <a:t> OA-SINH-TƠN </a:t>
            </a:r>
            <a:r>
              <a:rPr kumimoji="0" lang="en-US" sz="2400" b="0" i="0" u="none" strike="noStrike" kern="1200" cap="none" spc="0" normalizeH="0" baseline="0" noProof="0" dirty="0">
                <a:ln>
                  <a:noFill/>
                </a:ln>
                <a:solidFill>
                  <a:srgbClr val="FF0000"/>
                </a:solidFill>
                <a:effectLst/>
                <a:uLnTx/>
                <a:uFillTx/>
                <a:latin typeface="#9Slide07 IcielBaliho Script"/>
                <a:ea typeface="+mn-ea"/>
                <a:cs typeface="+mn-cs"/>
              </a:rPr>
              <a:t>      </a:t>
            </a:r>
            <a:r>
              <a:rPr kumimoji="0" lang="vi-VN" sz="2400" b="0" i="0" u="none" strike="noStrike" kern="1200" cap="none" spc="0" normalizeH="0" baseline="0" noProof="0" dirty="0">
                <a:ln>
                  <a:noFill/>
                </a:ln>
                <a:solidFill>
                  <a:srgbClr val="FF0000"/>
                </a:solidFill>
                <a:effectLst/>
                <a:uLnTx/>
                <a:uFillTx/>
                <a:latin typeface="#9Slide07 IcielBaliho Script"/>
                <a:ea typeface="+mn-ea"/>
                <a:cs typeface="+mn-cs"/>
              </a:rPr>
              <a:t>HÀ NỘI </a:t>
            </a:r>
            <a:r>
              <a:rPr kumimoji="0" lang="en-US" sz="2400" b="0" i="0" u="none" strike="noStrike" kern="1200" cap="none" spc="0" normalizeH="0" baseline="0" noProof="0" dirty="0">
                <a:ln>
                  <a:noFill/>
                </a:ln>
                <a:solidFill>
                  <a:srgbClr val="FF0000"/>
                </a:solidFill>
                <a:effectLst/>
                <a:uLnTx/>
                <a:uFillTx/>
                <a:latin typeface="#9Slide07 IcielBaliho Script"/>
                <a:ea typeface="+mn-ea"/>
                <a:cs typeface="+mn-cs"/>
              </a:rPr>
              <a:t>           </a:t>
            </a:r>
            <a:r>
              <a:rPr kumimoji="0" lang="vi-VN" sz="2400" b="0" i="0" u="none" strike="noStrike" kern="1200" cap="none" spc="0" normalizeH="0" baseline="0" noProof="0" dirty="0">
                <a:ln>
                  <a:noFill/>
                </a:ln>
                <a:solidFill>
                  <a:srgbClr val="FF0000"/>
                </a:solidFill>
                <a:effectLst/>
                <a:uLnTx/>
                <a:uFillTx/>
                <a:latin typeface="#9Slide07 IcielBaliho Script"/>
                <a:ea typeface="+mn-ea"/>
                <a:cs typeface="+mn-cs"/>
              </a:rPr>
              <a:t>BẮC KINH</a:t>
            </a:r>
            <a:endParaRPr kumimoji="0" lang="en-US" sz="2400" b="0" i="0" u="none" strike="noStrike" kern="1200" cap="none" spc="0" normalizeH="0" baseline="0" noProof="0" dirty="0">
              <a:ln>
                <a:noFill/>
              </a:ln>
              <a:solidFill>
                <a:srgbClr val="FF0000"/>
              </a:solidFill>
              <a:effectLst/>
              <a:uLnTx/>
              <a:uFillTx/>
              <a:latin typeface="#9Slide07 IcielBaliho Script"/>
              <a:ea typeface="+mn-ea"/>
              <a:cs typeface="+mn-cs"/>
            </a:endParaRPr>
          </a:p>
        </p:txBody>
      </p:sp>
    </p:spTree>
    <p:extLst>
      <p:ext uri="{BB962C8B-B14F-4D97-AF65-F5344CB8AC3E}">
        <p14:creationId xmlns:p14="http://schemas.microsoft.com/office/powerpoint/2010/main" val="3953895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627086" y="1036693"/>
            <a:ext cx="9358588" cy="0"/>
          </a:xfrm>
          <a:prstGeom prst="line">
            <a:avLst/>
          </a:prstGeom>
          <a:ln w="3175">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579951" y="1028718"/>
            <a:ext cx="9452858" cy="0"/>
          </a:xfrm>
          <a:prstGeom prst="line">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cxnSp>
      <p:pic>
        <p:nvPicPr>
          <p:cNvPr id="2050" name="Picture 2" descr="Hình ảnh dấu chấm hỏi đẹp"/>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79375" l="10000" r="81250">
                        <a14:foregroundMark x1="22969" y1="31094" x2="22969" y2="31094"/>
                        <a14:foregroundMark x1="30312" y1="19688" x2="30312" y2="19688"/>
                        <a14:foregroundMark x1="29531" y1="28906" x2="29531" y2="28906"/>
                        <a14:foregroundMark x1="26563" y1="44688" x2="26563" y2="44688"/>
                        <a14:foregroundMark x1="46719" y1="42500" x2="46719" y2="42500"/>
                        <a14:foregroundMark x1="57188" y1="39375" x2="57188" y2="39375"/>
                        <a14:foregroundMark x1="45469" y1="42188" x2="45469" y2="42188"/>
                        <a14:foregroundMark x1="45469" y1="42188" x2="46250" y2="42031"/>
                        <a14:foregroundMark x1="46875" y1="42031" x2="46875" y2="42031"/>
                        <a14:foregroundMark x1="55469" y1="40313" x2="55469" y2="40313"/>
                        <a14:foregroundMark x1="55469" y1="39688" x2="55469" y2="39688"/>
                        <a14:foregroundMark x1="72188" y1="22500" x2="72188" y2="22500"/>
                        <a14:foregroundMark x1="23906" y1="34688" x2="23906" y2="34688"/>
                        <a14:foregroundMark x1="22969" y1="37969" x2="22969" y2="37969"/>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290929"/>
            <a:ext cx="2639294" cy="2639294"/>
          </a:xfrm>
          <a:prstGeom prst="rect">
            <a:avLst/>
          </a:prstGeom>
          <a:noFill/>
          <a:extLst>
            <a:ext uri="{909E8E84-426E-40DD-AFC4-6F175D3DCCD1}">
              <a14:hiddenFill xmlns:a14="http://schemas.microsoft.com/office/drawing/2010/main">
                <a:solidFill>
                  <a:srgbClr val="FFFFFF"/>
                </a:solidFill>
              </a14:hiddenFill>
            </a:ext>
          </a:extLst>
        </p:spPr>
      </p:pic>
      <p:sp>
        <p:nvSpPr>
          <p:cNvPr id="44" name="Hình chữ nhật 4">
            <a:extLst>
              <a:ext uri="{FF2B5EF4-FFF2-40B4-BE49-F238E27FC236}">
                <a16:creationId xmlns:a16="http://schemas.microsoft.com/office/drawing/2014/main" id="{481A9952-3D17-499F-ABFC-C96477EE45DE}"/>
              </a:ext>
            </a:extLst>
          </p:cNvPr>
          <p:cNvSpPr/>
          <p:nvPr/>
        </p:nvSpPr>
        <p:spPr>
          <a:xfrm>
            <a:off x="1524000" y="1146825"/>
            <a:ext cx="10508809" cy="2351118"/>
          </a:xfrm>
          <a:prstGeom prst="rect">
            <a:avLst/>
          </a:prstGeom>
          <a:solidFill>
            <a:schemeClr val="accent3">
              <a:lumMod val="20000"/>
              <a:lumOff val="80000"/>
              <a:alpha val="42000"/>
            </a:schemeClr>
          </a:solidFill>
        </p:spPr>
        <p:txBody>
          <a:bodyPr vert="horz" lIns="91440" tIns="45720" rIns="91440" bIns="45720" rtlCol="0" anchor="t">
            <a:no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Ở</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 sảnh các khách sạn cũng nh</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ư</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 sảnh của các sân bay quốc t</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ế</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 thường treo một số đ</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ồ</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ng hồ của các địa điểm khác nhau trên thế giới, các đ</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ồ</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ng h</a:t>
            </a:r>
            <a:r>
              <a:rPr kumimoji="0" lang="en-US"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ồ</a:t>
            </a:r>
            <a:r>
              <a:rPr kumimoji="0" lang="vi-VN" sz="2400" b="0" i="0" u="none" strike="noStrike" kern="1200" cap="none" spc="0" normalizeH="0" baseline="0" noProof="0" dirty="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 này chỉ các giờ khác nhau. Em hãy giải thích cho sự khác nhau giờ ở các địa điểm</a:t>
            </a:r>
            <a:r>
              <a:rPr kumimoji="0" lang="vi-VN" sz="2400" b="0" i="0" u="none" strike="noStrike" kern="1200" cap="none" spc="0" normalizeH="0" baseline="0" noProof="0">
                <a:ln>
                  <a:noFill/>
                </a:ln>
                <a:solidFill>
                  <a:prstClr val="black"/>
                </a:solidFill>
                <a:effectLst/>
                <a:uLnTx/>
                <a:uFillTx/>
                <a:latin typeface="#9Slide07 IcielBaliho Script"/>
                <a:ea typeface="#9Slide04 Noto Serif Bold" panose="02020800060500020200" pitchFamily="18" charset="0"/>
                <a:cs typeface="#9Slide04 Noto Serif Bold" panose="02020800060500020200" pitchFamily="18" charset="0"/>
              </a:rPr>
              <a:t>. </a:t>
            </a:r>
            <a:endParaRPr kumimoji="0" lang="en-US" sz="1400" b="0" i="0" u="none" strike="noStrike" kern="1200" cap="none" spc="0" normalizeH="0" baseline="0" noProof="0" dirty="0">
              <a:ln>
                <a:noFill/>
              </a:ln>
              <a:solidFill>
                <a:prstClr val="black"/>
              </a:solidFill>
              <a:effectLst/>
              <a:uLnTx/>
              <a:uFillTx/>
              <a:latin typeface="#9Slide07 IcielBaliho Script"/>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70809C84-D438-4B53-93A8-FA0CB2585DF2}"/>
              </a:ext>
            </a:extLst>
          </p:cNvPr>
          <p:cNvSpPr txBox="1"/>
          <p:nvPr/>
        </p:nvSpPr>
        <p:spPr>
          <a:xfrm>
            <a:off x="1752600" y="-166457"/>
            <a:ext cx="4061878" cy="1203150"/>
          </a:xfrm>
          <a:prstGeom prst="rect">
            <a:avLst/>
          </a:prstGeom>
          <a:noFill/>
        </p:spPr>
        <p:txBody>
          <a:bodyPr wrap="square">
            <a:spAutoFit/>
          </a:bodyPr>
          <a:lstStyle/>
          <a:p>
            <a:pPr marL="0" marR="0" lvl="0" indent="333375" algn="just" defTabSz="914400" rtl="0" eaLnBrk="1" fontAlgn="auto" latinLnBrk="0" hangingPunct="1">
              <a:lnSpc>
                <a:spcPct val="107000"/>
              </a:lnSpc>
              <a:spcBef>
                <a:spcPts val="600"/>
              </a:spcBef>
              <a:spcAft>
                <a:spcPts val="600"/>
              </a:spcAft>
              <a:buClrTx/>
              <a:buSzTx/>
              <a:buFontTx/>
              <a:buNone/>
              <a:tabLst/>
              <a:defRPr/>
            </a:pPr>
            <a:r>
              <a:rPr kumimoji="0" lang="en-US" sz="7200" b="1" i="0" u="none" strike="noStrike" kern="1200" cap="none" spc="0" normalizeH="0" baseline="0" noProof="0">
                <a:ln>
                  <a:noFill/>
                </a:ln>
                <a:solidFill>
                  <a:srgbClr val="FF0000"/>
                </a:solidFill>
                <a:effectLst/>
                <a:uLnTx/>
                <a:uFillTx/>
                <a:latin typeface="#9Slide05 Lobster (Body)"/>
                <a:ea typeface="#9Slide04 Abraham Lincoln" pitchFamily="2" charset="0"/>
                <a:cs typeface="Times New Roman" panose="02020603050405020304" pitchFamily="18" charset="0"/>
              </a:rPr>
              <a:t>E</a:t>
            </a:r>
            <a:r>
              <a:rPr kumimoji="0" lang="en-US" sz="4800" b="0" i="0" u="none" strike="noStrike" kern="1200" cap="none" spc="0" normalizeH="0" baseline="0" noProof="0">
                <a:ln>
                  <a:noFill/>
                </a:ln>
                <a:solidFill>
                  <a:srgbClr val="FF0000"/>
                </a:solidFill>
                <a:effectLst/>
                <a:uLnTx/>
                <a:uFillTx/>
                <a:latin typeface="#9Slide05 Lobster (Body)"/>
                <a:ea typeface="#9Slide04 Abraham Lincoln" pitchFamily="2" charset="0"/>
                <a:cs typeface="Times New Roman" panose="02020603050405020304" pitchFamily="18" charset="0"/>
              </a:rPr>
              <a:t>m có biết !</a:t>
            </a:r>
          </a:p>
        </p:txBody>
      </p:sp>
      <p:pic>
        <p:nvPicPr>
          <p:cNvPr id="13" name="Hình ảnh 1">
            <a:extLst>
              <a:ext uri="{FF2B5EF4-FFF2-40B4-BE49-F238E27FC236}">
                <a16:creationId xmlns:a16="http://schemas.microsoft.com/office/drawing/2014/main" id="{07E7BF40-7F40-438F-8A06-0A4B20BAFABA}"/>
              </a:ext>
            </a:extLst>
          </p:cNvPr>
          <p:cNvPicPr>
            <a:picLocks noChangeAspect="1"/>
          </p:cNvPicPr>
          <p:nvPr/>
        </p:nvPicPr>
        <p:blipFill>
          <a:blip r:embed="rId5"/>
          <a:stretch>
            <a:fillRect/>
          </a:stretch>
        </p:blipFill>
        <p:spPr>
          <a:xfrm>
            <a:off x="1143940" y="2819400"/>
            <a:ext cx="9904119" cy="3894667"/>
          </a:xfrm>
          <a:prstGeom prst="rect">
            <a:avLst/>
          </a:prstGeom>
        </p:spPr>
      </p:pic>
    </p:spTree>
    <p:extLst>
      <p:ext uri="{BB962C8B-B14F-4D97-AF65-F5344CB8AC3E}">
        <p14:creationId xmlns:p14="http://schemas.microsoft.com/office/powerpoint/2010/main" val="2359071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D172D491-8E62-4A90-9E72-27BE3A0F00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25" y="1564079"/>
            <a:ext cx="7075356" cy="4323849"/>
          </a:xfrm>
          <a:prstGeom prst="rect">
            <a:avLst/>
          </a:prstGeom>
        </p:spPr>
      </p:pic>
      <p:sp>
        <p:nvSpPr>
          <p:cNvPr id="8" name="TextBox 7"/>
          <p:cNvSpPr txBox="1"/>
          <p:nvPr/>
        </p:nvSpPr>
        <p:spPr>
          <a:xfrm>
            <a:off x="1066934" y="2204203"/>
            <a:ext cx="49786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Học bài và làm bài tập trong sách BT </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 name="TextBox 1"/>
          <p:cNvSpPr txBox="1"/>
          <p:nvPr/>
        </p:nvSpPr>
        <p:spPr>
          <a:xfrm>
            <a:off x="1074308" y="4267200"/>
            <a:ext cx="585633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小单纯体" panose="02010601030101010101" pitchFamily="2" charset="-122"/>
                <a:cs typeface="+mn-cs"/>
              </a:rPr>
              <a:t>- Đọc trước </a:t>
            </a:r>
            <a:r>
              <a:rPr kumimoji="0" lang="vi-VN"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小单纯体" panose="02010601030101010101" pitchFamily="2" charset="-122"/>
                <a:cs typeface="+mn-cs"/>
              </a:rPr>
              <a:t>BÀI 8</a:t>
            </a:r>
            <a:r>
              <a:rPr kumimoji="0" lang="vi-VN"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小单纯体" panose="02010601030101010101" pitchFamily="2" charset="-122"/>
                <a:cs typeface="+mn-cs"/>
              </a:rPr>
              <a:t>: </a:t>
            </a:r>
            <a:r>
              <a:rPr kumimoji="0" lang="vi-VN" altLang="zh-CN" sz="3000" b="1" i="0" u="none" strike="noStrike" kern="1200" cap="none" spc="0" normalizeH="0" baseline="0" noProof="0" dirty="0">
                <a:ln>
                  <a:noFill/>
                </a:ln>
                <a:solidFill>
                  <a:prstClr val="black"/>
                </a:solidFill>
                <a:effectLst/>
                <a:uLnTx/>
                <a:uFillTx/>
                <a:latin typeface="Times New Roman" panose="02020603050405020304" pitchFamily="18" charset="0"/>
                <a:ea typeface="小单纯体" panose="02010601030101010101" pitchFamily="2" charset="-122"/>
                <a:cs typeface="+mn-cs"/>
              </a:rPr>
              <a:t>Chuyển động của Trái Đất quanh Mặt</a:t>
            </a:r>
            <a:r>
              <a:rPr kumimoji="0" lang="vi-VN" altLang="zh-CN" sz="3000" b="1" i="0" u="none" strike="noStrike" kern="1200" cap="none" spc="0" normalizeH="0" noProof="0" dirty="0">
                <a:ln>
                  <a:noFill/>
                </a:ln>
                <a:solidFill>
                  <a:prstClr val="black"/>
                </a:solidFill>
                <a:effectLst/>
                <a:uLnTx/>
                <a:uFillTx/>
                <a:latin typeface="Times New Roman" panose="02020603050405020304" pitchFamily="18" charset="0"/>
                <a:ea typeface="小单纯体" panose="02010601030101010101" pitchFamily="2" charset="-122"/>
                <a:cs typeface="+mn-cs"/>
              </a:rPr>
              <a:t> Trời </a:t>
            </a:r>
            <a:r>
              <a:rPr kumimoji="0" lang="vi-VN" altLang="zh-CN" sz="3000" b="1" i="0" u="none" strike="noStrike" kern="1200" cap="none" spc="0" normalizeH="0" baseline="0" noProof="0" dirty="0">
                <a:ln>
                  <a:noFill/>
                </a:ln>
                <a:solidFill>
                  <a:prstClr val="black"/>
                </a:solidFill>
                <a:effectLst/>
                <a:uLnTx/>
                <a:uFillTx/>
                <a:latin typeface="Times New Roman" panose="02020603050405020304" pitchFamily="18" charset="0"/>
                <a:ea typeface="小单纯体" panose="02010601030101010101" pitchFamily="2" charset="-122"/>
                <a:cs typeface="+mn-cs"/>
              </a:rPr>
              <a:t>và hệ quả</a:t>
            </a:r>
            <a:endParaRPr kumimoji="0" lang="zh-CN" altLang="en-US" sz="3000" b="1" i="0" u="none" strike="noStrike" kern="1200" cap="none" spc="0" normalizeH="0" baseline="0" noProof="0" dirty="0">
              <a:ln>
                <a:noFill/>
              </a:ln>
              <a:solidFill>
                <a:prstClr val="black"/>
              </a:solidFill>
              <a:effectLst/>
              <a:uLnTx/>
              <a:uFillTx/>
              <a:latin typeface="Calibri Light" panose="020F0302020204030204"/>
              <a:ea typeface="小单纯体" panose="02010601030101010101" pitchFamily="2" charset="-122"/>
              <a:cs typeface="+mn-cs"/>
            </a:endParaRPr>
          </a:p>
        </p:txBody>
      </p:sp>
      <p:sp>
        <p:nvSpPr>
          <p:cNvPr id="9" name="Title 1"/>
          <p:cNvSpPr txBox="1">
            <a:spLocks/>
          </p:cNvSpPr>
          <p:nvPr/>
        </p:nvSpPr>
        <p:spPr>
          <a:xfrm>
            <a:off x="1295400" y="615291"/>
            <a:ext cx="6572633" cy="757130"/>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4800" b="1" i="0" u="none" strike="noStrike" kern="1200" cap="none" spc="0" normalizeH="0" baseline="0" noProof="0" dirty="0">
                <a:ln w="6600">
                  <a:solidFill>
                    <a:srgbClr val="FFC000"/>
                  </a:solidFill>
                  <a:prstDash val="solid"/>
                </a:ln>
                <a:solidFill>
                  <a:srgbClr val="B74919"/>
                </a:solidFill>
                <a:effectLst>
                  <a:outerShdw dist="38100" dir="2700000" algn="tl" rotWithShape="0">
                    <a:srgbClr val="8BC145"/>
                  </a:outerShdw>
                </a:effectLst>
                <a:uLnTx/>
                <a:uFillTx/>
                <a:latin typeface="Times New Roman" panose="02020603050405020304" pitchFamily="18" charset="0"/>
                <a:ea typeface="+mj-ea"/>
                <a:cs typeface="+mj-cs"/>
              </a:rPr>
              <a:t>HƯỚNG DẪN VỀ NHÀ</a:t>
            </a:r>
            <a:endParaRPr kumimoji="0" lang="en-US" sz="4800" b="1" i="0" u="none" strike="noStrike" kern="1200" cap="none" spc="0" normalizeH="0" baseline="0" noProof="0" dirty="0">
              <a:ln w="6600">
                <a:solidFill>
                  <a:srgbClr val="FFC000"/>
                </a:solidFill>
                <a:prstDash val="solid"/>
              </a:ln>
              <a:solidFill>
                <a:srgbClr val="B74919"/>
              </a:solidFill>
              <a:effectLst>
                <a:outerShdw dist="38100" dir="2700000" algn="tl" rotWithShape="0">
                  <a:srgbClr val="8BC145"/>
                </a:outerShdw>
              </a:effectLst>
              <a:uLnTx/>
              <a:uFillTx/>
              <a:latin typeface="Calibri Light" panose="020F0302020204030204"/>
              <a:ea typeface="+mj-ea"/>
              <a:cs typeface="+mj-cs"/>
            </a:endParaRPr>
          </a:p>
        </p:txBody>
      </p:sp>
      <p:pic>
        <p:nvPicPr>
          <p:cNvPr id="1026" name="Picture 2" descr="Tập tin:Trái đất quay quanh mặt trời.gif – Wikipedia tiếng Việ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38665" y="2445191"/>
            <a:ext cx="4805136" cy="2561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051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3.bp.blogspot.com/-ENy506aRsh4/Wi4_KLGfvnI/AAAAAAAAJsY/hYYGEav09TEGvoHlh5bwDFitFG5HY677wCLcBGAs/s64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38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1123"/>
        </a:solidFill>
        <a:effectLst/>
      </p:bgPr>
    </p:bg>
    <p:spTree>
      <p:nvGrpSpPr>
        <p:cNvPr id="1" name=""/>
        <p:cNvGrpSpPr/>
        <p:nvPr/>
      </p:nvGrpSpPr>
      <p:grpSpPr>
        <a:xfrm>
          <a:off x="0" y="0"/>
          <a:ext cx="0" cy="0"/>
          <a:chOff x="0" y="0"/>
          <a:chExt cx="0" cy="0"/>
        </a:xfrm>
      </p:grpSpPr>
      <p:pic>
        <p:nvPicPr>
          <p:cNvPr id="2050" name="Picture 2" descr="Trái Đất ngày càng quay chậm hơn, và sẽ ngừng quay trong 63 triệu năm nữa,  con người nên làm gì? - Tri Thức - Tài Nguyên">
            <a:extLst>
              <a:ext uri="{FF2B5EF4-FFF2-40B4-BE49-F238E27FC236}">
                <a16:creationId xmlns:a16="http://schemas.microsoft.com/office/drawing/2014/main" id="{20AB8542-6822-4593-8358-13F60107EE8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5067300" cy="4333875"/>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2234ADEE-D9AE-4204-B732-F946977E5F4A}"/>
              </a:ext>
            </a:extLst>
          </p:cNvPr>
          <p:cNvSpPr txBox="1"/>
          <p:nvPr/>
        </p:nvSpPr>
        <p:spPr>
          <a:xfrm>
            <a:off x="1676400" y="3657600"/>
            <a:ext cx="11061468" cy="2588458"/>
          </a:xfrm>
          <a:prstGeom prst="rect">
            <a:avLst/>
          </a:prstGeom>
        </p:spPr>
        <p:txBody>
          <a:bodyPr vert="horz" lIns="91440" tIns="45720" rIns="91440" bIns="45720" rtlCol="0">
            <a:normAutofit/>
          </a:bodyPr>
          <a:lstStyle/>
          <a:p>
            <a:pPr algn="ctr">
              <a:lnSpc>
                <a:spcPct val="90000"/>
              </a:lnSpc>
              <a:spcAft>
                <a:spcPts val="800"/>
              </a:spcAft>
            </a:pPr>
            <a:r>
              <a:rPr lang="vi-VN" sz="3600" b="1" i="1" dirty="0">
                <a:solidFill>
                  <a:schemeClr val="bg1"/>
                </a:solidFill>
                <a:effectLst/>
                <a:latin typeface="#9Slide04 SVNNaive Inline" panose="02010503010101020104" pitchFamily="2" charset="0"/>
              </a:rPr>
              <a:t>TIẾT 12- </a:t>
            </a:r>
            <a:r>
              <a:rPr lang="en-US" sz="3600" b="1" i="1" dirty="0">
                <a:solidFill>
                  <a:schemeClr val="bg1"/>
                </a:solidFill>
                <a:effectLst/>
                <a:latin typeface="#9Slide04 SVNNaive Inline" panose="02010503010101020104" pitchFamily="2" charset="0"/>
              </a:rPr>
              <a:t>Bài </a:t>
            </a:r>
            <a:r>
              <a:rPr lang="en-US" sz="3600" b="1" i="1" dirty="0">
                <a:solidFill>
                  <a:schemeClr val="bg1"/>
                </a:solidFill>
                <a:latin typeface="#9Slide04 SVNNaive Inline" panose="02010503010101020104" pitchFamily="2" charset="0"/>
              </a:rPr>
              <a:t>7: </a:t>
            </a:r>
            <a:endParaRPr lang="vi-VN" sz="3600" b="1" i="1" dirty="0">
              <a:solidFill>
                <a:schemeClr val="bg1"/>
              </a:solidFill>
              <a:latin typeface="#9Slide04 SVNNaive Inline" panose="02010503010101020104" pitchFamily="2" charset="0"/>
            </a:endParaRPr>
          </a:p>
          <a:p>
            <a:pPr algn="ctr">
              <a:lnSpc>
                <a:spcPct val="90000"/>
              </a:lnSpc>
              <a:spcAft>
                <a:spcPts val="800"/>
              </a:spcAft>
            </a:pPr>
            <a:r>
              <a:rPr lang="en-US" sz="3600" b="1" dirty="0">
                <a:solidFill>
                  <a:schemeClr val="bg1"/>
                </a:solidFill>
                <a:latin typeface="#9Slide04 SVNNaive Inline" panose="02010503010101020104" pitchFamily="2" charset="0"/>
              </a:rPr>
              <a:t>CHUYỂN ĐỘNG TỰ QUAY QUANH TRỤC </a:t>
            </a:r>
          </a:p>
          <a:p>
            <a:pPr algn="ctr">
              <a:lnSpc>
                <a:spcPct val="90000"/>
              </a:lnSpc>
              <a:spcAft>
                <a:spcPts val="800"/>
              </a:spcAft>
            </a:pPr>
            <a:r>
              <a:rPr lang="en-US" sz="3600" b="1" dirty="0">
                <a:solidFill>
                  <a:schemeClr val="bg1"/>
                </a:solidFill>
                <a:latin typeface="#9Slide04 SVNNaive Inline" panose="02010503010101020104" pitchFamily="2" charset="0"/>
              </a:rPr>
              <a:t>CỦA TRÁI ĐẤT VÀ HỆ QUẢ</a:t>
            </a:r>
            <a:r>
              <a:rPr lang="vi-VN" sz="3600" b="1" dirty="0">
                <a:solidFill>
                  <a:schemeClr val="bg1"/>
                </a:solidFill>
                <a:latin typeface="#9Slide04 SVNNaive Inline" panose="02010503010101020104" pitchFamily="2" charset="0"/>
              </a:rPr>
              <a:t> (T2)</a:t>
            </a:r>
            <a:endParaRPr lang="en-US" sz="3600" b="1" dirty="0">
              <a:solidFill>
                <a:schemeClr val="bg1"/>
              </a:solidFill>
              <a:latin typeface="#9Slide04 SVNNaive Inline" panose="02010503010101020104" pitchFamily="2" charset="0"/>
            </a:endParaRPr>
          </a:p>
          <a:p>
            <a:pPr algn="ctr">
              <a:lnSpc>
                <a:spcPct val="90000"/>
              </a:lnSpc>
              <a:spcAft>
                <a:spcPts val="800"/>
              </a:spcAft>
            </a:pPr>
            <a:endParaRPr lang="en-US" sz="3200" dirty="0">
              <a:solidFill>
                <a:schemeClr val="bg1"/>
              </a:solidFill>
              <a:effectLst/>
              <a:latin typeface="#9Slide04 SVNNaive Inline" panose="02010503010101020104" pitchFamily="2" charset="0"/>
            </a:endParaRPr>
          </a:p>
        </p:txBody>
      </p:sp>
    </p:spTree>
    <p:extLst>
      <p:ext uri="{BB962C8B-B14F-4D97-AF65-F5344CB8AC3E}">
        <p14:creationId xmlns:p14="http://schemas.microsoft.com/office/powerpoint/2010/main" val="175807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1EC4EB8A-7C1E-4FA0-80EF-9A46CF04BD50}"/>
              </a:ext>
            </a:extLst>
          </p:cNvPr>
          <p:cNvSpPr/>
          <p:nvPr/>
        </p:nvSpPr>
        <p:spPr>
          <a:xfrm>
            <a:off x="5590577" y="1318132"/>
            <a:ext cx="1338022" cy="127174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ình Bầu dục 15">
            <a:extLst>
              <a:ext uri="{FF2B5EF4-FFF2-40B4-BE49-F238E27FC236}">
                <a16:creationId xmlns:a16="http://schemas.microsoft.com/office/drawing/2014/main" id="{77036D97-EAFF-4DE2-80B1-61273B6738C2}"/>
              </a:ext>
            </a:extLst>
          </p:cNvPr>
          <p:cNvSpPr/>
          <p:nvPr/>
        </p:nvSpPr>
        <p:spPr>
          <a:xfrm>
            <a:off x="5519978" y="3275054"/>
            <a:ext cx="1338022" cy="1271747"/>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ình chữ nhật: Góc Tròn 12">
            <a:extLst>
              <a:ext uri="{FF2B5EF4-FFF2-40B4-BE49-F238E27FC236}">
                <a16:creationId xmlns:a16="http://schemas.microsoft.com/office/drawing/2014/main" id="{793B754B-4E4A-498E-BC7E-6803349F1478}"/>
              </a:ext>
            </a:extLst>
          </p:cNvPr>
          <p:cNvSpPr/>
          <p:nvPr/>
        </p:nvSpPr>
        <p:spPr>
          <a:xfrm>
            <a:off x="6248400" y="3962400"/>
            <a:ext cx="4771302" cy="1270202"/>
          </a:xfrm>
          <a:prstGeom prst="roundRect">
            <a:avLst/>
          </a:prstGeom>
          <a:solidFill>
            <a:srgbClr val="FFFFFF"/>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9Slide03 AmpleSoft Bold" panose="02000000000000000000" pitchFamily="2" charset="0"/>
              <a:ea typeface="+mn-ea"/>
              <a:cs typeface="+mn-cs"/>
            </a:endParaRPr>
          </a:p>
        </p:txBody>
      </p:sp>
      <p:sp>
        <p:nvSpPr>
          <p:cNvPr id="3" name="Hình chữ nhật: Góc Tròn 2">
            <a:extLst>
              <a:ext uri="{FF2B5EF4-FFF2-40B4-BE49-F238E27FC236}">
                <a16:creationId xmlns:a16="http://schemas.microsoft.com/office/drawing/2014/main" id="{D4C8F3E0-1132-4712-9FAD-40E51319557D}"/>
              </a:ext>
            </a:extLst>
          </p:cNvPr>
          <p:cNvSpPr/>
          <p:nvPr/>
        </p:nvSpPr>
        <p:spPr>
          <a:xfrm>
            <a:off x="6528425" y="1846646"/>
            <a:ext cx="4022002" cy="784738"/>
          </a:xfrm>
          <a:prstGeom prst="roundRect">
            <a:avLst/>
          </a:prstGeom>
          <a:solidFill>
            <a:srgbClr val="FFFFFF"/>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endParaRPr>
          </a:p>
        </p:txBody>
      </p:sp>
      <p:sp>
        <p:nvSpPr>
          <p:cNvPr id="4" name="Hình Bầu dục 3">
            <a:extLst>
              <a:ext uri="{FF2B5EF4-FFF2-40B4-BE49-F238E27FC236}">
                <a16:creationId xmlns:a16="http://schemas.microsoft.com/office/drawing/2014/main" id="{C55DDD09-54FC-4E2D-A145-C3DC0FBB1007}"/>
              </a:ext>
            </a:extLst>
          </p:cNvPr>
          <p:cNvSpPr/>
          <p:nvPr/>
        </p:nvSpPr>
        <p:spPr>
          <a:xfrm>
            <a:off x="5799187" y="1548281"/>
            <a:ext cx="1004743" cy="890119"/>
          </a:xfrm>
          <a:prstGeom prst="ellipse">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noProof="0" dirty="0">
                <a:solidFill>
                  <a:srgbClr val="7030A0"/>
                </a:solidFill>
                <a:latin typeface="#9Slide03 AmpleSoft Bold" panose="02000000000000000000" pitchFamily="2" charset="0"/>
              </a:rPr>
              <a:t>b</a:t>
            </a:r>
            <a:endParaRPr kumimoji="0" lang="en-US" sz="4800" b="0" i="0" u="none" strike="noStrike" kern="1200" cap="none" spc="0" normalizeH="0" baseline="0" noProof="0" dirty="0">
              <a:ln>
                <a:noFill/>
              </a:ln>
              <a:solidFill>
                <a:srgbClr val="7030A0"/>
              </a:solidFill>
              <a:effectLst/>
              <a:uLnTx/>
              <a:uFillTx/>
              <a:latin typeface="#9Slide03 AmpleSoft Bold" panose="02000000000000000000" pitchFamily="2" charset="0"/>
              <a:ea typeface="+mn-ea"/>
              <a:cs typeface="+mn-cs"/>
            </a:endParaRPr>
          </a:p>
        </p:txBody>
      </p:sp>
      <p:sp>
        <p:nvSpPr>
          <p:cNvPr id="6" name="Hộp Văn bản 5">
            <a:extLst>
              <a:ext uri="{FF2B5EF4-FFF2-40B4-BE49-F238E27FC236}">
                <a16:creationId xmlns:a16="http://schemas.microsoft.com/office/drawing/2014/main" id="{6EEDABD7-D16A-4AC3-8968-CB0F98CC951B}"/>
              </a:ext>
            </a:extLst>
          </p:cNvPr>
          <p:cNvSpPr txBox="1"/>
          <p:nvPr/>
        </p:nvSpPr>
        <p:spPr>
          <a:xfrm>
            <a:off x="7010400" y="1955352"/>
            <a:ext cx="3129801" cy="584775"/>
          </a:xfrm>
          <a:prstGeom prst="rect">
            <a:avLst/>
          </a:prstGeom>
          <a:noFill/>
          <a:ln>
            <a:solidFill>
              <a:schemeClr val="bg1"/>
            </a:solidFill>
          </a:ln>
        </p:spPr>
        <p:txBody>
          <a:bodyPr wrap="square">
            <a:spAutoFit/>
          </a:bodyPr>
          <a:lstStyle/>
          <a:p>
            <a:pPr lvl="0">
              <a:defRPr/>
            </a:pPr>
            <a:r>
              <a:rPr lang="vi-VN" sz="3200" dirty="0">
                <a:solidFill>
                  <a:srgbClr val="7030A0"/>
                </a:solidFill>
                <a:latin typeface="#9Slide05 Fourth Medium" panose="00000600000000000000" pitchFamily="2" charset="0"/>
              </a:rPr>
              <a:t>Giờ trên Trái Đất</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endParaRPr>
          </a:p>
        </p:txBody>
      </p:sp>
      <p:sp>
        <p:nvSpPr>
          <p:cNvPr id="12" name="Hộp Văn bản 11">
            <a:extLst>
              <a:ext uri="{FF2B5EF4-FFF2-40B4-BE49-F238E27FC236}">
                <a16:creationId xmlns:a16="http://schemas.microsoft.com/office/drawing/2014/main" id="{31CBEBB1-EA70-4608-9FDC-E17D0C0EF45B}"/>
              </a:ext>
            </a:extLst>
          </p:cNvPr>
          <p:cNvSpPr txBox="1"/>
          <p:nvPr/>
        </p:nvSpPr>
        <p:spPr>
          <a:xfrm>
            <a:off x="6432609" y="252286"/>
            <a:ext cx="5024180" cy="127727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Merriweather" panose="00000500000000000000" pitchFamily="2" charset="0"/>
              </a:rPr>
              <a:t>NỘI DUNG CHÍNH</a:t>
            </a:r>
          </a:p>
          <a:p>
            <a:pPr marL="0" marR="0" lvl="0" indent="0" algn="ctr" defTabSz="914400" rtl="0" eaLnBrk="1" fontAlgn="auto" latinLnBrk="0" hangingPunct="1">
              <a:lnSpc>
                <a:spcPct val="100000"/>
              </a:lnSpc>
              <a:spcBef>
                <a:spcPts val="0"/>
              </a:spcBef>
              <a:spcAft>
                <a:spcPts val="600"/>
              </a:spcAft>
              <a:buClrTx/>
              <a:buSzTx/>
              <a:buFontTx/>
              <a:buNone/>
              <a:tabLst/>
              <a:defRPr/>
            </a:pPr>
            <a:r>
              <a:rPr lang="vi-VN" sz="3600" b="1" dirty="0">
                <a:solidFill>
                  <a:srgbClr val="FF0066"/>
                </a:solidFill>
                <a:latin typeface="Merriweather" panose="00000500000000000000" pitchFamily="2" charset="0"/>
              </a:rPr>
              <a:t>2. HỆ QUẢ</a:t>
            </a:r>
          </a:p>
        </p:txBody>
      </p:sp>
      <p:sp>
        <p:nvSpPr>
          <p:cNvPr id="15" name="Hộp Văn bản 14">
            <a:extLst>
              <a:ext uri="{FF2B5EF4-FFF2-40B4-BE49-F238E27FC236}">
                <a16:creationId xmlns:a16="http://schemas.microsoft.com/office/drawing/2014/main" id="{F28A4303-26F3-4330-A850-2A22627DFCB9}"/>
              </a:ext>
            </a:extLst>
          </p:cNvPr>
          <p:cNvSpPr txBox="1"/>
          <p:nvPr/>
        </p:nvSpPr>
        <p:spPr>
          <a:xfrm>
            <a:off x="6384827" y="4079184"/>
            <a:ext cx="4558675" cy="1077218"/>
          </a:xfrm>
          <a:prstGeom prst="rect">
            <a:avLst/>
          </a:prstGeom>
          <a:noFill/>
        </p:spPr>
        <p:txBody>
          <a:bodyPr wrap="square">
            <a:spAutoFit/>
          </a:bodyPr>
          <a:lstStyle/>
          <a:p>
            <a:pPr lvl="0" algn="ctr">
              <a:defRPr/>
            </a:pPr>
            <a:r>
              <a:rPr lang="vi-VN" sz="3200" dirty="0">
                <a:solidFill>
                  <a:srgbClr val="7030A0"/>
                </a:solidFill>
                <a:latin typeface="#9Slide05 Fourth Medium" panose="00000600000000000000" pitchFamily="2" charset="0"/>
              </a:rPr>
              <a:t>Sự lệch hướng chuyển động của vật thể</a:t>
            </a:r>
            <a:endParaRPr kumimoji="0" lang="en-US" sz="32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endParaRPr>
          </a:p>
        </p:txBody>
      </p:sp>
      <p:pic>
        <p:nvPicPr>
          <p:cNvPr id="3074" name="Picture 2" descr="Hình ảnh Clip Nghệ Thuật Trái đất Dễ Thương, Trái đất, Clip Nghệ Thuật,  Clipart Trái đất miễn phí tải tập tin PNG PSDComment và Vector">
            <a:extLst>
              <a:ext uri="{FF2B5EF4-FFF2-40B4-BE49-F238E27FC236}">
                <a16:creationId xmlns:a16="http://schemas.microsoft.com/office/drawing/2014/main" id="{6384C362-6785-4C34-B2D1-EAF36571E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73" y="1466241"/>
            <a:ext cx="4159716" cy="4159716"/>
          </a:xfrm>
          <a:prstGeom prst="rect">
            <a:avLst/>
          </a:prstGeom>
          <a:noFill/>
          <a:extLst>
            <a:ext uri="{909E8E84-426E-40DD-AFC4-6F175D3DCCD1}">
              <a14:hiddenFill xmlns:a14="http://schemas.microsoft.com/office/drawing/2010/main">
                <a:solidFill>
                  <a:srgbClr val="FFFFFF"/>
                </a:solidFill>
              </a14:hiddenFill>
            </a:ext>
          </a:extLst>
        </p:spPr>
      </p:pic>
      <p:sp>
        <p:nvSpPr>
          <p:cNvPr id="14" name="Hình Bầu dục 13">
            <a:extLst>
              <a:ext uri="{FF2B5EF4-FFF2-40B4-BE49-F238E27FC236}">
                <a16:creationId xmlns:a16="http://schemas.microsoft.com/office/drawing/2014/main" id="{BADE5C25-0382-4E59-B363-ADFCCDFE2E9D}"/>
              </a:ext>
            </a:extLst>
          </p:cNvPr>
          <p:cNvSpPr/>
          <p:nvPr/>
        </p:nvSpPr>
        <p:spPr>
          <a:xfrm>
            <a:off x="5693689" y="3415627"/>
            <a:ext cx="990600" cy="990600"/>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dirty="0">
                <a:solidFill>
                  <a:srgbClr val="7030A0"/>
                </a:solidFill>
                <a:latin typeface="#9Slide03 AmpleSoft Bold" panose="02000000000000000000" pitchFamily="2" charset="0"/>
              </a:rPr>
              <a:t>c</a:t>
            </a:r>
            <a:endParaRPr kumimoji="0" lang="en-US" sz="4800" b="0" i="0" u="none" strike="noStrike" kern="1200" cap="none" spc="0" normalizeH="0" baseline="0" noProof="0" dirty="0">
              <a:ln>
                <a:noFill/>
              </a:ln>
              <a:solidFill>
                <a:srgbClr val="7030A0"/>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404476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3" grpId="0" animBg="1"/>
      <p:bldP spid="3" grpId="0" animBg="1"/>
      <p:bldP spid="4" grpId="0" animBg="1"/>
      <p:bldP spid="6" grpId="0" animBg="1"/>
      <p:bldP spid="15"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881B88-9D10-421A-A778-EB956FACB183}"/>
              </a:ext>
            </a:extLst>
          </p:cNvPr>
          <p:cNvPicPr>
            <a:picLocks noChangeAspect="1"/>
          </p:cNvPicPr>
          <p:nvPr/>
        </p:nvPicPr>
        <p:blipFill>
          <a:blip r:embed="rId2"/>
          <a:stretch>
            <a:fillRect/>
          </a:stretch>
        </p:blipFill>
        <p:spPr>
          <a:xfrm>
            <a:off x="1143940" y="1143000"/>
            <a:ext cx="9904119" cy="5571067"/>
          </a:xfrm>
          <a:prstGeom prst="rect">
            <a:avLst/>
          </a:prstGeom>
        </p:spPr>
      </p:pic>
      <p:sp>
        <p:nvSpPr>
          <p:cNvPr id="4" name="Hộp Văn bản 3">
            <a:extLst>
              <a:ext uri="{FF2B5EF4-FFF2-40B4-BE49-F238E27FC236}">
                <a16:creationId xmlns:a16="http://schemas.microsoft.com/office/drawing/2014/main" id="{7343A3A9-B270-475D-A65D-F1EE65911EAA}"/>
              </a:ext>
            </a:extLst>
          </p:cNvPr>
          <p:cNvSpPr txBox="1"/>
          <p:nvPr/>
        </p:nvSpPr>
        <p:spPr>
          <a:xfrm>
            <a:off x="3124200" y="609600"/>
            <a:ext cx="5867400" cy="434734"/>
          </a:xfrm>
          <a:prstGeom prst="rect">
            <a:avLst/>
          </a:prstGeom>
          <a:solidFill>
            <a:schemeClr val="bg1"/>
          </a:solidFill>
        </p:spPr>
        <p:txBody>
          <a:bodyPr wrap="square">
            <a:spAutoFit/>
          </a:bodyPr>
          <a:lstStyle/>
          <a:p>
            <a:pPr algn="just">
              <a:lnSpc>
                <a:spcPts val="1800"/>
              </a:lnSpc>
              <a:spcAft>
                <a:spcPts val="800"/>
              </a:spcAft>
            </a:pPr>
            <a:r>
              <a:rPr lang="nl-NL" sz="4400" b="1">
                <a:solidFill>
                  <a:srgbClr val="0070C0"/>
                </a:solidFill>
                <a:effectLst/>
                <a:latin typeface="#9Slide05 Gullever Font" panose="02000507000000020004" pitchFamily="2" charset="0"/>
                <a:ea typeface="Times New Roman" panose="02020603050405020304" pitchFamily="18" charset="0"/>
                <a:cs typeface="Times New Roman" panose="02020603050405020304" pitchFamily="18" charset="0"/>
              </a:rPr>
              <a:t>b. Giờ trên Trái Đất </a:t>
            </a:r>
            <a:endParaRPr lang="en-US" sz="4000" b="1">
              <a:solidFill>
                <a:srgbClr val="0070C0"/>
              </a:solidFill>
              <a:effectLst/>
              <a:latin typeface="#9Slide05 Gullever Font" panose="02000507000000020004"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325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520C8D9E-CE85-48B5-8379-8F5F49A50142}"/>
              </a:ext>
            </a:extLst>
          </p:cNvPr>
          <p:cNvSpPr txBox="1"/>
          <p:nvPr/>
        </p:nvSpPr>
        <p:spPr>
          <a:xfrm>
            <a:off x="76200" y="1828799"/>
            <a:ext cx="4304757" cy="4303465"/>
          </a:xfrm>
          <a:prstGeom prst="roundRect">
            <a:avLst/>
          </a:prstGeom>
          <a:ln w="19050">
            <a:solidFill>
              <a:srgbClr val="FF0066"/>
            </a:solidFill>
            <a:prstDash val="sysDash"/>
          </a:ln>
        </p:spPr>
        <p:txBody>
          <a:bodyPr vert="horz" lIns="91440" tIns="45720" rIns="91440" bIns="45720" rtlCol="0">
            <a:normAutofit lnSpcReduction="10000"/>
          </a:bodyPr>
          <a:lstStyle/>
          <a:p>
            <a:pPr algn="just">
              <a:lnSpc>
                <a:spcPct val="90000"/>
              </a:lnSpc>
              <a:spcAft>
                <a:spcPts val="800"/>
              </a:spcAft>
            </a:pPr>
            <a:r>
              <a:rPr lang="en-US" sz="2400" dirty="0">
                <a:solidFill>
                  <a:srgbClr val="0070C0"/>
                </a:solidFill>
                <a:effectLst/>
                <a:latin typeface="#9Slide02 Noi dung rat dai" panose="02000000000000000000" pitchFamily="2" charset="0"/>
                <a:ea typeface="#9Slide02 Noi dung rat dai" panose="02000000000000000000" pitchFamily="2" charset="0"/>
              </a:rPr>
              <a:t>- Trái Đất được chia thành ....... khu vực giờ.</a:t>
            </a:r>
          </a:p>
          <a:p>
            <a:pPr algn="just">
              <a:lnSpc>
                <a:spcPct val="90000"/>
              </a:lnSpc>
              <a:spcAft>
                <a:spcPts val="800"/>
              </a:spcAft>
            </a:pPr>
            <a:r>
              <a:rPr lang="en-US" sz="2400" dirty="0">
                <a:solidFill>
                  <a:srgbClr val="0070C0"/>
                </a:solidFill>
                <a:effectLst/>
                <a:latin typeface="#9Slide02 Noi dung rat dai" panose="02000000000000000000" pitchFamily="2" charset="0"/>
                <a:ea typeface="#9Slide02 Noi dung rat dai" panose="02000000000000000000" pitchFamily="2" charset="0"/>
              </a:rPr>
              <a:t>- Múi giờ gốc là múi giờ số ...............</a:t>
            </a:r>
          </a:p>
          <a:p>
            <a:pPr algn="just">
              <a:lnSpc>
                <a:spcPct val="90000"/>
              </a:lnSpc>
              <a:spcAft>
                <a:spcPts val="800"/>
              </a:spcAft>
            </a:pPr>
            <a:endParaRPr lang="vi-VN" sz="2400" dirty="0">
              <a:solidFill>
                <a:srgbClr val="0070C0"/>
              </a:solidFill>
              <a:effectLst/>
              <a:latin typeface="#9Slide02 Noi dung rat dai" panose="02000000000000000000" pitchFamily="2" charset="0"/>
              <a:ea typeface="#9Slide02 Noi dung rat dai" panose="02000000000000000000" pitchFamily="2" charset="0"/>
            </a:endParaRPr>
          </a:p>
          <a:p>
            <a:pPr algn="just">
              <a:lnSpc>
                <a:spcPct val="90000"/>
              </a:lnSpc>
              <a:spcAft>
                <a:spcPts val="800"/>
              </a:spcAft>
            </a:pPr>
            <a:r>
              <a:rPr lang="en-US" sz="2400" dirty="0">
                <a:solidFill>
                  <a:srgbClr val="0070C0"/>
                </a:solidFill>
                <a:effectLst/>
                <a:latin typeface="#9Slide02 Noi dung rat dai" panose="02000000000000000000" pitchFamily="2" charset="0"/>
                <a:ea typeface="#9Slide02 Noi dung rat dai" panose="02000000000000000000" pitchFamily="2" charset="0"/>
              </a:rPr>
              <a:t>- Việt Nam nằm ở múi giờ số .........</a:t>
            </a:r>
          </a:p>
          <a:p>
            <a:pPr algn="just">
              <a:lnSpc>
                <a:spcPct val="90000"/>
              </a:lnSpc>
              <a:spcAft>
                <a:spcPts val="800"/>
              </a:spcAft>
            </a:pPr>
            <a:r>
              <a:rPr lang="en-US" sz="2400" dirty="0">
                <a:solidFill>
                  <a:srgbClr val="0070C0"/>
                </a:solidFill>
                <a:effectLst/>
                <a:latin typeface="#9Slide02 Noi dung rat dai" panose="02000000000000000000" pitchFamily="2" charset="0"/>
                <a:ea typeface="#9Slide02 Noi dung rat dai" panose="02000000000000000000" pitchFamily="2" charset="0"/>
              </a:rPr>
              <a:t>- Mỗi múi giờ cạnh nhau hơn kém nhau .... giờ.</a:t>
            </a:r>
          </a:p>
          <a:p>
            <a:pPr algn="just">
              <a:lnSpc>
                <a:spcPct val="90000"/>
              </a:lnSpc>
              <a:spcAft>
                <a:spcPts val="800"/>
              </a:spcAft>
            </a:pPr>
            <a:r>
              <a:rPr lang="en-US" sz="2400" dirty="0">
                <a:solidFill>
                  <a:srgbClr val="0070C0"/>
                </a:solidFill>
                <a:effectLst/>
                <a:latin typeface="#9Slide02 Noi dung rat dai" panose="02000000000000000000" pitchFamily="2" charset="0"/>
                <a:ea typeface="#9Slide02 Noi dung rat dai" panose="02000000000000000000" pitchFamily="2" charset="0"/>
              </a:rPr>
              <a:t>- Giờ phía .......... sớm hơn giờ phía ........</a:t>
            </a:r>
          </a:p>
        </p:txBody>
      </p:sp>
      <p:sp>
        <p:nvSpPr>
          <p:cNvPr id="12" name="Hộp Văn bản 11">
            <a:extLst>
              <a:ext uri="{FF2B5EF4-FFF2-40B4-BE49-F238E27FC236}">
                <a16:creationId xmlns:a16="http://schemas.microsoft.com/office/drawing/2014/main" id="{BEC7ACAA-1405-4964-804D-480E43BBAB4F}"/>
              </a:ext>
            </a:extLst>
          </p:cNvPr>
          <p:cNvSpPr txBox="1"/>
          <p:nvPr/>
        </p:nvSpPr>
        <p:spPr>
          <a:xfrm>
            <a:off x="1981200" y="498319"/>
            <a:ext cx="9220200" cy="978729"/>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US" sz="3200" b="0" i="0" u="none" strike="noStrike" kern="1200" cap="none" spc="0" normalizeH="0" baseline="0" noProof="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Dựa H2. Các </a:t>
            </a:r>
            <a:r>
              <a:rPr kumimoji="0" lang="en-US" sz="32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khu vực giờ trên </a:t>
            </a:r>
            <a:r>
              <a:rPr kumimoji="0" lang="en-US" sz="3200" b="0" i="0" u="none" strike="noStrike" kern="1200" cap="none" spc="0" normalizeH="0" baseline="0" noProof="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Trái Đất (SGK/119), </a:t>
            </a:r>
            <a:r>
              <a:rPr kumimoji="0" lang="en-US" sz="32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rPr>
              <a:t>điền từ còn thiếu vào chỗ chấm</a:t>
            </a:r>
            <a:endParaRPr kumimoji="0" lang="vi-VN" sz="3200" b="0"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mn-cs"/>
            </a:endParaRPr>
          </a:p>
        </p:txBody>
      </p:sp>
      <p:sp>
        <p:nvSpPr>
          <p:cNvPr id="16" name="Hộp Văn bản 15">
            <a:extLst>
              <a:ext uri="{FF2B5EF4-FFF2-40B4-BE49-F238E27FC236}">
                <a16:creationId xmlns:a16="http://schemas.microsoft.com/office/drawing/2014/main" id="{33734C87-473A-483F-A832-6106BE6C78F6}"/>
              </a:ext>
            </a:extLst>
          </p:cNvPr>
          <p:cNvSpPr txBox="1"/>
          <p:nvPr/>
        </p:nvSpPr>
        <p:spPr>
          <a:xfrm>
            <a:off x="381000" y="2209800"/>
            <a:ext cx="819150" cy="461665"/>
          </a:xfrm>
          <a:prstGeom prst="rect">
            <a:avLst/>
          </a:prstGeom>
          <a:noFill/>
        </p:spPr>
        <p:txBody>
          <a:bodyPr wrap="square" rtlCol="0">
            <a:spAutoFit/>
          </a:bodyPr>
          <a:lstStyle/>
          <a:p>
            <a:r>
              <a:rPr lang="vi-VN" sz="2400" dirty="0">
                <a:solidFill>
                  <a:srgbClr val="FF0000"/>
                </a:solidFill>
                <a:latin typeface="#9Slide02 Noi dung rat dai" panose="02000000000000000000" pitchFamily="2" charset="0"/>
                <a:ea typeface="#9Slide02 Noi dung rat dai" panose="02000000000000000000" pitchFamily="2" charset="0"/>
              </a:rPr>
              <a:t>24</a:t>
            </a:r>
            <a:endParaRPr lang="en-US" sz="2400" dirty="0">
              <a:solidFill>
                <a:srgbClr val="FF0000"/>
              </a:solidFill>
              <a:latin typeface="#9Slide02 Noi dung rat dai" panose="02000000000000000000" pitchFamily="2" charset="0"/>
              <a:ea typeface="#9Slide02 Noi dung rat dai" panose="02000000000000000000" pitchFamily="2" charset="0"/>
            </a:endParaRPr>
          </a:p>
        </p:txBody>
      </p:sp>
      <p:sp>
        <p:nvSpPr>
          <p:cNvPr id="17" name="Hộp Văn bản 16">
            <a:extLst>
              <a:ext uri="{FF2B5EF4-FFF2-40B4-BE49-F238E27FC236}">
                <a16:creationId xmlns:a16="http://schemas.microsoft.com/office/drawing/2014/main" id="{70349A4B-8F2D-4DE6-862C-CFE767218A54}"/>
              </a:ext>
            </a:extLst>
          </p:cNvPr>
          <p:cNvSpPr txBox="1"/>
          <p:nvPr/>
        </p:nvSpPr>
        <p:spPr>
          <a:xfrm>
            <a:off x="285208" y="2930043"/>
            <a:ext cx="4095750" cy="830997"/>
          </a:xfrm>
          <a:prstGeom prst="rect">
            <a:avLst/>
          </a:prstGeom>
          <a:noFill/>
        </p:spPr>
        <p:txBody>
          <a:bodyPr wrap="square" rtlCol="0">
            <a:spAutoFit/>
          </a:bodyPr>
          <a:lstStyle/>
          <a:p>
            <a:r>
              <a:rPr lang="vi-VN" sz="2400" dirty="0">
                <a:solidFill>
                  <a:srgbClr val="FF0000"/>
                </a:solidFill>
                <a:latin typeface="#9Slide02 Noi dung rat dai" panose="02000000000000000000" pitchFamily="2" charset="0"/>
                <a:ea typeface="#9Slide02 Noi dung rat dai" panose="02000000000000000000" pitchFamily="2" charset="0"/>
              </a:rPr>
              <a:t>0 (Có đường kinh tuyến gốc chạy qua chính giữa khu vực)</a:t>
            </a:r>
            <a:endParaRPr lang="en-US" sz="2400" dirty="0">
              <a:solidFill>
                <a:srgbClr val="FF0000"/>
              </a:solidFill>
              <a:latin typeface="#9Slide02 Noi dung rat dai" panose="02000000000000000000" pitchFamily="2" charset="0"/>
              <a:ea typeface="#9Slide02 Noi dung rat dai" panose="02000000000000000000" pitchFamily="2" charset="0"/>
            </a:endParaRPr>
          </a:p>
        </p:txBody>
      </p:sp>
      <p:sp>
        <p:nvSpPr>
          <p:cNvPr id="18" name="Hộp Văn bản 17">
            <a:extLst>
              <a:ext uri="{FF2B5EF4-FFF2-40B4-BE49-F238E27FC236}">
                <a16:creationId xmlns:a16="http://schemas.microsoft.com/office/drawing/2014/main" id="{BAA41710-A952-41A1-BD8F-66F6FFCAADDA}"/>
              </a:ext>
            </a:extLst>
          </p:cNvPr>
          <p:cNvSpPr txBox="1"/>
          <p:nvPr/>
        </p:nvSpPr>
        <p:spPr>
          <a:xfrm>
            <a:off x="533400" y="4002632"/>
            <a:ext cx="819150" cy="461665"/>
          </a:xfrm>
          <a:prstGeom prst="rect">
            <a:avLst/>
          </a:prstGeom>
          <a:noFill/>
        </p:spPr>
        <p:txBody>
          <a:bodyPr wrap="square" rtlCol="0">
            <a:spAutoFit/>
          </a:bodyPr>
          <a:lstStyle/>
          <a:p>
            <a:r>
              <a:rPr lang="vi-VN" sz="2400" dirty="0">
                <a:solidFill>
                  <a:srgbClr val="FF0000"/>
                </a:solidFill>
                <a:latin typeface="#9Slide02 Noi dung rat dai" panose="02000000000000000000" pitchFamily="2" charset="0"/>
                <a:ea typeface="#9Slide02 Noi dung rat dai" panose="02000000000000000000" pitchFamily="2" charset="0"/>
              </a:rPr>
              <a:t>7</a:t>
            </a:r>
            <a:endParaRPr lang="en-US" sz="2400" dirty="0">
              <a:solidFill>
                <a:srgbClr val="FF0000"/>
              </a:solidFill>
              <a:latin typeface="#9Slide02 Noi dung rat dai" panose="02000000000000000000" pitchFamily="2" charset="0"/>
              <a:ea typeface="#9Slide02 Noi dung rat dai" panose="02000000000000000000" pitchFamily="2" charset="0"/>
            </a:endParaRPr>
          </a:p>
        </p:txBody>
      </p:sp>
      <p:sp>
        <p:nvSpPr>
          <p:cNvPr id="19" name="Hộp Văn bản 18">
            <a:extLst>
              <a:ext uri="{FF2B5EF4-FFF2-40B4-BE49-F238E27FC236}">
                <a16:creationId xmlns:a16="http://schemas.microsoft.com/office/drawing/2014/main" id="{66C40A52-E891-4E21-A0EA-FE01B4EB2537}"/>
              </a:ext>
            </a:extLst>
          </p:cNvPr>
          <p:cNvSpPr txBox="1"/>
          <p:nvPr/>
        </p:nvSpPr>
        <p:spPr>
          <a:xfrm>
            <a:off x="1600200" y="4666013"/>
            <a:ext cx="819150" cy="461665"/>
          </a:xfrm>
          <a:prstGeom prst="rect">
            <a:avLst/>
          </a:prstGeom>
          <a:noFill/>
        </p:spPr>
        <p:txBody>
          <a:bodyPr wrap="square" rtlCol="0">
            <a:spAutoFit/>
          </a:bodyPr>
          <a:lstStyle/>
          <a:p>
            <a:r>
              <a:rPr lang="vi-VN" sz="2400" dirty="0">
                <a:solidFill>
                  <a:srgbClr val="FF0000"/>
                </a:solidFill>
                <a:latin typeface="#9Slide02 Noi dung rat dai" panose="02000000000000000000" pitchFamily="2" charset="0"/>
                <a:ea typeface="#9Slide02 Noi dung rat dai" panose="02000000000000000000" pitchFamily="2" charset="0"/>
              </a:rPr>
              <a:t>1</a:t>
            </a:r>
            <a:endParaRPr lang="en-US" sz="2400" dirty="0">
              <a:solidFill>
                <a:srgbClr val="FF0000"/>
              </a:solidFill>
              <a:latin typeface="#9Slide02 Noi dung rat dai" panose="02000000000000000000" pitchFamily="2" charset="0"/>
              <a:ea typeface="#9Slide02 Noi dung rat dai" panose="02000000000000000000" pitchFamily="2" charset="0"/>
            </a:endParaRPr>
          </a:p>
        </p:txBody>
      </p:sp>
      <p:sp>
        <p:nvSpPr>
          <p:cNvPr id="20" name="Hộp Văn bản 19">
            <a:extLst>
              <a:ext uri="{FF2B5EF4-FFF2-40B4-BE49-F238E27FC236}">
                <a16:creationId xmlns:a16="http://schemas.microsoft.com/office/drawing/2014/main" id="{08908C54-F0F5-422F-88F2-C722597D4F0C}"/>
              </a:ext>
            </a:extLst>
          </p:cNvPr>
          <p:cNvSpPr txBox="1"/>
          <p:nvPr/>
        </p:nvSpPr>
        <p:spPr>
          <a:xfrm>
            <a:off x="1600200" y="5066939"/>
            <a:ext cx="1098550" cy="461665"/>
          </a:xfrm>
          <a:prstGeom prst="rect">
            <a:avLst/>
          </a:prstGeom>
          <a:noFill/>
        </p:spPr>
        <p:txBody>
          <a:bodyPr wrap="square" rtlCol="0">
            <a:spAutoFit/>
          </a:bodyPr>
          <a:lstStyle/>
          <a:p>
            <a:r>
              <a:rPr lang="vi-VN" sz="2400" dirty="0">
                <a:solidFill>
                  <a:srgbClr val="FF0000"/>
                </a:solidFill>
                <a:latin typeface="#9Slide02 Noi dung rat dai" panose="02000000000000000000" pitchFamily="2" charset="0"/>
                <a:ea typeface="#9Slide02 Noi dung rat dai" panose="02000000000000000000" pitchFamily="2" charset="0"/>
              </a:rPr>
              <a:t>Đông</a:t>
            </a:r>
            <a:endParaRPr lang="en-US" sz="2400" dirty="0">
              <a:solidFill>
                <a:srgbClr val="FF0000"/>
              </a:solidFill>
              <a:latin typeface="#9Slide02 Noi dung rat dai" panose="02000000000000000000" pitchFamily="2" charset="0"/>
              <a:ea typeface="#9Slide02 Noi dung rat dai" panose="02000000000000000000" pitchFamily="2" charset="0"/>
            </a:endParaRPr>
          </a:p>
        </p:txBody>
      </p:sp>
      <p:sp>
        <p:nvSpPr>
          <p:cNvPr id="21" name="Hộp Văn bản 20">
            <a:extLst>
              <a:ext uri="{FF2B5EF4-FFF2-40B4-BE49-F238E27FC236}">
                <a16:creationId xmlns:a16="http://schemas.microsoft.com/office/drawing/2014/main" id="{64AA7912-E07A-4340-9971-DDBFC013D23C}"/>
              </a:ext>
            </a:extLst>
          </p:cNvPr>
          <p:cNvSpPr txBox="1"/>
          <p:nvPr/>
        </p:nvSpPr>
        <p:spPr>
          <a:xfrm>
            <a:off x="1037682" y="5334000"/>
            <a:ext cx="943518" cy="461665"/>
          </a:xfrm>
          <a:prstGeom prst="rect">
            <a:avLst/>
          </a:prstGeom>
          <a:noFill/>
        </p:spPr>
        <p:txBody>
          <a:bodyPr wrap="square" rtlCol="0">
            <a:spAutoFit/>
          </a:bodyPr>
          <a:lstStyle/>
          <a:p>
            <a:r>
              <a:rPr lang="vi-VN" sz="2400" dirty="0">
                <a:solidFill>
                  <a:srgbClr val="FF0000"/>
                </a:solidFill>
                <a:latin typeface="#9Slide02 Noi dung rat dai" panose="02000000000000000000" pitchFamily="2" charset="0"/>
                <a:ea typeface="#9Slide02 Noi dung rat dai" panose="02000000000000000000" pitchFamily="2" charset="0"/>
              </a:rPr>
              <a:t>Tây</a:t>
            </a:r>
            <a:endParaRPr lang="en-US" sz="2400" dirty="0">
              <a:solidFill>
                <a:srgbClr val="FF0000"/>
              </a:solidFill>
              <a:latin typeface="#9Slide02 Noi dung rat dai" panose="02000000000000000000" pitchFamily="2" charset="0"/>
              <a:ea typeface="#9Slide02 Noi dung rat dai" panose="02000000000000000000" pitchFamily="2" charset="0"/>
            </a:endParaRPr>
          </a:p>
        </p:txBody>
      </p:sp>
      <p:pic>
        <p:nvPicPr>
          <p:cNvPr id="15" name="Picture 2" descr="Dựa trên bản đồ hình 20 SGK cho biết: Khi ở khu vực giờ gốc là 12 giờ thì  lúc đó ở nước ta là mấy giờ? | SGK Địa lí lớp 6">
            <a:extLst>
              <a:ext uri="{FF2B5EF4-FFF2-40B4-BE49-F238E27FC236}">
                <a16:creationId xmlns:a16="http://schemas.microsoft.com/office/drawing/2014/main" id="{EB8D627E-6D6F-4E44-8B8C-178E7BFD2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717" y="1538226"/>
            <a:ext cx="7731793" cy="5390475"/>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F119256B-C797-4F59-8FFB-BC9B1039FD39}"/>
              </a:ext>
            </a:extLst>
          </p:cNvPr>
          <p:cNvCxnSpPr>
            <a:cxnSpLocks/>
          </p:cNvCxnSpPr>
          <p:nvPr/>
        </p:nvCxnSpPr>
        <p:spPr>
          <a:xfrm flipV="1">
            <a:off x="8077200" y="1981200"/>
            <a:ext cx="0" cy="3962401"/>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430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598601A-85BC-4FE0-95EC-F1E48C9E2351}"/>
              </a:ext>
            </a:extLst>
          </p:cNvPr>
          <p:cNvSpPr txBox="1"/>
          <p:nvPr/>
        </p:nvSpPr>
        <p:spPr>
          <a:xfrm>
            <a:off x="4900385" y="1908231"/>
            <a:ext cx="657671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3 Cabin Condensed Bold" panose="00000806000000000000" pitchFamily="2" charset="0"/>
                <a:ea typeface="Calibri" panose="020F0502020204030204" pitchFamily="34" charset="0"/>
                <a:cs typeface="+mn-cs"/>
              </a:rPr>
              <a:t>Kinh tuyến Greenweck được lựa chọn làm kinh </a:t>
            </a:r>
            <a:r>
              <a:rPr kumimoji="0" lang="en-US" sz="2400" b="0" i="0" u="none" strike="noStrike" kern="1200" cap="none" spc="0" normalizeH="0" baseline="0" noProof="0">
                <a:ln>
                  <a:noFill/>
                </a:ln>
                <a:solidFill>
                  <a:srgbClr val="002060"/>
                </a:solidFill>
                <a:effectLst/>
                <a:uLnTx/>
                <a:uFillTx/>
                <a:latin typeface="#9Slide03 Cabin Condensed Bold" panose="00000806000000000000" pitchFamily="2" charset="0"/>
                <a:ea typeface="Calibri" panose="020F0502020204030204" pitchFamily="34" charset="0"/>
                <a:cs typeface="+mn-cs"/>
              </a:rPr>
              <a:t>tuyến</a:t>
            </a:r>
            <a:r>
              <a:rPr kumimoji="0" lang="en-US" sz="2400" b="0" i="0" u="none" strike="noStrike" kern="1200" cap="none" spc="0" normalizeH="0" baseline="0" noProof="0">
                <a:ln>
                  <a:noFill/>
                </a:ln>
                <a:solidFill>
                  <a:prstClr val="black"/>
                </a:solidFill>
                <a:effectLst/>
                <a:uLnTx/>
                <a:uFillTx/>
                <a:latin typeface="#9Slide03 Cabin Condensed Bold" panose="00000806000000000000" pitchFamily="2" charset="0"/>
                <a:ea typeface="Calibri" panose="020F0502020204030204" pitchFamily="34" charset="0"/>
                <a:cs typeface="+mn-cs"/>
              </a:rPr>
              <a:t> gốc </a:t>
            </a:r>
            <a:endParaRPr kumimoji="0" lang="en-US" sz="3200" b="0" i="0" u="none" strike="noStrike" kern="1200" cap="none" spc="0" normalizeH="0" baseline="0" noProof="0">
              <a:ln>
                <a:noFill/>
              </a:ln>
              <a:solidFill>
                <a:prstClr val="black"/>
              </a:solidFill>
              <a:effectLst/>
              <a:uLnTx/>
              <a:uFillTx/>
              <a:latin typeface="#9Slide03 Cabin Condensed Bold" panose="00000806000000000000" pitchFamily="2" charset="0"/>
              <a:ea typeface="+mn-ea"/>
              <a:cs typeface="+mn-cs"/>
            </a:endParaRPr>
          </a:p>
        </p:txBody>
      </p:sp>
      <p:pic>
        <p:nvPicPr>
          <p:cNvPr id="18" name="Picture 17">
            <a:extLst>
              <a:ext uri="{FF2B5EF4-FFF2-40B4-BE49-F238E27FC236}">
                <a16:creationId xmlns:a16="http://schemas.microsoft.com/office/drawing/2014/main" id="{1198AA38-5A3E-426C-8791-BC60DFC1C341}"/>
              </a:ext>
            </a:extLst>
          </p:cNvPr>
          <p:cNvPicPr>
            <a:picLocks noChangeAspect="1"/>
          </p:cNvPicPr>
          <p:nvPr/>
        </p:nvPicPr>
        <p:blipFill>
          <a:blip r:embed="rId2"/>
          <a:stretch>
            <a:fillRect/>
          </a:stretch>
        </p:blipFill>
        <p:spPr>
          <a:xfrm>
            <a:off x="514701" y="2524073"/>
            <a:ext cx="3605886" cy="2459861"/>
          </a:xfrm>
          <a:prstGeom prst="rect">
            <a:avLst/>
          </a:prstGeom>
        </p:spPr>
      </p:pic>
      <p:pic>
        <p:nvPicPr>
          <p:cNvPr id="20" name="Picture 19">
            <a:extLst>
              <a:ext uri="{FF2B5EF4-FFF2-40B4-BE49-F238E27FC236}">
                <a16:creationId xmlns:a16="http://schemas.microsoft.com/office/drawing/2014/main" id="{E1115B63-EFA0-40D6-A8CD-268204EA8C13}"/>
              </a:ext>
            </a:extLst>
          </p:cNvPr>
          <p:cNvPicPr>
            <a:picLocks noChangeAspect="1"/>
          </p:cNvPicPr>
          <p:nvPr/>
        </p:nvPicPr>
        <p:blipFill>
          <a:blip r:embed="rId3"/>
          <a:stretch>
            <a:fillRect/>
          </a:stretch>
        </p:blipFill>
        <p:spPr>
          <a:xfrm>
            <a:off x="4759984" y="3310359"/>
            <a:ext cx="6985388" cy="3063882"/>
          </a:xfrm>
          <a:prstGeom prst="rect">
            <a:avLst/>
          </a:prstGeom>
        </p:spPr>
      </p:pic>
      <p:sp>
        <p:nvSpPr>
          <p:cNvPr id="22" name="TextBox 21">
            <a:extLst>
              <a:ext uri="{FF2B5EF4-FFF2-40B4-BE49-F238E27FC236}">
                <a16:creationId xmlns:a16="http://schemas.microsoft.com/office/drawing/2014/main" id="{16F26AC2-D0A3-45CA-A8DA-3B3BBE4246BC}"/>
              </a:ext>
            </a:extLst>
          </p:cNvPr>
          <p:cNvSpPr txBox="1"/>
          <p:nvPr/>
        </p:nvSpPr>
        <p:spPr>
          <a:xfrm>
            <a:off x="288469" y="5022540"/>
            <a:ext cx="402488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highlight>
                  <a:srgbClr val="FFFF00"/>
                </a:highlight>
                <a:uLnTx/>
                <a:uFillTx/>
                <a:latin typeface="#9Slide03 Cabin Condensed Bold" panose="00000806000000000000" pitchFamily="2" charset="0"/>
                <a:ea typeface="Calibri" panose="020F0502020204030204" pitchFamily="34" charset="0"/>
                <a:cs typeface="+mn-cs"/>
              </a:rPr>
              <a:t>Năm 1884 Hội nghị Kinh tuyến quốc tế tại Osintown </a:t>
            </a:r>
            <a:endParaRPr kumimoji="0" lang="en-US" sz="1800" b="0" i="0" u="none" strike="noStrike" kern="1200" cap="none" spc="0" normalizeH="0" baseline="0" noProof="0">
              <a:ln>
                <a:noFill/>
              </a:ln>
              <a:solidFill>
                <a:prstClr val="black"/>
              </a:solidFill>
              <a:effectLst/>
              <a:highlight>
                <a:srgbClr val="FFFF00"/>
              </a:highlight>
              <a:uLnTx/>
              <a:uFillTx/>
              <a:latin typeface="#9Slide03 Cabin Condensed Bold" panose="00000806000000000000" pitchFamily="2" charset="0"/>
              <a:ea typeface="+mn-ea"/>
              <a:cs typeface="+mn-cs"/>
            </a:endParaRPr>
          </a:p>
        </p:txBody>
      </p:sp>
      <p:sp>
        <p:nvSpPr>
          <p:cNvPr id="24" name="TextBox 23">
            <a:extLst>
              <a:ext uri="{FF2B5EF4-FFF2-40B4-BE49-F238E27FC236}">
                <a16:creationId xmlns:a16="http://schemas.microsoft.com/office/drawing/2014/main" id="{A73C573B-1F77-4DB4-BFE4-F617FBF4256A}"/>
              </a:ext>
            </a:extLst>
          </p:cNvPr>
          <p:cNvSpPr txBox="1"/>
          <p:nvPr/>
        </p:nvSpPr>
        <p:spPr>
          <a:xfrm>
            <a:off x="4900385" y="2437415"/>
            <a:ext cx="630101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3 Cabin Condensed Bold" panose="00000806000000000000" pitchFamily="2" charset="0"/>
                <a:ea typeface="Calibri" panose="020F0502020204030204" pitchFamily="34" charset="0"/>
                <a:cs typeface="Times New Roman" panose="02020603050405020304" pitchFamily="18" charset="0"/>
              </a:rPr>
              <a:t>Giờ</a:t>
            </a:r>
            <a:r>
              <a:rPr kumimoji="0" lang="en-US" sz="2400" b="0" i="0" u="none" strike="noStrike" kern="1200" cap="none" spc="0" normalizeH="0" noProof="0">
                <a:ln>
                  <a:noFill/>
                </a:ln>
                <a:solidFill>
                  <a:prstClr val="black"/>
                </a:solidFill>
                <a:effectLst/>
                <a:uLnTx/>
                <a:uFillTx/>
                <a:latin typeface="#9Slide03 Cabin Condensed Bold" panose="00000806000000000000" pitchFamily="2" charset="0"/>
                <a:ea typeface="Calibri" panose="020F0502020204030204" pitchFamily="34" charset="0"/>
                <a:cs typeface="Times New Roman" panose="02020603050405020304" pitchFamily="18" charset="0"/>
              </a:rPr>
              <a:t> của khu vực số 0 có đường kinh tuyến 0</a:t>
            </a:r>
            <a:r>
              <a:rPr lang="en-US" sz="2400" baseline="30000">
                <a:solidFill>
                  <a:prstClr val="black"/>
                </a:solidFill>
                <a:latin typeface="#9Slide03 Cabin Condensed Bold" panose="00000806000000000000" pitchFamily="2" charset="0"/>
                <a:ea typeface="Calibri" panose="020F0502020204030204" pitchFamily="34" charset="0"/>
                <a:cs typeface="Times New Roman" panose="02020603050405020304" pitchFamily="18" charset="0"/>
              </a:rPr>
              <a:t>0</a:t>
            </a:r>
            <a:r>
              <a:rPr lang="en-US" sz="2400">
                <a:solidFill>
                  <a:prstClr val="black"/>
                </a:solidFill>
                <a:latin typeface="#9Slide03 Cabin Condensed Bold" panose="00000806000000000000" pitchFamily="2" charset="0"/>
                <a:ea typeface="Calibri" panose="020F0502020204030204" pitchFamily="34" charset="0"/>
                <a:cs typeface="Times New Roman" panose="02020603050405020304" pitchFamily="18" charset="0"/>
              </a:rPr>
              <a:t> đi qua chính giữa được lấy làm giờ Quốc tế (GMT)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35AECE5C-9382-4A17-B75C-0DC8D67BE2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8067" t="19105" r="19392" b="13355"/>
          <a:stretch/>
        </p:blipFill>
        <p:spPr>
          <a:xfrm>
            <a:off x="4448629" y="1807004"/>
            <a:ext cx="443034" cy="478451"/>
          </a:xfrm>
          <a:prstGeom prst="rect">
            <a:avLst/>
          </a:prstGeom>
        </p:spPr>
      </p:pic>
      <p:pic>
        <p:nvPicPr>
          <p:cNvPr id="26" name="Picture 25">
            <a:extLst>
              <a:ext uri="{FF2B5EF4-FFF2-40B4-BE49-F238E27FC236}">
                <a16:creationId xmlns:a16="http://schemas.microsoft.com/office/drawing/2014/main" id="{E043C85F-E032-4316-A976-C558F40DC1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8067" t="19105" r="19392" b="13355"/>
          <a:stretch/>
        </p:blipFill>
        <p:spPr>
          <a:xfrm>
            <a:off x="4448629" y="2492574"/>
            <a:ext cx="443034" cy="478451"/>
          </a:xfrm>
          <a:prstGeom prst="rect">
            <a:avLst/>
          </a:prstGeom>
        </p:spPr>
      </p:pic>
      <p:cxnSp>
        <p:nvCxnSpPr>
          <p:cNvPr id="28" name="Straight Arrow Connector 27">
            <a:extLst>
              <a:ext uri="{FF2B5EF4-FFF2-40B4-BE49-F238E27FC236}">
                <a16:creationId xmlns:a16="http://schemas.microsoft.com/office/drawing/2014/main" id="{577F018C-757A-42AE-AABE-5ABF2ED6B3C6}"/>
              </a:ext>
            </a:extLst>
          </p:cNvPr>
          <p:cNvCxnSpPr>
            <a:cxnSpLocks/>
          </p:cNvCxnSpPr>
          <p:nvPr/>
        </p:nvCxnSpPr>
        <p:spPr>
          <a:xfrm>
            <a:off x="9190299" y="3429000"/>
            <a:ext cx="113431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84D909A-6AF6-4F4D-988C-7730BD63C5A6}"/>
              </a:ext>
            </a:extLst>
          </p:cNvPr>
          <p:cNvCxnSpPr>
            <a:cxnSpLocks/>
          </p:cNvCxnSpPr>
          <p:nvPr/>
        </p:nvCxnSpPr>
        <p:spPr>
          <a:xfrm flipH="1">
            <a:off x="6096000" y="3429000"/>
            <a:ext cx="120433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427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par>
                                <p:cTn id="44" presetID="49" presetClass="path" presetSubtype="0" repeatCount="indefinite" accel="50000" decel="50000" fill="hold" nodeType="withEffect">
                                  <p:stCondLst>
                                    <p:cond delay="0"/>
                                  </p:stCondLst>
                                  <p:childTnLst>
                                    <p:animMotion origin="layout" path="M 1.04167E-6 0 L -0.0931 0.00602 " pathEditMode="relative" rAng="0" ptsTypes="AA">
                                      <p:cBhvr>
                                        <p:cTn id="45" dur="2000" fill="hold"/>
                                        <p:tgtEl>
                                          <p:spTgt spid="29"/>
                                        </p:tgtEl>
                                        <p:attrNameLst>
                                          <p:attrName>ppt_x</p:attrName>
                                          <p:attrName>ppt_y</p:attrName>
                                        </p:attrNameLst>
                                      </p:cBhvr>
                                      <p:rCtr x="-4661" y="301"/>
                                    </p:animMotion>
                                  </p:childTnLst>
                                </p:cTn>
                              </p:par>
                              <p:par>
                                <p:cTn id="46" presetID="49" presetClass="path" presetSubtype="0" repeatCount="indefinite" accel="50000" decel="50000" fill="hold" nodeType="withEffect">
                                  <p:stCondLst>
                                    <p:cond delay="0"/>
                                  </p:stCondLst>
                                  <p:childTnLst>
                                    <p:animMotion origin="layout" path="M -4.16667E-7 0 L 0.09883 0 " pathEditMode="relative" rAng="0" ptsTypes="AA">
                                      <p:cBhvr>
                                        <p:cTn id="47" dur="2000" fill="hold"/>
                                        <p:tgtEl>
                                          <p:spTgt spid="28"/>
                                        </p:tgtEl>
                                        <p:attrNameLst>
                                          <p:attrName>ppt_x</p:attrName>
                                          <p:attrName>ppt_y</p:attrName>
                                        </p:attrNameLst>
                                      </p:cBhvr>
                                      <p:rCtr x="493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2" name="Hình chữ nhật 11">
            <a:extLst>
              <a:ext uri="{FF2B5EF4-FFF2-40B4-BE49-F238E27FC236}">
                <a16:creationId xmlns:a16="http://schemas.microsoft.com/office/drawing/2014/main" id="{057341D4-3E47-4B79-83C7-F9E5C06C034C}"/>
              </a:ext>
            </a:extLst>
          </p:cNvPr>
          <p:cNvSpPr/>
          <p:nvPr/>
        </p:nvSpPr>
        <p:spPr>
          <a:xfrm>
            <a:off x="381000" y="129746"/>
            <a:ext cx="11430000"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FC336DD4-7F8E-40FB-84A9-65701C7210A4}"/>
              </a:ext>
            </a:extLst>
          </p:cNvPr>
          <p:cNvSpPr txBox="1"/>
          <p:nvPr/>
        </p:nvSpPr>
        <p:spPr>
          <a:xfrm>
            <a:off x="1288001" y="673913"/>
            <a:ext cx="9380818" cy="502702"/>
          </a:xfrm>
          <a:prstGeom prst="rect">
            <a:avLst/>
          </a:prstGeom>
          <a:noFill/>
        </p:spPr>
        <p:txBody>
          <a:bodyPr wrap="square">
            <a:spAutoFit/>
          </a:bodyPr>
          <a:lstStyle/>
          <a:p>
            <a:pPr algn="just">
              <a:lnSpc>
                <a:spcPct val="150000"/>
              </a:lnSpc>
            </a:pPr>
            <a:r>
              <a:rPr lang="vi-VN" sz="2000" i="0" dirty="0">
                <a:solidFill>
                  <a:srgbClr val="0070C0"/>
                </a:solidFill>
                <a:effectLst/>
                <a:latin typeface="#9Slide02 Noi dung rat dai" panose="02000000000000000000" pitchFamily="2" charset="0"/>
                <a:ea typeface="#9Slide02 Noi dung rat dai" panose="02000000000000000000" pitchFamily="2" charset="0"/>
              </a:rPr>
              <a:t>Giờ bán cầu Tây = Khu vực giờ địa phương </a:t>
            </a:r>
            <a:r>
              <a:rPr lang="vi-VN" sz="2000" b="1" i="0" dirty="0">
                <a:solidFill>
                  <a:srgbClr val="FF0000"/>
                </a:solidFill>
                <a:effectLst/>
                <a:latin typeface="#9Slide02 Noi dung rat dai" panose="02000000000000000000" pitchFamily="2" charset="0"/>
                <a:ea typeface="#9Slide02 Noi dung rat dai" panose="02000000000000000000" pitchFamily="2" charset="0"/>
              </a:rPr>
              <a:t>–</a:t>
            </a:r>
            <a:r>
              <a:rPr lang="vi-VN" sz="2000" i="0" dirty="0">
                <a:solidFill>
                  <a:srgbClr val="0070C0"/>
                </a:solidFill>
                <a:effectLst/>
                <a:latin typeface="#9Slide02 Noi dung rat dai" panose="02000000000000000000" pitchFamily="2" charset="0"/>
                <a:ea typeface="#9Slide02 Noi dung rat dai" panose="02000000000000000000" pitchFamily="2" charset="0"/>
              </a:rPr>
              <a:t> giờ GMT</a:t>
            </a:r>
          </a:p>
        </p:txBody>
      </p:sp>
      <p:sp>
        <p:nvSpPr>
          <p:cNvPr id="4" name="Hộp Văn bản 3">
            <a:extLst>
              <a:ext uri="{FF2B5EF4-FFF2-40B4-BE49-F238E27FC236}">
                <a16:creationId xmlns:a16="http://schemas.microsoft.com/office/drawing/2014/main" id="{3A77874B-4EFD-4C67-A562-7B7F88DDB901}"/>
              </a:ext>
            </a:extLst>
          </p:cNvPr>
          <p:cNvSpPr txBox="1"/>
          <p:nvPr/>
        </p:nvSpPr>
        <p:spPr>
          <a:xfrm>
            <a:off x="1346252" y="103593"/>
            <a:ext cx="8305800" cy="888258"/>
          </a:xfrm>
          <a:prstGeom prst="roundRect">
            <a:avLst/>
          </a:prstGeom>
          <a:noFill/>
        </p:spPr>
        <p:txBody>
          <a:bodyPr vert="horz" lIns="91440" tIns="45720" rIns="91440" bIns="45720" rtlCol="0" anchor="t">
            <a:noAutofit/>
          </a:bodyPr>
          <a:lstStyle/>
          <a:p>
            <a:pPr algn="ctr">
              <a:lnSpc>
                <a:spcPct val="90000"/>
              </a:lnSpc>
              <a:spcAft>
                <a:spcPts val="800"/>
              </a:spcAft>
            </a:pPr>
            <a:r>
              <a:rPr lang="vi-VN" sz="2000">
                <a:solidFill>
                  <a:srgbClr val="FF0066"/>
                </a:solidFill>
                <a:latin typeface="#9Slide03 AmpleSoft Bold" panose="02000000000000000000" pitchFamily="2" charset="0"/>
              </a:rPr>
              <a:t>Công thức tính giờ tại hai bán cầu Đông - Tây</a:t>
            </a:r>
            <a:endParaRPr lang="en-US" sz="2000">
              <a:solidFill>
                <a:srgbClr val="FF0066"/>
              </a:solidFill>
              <a:effectLst/>
              <a:latin typeface="#9Slide03 AmpleSoft Bold" panose="02000000000000000000" pitchFamily="2" charset="0"/>
            </a:endParaRPr>
          </a:p>
        </p:txBody>
      </p:sp>
      <p:sp>
        <p:nvSpPr>
          <p:cNvPr id="6" name="Hộp Văn bản 5">
            <a:extLst>
              <a:ext uri="{FF2B5EF4-FFF2-40B4-BE49-F238E27FC236}">
                <a16:creationId xmlns:a16="http://schemas.microsoft.com/office/drawing/2014/main" id="{C51E8F25-0768-480F-B5C6-6AC6B4EBC93B}"/>
              </a:ext>
            </a:extLst>
          </p:cNvPr>
          <p:cNvSpPr txBox="1"/>
          <p:nvPr/>
        </p:nvSpPr>
        <p:spPr>
          <a:xfrm>
            <a:off x="480578" y="1077706"/>
            <a:ext cx="11125200" cy="798424"/>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404040"/>
                </a:solidFill>
                <a:effectLst/>
                <a:uLnTx/>
                <a:uFillTx/>
                <a:latin typeface="times new roman" panose="02020603050405020304" pitchFamily="18" charset="0"/>
                <a:ea typeface="+mn-ea"/>
                <a:cs typeface="+mn-cs"/>
              </a:rPr>
              <a:t>Chú ý: Khi đi từ Tây sang Đông (qua kinh tuyến 180º) lùi 1 ngày. Ngược lại, đi từ Đông sang Tây (qua kinh tuyến 180º) sẽ tăng 1 ngày.</a:t>
            </a:r>
            <a:endParaRPr kumimoji="0" lang="vi-VN" sz="2000" b="0" i="0" u="none" strike="noStrike" kern="1200" cap="none" spc="0" normalizeH="0" baseline="0" noProof="0" dirty="0">
              <a:ln>
                <a:noFill/>
              </a:ln>
              <a:solidFill>
                <a:srgbClr val="404040"/>
              </a:solidFill>
              <a:effectLst/>
              <a:uLnTx/>
              <a:uFillTx/>
              <a:latin typeface="arial" panose="020B0604020202020204" pitchFamily="34" charset="0"/>
              <a:ea typeface="+mn-ea"/>
              <a:cs typeface="+mn-cs"/>
            </a:endParaRPr>
          </a:p>
        </p:txBody>
      </p:sp>
      <p:sp>
        <p:nvSpPr>
          <p:cNvPr id="10" name="Hộp Văn bản 9">
            <a:extLst>
              <a:ext uri="{FF2B5EF4-FFF2-40B4-BE49-F238E27FC236}">
                <a16:creationId xmlns:a16="http://schemas.microsoft.com/office/drawing/2014/main" id="{27832589-1505-4864-86C8-B6A8C34D22CC}"/>
              </a:ext>
            </a:extLst>
          </p:cNvPr>
          <p:cNvSpPr txBox="1"/>
          <p:nvPr/>
        </p:nvSpPr>
        <p:spPr>
          <a:xfrm>
            <a:off x="1288001" y="276154"/>
            <a:ext cx="9965018" cy="50270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rPr>
              <a:t>Giờ bán cầu Đông = Giờ GMT </a:t>
            </a:r>
            <a:r>
              <a:rPr kumimoji="0" lang="vi-VN" sz="2000" b="1"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rPr>
              <a:t>+</a:t>
            </a:r>
            <a:r>
              <a:rPr kumimoji="0" lang="vi-VN" sz="2000"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rPr>
              <a:t> khu vực giờ địa phương</a:t>
            </a:r>
          </a:p>
        </p:txBody>
      </p:sp>
      <p:pic>
        <p:nvPicPr>
          <p:cNvPr id="3074" name="Picture 2">
            <a:extLst>
              <a:ext uri="{FF2B5EF4-FFF2-40B4-BE49-F238E27FC236}">
                <a16:creationId xmlns:a16="http://schemas.microsoft.com/office/drawing/2014/main" id="{C3BEA357-0213-4B66-B65F-C4A723BFFCC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738"/>
            <a:ext cx="1520775" cy="12052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72111EA-6DDA-48EB-84D7-6B0C17443D85}"/>
              </a:ext>
            </a:extLst>
          </p:cNvPr>
          <p:cNvPicPr>
            <a:picLocks noChangeAspect="1"/>
          </p:cNvPicPr>
          <p:nvPr/>
        </p:nvPicPr>
        <p:blipFill>
          <a:blip r:embed="rId3"/>
          <a:stretch>
            <a:fillRect/>
          </a:stretch>
        </p:blipFill>
        <p:spPr>
          <a:xfrm>
            <a:off x="380999" y="1869021"/>
            <a:ext cx="11430001" cy="5025850"/>
          </a:xfrm>
          <a:prstGeom prst="rect">
            <a:avLst/>
          </a:prstGeom>
        </p:spPr>
      </p:pic>
    </p:spTree>
    <p:extLst>
      <p:ext uri="{BB962C8B-B14F-4D97-AF65-F5344CB8AC3E}">
        <p14:creationId xmlns:p14="http://schemas.microsoft.com/office/powerpoint/2010/main" val="2893794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barn(inVertical)">
                                      <p:cBhvr>
                                        <p:cTn id="21" dur="500"/>
                                        <p:tgtEl>
                                          <p:spTgt spid="307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758873D7-A56B-42B1-AECB-36891DDEE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85" y="407021"/>
            <a:ext cx="12907763" cy="6629400"/>
          </a:xfrm>
          <a:prstGeom prst="rect">
            <a:avLst/>
          </a:prstGeom>
        </p:spPr>
      </p:pic>
      <p:sp>
        <p:nvSpPr>
          <p:cNvPr id="6" name="TextBox 5"/>
          <p:cNvSpPr txBox="1"/>
          <p:nvPr/>
        </p:nvSpPr>
        <p:spPr>
          <a:xfrm>
            <a:off x="685800" y="2159353"/>
            <a:ext cx="10515599" cy="2308324"/>
          </a:xfrm>
          <a:prstGeom prst="rect">
            <a:avLst/>
          </a:prstGeom>
          <a:noFill/>
        </p:spPr>
        <p:txBody>
          <a:bodyPr wrap="square" rtlCol="0">
            <a:spAutoFit/>
          </a:bodyPr>
          <a:lstStyle/>
          <a:p>
            <a:r>
              <a:rPr lang="en-US" sz="2400">
                <a:solidFill>
                  <a:prstClr val="black"/>
                </a:solidFill>
                <a:latin typeface="Times New Roman" panose="02020603050405020304" pitchFamily="18" charset="0"/>
                <a:cs typeface="Times New Roman" panose="02020603050405020304" pitchFamily="18" charset="0"/>
              </a:rPr>
              <a:t>-</a:t>
            </a:r>
            <a:r>
              <a:rPr lang="en-US" sz="3200">
                <a:solidFill>
                  <a:prstClr val="black"/>
                </a:solidFill>
              </a:rPr>
              <a:t> </a:t>
            </a:r>
            <a:r>
              <a:rPr lang="vi-VN" sz="2800">
                <a:solidFill>
                  <a:srgbClr val="002060"/>
                </a:solidFill>
                <a:latin typeface="Times New Roman" panose="02020603050405020304" pitchFamily="18" charset="0"/>
                <a:cs typeface="Times New Roman" panose="02020603050405020304" pitchFamily="18" charset="0"/>
              </a:rPr>
              <a:t>Bề mặt Trái Đất được chia thành </a:t>
            </a:r>
            <a:r>
              <a:rPr lang="vi-VN" sz="2800" b="1">
                <a:solidFill>
                  <a:srgbClr val="FF0000"/>
                </a:solidFill>
                <a:latin typeface="Times New Roman" panose="02020603050405020304" pitchFamily="18" charset="0"/>
                <a:cs typeface="Times New Roman" panose="02020603050405020304" pitchFamily="18" charset="0"/>
              </a:rPr>
              <a:t>24 khu vực giờ</a:t>
            </a:r>
            <a:r>
              <a:rPr lang="en-US" sz="2800" b="1">
                <a:solidFill>
                  <a:srgbClr val="FF0000"/>
                </a:solidFill>
                <a:latin typeface="Times New Roman" panose="02020603050405020304" pitchFamily="18" charset="0"/>
                <a:cs typeface="Times New Roman" panose="02020603050405020304" pitchFamily="18" charset="0"/>
              </a:rPr>
              <a:t>.</a:t>
            </a:r>
          </a:p>
          <a:p>
            <a:r>
              <a:rPr lang="nl-NL" sz="2800">
                <a:solidFill>
                  <a:srgbClr val="002060"/>
                </a:solidFill>
                <a:latin typeface="Times New Roman" panose="02020603050405020304" pitchFamily="18" charset="0"/>
                <a:cs typeface="Times New Roman" panose="02020603050405020304" pitchFamily="18" charset="0"/>
              </a:rPr>
              <a:t>- Giờ Quốc tế (GMT): Là giờ tính theo khu vực số 0 có đường kinh tuyến gốc 0 đi qua chính giữa. </a:t>
            </a:r>
          </a:p>
          <a:p>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nl-NL" sz="2800">
                <a:solidFill>
                  <a:srgbClr val="002060"/>
                </a:solidFill>
                <a:latin typeface="Times New Roman" panose="02020603050405020304" pitchFamily="18" charset="0"/>
                <a:cs typeface="Times New Roman" panose="02020603050405020304" pitchFamily="18" charset="0"/>
              </a:rPr>
              <a:t>Mỗi </a:t>
            </a:r>
            <a:r>
              <a:rPr lang="nl-NL" sz="2800" dirty="0">
                <a:solidFill>
                  <a:srgbClr val="002060"/>
                </a:solidFill>
                <a:latin typeface="Times New Roman" panose="02020603050405020304" pitchFamily="18" charset="0"/>
                <a:cs typeface="Times New Roman" panose="02020603050405020304" pitchFamily="18" charset="0"/>
              </a:rPr>
              <a:t>khu vực có một giờ </a:t>
            </a:r>
            <a:r>
              <a:rPr lang="nl-NL" sz="2800">
                <a:solidFill>
                  <a:srgbClr val="002060"/>
                </a:solidFill>
                <a:latin typeface="Times New Roman" panose="02020603050405020304" pitchFamily="18" charset="0"/>
                <a:cs typeface="Times New Roman" panose="02020603050405020304" pitchFamily="18" charset="0"/>
              </a:rPr>
              <a:t>riêng gọi </a:t>
            </a:r>
            <a:r>
              <a:rPr lang="nl-NL" sz="2800" dirty="0">
                <a:solidFill>
                  <a:srgbClr val="002060"/>
                </a:solidFill>
                <a:latin typeface="Times New Roman" panose="02020603050405020304" pitchFamily="18" charset="0"/>
                <a:cs typeface="Times New Roman" panose="02020603050405020304" pitchFamily="18" charset="0"/>
              </a:rPr>
              <a:t>là giờ </a:t>
            </a:r>
            <a:r>
              <a:rPr lang="nl-NL" sz="2800">
                <a:solidFill>
                  <a:srgbClr val="002060"/>
                </a:solidFill>
                <a:latin typeface="Times New Roman" panose="02020603050405020304" pitchFamily="18" charset="0"/>
                <a:cs typeface="Times New Roman" panose="02020603050405020304" pitchFamily="18" charset="0"/>
              </a:rPr>
              <a:t>khu vực.</a:t>
            </a:r>
          </a:p>
          <a:p>
            <a:endParaRPr lang="nl-NL" sz="280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16280" y="4895057"/>
            <a:ext cx="5402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Việt</a:t>
            </a:r>
            <a:r>
              <a:rPr kumimoji="0" lang="vi-VN" sz="2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Nam </a:t>
            </a:r>
            <a:r>
              <a:rPr kumimoji="0" lang="vi-VN" sz="280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thuộc múi giờ </a:t>
            </a:r>
            <a:r>
              <a:rPr kumimoji="0" lang="vi-VN"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số 7</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945" y="1000632"/>
            <a:ext cx="1066800" cy="1000125"/>
          </a:xfrm>
          <a:prstGeom prst="rect">
            <a:avLst/>
          </a:prstGeom>
        </p:spPr>
      </p:pic>
      <p:sp>
        <p:nvSpPr>
          <p:cNvPr id="11" name="Hộp Văn bản 3">
            <a:extLst>
              <a:ext uri="{FF2B5EF4-FFF2-40B4-BE49-F238E27FC236}">
                <a16:creationId xmlns:a16="http://schemas.microsoft.com/office/drawing/2014/main" id="{9C80D3DA-6A90-47ED-9DA0-8F1E07614B4F}"/>
              </a:ext>
            </a:extLst>
          </p:cNvPr>
          <p:cNvSpPr txBox="1"/>
          <p:nvPr/>
        </p:nvSpPr>
        <p:spPr>
          <a:xfrm>
            <a:off x="2209800" y="853593"/>
            <a:ext cx="7461564" cy="646331"/>
          </a:xfrm>
          <a:custGeom>
            <a:avLst/>
            <a:gdLst>
              <a:gd name="connsiteX0" fmla="*/ 0 w 9067800"/>
              <a:gd name="connsiteY0" fmla="*/ 0 h 646331"/>
              <a:gd name="connsiteX1" fmla="*/ 385381 w 9067800"/>
              <a:gd name="connsiteY1" fmla="*/ 0 h 646331"/>
              <a:gd name="connsiteX2" fmla="*/ 1133475 w 9067800"/>
              <a:gd name="connsiteY2" fmla="*/ 0 h 646331"/>
              <a:gd name="connsiteX3" fmla="*/ 1881569 w 9067800"/>
              <a:gd name="connsiteY3" fmla="*/ 0 h 646331"/>
              <a:gd name="connsiteX4" fmla="*/ 2448306 w 9067800"/>
              <a:gd name="connsiteY4" fmla="*/ 0 h 646331"/>
              <a:gd name="connsiteX5" fmla="*/ 3196400 w 9067800"/>
              <a:gd name="connsiteY5" fmla="*/ 0 h 646331"/>
              <a:gd name="connsiteX6" fmla="*/ 3581781 w 9067800"/>
              <a:gd name="connsiteY6" fmla="*/ 0 h 646331"/>
              <a:gd name="connsiteX7" fmla="*/ 4239197 w 9067800"/>
              <a:gd name="connsiteY7" fmla="*/ 0 h 646331"/>
              <a:gd name="connsiteX8" fmla="*/ 4715256 w 9067800"/>
              <a:gd name="connsiteY8" fmla="*/ 0 h 646331"/>
              <a:gd name="connsiteX9" fmla="*/ 5463350 w 9067800"/>
              <a:gd name="connsiteY9" fmla="*/ 0 h 646331"/>
              <a:gd name="connsiteX10" fmla="*/ 5939409 w 9067800"/>
              <a:gd name="connsiteY10" fmla="*/ 0 h 646331"/>
              <a:gd name="connsiteX11" fmla="*/ 6687503 w 9067800"/>
              <a:gd name="connsiteY11" fmla="*/ 0 h 646331"/>
              <a:gd name="connsiteX12" fmla="*/ 6982206 w 9067800"/>
              <a:gd name="connsiteY12" fmla="*/ 0 h 646331"/>
              <a:gd name="connsiteX13" fmla="*/ 7548944 w 9067800"/>
              <a:gd name="connsiteY13" fmla="*/ 0 h 646331"/>
              <a:gd name="connsiteX14" fmla="*/ 8115681 w 9067800"/>
              <a:gd name="connsiteY14" fmla="*/ 0 h 646331"/>
              <a:gd name="connsiteX15" fmla="*/ 8410385 w 9067800"/>
              <a:gd name="connsiteY15" fmla="*/ 0 h 646331"/>
              <a:gd name="connsiteX16" fmla="*/ 9067800 w 9067800"/>
              <a:gd name="connsiteY16" fmla="*/ 0 h 646331"/>
              <a:gd name="connsiteX17" fmla="*/ 9067800 w 9067800"/>
              <a:gd name="connsiteY17" fmla="*/ 310239 h 646331"/>
              <a:gd name="connsiteX18" fmla="*/ 9067800 w 9067800"/>
              <a:gd name="connsiteY18" fmla="*/ 646331 h 646331"/>
              <a:gd name="connsiteX19" fmla="*/ 8682419 w 9067800"/>
              <a:gd name="connsiteY19" fmla="*/ 646331 h 646331"/>
              <a:gd name="connsiteX20" fmla="*/ 8206359 w 9067800"/>
              <a:gd name="connsiteY20" fmla="*/ 646331 h 646331"/>
              <a:gd name="connsiteX21" fmla="*/ 7639622 w 9067800"/>
              <a:gd name="connsiteY21" fmla="*/ 646331 h 646331"/>
              <a:gd name="connsiteX22" fmla="*/ 7344918 w 9067800"/>
              <a:gd name="connsiteY22" fmla="*/ 646331 h 646331"/>
              <a:gd name="connsiteX23" fmla="*/ 6959537 w 9067800"/>
              <a:gd name="connsiteY23" fmla="*/ 646331 h 646331"/>
              <a:gd name="connsiteX24" fmla="*/ 6392799 w 9067800"/>
              <a:gd name="connsiteY24" fmla="*/ 646331 h 646331"/>
              <a:gd name="connsiteX25" fmla="*/ 5644706 w 9067800"/>
              <a:gd name="connsiteY25" fmla="*/ 646331 h 646331"/>
              <a:gd name="connsiteX26" fmla="*/ 5350002 w 9067800"/>
              <a:gd name="connsiteY26" fmla="*/ 646331 h 646331"/>
              <a:gd name="connsiteX27" fmla="*/ 4601909 w 9067800"/>
              <a:gd name="connsiteY27" fmla="*/ 646331 h 646331"/>
              <a:gd name="connsiteX28" fmla="*/ 4216527 w 9067800"/>
              <a:gd name="connsiteY28" fmla="*/ 646331 h 646331"/>
              <a:gd name="connsiteX29" fmla="*/ 3649789 w 9067800"/>
              <a:gd name="connsiteY29" fmla="*/ 646331 h 646331"/>
              <a:gd name="connsiteX30" fmla="*/ 3355086 w 9067800"/>
              <a:gd name="connsiteY30" fmla="*/ 646331 h 646331"/>
              <a:gd name="connsiteX31" fmla="*/ 2606993 w 9067800"/>
              <a:gd name="connsiteY31" fmla="*/ 646331 h 646331"/>
              <a:gd name="connsiteX32" fmla="*/ 2312289 w 9067800"/>
              <a:gd name="connsiteY32" fmla="*/ 646331 h 646331"/>
              <a:gd name="connsiteX33" fmla="*/ 1654874 w 9067800"/>
              <a:gd name="connsiteY33" fmla="*/ 646331 h 646331"/>
              <a:gd name="connsiteX34" fmla="*/ 1360170 w 9067800"/>
              <a:gd name="connsiteY34" fmla="*/ 646331 h 646331"/>
              <a:gd name="connsiteX35" fmla="*/ 884111 w 9067800"/>
              <a:gd name="connsiteY35" fmla="*/ 646331 h 646331"/>
              <a:gd name="connsiteX36" fmla="*/ 589407 w 9067800"/>
              <a:gd name="connsiteY36" fmla="*/ 646331 h 646331"/>
              <a:gd name="connsiteX37" fmla="*/ 0 w 9067800"/>
              <a:gd name="connsiteY37" fmla="*/ 646331 h 646331"/>
              <a:gd name="connsiteX38" fmla="*/ 0 w 9067800"/>
              <a:gd name="connsiteY38" fmla="*/ 336092 h 646331"/>
              <a:gd name="connsiteX39" fmla="*/ 0 w 9067800"/>
              <a:gd name="connsiteY39"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67800" h="646331" fill="none" extrusionOk="0">
                <a:moveTo>
                  <a:pt x="0" y="0"/>
                </a:moveTo>
                <a:cubicBezTo>
                  <a:pt x="140655" y="-26154"/>
                  <a:pt x="246114" y="30975"/>
                  <a:pt x="385381" y="0"/>
                </a:cubicBezTo>
                <a:cubicBezTo>
                  <a:pt x="524648" y="-30975"/>
                  <a:pt x="968733" y="74458"/>
                  <a:pt x="1133475" y="0"/>
                </a:cubicBezTo>
                <a:cubicBezTo>
                  <a:pt x="1298217" y="-74458"/>
                  <a:pt x="1728116" y="78687"/>
                  <a:pt x="1881569" y="0"/>
                </a:cubicBezTo>
                <a:cubicBezTo>
                  <a:pt x="2035022" y="-78687"/>
                  <a:pt x="2170314" y="54878"/>
                  <a:pt x="2448306" y="0"/>
                </a:cubicBezTo>
                <a:cubicBezTo>
                  <a:pt x="2726298" y="-54878"/>
                  <a:pt x="3018440" y="41588"/>
                  <a:pt x="3196400" y="0"/>
                </a:cubicBezTo>
                <a:cubicBezTo>
                  <a:pt x="3374360" y="-41588"/>
                  <a:pt x="3393840" y="27597"/>
                  <a:pt x="3581781" y="0"/>
                </a:cubicBezTo>
                <a:cubicBezTo>
                  <a:pt x="3769722" y="-27597"/>
                  <a:pt x="4002172" y="35666"/>
                  <a:pt x="4239197" y="0"/>
                </a:cubicBezTo>
                <a:cubicBezTo>
                  <a:pt x="4476222" y="-35666"/>
                  <a:pt x="4596990" y="49269"/>
                  <a:pt x="4715256" y="0"/>
                </a:cubicBezTo>
                <a:cubicBezTo>
                  <a:pt x="4833522" y="-49269"/>
                  <a:pt x="5306008" y="61400"/>
                  <a:pt x="5463350" y="0"/>
                </a:cubicBezTo>
                <a:cubicBezTo>
                  <a:pt x="5620692" y="-61400"/>
                  <a:pt x="5832122" y="18656"/>
                  <a:pt x="5939409" y="0"/>
                </a:cubicBezTo>
                <a:cubicBezTo>
                  <a:pt x="6046696" y="-18656"/>
                  <a:pt x="6535919" y="1960"/>
                  <a:pt x="6687503" y="0"/>
                </a:cubicBezTo>
                <a:cubicBezTo>
                  <a:pt x="6839087" y="-1960"/>
                  <a:pt x="6848760" y="14562"/>
                  <a:pt x="6982206" y="0"/>
                </a:cubicBezTo>
                <a:cubicBezTo>
                  <a:pt x="7115652" y="-14562"/>
                  <a:pt x="7269565" y="15884"/>
                  <a:pt x="7548944" y="0"/>
                </a:cubicBezTo>
                <a:cubicBezTo>
                  <a:pt x="7828323" y="-15884"/>
                  <a:pt x="7910530" y="14853"/>
                  <a:pt x="8115681" y="0"/>
                </a:cubicBezTo>
                <a:cubicBezTo>
                  <a:pt x="8320832" y="-14853"/>
                  <a:pt x="8348133" y="28604"/>
                  <a:pt x="8410385" y="0"/>
                </a:cubicBezTo>
                <a:cubicBezTo>
                  <a:pt x="8472637" y="-28604"/>
                  <a:pt x="8784185" y="18984"/>
                  <a:pt x="9067800" y="0"/>
                </a:cubicBezTo>
                <a:cubicBezTo>
                  <a:pt x="9091638" y="144304"/>
                  <a:pt x="9055958" y="216492"/>
                  <a:pt x="9067800" y="310239"/>
                </a:cubicBezTo>
                <a:cubicBezTo>
                  <a:pt x="9079642" y="403986"/>
                  <a:pt x="9044532" y="572701"/>
                  <a:pt x="9067800" y="646331"/>
                </a:cubicBezTo>
                <a:cubicBezTo>
                  <a:pt x="8956294" y="681692"/>
                  <a:pt x="8815798" y="602923"/>
                  <a:pt x="8682419" y="646331"/>
                </a:cubicBezTo>
                <a:cubicBezTo>
                  <a:pt x="8549040" y="689739"/>
                  <a:pt x="8416143" y="625133"/>
                  <a:pt x="8206359" y="646331"/>
                </a:cubicBezTo>
                <a:cubicBezTo>
                  <a:pt x="7996575" y="667529"/>
                  <a:pt x="7759610" y="621732"/>
                  <a:pt x="7639622" y="646331"/>
                </a:cubicBezTo>
                <a:cubicBezTo>
                  <a:pt x="7519634" y="670930"/>
                  <a:pt x="7430542" y="630684"/>
                  <a:pt x="7344918" y="646331"/>
                </a:cubicBezTo>
                <a:cubicBezTo>
                  <a:pt x="7259294" y="661978"/>
                  <a:pt x="7150596" y="612609"/>
                  <a:pt x="6959537" y="646331"/>
                </a:cubicBezTo>
                <a:cubicBezTo>
                  <a:pt x="6768478" y="680053"/>
                  <a:pt x="6547963" y="592097"/>
                  <a:pt x="6392799" y="646331"/>
                </a:cubicBezTo>
                <a:cubicBezTo>
                  <a:pt x="6237635" y="700565"/>
                  <a:pt x="5964055" y="615333"/>
                  <a:pt x="5644706" y="646331"/>
                </a:cubicBezTo>
                <a:cubicBezTo>
                  <a:pt x="5325357" y="677329"/>
                  <a:pt x="5431554" y="612790"/>
                  <a:pt x="5350002" y="646331"/>
                </a:cubicBezTo>
                <a:cubicBezTo>
                  <a:pt x="5268450" y="679872"/>
                  <a:pt x="4779233" y="598775"/>
                  <a:pt x="4601909" y="646331"/>
                </a:cubicBezTo>
                <a:cubicBezTo>
                  <a:pt x="4424585" y="693887"/>
                  <a:pt x="4380256" y="605286"/>
                  <a:pt x="4216527" y="646331"/>
                </a:cubicBezTo>
                <a:cubicBezTo>
                  <a:pt x="4052798" y="687376"/>
                  <a:pt x="3928830" y="632584"/>
                  <a:pt x="3649789" y="646331"/>
                </a:cubicBezTo>
                <a:cubicBezTo>
                  <a:pt x="3370748" y="660078"/>
                  <a:pt x="3479117" y="634660"/>
                  <a:pt x="3355086" y="646331"/>
                </a:cubicBezTo>
                <a:cubicBezTo>
                  <a:pt x="3231055" y="658002"/>
                  <a:pt x="2835011" y="587696"/>
                  <a:pt x="2606993" y="646331"/>
                </a:cubicBezTo>
                <a:cubicBezTo>
                  <a:pt x="2378975" y="704966"/>
                  <a:pt x="2433844" y="616942"/>
                  <a:pt x="2312289" y="646331"/>
                </a:cubicBezTo>
                <a:cubicBezTo>
                  <a:pt x="2190734" y="675720"/>
                  <a:pt x="1866340" y="589482"/>
                  <a:pt x="1654874" y="646331"/>
                </a:cubicBezTo>
                <a:cubicBezTo>
                  <a:pt x="1443409" y="703180"/>
                  <a:pt x="1486146" y="611937"/>
                  <a:pt x="1360170" y="646331"/>
                </a:cubicBezTo>
                <a:cubicBezTo>
                  <a:pt x="1234194" y="680725"/>
                  <a:pt x="980145" y="638616"/>
                  <a:pt x="884111" y="646331"/>
                </a:cubicBezTo>
                <a:cubicBezTo>
                  <a:pt x="788077" y="654046"/>
                  <a:pt x="655067" y="626032"/>
                  <a:pt x="589407" y="646331"/>
                </a:cubicBezTo>
                <a:cubicBezTo>
                  <a:pt x="523747" y="666630"/>
                  <a:pt x="283567" y="626868"/>
                  <a:pt x="0" y="646331"/>
                </a:cubicBezTo>
                <a:cubicBezTo>
                  <a:pt x="-11569" y="534799"/>
                  <a:pt x="32332" y="412547"/>
                  <a:pt x="0" y="336092"/>
                </a:cubicBezTo>
                <a:cubicBezTo>
                  <a:pt x="-32332" y="259637"/>
                  <a:pt x="1119" y="163603"/>
                  <a:pt x="0" y="0"/>
                </a:cubicBezTo>
                <a:close/>
              </a:path>
              <a:path w="9067800" h="646331" stroke="0" extrusionOk="0">
                <a:moveTo>
                  <a:pt x="0" y="0"/>
                </a:moveTo>
                <a:cubicBezTo>
                  <a:pt x="220433" y="-1632"/>
                  <a:pt x="253447" y="21413"/>
                  <a:pt x="476060" y="0"/>
                </a:cubicBezTo>
                <a:cubicBezTo>
                  <a:pt x="698673" y="-21413"/>
                  <a:pt x="736680" y="55518"/>
                  <a:pt x="952119" y="0"/>
                </a:cubicBezTo>
                <a:cubicBezTo>
                  <a:pt x="1167558" y="-55518"/>
                  <a:pt x="1202638" y="36162"/>
                  <a:pt x="1337501" y="0"/>
                </a:cubicBezTo>
                <a:cubicBezTo>
                  <a:pt x="1472364" y="-36162"/>
                  <a:pt x="1639667" y="9813"/>
                  <a:pt x="1722882" y="0"/>
                </a:cubicBezTo>
                <a:cubicBezTo>
                  <a:pt x="1806097" y="-9813"/>
                  <a:pt x="1950375" y="44426"/>
                  <a:pt x="2108264" y="0"/>
                </a:cubicBezTo>
                <a:cubicBezTo>
                  <a:pt x="2266153" y="-44426"/>
                  <a:pt x="2374616" y="7241"/>
                  <a:pt x="2584323" y="0"/>
                </a:cubicBezTo>
                <a:cubicBezTo>
                  <a:pt x="2794030" y="-7241"/>
                  <a:pt x="2785739" y="8312"/>
                  <a:pt x="2879027" y="0"/>
                </a:cubicBezTo>
                <a:cubicBezTo>
                  <a:pt x="2972315" y="-8312"/>
                  <a:pt x="3092436" y="18700"/>
                  <a:pt x="3264408" y="0"/>
                </a:cubicBezTo>
                <a:cubicBezTo>
                  <a:pt x="3436380" y="-18700"/>
                  <a:pt x="3448166" y="35279"/>
                  <a:pt x="3559111" y="0"/>
                </a:cubicBezTo>
                <a:cubicBezTo>
                  <a:pt x="3670056" y="-35279"/>
                  <a:pt x="3803667" y="39974"/>
                  <a:pt x="3944493" y="0"/>
                </a:cubicBezTo>
                <a:cubicBezTo>
                  <a:pt x="4085319" y="-39974"/>
                  <a:pt x="4176056" y="274"/>
                  <a:pt x="4239196" y="0"/>
                </a:cubicBezTo>
                <a:cubicBezTo>
                  <a:pt x="4302336" y="-274"/>
                  <a:pt x="4786319" y="18985"/>
                  <a:pt x="4987290" y="0"/>
                </a:cubicBezTo>
                <a:cubicBezTo>
                  <a:pt x="5188261" y="-18985"/>
                  <a:pt x="5363910" y="34419"/>
                  <a:pt x="5735384" y="0"/>
                </a:cubicBezTo>
                <a:cubicBezTo>
                  <a:pt x="6106858" y="-34419"/>
                  <a:pt x="5950631" y="28312"/>
                  <a:pt x="6120765" y="0"/>
                </a:cubicBezTo>
                <a:cubicBezTo>
                  <a:pt x="6290899" y="-28312"/>
                  <a:pt x="6527676" y="18936"/>
                  <a:pt x="6778180" y="0"/>
                </a:cubicBezTo>
                <a:cubicBezTo>
                  <a:pt x="7028684" y="-18936"/>
                  <a:pt x="7169641" y="17087"/>
                  <a:pt x="7526274" y="0"/>
                </a:cubicBezTo>
                <a:cubicBezTo>
                  <a:pt x="7882907" y="-17087"/>
                  <a:pt x="7957543" y="30480"/>
                  <a:pt x="8093012" y="0"/>
                </a:cubicBezTo>
                <a:cubicBezTo>
                  <a:pt x="8228481" y="-30480"/>
                  <a:pt x="8849525" y="106272"/>
                  <a:pt x="9067800" y="0"/>
                </a:cubicBezTo>
                <a:cubicBezTo>
                  <a:pt x="9084999" y="92516"/>
                  <a:pt x="9032838" y="227930"/>
                  <a:pt x="9067800" y="310239"/>
                </a:cubicBezTo>
                <a:cubicBezTo>
                  <a:pt x="9102762" y="392548"/>
                  <a:pt x="9043686" y="567034"/>
                  <a:pt x="9067800" y="646331"/>
                </a:cubicBezTo>
                <a:cubicBezTo>
                  <a:pt x="8956094" y="660249"/>
                  <a:pt x="8786570" y="640920"/>
                  <a:pt x="8682419" y="646331"/>
                </a:cubicBezTo>
                <a:cubicBezTo>
                  <a:pt x="8578268" y="651742"/>
                  <a:pt x="8455266" y="602552"/>
                  <a:pt x="8297037" y="646331"/>
                </a:cubicBezTo>
                <a:cubicBezTo>
                  <a:pt x="8138808" y="690110"/>
                  <a:pt x="7816506" y="619691"/>
                  <a:pt x="7639622" y="646331"/>
                </a:cubicBezTo>
                <a:cubicBezTo>
                  <a:pt x="7462739" y="672971"/>
                  <a:pt x="7207671" y="606623"/>
                  <a:pt x="7072884" y="646331"/>
                </a:cubicBezTo>
                <a:cubicBezTo>
                  <a:pt x="6938097" y="686039"/>
                  <a:pt x="6836527" y="637906"/>
                  <a:pt x="6687503" y="646331"/>
                </a:cubicBezTo>
                <a:cubicBezTo>
                  <a:pt x="6538479" y="654756"/>
                  <a:pt x="6387005" y="602274"/>
                  <a:pt x="6211443" y="646331"/>
                </a:cubicBezTo>
                <a:cubicBezTo>
                  <a:pt x="6035881" y="690388"/>
                  <a:pt x="5864259" y="570828"/>
                  <a:pt x="5554028" y="646331"/>
                </a:cubicBezTo>
                <a:cubicBezTo>
                  <a:pt x="5243797" y="721834"/>
                  <a:pt x="5320106" y="616714"/>
                  <a:pt x="5259324" y="646331"/>
                </a:cubicBezTo>
                <a:cubicBezTo>
                  <a:pt x="5198542" y="675948"/>
                  <a:pt x="5034990" y="641566"/>
                  <a:pt x="4873943" y="646331"/>
                </a:cubicBezTo>
                <a:cubicBezTo>
                  <a:pt x="4712896" y="651096"/>
                  <a:pt x="4530480" y="610040"/>
                  <a:pt x="4397883" y="646331"/>
                </a:cubicBezTo>
                <a:cubicBezTo>
                  <a:pt x="4265286" y="682622"/>
                  <a:pt x="4054013" y="639081"/>
                  <a:pt x="3921824" y="646331"/>
                </a:cubicBezTo>
                <a:cubicBezTo>
                  <a:pt x="3789635" y="653581"/>
                  <a:pt x="3668933" y="601966"/>
                  <a:pt x="3445764" y="646331"/>
                </a:cubicBezTo>
                <a:cubicBezTo>
                  <a:pt x="3222595" y="690696"/>
                  <a:pt x="2994818" y="628056"/>
                  <a:pt x="2697671" y="646331"/>
                </a:cubicBezTo>
                <a:cubicBezTo>
                  <a:pt x="2400524" y="664606"/>
                  <a:pt x="2408994" y="591544"/>
                  <a:pt x="2221611" y="646331"/>
                </a:cubicBezTo>
                <a:cubicBezTo>
                  <a:pt x="2034228" y="701118"/>
                  <a:pt x="2004880" y="635433"/>
                  <a:pt x="1926908" y="646331"/>
                </a:cubicBezTo>
                <a:cubicBezTo>
                  <a:pt x="1848936" y="657229"/>
                  <a:pt x="1691151" y="642707"/>
                  <a:pt x="1541526" y="646331"/>
                </a:cubicBezTo>
                <a:cubicBezTo>
                  <a:pt x="1391901" y="649955"/>
                  <a:pt x="1183943" y="597711"/>
                  <a:pt x="1065467" y="646331"/>
                </a:cubicBezTo>
                <a:cubicBezTo>
                  <a:pt x="946991" y="694951"/>
                  <a:pt x="862433" y="636805"/>
                  <a:pt x="680085" y="646331"/>
                </a:cubicBezTo>
                <a:cubicBezTo>
                  <a:pt x="497737" y="655857"/>
                  <a:pt x="211977" y="644600"/>
                  <a:pt x="0" y="646331"/>
                </a:cubicBezTo>
                <a:cubicBezTo>
                  <a:pt x="-17553" y="493948"/>
                  <a:pt x="26110" y="463368"/>
                  <a:pt x="0" y="323166"/>
                </a:cubicBezTo>
                <a:cubicBezTo>
                  <a:pt x="-26110" y="182964"/>
                  <a:pt x="10595" y="89952"/>
                  <a:pt x="0" y="0"/>
                </a:cubicBezTo>
                <a:close/>
              </a:path>
            </a:pathLst>
          </a:custGeom>
          <a:solidFill>
            <a:srgbClr val="00B0F0"/>
          </a:solidFill>
          <a:ln>
            <a:solidFill>
              <a:schemeClr val="bg1"/>
            </a:solidFill>
            <a:extLst>
              <a:ext uri="{C807C97D-BFC1-408E-A445-0C87EB9F89A2}">
                <ask:lineSketchStyleProps xmlns:ask="http://schemas.microsoft.com/office/drawing/2018/sketchyshapes" sd="1382117220">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9Slide05 Claudia" pitchFamily="2" charset="0"/>
                <a:ea typeface="+mn-ea"/>
                <a:cs typeface="+mn-cs"/>
              </a:rPr>
              <a:t>2. Hệ</a:t>
            </a:r>
            <a:r>
              <a:rPr kumimoji="0" lang="vi-VN" sz="3600" b="0" i="0" u="none" strike="noStrike" kern="1200" cap="none" spc="0" normalizeH="0" noProof="0" dirty="0">
                <a:ln>
                  <a:noFill/>
                </a:ln>
                <a:solidFill>
                  <a:prstClr val="white"/>
                </a:solidFill>
                <a:effectLst/>
                <a:uLnTx/>
                <a:uFillTx/>
                <a:latin typeface="#9Slide05 Claudia" pitchFamily="2" charset="0"/>
                <a:ea typeface="+mn-ea"/>
                <a:cs typeface="+mn-cs"/>
              </a:rPr>
              <a:t> quả</a:t>
            </a:r>
            <a:endParaRPr kumimoji="0" lang="en-US" sz="3600" b="0" i="0" u="none" strike="noStrike" kern="1200" cap="none" spc="0" normalizeH="0" baseline="0" noProof="0" dirty="0">
              <a:ln>
                <a:noFill/>
              </a:ln>
              <a:solidFill>
                <a:prstClr val="white"/>
              </a:solidFill>
              <a:effectLst/>
              <a:uLnTx/>
              <a:uFillTx/>
              <a:latin typeface="#9Slide05 Claudia" pitchFamily="2" charset="0"/>
              <a:ea typeface="+mn-ea"/>
              <a:cs typeface="+mn-cs"/>
            </a:endParaRPr>
          </a:p>
        </p:txBody>
      </p:sp>
      <p:sp>
        <p:nvSpPr>
          <p:cNvPr id="5" name="TextBox 4"/>
          <p:cNvSpPr txBox="1"/>
          <p:nvPr/>
        </p:nvSpPr>
        <p:spPr>
          <a:xfrm>
            <a:off x="931808" y="50816"/>
            <a:ext cx="106801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TIẾT 12 – BÀI 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CHUYỂN ĐỘNG TỰ QUAY QUANH TRỤC CỦA TRÁI ĐẤT VÀ HỆ QUẢ (T2)</a:t>
            </a:r>
            <a:endParaRPr kumimoji="0" lang="en-US" sz="24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endParaRPr>
          </a:p>
        </p:txBody>
      </p:sp>
      <p:sp>
        <p:nvSpPr>
          <p:cNvPr id="12" name="TextBox 11"/>
          <p:cNvSpPr txBox="1"/>
          <p:nvPr/>
        </p:nvSpPr>
        <p:spPr>
          <a:xfrm>
            <a:off x="2028049" y="1619041"/>
            <a:ext cx="3763151" cy="523220"/>
          </a:xfrm>
          <a:prstGeom prst="rect">
            <a:avLst/>
          </a:prstGeom>
          <a:noFill/>
        </p:spPr>
        <p:txBody>
          <a:bodyPr wrap="square" rtlCol="0">
            <a:spAutoFit/>
          </a:bodyPr>
          <a:lstStyle/>
          <a:p>
            <a:r>
              <a:rPr lang="vi-VN" sz="2800" b="1" i="1" dirty="0">
                <a:solidFill>
                  <a:srgbClr val="FF0000"/>
                </a:solidFill>
                <a:latin typeface="+mj-lt"/>
              </a:rPr>
              <a:t>b. Giờ trên Trái Đất</a:t>
            </a:r>
            <a:endParaRPr lang="en-US" sz="2800" b="1" i="1" dirty="0">
              <a:solidFill>
                <a:srgbClr val="FF0000"/>
              </a:solidFill>
              <a:latin typeface="+mj-lt"/>
            </a:endParaRPr>
          </a:p>
        </p:txBody>
      </p:sp>
      <p:sp>
        <p:nvSpPr>
          <p:cNvPr id="17" name="Hộp Văn bản 2">
            <a:extLst>
              <a:ext uri="{FF2B5EF4-FFF2-40B4-BE49-F238E27FC236}">
                <a16:creationId xmlns:a16="http://schemas.microsoft.com/office/drawing/2014/main" id="{FC336DD4-7F8E-40FB-84A9-65701C7210A4}"/>
              </a:ext>
            </a:extLst>
          </p:cNvPr>
          <p:cNvSpPr txBox="1"/>
          <p:nvPr/>
        </p:nvSpPr>
        <p:spPr>
          <a:xfrm>
            <a:off x="716280" y="4292848"/>
            <a:ext cx="9380818" cy="666849"/>
          </a:xfrm>
          <a:prstGeom prst="rect">
            <a:avLst/>
          </a:prstGeom>
          <a:noFill/>
        </p:spPr>
        <p:txBody>
          <a:bodyPr wrap="square">
            <a:spAutoFit/>
          </a:bodyPr>
          <a:lstStyle/>
          <a:p>
            <a:pPr algn="just">
              <a:lnSpc>
                <a:spcPct val="150000"/>
              </a:lnSpc>
            </a:pPr>
            <a:r>
              <a:rPr lang="vi-VN" sz="2800" i="0">
                <a:solidFill>
                  <a:srgbClr val="0070C0"/>
                </a:solidFill>
                <a:effectLst/>
                <a:latin typeface="#9Slide02 Noi dung rat dai" panose="02000000000000000000" pitchFamily="2" charset="0"/>
                <a:ea typeface="#9Slide02 Noi dung rat dai" panose="02000000000000000000" pitchFamily="2" charset="0"/>
              </a:rPr>
              <a:t>+</a:t>
            </a:r>
            <a:r>
              <a:rPr lang="en-US" sz="2800" i="0">
                <a:solidFill>
                  <a:srgbClr val="0070C0"/>
                </a:solidFill>
                <a:effectLst/>
                <a:latin typeface="#9Slide02 Noi dung rat dai" panose="02000000000000000000" pitchFamily="2" charset="0"/>
                <a:ea typeface="#9Slide02 Noi dung rat dai" panose="02000000000000000000" pitchFamily="2" charset="0"/>
              </a:rPr>
              <a:t>Giờ khu vực bán cầu Tây</a:t>
            </a:r>
            <a:r>
              <a:rPr lang="vi-VN" sz="2800" b="1" i="0">
                <a:solidFill>
                  <a:srgbClr val="0070C0"/>
                </a:solidFill>
                <a:effectLst/>
                <a:latin typeface="#9Slide02 Noi dung rat dai" panose="02000000000000000000" pitchFamily="2" charset="0"/>
                <a:ea typeface="#9Slide02 Noi dung rat dai" panose="02000000000000000000" pitchFamily="2" charset="0"/>
              </a:rPr>
              <a:t> </a:t>
            </a:r>
            <a:r>
              <a:rPr lang="vi-VN" sz="2800" i="0" dirty="0">
                <a:solidFill>
                  <a:srgbClr val="0070C0"/>
                </a:solidFill>
                <a:effectLst/>
                <a:latin typeface="#9Slide02 Noi dung rat dai" panose="02000000000000000000" pitchFamily="2" charset="0"/>
                <a:ea typeface="#9Slide02 Noi dung rat dai" panose="02000000000000000000" pitchFamily="2" charset="0"/>
              </a:rPr>
              <a:t>= Khu </a:t>
            </a:r>
            <a:r>
              <a:rPr lang="vi-VN" sz="2800" i="0">
                <a:solidFill>
                  <a:srgbClr val="0070C0"/>
                </a:solidFill>
                <a:effectLst/>
                <a:latin typeface="#9Slide02 Noi dung rat dai" panose="02000000000000000000" pitchFamily="2" charset="0"/>
                <a:ea typeface="#9Slide02 Noi dung rat dai" panose="02000000000000000000" pitchFamily="2" charset="0"/>
              </a:rPr>
              <a:t>vực giờ</a:t>
            </a:r>
            <a:r>
              <a:rPr lang="en-US" sz="2800" i="0">
                <a:solidFill>
                  <a:srgbClr val="0070C0"/>
                </a:solidFill>
                <a:effectLst/>
                <a:latin typeface="#9Slide02 Noi dung rat dai" panose="02000000000000000000" pitchFamily="2" charset="0"/>
                <a:ea typeface="#9Slide02 Noi dung rat dai" panose="02000000000000000000" pitchFamily="2" charset="0"/>
              </a:rPr>
              <a:t> </a:t>
            </a:r>
            <a:r>
              <a:rPr lang="vi-VN" sz="2800" b="1" i="0">
                <a:solidFill>
                  <a:srgbClr val="FF0000"/>
                </a:solidFill>
                <a:effectLst/>
                <a:latin typeface="#9Slide02 Noi dung rat dai" panose="02000000000000000000" pitchFamily="2" charset="0"/>
                <a:ea typeface="#9Slide02 Noi dung rat dai" panose="02000000000000000000" pitchFamily="2" charset="0"/>
              </a:rPr>
              <a:t>–</a:t>
            </a:r>
            <a:r>
              <a:rPr lang="vi-VN" sz="2800" i="0">
                <a:solidFill>
                  <a:srgbClr val="0070C0"/>
                </a:solidFill>
                <a:effectLst/>
                <a:latin typeface="#9Slide02 Noi dung rat dai" panose="02000000000000000000" pitchFamily="2" charset="0"/>
                <a:ea typeface="#9Slide02 Noi dung rat dai" panose="02000000000000000000" pitchFamily="2" charset="0"/>
              </a:rPr>
              <a:t> </a:t>
            </a:r>
            <a:r>
              <a:rPr lang="vi-VN" sz="2800" i="0" dirty="0">
                <a:solidFill>
                  <a:srgbClr val="0070C0"/>
                </a:solidFill>
                <a:effectLst/>
                <a:latin typeface="#9Slide02 Noi dung rat dai" panose="02000000000000000000" pitchFamily="2" charset="0"/>
                <a:ea typeface="#9Slide02 Noi dung rat dai" panose="02000000000000000000" pitchFamily="2" charset="0"/>
              </a:rPr>
              <a:t>giờ GMT</a:t>
            </a:r>
            <a:endParaRPr lang="vi-VN" sz="3600" i="0" dirty="0">
              <a:solidFill>
                <a:srgbClr val="0070C0"/>
              </a:solidFill>
              <a:effectLst/>
              <a:latin typeface="#9Slide02 Noi dung rat dai" panose="02000000000000000000" pitchFamily="2" charset="0"/>
              <a:ea typeface="#9Slide02 Noi dung rat dai" panose="02000000000000000000" pitchFamily="2" charset="0"/>
            </a:endParaRPr>
          </a:p>
        </p:txBody>
      </p:sp>
      <p:sp>
        <p:nvSpPr>
          <p:cNvPr id="18" name="Hộp Văn bản 9">
            <a:extLst>
              <a:ext uri="{FF2B5EF4-FFF2-40B4-BE49-F238E27FC236}">
                <a16:creationId xmlns:a16="http://schemas.microsoft.com/office/drawing/2014/main" id="{27832589-1505-4864-86C8-B6A8C34D22CC}"/>
              </a:ext>
            </a:extLst>
          </p:cNvPr>
          <p:cNvSpPr txBox="1"/>
          <p:nvPr/>
        </p:nvSpPr>
        <p:spPr>
          <a:xfrm>
            <a:off x="716280" y="3822129"/>
            <a:ext cx="10373573" cy="666849"/>
          </a:xfrm>
          <a:prstGeom prst="rect">
            <a:avLst/>
          </a:prstGeom>
          <a:noFill/>
        </p:spPr>
        <p:txBody>
          <a:bodyPr wrap="square">
            <a:spAutoFit/>
          </a:bodyPr>
          <a:lstStyle/>
          <a:p>
            <a:pPr lvl="0" algn="just">
              <a:lnSpc>
                <a:spcPct val="150000"/>
              </a:lnSpc>
              <a:defRPr/>
            </a:pPr>
            <a:r>
              <a:rPr lang="vi-VN" sz="2800">
                <a:solidFill>
                  <a:srgbClr val="0070C0"/>
                </a:solidFill>
                <a:latin typeface="#9Slide02 Noi dung rat dai" panose="02000000000000000000" pitchFamily="2" charset="0"/>
                <a:ea typeface="#9Slide02 Noi dung rat dai" panose="02000000000000000000" pitchFamily="2" charset="0"/>
              </a:rPr>
              <a:t>+</a:t>
            </a:r>
            <a:r>
              <a:rPr lang="en-US" sz="2800">
                <a:solidFill>
                  <a:srgbClr val="0070C0"/>
                </a:solidFill>
                <a:latin typeface="#9Slide02 Noi dung rat dai" panose="02000000000000000000" pitchFamily="2" charset="0"/>
                <a:ea typeface="#9Slide02 Noi dung rat dai" panose="02000000000000000000" pitchFamily="2" charset="0"/>
              </a:rPr>
              <a:t>Giờ khu vực bán cầu Đông </a:t>
            </a:r>
            <a:r>
              <a:rPr kumimoji="0" lang="vi-VN" sz="280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rPr>
              <a:t>= </a:t>
            </a:r>
            <a:r>
              <a:rPr kumimoji="0" lang="vi-VN" sz="2800"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rPr>
              <a:t>Giờ GMT </a:t>
            </a:r>
            <a:r>
              <a:rPr kumimoji="0" lang="vi-VN" sz="2800" b="1" i="0" u="none" strike="noStrike" kern="1200" cap="none" spc="0" normalizeH="0" baseline="0" noProof="0">
                <a:ln>
                  <a:noFill/>
                </a:ln>
                <a:solidFill>
                  <a:srgbClr val="FF0000"/>
                </a:solidFill>
                <a:effectLst/>
                <a:uLnTx/>
                <a:uFillTx/>
                <a:latin typeface="#9Slide02 Noi dung rat dai" panose="02000000000000000000" pitchFamily="2" charset="0"/>
                <a:ea typeface="#9Slide02 Noi dung rat dai" panose="02000000000000000000" pitchFamily="2" charset="0"/>
              </a:rPr>
              <a:t>+</a:t>
            </a:r>
            <a:r>
              <a:rPr kumimoji="0" lang="vi-VN" sz="280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rPr>
              <a:t> </a:t>
            </a:r>
            <a:r>
              <a:rPr kumimoji="0" lang="en-US" sz="280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rPr>
              <a:t>khu vực</a:t>
            </a:r>
            <a:r>
              <a:rPr kumimoji="0" lang="en-US" sz="2800" i="0" u="none" strike="noStrike" kern="1200" cap="none" spc="0" normalizeH="0" noProof="0">
                <a:ln>
                  <a:noFill/>
                </a:ln>
                <a:solidFill>
                  <a:srgbClr val="0070C0"/>
                </a:solidFill>
                <a:effectLst/>
                <a:uLnTx/>
                <a:uFillTx/>
                <a:latin typeface="#9Slide02 Noi dung rat dai" panose="02000000000000000000" pitchFamily="2" charset="0"/>
                <a:ea typeface="#9Slide02 Noi dung rat dai" panose="02000000000000000000" pitchFamily="2" charset="0"/>
              </a:rPr>
              <a:t> giờ</a:t>
            </a:r>
            <a:endParaRPr kumimoji="0" lang="vi-VN" sz="3600"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3070947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7" grpId="0"/>
      <p:bldP spid="18"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5">
      <a:majorFont>
        <a:latin typeface="#9Slide05 FS Blonde Script"/>
        <a:ea typeface=""/>
        <a:cs typeface=""/>
      </a:majorFont>
      <a:minorFont>
        <a:latin typeface="#9Slide07 IcielBaliho Scrip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5">
      <a:majorFont>
        <a:latin typeface="#9Slide05 FS Blonde Script"/>
        <a:ea typeface=""/>
        <a:cs typeface=""/>
      </a:majorFont>
      <a:minorFont>
        <a:latin typeface="#9Slide07 IcielBaliho Scrip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2442</TotalTime>
  <Words>1429</Words>
  <Application>Microsoft Office PowerPoint</Application>
  <PresentationFormat>Widescreen</PresentationFormat>
  <Paragraphs>134</Paragraphs>
  <Slides>21</Slides>
  <Notes>5</Notes>
  <HiddenSlides>0</HiddenSlides>
  <MMClips>2</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21</vt:i4>
      </vt:variant>
    </vt:vector>
  </HeadingPairs>
  <TitlesOfParts>
    <vt:vector size="46" baseType="lpstr">
      <vt:lpstr>#9Slide05 Claudia</vt:lpstr>
      <vt:lpstr>#9Slide05 Wedding KT</vt:lpstr>
      <vt:lpstr>#9Slide07 IcielBaliho Script</vt:lpstr>
      <vt:lpstr>#9Slide05 Lobster (Body)</vt:lpstr>
      <vt:lpstr>Times New Roman</vt:lpstr>
      <vt:lpstr>#9Slide05 Fourth</vt:lpstr>
      <vt:lpstr>#9Slide02 Noi dung rat dai</vt:lpstr>
      <vt:lpstr>arial</vt:lpstr>
      <vt:lpstr>arial</vt:lpstr>
      <vt:lpstr>Calibri Light</vt:lpstr>
      <vt:lpstr>Merriweather</vt:lpstr>
      <vt:lpstr>Times New Roman</vt:lpstr>
      <vt:lpstr>#9Slide04 SVNNaive Inline</vt:lpstr>
      <vt:lpstr>#9Slide03 AmpleSoft Bold</vt:lpstr>
      <vt:lpstr>SVN-Prima</vt:lpstr>
      <vt:lpstr>#9Slide03 Cabin Condensed Bold</vt:lpstr>
      <vt:lpstr>#9Slide05 FS Blonde Script</vt:lpstr>
      <vt:lpstr>#9Slide05 Fourth Medium</vt:lpstr>
      <vt:lpstr>#9Slide05 Gullever Font</vt:lpstr>
      <vt:lpstr>Calibri</vt:lpstr>
      <vt:lpstr>1_Chủ đề Office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LUYỆN TẬP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pham</dc:creator>
  <cp:lastModifiedBy>84974897627</cp:lastModifiedBy>
  <cp:revision>23</cp:revision>
  <dcterms:created xsi:type="dcterms:W3CDTF">2021-08-15T02:19:46Z</dcterms:created>
  <dcterms:modified xsi:type="dcterms:W3CDTF">2021-11-16T08:31:31Z</dcterms:modified>
</cp:coreProperties>
</file>