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8"/>
  </p:notesMasterIdLst>
  <p:sldIdLst>
    <p:sldId id="256" r:id="rId2"/>
    <p:sldId id="324" r:id="rId3"/>
    <p:sldId id="497" r:id="rId4"/>
    <p:sldId id="502" r:id="rId5"/>
    <p:sldId id="503" r:id="rId6"/>
    <p:sldId id="524" r:id="rId7"/>
    <p:sldId id="498" r:id="rId8"/>
    <p:sldId id="323" r:id="rId9"/>
    <p:sldId id="277" r:id="rId10"/>
    <p:sldId id="504" r:id="rId11"/>
    <p:sldId id="505" r:id="rId12"/>
    <p:sldId id="284" r:id="rId13"/>
    <p:sldId id="515" r:id="rId14"/>
    <p:sldId id="506" r:id="rId15"/>
    <p:sldId id="516" r:id="rId16"/>
    <p:sldId id="527" r:id="rId17"/>
    <p:sldId id="520" r:id="rId18"/>
    <p:sldId id="528" r:id="rId19"/>
    <p:sldId id="519" r:id="rId20"/>
    <p:sldId id="315" r:id="rId21"/>
    <p:sldId id="286" r:id="rId22"/>
    <p:sldId id="525" r:id="rId23"/>
    <p:sldId id="521" r:id="rId24"/>
    <p:sldId id="526" r:id="rId25"/>
    <p:sldId id="509" r:id="rId26"/>
    <p:sldId id="5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7246"/>
    <a:srgbClr val="233343"/>
    <a:srgbClr val="D7EFF5"/>
    <a:srgbClr val="FFFFFF"/>
    <a:srgbClr val="071123"/>
    <a:srgbClr val="65BAF4"/>
    <a:srgbClr val="509BF8"/>
    <a:srgbClr val="C8102E"/>
    <a:srgbClr val="FDDB8D"/>
    <a:srgbClr val="C47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89494" autoAdjust="0"/>
  </p:normalViewPr>
  <p:slideViewPr>
    <p:cSldViewPr snapToGrid="0">
      <p:cViewPr varScale="1">
        <p:scale>
          <a:sx n="65" d="100"/>
          <a:sy n="65" d="100"/>
        </p:scale>
        <p:origin x="8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686B10-00E7-47A9-A76D-B0D4B0DFFE23}"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7BE0C-B769-48BE-A162-60535B68A117}" type="slidenum">
              <a:rPr lang="en-US" smtClean="0"/>
              <a:t>‹#›</a:t>
            </a:fld>
            <a:endParaRPr lang="en-US"/>
          </a:p>
        </p:txBody>
      </p:sp>
    </p:spTree>
    <p:extLst>
      <p:ext uri="{BB962C8B-B14F-4D97-AF65-F5344CB8AC3E}">
        <p14:creationId xmlns:p14="http://schemas.microsoft.com/office/powerpoint/2010/main" val="154573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oigiaihay.com/bai-3-trang-24-sgk-dia-li-lop-10-c93a11527.html#ixzz7BhxzJ1s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Bắt đầu bài học hôm nay, cô cùng các con tham gia hoạt động Khởi động có tên là Trở về Trái Đất. Bằng cách trả lời đúng mỗi câu hỏi sau, các con sẽ giúp đoàn phi hành gia đi đúng hành trình trở về TĐ của mình. </a:t>
            </a:r>
          </a:p>
        </p:txBody>
      </p:sp>
      <p:sp>
        <p:nvSpPr>
          <p:cNvPr id="4" name="Slide Number Placeholder 3"/>
          <p:cNvSpPr>
            <a:spLocks noGrp="1"/>
          </p:cNvSpPr>
          <p:nvPr>
            <p:ph type="sldNum" sz="quarter" idx="5"/>
          </p:nvPr>
        </p:nvSpPr>
        <p:spPr/>
        <p:txBody>
          <a:bodyPr/>
          <a:lstStyle/>
          <a:p>
            <a:fld id="{1A57BE0C-B769-48BE-A162-60535B68A117}" type="slidenum">
              <a:rPr lang="en-US" smtClean="0"/>
              <a:t>2</a:t>
            </a:fld>
            <a:endParaRPr lang="en-US"/>
          </a:p>
        </p:txBody>
      </p:sp>
    </p:spTree>
    <p:extLst>
      <p:ext uri="{BB962C8B-B14F-4D97-AF65-F5344CB8AC3E}">
        <p14:creationId xmlns:p14="http://schemas.microsoft.com/office/powerpoint/2010/main" val="2205052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Quan sát đoạn clips, cho biết đây là mô hình thể hiện hiện tượng  trong tự nhiên? </a:t>
            </a:r>
          </a:p>
          <a:p>
            <a:endParaRPr lang="en-US"/>
          </a:p>
        </p:txBody>
      </p:sp>
      <p:sp>
        <p:nvSpPr>
          <p:cNvPr id="4" name="Slide Number Placeholder 3"/>
          <p:cNvSpPr>
            <a:spLocks noGrp="1"/>
          </p:cNvSpPr>
          <p:nvPr>
            <p:ph type="sldNum" sz="quarter" idx="5"/>
          </p:nvPr>
        </p:nvSpPr>
        <p:spPr/>
        <p:txBody>
          <a:bodyPr/>
          <a:lstStyle/>
          <a:p>
            <a:fld id="{1A57BE0C-B769-48BE-A162-60535B68A117}" type="slidenum">
              <a:rPr lang="en-US" smtClean="0"/>
              <a:t>14</a:t>
            </a:fld>
            <a:endParaRPr lang="en-US"/>
          </a:p>
        </p:txBody>
      </p:sp>
    </p:spTree>
    <p:extLst>
      <p:ext uri="{BB962C8B-B14F-4D97-AF65-F5344CB8AC3E}">
        <p14:creationId xmlns:p14="http://schemas.microsoft.com/office/powerpoint/2010/main" val="4255871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Times New Roman" panose="02020603050405020304" pitchFamily="18" charset="0"/>
              </a:rPr>
              <a:t>Để giải thích đc nguyên nhân tại sao có ngày và đêm luân phiên kế tiếp nhau, giờ trước cô đã giao cho các con về nhà, vào buổi tối, tắt hết điện và chiếu đèn phin vào quả địa cầu, nếu k có thì QĐC thì dùng 1 vật có hình khối cầu để chiếu vào và quan sát hiện tượng, cô cũng đã tiến hành thí nghiệm đó, bjo các con cùng qs TN cô đã quay lại để tìm ra đc nguyên nhân ngày đêm luân phiên trên TĐ nhé.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Tiến hành: Tắt hết đèn hoặc tạo hộp tối, nguồn ánh sáng từ đèn </a:t>
            </a:r>
            <a:r>
              <a:rPr lang="vi-VN" sz="120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pin </a:t>
            </a:r>
            <a:r>
              <a:rPr lang="en-US" sz="1200">
                <a:solidFill>
                  <a:srgbClr val="002060"/>
                </a:solidFill>
                <a:latin typeface="Times New Roman" panose="02020603050405020304" pitchFamily="18" charset="0"/>
                <a:ea typeface="#9Slide02 Noi dung rat dai" panose="02000000000000000000" pitchFamily="2" charset="0"/>
                <a:cs typeface="Times New Roman" panose="02020603050405020304" pitchFamily="18" charset="0"/>
              </a:rPr>
              <a:t>tượng trưng cho Mặt Trời, quả địa cầu tượng trưng cho Trái Đất. Đánh dấu một điểm A bất kì trên quả địa cầu. Quay từ từ quả địa cầu theo chiều từ Tây sang Đông. Hãy quan sát điểm A lần lượt đi vào và đi ra khỏi vùng được chiếu sáng.</a:t>
            </a:r>
            <a:endParaRPr lang="en-US" sz="1200">
              <a:solidFill>
                <a:srgbClr val="002060"/>
              </a:solidFill>
              <a:latin typeface="Times New Roman" panose="02020603050405020304" pitchFamily="18" charset="0"/>
              <a:cs typeface="Times New Roman" panose="02020603050405020304" pitchFamily="18" charset="0"/>
            </a:endParaRPr>
          </a:p>
          <a:p>
            <a:endParaRPr lang="en-US"/>
          </a:p>
          <a:p>
            <a:r>
              <a:rPr lang="en-US"/>
              <a:t>GV hoặc HS thực hiện</a:t>
            </a:r>
          </a:p>
          <a:p>
            <a:pPr marL="0" marR="0" algn="just">
              <a:lnSpc>
                <a:spcPct val="120000"/>
              </a:lnSpc>
              <a:spcBef>
                <a:spcPts val="0"/>
              </a:spcBef>
              <a:spcAft>
                <a:spcPts val="800"/>
              </a:spcAft>
            </a:pPr>
            <a:r>
              <a:rPr lang="en-US" sz="1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Khi nào điểm A được chiếu sáng? Khi đó nửa cầu có điểm A là ngày hay đêm?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solidFill>
                  <a:srgbClr val="002060"/>
                </a:solidFill>
                <a:effectLst/>
                <a:latin typeface="Times New Roman" panose="02020603050405020304" pitchFamily="18" charset="0"/>
                <a:ea typeface="Calibri" panose="020F0502020204030204" pitchFamily="34" charset="0"/>
              </a:rPr>
              <a:t>- Khi nào điểm A không được chiếu sáng? Khi đó nửa cầu có điểm A là ngày hay đêm? </a:t>
            </a:r>
            <a:endParaRPr lang="en-US"/>
          </a:p>
        </p:txBody>
      </p:sp>
      <p:sp>
        <p:nvSpPr>
          <p:cNvPr id="4" name="Slide Number Placeholder 3"/>
          <p:cNvSpPr>
            <a:spLocks noGrp="1"/>
          </p:cNvSpPr>
          <p:nvPr>
            <p:ph type="sldNum" sz="quarter" idx="5"/>
          </p:nvPr>
        </p:nvSpPr>
        <p:spPr/>
        <p:txBody>
          <a:bodyPr/>
          <a:lstStyle/>
          <a:p>
            <a:fld id="{1A57BE0C-B769-48BE-A162-60535B68A117}" type="slidenum">
              <a:rPr lang="en-US" smtClean="0"/>
              <a:t>15</a:t>
            </a:fld>
            <a:endParaRPr lang="en-US"/>
          </a:p>
        </p:txBody>
      </p:sp>
    </p:spTree>
    <p:extLst>
      <p:ext uri="{BB962C8B-B14F-4D97-AF65-F5344CB8AC3E}">
        <p14:creationId xmlns:p14="http://schemas.microsoft.com/office/powerpoint/2010/main" val="2780812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7BE0C-B769-48BE-A162-60535B68A117}" type="slidenum">
              <a:rPr lang="en-US" smtClean="0"/>
              <a:t>17</a:t>
            </a:fld>
            <a:endParaRPr lang="en-US"/>
          </a:p>
        </p:txBody>
      </p:sp>
    </p:spTree>
    <p:extLst>
      <p:ext uri="{BB962C8B-B14F-4D97-AF65-F5344CB8AC3E}">
        <p14:creationId xmlns:p14="http://schemas.microsoft.com/office/powerpoint/2010/main" val="33500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a:solidFill>
                  <a:srgbClr val="000000"/>
                </a:solidFill>
                <a:effectLst/>
                <a:latin typeface="OpenSans"/>
              </a:rPr>
              <a:t>Nếu Trái Đất không tự quay quanh trục mà chỉ chuyển động quanh Mặt Trời thì ở Trái Đất vẫn có ngày và đêm.</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b="0" i="0">
                <a:solidFill>
                  <a:srgbClr val="000000"/>
                </a:solidFill>
                <a:effectLst/>
                <a:latin typeface="OpenSans"/>
              </a:rPr>
              <a:t>- Với thời gian ngày - đêm kéo dài như vậy, phần đang là b- Độ dài một ngày - đêm ở bề mặt Trái Đất sẽ dài bằng 1 năm.</a:t>
            </a:r>
          </a:p>
          <a:p>
            <a:pPr algn="just"/>
            <a:r>
              <a:rPr lang="vi-VN" b="0" i="0">
                <a:solidFill>
                  <a:srgbClr val="000000"/>
                </a:solidFill>
                <a:effectLst/>
                <a:latin typeface="OpenSans"/>
              </a:rPr>
              <a:t>an ngày sẽ rất nóng, vì bị Mặt Trời đốt nóng liên tục trong nửa năm, còn phần đang là ban đêm sẽ rất lạnh, vì không được Mặt Trời chiếu đến.</a:t>
            </a:r>
          </a:p>
          <a:p>
            <a:pPr algn="just"/>
            <a:r>
              <a:rPr lang="vi-VN" b="0" i="0">
                <a:solidFill>
                  <a:srgbClr val="000000"/>
                </a:solidFill>
                <a:effectLst/>
                <a:latin typeface="OpenSans"/>
              </a:rPr>
              <a:t>⟹ Khi đó, trên Trái Đất sẽ không thể tồn tại sự sống.</a:t>
            </a:r>
          </a:p>
          <a:p>
            <a:pPr marL="0" marR="0" lvl="0" indent="0" algn="l" defTabSz="914400" rtl="0" eaLnBrk="1" fontAlgn="auto" latinLnBrk="0" hangingPunct="1">
              <a:lnSpc>
                <a:spcPct val="100000"/>
              </a:lnSpc>
              <a:spcBef>
                <a:spcPts val="0"/>
              </a:spcBef>
              <a:spcAft>
                <a:spcPts val="0"/>
              </a:spcAft>
              <a:buClrTx/>
              <a:buSzTx/>
              <a:buFontTx/>
              <a:buNone/>
              <a:tabLst/>
              <a:defRPr/>
            </a:pPr>
            <a:br>
              <a:rPr lang="vi-VN" b="0" i="0">
                <a:solidFill>
                  <a:srgbClr val="000000"/>
                </a:solidFill>
                <a:effectLst/>
                <a:latin typeface="OpenSans"/>
              </a:rPr>
            </a:br>
            <a:r>
              <a:rPr lang="vi-VN" b="0" i="0">
                <a:solidFill>
                  <a:srgbClr val="141414"/>
                </a:solidFill>
                <a:effectLst/>
                <a:latin typeface="Segoe UI" panose="020B0502040204020203" pitchFamily="34" charset="0"/>
              </a:rPr>
              <a:t>Trong các hệ quả của chuyển động tự quay quanh trục, có ý nghĩa nhất đối với sự sống là hệ quả sự luân phiên ngày đêm. Các địa điểm lần lượt được chiếu sáng và chìm vào bóng tối, chu kì này kéo dài 24 giờ và lặp đi lặp lại liên tục.</a:t>
            </a:r>
            <a:br>
              <a:rPr lang="vi-VN"/>
            </a:br>
            <a:r>
              <a:rPr lang="vi-VN" b="0" i="0">
                <a:solidFill>
                  <a:srgbClr val="141414"/>
                </a:solidFill>
                <a:effectLst/>
                <a:latin typeface="Segoe UI" panose="020B0502040204020203" pitchFamily="34" charset="0"/>
              </a:rPr>
              <a:t>⇒ sự phân chia thời gian chiếu sáng hợp lí làm cho nhiệt độ trong ngày tại các địa điểm không quá nóng hay quá lạnh, con người có thời gian làm việc, sinh hoạt và nghỉ ngơi rất nhịp nhàng, linh hoạt.</a:t>
            </a:r>
            <a:br>
              <a:rPr lang="vi-VN"/>
            </a:br>
            <a:endParaRPr lang="en-US"/>
          </a:p>
          <a:p>
            <a:br>
              <a:rPr lang="vi-VN" b="0" i="0">
                <a:solidFill>
                  <a:srgbClr val="000000"/>
                </a:solidFill>
                <a:effectLst/>
                <a:latin typeface="OpenSans"/>
              </a:rPr>
            </a:br>
            <a:r>
              <a:rPr lang="vi-VN" b="0" i="0">
                <a:solidFill>
                  <a:srgbClr val="000000"/>
                </a:solidFill>
                <a:effectLst/>
                <a:latin typeface="OpenSans"/>
              </a:rPr>
              <a:t>Xem thêm tại: </a:t>
            </a:r>
            <a:r>
              <a:rPr lang="vi-VN" b="0" i="0" u="none" strike="noStrike">
                <a:solidFill>
                  <a:srgbClr val="003399"/>
                </a:solidFill>
                <a:effectLst/>
                <a:latin typeface="OpenSans"/>
                <a:hlinkClick r:id="rId3"/>
              </a:rPr>
              <a:t>https://loigiaihay.com/bai-3-trang-24-sgk-dia-li-lop-10-c93a11527.html#ixzz7BhxzJ1sp</a:t>
            </a:r>
            <a:endParaRPr lang="en-US"/>
          </a:p>
        </p:txBody>
      </p:sp>
      <p:sp>
        <p:nvSpPr>
          <p:cNvPr id="4" name="Slide Number Placeholder 3"/>
          <p:cNvSpPr>
            <a:spLocks noGrp="1"/>
          </p:cNvSpPr>
          <p:nvPr>
            <p:ph type="sldNum" sz="quarter" idx="5"/>
          </p:nvPr>
        </p:nvSpPr>
        <p:spPr/>
        <p:txBody>
          <a:bodyPr/>
          <a:lstStyle/>
          <a:p>
            <a:fld id="{1A57BE0C-B769-48BE-A162-60535B68A117}" type="slidenum">
              <a:rPr lang="en-US" smtClean="0"/>
              <a:t>19</a:t>
            </a:fld>
            <a:endParaRPr lang="en-US"/>
          </a:p>
        </p:txBody>
      </p:sp>
    </p:spTree>
    <p:extLst>
      <p:ext uri="{BB962C8B-B14F-4D97-AF65-F5344CB8AC3E}">
        <p14:creationId xmlns:p14="http://schemas.microsoft.com/office/powerpoint/2010/main" val="194677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21</a:t>
            </a:fld>
            <a:endParaRPr lang="en-US"/>
          </a:p>
        </p:txBody>
      </p:sp>
    </p:spTree>
    <p:extLst>
      <p:ext uri="{BB962C8B-B14F-4D97-AF65-F5344CB8AC3E}">
        <p14:creationId xmlns:p14="http://schemas.microsoft.com/office/powerpoint/2010/main" val="2390007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7BE0C-B769-48BE-A162-60535B68A117}" type="slidenum">
              <a:rPr lang="en-US" smtClean="0"/>
              <a:t>23</a:t>
            </a:fld>
            <a:endParaRPr lang="en-US"/>
          </a:p>
        </p:txBody>
      </p:sp>
    </p:spTree>
    <p:extLst>
      <p:ext uri="{BB962C8B-B14F-4D97-AF65-F5344CB8AC3E}">
        <p14:creationId xmlns:p14="http://schemas.microsoft.com/office/powerpoint/2010/main" val="186946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979D35-D9B5-42DB-B870-D6B5487BA97D}" type="slidenum">
              <a:rPr lang="en-US" altLang="en-US"/>
              <a:pPr/>
              <a:t>25</a:t>
            </a:fld>
            <a:endParaRPr lang="en-US" altLang="en-US"/>
          </a:p>
        </p:txBody>
      </p:sp>
    </p:spTree>
    <p:extLst>
      <p:ext uri="{BB962C8B-B14F-4D97-AF65-F5344CB8AC3E}">
        <p14:creationId xmlns:p14="http://schemas.microsoft.com/office/powerpoint/2010/main" val="423355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Cô cảm ơn con, với câu TL đúng này con đã giúp các phi hành gia có 1 khởi hành rất tốt đẹp trên hành trình trở về TĐ</a:t>
            </a:r>
          </a:p>
        </p:txBody>
      </p:sp>
      <p:sp>
        <p:nvSpPr>
          <p:cNvPr id="4" name="Slide Number Placeholder 3"/>
          <p:cNvSpPr>
            <a:spLocks noGrp="1"/>
          </p:cNvSpPr>
          <p:nvPr>
            <p:ph type="sldNum" sz="quarter" idx="5"/>
          </p:nvPr>
        </p:nvSpPr>
        <p:spPr/>
        <p:txBody>
          <a:bodyPr/>
          <a:lstStyle/>
          <a:p>
            <a:fld id="{1A57BE0C-B769-48BE-A162-60535B68A117}" type="slidenum">
              <a:rPr lang="en-US" smtClean="0"/>
              <a:t>3</a:t>
            </a:fld>
            <a:endParaRPr lang="en-US"/>
          </a:p>
        </p:txBody>
      </p:sp>
    </p:spTree>
    <p:extLst>
      <p:ext uri="{BB962C8B-B14F-4D97-AF65-F5344CB8AC3E}">
        <p14:creationId xmlns:p14="http://schemas.microsoft.com/office/powerpoint/2010/main" val="699910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7BE0C-B769-48BE-A162-60535B68A117}" type="slidenum">
              <a:rPr lang="en-US" smtClean="0"/>
              <a:t>4</a:t>
            </a:fld>
            <a:endParaRPr lang="en-US"/>
          </a:p>
        </p:txBody>
      </p:sp>
    </p:spTree>
    <p:extLst>
      <p:ext uri="{BB962C8B-B14F-4D97-AF65-F5344CB8AC3E}">
        <p14:creationId xmlns:p14="http://schemas.microsoft.com/office/powerpoint/2010/main" val="55123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7BE0C-B769-48BE-A162-60535B68A117}" type="slidenum">
              <a:rPr lang="en-US" smtClean="0"/>
              <a:t>5</a:t>
            </a:fld>
            <a:endParaRPr lang="en-US"/>
          </a:p>
        </p:txBody>
      </p:sp>
    </p:spTree>
    <p:extLst>
      <p:ext uri="{BB962C8B-B14F-4D97-AF65-F5344CB8AC3E}">
        <p14:creationId xmlns:p14="http://schemas.microsoft.com/office/powerpoint/2010/main" val="129171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Cô cảm ơn chia sẻ của các con và những câu TL đúng trước đó khi ôn lại bài cũ đã giúp cho đoàn phi hành gia trở về TĐ an toàn. </a:t>
            </a:r>
          </a:p>
          <a:p>
            <a:r>
              <a:rPr lang="vi-VN">
                <a:effectLst/>
              </a:rPr>
              <a:t>Một ngày của tất cả cô trò mình đều bắt đầu từ buổi sáng sớm - trưa - chiều - tối và ngày mai lại lặp lại tại sao thời gian ngày -đêm lại nối tiếp nhau?</a:t>
            </a:r>
            <a:r>
              <a:rPr lang="en-US">
                <a:effectLst/>
              </a:rPr>
              <a:t> Chúng ta sẽ tìm ra câu TL khi tìm hiểu chuyển động của TĐ quanh trục và hệ quả. </a:t>
            </a:r>
            <a:endParaRPr lang="vi-VN">
              <a:effectLst/>
            </a:endParaRPr>
          </a:p>
          <a:p>
            <a:pPr algn="l"/>
            <a:endParaRPr lang="vi-VN">
              <a:effectLst/>
            </a:endParaRPr>
          </a:p>
          <a:p>
            <a:br>
              <a:rPr lang="vi-VN" b="0" i="0">
                <a:solidFill>
                  <a:srgbClr val="001A33"/>
                </a:solidFill>
                <a:effectLst/>
                <a:latin typeface="Segoe UI" panose="020B0502040204020203" pitchFamily="34" charset="0"/>
              </a:rPr>
            </a:br>
            <a:endParaRPr lang="en-US"/>
          </a:p>
        </p:txBody>
      </p:sp>
      <p:sp>
        <p:nvSpPr>
          <p:cNvPr id="4" name="Slide Number Placeholder 3"/>
          <p:cNvSpPr>
            <a:spLocks noGrp="1"/>
          </p:cNvSpPr>
          <p:nvPr>
            <p:ph type="sldNum" sz="quarter" idx="5"/>
          </p:nvPr>
        </p:nvSpPr>
        <p:spPr/>
        <p:txBody>
          <a:bodyPr/>
          <a:lstStyle/>
          <a:p>
            <a:fld id="{1A57BE0C-B769-48BE-A162-60535B68A117}" type="slidenum">
              <a:rPr lang="en-US" smtClean="0"/>
              <a:t>7</a:t>
            </a:fld>
            <a:endParaRPr lang="en-US"/>
          </a:p>
        </p:txBody>
      </p:sp>
    </p:spTree>
    <p:extLst>
      <p:ext uri="{BB962C8B-B14F-4D97-AF65-F5344CB8AC3E}">
        <p14:creationId xmlns:p14="http://schemas.microsoft.com/office/powerpoint/2010/main" val="3569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rPr>
              <a:t>Chúng ta sẽ tìm ra câu TL khi tìm hiểu chuyển động tự quay quanh trục của  TĐ và hệ quả. </a:t>
            </a:r>
            <a:endParaRPr lang="vi-VN" sz="1800">
              <a:effectLst/>
            </a:endParaRPr>
          </a:p>
        </p:txBody>
      </p:sp>
      <p:sp>
        <p:nvSpPr>
          <p:cNvPr id="4" name="Slide Number Placeholder 3"/>
          <p:cNvSpPr>
            <a:spLocks noGrp="1"/>
          </p:cNvSpPr>
          <p:nvPr>
            <p:ph type="sldNum" sz="quarter" idx="5"/>
          </p:nvPr>
        </p:nvSpPr>
        <p:spPr/>
        <p:txBody>
          <a:bodyPr/>
          <a:lstStyle/>
          <a:p>
            <a:fld id="{1A57BE0C-B769-48BE-A162-60535B68A117}" type="slidenum">
              <a:rPr lang="en-US" smtClean="0"/>
              <a:t>8</a:t>
            </a:fld>
            <a:endParaRPr lang="en-US"/>
          </a:p>
        </p:txBody>
      </p:sp>
    </p:spTree>
    <p:extLst>
      <p:ext uri="{BB962C8B-B14F-4D97-AF65-F5344CB8AC3E}">
        <p14:creationId xmlns:p14="http://schemas.microsoft.com/office/powerpoint/2010/main" val="1500499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gửi link BT để HS làm/ chữa. </a:t>
            </a:r>
          </a:p>
        </p:txBody>
      </p:sp>
      <p:sp>
        <p:nvSpPr>
          <p:cNvPr id="4" name="Slide Number Placeholder 3"/>
          <p:cNvSpPr>
            <a:spLocks noGrp="1"/>
          </p:cNvSpPr>
          <p:nvPr>
            <p:ph type="sldNum" sz="quarter" idx="5"/>
          </p:nvPr>
        </p:nvSpPr>
        <p:spPr/>
        <p:txBody>
          <a:bodyPr/>
          <a:lstStyle/>
          <a:p>
            <a:fld id="{1A57BE0C-B769-48BE-A162-60535B68A117}" type="slidenum">
              <a:rPr lang="en-US" smtClean="0"/>
              <a:t>10</a:t>
            </a:fld>
            <a:endParaRPr lang="en-US"/>
          </a:p>
        </p:txBody>
      </p:sp>
    </p:spTree>
    <p:extLst>
      <p:ext uri="{BB962C8B-B14F-4D97-AF65-F5344CB8AC3E}">
        <p14:creationId xmlns:p14="http://schemas.microsoft.com/office/powerpoint/2010/main" val="2637463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Nếu quan sát từ ngoài không gian, chúng ta có thấy trục nghiêng của Trái Đất không?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 HS có quả địa cầu thì cho HS mô tả lại CĐ tự quay quanh trục của Trái Đất.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 Nếu HS k có quả địa cầu thì hướng dẫn HS dùng google Earth. </a:t>
            </a:r>
          </a:p>
          <a:p>
            <a:endParaRPr lang="en-US"/>
          </a:p>
        </p:txBody>
      </p:sp>
      <p:sp>
        <p:nvSpPr>
          <p:cNvPr id="4" name="Slide Number Placeholder 3"/>
          <p:cNvSpPr>
            <a:spLocks noGrp="1"/>
          </p:cNvSpPr>
          <p:nvPr>
            <p:ph type="sldNum" sz="quarter" idx="5"/>
          </p:nvPr>
        </p:nvSpPr>
        <p:spPr/>
        <p:txBody>
          <a:bodyPr/>
          <a:lstStyle/>
          <a:p>
            <a:fld id="{1A57BE0C-B769-48BE-A162-60535B68A117}" type="slidenum">
              <a:rPr lang="en-US" smtClean="0"/>
              <a:t>11</a:t>
            </a:fld>
            <a:endParaRPr lang="en-US"/>
          </a:p>
        </p:txBody>
      </p:sp>
    </p:spTree>
    <p:extLst>
      <p:ext uri="{BB962C8B-B14F-4D97-AF65-F5344CB8AC3E}">
        <p14:creationId xmlns:p14="http://schemas.microsoft.com/office/powerpoint/2010/main" val="3074921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7BE0C-B769-48BE-A162-60535B68A117}" type="slidenum">
              <a:rPr lang="en-US" smtClean="0"/>
              <a:t>12</a:t>
            </a:fld>
            <a:endParaRPr lang="en-US"/>
          </a:p>
        </p:txBody>
      </p:sp>
    </p:spTree>
    <p:extLst>
      <p:ext uri="{BB962C8B-B14F-4D97-AF65-F5344CB8AC3E}">
        <p14:creationId xmlns:p14="http://schemas.microsoft.com/office/powerpoint/2010/main" val="1034160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3115121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30264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352628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60D47B-8FBC-494B-9A82-ABC7E58A7B7D}"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401380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60D47B-8FBC-494B-9A82-ABC7E58A7B7D}"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308690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60D47B-8FBC-494B-9A82-ABC7E58A7B7D}"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99790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60D47B-8FBC-494B-9A82-ABC7E58A7B7D}" type="datetimeFigureOut">
              <a:rPr lang="en-US" smtClean="0"/>
              <a:t>11/12/2021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1861558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60D47B-8FBC-494B-9A82-ABC7E58A7B7D}" type="datetimeFigureOut">
              <a:rPr lang="en-US" smtClean="0"/>
              <a:t>11/12/2021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616956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0D47B-8FBC-494B-9A82-ABC7E58A7B7D}" type="datetimeFigureOut">
              <a:rPr lang="en-US" smtClean="0"/>
              <a:t>11/12/2021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346798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60D47B-8FBC-494B-9A82-ABC7E58A7B7D}"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107453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60D47B-8FBC-494B-9A82-ABC7E58A7B7D}"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06B6A-D782-4CAB-B26E-555339674A48}" type="slidenum">
              <a:rPr lang="en-US" smtClean="0"/>
              <a:t>‹#›</a:t>
            </a:fld>
            <a:endParaRPr lang="en-US"/>
          </a:p>
        </p:txBody>
      </p:sp>
    </p:spTree>
    <p:extLst>
      <p:ext uri="{BB962C8B-B14F-4D97-AF65-F5344CB8AC3E}">
        <p14:creationId xmlns:p14="http://schemas.microsoft.com/office/powerpoint/2010/main" val="246984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0D47B-8FBC-494B-9A82-ABC7E58A7B7D}" type="datetimeFigureOut">
              <a:rPr lang="en-US" smtClean="0"/>
              <a:t>11/12/2021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06B6A-D782-4CAB-B26E-555339674A48}" type="slidenum">
              <a:rPr lang="en-US" smtClean="0"/>
              <a:t>‹#›</a:t>
            </a:fld>
            <a:endParaRPr lang="en-US"/>
          </a:p>
        </p:txBody>
      </p:sp>
    </p:spTree>
    <p:extLst>
      <p:ext uri="{BB962C8B-B14F-4D97-AF65-F5344CB8AC3E}">
        <p14:creationId xmlns:p14="http://schemas.microsoft.com/office/powerpoint/2010/main" val="22346481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gif"/><Relationship Id="rId5" Type="http://schemas.microsoft.com/office/2007/relationships/hdphoto" Target="../media/hdphoto1.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2.png"/><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7.gif"/><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gif"/><Relationship Id="rId5" Type="http://schemas.openxmlformats.org/officeDocument/2006/relationships/image" Target="../media/image5.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8B28F-6184-4317-9EA7-E4B6671703E5}"/>
              </a:ext>
            </a:extLst>
          </p:cNvPr>
          <p:cNvPicPr>
            <a:picLocks noChangeAspect="1"/>
          </p:cNvPicPr>
          <p:nvPr/>
        </p:nvPicPr>
        <p:blipFill>
          <a:blip r:embed="rId5"/>
          <a:stretch>
            <a:fillRect/>
          </a:stretch>
        </p:blipFill>
        <p:spPr>
          <a:xfrm>
            <a:off x="0" y="-20636"/>
            <a:ext cx="12192000" cy="6878636"/>
          </a:xfrm>
          <a:prstGeom prst="rect">
            <a:avLst/>
          </a:prstGeom>
        </p:spPr>
      </p:pic>
      <p:sp>
        <p:nvSpPr>
          <p:cNvPr id="5" name="Rectangle 4">
            <a:extLst>
              <a:ext uri="{FF2B5EF4-FFF2-40B4-BE49-F238E27FC236}">
                <a16:creationId xmlns:a16="http://schemas.microsoft.com/office/drawing/2014/main" id="{7630AEAD-C21D-4D53-84ED-AE36DC030576}"/>
              </a:ext>
            </a:extLst>
          </p:cNvPr>
          <p:cNvSpPr/>
          <p:nvPr/>
        </p:nvSpPr>
        <p:spPr>
          <a:xfrm>
            <a:off x="3589479" y="490252"/>
            <a:ext cx="6102737" cy="46166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2400" b="1" spc="50" dirty="0">
                <a:ln w="11430"/>
                <a:solidFill>
                  <a:srgbClr val="002060"/>
                </a:solidFill>
                <a:latin typeface="Times New Roman" panose="02020603050405020304" pitchFamily="18" charset="0"/>
                <a:cs typeface="Times New Roman" panose="02020603050405020304" pitchFamily="18" charset="0"/>
              </a:rPr>
              <a:t>PHÒNG GD - ĐT THANH TRÌ</a:t>
            </a:r>
          </a:p>
        </p:txBody>
      </p:sp>
      <p:sp>
        <p:nvSpPr>
          <p:cNvPr id="6" name="Rectangle 5">
            <a:extLst>
              <a:ext uri="{FF2B5EF4-FFF2-40B4-BE49-F238E27FC236}">
                <a16:creationId xmlns:a16="http://schemas.microsoft.com/office/drawing/2014/main" id="{3EC485BA-5FBE-4BB6-A7B9-DDA0295DC7F0}"/>
              </a:ext>
            </a:extLst>
          </p:cNvPr>
          <p:cNvSpPr>
            <a:spLocks noChangeArrowheads="1"/>
          </p:cNvSpPr>
          <p:nvPr/>
        </p:nvSpPr>
        <p:spPr bwMode="auto">
          <a:xfrm>
            <a:off x="3089276" y="952501"/>
            <a:ext cx="7102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002060"/>
                </a:solidFill>
                <a:latin typeface="Times New Roman" panose="02020603050405020304" pitchFamily="18" charset="0"/>
                <a:cs typeface="Times New Roman" panose="02020603050405020304" pitchFamily="18" charset="0"/>
              </a:rPr>
              <a:t>TRƯỜNG THCS TẢ THANH OAI</a:t>
            </a:r>
          </a:p>
        </p:txBody>
      </p:sp>
      <p:sp>
        <p:nvSpPr>
          <p:cNvPr id="7" name="Rectangle 6">
            <a:extLst>
              <a:ext uri="{FF2B5EF4-FFF2-40B4-BE49-F238E27FC236}">
                <a16:creationId xmlns:a16="http://schemas.microsoft.com/office/drawing/2014/main" id="{217820E0-24F9-41D4-A383-5347440C7FF9}"/>
              </a:ext>
            </a:extLst>
          </p:cNvPr>
          <p:cNvSpPr/>
          <p:nvPr/>
        </p:nvSpPr>
        <p:spPr>
          <a:xfrm>
            <a:off x="3589339" y="4892675"/>
            <a:ext cx="7540625" cy="584200"/>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algn="ctr" eaLnBrk="1" hangingPunct="1">
              <a:defRPr/>
            </a:pPr>
            <a:endParaRPr lang="en-US" sz="3200" dirty="0">
              <a:ln/>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Box 5">
            <a:extLst>
              <a:ext uri="{FF2B5EF4-FFF2-40B4-BE49-F238E27FC236}">
                <a16:creationId xmlns:a16="http://schemas.microsoft.com/office/drawing/2014/main" id="{AB272D4A-CD1C-470A-B937-51B68563F43E}"/>
              </a:ext>
            </a:extLst>
          </p:cNvPr>
          <p:cNvSpPr txBox="1">
            <a:spLocks noChangeArrowheads="1"/>
          </p:cNvSpPr>
          <p:nvPr>
            <p:custDataLst>
              <p:tags r:id="rId1"/>
            </p:custDataLst>
          </p:nvPr>
        </p:nvSpPr>
        <p:spPr bwMode="auto">
          <a:xfrm>
            <a:off x="2828290" y="2336606"/>
            <a:ext cx="5943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dirty="0">
                <a:solidFill>
                  <a:srgbClr val="FF0000"/>
                </a:solidFill>
                <a:latin typeface="Times New Roman" panose="02020603050405020304" pitchFamily="18" charset="0"/>
                <a:cs typeface="Times New Roman" panose="02020603050405020304" pitchFamily="18" charset="0"/>
              </a:rPr>
              <a:t>CHÀO MỪNG</a:t>
            </a:r>
          </a:p>
        </p:txBody>
      </p:sp>
      <p:sp>
        <p:nvSpPr>
          <p:cNvPr id="9" name="Rectangle 8">
            <a:extLst>
              <a:ext uri="{FF2B5EF4-FFF2-40B4-BE49-F238E27FC236}">
                <a16:creationId xmlns:a16="http://schemas.microsoft.com/office/drawing/2014/main" id="{3E2B61AA-498D-4FC9-BE4B-19519A373DC6}"/>
              </a:ext>
            </a:extLst>
          </p:cNvPr>
          <p:cNvSpPr/>
          <p:nvPr>
            <p:custDataLst>
              <p:tags r:id="rId2"/>
            </p:custDataLst>
          </p:nvPr>
        </p:nvSpPr>
        <p:spPr>
          <a:xfrm>
            <a:off x="1647523" y="2916899"/>
            <a:ext cx="8877300" cy="1585127"/>
          </a:xfrm>
          <a:prstGeom prst="rect">
            <a:avLst/>
          </a:prstGeom>
          <a:noFill/>
        </p:spPr>
        <p:txBody>
          <a:bodyPr wrap="none">
            <a:prstTxWarp prst="textDeflate">
              <a:avLst/>
            </a:prstTxWarp>
            <a:spAutoFit/>
          </a:bodyPr>
          <a:lstStyle/>
          <a:p>
            <a:pPr algn="ctr" eaLnBrk="1" hangingPunct="1">
              <a:defRPr/>
            </a:pPr>
            <a:r>
              <a:rPr lang="en-US" sz="2400" b="1" cap="all" dirty="0">
                <a:ln w="9000" cmpd="sng">
                  <a:solidFill>
                    <a:srgbClr val="0070C0"/>
                  </a:solidFill>
                  <a:prstDash val="solid"/>
                </a:ln>
                <a:solidFill>
                  <a:srgbClr val="0000FF"/>
                </a:solidFill>
                <a:latin typeface="Times New Roman" panose="02020603050405020304" pitchFamily="18" charset="0"/>
                <a:cs typeface="Times New Roman" panose="02020603050405020304" pitchFamily="18" charset="0"/>
              </a:rPr>
              <a:t>CÁC THẦY CÔ GIÁO VỀ </a:t>
            </a:r>
            <a:r>
              <a:rPr lang="en-US" sz="2400" b="1" cap="all">
                <a:ln w="9000" cmpd="sng">
                  <a:solidFill>
                    <a:srgbClr val="0070C0"/>
                  </a:solidFill>
                  <a:prstDash val="solid"/>
                </a:ln>
                <a:solidFill>
                  <a:srgbClr val="0000FF"/>
                </a:solidFill>
                <a:latin typeface="Times New Roman" panose="02020603050405020304" pitchFamily="18" charset="0"/>
                <a:cs typeface="Times New Roman" panose="02020603050405020304" pitchFamily="18" charset="0"/>
              </a:rPr>
              <a:t>DỰ giờ thăm lớp</a:t>
            </a:r>
            <a:endParaRPr lang="en-US" sz="2400" b="1" cap="all" dirty="0">
              <a:ln w="9000" cmpd="sng">
                <a:solidFill>
                  <a:srgbClr val="0070C0"/>
                </a:solidFill>
                <a:prstDash val="solid"/>
              </a:ln>
              <a:solidFill>
                <a:srgbClr val="0000FF"/>
              </a:solidFill>
              <a:latin typeface="Times New Roman" panose="02020603050405020304" pitchFamily="18" charset="0"/>
              <a:cs typeface="Times New Roman" panose="02020603050405020304" pitchFamily="18" charset="0"/>
            </a:endParaRPr>
          </a:p>
        </p:txBody>
      </p:sp>
      <p:sp>
        <p:nvSpPr>
          <p:cNvPr id="10" name="TextBox 7">
            <a:extLst>
              <a:ext uri="{FF2B5EF4-FFF2-40B4-BE49-F238E27FC236}">
                <a16:creationId xmlns:a16="http://schemas.microsoft.com/office/drawing/2014/main" id="{9603F506-2C80-44F8-BB6A-F2B4B72F48D0}"/>
              </a:ext>
            </a:extLst>
          </p:cNvPr>
          <p:cNvSpPr txBox="1">
            <a:spLocks noChangeArrowheads="1"/>
          </p:cNvSpPr>
          <p:nvPr>
            <p:custDataLst>
              <p:tags r:id="rId3"/>
            </p:custDataLst>
          </p:nvPr>
        </p:nvSpPr>
        <p:spPr bwMode="auto">
          <a:xfrm>
            <a:off x="5595939" y="5503863"/>
            <a:ext cx="5272087" cy="10779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dirty="0" err="1">
                <a:ln/>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dirty="0">
                <a:ln/>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dirty="0" err="1">
                <a:ln/>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a:ln/>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Trần Thị Tuyết</a:t>
            </a:r>
            <a:endParaRPr lang="en-US" dirty="0">
              <a:ln/>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ct val="0"/>
              </a:spcBef>
              <a:buFontTx/>
              <a:buNone/>
              <a:defRPr/>
            </a:pPr>
            <a:endParaRPr lang="en-US" altLang="en-US"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44F107F-4912-4C1C-A08F-1EF204FB588D}"/>
              </a:ext>
            </a:extLst>
          </p:cNvPr>
          <p:cNvSpPr>
            <a:spLocks noChangeArrowheads="1"/>
          </p:cNvSpPr>
          <p:nvPr/>
        </p:nvSpPr>
        <p:spPr bwMode="auto">
          <a:xfrm>
            <a:off x="6957478" y="6119813"/>
            <a:ext cx="28680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002060"/>
                </a:solidFill>
                <a:latin typeface="Times New Roman" panose="02020603050405020304" pitchFamily="18" charset="0"/>
                <a:cs typeface="Times New Roman" panose="02020603050405020304" pitchFamily="18" charset="0"/>
              </a:rPr>
              <a:t>Năm học 2021 - 2022</a:t>
            </a:r>
          </a:p>
        </p:txBody>
      </p:sp>
      <p:sp>
        <p:nvSpPr>
          <p:cNvPr id="12" name="Rectangle 11">
            <a:extLst>
              <a:ext uri="{FF2B5EF4-FFF2-40B4-BE49-F238E27FC236}">
                <a16:creationId xmlns:a16="http://schemas.microsoft.com/office/drawing/2014/main" id="{816B18EA-5351-4072-BE10-3D5BF221034A}"/>
              </a:ext>
            </a:extLst>
          </p:cNvPr>
          <p:cNvSpPr/>
          <p:nvPr/>
        </p:nvSpPr>
        <p:spPr>
          <a:xfrm>
            <a:off x="6265748" y="4946651"/>
            <a:ext cx="3930884" cy="584775"/>
          </a:xfrm>
          <a:prstGeom prst="rect">
            <a:avLst/>
          </a:prstGeom>
        </p:spPr>
        <p:txBody>
          <a:bodyPr wrap="none">
            <a:spAutoFit/>
          </a:bodyPr>
          <a:lstStyle/>
          <a:p>
            <a:pPr algn="ctr" eaLnBrk="1" hangingPunct="1">
              <a:defRPr/>
            </a:pPr>
            <a:r>
              <a:rPr lang="en-US" altLang="en-US" sz="32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altLang="en-US" sz="320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Lịch sử và Địa lí</a:t>
            </a:r>
            <a:endParaRPr lang="en-US" altLang="en-US" sz="32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1551ED9-6638-400D-9C87-BBA34E099D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376" y="3975101"/>
            <a:ext cx="3211513"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892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2">
            <a:extLst>
              <a:ext uri="{FF2B5EF4-FFF2-40B4-BE49-F238E27FC236}">
                <a16:creationId xmlns:a16="http://schemas.microsoft.com/office/drawing/2014/main" id="{C5588B5B-542A-400E-B2A8-58E00B95281E}"/>
              </a:ext>
            </a:extLst>
          </p:cNvPr>
          <p:cNvSpPr txBox="1"/>
          <p:nvPr/>
        </p:nvSpPr>
        <p:spPr>
          <a:xfrm>
            <a:off x="-227294" y="33441"/>
            <a:ext cx="12646588" cy="515200"/>
          </a:xfrm>
          <a:prstGeom prst="rect">
            <a:avLst/>
          </a:prstGeom>
        </p:spPr>
        <p:txBody>
          <a:bodyPr vert="horz" lIns="91440" tIns="45720" rIns="91440" bIns="45720" rtlCol="0">
            <a:normAutofit/>
          </a:bodyPr>
          <a:lstStyle/>
          <a:p>
            <a:pPr algn="ctr">
              <a:lnSpc>
                <a:spcPct val="90000"/>
              </a:lnSpc>
              <a:spcAft>
                <a:spcPts val="800"/>
              </a:spcAft>
            </a:pPr>
            <a:r>
              <a:rPr lang="en-US" sz="2300" b="1" err="1">
                <a:solidFill>
                  <a:srgbClr val="002060"/>
                </a:solidFill>
                <a:effectLst/>
                <a:latin typeface="Times New Roman" panose="02020603050405020304" pitchFamily="18" charset="0"/>
                <a:cs typeface="Times New Roman" panose="02020603050405020304" pitchFamily="18" charset="0"/>
              </a:rPr>
              <a:t>Tiết</a:t>
            </a:r>
            <a:r>
              <a:rPr lang="en-US" sz="2300" b="1">
                <a:solidFill>
                  <a:srgbClr val="002060"/>
                </a:solidFill>
                <a:effectLst/>
                <a:latin typeface="Times New Roman" panose="02020603050405020304" pitchFamily="18" charset="0"/>
                <a:cs typeface="Times New Roman" panose="02020603050405020304" pitchFamily="18" charset="0"/>
              </a:rPr>
              <a:t> 9 </a:t>
            </a:r>
            <a:r>
              <a:rPr lang="en-US" sz="2300" b="1" dirty="0">
                <a:solidFill>
                  <a:srgbClr val="002060"/>
                </a:solidFill>
                <a:effectLst/>
                <a:latin typeface="Times New Roman" panose="02020603050405020304" pitchFamily="18" charset="0"/>
                <a:cs typeface="Times New Roman" panose="02020603050405020304" pitchFamily="18" charset="0"/>
              </a:rPr>
              <a:t>- </a:t>
            </a:r>
            <a:r>
              <a:rPr lang="en-US" sz="2300" b="1" err="1">
                <a:solidFill>
                  <a:srgbClr val="002060"/>
                </a:solidFill>
                <a:effectLst/>
                <a:latin typeface="Times New Roman" panose="02020603050405020304" pitchFamily="18" charset="0"/>
                <a:cs typeface="Times New Roman" panose="02020603050405020304" pitchFamily="18" charset="0"/>
              </a:rPr>
              <a:t>Bài</a:t>
            </a:r>
            <a:r>
              <a:rPr lang="en-US" sz="2300" b="1">
                <a:solidFill>
                  <a:srgbClr val="002060"/>
                </a:solidFill>
                <a:effectLst/>
                <a:latin typeface="Times New Roman" panose="02020603050405020304" pitchFamily="18" charset="0"/>
                <a:cs typeface="Times New Roman" panose="02020603050405020304" pitchFamily="18" charset="0"/>
              </a:rPr>
              <a:t> </a:t>
            </a:r>
            <a:r>
              <a:rPr lang="en-US" sz="2300" b="1">
                <a:solidFill>
                  <a:srgbClr val="002060"/>
                </a:solidFill>
                <a:latin typeface="Times New Roman" panose="02020603050405020304" pitchFamily="18" charset="0"/>
                <a:cs typeface="Times New Roman" panose="02020603050405020304" pitchFamily="18" charset="0"/>
              </a:rPr>
              <a:t>7: CHUYỂN </a:t>
            </a:r>
            <a:r>
              <a:rPr lang="en-US" sz="2300" b="1" dirty="0">
                <a:solidFill>
                  <a:srgbClr val="002060"/>
                </a:solidFill>
                <a:latin typeface="Times New Roman" panose="02020603050405020304" pitchFamily="18" charset="0"/>
                <a:cs typeface="Times New Roman" panose="02020603050405020304" pitchFamily="18" charset="0"/>
              </a:rPr>
              <a:t>ĐỘNG TỰ QUAY QUANH TRỤC CỦA TRÁI </a:t>
            </a:r>
            <a:r>
              <a:rPr lang="en-US" sz="2300" b="1">
                <a:solidFill>
                  <a:srgbClr val="002060"/>
                </a:solidFill>
                <a:latin typeface="Times New Roman" panose="02020603050405020304" pitchFamily="18" charset="0"/>
                <a:cs typeface="Times New Roman" panose="02020603050405020304" pitchFamily="18" charset="0"/>
              </a:rPr>
              <a:t>ĐẤT VÀ HỆ QUẢ (T1) </a:t>
            </a:r>
          </a:p>
        </p:txBody>
      </p:sp>
      <p:sp>
        <p:nvSpPr>
          <p:cNvPr id="6" name="TextBox 5">
            <a:extLst>
              <a:ext uri="{FF2B5EF4-FFF2-40B4-BE49-F238E27FC236}">
                <a16:creationId xmlns:a16="http://schemas.microsoft.com/office/drawing/2014/main" id="{7542D448-927F-4AAF-A8B8-626B7F549324}"/>
              </a:ext>
            </a:extLst>
          </p:cNvPr>
          <p:cNvSpPr txBox="1"/>
          <p:nvPr/>
        </p:nvSpPr>
        <p:spPr>
          <a:xfrm>
            <a:off x="0" y="575528"/>
            <a:ext cx="6769596" cy="579967"/>
          </a:xfrm>
          <a:prstGeom prst="rect">
            <a:avLst/>
          </a:prstGeom>
          <a:noFill/>
        </p:spPr>
        <p:txBody>
          <a:bodyPr wrap="square">
            <a:spAutoFit/>
          </a:bodyPr>
          <a:lstStyle/>
          <a:p>
            <a:pPr lvl="0">
              <a:lnSpc>
                <a:spcPct val="150000"/>
              </a:lnSpc>
              <a:buClr>
                <a:srgbClr val="452666"/>
              </a:buClr>
              <a:buSzPts val="2000"/>
              <a:defRPr/>
            </a:pPr>
            <a:r>
              <a:rPr lang="en-US" sz="2400" b="1" kern="0">
                <a:solidFill>
                  <a:schemeClr val="accent6">
                    <a:lumMod val="75000"/>
                  </a:schemeClr>
                </a:solidFill>
                <a:latin typeface="Times New Roman" panose="02020603050405020304" pitchFamily="18" charset="0"/>
                <a:ea typeface="#9Slide03 Roboto Medium" panose="02000000000000000000" pitchFamily="2" charset="0"/>
                <a:cs typeface="Times New Roman" panose="02020603050405020304" pitchFamily="18" charset="0"/>
              </a:rPr>
              <a:t>1. Chuyển động tự quay quanh trục của Trái đất: </a:t>
            </a:r>
            <a:endParaRPr lang="en-US" sz="2400" b="1" kern="0" dirty="0">
              <a:solidFill>
                <a:schemeClr val="accent6">
                  <a:lumMod val="75000"/>
                </a:schemeClr>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8" name="TextBox 7">
            <a:extLst>
              <a:ext uri="{FF2B5EF4-FFF2-40B4-BE49-F238E27FC236}">
                <a16:creationId xmlns:a16="http://schemas.microsoft.com/office/drawing/2014/main" id="{DA0B2974-33F1-49B4-8773-6BE5B8AE7372}"/>
              </a:ext>
            </a:extLst>
          </p:cNvPr>
          <p:cNvSpPr txBox="1"/>
          <p:nvPr/>
        </p:nvSpPr>
        <p:spPr>
          <a:xfrm>
            <a:off x="5976118" y="6349284"/>
            <a:ext cx="6769596" cy="498663"/>
          </a:xfrm>
          <a:prstGeom prst="rect">
            <a:avLst/>
          </a:prstGeom>
          <a:noFill/>
        </p:spPr>
        <p:txBody>
          <a:bodyPr wrap="square">
            <a:spAutoFit/>
          </a:bodyPr>
          <a:lstStyle/>
          <a:p>
            <a:pPr algn="ctr" defTabSz="1219140">
              <a:lnSpc>
                <a:spcPct val="150000"/>
              </a:lnSpc>
              <a:buClr>
                <a:srgbClr val="000000"/>
              </a:buClr>
            </a:pPr>
            <a:r>
              <a:rPr lang="en-US" sz="2000">
                <a:latin typeface="Times New Roman" panose="02020603050405020304" pitchFamily="18" charset="0"/>
                <a:ea typeface="#9Slide03 Roboto Condensed" panose="02000000000000000000" pitchFamily="2" charset="0"/>
                <a:cs typeface="Times New Roman" panose="02020603050405020304" pitchFamily="18" charset="0"/>
                <a:sym typeface="Darker Grotesque Medium"/>
              </a:rPr>
              <a:t>Hình 1: Chuyển động tự quay quanh trục của Trái Đất</a:t>
            </a:r>
            <a:endParaRPr lang="en-US" sz="2000" kern="0" dirty="0">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pic>
        <p:nvPicPr>
          <p:cNvPr id="10" name="Trái đất và các chuyển động - (online-video-cutter.com)">
            <a:hlinkClick r:id="" action="ppaction://media"/>
            <a:extLst>
              <a:ext uri="{FF2B5EF4-FFF2-40B4-BE49-F238E27FC236}">
                <a16:creationId xmlns:a16="http://schemas.microsoft.com/office/drawing/2014/main" id="{AA2A93DD-5007-4044-8F15-5EF1EB6926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479" t="17664" r="7708" b="13594"/>
          <a:stretch/>
        </p:blipFill>
        <p:spPr>
          <a:xfrm>
            <a:off x="683217" y="3360684"/>
            <a:ext cx="5182641" cy="2955193"/>
          </a:xfrm>
          <a:prstGeom prst="rect">
            <a:avLst/>
          </a:prstGeom>
        </p:spPr>
      </p:pic>
      <p:pic>
        <p:nvPicPr>
          <p:cNvPr id="12" name="Picture 11">
            <a:extLst>
              <a:ext uri="{FF2B5EF4-FFF2-40B4-BE49-F238E27FC236}">
                <a16:creationId xmlns:a16="http://schemas.microsoft.com/office/drawing/2014/main" id="{B3CB5FBB-845D-4C56-A5DA-2621B280131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r="2244" b="6666"/>
          <a:stretch/>
        </p:blipFill>
        <p:spPr>
          <a:xfrm>
            <a:off x="6962345" y="3394089"/>
            <a:ext cx="4320767" cy="2888381"/>
          </a:xfrm>
          <a:prstGeom prst="rect">
            <a:avLst/>
          </a:prstGeom>
        </p:spPr>
      </p:pic>
      <p:sp>
        <p:nvSpPr>
          <p:cNvPr id="14" name="TextBox 13">
            <a:extLst>
              <a:ext uri="{FF2B5EF4-FFF2-40B4-BE49-F238E27FC236}">
                <a16:creationId xmlns:a16="http://schemas.microsoft.com/office/drawing/2014/main" id="{52F8A5C8-B850-4B2B-9A10-97F65B4D6A41}"/>
              </a:ext>
            </a:extLst>
          </p:cNvPr>
          <p:cNvSpPr txBox="1"/>
          <p:nvPr/>
        </p:nvSpPr>
        <p:spPr>
          <a:xfrm>
            <a:off x="-110261" y="6359337"/>
            <a:ext cx="6769596" cy="498663"/>
          </a:xfrm>
          <a:prstGeom prst="rect">
            <a:avLst/>
          </a:prstGeom>
          <a:noFill/>
        </p:spPr>
        <p:txBody>
          <a:bodyPr wrap="square">
            <a:spAutoFit/>
          </a:bodyPr>
          <a:lstStyle/>
          <a:p>
            <a:pPr algn="ctr" defTabSz="1219140">
              <a:lnSpc>
                <a:spcPct val="150000"/>
              </a:lnSpc>
              <a:buClr>
                <a:srgbClr val="000000"/>
              </a:buClr>
            </a:pPr>
            <a:r>
              <a:rPr lang="en-US" sz="2000">
                <a:latin typeface="Times New Roman" panose="02020603050405020304" pitchFamily="18" charset="0"/>
                <a:ea typeface="#9Slide03 Roboto Condensed" panose="02000000000000000000" pitchFamily="2" charset="0"/>
                <a:cs typeface="Times New Roman" panose="02020603050405020304" pitchFamily="18" charset="0"/>
                <a:sym typeface="Darker Grotesque Medium"/>
              </a:rPr>
              <a:t>Clip: Chuyển động tự quay quanh trục của Trái Đất</a:t>
            </a:r>
            <a:endParaRPr lang="en-US" sz="2000" kern="0" dirty="0">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sp>
        <p:nvSpPr>
          <p:cNvPr id="15" name="Hộp Văn bản 9">
            <a:extLst>
              <a:ext uri="{FF2B5EF4-FFF2-40B4-BE49-F238E27FC236}">
                <a16:creationId xmlns:a16="http://schemas.microsoft.com/office/drawing/2014/main" id="{F6CDB62C-A57B-41AD-8432-4122924431E5}"/>
              </a:ext>
            </a:extLst>
          </p:cNvPr>
          <p:cNvSpPr txBox="1"/>
          <p:nvPr/>
        </p:nvSpPr>
        <p:spPr>
          <a:xfrm>
            <a:off x="20833" y="1267224"/>
            <a:ext cx="12171167" cy="461665"/>
          </a:xfrm>
          <a:prstGeom prst="rect">
            <a:avLst/>
          </a:prstGeom>
          <a:noFill/>
        </p:spPr>
        <p:txBody>
          <a:bodyPr wrap="square">
            <a:spAutoFit/>
          </a:bodyPr>
          <a:lstStyle/>
          <a:p>
            <a:r>
              <a:rPr lang="en-US" sz="2400">
                <a:solidFill>
                  <a:srgbClr val="002060"/>
                </a:solidFill>
                <a:latin typeface="Times New Roman" panose="02020603050405020304" pitchFamily="18" charset="0"/>
                <a:ea typeface="Times New Roman" panose="02020603050405020304" pitchFamily="18" charset="0"/>
              </a:rPr>
              <a:t>Dựa vào</a:t>
            </a:r>
            <a:r>
              <a:rPr lang="en-US" sz="2400">
                <a:solidFill>
                  <a:srgbClr val="002060"/>
                </a:solidFill>
                <a:effectLst/>
                <a:latin typeface="Times New Roman" panose="02020603050405020304" pitchFamily="18" charset="0"/>
                <a:ea typeface="Times New Roman" panose="02020603050405020304" pitchFamily="18" charset="0"/>
              </a:rPr>
              <a:t> </a:t>
            </a:r>
            <a:r>
              <a:rPr lang="en-US" sz="2400">
                <a:solidFill>
                  <a:srgbClr val="002060"/>
                </a:solidFill>
                <a:latin typeface="Times New Roman" panose="02020603050405020304" pitchFamily="18" charset="0"/>
                <a:ea typeface="Times New Roman" panose="02020603050405020304" pitchFamily="18" charset="0"/>
              </a:rPr>
              <a:t>H </a:t>
            </a:r>
            <a:r>
              <a:rPr lang="en-US" sz="2400">
                <a:solidFill>
                  <a:srgbClr val="002060"/>
                </a:solidFill>
                <a:effectLst/>
                <a:latin typeface="Times New Roman" panose="02020603050405020304" pitchFamily="18" charset="0"/>
                <a:ea typeface="Times New Roman" panose="02020603050405020304" pitchFamily="18" charset="0"/>
              </a:rPr>
              <a:t>6.</a:t>
            </a:r>
            <a:r>
              <a:rPr lang="vi-VN" sz="2400">
                <a:solidFill>
                  <a:srgbClr val="002060"/>
                </a:solidFill>
                <a:effectLst/>
                <a:latin typeface="Times New Roman" panose="02020603050405020304" pitchFamily="18" charset="0"/>
                <a:ea typeface="Times New Roman" panose="02020603050405020304" pitchFamily="18" charset="0"/>
              </a:rPr>
              <a:t>1</a:t>
            </a:r>
            <a:r>
              <a:rPr lang="en-US" sz="2400">
                <a:solidFill>
                  <a:srgbClr val="002060"/>
                </a:solidFill>
                <a:effectLst/>
                <a:latin typeface="Times New Roman" panose="02020603050405020304" pitchFamily="18" charset="0"/>
                <a:ea typeface="Times New Roman" panose="02020603050405020304" pitchFamily="18" charset="0"/>
              </a:rPr>
              <a:t> SGK/118, kết hợp với thông tin đoạn video </a:t>
            </a:r>
            <a:r>
              <a:rPr lang="en-US" sz="2400">
                <a:solidFill>
                  <a:srgbClr val="002060"/>
                </a:solidFill>
                <a:latin typeface="Times New Roman" panose="02020603050405020304" pitchFamily="18" charset="0"/>
                <a:ea typeface="Times New Roman" panose="02020603050405020304" pitchFamily="18" charset="0"/>
              </a:rPr>
              <a:t>dưới đây</a:t>
            </a:r>
            <a:r>
              <a:rPr lang="en-US" sz="2400">
                <a:solidFill>
                  <a:srgbClr val="002060"/>
                </a:solidFill>
                <a:effectLst/>
                <a:latin typeface="Times New Roman" panose="02020603050405020304" pitchFamily="18" charset="0"/>
                <a:ea typeface="Times New Roman" panose="02020603050405020304" pitchFamily="18" charset="0"/>
              </a:rPr>
              <a:t>, hãy trả lời các câu hỏi sau: </a:t>
            </a:r>
            <a:endParaRPr lang="en-US" sz="2400">
              <a:solidFill>
                <a:srgbClr val="002060"/>
              </a:solidFill>
            </a:endParaRPr>
          </a:p>
        </p:txBody>
      </p:sp>
      <p:graphicFrame>
        <p:nvGraphicFramePr>
          <p:cNvPr id="3" name="Table 2">
            <a:extLst>
              <a:ext uri="{FF2B5EF4-FFF2-40B4-BE49-F238E27FC236}">
                <a16:creationId xmlns:a16="http://schemas.microsoft.com/office/drawing/2014/main" id="{D9983F5C-1FD4-4BC1-8EF0-4783861E2240}"/>
              </a:ext>
            </a:extLst>
          </p:cNvPr>
          <p:cNvGraphicFramePr>
            <a:graphicFrameLocks noGrp="1"/>
          </p:cNvGraphicFramePr>
          <p:nvPr>
            <p:extLst>
              <p:ext uri="{D42A27DB-BD31-4B8C-83A1-F6EECF244321}">
                <p14:modId xmlns:p14="http://schemas.microsoft.com/office/powerpoint/2010/main" val="3487697877"/>
              </p:ext>
            </p:extLst>
          </p:nvPr>
        </p:nvGraphicFramePr>
        <p:xfrm>
          <a:off x="187087" y="1760606"/>
          <a:ext cx="11357543" cy="1228917"/>
        </p:xfrm>
        <a:graphic>
          <a:graphicData uri="http://schemas.openxmlformats.org/drawingml/2006/table">
            <a:tbl>
              <a:tblPr firstRow="1" firstCol="1" bandRow="1"/>
              <a:tblGrid>
                <a:gridCol w="6812229">
                  <a:extLst>
                    <a:ext uri="{9D8B030D-6E8A-4147-A177-3AD203B41FA5}">
                      <a16:colId xmlns:a16="http://schemas.microsoft.com/office/drawing/2014/main" val="2838868810"/>
                    </a:ext>
                  </a:extLst>
                </a:gridCol>
                <a:gridCol w="4545314">
                  <a:extLst>
                    <a:ext uri="{9D8B030D-6E8A-4147-A177-3AD203B41FA5}">
                      <a16:colId xmlns:a16="http://schemas.microsoft.com/office/drawing/2014/main" val="314954252"/>
                    </a:ext>
                  </a:extLst>
                </a:gridCol>
              </a:tblGrid>
              <a:tr h="0">
                <a:tc>
                  <a:txBody>
                    <a:bodyPr/>
                    <a:lstStyle/>
                    <a:p>
                      <a:pPr marL="0" marR="0" algn="just">
                        <a:lnSpc>
                          <a:spcPct val="120000"/>
                        </a:lnSpc>
                        <a:spcBef>
                          <a:spcPts val="0"/>
                        </a:spcBef>
                        <a:spcAft>
                          <a:spcPts val="0"/>
                        </a:spcAft>
                      </a:pPr>
                      <a:r>
                        <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Hướng tự quay quanh trục của Trái đất?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185941"/>
                  </a:ext>
                </a:extLst>
              </a:tr>
              <a:tr h="0">
                <a:tc>
                  <a:txBody>
                    <a:bodyPr/>
                    <a:lstStyle/>
                    <a:p>
                      <a:pPr marL="0" marR="0" algn="just">
                        <a:lnSpc>
                          <a:spcPct val="120000"/>
                        </a:lnSpc>
                        <a:spcBef>
                          <a:spcPts val="0"/>
                        </a:spcBef>
                        <a:spcAft>
                          <a:spcPts val="0"/>
                        </a:spcAft>
                      </a:pPr>
                      <a:r>
                        <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Góc nghiêng của trục Trái đất khi tự quay?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9576616"/>
                  </a:ext>
                </a:extLst>
              </a:tr>
              <a:tr h="187960">
                <a:tc>
                  <a:txBody>
                    <a:bodyPr/>
                    <a:lstStyle/>
                    <a:p>
                      <a:pPr marL="0" marR="0" algn="just">
                        <a:lnSpc>
                          <a:spcPct val="120000"/>
                        </a:lnSpc>
                        <a:spcBef>
                          <a:spcPts val="0"/>
                        </a:spcBef>
                        <a:spcAft>
                          <a:spcPts val="800"/>
                        </a:spcAft>
                      </a:pPr>
                      <a:r>
                        <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Thời gian Trái Đất tự quay quanh trục hết một vòng?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0786032"/>
                  </a:ext>
                </a:extLst>
              </a:tr>
            </a:tbl>
          </a:graphicData>
        </a:graphic>
      </p:graphicFrame>
      <p:cxnSp>
        <p:nvCxnSpPr>
          <p:cNvPr id="16" name="Straight Connector 15">
            <a:extLst>
              <a:ext uri="{FF2B5EF4-FFF2-40B4-BE49-F238E27FC236}">
                <a16:creationId xmlns:a16="http://schemas.microsoft.com/office/drawing/2014/main" id="{073726D8-2123-4E29-B4AD-600C3687D670}"/>
              </a:ext>
            </a:extLst>
          </p:cNvPr>
          <p:cNvCxnSpPr/>
          <p:nvPr/>
        </p:nvCxnSpPr>
        <p:spPr>
          <a:xfrm>
            <a:off x="395092" y="548641"/>
            <a:ext cx="112717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E807FD-2EF8-4EAA-B21E-3BA278255BEC}"/>
              </a:ext>
            </a:extLst>
          </p:cNvPr>
          <p:cNvCxnSpPr>
            <a:cxnSpLocks/>
          </p:cNvCxnSpPr>
          <p:nvPr/>
        </p:nvCxnSpPr>
        <p:spPr>
          <a:xfrm>
            <a:off x="6495827" y="3675895"/>
            <a:ext cx="0" cy="31052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38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07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0"/>
                </p:tgtEl>
              </p:cMediaNode>
            </p:video>
          </p:childTnLst>
        </p:cTn>
      </p:par>
    </p:tnLst>
    <p:bldLst>
      <p:bldP spid="6" grpId="0"/>
      <p:bldP spid="8"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490ECA-1481-4DF8-893B-5F142CD74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640"/>
            <a:ext cx="7581208" cy="6302536"/>
          </a:xfrm>
          <a:prstGeom prst="rect">
            <a:avLst/>
          </a:prstGeom>
        </p:spPr>
      </p:pic>
      <p:sp>
        <p:nvSpPr>
          <p:cNvPr id="6" name="TextBox 5">
            <a:extLst>
              <a:ext uri="{FF2B5EF4-FFF2-40B4-BE49-F238E27FC236}">
                <a16:creationId xmlns:a16="http://schemas.microsoft.com/office/drawing/2014/main" id="{7542D448-927F-4AAF-A8B8-626B7F549324}"/>
              </a:ext>
            </a:extLst>
          </p:cNvPr>
          <p:cNvSpPr txBox="1"/>
          <p:nvPr/>
        </p:nvSpPr>
        <p:spPr>
          <a:xfrm>
            <a:off x="375173" y="737851"/>
            <a:ext cx="6769596" cy="579967"/>
          </a:xfrm>
          <a:prstGeom prst="rect">
            <a:avLst/>
          </a:prstGeom>
          <a:noFill/>
        </p:spPr>
        <p:txBody>
          <a:bodyPr wrap="square">
            <a:spAutoFit/>
          </a:bodyPr>
          <a:lstStyle/>
          <a:p>
            <a:pPr lvl="0">
              <a:lnSpc>
                <a:spcPct val="150000"/>
              </a:lnSpc>
              <a:buClr>
                <a:srgbClr val="452666"/>
              </a:buClr>
              <a:buSzPts val="2000"/>
              <a:defRPr/>
            </a:pPr>
            <a:r>
              <a:rPr lang="en-US" sz="2400" b="1"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Chuyển động tự quay quanh trục của Trái đất: </a:t>
            </a:r>
            <a:endParaRPr lang="en-US" sz="2400" b="1"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8" name="TextBox 7">
            <a:extLst>
              <a:ext uri="{FF2B5EF4-FFF2-40B4-BE49-F238E27FC236}">
                <a16:creationId xmlns:a16="http://schemas.microsoft.com/office/drawing/2014/main" id="{DA0B2974-33F1-49B4-8773-6BE5B8AE7372}"/>
              </a:ext>
            </a:extLst>
          </p:cNvPr>
          <p:cNvSpPr txBox="1"/>
          <p:nvPr/>
        </p:nvSpPr>
        <p:spPr>
          <a:xfrm>
            <a:off x="7899353" y="6027335"/>
            <a:ext cx="3927241" cy="798745"/>
          </a:xfrm>
          <a:prstGeom prst="rect">
            <a:avLst/>
          </a:prstGeom>
          <a:noFill/>
        </p:spPr>
        <p:txBody>
          <a:bodyPr wrap="square">
            <a:spAutoFit/>
          </a:bodyPr>
          <a:lstStyle/>
          <a:p>
            <a:pPr algn="ctr" defTabSz="1219140">
              <a:lnSpc>
                <a:spcPct val="120000"/>
              </a:lnSpc>
              <a:buClr>
                <a:srgbClr val="000000"/>
              </a:buClr>
            </a:pPr>
            <a:r>
              <a:rPr lang="en-US" sz="2000">
                <a:solidFill>
                  <a:schemeClr val="bg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sym typeface="Darker Grotesque Medium"/>
              </a:rPr>
              <a:t>Hình 1: Chuyển động tự quay quanh trục của Trái đất</a:t>
            </a:r>
            <a:endParaRPr lang="en-US" sz="2000" kern="0" dirty="0">
              <a:solidFill>
                <a:schemeClr val="bg1">
                  <a:lumMod val="50000"/>
                </a:schemeClr>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pic>
        <p:nvPicPr>
          <p:cNvPr id="12" name="Picture 11">
            <a:extLst>
              <a:ext uri="{FF2B5EF4-FFF2-40B4-BE49-F238E27FC236}">
                <a16:creationId xmlns:a16="http://schemas.microsoft.com/office/drawing/2014/main" id="{B3CB5FBB-845D-4C56-A5DA-2621B280131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r="2244" b="6666"/>
          <a:stretch/>
        </p:blipFill>
        <p:spPr>
          <a:xfrm>
            <a:off x="7763690" y="3373720"/>
            <a:ext cx="4198568" cy="2653615"/>
          </a:xfrm>
          <a:prstGeom prst="rect">
            <a:avLst/>
          </a:prstGeom>
        </p:spPr>
      </p:pic>
      <p:sp>
        <p:nvSpPr>
          <p:cNvPr id="11" name="TextBox 10">
            <a:extLst>
              <a:ext uri="{FF2B5EF4-FFF2-40B4-BE49-F238E27FC236}">
                <a16:creationId xmlns:a16="http://schemas.microsoft.com/office/drawing/2014/main" id="{3ED14D78-F7B6-4391-B833-DCC325E0D0C5}"/>
              </a:ext>
            </a:extLst>
          </p:cNvPr>
          <p:cNvSpPr txBox="1"/>
          <p:nvPr/>
        </p:nvSpPr>
        <p:spPr>
          <a:xfrm>
            <a:off x="182482" y="1120609"/>
            <a:ext cx="7163580" cy="2529731"/>
          </a:xfrm>
          <a:prstGeom prst="rect">
            <a:avLst/>
          </a:prstGeom>
          <a:noFill/>
        </p:spPr>
        <p:txBody>
          <a:bodyPr wrap="square">
            <a:spAutoFit/>
          </a:bodyPr>
          <a:lstStyle/>
          <a:p>
            <a:pPr marR="0" lvl="0" indent="166688" algn="just" defTabSz="914400" rtl="0" eaLnBrk="1" fontAlgn="auto" latinLnBrk="0" hangingPunct="1">
              <a:lnSpc>
                <a:spcPct val="150000"/>
              </a:lnSpc>
              <a:spcBef>
                <a:spcPts val="0"/>
              </a:spcBef>
              <a:spcAft>
                <a:spcPts val="0"/>
              </a:spcAft>
              <a:buClr>
                <a:srgbClr val="000000"/>
              </a:buClr>
              <a:buSzPct val="100000"/>
              <a:tabLst/>
              <a:defRPr/>
            </a:pPr>
            <a:r>
              <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Trái Đất tự quay quanh </a:t>
            </a:r>
            <a:r>
              <a:rPr lang="vi-VN" sz="2000">
                <a:solidFill>
                  <a:schemeClr val="bg1"/>
                </a:solidFill>
                <a:latin typeface="Times New Roman" panose="02020603050405020304" pitchFamily="18" charset="0"/>
                <a:cs typeface="Times New Roman" panose="02020603050405020304" pitchFamily="18" charset="0"/>
              </a:rPr>
              <a:t>trục tưởng tượng (nối cực Bắc và cực Nam)</a:t>
            </a:r>
            <a:r>
              <a:rPr lang="en-US" sz="2000">
                <a:solidFill>
                  <a:schemeClr val="bg1"/>
                </a:solidFill>
                <a:latin typeface="Times New Roman" panose="02020603050405020304" pitchFamily="18" charset="0"/>
                <a:cs typeface="Times New Roman" panose="02020603050405020304" pitchFamily="18" charset="0"/>
              </a:rPr>
              <a:t>, trục này</a:t>
            </a:r>
            <a:r>
              <a:rPr lang="vi-VN" sz="2000">
                <a:solidFill>
                  <a:schemeClr val="bg1"/>
                </a:solidFill>
                <a:latin typeface="Times New Roman" panose="02020603050405020304" pitchFamily="18" charset="0"/>
                <a:cs typeface="Times New Roman" panose="02020603050405020304" pitchFamily="18" charset="0"/>
              </a:rPr>
              <a:t> luôn nghiêng so với mặt phẳng quỹ đạo 1 góc 66°33’ </a:t>
            </a:r>
            <a:endParaRPr lang="en-US" sz="2000">
              <a:solidFill>
                <a:schemeClr val="bg1"/>
              </a:solidFill>
              <a:latin typeface="Times New Roman" panose="02020603050405020304" pitchFamily="18" charset="0"/>
              <a:cs typeface="Times New Roman" panose="02020603050405020304" pitchFamily="18" charset="0"/>
            </a:endParaRPr>
          </a:p>
          <a:p>
            <a:pPr marR="0" lvl="0" indent="166688" algn="l" defTabSz="914400" rtl="0" eaLnBrk="1" fontAlgn="auto" latinLnBrk="0" hangingPunct="1">
              <a:lnSpc>
                <a:spcPct val="150000"/>
              </a:lnSpc>
              <a:spcBef>
                <a:spcPts val="0"/>
              </a:spcBef>
              <a:spcAft>
                <a:spcPts val="0"/>
              </a:spcAft>
              <a:buClr>
                <a:srgbClr val="000000"/>
              </a:buClr>
              <a:buSzPct val="100000"/>
              <a:tabLst/>
              <a:defRPr/>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Hướng tự quay: Từ tây sang đông</a:t>
            </a:r>
          </a:p>
          <a:p>
            <a:pPr marR="0" lvl="0" indent="166688" algn="l" defTabSz="914400" rtl="0" eaLnBrk="1" fontAlgn="auto" latinLnBrk="0" hangingPunct="1">
              <a:lnSpc>
                <a:spcPct val="150000"/>
              </a:lnSpc>
              <a:spcBef>
                <a:spcPts val="0"/>
              </a:spcBef>
              <a:spcAft>
                <a:spcPts val="0"/>
              </a:spcAft>
              <a:buClr>
                <a:srgbClr val="000000"/>
              </a:buClr>
              <a:buSzPct val="100000"/>
              <a:tabLst/>
              <a:defRPr/>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Thời gian tự quay hết một vòng quanh trục:  24 giờ (1 ngày đêm)</a:t>
            </a:r>
            <a:endParaRPr lang="en-US" sz="2000">
              <a:solidFill>
                <a:schemeClr val="bg1"/>
              </a:solidFill>
            </a:endParaRPr>
          </a:p>
        </p:txBody>
      </p:sp>
      <p:pic>
        <p:nvPicPr>
          <p:cNvPr id="17" name="Picture 2" descr="Trái Đất ngày càng quay chậm hơn, và sẽ ngừng quay trong 63 triệu năm nữa,  con người nên làm gì? - Tri Thức - Tài Nguyên">
            <a:extLst>
              <a:ext uri="{FF2B5EF4-FFF2-40B4-BE49-F238E27FC236}">
                <a16:creationId xmlns:a16="http://schemas.microsoft.com/office/drawing/2014/main" id="{3F53B55A-417A-4331-95F6-B626C5F7C7A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1207" y="846038"/>
            <a:ext cx="1673799" cy="14315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480F36E-A8E7-4140-8279-25C3AA142B5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470076" y="3699908"/>
            <a:ext cx="2875986" cy="2958429"/>
          </a:xfrm>
          <a:prstGeom prst="rect">
            <a:avLst/>
          </a:prstGeom>
        </p:spPr>
      </p:pic>
      <p:sp>
        <p:nvSpPr>
          <p:cNvPr id="13" name="Hộp Văn bản 2">
            <a:extLst>
              <a:ext uri="{FF2B5EF4-FFF2-40B4-BE49-F238E27FC236}">
                <a16:creationId xmlns:a16="http://schemas.microsoft.com/office/drawing/2014/main" id="{9E881FDE-D28D-439F-88AB-5C3A41E6381A}"/>
              </a:ext>
            </a:extLst>
          </p:cNvPr>
          <p:cNvSpPr txBox="1"/>
          <p:nvPr/>
        </p:nvSpPr>
        <p:spPr>
          <a:xfrm>
            <a:off x="-227294" y="33441"/>
            <a:ext cx="12646588" cy="515200"/>
          </a:xfrm>
          <a:prstGeom prst="rect">
            <a:avLst/>
          </a:prstGeom>
        </p:spPr>
        <p:txBody>
          <a:bodyPr vert="horz" lIns="91440" tIns="45720" rIns="91440" bIns="45720" rtlCol="0">
            <a:normAutofit/>
          </a:bodyPr>
          <a:lstStyle/>
          <a:p>
            <a:pPr algn="ctr">
              <a:lnSpc>
                <a:spcPct val="90000"/>
              </a:lnSpc>
              <a:spcAft>
                <a:spcPts val="800"/>
              </a:spcAft>
            </a:pPr>
            <a:r>
              <a:rPr lang="en-US" sz="2300" b="1" err="1">
                <a:solidFill>
                  <a:srgbClr val="002060"/>
                </a:solidFill>
                <a:effectLst/>
                <a:latin typeface="Times New Roman" panose="02020603050405020304" pitchFamily="18" charset="0"/>
                <a:cs typeface="Times New Roman" panose="02020603050405020304" pitchFamily="18" charset="0"/>
              </a:rPr>
              <a:t>Tiết</a:t>
            </a:r>
            <a:r>
              <a:rPr lang="en-US" sz="2300" b="1">
                <a:solidFill>
                  <a:srgbClr val="002060"/>
                </a:solidFill>
                <a:effectLst/>
                <a:latin typeface="Times New Roman" panose="02020603050405020304" pitchFamily="18" charset="0"/>
                <a:cs typeface="Times New Roman" panose="02020603050405020304" pitchFamily="18" charset="0"/>
              </a:rPr>
              <a:t> 9 </a:t>
            </a:r>
            <a:r>
              <a:rPr lang="en-US" sz="2300" b="1" dirty="0">
                <a:solidFill>
                  <a:srgbClr val="002060"/>
                </a:solidFill>
                <a:effectLst/>
                <a:latin typeface="Times New Roman" panose="02020603050405020304" pitchFamily="18" charset="0"/>
                <a:cs typeface="Times New Roman" panose="02020603050405020304" pitchFamily="18" charset="0"/>
              </a:rPr>
              <a:t>- </a:t>
            </a:r>
            <a:r>
              <a:rPr lang="en-US" sz="2300" b="1" err="1">
                <a:solidFill>
                  <a:srgbClr val="002060"/>
                </a:solidFill>
                <a:effectLst/>
                <a:latin typeface="Times New Roman" panose="02020603050405020304" pitchFamily="18" charset="0"/>
                <a:cs typeface="Times New Roman" panose="02020603050405020304" pitchFamily="18" charset="0"/>
              </a:rPr>
              <a:t>Bài</a:t>
            </a:r>
            <a:r>
              <a:rPr lang="en-US" sz="2300" b="1">
                <a:solidFill>
                  <a:srgbClr val="002060"/>
                </a:solidFill>
                <a:effectLst/>
                <a:latin typeface="Times New Roman" panose="02020603050405020304" pitchFamily="18" charset="0"/>
                <a:cs typeface="Times New Roman" panose="02020603050405020304" pitchFamily="18" charset="0"/>
              </a:rPr>
              <a:t> </a:t>
            </a:r>
            <a:r>
              <a:rPr lang="en-US" sz="2300" b="1">
                <a:solidFill>
                  <a:srgbClr val="002060"/>
                </a:solidFill>
                <a:latin typeface="Times New Roman" panose="02020603050405020304" pitchFamily="18" charset="0"/>
                <a:cs typeface="Times New Roman" panose="02020603050405020304" pitchFamily="18" charset="0"/>
              </a:rPr>
              <a:t>7: CHUYỂN </a:t>
            </a:r>
            <a:r>
              <a:rPr lang="en-US" sz="2300" b="1" dirty="0">
                <a:solidFill>
                  <a:srgbClr val="002060"/>
                </a:solidFill>
                <a:latin typeface="Times New Roman" panose="02020603050405020304" pitchFamily="18" charset="0"/>
                <a:cs typeface="Times New Roman" panose="02020603050405020304" pitchFamily="18" charset="0"/>
              </a:rPr>
              <a:t>ĐỘNG TỰ QUAY QUANH TRỤC CỦA TRÁI </a:t>
            </a:r>
            <a:r>
              <a:rPr lang="en-US" sz="2300" b="1">
                <a:solidFill>
                  <a:srgbClr val="002060"/>
                </a:solidFill>
                <a:latin typeface="Times New Roman" panose="02020603050405020304" pitchFamily="18" charset="0"/>
                <a:cs typeface="Times New Roman" panose="02020603050405020304" pitchFamily="18" charset="0"/>
              </a:rPr>
              <a:t>ĐẤT VÀ HỆ QUẢ (T1) </a:t>
            </a:r>
          </a:p>
        </p:txBody>
      </p:sp>
      <p:pic>
        <p:nvPicPr>
          <p:cNvPr id="14" name="Hình ảnh 8">
            <a:extLst>
              <a:ext uri="{FF2B5EF4-FFF2-40B4-BE49-F238E27FC236}">
                <a16:creationId xmlns:a16="http://schemas.microsoft.com/office/drawing/2014/main" id="{820B6FEA-DCAE-469E-A426-9370FF9BFC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510" t="14677" r="28119"/>
          <a:stretch/>
        </p:blipFill>
        <p:spPr bwMode="auto">
          <a:xfrm flipV="1">
            <a:off x="10679481" y="656536"/>
            <a:ext cx="1330037" cy="17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361E1B7A-A123-44B0-8CD7-39B70454BC56}"/>
              </a:ext>
            </a:extLst>
          </p:cNvPr>
          <p:cNvCxnSpPr/>
          <p:nvPr/>
        </p:nvCxnSpPr>
        <p:spPr>
          <a:xfrm>
            <a:off x="9362715" y="1561807"/>
            <a:ext cx="12000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E6803CB-8BCB-4123-A0FC-032DAC9A7A0F}"/>
              </a:ext>
            </a:extLst>
          </p:cNvPr>
          <p:cNvSpPr txBox="1"/>
          <p:nvPr/>
        </p:nvSpPr>
        <p:spPr>
          <a:xfrm>
            <a:off x="9303686" y="894125"/>
            <a:ext cx="1482902" cy="646331"/>
          </a:xfrm>
          <a:prstGeom prst="rect">
            <a:avLst/>
          </a:prstGeom>
          <a:noFill/>
        </p:spPr>
        <p:txBody>
          <a:bodyPr wrap="square">
            <a:spAutoFit/>
          </a:bodyPr>
          <a:lstStyle/>
          <a:p>
            <a:pPr algn="ctr"/>
            <a:r>
              <a:rPr lang="en-US" sz="1800">
                <a:solidFill>
                  <a:srgbClr val="002060"/>
                </a:solidFill>
                <a:latin typeface="Times New Roman" panose="02020603050405020304" pitchFamily="18" charset="0"/>
                <a:cs typeface="Times New Roman" panose="02020603050405020304" pitchFamily="18" charset="0"/>
              </a:rPr>
              <a:t>T</a:t>
            </a:r>
            <a:r>
              <a:rPr lang="vi-VN" sz="1800">
                <a:solidFill>
                  <a:srgbClr val="002060"/>
                </a:solidFill>
                <a:latin typeface="Times New Roman" panose="02020603050405020304" pitchFamily="18" charset="0"/>
                <a:cs typeface="Times New Roman" panose="02020603050405020304" pitchFamily="18" charset="0"/>
              </a:rPr>
              <a:t>rục </a:t>
            </a:r>
            <a:endParaRPr lang="en-US" sz="1800">
              <a:solidFill>
                <a:srgbClr val="002060"/>
              </a:solidFill>
              <a:latin typeface="Times New Roman" panose="02020603050405020304" pitchFamily="18" charset="0"/>
              <a:cs typeface="Times New Roman" panose="02020603050405020304" pitchFamily="18" charset="0"/>
            </a:endParaRPr>
          </a:p>
          <a:p>
            <a:r>
              <a:rPr lang="vi-VN" sz="1800">
                <a:solidFill>
                  <a:srgbClr val="002060"/>
                </a:solidFill>
                <a:latin typeface="Times New Roman" panose="02020603050405020304" pitchFamily="18" charset="0"/>
                <a:cs typeface="Times New Roman" panose="02020603050405020304" pitchFamily="18" charset="0"/>
              </a:rPr>
              <a:t>tưởng tượng </a:t>
            </a:r>
            <a:endParaRPr lang="en-US">
              <a:solidFill>
                <a:srgbClr val="002060"/>
              </a:solidFill>
            </a:endParaRPr>
          </a:p>
        </p:txBody>
      </p:sp>
      <p:sp>
        <p:nvSpPr>
          <p:cNvPr id="9" name="Speech Bubble: Rectangle 8">
            <a:extLst>
              <a:ext uri="{FF2B5EF4-FFF2-40B4-BE49-F238E27FC236}">
                <a16:creationId xmlns:a16="http://schemas.microsoft.com/office/drawing/2014/main" id="{8085A060-2B8B-4DE0-8135-229AE8223D69}"/>
              </a:ext>
            </a:extLst>
          </p:cNvPr>
          <p:cNvSpPr/>
          <p:nvPr/>
        </p:nvSpPr>
        <p:spPr>
          <a:xfrm>
            <a:off x="375173" y="4517561"/>
            <a:ext cx="3776757" cy="1219830"/>
          </a:xfrm>
          <a:prstGeom prst="wedgeRectCallout">
            <a:avLst>
              <a:gd name="adj1" fmla="val 71087"/>
              <a:gd name="adj2" fmla="val -426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Sử dụng quả địa cầu, mô tả chuyển động tự quay quanh trục của Trái Đất? </a:t>
            </a:r>
          </a:p>
        </p:txBody>
      </p:sp>
    </p:spTree>
    <p:extLst>
      <p:ext uri="{BB962C8B-B14F-4D97-AF65-F5344CB8AC3E}">
        <p14:creationId xmlns:p14="http://schemas.microsoft.com/office/powerpoint/2010/main" val="54057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740 Day And Night Concept Stock Photos, Pictures &amp;amp; Royalty-Free Images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524" y="36957"/>
            <a:ext cx="4452476" cy="1944272"/>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p:nvPr>
        </p:nvSpPr>
        <p:spPr>
          <a:xfrm>
            <a:off x="0" y="-96697"/>
            <a:ext cx="3203121" cy="923330"/>
          </a:xfrm>
          <a:noFill/>
        </p:spPr>
        <p:txBody>
          <a:bodyPr wrap="none" lIns="91440" tIns="45720" rIns="91440" bIns="45720">
            <a:spAutoFit/>
          </a:bodyPr>
          <a:lstStyle/>
          <a:p>
            <a:r>
              <a:rPr lang="en-US" b="1" dirty="0">
                <a:ln w="6600">
                  <a:solidFill>
                    <a:srgbClr val="FFC000"/>
                  </a:solidFill>
                  <a:prstDash val="solid"/>
                </a:ln>
                <a:solidFill>
                  <a:schemeClr val="accent5"/>
                </a:solidFill>
                <a:effectLst>
                  <a:outerShdw dist="38100" dir="2700000" algn="tl" rotWithShape="0">
                    <a:schemeClr val="accent2"/>
                  </a:outerShdw>
                </a:effectLst>
                <a:ea typeface="+mn-ea"/>
                <a:cs typeface="+mn-cs"/>
              </a:rPr>
              <a:t>Em </a:t>
            </a:r>
            <a:r>
              <a:rPr lang="en-US" b="1" dirty="0" err="1">
                <a:ln w="6600">
                  <a:solidFill>
                    <a:srgbClr val="FFC000"/>
                  </a:solidFill>
                  <a:prstDash val="solid"/>
                </a:ln>
                <a:solidFill>
                  <a:schemeClr val="accent5"/>
                </a:solidFill>
                <a:effectLst>
                  <a:outerShdw dist="38100" dir="2700000" algn="tl" rotWithShape="0">
                    <a:schemeClr val="accent2"/>
                  </a:outerShdw>
                </a:effectLst>
                <a:ea typeface="+mn-ea"/>
                <a:cs typeface="+mn-cs"/>
              </a:rPr>
              <a:t>có</a:t>
            </a:r>
            <a:r>
              <a:rPr lang="en-US" b="1" dirty="0">
                <a:ln w="6600">
                  <a:solidFill>
                    <a:srgbClr val="FFC000"/>
                  </a:solidFill>
                  <a:prstDash val="solid"/>
                </a:ln>
                <a:solidFill>
                  <a:schemeClr val="accent5"/>
                </a:solidFill>
                <a:effectLst>
                  <a:outerShdw dist="38100" dir="2700000" algn="tl" rotWithShape="0">
                    <a:schemeClr val="accent2"/>
                  </a:outerShdw>
                </a:effectLst>
                <a:ea typeface="+mn-ea"/>
                <a:cs typeface="+mn-cs"/>
              </a:rPr>
              <a:t> </a:t>
            </a:r>
            <a:r>
              <a:rPr lang="en-US" b="1" dirty="0" err="1">
                <a:ln w="6600">
                  <a:solidFill>
                    <a:srgbClr val="FFC000"/>
                  </a:solidFill>
                  <a:prstDash val="solid"/>
                </a:ln>
                <a:solidFill>
                  <a:schemeClr val="accent5"/>
                </a:solidFill>
                <a:effectLst>
                  <a:outerShdw dist="38100" dir="2700000" algn="tl" rotWithShape="0">
                    <a:schemeClr val="accent2"/>
                  </a:outerShdw>
                </a:effectLst>
                <a:ea typeface="+mn-ea"/>
                <a:cs typeface="+mn-cs"/>
              </a:rPr>
              <a:t>biết</a:t>
            </a:r>
            <a:r>
              <a:rPr lang="en-US" b="1" dirty="0">
                <a:ln w="6600">
                  <a:solidFill>
                    <a:srgbClr val="FFC000"/>
                  </a:solidFill>
                  <a:prstDash val="solid"/>
                </a:ln>
                <a:solidFill>
                  <a:schemeClr val="accent5"/>
                </a:solidFill>
                <a:effectLst>
                  <a:outerShdw dist="38100" dir="2700000" algn="tl" rotWithShape="0">
                    <a:schemeClr val="accent2"/>
                  </a:outerShdw>
                </a:effectLst>
                <a:ea typeface="+mn-ea"/>
                <a:cs typeface="+mn-cs"/>
              </a:rPr>
              <a:t> !</a:t>
            </a:r>
          </a:p>
        </p:txBody>
      </p:sp>
      <p:sp>
        <p:nvSpPr>
          <p:cNvPr id="15" name="Subtitle 2"/>
          <p:cNvSpPr txBox="1">
            <a:spLocks/>
          </p:cNvSpPr>
          <p:nvPr/>
        </p:nvSpPr>
        <p:spPr>
          <a:xfrm>
            <a:off x="4958333" y="5055221"/>
            <a:ext cx="3610457" cy="1713917"/>
          </a:xfrm>
          <a:prstGeom prst="rect">
            <a:avLst/>
          </a:prstGeom>
          <a:solidFill>
            <a:schemeClr val="accent3">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2800"/>
              <a:t>Sao Kim là hành tinh chuyển động chậm nhất,  1 ngày </a:t>
            </a:r>
            <a:r>
              <a:rPr lang="en-US" sz="2800" dirty="0" err="1"/>
              <a:t>đêm</a:t>
            </a:r>
            <a:r>
              <a:rPr lang="en-US" sz="2800" dirty="0"/>
              <a:t> ở </a:t>
            </a:r>
            <a:r>
              <a:rPr lang="en-US" sz="2800" dirty="0" err="1"/>
              <a:t>sao</a:t>
            </a:r>
            <a:r>
              <a:rPr lang="en-US" sz="2800" dirty="0"/>
              <a:t> Kim </a:t>
            </a:r>
            <a:r>
              <a:rPr lang="en-US" sz="2800" dirty="0" err="1"/>
              <a:t>dài</a:t>
            </a:r>
            <a:r>
              <a:rPr lang="en-US" sz="2800" dirty="0"/>
              <a:t> </a:t>
            </a:r>
            <a:r>
              <a:rPr lang="en-US" sz="2800" dirty="0">
                <a:solidFill>
                  <a:srgbClr val="FF0000"/>
                </a:solidFill>
              </a:rPr>
              <a:t>243 </a:t>
            </a:r>
            <a:r>
              <a:rPr lang="en-US" sz="2800" err="1">
                <a:solidFill>
                  <a:srgbClr val="FF0000"/>
                </a:solidFill>
              </a:rPr>
              <a:t>ngày</a:t>
            </a:r>
            <a:r>
              <a:rPr lang="en-US" sz="2800">
                <a:solidFill>
                  <a:srgbClr val="FF0000"/>
                </a:solidFill>
              </a:rPr>
              <a:t> </a:t>
            </a:r>
            <a:r>
              <a:rPr lang="en-US" sz="2800"/>
              <a:t>so </a:t>
            </a:r>
            <a:r>
              <a:rPr lang="en-US" sz="2800" dirty="0" err="1"/>
              <a:t>với</a:t>
            </a:r>
            <a:r>
              <a:rPr lang="en-US" sz="2800" dirty="0"/>
              <a:t> </a:t>
            </a:r>
            <a:r>
              <a:rPr lang="en-US" sz="2800" err="1"/>
              <a:t>Trái</a:t>
            </a:r>
            <a:r>
              <a:rPr lang="en-US" sz="2800"/>
              <a:t> Đất</a:t>
            </a:r>
            <a:endParaRPr lang="en-US" sz="2800" dirty="0"/>
          </a:p>
        </p:txBody>
      </p:sp>
      <p:sp>
        <p:nvSpPr>
          <p:cNvPr id="11" name="Subtitle 2"/>
          <p:cNvSpPr txBox="1">
            <a:spLocks/>
          </p:cNvSpPr>
          <p:nvPr/>
        </p:nvSpPr>
        <p:spPr>
          <a:xfrm>
            <a:off x="8745693" y="5055221"/>
            <a:ext cx="3397810" cy="1713917"/>
          </a:xfrm>
          <a:prstGeom prst="rect">
            <a:avLst/>
          </a:prstGeom>
          <a:solidFill>
            <a:schemeClr val="accent3">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t>1 </a:t>
            </a:r>
            <a:r>
              <a:rPr lang="en-US" sz="2800" dirty="0" err="1"/>
              <a:t>ngày</a:t>
            </a:r>
            <a:r>
              <a:rPr lang="en-US" sz="2800" dirty="0"/>
              <a:t> </a:t>
            </a:r>
            <a:r>
              <a:rPr lang="en-US" sz="2800" dirty="0" err="1"/>
              <a:t>đêm</a:t>
            </a:r>
            <a:r>
              <a:rPr lang="en-US" sz="2800" dirty="0"/>
              <a:t> </a:t>
            </a:r>
            <a:r>
              <a:rPr lang="en-US" sz="2800"/>
              <a:t>ở sao </a:t>
            </a:r>
            <a:r>
              <a:rPr lang="en-US" sz="2800" err="1"/>
              <a:t>Hỏa</a:t>
            </a:r>
            <a:r>
              <a:rPr lang="en-US" sz="2800"/>
              <a:t> khá </a:t>
            </a:r>
            <a:r>
              <a:rPr lang="en-US" sz="2800" dirty="0" err="1"/>
              <a:t>giống</a:t>
            </a:r>
            <a:r>
              <a:rPr lang="en-US" sz="2800" dirty="0"/>
              <a:t> </a:t>
            </a:r>
            <a:r>
              <a:rPr lang="en-US" sz="2800" dirty="0" err="1"/>
              <a:t>với</a:t>
            </a:r>
            <a:r>
              <a:rPr lang="en-US" sz="2800" dirty="0"/>
              <a:t> </a:t>
            </a:r>
            <a:r>
              <a:rPr lang="en-US" sz="2800" dirty="0" err="1"/>
              <a:t>một</a:t>
            </a:r>
            <a:r>
              <a:rPr lang="en-US" sz="2800" dirty="0"/>
              <a:t> </a:t>
            </a:r>
            <a:r>
              <a:rPr lang="en-US" sz="2800" dirty="0" err="1"/>
              <a:t>ngày</a:t>
            </a:r>
            <a:r>
              <a:rPr lang="en-US" sz="2800" dirty="0"/>
              <a:t> </a:t>
            </a:r>
            <a:r>
              <a:rPr lang="en-US" sz="2800" dirty="0" err="1"/>
              <a:t>trên</a:t>
            </a:r>
            <a:r>
              <a:rPr lang="en-US" sz="2800" dirty="0"/>
              <a:t> </a:t>
            </a:r>
            <a:r>
              <a:rPr lang="en-US" sz="2800" dirty="0" err="1"/>
              <a:t>Trái</a:t>
            </a:r>
            <a:r>
              <a:rPr lang="en-US" sz="2800" dirty="0"/>
              <a:t> </a:t>
            </a:r>
            <a:r>
              <a:rPr lang="en-US" sz="2800" dirty="0" err="1"/>
              <a:t>Đất</a:t>
            </a:r>
            <a:r>
              <a:rPr lang="en-US" sz="2800" dirty="0"/>
              <a:t> </a:t>
            </a:r>
            <a:r>
              <a:rPr lang="en-US" sz="2800" dirty="0" err="1"/>
              <a:t>là</a:t>
            </a:r>
            <a:r>
              <a:rPr lang="en-US" sz="2800" dirty="0"/>
              <a:t> </a:t>
            </a:r>
            <a:r>
              <a:rPr lang="en-US" sz="2800" dirty="0">
                <a:solidFill>
                  <a:srgbClr val="FF0000"/>
                </a:solidFill>
              </a:rPr>
              <a:t>24 </a:t>
            </a:r>
            <a:r>
              <a:rPr lang="en-US" sz="2800" dirty="0" err="1">
                <a:solidFill>
                  <a:srgbClr val="FF0000"/>
                </a:solidFill>
              </a:rPr>
              <a:t>giờ</a:t>
            </a:r>
            <a:r>
              <a:rPr lang="en-US" sz="2800" dirty="0">
                <a:solidFill>
                  <a:srgbClr val="FF0000"/>
                </a:solidFill>
              </a:rPr>
              <a:t> 37 </a:t>
            </a:r>
            <a:r>
              <a:rPr lang="en-US" sz="2800" dirty="0" err="1">
                <a:solidFill>
                  <a:srgbClr val="FF0000"/>
                </a:solidFill>
              </a:rPr>
              <a:t>phút</a:t>
            </a:r>
            <a:r>
              <a:rPr lang="en-US" sz="2800" dirty="0">
                <a:solidFill>
                  <a:srgbClr val="FF0000"/>
                </a:solidFill>
              </a:rPr>
              <a:t> </a:t>
            </a:r>
            <a:r>
              <a:rPr lang="en-US" sz="2800">
                <a:solidFill>
                  <a:srgbClr val="FF0000"/>
                </a:solidFill>
              </a:rPr>
              <a:t>22 giây. </a:t>
            </a:r>
            <a:endParaRPr lang="en-US" sz="2800" dirty="0">
              <a:solidFill>
                <a:srgbClr val="FF0000"/>
              </a:solidFill>
            </a:endParaRPr>
          </a:p>
        </p:txBody>
      </p:sp>
      <p:pic>
        <p:nvPicPr>
          <p:cNvPr id="6148" name="Picture 4" descr="Venus Trái Đất Hành Tinh Hệ Mặt Trời - sao Kim png tải về - Miễn phí trong  suốt Hành Tinh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846" l="19667" r="80000"/>
                    </a14:imgEffect>
                  </a14:imgLayer>
                </a14:imgProps>
              </a:ext>
              <a:ext uri="{28A0092B-C50C-407E-A947-70E740481C1C}">
                <a14:useLocalDpi xmlns:a14="http://schemas.microsoft.com/office/drawing/2010/main" val="0"/>
              </a:ext>
            </a:extLst>
          </a:blip>
          <a:srcRect/>
          <a:stretch>
            <a:fillRect/>
          </a:stretch>
        </p:blipFill>
        <p:spPr bwMode="auto">
          <a:xfrm>
            <a:off x="4257420" y="2353330"/>
            <a:ext cx="4600260" cy="265792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ặt trăng, sao Hỏa trái Đất Trăng Hành tinh - mặt trăng png tải về - Miễn  phí trong suốt Hành Tinh png Tải về."/>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19111" r="82000"/>
                    </a14:imgEffect>
                  </a14:imgLayer>
                </a14:imgProps>
              </a:ext>
              <a:ext uri="{28A0092B-C50C-407E-A947-70E740481C1C}">
                <a14:useLocalDpi xmlns:a14="http://schemas.microsoft.com/office/drawing/2010/main" val="0"/>
              </a:ext>
            </a:extLst>
          </a:blip>
          <a:srcRect/>
          <a:stretch>
            <a:fillRect/>
          </a:stretch>
        </p:blipFill>
        <p:spPr bwMode="auto">
          <a:xfrm>
            <a:off x="8389560" y="2536607"/>
            <a:ext cx="4321094" cy="24966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3F6DB82-6986-4608-9C75-69C5667F01BD}"/>
              </a:ext>
            </a:extLst>
          </p:cNvPr>
          <p:cNvSpPr txBox="1"/>
          <p:nvPr/>
        </p:nvSpPr>
        <p:spPr>
          <a:xfrm>
            <a:off x="-63674" y="641246"/>
            <a:ext cx="7803198" cy="1384995"/>
          </a:xfrm>
          <a:prstGeom prst="rect">
            <a:avLst/>
          </a:prstGeom>
          <a:noFill/>
        </p:spPr>
        <p:txBody>
          <a:bodyPr wrap="square">
            <a:spAutoFit/>
          </a:bodyPr>
          <a:lstStyle/>
          <a:p>
            <a:pPr indent="509588" algn="just"/>
            <a:r>
              <a:rPr lang="en-US" sz="2800">
                <a:solidFill>
                  <a:srgbClr val="002060"/>
                </a:solidFill>
                <a:latin typeface="Times New Roman" panose="02020603050405020304" pitchFamily="18" charset="0"/>
                <a:cs typeface="Times New Roman" panose="02020603050405020304" pitchFamily="18" charset="0"/>
              </a:rPr>
              <a:t>Ở trên các hành tinh khác của hệ Mặt trời, thời gia tự quay 1 vòng quanh trục (độ dài 1 ngày đêm) không  giống nhau. </a:t>
            </a:r>
          </a:p>
        </p:txBody>
      </p:sp>
      <p:sp>
        <p:nvSpPr>
          <p:cNvPr id="13" name="TextBox 12">
            <a:extLst>
              <a:ext uri="{FF2B5EF4-FFF2-40B4-BE49-F238E27FC236}">
                <a16:creationId xmlns:a16="http://schemas.microsoft.com/office/drawing/2014/main" id="{1284F575-FC2E-41E9-899E-69116199622F}"/>
              </a:ext>
            </a:extLst>
          </p:cNvPr>
          <p:cNvSpPr txBox="1"/>
          <p:nvPr/>
        </p:nvSpPr>
        <p:spPr>
          <a:xfrm>
            <a:off x="507037" y="5384143"/>
            <a:ext cx="4274393" cy="1384995"/>
          </a:xfrm>
          <a:prstGeom prst="rect">
            <a:avLst/>
          </a:prstGeom>
          <a:solidFill>
            <a:srgbClr val="D7EFF5"/>
          </a:solidFill>
        </p:spPr>
        <p:txBody>
          <a:bodyPr wrap="square">
            <a:spAutoFit/>
          </a:bodyPr>
          <a:lstStyle/>
          <a:p>
            <a:pPr algn="just"/>
            <a:r>
              <a:rPr lang="en-US" sz="2800"/>
              <a:t>M</a:t>
            </a:r>
            <a:r>
              <a:rPr lang="vi-VN" sz="2800"/>
              <a:t>ột ngày </a:t>
            </a:r>
            <a:r>
              <a:rPr lang="en-US" sz="2800"/>
              <a:t>đêm </a:t>
            </a:r>
            <a:r>
              <a:rPr lang="vi-VN" sz="2800"/>
              <a:t>trên sao Mộc chỉ dài </a:t>
            </a:r>
            <a:r>
              <a:rPr lang="vi-VN" sz="2800">
                <a:solidFill>
                  <a:srgbClr val="FF0000"/>
                </a:solidFill>
              </a:rPr>
              <a:t>9 giờ 55 phút 30 giây</a:t>
            </a:r>
            <a:r>
              <a:rPr lang="vi-VN" sz="2800"/>
              <a:t>, tương đương 1/3 ngày Trái Đất</a:t>
            </a:r>
            <a:r>
              <a:rPr lang="en-US" sz="2800"/>
              <a:t>.</a:t>
            </a:r>
          </a:p>
        </p:txBody>
      </p:sp>
      <p:pic>
        <p:nvPicPr>
          <p:cNvPr id="4" name="Picture 3">
            <a:extLst>
              <a:ext uri="{FF2B5EF4-FFF2-40B4-BE49-F238E27FC236}">
                <a16:creationId xmlns:a16="http://schemas.microsoft.com/office/drawing/2014/main" id="{6FA486C1-716B-4EF1-9E4B-B5AF2E34B41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83612" y="1850196"/>
            <a:ext cx="3852974" cy="3709993"/>
          </a:xfrm>
          <a:prstGeom prst="rect">
            <a:avLst/>
          </a:prstGeom>
        </p:spPr>
      </p:pic>
    </p:spTree>
    <p:extLst>
      <p:ext uri="{BB962C8B-B14F-4D97-AF65-F5344CB8AC3E}">
        <p14:creationId xmlns:p14="http://schemas.microsoft.com/office/powerpoint/2010/main" val="1918936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8FDB200-B277-48A6-AF82-C36D29EE6A27}"/>
              </a:ext>
            </a:extLst>
          </p:cNvPr>
          <p:cNvPicPr>
            <a:picLocks noChangeAspect="1"/>
          </p:cNvPicPr>
          <p:nvPr/>
        </p:nvPicPr>
        <p:blipFill rotWithShape="1">
          <a:blip r:embed="rId2"/>
          <a:srcRect l="30604" r="32746" b="-1"/>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122" name="Picture 2" descr="Coriolis Effect On Wind - Definition, Equation &amp;amp; Diagram - JournalHow">
            <a:extLst>
              <a:ext uri="{FF2B5EF4-FFF2-40B4-BE49-F238E27FC236}">
                <a16:creationId xmlns:a16="http://schemas.microsoft.com/office/drawing/2014/main" id="{714A32DE-3A38-4C69-9B77-F55F111D05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00" b="95200" l="10000" r="90000">
                        <a14:foregroundMark x1="51000" y1="94400" x2="51000" y2="94400"/>
                        <a14:foregroundMark x1="55000" y1="93200" x2="55000" y2="93200"/>
                        <a14:foregroundMark x1="60000" y1="95200" x2="60000" y2="95200"/>
                        <a14:foregroundMark x1="40750" y1="16000" x2="40750" y2="16000"/>
                        <a14:foregroundMark x1="42750" y1="6800" x2="42750" y2="6800"/>
                        <a14:foregroundMark x1="42750" y1="6400" x2="42750" y2="6400"/>
                        <a14:foregroundMark x1="47750" y1="16800" x2="47750" y2="16800"/>
                        <a14:foregroundMark x1="45000" y1="15200" x2="45000" y2="15200"/>
                        <a14:foregroundMark x1="44000" y1="11600" x2="44000" y2="11600"/>
                        <a14:foregroundMark x1="41000" y1="20000" x2="41000" y2="20000"/>
                        <a14:foregroundMark x1="42000" y1="22800" x2="42000" y2="22800"/>
                        <a14:foregroundMark x1="46250" y1="8000" x2="46250" y2="8000"/>
                        <a14:foregroundMark x1="48750" y1="6400" x2="48750" y2="6400"/>
                        <a14:foregroundMark x1="48750" y1="6400" x2="45750" y2="12800"/>
                        <a14:foregroundMark x1="45750" y1="12800" x2="45750" y2="12800"/>
                        <a14:foregroundMark x1="77000" y1="53600" x2="77000" y2="53600"/>
                        <a14:foregroundMark x1="80250" y1="52000" x2="80250" y2="52000"/>
                        <a14:foregroundMark x1="78250" y1="51200" x2="78250" y2="51200"/>
                        <a14:foregroundMark x1="56000" y1="73600" x2="56000" y2="73600"/>
                      </a14:backgroundRemoval>
                    </a14:imgEffect>
                  </a14:imgLayer>
                </a14:imgProps>
              </a:ext>
              <a:ext uri="{28A0092B-C50C-407E-A947-70E740481C1C}">
                <a14:useLocalDpi xmlns:a14="http://schemas.microsoft.com/office/drawing/2010/main" val="0"/>
              </a:ext>
            </a:extLst>
          </a:blip>
          <a:srcRect l="5384" r="3125" b="-2"/>
          <a:stretch/>
        </p:blipFill>
        <p:spPr bwMode="auto">
          <a:xfrm>
            <a:off x="-1008052" y="1497137"/>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71C3A399-A5D0-4102-B3C4-15D774533117}"/>
              </a:ext>
            </a:extLst>
          </p:cNvPr>
          <p:cNvPicPr>
            <a:picLocks noChangeAspect="1"/>
          </p:cNvPicPr>
          <p:nvPr/>
        </p:nvPicPr>
        <p:blipFill rotWithShape="1">
          <a:blip r:embed="rId5"/>
          <a:srcRect l="2984" r="-3" b="-3"/>
          <a:stretch/>
        </p:blipFill>
        <p:spPr>
          <a:xfrm>
            <a:off x="2739882" y="3140548"/>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Hộp Văn bản 1">
            <a:extLst>
              <a:ext uri="{FF2B5EF4-FFF2-40B4-BE49-F238E27FC236}">
                <a16:creationId xmlns:a16="http://schemas.microsoft.com/office/drawing/2014/main" id="{3AF2CC74-DE63-4C77-ADF1-A2CDE6CDFC44}"/>
              </a:ext>
            </a:extLst>
          </p:cNvPr>
          <p:cNvSpPr txBox="1"/>
          <p:nvPr/>
        </p:nvSpPr>
        <p:spPr>
          <a:xfrm>
            <a:off x="223318" y="0"/>
            <a:ext cx="7891589" cy="1497137"/>
          </a:xfrm>
          <a:prstGeom prst="rect">
            <a:avLst/>
          </a:prstGeom>
        </p:spPr>
        <p:txBody>
          <a:bodyPr vert="horz" lIns="91440" tIns="45720" rIns="91440" bIns="45720" rtlCol="0">
            <a:normAutofit/>
          </a:bodyPr>
          <a:lstStyle/>
          <a:p>
            <a:pPr marR="0" lvl="0" algn="just" fontAlgn="auto">
              <a:lnSpc>
                <a:spcPct val="90000"/>
              </a:lnSpc>
              <a:spcBef>
                <a:spcPct val="0"/>
              </a:spcBef>
              <a:spcAft>
                <a:spcPts val="600"/>
              </a:spcAft>
              <a:buClrTx/>
              <a:buSzTx/>
              <a:tabLst/>
              <a:defRPr/>
            </a:pPr>
            <a:r>
              <a:rPr lang="en-US" sz="4400" dirty="0">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2. </a:t>
            </a:r>
            <a:r>
              <a:rPr lang="en-US" sz="4400" dirty="0" err="1">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Hệ</a:t>
            </a:r>
            <a:r>
              <a:rPr lang="en-US" sz="4400" dirty="0">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 </a:t>
            </a:r>
            <a:r>
              <a:rPr lang="en-US" sz="4400" dirty="0" err="1">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quả</a:t>
            </a:r>
            <a:r>
              <a:rPr lang="en-US" sz="4400" dirty="0">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 </a:t>
            </a:r>
            <a:r>
              <a:rPr lang="en-US" sz="4400" dirty="0" err="1">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chuyển</a:t>
            </a:r>
            <a:r>
              <a:rPr lang="en-US" sz="4400" dirty="0">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 </a:t>
            </a:r>
            <a:r>
              <a:rPr lang="en-US" sz="4400" dirty="0" err="1">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động</a:t>
            </a:r>
            <a:r>
              <a:rPr lang="en-US" sz="4400" dirty="0">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 </a:t>
            </a:r>
            <a:r>
              <a:rPr lang="en-US" sz="4400" dirty="0" err="1">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tự</a:t>
            </a:r>
            <a:r>
              <a:rPr lang="en-US" sz="4400" dirty="0">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 quay </a:t>
            </a:r>
            <a:r>
              <a:rPr lang="en-US" sz="4400" dirty="0" err="1">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quanh</a:t>
            </a:r>
            <a:r>
              <a:rPr lang="en-US" sz="4400" dirty="0">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 </a:t>
            </a:r>
            <a:r>
              <a:rPr lang="en-US" sz="4400" dirty="0" err="1">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trục</a:t>
            </a:r>
            <a:r>
              <a:rPr lang="en-US" sz="4400" dirty="0">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 </a:t>
            </a:r>
            <a:r>
              <a:rPr lang="en-US" sz="4400" dirty="0" err="1">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của</a:t>
            </a:r>
            <a:r>
              <a:rPr lang="en-US" sz="4400" dirty="0">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 </a:t>
            </a:r>
            <a:r>
              <a:rPr lang="en-US" sz="4400" err="1">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Trái</a:t>
            </a:r>
            <a:r>
              <a:rPr lang="en-US" sz="4400">
                <a:solidFill>
                  <a:srgbClr val="0070C0"/>
                </a:solidFill>
                <a:latin typeface="Times New Roman" panose="02020603050405020304" pitchFamily="18" charset="0"/>
                <a:ea typeface="#9Slide02 Noi dung rat dai" panose="020B0604020202020204" charset="0"/>
                <a:cs typeface="Times New Roman" panose="02020603050405020304" pitchFamily="18" charset="0"/>
              </a:rPr>
              <a:t> Đất. </a:t>
            </a:r>
            <a:endParaRPr kumimoji="0" lang="en-US" sz="4400" b="0" i="0" u="none" strike="noStrike" cap="none" spc="0" normalizeH="0" baseline="0" noProof="0" dirty="0">
              <a:ln>
                <a:noFill/>
              </a:ln>
              <a:solidFill>
                <a:srgbClr val="0070C0"/>
              </a:solidFill>
              <a:effectLst/>
              <a:uLnTx/>
              <a:uFillTx/>
              <a:latin typeface="Times New Roman" panose="02020603050405020304" pitchFamily="18" charset="0"/>
              <a:ea typeface="#9Slide02 Noi dung rat dai" panose="020B0604020202020204" charset="0"/>
              <a:cs typeface="Times New Roman" panose="02020603050405020304" pitchFamily="18" charset="0"/>
            </a:endParaRPr>
          </a:p>
        </p:txBody>
      </p:sp>
    </p:spTree>
    <p:extLst>
      <p:ext uri="{BB962C8B-B14F-4D97-AF65-F5344CB8AC3E}">
        <p14:creationId xmlns:p14="http://schemas.microsoft.com/office/powerpoint/2010/main" val="3354477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490ECA-1481-4DF8-893B-5F142CD74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8640"/>
            <a:ext cx="12192000" cy="6302536"/>
          </a:xfrm>
          <a:prstGeom prst="rect">
            <a:avLst/>
          </a:prstGeom>
        </p:spPr>
      </p:pic>
      <p:sp>
        <p:nvSpPr>
          <p:cNvPr id="6" name="TextBox 5">
            <a:extLst>
              <a:ext uri="{FF2B5EF4-FFF2-40B4-BE49-F238E27FC236}">
                <a16:creationId xmlns:a16="http://schemas.microsoft.com/office/drawing/2014/main" id="{7542D448-927F-4AAF-A8B8-626B7F549324}"/>
              </a:ext>
            </a:extLst>
          </p:cNvPr>
          <p:cNvSpPr txBox="1"/>
          <p:nvPr/>
        </p:nvSpPr>
        <p:spPr>
          <a:xfrm>
            <a:off x="688175" y="736223"/>
            <a:ext cx="6769596" cy="498663"/>
          </a:xfrm>
          <a:prstGeom prst="rect">
            <a:avLst/>
          </a:prstGeom>
          <a:noFill/>
        </p:spPr>
        <p:txBody>
          <a:bodyPr wrap="square">
            <a:spAutoFit/>
          </a:bodyPr>
          <a:lstStyle/>
          <a:p>
            <a:pPr lvl="0">
              <a:lnSpc>
                <a:spcPct val="150000"/>
              </a:lnSpc>
              <a:buClr>
                <a:srgbClr val="452666"/>
              </a:buClr>
              <a:buSzPts val="2000"/>
              <a:defRPr/>
            </a:pPr>
            <a:r>
              <a:rPr lang="en-US" sz="2000" b="1"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Chuyển động tự quay quanh trục củaTrái Đất: </a:t>
            </a:r>
            <a:endParaRPr lang="en-US" sz="2000" b="1"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11" name="TextBox 10">
            <a:extLst>
              <a:ext uri="{FF2B5EF4-FFF2-40B4-BE49-F238E27FC236}">
                <a16:creationId xmlns:a16="http://schemas.microsoft.com/office/drawing/2014/main" id="{3ED14D78-F7B6-4391-B833-DCC325E0D0C5}"/>
              </a:ext>
            </a:extLst>
          </p:cNvPr>
          <p:cNvSpPr txBox="1"/>
          <p:nvPr/>
        </p:nvSpPr>
        <p:spPr>
          <a:xfrm>
            <a:off x="192691" y="987322"/>
            <a:ext cx="11578132" cy="2068067"/>
          </a:xfrm>
          <a:prstGeom prst="rect">
            <a:avLst/>
          </a:prstGeom>
          <a:noFill/>
        </p:spPr>
        <p:txBody>
          <a:bodyPr wrap="square">
            <a:spAutoFit/>
          </a:bodyPr>
          <a:lstStyle/>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Trái Đất tự quay quanh </a:t>
            </a:r>
            <a:r>
              <a:rPr lang="vi-VN" sz="2000">
                <a:solidFill>
                  <a:schemeClr val="bg1"/>
                </a:solidFill>
                <a:latin typeface="Times New Roman" panose="02020603050405020304" pitchFamily="18" charset="0"/>
                <a:cs typeface="Times New Roman" panose="02020603050405020304" pitchFamily="18" charset="0"/>
              </a:rPr>
              <a:t>trục tưởng tượng (nối cực Bắc và cực Nam)</a:t>
            </a:r>
            <a:r>
              <a:rPr lang="en-US" sz="2000">
                <a:solidFill>
                  <a:schemeClr val="bg1"/>
                </a:solidFill>
                <a:latin typeface="Times New Roman" panose="02020603050405020304" pitchFamily="18" charset="0"/>
                <a:cs typeface="Times New Roman" panose="02020603050405020304" pitchFamily="18" charset="0"/>
              </a:rPr>
              <a:t>, trục này</a:t>
            </a:r>
            <a:r>
              <a:rPr lang="vi-VN" sz="2000">
                <a:solidFill>
                  <a:schemeClr val="bg1"/>
                </a:solidFill>
                <a:latin typeface="Times New Roman" panose="02020603050405020304" pitchFamily="18" charset="0"/>
                <a:cs typeface="Times New Roman" panose="02020603050405020304" pitchFamily="18" charset="0"/>
              </a:rPr>
              <a:t> luôn nghiêng so với mặt phẳng quỹ đạo 1 góc 66°33’ </a:t>
            </a:r>
            <a:endParaRPr lang="en-US" sz="2000">
              <a:solidFill>
                <a:schemeClr val="bg1"/>
              </a:solidFill>
              <a:latin typeface="Times New Roman" panose="02020603050405020304" pitchFamily="18" charset="0"/>
              <a:cs typeface="Times New Roman" panose="02020603050405020304" pitchFamily="18" charset="0"/>
            </a:endParaRPr>
          </a:p>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Hướng tự quay: Từ tây sang đông</a:t>
            </a:r>
          </a:p>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Thời gian tự quay hết một vòng quanh trục:  24 giờ (1 ngày đêm)</a:t>
            </a:r>
            <a:endParaRPr lang="en-US" sz="2000">
              <a:solidFill>
                <a:schemeClr val="bg1"/>
              </a:solidFill>
            </a:endParaRPr>
          </a:p>
        </p:txBody>
      </p:sp>
      <p:sp>
        <p:nvSpPr>
          <p:cNvPr id="13" name="TextBox 12">
            <a:extLst>
              <a:ext uri="{FF2B5EF4-FFF2-40B4-BE49-F238E27FC236}">
                <a16:creationId xmlns:a16="http://schemas.microsoft.com/office/drawing/2014/main" id="{58EE22BD-8244-4FD5-B2D4-AF8DE4EDC5DA}"/>
              </a:ext>
            </a:extLst>
          </p:cNvPr>
          <p:cNvSpPr txBox="1"/>
          <p:nvPr/>
        </p:nvSpPr>
        <p:spPr>
          <a:xfrm>
            <a:off x="688174" y="3244334"/>
            <a:ext cx="7774181" cy="369332"/>
          </a:xfrm>
          <a:prstGeom prst="rect">
            <a:avLst/>
          </a:prstGeom>
          <a:noFill/>
        </p:spPr>
        <p:txBody>
          <a:bodyPr wrap="square">
            <a:spAutoFit/>
          </a:bodyPr>
          <a:lstStyle/>
          <a:p>
            <a:pPr marR="0" lvl="0" algn="just" fontAlgn="auto">
              <a:lnSpc>
                <a:spcPct val="90000"/>
              </a:lnSpc>
              <a:spcBef>
                <a:spcPct val="0"/>
              </a:spcBef>
              <a:spcAft>
                <a:spcPts val="600"/>
              </a:spcAft>
              <a:buClrTx/>
              <a:buSzTx/>
              <a:tabLst/>
              <a:defRPr/>
            </a:pPr>
            <a:r>
              <a:rPr lang="en-US" sz="2000" b="1">
                <a:solidFill>
                  <a:srgbClr val="FFFF00"/>
                </a:solidFill>
                <a:latin typeface="Times New Roman" panose="02020603050405020304" pitchFamily="18" charset="0"/>
                <a:ea typeface="#9Slide02 Noi dung rat dai" panose="020B0604020202020204" charset="0"/>
                <a:cs typeface="Times New Roman" panose="02020603050405020304" pitchFamily="18" charset="0"/>
              </a:rPr>
              <a:t>2/ Hệ quả chuyển động tự quay quanh trục của Trái Đất: </a:t>
            </a:r>
            <a:endParaRPr kumimoji="0" lang="en-US" sz="2000" b="1" i="0" u="none" strike="noStrike" cap="none" spc="0" normalizeH="0" baseline="0" noProof="0" dirty="0">
              <a:ln>
                <a:noFill/>
              </a:ln>
              <a:solidFill>
                <a:srgbClr val="FFFF00"/>
              </a:solidFill>
              <a:effectLst/>
              <a:uLnTx/>
              <a:uFillTx/>
              <a:latin typeface="Times New Roman" panose="02020603050405020304" pitchFamily="18" charset="0"/>
              <a:ea typeface="#9Slide02 Noi dung rat dai" panose="020B0604020202020204" charset="0"/>
              <a:cs typeface="Times New Roman" panose="02020603050405020304" pitchFamily="18" charset="0"/>
            </a:endParaRPr>
          </a:p>
        </p:txBody>
      </p:sp>
      <p:sp>
        <p:nvSpPr>
          <p:cNvPr id="14" name="TextBox 13">
            <a:extLst>
              <a:ext uri="{FF2B5EF4-FFF2-40B4-BE49-F238E27FC236}">
                <a16:creationId xmlns:a16="http://schemas.microsoft.com/office/drawing/2014/main" id="{86312351-A727-40A3-808A-3A082E4F5AD1}"/>
              </a:ext>
            </a:extLst>
          </p:cNvPr>
          <p:cNvSpPr txBox="1"/>
          <p:nvPr/>
        </p:nvSpPr>
        <p:spPr>
          <a:xfrm>
            <a:off x="688175" y="3720090"/>
            <a:ext cx="6251170" cy="369332"/>
          </a:xfrm>
          <a:prstGeom prst="rect">
            <a:avLst/>
          </a:prstGeom>
          <a:noFill/>
        </p:spPr>
        <p:txBody>
          <a:bodyPr wrap="square">
            <a:spAutoFit/>
          </a:bodyPr>
          <a:lstStyle/>
          <a:p>
            <a:pPr marR="0" lvl="0" algn="just" fontAlgn="auto">
              <a:lnSpc>
                <a:spcPct val="90000"/>
              </a:lnSpc>
              <a:spcBef>
                <a:spcPct val="0"/>
              </a:spcBef>
              <a:spcAft>
                <a:spcPts val="600"/>
              </a:spcAft>
              <a:buClrTx/>
              <a:buSzTx/>
              <a:tabLst/>
              <a:defRPr/>
            </a:pPr>
            <a:r>
              <a:rPr lang="en-US" sz="2000">
                <a:solidFill>
                  <a:srgbClr val="FFFF00"/>
                </a:solidFill>
                <a:latin typeface="Times New Roman" panose="02020603050405020304" pitchFamily="18" charset="0"/>
                <a:ea typeface="#9Slide02 Noi dung rat dai" panose="020B0604020202020204" charset="0"/>
                <a:cs typeface="Times New Roman" panose="02020603050405020304" pitchFamily="18" charset="0"/>
              </a:rPr>
              <a:t>a. Ngày đêm luân phiên </a:t>
            </a:r>
            <a:endParaRPr kumimoji="0" lang="en-US" sz="2000" b="0" i="0" u="none" strike="noStrike" cap="none" spc="0" normalizeH="0" baseline="0" noProof="0" dirty="0">
              <a:ln>
                <a:noFill/>
              </a:ln>
              <a:solidFill>
                <a:srgbClr val="FFFF00"/>
              </a:solidFill>
              <a:effectLst/>
              <a:uLnTx/>
              <a:uFillTx/>
              <a:latin typeface="Times New Roman" panose="02020603050405020304" pitchFamily="18" charset="0"/>
              <a:ea typeface="#9Slide02 Noi dung rat dai" panose="020B0604020202020204" charset="0"/>
              <a:cs typeface="Times New Roman" panose="02020603050405020304" pitchFamily="18" charset="0"/>
            </a:endParaRPr>
          </a:p>
        </p:txBody>
      </p:sp>
      <p:pic>
        <p:nvPicPr>
          <p:cNvPr id="7" name="Mô hình ngày đêm">
            <a:hlinkClick r:id="" action="ppaction://media"/>
            <a:extLst>
              <a:ext uri="{FF2B5EF4-FFF2-40B4-BE49-F238E27FC236}">
                <a16:creationId xmlns:a16="http://schemas.microsoft.com/office/drawing/2014/main" id="{FE62CF17-6733-4982-BF7D-017C6AA928E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43" t="1959" r="843" b="5307"/>
          <a:stretch/>
        </p:blipFill>
        <p:spPr>
          <a:xfrm>
            <a:off x="7627520" y="2128058"/>
            <a:ext cx="4371789" cy="4411007"/>
          </a:xfrm>
          <a:prstGeom prst="rect">
            <a:avLst/>
          </a:prstGeom>
        </p:spPr>
      </p:pic>
      <p:sp>
        <p:nvSpPr>
          <p:cNvPr id="9" name="Hộp Văn bản 2">
            <a:extLst>
              <a:ext uri="{FF2B5EF4-FFF2-40B4-BE49-F238E27FC236}">
                <a16:creationId xmlns:a16="http://schemas.microsoft.com/office/drawing/2014/main" id="{2247E115-AE88-4B24-994D-8641626C3187}"/>
              </a:ext>
            </a:extLst>
          </p:cNvPr>
          <p:cNvSpPr txBox="1"/>
          <p:nvPr/>
        </p:nvSpPr>
        <p:spPr>
          <a:xfrm>
            <a:off x="-227294" y="33441"/>
            <a:ext cx="12646588" cy="515200"/>
          </a:xfrm>
          <a:prstGeom prst="rect">
            <a:avLst/>
          </a:prstGeom>
        </p:spPr>
        <p:txBody>
          <a:bodyPr vert="horz" lIns="91440" tIns="45720" rIns="91440" bIns="45720" rtlCol="0">
            <a:normAutofit/>
          </a:bodyPr>
          <a:lstStyle/>
          <a:p>
            <a:pPr algn="ctr">
              <a:lnSpc>
                <a:spcPct val="90000"/>
              </a:lnSpc>
              <a:spcAft>
                <a:spcPts val="800"/>
              </a:spcAft>
            </a:pPr>
            <a:r>
              <a:rPr lang="en-US" sz="2300" b="1" err="1">
                <a:solidFill>
                  <a:srgbClr val="002060"/>
                </a:solidFill>
                <a:effectLst/>
                <a:latin typeface="Times New Roman" panose="02020603050405020304" pitchFamily="18" charset="0"/>
                <a:cs typeface="Times New Roman" panose="02020603050405020304" pitchFamily="18" charset="0"/>
              </a:rPr>
              <a:t>Tiết</a:t>
            </a:r>
            <a:r>
              <a:rPr lang="en-US" sz="2300" b="1">
                <a:solidFill>
                  <a:srgbClr val="002060"/>
                </a:solidFill>
                <a:effectLst/>
                <a:latin typeface="Times New Roman" panose="02020603050405020304" pitchFamily="18" charset="0"/>
                <a:cs typeface="Times New Roman" panose="02020603050405020304" pitchFamily="18" charset="0"/>
              </a:rPr>
              <a:t> 9 </a:t>
            </a:r>
            <a:r>
              <a:rPr lang="en-US" sz="2300" b="1" dirty="0">
                <a:solidFill>
                  <a:srgbClr val="002060"/>
                </a:solidFill>
                <a:effectLst/>
                <a:latin typeface="Times New Roman" panose="02020603050405020304" pitchFamily="18" charset="0"/>
                <a:cs typeface="Times New Roman" panose="02020603050405020304" pitchFamily="18" charset="0"/>
              </a:rPr>
              <a:t>- </a:t>
            </a:r>
            <a:r>
              <a:rPr lang="en-US" sz="2300" b="1" err="1">
                <a:solidFill>
                  <a:srgbClr val="002060"/>
                </a:solidFill>
                <a:effectLst/>
                <a:latin typeface="Times New Roman" panose="02020603050405020304" pitchFamily="18" charset="0"/>
                <a:cs typeface="Times New Roman" panose="02020603050405020304" pitchFamily="18" charset="0"/>
              </a:rPr>
              <a:t>Bài</a:t>
            </a:r>
            <a:r>
              <a:rPr lang="en-US" sz="2300" b="1">
                <a:solidFill>
                  <a:srgbClr val="002060"/>
                </a:solidFill>
                <a:effectLst/>
                <a:latin typeface="Times New Roman" panose="02020603050405020304" pitchFamily="18" charset="0"/>
                <a:cs typeface="Times New Roman" panose="02020603050405020304" pitchFamily="18" charset="0"/>
              </a:rPr>
              <a:t> </a:t>
            </a:r>
            <a:r>
              <a:rPr lang="en-US" sz="2300" b="1">
                <a:solidFill>
                  <a:srgbClr val="002060"/>
                </a:solidFill>
                <a:latin typeface="Times New Roman" panose="02020603050405020304" pitchFamily="18" charset="0"/>
                <a:cs typeface="Times New Roman" panose="02020603050405020304" pitchFamily="18" charset="0"/>
              </a:rPr>
              <a:t>7: CHUYỂN </a:t>
            </a:r>
            <a:r>
              <a:rPr lang="en-US" sz="2300" b="1" dirty="0">
                <a:solidFill>
                  <a:srgbClr val="002060"/>
                </a:solidFill>
                <a:latin typeface="Times New Roman" panose="02020603050405020304" pitchFamily="18" charset="0"/>
                <a:cs typeface="Times New Roman" panose="02020603050405020304" pitchFamily="18" charset="0"/>
              </a:rPr>
              <a:t>ĐỘNG TỰ QUAY QUANH TRỤC CỦA TRÁI </a:t>
            </a:r>
            <a:r>
              <a:rPr lang="en-US" sz="2300" b="1">
                <a:solidFill>
                  <a:srgbClr val="002060"/>
                </a:solidFill>
                <a:latin typeface="Times New Roman" panose="02020603050405020304" pitchFamily="18" charset="0"/>
                <a:cs typeface="Times New Roman" panose="02020603050405020304" pitchFamily="18" charset="0"/>
              </a:rPr>
              <a:t>ĐẤT VÀ HỆ QUẢ (T1) </a:t>
            </a:r>
          </a:p>
        </p:txBody>
      </p:sp>
    </p:spTree>
    <p:extLst>
      <p:ext uri="{BB962C8B-B14F-4D97-AF65-F5344CB8AC3E}">
        <p14:creationId xmlns:p14="http://schemas.microsoft.com/office/powerpoint/2010/main" val="289461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6B2EFB-971E-442A-9F74-54ECE2869E2B}"/>
              </a:ext>
            </a:extLst>
          </p:cNvPr>
          <p:cNvSpPr txBox="1"/>
          <p:nvPr/>
        </p:nvSpPr>
        <p:spPr>
          <a:xfrm>
            <a:off x="4294357" y="169533"/>
            <a:ext cx="10070869" cy="523220"/>
          </a:xfrm>
          <a:prstGeom prst="rect">
            <a:avLst/>
          </a:prstGeom>
          <a:noFill/>
        </p:spPr>
        <p:txBody>
          <a:bodyPr wrap="square">
            <a:spAutoFit/>
          </a:bodyPr>
          <a:lstStyle/>
          <a:p>
            <a:r>
              <a:rPr lang="en-US" sz="2800">
                <a:solidFill>
                  <a:srgbClr val="002060"/>
                </a:solidFill>
                <a:latin typeface="Times New Roman" panose="02020603050405020304" pitchFamily="18" charset="0"/>
                <a:cs typeface="Times New Roman" panose="02020603050405020304" pitchFamily="18" charset="0"/>
              </a:rPr>
              <a:t>“QỦA ĐỊA CẦU VÀ CHIẾC ĐÈN PIN”</a:t>
            </a:r>
          </a:p>
        </p:txBody>
      </p:sp>
      <p:pic>
        <p:nvPicPr>
          <p:cNvPr id="4" name="Picture 3">
            <a:extLst>
              <a:ext uri="{FF2B5EF4-FFF2-40B4-BE49-F238E27FC236}">
                <a16:creationId xmlns:a16="http://schemas.microsoft.com/office/drawing/2014/main" id="{6A783A10-E738-412B-8545-5BA2F6A8363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4520" y="971443"/>
            <a:ext cx="3648594" cy="3247854"/>
          </a:xfrm>
          <a:prstGeom prst="rect">
            <a:avLst/>
          </a:prstGeom>
        </p:spPr>
      </p:pic>
      <p:pic>
        <p:nvPicPr>
          <p:cNvPr id="2050" name="Picture 2" descr="Đèn pin Total TCFL186501 5W | Dụng cụ gia đình | ketnoitieudung.vn">
            <a:extLst>
              <a:ext uri="{FF2B5EF4-FFF2-40B4-BE49-F238E27FC236}">
                <a16:creationId xmlns:a16="http://schemas.microsoft.com/office/drawing/2014/main" id="{9B40B9A5-27D1-414C-B789-1318D9FDA90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3841" y="2895108"/>
            <a:ext cx="1538546" cy="15385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21AE06-34C4-4A91-BED1-0BC9F13D73E3}"/>
              </a:ext>
            </a:extLst>
          </p:cNvPr>
          <p:cNvSpPr txBox="1"/>
          <p:nvPr/>
        </p:nvSpPr>
        <p:spPr>
          <a:xfrm>
            <a:off x="317927" y="669561"/>
            <a:ext cx="11679553" cy="496867"/>
          </a:xfrm>
          <a:prstGeom prst="rect">
            <a:avLst/>
          </a:prstGeom>
          <a:noFill/>
        </p:spPr>
        <p:txBody>
          <a:bodyPr wrap="square">
            <a:spAutoFit/>
          </a:bodyPr>
          <a:lstStyle/>
          <a:p>
            <a:pPr marL="0" marR="0" algn="just">
              <a:lnSpc>
                <a:spcPct val="120000"/>
              </a:lnSpc>
              <a:spcBef>
                <a:spcPts val="0"/>
              </a:spcBef>
              <a:spcAft>
                <a:spcPts val="800"/>
              </a:spcAft>
            </a:pPr>
            <a:r>
              <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 quan sát thí nghiệm, thảo luận nhóm (5 phút), hoàn thành PHT. </a:t>
            </a:r>
            <a:endParaRPr lang="vi-VN" sz="2400" dirty="0">
              <a:solidFill>
                <a:srgbClr val="233343"/>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FFFBBB6-AB50-4260-B247-0E477B62E711}"/>
              </a:ext>
            </a:extLst>
          </p:cNvPr>
          <p:cNvSpPr txBox="1"/>
          <p:nvPr/>
        </p:nvSpPr>
        <p:spPr>
          <a:xfrm>
            <a:off x="1284875" y="49200"/>
            <a:ext cx="3009482" cy="707886"/>
          </a:xfrm>
          <a:prstGeom prst="rect">
            <a:avLst/>
          </a:prstGeom>
          <a:noFill/>
        </p:spPr>
        <p:txBody>
          <a:bodyPr wrap="square">
            <a:spAutoFit/>
          </a:bodyPr>
          <a:lstStyle/>
          <a:p>
            <a:r>
              <a:rPr lang="en-US" sz="4000">
                <a:solidFill>
                  <a:srgbClr val="FF0000"/>
                </a:solidFill>
                <a:ea typeface="STCaiyun" panose="02010800040101010101" pitchFamily="2" charset="-122"/>
                <a:cs typeface="Times New Roman" panose="02020603050405020304" pitchFamily="18" charset="0"/>
              </a:rPr>
              <a:t>Thí nghiệm vui: </a:t>
            </a:r>
          </a:p>
        </p:txBody>
      </p:sp>
      <p:graphicFrame>
        <p:nvGraphicFramePr>
          <p:cNvPr id="2" name="Table 1">
            <a:extLst>
              <a:ext uri="{FF2B5EF4-FFF2-40B4-BE49-F238E27FC236}">
                <a16:creationId xmlns:a16="http://schemas.microsoft.com/office/drawing/2014/main" id="{463CA183-38E2-4290-AC92-2A85FFA9F68C}"/>
              </a:ext>
            </a:extLst>
          </p:cNvPr>
          <p:cNvGraphicFramePr>
            <a:graphicFrameLocks noGrp="1"/>
          </p:cNvGraphicFramePr>
          <p:nvPr>
            <p:extLst>
              <p:ext uri="{D42A27DB-BD31-4B8C-83A1-F6EECF244321}">
                <p14:modId xmlns:p14="http://schemas.microsoft.com/office/powerpoint/2010/main" val="4095258098"/>
              </p:ext>
            </p:extLst>
          </p:nvPr>
        </p:nvGraphicFramePr>
        <p:xfrm>
          <a:off x="4791273" y="1313114"/>
          <a:ext cx="7206207" cy="4995242"/>
        </p:xfrm>
        <a:graphic>
          <a:graphicData uri="http://schemas.openxmlformats.org/drawingml/2006/table">
            <a:tbl>
              <a:tblPr firstRow="1" firstCol="1" bandRow="1">
                <a:tableStyleId>{5940675A-B579-460E-94D1-54222C63F5DA}</a:tableStyleId>
              </a:tblPr>
              <a:tblGrid>
                <a:gridCol w="5628893">
                  <a:extLst>
                    <a:ext uri="{9D8B030D-6E8A-4147-A177-3AD203B41FA5}">
                      <a16:colId xmlns:a16="http://schemas.microsoft.com/office/drawing/2014/main" val="73679235"/>
                    </a:ext>
                  </a:extLst>
                </a:gridCol>
                <a:gridCol w="1577314">
                  <a:extLst>
                    <a:ext uri="{9D8B030D-6E8A-4147-A177-3AD203B41FA5}">
                      <a16:colId xmlns:a16="http://schemas.microsoft.com/office/drawing/2014/main" val="981966916"/>
                    </a:ext>
                  </a:extLst>
                </a:gridCol>
              </a:tblGrid>
              <a:tr h="1057332">
                <a:tc>
                  <a:txBody>
                    <a:bodyPr/>
                    <a:lstStyle/>
                    <a:p>
                      <a:pPr marL="0" marR="0" algn="just">
                        <a:lnSpc>
                          <a:spcPct val="120000"/>
                        </a:lnSpc>
                        <a:spcBef>
                          <a:spcPts val="0"/>
                        </a:spcBef>
                        <a:spcAft>
                          <a:spcPts val="0"/>
                        </a:spcAft>
                      </a:pPr>
                      <a:r>
                        <a:rPr lang="en-US" sz="2400">
                          <a:solidFill>
                            <a:srgbClr val="002060"/>
                          </a:solidFill>
                          <a:effectLst/>
                          <a:latin typeface="Times New Roman" panose="02020603050405020304" pitchFamily="18" charset="0"/>
                          <a:cs typeface="Times New Roman" panose="02020603050405020304" pitchFamily="18" charset="0"/>
                        </a:rPr>
                        <a:t>Tại cùng một thời điểm, ánh sáng của Mặt trời có chiếu hết toàn bộ bề mặt Trái Đất không? </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908" marR="50908" marT="0" marB="0" anchor="ct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908" marR="50908" marT="0" marB="0"/>
                </a:tc>
                <a:extLst>
                  <a:ext uri="{0D108BD9-81ED-4DB2-BD59-A6C34878D82A}">
                    <a16:rowId xmlns:a16="http://schemas.microsoft.com/office/drawing/2014/main" val="861124922"/>
                  </a:ext>
                </a:extLst>
              </a:tr>
              <a:tr h="0">
                <a:tc>
                  <a:txBody>
                    <a:bodyPr/>
                    <a:lstStyle/>
                    <a:p>
                      <a:pPr marL="0" marR="0" algn="just">
                        <a:lnSpc>
                          <a:spcPct val="120000"/>
                        </a:lnSpc>
                        <a:spcBef>
                          <a:spcPts val="0"/>
                        </a:spcBef>
                        <a:spcAft>
                          <a:spcPts val="0"/>
                        </a:spcAft>
                      </a:pPr>
                      <a:r>
                        <a:rPr lang="en-US" sz="2400">
                          <a:solidFill>
                            <a:srgbClr val="002060"/>
                          </a:solidFill>
                          <a:effectLst/>
                          <a:latin typeface="Times New Roman" panose="02020603050405020304" pitchFamily="18" charset="0"/>
                          <a:cs typeface="Times New Roman" panose="02020603050405020304" pitchFamily="18" charset="0"/>
                        </a:rPr>
                        <a:t>Phần Trái Đất được chiếu sáng gọi là: </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908" marR="50908" marT="0" marB="0" anchor="ct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p>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908" marR="50908" marT="0" marB="0"/>
                </a:tc>
                <a:extLst>
                  <a:ext uri="{0D108BD9-81ED-4DB2-BD59-A6C34878D82A}">
                    <a16:rowId xmlns:a16="http://schemas.microsoft.com/office/drawing/2014/main" val="2079413445"/>
                  </a:ext>
                </a:extLst>
              </a:tr>
              <a:tr h="0">
                <a:tc>
                  <a:txBody>
                    <a:bodyPr/>
                    <a:lstStyle/>
                    <a:p>
                      <a:pPr marL="0" marR="0" algn="just">
                        <a:lnSpc>
                          <a:spcPct val="120000"/>
                        </a:lnSpc>
                        <a:spcBef>
                          <a:spcPts val="0"/>
                        </a:spcBef>
                        <a:spcAft>
                          <a:spcPts val="0"/>
                        </a:spcAft>
                      </a:pPr>
                      <a:r>
                        <a:rPr lang="en-US" sz="2400">
                          <a:solidFill>
                            <a:srgbClr val="002060"/>
                          </a:solidFill>
                          <a:effectLst/>
                          <a:latin typeface="Times New Roman" panose="02020603050405020304" pitchFamily="18" charset="0"/>
                          <a:cs typeface="Times New Roman" panose="02020603050405020304" pitchFamily="18" charset="0"/>
                        </a:rPr>
                        <a:t>Phần Trái Đất không được chiếu sáng gọi là: </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908" marR="50908" marT="0" marB="0" anchor="ct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p>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908" marR="50908" marT="0" marB="0"/>
                </a:tc>
                <a:extLst>
                  <a:ext uri="{0D108BD9-81ED-4DB2-BD59-A6C34878D82A}">
                    <a16:rowId xmlns:a16="http://schemas.microsoft.com/office/drawing/2014/main" val="1350163308"/>
                  </a:ext>
                </a:extLst>
              </a:tr>
              <a:tr h="517503">
                <a:tc>
                  <a:txBody>
                    <a:bodyPr/>
                    <a:lstStyle/>
                    <a:p>
                      <a:pPr marL="0" marR="0" algn="just">
                        <a:lnSpc>
                          <a:spcPct val="120000"/>
                        </a:lnSpc>
                        <a:spcBef>
                          <a:spcPts val="0"/>
                        </a:spcBef>
                        <a:spcAft>
                          <a:spcPts val="0"/>
                        </a:spcAft>
                      </a:pPr>
                      <a:r>
                        <a:rPr lang="en-US" sz="2400">
                          <a:solidFill>
                            <a:srgbClr val="002060"/>
                          </a:solidFill>
                          <a:effectLst/>
                          <a:latin typeface="Times New Roman" panose="02020603050405020304" pitchFamily="18" charset="0"/>
                          <a:cs typeface="Times New Roman" panose="02020603050405020304" pitchFamily="18" charset="0"/>
                        </a:rPr>
                        <a:t>Khi Trái Đất quay quanh trục, hiện tượng ngày đêm ở điểm A thay đổi như thế nào? </a:t>
                      </a:r>
                    </a:p>
                  </a:txBody>
                  <a:tcPr marL="50908" marR="50908" marT="0" marB="0" anchor="ct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908" marR="50908" marT="0" marB="0"/>
                </a:tc>
                <a:extLst>
                  <a:ext uri="{0D108BD9-81ED-4DB2-BD59-A6C34878D82A}">
                    <a16:rowId xmlns:a16="http://schemas.microsoft.com/office/drawing/2014/main" val="2906949239"/>
                  </a:ext>
                </a:extLst>
              </a:tr>
              <a:tr h="1198194">
                <a:tc>
                  <a:txBody>
                    <a:bodyPr/>
                    <a:lstStyle/>
                    <a:p>
                      <a:pPr marL="0" marR="0" algn="just">
                        <a:lnSpc>
                          <a:spcPct val="120000"/>
                        </a:lnSpc>
                        <a:spcBef>
                          <a:spcPts val="0"/>
                        </a:spcBef>
                        <a:spcAft>
                          <a:spcPts val="0"/>
                        </a:spcAft>
                      </a:pPr>
                      <a:r>
                        <a:rPr lang="en-US" sz="2400">
                          <a:solidFill>
                            <a:srgbClr val="002060"/>
                          </a:solidFill>
                          <a:effectLst/>
                          <a:latin typeface="Times New Roman" panose="02020603050405020304" pitchFamily="18" charset="0"/>
                          <a:cs typeface="Times New Roman" panose="02020603050405020304" pitchFamily="18" charset="0"/>
                        </a:rPr>
                        <a:t>Nguyên nhân nào dẫn tới hiện tượng ngày đêm luân phiên nhau? </a:t>
                      </a:r>
                    </a:p>
                  </a:txBody>
                  <a:tcPr marL="50908" marR="50908" marT="0" marB="0" anchor="ct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908" marR="50908" marT="0" marB="0"/>
                </a:tc>
                <a:extLst>
                  <a:ext uri="{0D108BD9-81ED-4DB2-BD59-A6C34878D82A}">
                    <a16:rowId xmlns:a16="http://schemas.microsoft.com/office/drawing/2014/main" val="3581389732"/>
                  </a:ext>
                </a:extLst>
              </a:tr>
            </a:tbl>
          </a:graphicData>
        </a:graphic>
      </p:graphicFrame>
    </p:spTree>
    <p:extLst>
      <p:ext uri="{BB962C8B-B14F-4D97-AF65-F5344CB8AC3E}">
        <p14:creationId xmlns:p14="http://schemas.microsoft.com/office/powerpoint/2010/main" val="1702286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N ngày đêm 4">
            <a:hlinkClick r:id="" action="ppaction://media"/>
            <a:extLst>
              <a:ext uri="{FF2B5EF4-FFF2-40B4-BE49-F238E27FC236}">
                <a16:creationId xmlns:a16="http://schemas.microsoft.com/office/drawing/2014/main" id="{08D78848-FA51-4F34-B222-BC31826871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82659"/>
            <a:ext cx="12192000" cy="6858000"/>
          </a:xfrm>
          <a:prstGeom prst="rect">
            <a:avLst/>
          </a:prstGeom>
        </p:spPr>
      </p:pic>
    </p:spTree>
    <p:extLst>
      <p:ext uri="{BB962C8B-B14F-4D97-AF65-F5344CB8AC3E}">
        <p14:creationId xmlns:p14="http://schemas.microsoft.com/office/powerpoint/2010/main" val="25808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490ECA-1481-4DF8-893B-5F142CD74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40"/>
            <a:ext cx="8013469" cy="6302536"/>
          </a:xfrm>
          <a:prstGeom prst="rect">
            <a:avLst/>
          </a:prstGeom>
        </p:spPr>
      </p:pic>
      <p:sp>
        <p:nvSpPr>
          <p:cNvPr id="6" name="TextBox 5">
            <a:extLst>
              <a:ext uri="{FF2B5EF4-FFF2-40B4-BE49-F238E27FC236}">
                <a16:creationId xmlns:a16="http://schemas.microsoft.com/office/drawing/2014/main" id="{7542D448-927F-4AAF-A8B8-626B7F549324}"/>
              </a:ext>
            </a:extLst>
          </p:cNvPr>
          <p:cNvSpPr txBox="1"/>
          <p:nvPr/>
        </p:nvSpPr>
        <p:spPr>
          <a:xfrm>
            <a:off x="688175" y="736223"/>
            <a:ext cx="6769596" cy="498663"/>
          </a:xfrm>
          <a:prstGeom prst="rect">
            <a:avLst/>
          </a:prstGeom>
          <a:noFill/>
        </p:spPr>
        <p:txBody>
          <a:bodyPr wrap="square">
            <a:spAutoFit/>
          </a:bodyPr>
          <a:lstStyle/>
          <a:p>
            <a:pPr lvl="0">
              <a:lnSpc>
                <a:spcPct val="150000"/>
              </a:lnSpc>
              <a:buClr>
                <a:srgbClr val="452666"/>
              </a:buClr>
              <a:buSzPts val="2000"/>
              <a:defRPr/>
            </a:pPr>
            <a:r>
              <a:rPr lang="en-US" sz="2000" b="1"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Chuyển động tự quay quanh trục củaTrái Đất: </a:t>
            </a:r>
            <a:endParaRPr lang="en-US" sz="2000" b="1"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11" name="TextBox 10">
            <a:extLst>
              <a:ext uri="{FF2B5EF4-FFF2-40B4-BE49-F238E27FC236}">
                <a16:creationId xmlns:a16="http://schemas.microsoft.com/office/drawing/2014/main" id="{3ED14D78-F7B6-4391-B833-DCC325E0D0C5}"/>
              </a:ext>
            </a:extLst>
          </p:cNvPr>
          <p:cNvSpPr txBox="1"/>
          <p:nvPr/>
        </p:nvSpPr>
        <p:spPr>
          <a:xfrm>
            <a:off x="192691" y="1099006"/>
            <a:ext cx="7588022" cy="2068067"/>
          </a:xfrm>
          <a:prstGeom prst="rect">
            <a:avLst/>
          </a:prstGeom>
          <a:noFill/>
        </p:spPr>
        <p:txBody>
          <a:bodyPr wrap="square">
            <a:spAutoFit/>
          </a:bodyPr>
          <a:lstStyle/>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Trái Đất tự quay quanh </a:t>
            </a:r>
            <a:r>
              <a:rPr lang="vi-VN" sz="2000">
                <a:solidFill>
                  <a:schemeClr val="bg1"/>
                </a:solidFill>
                <a:latin typeface="Times New Roman" panose="02020603050405020304" pitchFamily="18" charset="0"/>
                <a:cs typeface="Times New Roman" panose="02020603050405020304" pitchFamily="18" charset="0"/>
              </a:rPr>
              <a:t>trục tưởng tượng (nối cực Bắc và cực Nam)</a:t>
            </a:r>
            <a:r>
              <a:rPr lang="en-US" sz="2000">
                <a:solidFill>
                  <a:schemeClr val="bg1"/>
                </a:solidFill>
                <a:latin typeface="Times New Roman" panose="02020603050405020304" pitchFamily="18" charset="0"/>
                <a:cs typeface="Times New Roman" panose="02020603050405020304" pitchFamily="18" charset="0"/>
              </a:rPr>
              <a:t>, trục này</a:t>
            </a:r>
            <a:r>
              <a:rPr lang="vi-VN" sz="2000">
                <a:solidFill>
                  <a:schemeClr val="bg1"/>
                </a:solidFill>
                <a:latin typeface="Times New Roman" panose="02020603050405020304" pitchFamily="18" charset="0"/>
                <a:cs typeface="Times New Roman" panose="02020603050405020304" pitchFamily="18" charset="0"/>
              </a:rPr>
              <a:t> luôn nghiêng so với mặt phẳng quỹ đạo 1 góc 66°33’</a:t>
            </a:r>
            <a:r>
              <a:rPr lang="en-US" sz="2000">
                <a:solidFill>
                  <a:schemeClr val="bg1"/>
                </a:solidFill>
                <a:latin typeface="Times New Roman" panose="02020603050405020304" pitchFamily="18" charset="0"/>
                <a:cs typeface="Times New Roman" panose="02020603050405020304" pitchFamily="18" charset="0"/>
              </a:rPr>
              <a:t>.</a:t>
            </a:r>
          </a:p>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Hướng tự quay: Từ tây sang đông</a:t>
            </a:r>
          </a:p>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Thời gian tự quay hết một vòng quanh trục:  24 giờ (1 ngày đêm)</a:t>
            </a:r>
            <a:endParaRPr lang="en-US" sz="2000">
              <a:solidFill>
                <a:schemeClr val="bg1"/>
              </a:solidFill>
            </a:endParaRPr>
          </a:p>
        </p:txBody>
      </p:sp>
      <p:sp>
        <p:nvSpPr>
          <p:cNvPr id="13" name="TextBox 12">
            <a:extLst>
              <a:ext uri="{FF2B5EF4-FFF2-40B4-BE49-F238E27FC236}">
                <a16:creationId xmlns:a16="http://schemas.microsoft.com/office/drawing/2014/main" id="{58EE22BD-8244-4FD5-B2D4-AF8DE4EDC5DA}"/>
              </a:ext>
            </a:extLst>
          </p:cNvPr>
          <p:cNvSpPr txBox="1"/>
          <p:nvPr/>
        </p:nvSpPr>
        <p:spPr>
          <a:xfrm>
            <a:off x="688174" y="3244334"/>
            <a:ext cx="7774181" cy="369332"/>
          </a:xfrm>
          <a:prstGeom prst="rect">
            <a:avLst/>
          </a:prstGeom>
          <a:noFill/>
        </p:spPr>
        <p:txBody>
          <a:bodyPr wrap="square">
            <a:spAutoFit/>
          </a:bodyPr>
          <a:lstStyle/>
          <a:p>
            <a:pPr marR="0" lvl="0" algn="just" fontAlgn="auto">
              <a:lnSpc>
                <a:spcPct val="90000"/>
              </a:lnSpc>
              <a:spcBef>
                <a:spcPct val="0"/>
              </a:spcBef>
              <a:spcAft>
                <a:spcPts val="600"/>
              </a:spcAft>
              <a:buClrTx/>
              <a:buSzTx/>
              <a:tabLst/>
              <a:defRPr/>
            </a:pPr>
            <a:r>
              <a:rPr lang="en-US" sz="2000" b="1">
                <a:solidFill>
                  <a:srgbClr val="FFFF00"/>
                </a:solidFill>
                <a:latin typeface="Times New Roman" panose="02020603050405020304" pitchFamily="18" charset="0"/>
                <a:ea typeface="#9Slide02 Noi dung rat dai" panose="020B0604020202020204" charset="0"/>
                <a:cs typeface="Times New Roman" panose="02020603050405020304" pitchFamily="18" charset="0"/>
              </a:rPr>
              <a:t>2/ Hệ quả chuyển động tự quay quanh trục của Trái Đất: </a:t>
            </a:r>
            <a:endParaRPr kumimoji="0" lang="en-US" sz="2000" b="1" i="0" u="none" strike="noStrike" cap="none" spc="0" normalizeH="0" baseline="0" noProof="0" dirty="0">
              <a:ln>
                <a:noFill/>
              </a:ln>
              <a:solidFill>
                <a:srgbClr val="FFFF00"/>
              </a:solidFill>
              <a:effectLst/>
              <a:uLnTx/>
              <a:uFillTx/>
              <a:latin typeface="Times New Roman" panose="02020603050405020304" pitchFamily="18" charset="0"/>
              <a:ea typeface="#9Slide02 Noi dung rat dai" panose="020B0604020202020204" charset="0"/>
              <a:cs typeface="Times New Roman" panose="02020603050405020304" pitchFamily="18" charset="0"/>
            </a:endParaRPr>
          </a:p>
        </p:txBody>
      </p:sp>
      <p:sp>
        <p:nvSpPr>
          <p:cNvPr id="14" name="TextBox 13">
            <a:extLst>
              <a:ext uri="{FF2B5EF4-FFF2-40B4-BE49-F238E27FC236}">
                <a16:creationId xmlns:a16="http://schemas.microsoft.com/office/drawing/2014/main" id="{86312351-A727-40A3-808A-3A082E4F5AD1}"/>
              </a:ext>
            </a:extLst>
          </p:cNvPr>
          <p:cNvSpPr txBox="1"/>
          <p:nvPr/>
        </p:nvSpPr>
        <p:spPr>
          <a:xfrm>
            <a:off x="688175" y="3720090"/>
            <a:ext cx="6251170" cy="369332"/>
          </a:xfrm>
          <a:prstGeom prst="rect">
            <a:avLst/>
          </a:prstGeom>
          <a:noFill/>
        </p:spPr>
        <p:txBody>
          <a:bodyPr wrap="square">
            <a:spAutoFit/>
          </a:bodyPr>
          <a:lstStyle/>
          <a:p>
            <a:pPr marR="0" lvl="0" algn="just" fontAlgn="auto">
              <a:lnSpc>
                <a:spcPct val="90000"/>
              </a:lnSpc>
              <a:spcBef>
                <a:spcPct val="0"/>
              </a:spcBef>
              <a:spcAft>
                <a:spcPts val="600"/>
              </a:spcAft>
              <a:buClrTx/>
              <a:buSzTx/>
              <a:tabLst/>
              <a:defRPr/>
            </a:pPr>
            <a:r>
              <a:rPr lang="en-US" sz="2000">
                <a:solidFill>
                  <a:srgbClr val="FFFF00"/>
                </a:solidFill>
                <a:latin typeface="Times New Roman" panose="02020603050405020304" pitchFamily="18" charset="0"/>
                <a:ea typeface="#9Slide02 Noi dung rat dai" panose="020B0604020202020204" charset="0"/>
                <a:cs typeface="Times New Roman" panose="02020603050405020304" pitchFamily="18" charset="0"/>
              </a:rPr>
              <a:t>a. Ngày đêm luân phiên </a:t>
            </a:r>
            <a:endParaRPr kumimoji="0" lang="en-US" sz="2000" b="0" i="0" u="none" strike="noStrike" cap="none" spc="0" normalizeH="0" baseline="0" noProof="0" dirty="0">
              <a:ln>
                <a:noFill/>
              </a:ln>
              <a:solidFill>
                <a:srgbClr val="FFFF00"/>
              </a:solidFill>
              <a:effectLst/>
              <a:uLnTx/>
              <a:uFillTx/>
              <a:latin typeface="Times New Roman" panose="02020603050405020304" pitchFamily="18" charset="0"/>
              <a:ea typeface="#9Slide02 Noi dung rat dai" panose="020B0604020202020204" charset="0"/>
              <a:cs typeface="Times New Roman" panose="02020603050405020304" pitchFamily="18" charset="0"/>
            </a:endParaRPr>
          </a:p>
        </p:txBody>
      </p:sp>
      <p:sp>
        <p:nvSpPr>
          <p:cNvPr id="17" name="TextBox 16">
            <a:extLst>
              <a:ext uri="{FF2B5EF4-FFF2-40B4-BE49-F238E27FC236}">
                <a16:creationId xmlns:a16="http://schemas.microsoft.com/office/drawing/2014/main" id="{EEFA8301-8B02-4AD2-8E7D-EF8D2C624F5B}"/>
              </a:ext>
            </a:extLst>
          </p:cNvPr>
          <p:cNvSpPr txBox="1"/>
          <p:nvPr/>
        </p:nvSpPr>
        <p:spPr>
          <a:xfrm>
            <a:off x="186216" y="4172752"/>
            <a:ext cx="7588022" cy="1906740"/>
          </a:xfrm>
          <a:prstGeom prst="rect">
            <a:avLst/>
          </a:prstGeom>
          <a:noFill/>
        </p:spPr>
        <p:txBody>
          <a:bodyPr wrap="square" rtlCol="0">
            <a:spAutoFit/>
          </a:bodyPr>
          <a:lstStyle/>
          <a:p>
            <a:pPr indent="515938" algn="just">
              <a:lnSpc>
                <a:spcPct val="120000"/>
              </a:lnSpc>
            </a:pPr>
            <a:r>
              <a:rPr lang="en-US" sz="2000">
                <a:solidFill>
                  <a:schemeClr val="bg1"/>
                </a:solidFill>
                <a:latin typeface="Times New Roman" panose="02020603050405020304" pitchFamily="18" charset="0"/>
                <a:cs typeface="Times New Roman" panose="02020603050405020304" pitchFamily="18" charset="0"/>
              </a:rPr>
              <a:t>- Do </a:t>
            </a:r>
            <a:r>
              <a:rPr lang="en-US" sz="2000" dirty="0">
                <a:solidFill>
                  <a:schemeClr val="bg1"/>
                </a:solidFill>
                <a:latin typeface="Times New Roman" panose="02020603050405020304" pitchFamily="18" charset="0"/>
                <a:cs typeface="Times New Roman" panose="02020603050405020304" pitchFamily="18" charset="0"/>
              </a:rPr>
              <a:t>Trái Đất có dạng </a:t>
            </a:r>
            <a:r>
              <a:rPr lang="en-US" sz="2000">
                <a:solidFill>
                  <a:schemeClr val="bg1"/>
                </a:solidFill>
                <a:latin typeface="Times New Roman" panose="02020603050405020304" pitchFamily="18" charset="0"/>
                <a:cs typeface="Times New Roman" panose="02020603050405020304" pitchFamily="18" charset="0"/>
              </a:rPr>
              <a:t>hình cầu nên Mặt trời chỉ chiếu sáng được một nửa: Nửa được chiếu sáng là ngày, nửa nằm trong bóng tối là đêm.</a:t>
            </a:r>
          </a:p>
          <a:p>
            <a:pPr indent="515938" algn="just">
              <a:lnSpc>
                <a:spcPct val="120000"/>
              </a:lnSpc>
            </a:pPr>
            <a:r>
              <a:rPr lang="en-US" sz="2000">
                <a:solidFill>
                  <a:schemeClr val="bg1"/>
                </a:solidFill>
                <a:latin typeface="Times New Roman" panose="02020603050405020304" pitchFamily="18" charset="0"/>
                <a:cs typeface="Times New Roman" panose="02020603050405020304" pitchFamily="18" charset="0"/>
              </a:rPr>
              <a:t>- Do sự chuyển động tự quay quanh trục theo hướng từ Tây sang Đông nên khắp mọi nơi trên Trái Đất đều lần lượt có ngày, đêm luân phiên nhau.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6" name="Hộp Văn bản 2">
            <a:extLst>
              <a:ext uri="{FF2B5EF4-FFF2-40B4-BE49-F238E27FC236}">
                <a16:creationId xmlns:a16="http://schemas.microsoft.com/office/drawing/2014/main" id="{B3506FFD-FA83-4649-ADF8-E6138615D7B1}"/>
              </a:ext>
            </a:extLst>
          </p:cNvPr>
          <p:cNvSpPr txBox="1"/>
          <p:nvPr/>
        </p:nvSpPr>
        <p:spPr>
          <a:xfrm>
            <a:off x="-227294" y="33441"/>
            <a:ext cx="12646588" cy="515200"/>
          </a:xfrm>
          <a:prstGeom prst="rect">
            <a:avLst/>
          </a:prstGeom>
        </p:spPr>
        <p:txBody>
          <a:bodyPr vert="horz" lIns="91440" tIns="45720" rIns="91440" bIns="45720" rtlCol="0">
            <a:normAutofit/>
          </a:bodyPr>
          <a:lstStyle/>
          <a:p>
            <a:pPr algn="ctr">
              <a:lnSpc>
                <a:spcPct val="90000"/>
              </a:lnSpc>
              <a:spcAft>
                <a:spcPts val="800"/>
              </a:spcAft>
            </a:pPr>
            <a:r>
              <a:rPr lang="en-US" sz="2300" b="1" err="1">
                <a:solidFill>
                  <a:srgbClr val="002060"/>
                </a:solidFill>
                <a:effectLst/>
                <a:latin typeface="Times New Roman" panose="02020603050405020304" pitchFamily="18" charset="0"/>
                <a:cs typeface="Times New Roman" panose="02020603050405020304" pitchFamily="18" charset="0"/>
              </a:rPr>
              <a:t>Tiết</a:t>
            </a:r>
            <a:r>
              <a:rPr lang="en-US" sz="2300" b="1">
                <a:solidFill>
                  <a:srgbClr val="002060"/>
                </a:solidFill>
                <a:effectLst/>
                <a:latin typeface="Times New Roman" panose="02020603050405020304" pitchFamily="18" charset="0"/>
                <a:cs typeface="Times New Roman" panose="02020603050405020304" pitchFamily="18" charset="0"/>
              </a:rPr>
              <a:t> 9 </a:t>
            </a:r>
            <a:r>
              <a:rPr lang="en-US" sz="2300" b="1" dirty="0">
                <a:solidFill>
                  <a:srgbClr val="002060"/>
                </a:solidFill>
                <a:effectLst/>
                <a:latin typeface="Times New Roman" panose="02020603050405020304" pitchFamily="18" charset="0"/>
                <a:cs typeface="Times New Roman" panose="02020603050405020304" pitchFamily="18" charset="0"/>
              </a:rPr>
              <a:t>- </a:t>
            </a:r>
            <a:r>
              <a:rPr lang="en-US" sz="2300" b="1" err="1">
                <a:solidFill>
                  <a:srgbClr val="002060"/>
                </a:solidFill>
                <a:effectLst/>
                <a:latin typeface="Times New Roman" panose="02020603050405020304" pitchFamily="18" charset="0"/>
                <a:cs typeface="Times New Roman" panose="02020603050405020304" pitchFamily="18" charset="0"/>
              </a:rPr>
              <a:t>Bài</a:t>
            </a:r>
            <a:r>
              <a:rPr lang="en-US" sz="2300" b="1">
                <a:solidFill>
                  <a:srgbClr val="002060"/>
                </a:solidFill>
                <a:effectLst/>
                <a:latin typeface="Times New Roman" panose="02020603050405020304" pitchFamily="18" charset="0"/>
                <a:cs typeface="Times New Roman" panose="02020603050405020304" pitchFamily="18" charset="0"/>
              </a:rPr>
              <a:t> </a:t>
            </a:r>
            <a:r>
              <a:rPr lang="en-US" sz="2300" b="1">
                <a:solidFill>
                  <a:srgbClr val="002060"/>
                </a:solidFill>
                <a:latin typeface="Times New Roman" panose="02020603050405020304" pitchFamily="18" charset="0"/>
                <a:cs typeface="Times New Roman" panose="02020603050405020304" pitchFamily="18" charset="0"/>
              </a:rPr>
              <a:t>7: CHUYỂN </a:t>
            </a:r>
            <a:r>
              <a:rPr lang="en-US" sz="2300" b="1" dirty="0">
                <a:solidFill>
                  <a:srgbClr val="002060"/>
                </a:solidFill>
                <a:latin typeface="Times New Roman" panose="02020603050405020304" pitchFamily="18" charset="0"/>
                <a:cs typeface="Times New Roman" panose="02020603050405020304" pitchFamily="18" charset="0"/>
              </a:rPr>
              <a:t>ĐỘNG TỰ QUAY QUANH TRỤC CỦA TRÁI </a:t>
            </a:r>
            <a:r>
              <a:rPr lang="en-US" sz="2300" b="1">
                <a:solidFill>
                  <a:srgbClr val="002060"/>
                </a:solidFill>
                <a:latin typeface="Times New Roman" panose="02020603050405020304" pitchFamily="18" charset="0"/>
                <a:cs typeface="Times New Roman" panose="02020603050405020304" pitchFamily="18" charset="0"/>
              </a:rPr>
              <a:t>ĐẤT VÀ HỆ QUẢ (T1) </a:t>
            </a:r>
          </a:p>
        </p:txBody>
      </p:sp>
      <p:pic>
        <p:nvPicPr>
          <p:cNvPr id="19" name="Picture 2" descr="Air Microbiome Changes Over Day-Night Cycle">
            <a:extLst>
              <a:ext uri="{FF2B5EF4-FFF2-40B4-BE49-F238E27FC236}">
                <a16:creationId xmlns:a16="http://schemas.microsoft.com/office/drawing/2014/main" id="{3F892046-9AAA-41D5-B5E7-393FE2D962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811"/>
          <a:stretch/>
        </p:blipFill>
        <p:spPr bwMode="auto">
          <a:xfrm flipH="1">
            <a:off x="8013470" y="548640"/>
            <a:ext cx="4178530" cy="29277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2BC0F5-D786-4395-97BE-007D84A66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3470" y="3766013"/>
            <a:ext cx="4178530" cy="3058546"/>
          </a:xfrm>
          <a:prstGeom prst="rect">
            <a:avLst/>
          </a:prstGeom>
        </p:spPr>
      </p:pic>
      <p:sp>
        <p:nvSpPr>
          <p:cNvPr id="12" name="TextBox 11">
            <a:extLst>
              <a:ext uri="{FF2B5EF4-FFF2-40B4-BE49-F238E27FC236}">
                <a16:creationId xmlns:a16="http://schemas.microsoft.com/office/drawing/2014/main" id="{A78991EC-9DC8-4AE3-B749-C600DBC26929}"/>
              </a:ext>
            </a:extLst>
          </p:cNvPr>
          <p:cNvSpPr txBox="1"/>
          <p:nvPr/>
        </p:nvSpPr>
        <p:spPr>
          <a:xfrm>
            <a:off x="1880001" y="5901229"/>
            <a:ext cx="6319684" cy="923330"/>
          </a:xfrm>
          <a:prstGeom prst="rect">
            <a:avLst/>
          </a:prstGeom>
          <a:noFill/>
        </p:spPr>
        <p:txBody>
          <a:bodyPr wrap="square">
            <a:spAutoFit/>
          </a:bodyPr>
          <a:lstStyle/>
          <a:p>
            <a:r>
              <a:rPr lang="en-US" sz="1800">
                <a:solidFill>
                  <a:srgbClr val="FFFF00"/>
                </a:solidFill>
                <a:latin typeface="+mj-lt"/>
              </a:rPr>
              <a:t>BTVN: Học bài, làm bài 1, 2, 3 SGK/ trang 17 trong Sách bài tập.</a:t>
            </a:r>
          </a:p>
          <a:p>
            <a:r>
              <a:rPr lang="en-US" sz="1800">
                <a:solidFill>
                  <a:srgbClr val="FFFF00"/>
                </a:solidFill>
                <a:latin typeface="+mj-lt"/>
              </a:rPr>
              <a:t>- Soạn mục 2.b, c bài 7. </a:t>
            </a:r>
            <a:endParaRPr lang="en-US" sz="1800" b="1">
              <a:solidFill>
                <a:srgbClr val="FFFF00"/>
              </a:solidFill>
              <a:latin typeface="+mj-lt"/>
            </a:endParaRPr>
          </a:p>
          <a:p>
            <a:endParaRPr lang="en-US" sz="1800">
              <a:latin typeface="+mj-lt"/>
            </a:endParaRPr>
          </a:p>
        </p:txBody>
      </p:sp>
    </p:spTree>
    <p:extLst>
      <p:ext uri="{BB962C8B-B14F-4D97-AF65-F5344CB8AC3E}">
        <p14:creationId xmlns:p14="http://schemas.microsoft.com/office/powerpoint/2010/main" val="266404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ải thích MT mọc đông lặn tây">
            <a:hlinkClick r:id="" action="ppaction://media"/>
            <a:extLst>
              <a:ext uri="{FF2B5EF4-FFF2-40B4-BE49-F238E27FC236}">
                <a16:creationId xmlns:a16="http://schemas.microsoft.com/office/drawing/2014/main" id="{F416262E-9189-4100-A77D-8687545600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1861" y="1154781"/>
            <a:ext cx="10108278" cy="5685906"/>
          </a:xfrm>
          <a:prstGeom prst="rect">
            <a:avLst/>
          </a:prstGeom>
        </p:spPr>
      </p:pic>
      <p:sp>
        <p:nvSpPr>
          <p:cNvPr id="6" name="TextBox 5">
            <a:extLst>
              <a:ext uri="{FF2B5EF4-FFF2-40B4-BE49-F238E27FC236}">
                <a16:creationId xmlns:a16="http://schemas.microsoft.com/office/drawing/2014/main" id="{CAA865CE-E884-4E87-93CD-F8A396A0077A}"/>
              </a:ext>
            </a:extLst>
          </p:cNvPr>
          <p:cNvSpPr txBox="1"/>
          <p:nvPr/>
        </p:nvSpPr>
        <p:spPr>
          <a:xfrm>
            <a:off x="-306070" y="323784"/>
            <a:ext cx="9669880" cy="830997"/>
          </a:xfrm>
          <a:prstGeom prst="rect">
            <a:avLst/>
          </a:prstGeom>
          <a:noFill/>
        </p:spPr>
        <p:txBody>
          <a:bodyPr wrap="square">
            <a:spAutoFit/>
          </a:bodyPr>
          <a:lstStyle/>
          <a:p>
            <a:pPr algn="ctr"/>
            <a:r>
              <a:rPr lang="en-US" sz="4800" b="1">
                <a:solidFill>
                  <a:schemeClr val="tx2"/>
                </a:solidFill>
                <a:ea typeface="小单纯体" panose="02010601030101010101" pitchFamily="2" charset="-122"/>
                <a:cs typeface="Times New Roman" panose="02020603050405020304" pitchFamily="18" charset="0"/>
              </a:rPr>
              <a:t>Mặt Trời mọc đằng đông, lặn đằng tây? </a:t>
            </a:r>
          </a:p>
        </p:txBody>
      </p:sp>
      <p:pic>
        <p:nvPicPr>
          <p:cNvPr id="7" name="Picture 6">
            <a:extLst>
              <a:ext uri="{FF2B5EF4-FFF2-40B4-BE49-F238E27FC236}">
                <a16:creationId xmlns:a16="http://schemas.microsoft.com/office/drawing/2014/main" id="{2BC72970-6A11-4A3E-935A-98B8BFC46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0" y="5179317"/>
            <a:ext cx="2700727" cy="1519481"/>
          </a:xfrm>
          <a:prstGeom prst="rect">
            <a:avLst/>
          </a:prstGeom>
        </p:spPr>
      </p:pic>
    </p:spTree>
    <p:extLst>
      <p:ext uri="{BB962C8B-B14F-4D97-AF65-F5344CB8AC3E}">
        <p14:creationId xmlns:p14="http://schemas.microsoft.com/office/powerpoint/2010/main" val="234403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81E5E-5492-42F4-8149-B50BFB99BEA4}"/>
              </a:ext>
            </a:extLst>
          </p:cNvPr>
          <p:cNvSpPr txBox="1"/>
          <p:nvPr/>
        </p:nvSpPr>
        <p:spPr>
          <a:xfrm>
            <a:off x="135082" y="174567"/>
            <a:ext cx="11921836" cy="830997"/>
          </a:xfrm>
          <a:prstGeom prst="rect">
            <a:avLst/>
          </a:prstGeom>
          <a:noFill/>
        </p:spPr>
        <p:txBody>
          <a:bodyPr wrap="square">
            <a:spAutoFit/>
          </a:bodyPr>
          <a:lstStyle/>
          <a:p>
            <a:r>
              <a:rPr lang="en-US" sz="2400" b="0" i="0">
                <a:solidFill>
                  <a:srgbClr val="000000"/>
                </a:solidFill>
                <a:effectLst/>
                <a:latin typeface="Times New Roman" panose="02020603050405020304" pitchFamily="18" charset="0"/>
                <a:cs typeface="Times New Roman" panose="02020603050405020304" pitchFamily="18" charset="0"/>
              </a:rPr>
              <a:t>Nếu Trái Đất không tự quay quanh trục thì hiện tượng ngày đêm diễn ra như thế nào?</a:t>
            </a:r>
            <a:br>
              <a:rPr lang="en-US" sz="2400" b="0" i="0">
                <a:solidFill>
                  <a:srgbClr val="000000"/>
                </a:solidFill>
                <a:effectLst/>
                <a:latin typeface="Times New Roman" panose="02020603050405020304" pitchFamily="18" charset="0"/>
                <a:cs typeface="Times New Roman" panose="02020603050405020304" pitchFamily="18" charset="0"/>
              </a:rPr>
            </a:br>
            <a:endParaRPr lang="en-US" sz="2400">
              <a:latin typeface="Times New Roman" panose="02020603050405020304" pitchFamily="18" charset="0"/>
              <a:cs typeface="Times New Roman" panose="02020603050405020304" pitchFamily="18" charset="0"/>
            </a:endParaRPr>
          </a:p>
        </p:txBody>
      </p:sp>
      <p:pic>
        <p:nvPicPr>
          <p:cNvPr id="6" name="Picture 2" descr="Air Microbiome Changes Over Day-Night Cycle">
            <a:extLst>
              <a:ext uri="{FF2B5EF4-FFF2-40B4-BE49-F238E27FC236}">
                <a16:creationId xmlns:a16="http://schemas.microsoft.com/office/drawing/2014/main" id="{674FA45C-68CC-4323-BFB4-2267656FE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811"/>
          <a:stretch/>
        </p:blipFill>
        <p:spPr bwMode="auto">
          <a:xfrm>
            <a:off x="1482436" y="881150"/>
            <a:ext cx="9227128" cy="5370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424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ame: Giải cứu Trái Đất! + mỗi ô tương ứng 1 câu hỏi, trả lời đúng được tung xúc xắc đến ô tiếp theo, đội nào giải cứu được TĐ nhanh nhất thì thắng">
            <a:extLst>
              <a:ext uri="{FF2B5EF4-FFF2-40B4-BE49-F238E27FC236}">
                <a16:creationId xmlns:a16="http://schemas.microsoft.com/office/drawing/2014/main" id="{7441BB95-A004-4D86-BB2B-E7509D9F05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93"/>
          <a:stretch/>
        </p:blipFill>
        <p:spPr bwMode="auto">
          <a:xfrm>
            <a:off x="7415992" y="286789"/>
            <a:ext cx="4371456" cy="62844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9940802-D21B-4560-9A5D-CF02D92F819F}"/>
              </a:ext>
            </a:extLst>
          </p:cNvPr>
          <p:cNvSpPr txBox="1"/>
          <p:nvPr/>
        </p:nvSpPr>
        <p:spPr>
          <a:xfrm>
            <a:off x="7340000" y="5469390"/>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START</a:t>
            </a:r>
          </a:p>
        </p:txBody>
      </p:sp>
      <p:sp>
        <p:nvSpPr>
          <p:cNvPr id="8" name="TextBox 7">
            <a:extLst>
              <a:ext uri="{FF2B5EF4-FFF2-40B4-BE49-F238E27FC236}">
                <a16:creationId xmlns:a16="http://schemas.microsoft.com/office/drawing/2014/main" id="{487103F1-EB7A-46C6-BF77-BCF9D71C0CB7}"/>
              </a:ext>
            </a:extLst>
          </p:cNvPr>
          <p:cNvSpPr txBox="1"/>
          <p:nvPr/>
        </p:nvSpPr>
        <p:spPr>
          <a:xfrm>
            <a:off x="10601362" y="1930939"/>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FINISH</a:t>
            </a:r>
          </a:p>
        </p:txBody>
      </p:sp>
      <p:sp>
        <p:nvSpPr>
          <p:cNvPr id="9" name="TextBox 8">
            <a:extLst>
              <a:ext uri="{FF2B5EF4-FFF2-40B4-BE49-F238E27FC236}">
                <a16:creationId xmlns:a16="http://schemas.microsoft.com/office/drawing/2014/main" id="{BAAE8DF7-C29D-4822-9BD5-E4DE695D2FF7}"/>
              </a:ext>
            </a:extLst>
          </p:cNvPr>
          <p:cNvSpPr txBox="1"/>
          <p:nvPr/>
        </p:nvSpPr>
        <p:spPr>
          <a:xfrm>
            <a:off x="68887" y="1962706"/>
            <a:ext cx="7347105" cy="3539430"/>
          </a:xfrm>
          <a:prstGeom prst="rect">
            <a:avLst/>
          </a:prstGeom>
          <a:noFill/>
        </p:spPr>
        <p:txBody>
          <a:bodyPr wrap="square" rtlCol="0">
            <a:spAutoFit/>
          </a:bodyPr>
          <a:lstStyle/>
          <a:p>
            <a:r>
              <a:rPr lang="en-US" sz="7200" b="1">
                <a:solidFill>
                  <a:schemeClr val="tx2"/>
                </a:solidFill>
                <a:ea typeface="小单纯体" panose="02010601030101010101" pitchFamily="2" charset="-122"/>
              </a:rPr>
              <a:t>Khởi động</a:t>
            </a:r>
          </a:p>
          <a:p>
            <a:pPr algn="ctr"/>
            <a:r>
              <a:rPr lang="en-US" sz="4800" b="1">
                <a:solidFill>
                  <a:schemeClr val="bg1">
                    <a:lumMod val="50000"/>
                  </a:schemeClr>
                </a:solidFill>
                <a:ea typeface="小单纯体" panose="02010601030101010101" pitchFamily="2" charset="-122"/>
              </a:rPr>
              <a:t>Trở về Trái đất</a:t>
            </a:r>
          </a:p>
          <a:p>
            <a:pPr algn="ctr"/>
            <a:endParaRPr lang="en-US" sz="4000" b="1" dirty="0">
              <a:solidFill>
                <a:schemeClr val="tx2"/>
              </a:solidFill>
            </a:endParaRPr>
          </a:p>
          <a:p>
            <a:pPr algn="just"/>
            <a:r>
              <a:rPr lang="en-US" sz="3200">
                <a:solidFill>
                  <a:schemeClr val="bg1">
                    <a:lumMod val="50000"/>
                  </a:schemeClr>
                </a:solidFill>
                <a:latin typeface="Times New Roman" panose="02020603050405020304" pitchFamily="18" charset="0"/>
                <a:ea typeface="小单纯体" panose="02010601030101010101" pitchFamily="2" charset="-122"/>
                <a:cs typeface="Times New Roman" panose="02020603050405020304" pitchFamily="18" charset="0"/>
              </a:rPr>
              <a:t>Mỗi câu trả lời đúng sẽ giúp đoàn phi hành gia đi đúng hành trình trở về Trái Đất.</a:t>
            </a:r>
          </a:p>
        </p:txBody>
      </p:sp>
      <p:pic>
        <p:nvPicPr>
          <p:cNvPr id="7" name="Picture 4" descr="Spaceship GIFs | Tenor">
            <a:extLst>
              <a:ext uri="{FF2B5EF4-FFF2-40B4-BE49-F238E27FC236}">
                <a16:creationId xmlns:a16="http://schemas.microsoft.com/office/drawing/2014/main" id="{31474F6F-2204-4116-9570-2C45BAF3B27F}"/>
              </a:ext>
            </a:extLst>
          </p:cNvPr>
          <p:cNvPicPr>
            <a:picLocks noChangeAspect="1" noChangeArrowheads="1" noCrop="1"/>
          </p:cNvPicPr>
          <p:nvPr/>
        </p:nvPicPr>
        <p:blipFill>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1418287">
            <a:off x="3168394" y="912491"/>
            <a:ext cx="3702043" cy="2776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777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a:extLst>
              <a:ext uri="{FF2B5EF4-FFF2-40B4-BE49-F238E27FC236}">
                <a16:creationId xmlns:a16="http://schemas.microsoft.com/office/drawing/2014/main" id="{5A5AA079-A231-49FD-9036-1ABDFD7F22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22" t="5156" r="15956" b="7070"/>
          <a:stretch/>
        </p:blipFill>
        <p:spPr bwMode="auto">
          <a:xfrm>
            <a:off x="3877055" y="1462067"/>
            <a:ext cx="3923509" cy="541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7ED89F1E-03DF-48A2-A329-FF980C8B7E1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1591" y="1374656"/>
            <a:ext cx="1169988" cy="87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EEB1861D-B433-4381-8A41-A0189F249FD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7315" y="4903612"/>
            <a:ext cx="1169988" cy="87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id="{7CB3FB73-55A5-483F-B130-86652AD917B1}"/>
              </a:ext>
            </a:extLst>
          </p:cNvPr>
          <p:cNvPicPr>
            <a:picLocks noChangeAspect="1"/>
          </p:cNvPicPr>
          <p:nvPr/>
        </p:nvPicPr>
        <p:blipFill>
          <a:blip r:embed="rId4"/>
          <a:srcRect l="2042" t="-5" b="2654"/>
          <a:stretch>
            <a:fillRect/>
          </a:stretch>
        </p:blipFill>
        <p:spPr>
          <a:xfrm>
            <a:off x="0" y="1374488"/>
            <a:ext cx="4017929" cy="2400096"/>
          </a:xfrm>
          <a:custGeom>
            <a:avLst/>
            <a:gdLst>
              <a:gd name="connsiteX0" fmla="*/ 1614978 w 4017929"/>
              <a:gd name="connsiteY0" fmla="*/ 746 h 2400096"/>
              <a:gd name="connsiteX1" fmla="*/ 2961269 w 4017929"/>
              <a:gd name="connsiteY1" fmla="*/ 674330 h 2400096"/>
              <a:gd name="connsiteX2" fmla="*/ 4017929 w 4017929"/>
              <a:gd name="connsiteY2" fmla="*/ 679446 h 2400096"/>
              <a:gd name="connsiteX3" fmla="*/ 4017929 w 4017929"/>
              <a:gd name="connsiteY3" fmla="*/ 710189 h 2400096"/>
              <a:gd name="connsiteX4" fmla="*/ 3115121 w 4017929"/>
              <a:gd name="connsiteY4" fmla="*/ 1116686 h 2400096"/>
              <a:gd name="connsiteX5" fmla="*/ 1715628 w 4017929"/>
              <a:gd name="connsiteY5" fmla="*/ 2394023 h 2400096"/>
              <a:gd name="connsiteX6" fmla="*/ 55047 w 4017929"/>
              <a:gd name="connsiteY6" fmla="*/ 1514822 h 2400096"/>
              <a:gd name="connsiteX7" fmla="*/ 1219701 w 4017929"/>
              <a:gd name="connsiteY7" fmla="*/ 28984 h 2400096"/>
              <a:gd name="connsiteX8" fmla="*/ 1614978 w 4017929"/>
              <a:gd name="connsiteY8" fmla="*/ 746 h 240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929" h="2400096">
                <a:moveTo>
                  <a:pt x="1614978" y="746"/>
                </a:moveTo>
                <a:cubicBezTo>
                  <a:pt x="2180358" y="16128"/>
                  <a:pt x="2704238" y="268490"/>
                  <a:pt x="2961269" y="674330"/>
                </a:cubicBezTo>
                <a:lnTo>
                  <a:pt x="4017929" y="679446"/>
                </a:lnTo>
                <a:lnTo>
                  <a:pt x="4017929" y="710189"/>
                </a:lnTo>
                <a:lnTo>
                  <a:pt x="3115121" y="1116686"/>
                </a:lnTo>
                <a:cubicBezTo>
                  <a:pt x="3173672" y="1763528"/>
                  <a:pt x="2553937" y="2329168"/>
                  <a:pt x="1715628" y="2394023"/>
                </a:cubicBezTo>
                <a:cubicBezTo>
                  <a:pt x="957280" y="2452692"/>
                  <a:pt x="254961" y="2080846"/>
                  <a:pt x="55047" y="1514822"/>
                </a:cubicBezTo>
                <a:cubicBezTo>
                  <a:pt x="-178142" y="854587"/>
                  <a:pt x="352062" y="178165"/>
                  <a:pt x="1219701" y="28984"/>
                </a:cubicBezTo>
                <a:cubicBezTo>
                  <a:pt x="1351824" y="6267"/>
                  <a:pt x="1484506" y="-2804"/>
                  <a:pt x="1614978" y="746"/>
                </a:cubicBezTo>
                <a:close/>
              </a:path>
            </a:pathLst>
          </a:custGeom>
        </p:spPr>
      </p:pic>
      <p:pic>
        <p:nvPicPr>
          <p:cNvPr id="60" name="Picture 59" descr="Ngỡ ngàng trước vẻ đẹp của bình minh tại điểm cực Đông Mũi Điện">
            <a:extLst>
              <a:ext uri="{FF2B5EF4-FFF2-40B4-BE49-F238E27FC236}">
                <a16:creationId xmlns:a16="http://schemas.microsoft.com/office/drawing/2014/main" id="{215FC674-B0BA-48A4-A2F2-F6071D9D2C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849" r="3252" b="1233"/>
          <a:stretch>
            <a:fillRect/>
          </a:stretch>
        </p:blipFill>
        <p:spPr bwMode="auto">
          <a:xfrm>
            <a:off x="7002309" y="2862954"/>
            <a:ext cx="3723624" cy="2612134"/>
          </a:xfrm>
          <a:custGeom>
            <a:avLst/>
            <a:gdLst>
              <a:gd name="connsiteX0" fmla="*/ 2068770 w 3723624"/>
              <a:gd name="connsiteY0" fmla="*/ 1247 h 2612134"/>
              <a:gd name="connsiteX1" fmla="*/ 3189883 w 3723624"/>
              <a:gd name="connsiteY1" fmla="*/ 333939 h 2612134"/>
              <a:gd name="connsiteX2" fmla="*/ 2884729 w 3723624"/>
              <a:gd name="connsiteY2" fmla="*/ 2227950 h 2612134"/>
              <a:gd name="connsiteX3" fmla="*/ 1032363 w 3723624"/>
              <a:gd name="connsiteY3" fmla="*/ 2200297 h 2612134"/>
              <a:gd name="connsiteX4" fmla="*/ 0 w 3723624"/>
              <a:gd name="connsiteY4" fmla="*/ 2612134 h 2612134"/>
              <a:gd name="connsiteX5" fmla="*/ 0 w 3723624"/>
              <a:gd name="connsiteY5" fmla="*/ 2578618 h 2612134"/>
              <a:gd name="connsiteX6" fmla="*/ 560897 w 3723624"/>
              <a:gd name="connsiteY6" fmla="*/ 1879071 h 2612134"/>
              <a:gd name="connsiteX7" fmla="*/ 1332918 w 3723624"/>
              <a:gd name="connsiteY7" fmla="*/ 89632 h 2612134"/>
              <a:gd name="connsiteX8" fmla="*/ 2068770 w 3723624"/>
              <a:gd name="connsiteY8" fmla="*/ 1247 h 261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3624" h="2612134">
                <a:moveTo>
                  <a:pt x="2068770" y="1247"/>
                </a:moveTo>
                <a:cubicBezTo>
                  <a:pt x="2480366" y="14242"/>
                  <a:pt x="2880660" y="128638"/>
                  <a:pt x="3189883" y="333939"/>
                </a:cubicBezTo>
                <a:cubicBezTo>
                  <a:pt x="4013654" y="880860"/>
                  <a:pt x="3862322" y="1820137"/>
                  <a:pt x="2884729" y="2227950"/>
                </a:cubicBezTo>
                <a:cubicBezTo>
                  <a:pt x="2311361" y="2467136"/>
                  <a:pt x="1590306" y="2456372"/>
                  <a:pt x="1032363" y="2200297"/>
                </a:cubicBezTo>
                <a:lnTo>
                  <a:pt x="0" y="2612134"/>
                </a:lnTo>
                <a:lnTo>
                  <a:pt x="0" y="2578618"/>
                </a:lnTo>
                <a:lnTo>
                  <a:pt x="560897" y="1879071"/>
                </a:lnTo>
                <a:cubicBezTo>
                  <a:pt x="-64069" y="1248538"/>
                  <a:pt x="310831" y="379573"/>
                  <a:pt x="1332918" y="89632"/>
                </a:cubicBezTo>
                <a:cubicBezTo>
                  <a:pt x="1570785" y="22155"/>
                  <a:pt x="1821812" y="-6551"/>
                  <a:pt x="2068770" y="1247"/>
                </a:cubicBezTo>
                <a:close/>
              </a:path>
            </a:pathLst>
          </a:cu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78CF673-E8DF-42CA-BD63-0726C4840B14}"/>
              </a:ext>
            </a:extLst>
          </p:cNvPr>
          <p:cNvSpPr/>
          <p:nvPr/>
        </p:nvSpPr>
        <p:spPr>
          <a:xfrm>
            <a:off x="7076060" y="28218"/>
            <a:ext cx="7109325" cy="2400657"/>
          </a:xfrm>
          <a:prstGeom prst="rect">
            <a:avLst/>
          </a:prstGeom>
          <a:noFill/>
        </p:spPr>
        <p:txBody>
          <a:bodyPr wrap="square">
            <a:spAutoFit/>
          </a:bodyPr>
          <a:lstStyle/>
          <a:p>
            <a:r>
              <a:rPr lang="en-US" sz="3000">
                <a:solidFill>
                  <a:schemeClr val="tx2"/>
                </a:solidFill>
              </a:rPr>
              <a:t>Điểm cực nào trên lãnh thổ Việt Nam:</a:t>
            </a:r>
          </a:p>
          <a:p>
            <a:r>
              <a:rPr lang="en-US" sz="3000">
                <a:solidFill>
                  <a:schemeClr val="tx2"/>
                </a:solidFill>
              </a:rPr>
              <a:t>- Đón ánh bình minh đầu tiên? </a:t>
            </a:r>
          </a:p>
          <a:p>
            <a:r>
              <a:rPr lang="en-US" sz="3000">
                <a:solidFill>
                  <a:schemeClr val="tx2"/>
                </a:solidFill>
              </a:rPr>
              <a:t>- Đón ánh bình minh muộn nhất?</a:t>
            </a:r>
          </a:p>
          <a:p>
            <a:r>
              <a:rPr lang="en-US" sz="3000">
                <a:solidFill>
                  <a:schemeClr val="tx2"/>
                </a:solidFill>
              </a:rPr>
              <a:t>- Đón hoàng hôn sớm nhất?</a:t>
            </a:r>
          </a:p>
          <a:p>
            <a:r>
              <a:rPr lang="en-US" sz="3000">
                <a:solidFill>
                  <a:schemeClr val="tx2"/>
                </a:solidFill>
              </a:rPr>
              <a:t>- Đón hoàng hôn cuối cùng? </a:t>
            </a:r>
            <a:endParaRPr lang="en-US" sz="3000" dirty="0">
              <a:solidFill>
                <a:schemeClr val="tx2"/>
              </a:solidFill>
            </a:endParaRPr>
          </a:p>
        </p:txBody>
      </p:sp>
      <p:sp>
        <p:nvSpPr>
          <p:cNvPr id="2" name="TextBox 1">
            <a:extLst>
              <a:ext uri="{FF2B5EF4-FFF2-40B4-BE49-F238E27FC236}">
                <a16:creationId xmlns:a16="http://schemas.microsoft.com/office/drawing/2014/main" id="{AF0CB0E9-9F6E-4CC3-8F3B-BC05EA16676B}"/>
              </a:ext>
            </a:extLst>
          </p:cNvPr>
          <p:cNvSpPr txBox="1"/>
          <p:nvPr/>
        </p:nvSpPr>
        <p:spPr>
          <a:xfrm>
            <a:off x="2830272" y="1628735"/>
            <a:ext cx="1911307" cy="369332"/>
          </a:xfrm>
          <a:prstGeom prst="rect">
            <a:avLst/>
          </a:prstGeom>
          <a:noFill/>
        </p:spPr>
        <p:txBody>
          <a:bodyPr wrap="square" rtlCol="0">
            <a:spAutoFit/>
          </a:bodyPr>
          <a:lstStyle/>
          <a:p>
            <a:r>
              <a:rPr lang="en-US">
                <a:solidFill>
                  <a:srgbClr val="FF0000"/>
                </a:solidFill>
              </a:rPr>
              <a:t>Điểm cực Tây</a:t>
            </a:r>
          </a:p>
        </p:txBody>
      </p:sp>
      <p:sp>
        <p:nvSpPr>
          <p:cNvPr id="9" name="TextBox 8">
            <a:extLst>
              <a:ext uri="{FF2B5EF4-FFF2-40B4-BE49-F238E27FC236}">
                <a16:creationId xmlns:a16="http://schemas.microsoft.com/office/drawing/2014/main" id="{A8E6B060-9E7F-4BDD-A8AF-D315BBF1FFD8}"/>
              </a:ext>
            </a:extLst>
          </p:cNvPr>
          <p:cNvSpPr txBox="1"/>
          <p:nvPr/>
        </p:nvSpPr>
        <p:spPr>
          <a:xfrm>
            <a:off x="7076060" y="5411771"/>
            <a:ext cx="1911307" cy="369332"/>
          </a:xfrm>
          <a:prstGeom prst="rect">
            <a:avLst/>
          </a:prstGeom>
          <a:noFill/>
        </p:spPr>
        <p:txBody>
          <a:bodyPr wrap="square" rtlCol="0">
            <a:spAutoFit/>
          </a:bodyPr>
          <a:lstStyle/>
          <a:p>
            <a:r>
              <a:rPr lang="en-US">
                <a:solidFill>
                  <a:srgbClr val="FF0000"/>
                </a:solidFill>
              </a:rPr>
              <a:t>Điểm cực Đông</a:t>
            </a:r>
          </a:p>
        </p:txBody>
      </p:sp>
      <p:cxnSp>
        <p:nvCxnSpPr>
          <p:cNvPr id="10" name="Straight Connector 9">
            <a:extLst>
              <a:ext uri="{FF2B5EF4-FFF2-40B4-BE49-F238E27FC236}">
                <a16:creationId xmlns:a16="http://schemas.microsoft.com/office/drawing/2014/main" id="{0F3A417F-ACA1-4A1A-B2F7-52E45948CB0C}"/>
              </a:ext>
            </a:extLst>
          </p:cNvPr>
          <p:cNvCxnSpPr>
            <a:cxnSpLocks/>
          </p:cNvCxnSpPr>
          <p:nvPr/>
        </p:nvCxnSpPr>
        <p:spPr>
          <a:xfrm flipV="1">
            <a:off x="201637" y="1076897"/>
            <a:ext cx="6874423" cy="18594"/>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D31B0F8-CC24-449A-8235-4E955F5028AF}"/>
              </a:ext>
            </a:extLst>
          </p:cNvPr>
          <p:cNvSpPr txBox="1"/>
          <p:nvPr/>
        </p:nvSpPr>
        <p:spPr>
          <a:xfrm>
            <a:off x="-459378" y="116444"/>
            <a:ext cx="6251170" cy="830997"/>
          </a:xfrm>
          <a:prstGeom prst="rect">
            <a:avLst/>
          </a:prstGeom>
          <a:noFill/>
        </p:spPr>
        <p:txBody>
          <a:bodyPr wrap="square">
            <a:spAutoFit/>
          </a:bodyPr>
          <a:lstStyle/>
          <a:p>
            <a:pPr algn="ctr"/>
            <a:r>
              <a:rPr lang="en-US" sz="4800" b="1">
                <a:solidFill>
                  <a:schemeClr val="tx2"/>
                </a:solidFill>
                <a:ea typeface="小单纯体" panose="02010601030101010101" pitchFamily="2" charset="-122"/>
                <a:cs typeface="Times New Roman" panose="02020603050405020304" pitchFamily="18" charset="0"/>
              </a:rPr>
              <a:t>Luyện tập – vận dụng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a:extLst>
              <a:ext uri="{28A0092B-C50C-407E-A947-70E740481C1C}">
                <a14:useLocalDpi xmlns:a14="http://schemas.microsoft.com/office/drawing/2010/main" val="0"/>
              </a:ext>
            </a:extLst>
          </a:blip>
          <a:srcRect l="34801" t="19058" r="9692" b="13922"/>
          <a:stretch>
            <a:fillRect/>
          </a:stretch>
        </p:blipFill>
        <p:spPr bwMode="auto">
          <a:xfrm>
            <a:off x="6072997" y="2400300"/>
            <a:ext cx="6011557" cy="40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201637" y="1253863"/>
            <a:ext cx="11788726"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01637" y="1095491"/>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270672" y="1451008"/>
            <a:ext cx="5448603" cy="584775"/>
          </a:xfrm>
          <a:prstGeom prst="rect">
            <a:avLst/>
          </a:prstGeom>
          <a:solidFill>
            <a:schemeClr val="accent3">
              <a:lumMod val="20000"/>
              <a:lumOff val="80000"/>
            </a:schemeClr>
          </a:solidFill>
        </p:spPr>
        <p:txBody>
          <a:bodyPr wrap="square">
            <a:spAutoFit/>
          </a:bodyPr>
          <a:lstStyle/>
          <a:p>
            <a:pPr algn="ctr"/>
            <a:r>
              <a:rPr lang="en-US" sz="3200" dirty="0" err="1"/>
              <a:t>Quan</a:t>
            </a:r>
            <a:r>
              <a:rPr lang="en-US" sz="3200" dirty="0"/>
              <a:t> </a:t>
            </a:r>
            <a:r>
              <a:rPr lang="en-US" sz="3200" dirty="0" err="1"/>
              <a:t>sát</a:t>
            </a:r>
            <a:r>
              <a:rPr lang="en-US" sz="3200" dirty="0"/>
              <a:t> </a:t>
            </a:r>
            <a:r>
              <a:rPr lang="en-US" sz="3200" dirty="0" err="1"/>
              <a:t>hình</a:t>
            </a:r>
            <a:r>
              <a:rPr lang="en-US" sz="3200" dirty="0"/>
              <a:t> </a:t>
            </a:r>
            <a:r>
              <a:rPr lang="en-US" sz="3200" dirty="0" err="1"/>
              <a:t>và</a:t>
            </a:r>
            <a:r>
              <a:rPr lang="en-US" sz="3200" dirty="0"/>
              <a:t> </a:t>
            </a:r>
            <a:r>
              <a:rPr lang="en-US" sz="3200" dirty="0" err="1"/>
              <a:t>trả</a:t>
            </a:r>
            <a:r>
              <a:rPr lang="en-US" sz="3200" dirty="0"/>
              <a:t> </a:t>
            </a:r>
            <a:r>
              <a:rPr lang="en-US" sz="3200" dirty="0" err="1"/>
              <a:t>lời</a:t>
            </a:r>
            <a:r>
              <a:rPr lang="en-US" sz="3200" dirty="0"/>
              <a:t> </a:t>
            </a:r>
            <a:r>
              <a:rPr lang="en-US" sz="3200" dirty="0" err="1"/>
              <a:t>câu</a:t>
            </a:r>
            <a:r>
              <a:rPr lang="en-US" sz="3200" dirty="0"/>
              <a:t> </a:t>
            </a:r>
            <a:r>
              <a:rPr lang="en-US" sz="3200" dirty="0" err="1"/>
              <a:t>hỏi</a:t>
            </a:r>
            <a:r>
              <a:rPr lang="en-US" sz="3200" dirty="0"/>
              <a:t> </a:t>
            </a:r>
          </a:p>
        </p:txBody>
      </p:sp>
      <p:sp>
        <p:nvSpPr>
          <p:cNvPr id="4" name="Rectangle 3"/>
          <p:cNvSpPr/>
          <p:nvPr/>
        </p:nvSpPr>
        <p:spPr>
          <a:xfrm>
            <a:off x="196948" y="2224450"/>
            <a:ext cx="4938519" cy="2246769"/>
          </a:xfrm>
          <a:prstGeom prst="rect">
            <a:avLst/>
          </a:prstGeom>
          <a:solidFill>
            <a:schemeClr val="accent6">
              <a:lumMod val="20000"/>
              <a:lumOff val="80000"/>
            </a:schemeClr>
          </a:solidFill>
        </p:spPr>
        <p:txBody>
          <a:bodyPr wrap="square">
            <a:spAutoFit/>
          </a:bodyPr>
          <a:lstStyle/>
          <a:p>
            <a:r>
              <a:rPr lang="vi-VN" sz="2800"/>
              <a:t>- Các </a:t>
            </a:r>
            <a:r>
              <a:rPr lang="vi-VN" sz="2800" dirty="0"/>
              <a:t>vị trí nào sẽ </a:t>
            </a:r>
            <a:r>
              <a:rPr lang="vi-VN" sz="2800"/>
              <a:t>là </a:t>
            </a:r>
            <a:r>
              <a:rPr lang="en-US" sz="2800">
                <a:solidFill>
                  <a:srgbClr val="FF0000"/>
                </a:solidFill>
              </a:rPr>
              <a:t>bình minh, giữa trưa, nửa đêm? </a:t>
            </a:r>
          </a:p>
          <a:p>
            <a:r>
              <a:rPr lang="vi-VN" sz="2800"/>
              <a:t>- </a:t>
            </a:r>
            <a:r>
              <a:rPr lang="vi-VN" sz="2800" dirty="0"/>
              <a:t>Khi Trái Đất chuyển động tự quay thì các địa điểm vừa chỉ ở trên sẽ như thế nào</a:t>
            </a:r>
            <a:r>
              <a:rPr lang="vi-VN" sz="2800"/>
              <a:t>? </a:t>
            </a:r>
            <a:endParaRPr lang="vi-VN" sz="2800" dirty="0"/>
          </a:p>
        </p:txBody>
      </p:sp>
      <p:cxnSp>
        <p:nvCxnSpPr>
          <p:cNvPr id="39" name="Straight Connector 38"/>
          <p:cNvCxnSpPr/>
          <p:nvPr/>
        </p:nvCxnSpPr>
        <p:spPr>
          <a:xfrm>
            <a:off x="5456656" y="1402486"/>
            <a:ext cx="0" cy="548640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511239" y="1402486"/>
            <a:ext cx="0" cy="548640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9078775" y="3884429"/>
            <a:ext cx="1220495" cy="848689"/>
            <a:chOff x="9078775" y="3884429"/>
            <a:chExt cx="1220495" cy="848689"/>
          </a:xfrm>
        </p:grpSpPr>
        <p:sp>
          <p:nvSpPr>
            <p:cNvPr id="7" name="Multiply 6"/>
            <p:cNvSpPr/>
            <p:nvPr/>
          </p:nvSpPr>
          <p:spPr>
            <a:xfrm>
              <a:off x="9450581" y="3884429"/>
              <a:ext cx="848689" cy="848689"/>
            </a:xfrm>
            <a:prstGeom prst="mathMultiply">
              <a:avLst>
                <a:gd name="adj1" fmla="val 9838"/>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9078775" y="3884429"/>
              <a:ext cx="1220495" cy="707886"/>
            </a:xfrm>
            <a:prstGeom prst="rect">
              <a:avLst/>
            </a:prstGeom>
            <a:noFill/>
          </p:spPr>
          <p:txBody>
            <a:bodyPr wrap="square" rtlCol="0">
              <a:spAutoFit/>
            </a:bodyPr>
            <a:lstStyle/>
            <a:p>
              <a:r>
                <a:rPr lang="en-US" sz="4000" dirty="0"/>
                <a:t>(1)</a:t>
              </a:r>
            </a:p>
          </p:txBody>
        </p:sp>
      </p:grpSp>
      <p:grpSp>
        <p:nvGrpSpPr>
          <p:cNvPr id="46" name="Group 45"/>
          <p:cNvGrpSpPr/>
          <p:nvPr/>
        </p:nvGrpSpPr>
        <p:grpSpPr>
          <a:xfrm>
            <a:off x="6902763" y="3843272"/>
            <a:ext cx="1238482" cy="848689"/>
            <a:chOff x="9060788" y="3884429"/>
            <a:chExt cx="1238482" cy="848689"/>
          </a:xfrm>
        </p:grpSpPr>
        <p:sp>
          <p:nvSpPr>
            <p:cNvPr id="48" name="Multiply 47"/>
            <p:cNvSpPr/>
            <p:nvPr/>
          </p:nvSpPr>
          <p:spPr>
            <a:xfrm>
              <a:off x="9450581" y="3884429"/>
              <a:ext cx="848689" cy="848689"/>
            </a:xfrm>
            <a:prstGeom prst="mathMultiply">
              <a:avLst>
                <a:gd name="adj1" fmla="val 9838"/>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9" name="TextBox 48"/>
            <p:cNvSpPr txBox="1"/>
            <p:nvPr/>
          </p:nvSpPr>
          <p:spPr>
            <a:xfrm>
              <a:off x="9060788" y="3884429"/>
              <a:ext cx="1165912" cy="707886"/>
            </a:xfrm>
            <a:prstGeom prst="rect">
              <a:avLst/>
            </a:prstGeom>
            <a:noFill/>
          </p:spPr>
          <p:txBody>
            <a:bodyPr wrap="square" rtlCol="0">
              <a:spAutoFit/>
            </a:bodyPr>
            <a:lstStyle/>
            <a:p>
              <a:r>
                <a:rPr lang="en-US" sz="4000" dirty="0">
                  <a:solidFill>
                    <a:schemeClr val="bg1"/>
                  </a:solidFill>
                </a:rPr>
                <a:t>(2)</a:t>
              </a:r>
            </a:p>
          </p:txBody>
        </p:sp>
      </p:grpSp>
      <p:grpSp>
        <p:nvGrpSpPr>
          <p:cNvPr id="50" name="Group 49"/>
          <p:cNvGrpSpPr/>
          <p:nvPr/>
        </p:nvGrpSpPr>
        <p:grpSpPr>
          <a:xfrm>
            <a:off x="5600576" y="3843272"/>
            <a:ext cx="1165912" cy="848689"/>
            <a:chOff x="9133358" y="3884429"/>
            <a:chExt cx="1165912" cy="848689"/>
          </a:xfrm>
        </p:grpSpPr>
        <p:sp>
          <p:nvSpPr>
            <p:cNvPr id="51" name="Multiply 50"/>
            <p:cNvSpPr/>
            <p:nvPr/>
          </p:nvSpPr>
          <p:spPr>
            <a:xfrm>
              <a:off x="9450581" y="3884429"/>
              <a:ext cx="848689" cy="848689"/>
            </a:xfrm>
            <a:prstGeom prst="mathMultiply">
              <a:avLst>
                <a:gd name="adj1" fmla="val 9838"/>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2" name="TextBox 51"/>
            <p:cNvSpPr txBox="1"/>
            <p:nvPr/>
          </p:nvSpPr>
          <p:spPr>
            <a:xfrm>
              <a:off x="9133358" y="3884429"/>
              <a:ext cx="1165912" cy="707886"/>
            </a:xfrm>
            <a:prstGeom prst="rect">
              <a:avLst/>
            </a:prstGeom>
            <a:noFill/>
          </p:spPr>
          <p:txBody>
            <a:bodyPr wrap="square" rtlCol="0">
              <a:spAutoFit/>
            </a:bodyPr>
            <a:lstStyle/>
            <a:p>
              <a:r>
                <a:rPr lang="en-US" sz="4000" dirty="0"/>
                <a:t>(3)</a:t>
              </a:r>
            </a:p>
          </p:txBody>
        </p:sp>
      </p:grpSp>
      <p:sp>
        <p:nvSpPr>
          <p:cNvPr id="22" name="TextBox 21">
            <a:extLst>
              <a:ext uri="{FF2B5EF4-FFF2-40B4-BE49-F238E27FC236}">
                <a16:creationId xmlns:a16="http://schemas.microsoft.com/office/drawing/2014/main" id="{E6C7D629-665C-4237-A601-3DACB6660813}"/>
              </a:ext>
            </a:extLst>
          </p:cNvPr>
          <p:cNvSpPr txBox="1"/>
          <p:nvPr/>
        </p:nvSpPr>
        <p:spPr>
          <a:xfrm>
            <a:off x="-459378" y="116444"/>
            <a:ext cx="6251170" cy="830997"/>
          </a:xfrm>
          <a:prstGeom prst="rect">
            <a:avLst/>
          </a:prstGeom>
          <a:noFill/>
        </p:spPr>
        <p:txBody>
          <a:bodyPr wrap="square">
            <a:spAutoFit/>
          </a:bodyPr>
          <a:lstStyle/>
          <a:p>
            <a:pPr algn="ctr"/>
            <a:r>
              <a:rPr lang="en-US" sz="4800" b="1">
                <a:solidFill>
                  <a:schemeClr val="tx2"/>
                </a:solidFill>
                <a:ea typeface="小单纯体" panose="02010601030101010101" pitchFamily="2" charset="-122"/>
                <a:cs typeface="Times New Roman" panose="02020603050405020304" pitchFamily="18" charset="0"/>
              </a:rPr>
              <a:t>Luyện tập – vận dụng</a:t>
            </a:r>
          </a:p>
        </p:txBody>
      </p:sp>
      <p:sp>
        <p:nvSpPr>
          <p:cNvPr id="2" name="Arrow: Curved Up 1">
            <a:extLst>
              <a:ext uri="{FF2B5EF4-FFF2-40B4-BE49-F238E27FC236}">
                <a16:creationId xmlns:a16="http://schemas.microsoft.com/office/drawing/2014/main" id="{23405597-5363-4FE7-8A1B-673B3CDF82BC}"/>
              </a:ext>
            </a:extLst>
          </p:cNvPr>
          <p:cNvSpPr/>
          <p:nvPr/>
        </p:nvSpPr>
        <p:spPr>
          <a:xfrm rot="1387250">
            <a:off x="6646177" y="6137510"/>
            <a:ext cx="1389884" cy="45041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8268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EC614-39DE-466C-8247-A2F36DC6067C}"/>
              </a:ext>
            </a:extLst>
          </p:cNvPr>
          <p:cNvPicPr>
            <a:picLocks noChangeAspect="1"/>
          </p:cNvPicPr>
          <p:nvPr/>
        </p:nvPicPr>
        <p:blipFill>
          <a:blip r:embed="rId2"/>
          <a:stretch>
            <a:fillRect/>
          </a:stretch>
        </p:blipFill>
        <p:spPr>
          <a:xfrm>
            <a:off x="79123" y="4011119"/>
            <a:ext cx="3606465" cy="2730437"/>
          </a:xfrm>
          <a:prstGeom prst="rect">
            <a:avLst/>
          </a:prstGeom>
        </p:spPr>
      </p:pic>
      <p:pic>
        <p:nvPicPr>
          <p:cNvPr id="3" name="Picture 2">
            <a:extLst>
              <a:ext uri="{FF2B5EF4-FFF2-40B4-BE49-F238E27FC236}">
                <a16:creationId xmlns:a16="http://schemas.microsoft.com/office/drawing/2014/main" id="{7894FEB0-D149-4D3F-AD48-5618D899AC45}"/>
              </a:ext>
            </a:extLst>
          </p:cNvPr>
          <p:cNvPicPr>
            <a:picLocks noChangeAspect="1"/>
          </p:cNvPicPr>
          <p:nvPr/>
        </p:nvPicPr>
        <p:blipFill>
          <a:blip r:embed="rId3"/>
          <a:stretch>
            <a:fillRect/>
          </a:stretch>
        </p:blipFill>
        <p:spPr>
          <a:xfrm>
            <a:off x="8506413" y="4011124"/>
            <a:ext cx="3483949" cy="2730432"/>
          </a:xfrm>
          <a:prstGeom prst="rect">
            <a:avLst/>
          </a:prstGeom>
        </p:spPr>
      </p:pic>
      <p:pic>
        <p:nvPicPr>
          <p:cNvPr id="4" name="Picture 3">
            <a:extLst>
              <a:ext uri="{FF2B5EF4-FFF2-40B4-BE49-F238E27FC236}">
                <a16:creationId xmlns:a16="http://schemas.microsoft.com/office/drawing/2014/main" id="{0A34DB42-7EA0-422C-8DE9-B7BCCFF30B5C}"/>
              </a:ext>
            </a:extLst>
          </p:cNvPr>
          <p:cNvPicPr>
            <a:picLocks noChangeAspect="1"/>
          </p:cNvPicPr>
          <p:nvPr/>
        </p:nvPicPr>
        <p:blipFill rotWithShape="1">
          <a:blip r:embed="rId4"/>
          <a:srcRect t="10334"/>
          <a:stretch/>
        </p:blipFill>
        <p:spPr>
          <a:xfrm>
            <a:off x="7346255" y="1229451"/>
            <a:ext cx="2730433" cy="2608619"/>
          </a:xfrm>
          <a:prstGeom prst="rect">
            <a:avLst/>
          </a:prstGeom>
        </p:spPr>
      </p:pic>
      <p:pic>
        <p:nvPicPr>
          <p:cNvPr id="6" name="Picture 5">
            <a:extLst>
              <a:ext uri="{FF2B5EF4-FFF2-40B4-BE49-F238E27FC236}">
                <a16:creationId xmlns:a16="http://schemas.microsoft.com/office/drawing/2014/main" id="{4E94C6A3-CEE0-463C-8349-FE835A577D02}"/>
              </a:ext>
            </a:extLst>
          </p:cNvPr>
          <p:cNvPicPr>
            <a:picLocks noChangeAspect="1"/>
          </p:cNvPicPr>
          <p:nvPr/>
        </p:nvPicPr>
        <p:blipFill rotWithShape="1">
          <a:blip r:embed="rId5"/>
          <a:srcRect b="60186"/>
          <a:stretch/>
        </p:blipFill>
        <p:spPr>
          <a:xfrm>
            <a:off x="4193058" y="4022738"/>
            <a:ext cx="4084384" cy="2730437"/>
          </a:xfrm>
          <a:prstGeom prst="rect">
            <a:avLst/>
          </a:prstGeom>
        </p:spPr>
      </p:pic>
      <p:cxnSp>
        <p:nvCxnSpPr>
          <p:cNvPr id="7" name="Straight Connector 6">
            <a:extLst>
              <a:ext uri="{FF2B5EF4-FFF2-40B4-BE49-F238E27FC236}">
                <a16:creationId xmlns:a16="http://schemas.microsoft.com/office/drawing/2014/main" id="{C4D5964F-4B9D-4B05-9C70-F07C9EE4E722}"/>
              </a:ext>
            </a:extLst>
          </p:cNvPr>
          <p:cNvCxnSpPr/>
          <p:nvPr/>
        </p:nvCxnSpPr>
        <p:spPr>
          <a:xfrm>
            <a:off x="201637" y="1095491"/>
            <a:ext cx="11788726"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2308C95-B12A-4B6E-8011-8F41BA9CCF9F}"/>
              </a:ext>
            </a:extLst>
          </p:cNvPr>
          <p:cNvSpPr txBox="1"/>
          <p:nvPr/>
        </p:nvSpPr>
        <p:spPr>
          <a:xfrm>
            <a:off x="-459378" y="116444"/>
            <a:ext cx="6251170" cy="830997"/>
          </a:xfrm>
          <a:prstGeom prst="rect">
            <a:avLst/>
          </a:prstGeom>
          <a:noFill/>
        </p:spPr>
        <p:txBody>
          <a:bodyPr wrap="square">
            <a:spAutoFit/>
          </a:bodyPr>
          <a:lstStyle/>
          <a:p>
            <a:pPr algn="ctr"/>
            <a:r>
              <a:rPr lang="en-US" sz="4800" b="1">
                <a:solidFill>
                  <a:schemeClr val="tx2"/>
                </a:solidFill>
                <a:ea typeface="小单纯体" panose="02010601030101010101" pitchFamily="2" charset="-122"/>
                <a:cs typeface="Times New Roman" panose="02020603050405020304" pitchFamily="18" charset="0"/>
              </a:rPr>
              <a:t>Luyện tập – vận dụng</a:t>
            </a:r>
          </a:p>
        </p:txBody>
      </p:sp>
      <p:sp>
        <p:nvSpPr>
          <p:cNvPr id="10" name="Rectangle 9">
            <a:extLst>
              <a:ext uri="{FF2B5EF4-FFF2-40B4-BE49-F238E27FC236}">
                <a16:creationId xmlns:a16="http://schemas.microsoft.com/office/drawing/2014/main" id="{5090880E-E91A-41C3-853D-64B5F2D608AD}"/>
              </a:ext>
            </a:extLst>
          </p:cNvPr>
          <p:cNvSpPr/>
          <p:nvPr/>
        </p:nvSpPr>
        <p:spPr>
          <a:xfrm>
            <a:off x="206704" y="1229451"/>
            <a:ext cx="6998768" cy="2154436"/>
          </a:xfrm>
          <a:prstGeom prst="rect">
            <a:avLst/>
          </a:prstGeom>
          <a:noFill/>
        </p:spPr>
        <p:txBody>
          <a:bodyPr wrap="square">
            <a:spAutoFit/>
          </a:bodyPr>
          <a:lstStyle/>
          <a:p>
            <a:r>
              <a:rPr lang="en-US" sz="4400">
                <a:solidFill>
                  <a:schemeClr val="accent6">
                    <a:lumMod val="75000"/>
                  </a:schemeClr>
                </a:solidFill>
              </a:rPr>
              <a:t>Cuôc thi Nhà sáng tạo:  </a:t>
            </a:r>
          </a:p>
          <a:p>
            <a:pPr algn="just"/>
            <a:r>
              <a:rPr lang="en-US" sz="3000">
                <a:solidFill>
                  <a:schemeClr val="bg1">
                    <a:lumMod val="50000"/>
                  </a:schemeClr>
                </a:solidFill>
              </a:rPr>
              <a:t>Sử dụng các vật dụng có sẵn, hãy thiết kế mô hình/ thí nghiệm mô tả hiện tượng ngày đêm luân phiên trên Trái Đất. </a:t>
            </a:r>
            <a:endParaRPr lang="en-US" sz="3000" dirty="0">
              <a:solidFill>
                <a:schemeClr val="bg1">
                  <a:lumMod val="50000"/>
                </a:schemeClr>
              </a:solidFill>
            </a:endParaRPr>
          </a:p>
        </p:txBody>
      </p:sp>
    </p:spTree>
    <p:extLst>
      <p:ext uri="{BB962C8B-B14F-4D97-AF65-F5344CB8AC3E}">
        <p14:creationId xmlns:p14="http://schemas.microsoft.com/office/powerpoint/2010/main" val="4019981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490ECA-1481-4DF8-893B-5F142CD74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40"/>
            <a:ext cx="8013469" cy="6302536"/>
          </a:xfrm>
          <a:prstGeom prst="rect">
            <a:avLst/>
          </a:prstGeom>
        </p:spPr>
      </p:pic>
      <p:sp>
        <p:nvSpPr>
          <p:cNvPr id="6" name="TextBox 5">
            <a:extLst>
              <a:ext uri="{FF2B5EF4-FFF2-40B4-BE49-F238E27FC236}">
                <a16:creationId xmlns:a16="http://schemas.microsoft.com/office/drawing/2014/main" id="{7542D448-927F-4AAF-A8B8-626B7F549324}"/>
              </a:ext>
            </a:extLst>
          </p:cNvPr>
          <p:cNvSpPr txBox="1"/>
          <p:nvPr/>
        </p:nvSpPr>
        <p:spPr>
          <a:xfrm>
            <a:off x="688175" y="736223"/>
            <a:ext cx="6769596" cy="498663"/>
          </a:xfrm>
          <a:prstGeom prst="rect">
            <a:avLst/>
          </a:prstGeom>
          <a:noFill/>
        </p:spPr>
        <p:txBody>
          <a:bodyPr wrap="square">
            <a:spAutoFit/>
          </a:bodyPr>
          <a:lstStyle/>
          <a:p>
            <a:pPr lvl="0">
              <a:lnSpc>
                <a:spcPct val="150000"/>
              </a:lnSpc>
              <a:buClr>
                <a:srgbClr val="452666"/>
              </a:buClr>
              <a:buSzPts val="2000"/>
              <a:defRPr/>
            </a:pPr>
            <a:r>
              <a:rPr lang="en-US" sz="2000" b="1"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Chuyển động tự quay quanh trục củaTrái Đất: </a:t>
            </a:r>
            <a:endParaRPr lang="en-US" sz="2000" b="1"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11" name="TextBox 10">
            <a:extLst>
              <a:ext uri="{FF2B5EF4-FFF2-40B4-BE49-F238E27FC236}">
                <a16:creationId xmlns:a16="http://schemas.microsoft.com/office/drawing/2014/main" id="{3ED14D78-F7B6-4391-B833-DCC325E0D0C5}"/>
              </a:ext>
            </a:extLst>
          </p:cNvPr>
          <p:cNvSpPr txBox="1"/>
          <p:nvPr/>
        </p:nvSpPr>
        <p:spPr>
          <a:xfrm>
            <a:off x="192691" y="1099006"/>
            <a:ext cx="7588022" cy="2068067"/>
          </a:xfrm>
          <a:prstGeom prst="rect">
            <a:avLst/>
          </a:prstGeom>
          <a:noFill/>
        </p:spPr>
        <p:txBody>
          <a:bodyPr wrap="square">
            <a:spAutoFit/>
          </a:bodyPr>
          <a:lstStyle/>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Trái Đất tự quay quanh </a:t>
            </a:r>
            <a:r>
              <a:rPr lang="vi-VN" sz="2000">
                <a:solidFill>
                  <a:schemeClr val="bg1"/>
                </a:solidFill>
                <a:latin typeface="Times New Roman" panose="02020603050405020304" pitchFamily="18" charset="0"/>
                <a:cs typeface="Times New Roman" panose="02020603050405020304" pitchFamily="18" charset="0"/>
              </a:rPr>
              <a:t>trục tưởng tượng (nối cực Bắc và cực Nam)</a:t>
            </a:r>
            <a:r>
              <a:rPr lang="en-US" sz="2000">
                <a:solidFill>
                  <a:schemeClr val="bg1"/>
                </a:solidFill>
                <a:latin typeface="Times New Roman" panose="02020603050405020304" pitchFamily="18" charset="0"/>
                <a:cs typeface="Times New Roman" panose="02020603050405020304" pitchFamily="18" charset="0"/>
              </a:rPr>
              <a:t>, trục này</a:t>
            </a:r>
            <a:r>
              <a:rPr lang="vi-VN" sz="2000">
                <a:solidFill>
                  <a:schemeClr val="bg1"/>
                </a:solidFill>
                <a:latin typeface="Times New Roman" panose="02020603050405020304" pitchFamily="18" charset="0"/>
                <a:cs typeface="Times New Roman" panose="02020603050405020304" pitchFamily="18" charset="0"/>
              </a:rPr>
              <a:t> luôn nghiêng so với mặt phẳng quỹ đạo 1 góc 66°33’</a:t>
            </a:r>
            <a:r>
              <a:rPr lang="en-US" sz="2000">
                <a:solidFill>
                  <a:schemeClr val="bg1"/>
                </a:solidFill>
                <a:latin typeface="Times New Roman" panose="02020603050405020304" pitchFamily="18" charset="0"/>
                <a:cs typeface="Times New Roman" panose="02020603050405020304" pitchFamily="18" charset="0"/>
              </a:rPr>
              <a:t>.</a:t>
            </a:r>
          </a:p>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Hướng tự quay: Từ tây sang đông</a:t>
            </a:r>
          </a:p>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Thời gian tự quay hết một vòng quanh trục:  24 giờ (1 ngày đêm)</a:t>
            </a:r>
            <a:endParaRPr lang="en-US" sz="2000">
              <a:solidFill>
                <a:schemeClr val="bg1"/>
              </a:solidFill>
            </a:endParaRPr>
          </a:p>
        </p:txBody>
      </p:sp>
      <p:sp>
        <p:nvSpPr>
          <p:cNvPr id="13" name="TextBox 12">
            <a:extLst>
              <a:ext uri="{FF2B5EF4-FFF2-40B4-BE49-F238E27FC236}">
                <a16:creationId xmlns:a16="http://schemas.microsoft.com/office/drawing/2014/main" id="{58EE22BD-8244-4FD5-B2D4-AF8DE4EDC5DA}"/>
              </a:ext>
            </a:extLst>
          </p:cNvPr>
          <p:cNvSpPr txBox="1"/>
          <p:nvPr/>
        </p:nvSpPr>
        <p:spPr>
          <a:xfrm>
            <a:off x="688174" y="3244334"/>
            <a:ext cx="7774181" cy="369332"/>
          </a:xfrm>
          <a:prstGeom prst="rect">
            <a:avLst/>
          </a:prstGeom>
          <a:noFill/>
        </p:spPr>
        <p:txBody>
          <a:bodyPr wrap="square">
            <a:spAutoFit/>
          </a:bodyPr>
          <a:lstStyle/>
          <a:p>
            <a:pPr marR="0" lvl="0" algn="just" fontAlgn="auto">
              <a:lnSpc>
                <a:spcPct val="90000"/>
              </a:lnSpc>
              <a:spcBef>
                <a:spcPct val="0"/>
              </a:spcBef>
              <a:spcAft>
                <a:spcPts val="600"/>
              </a:spcAft>
              <a:buClrTx/>
              <a:buSzTx/>
              <a:tabLst/>
              <a:defRPr/>
            </a:pPr>
            <a:r>
              <a:rPr lang="en-US" sz="2000" b="1">
                <a:solidFill>
                  <a:srgbClr val="FFFF00"/>
                </a:solidFill>
                <a:latin typeface="Times New Roman" panose="02020603050405020304" pitchFamily="18" charset="0"/>
                <a:ea typeface="#9Slide02 Noi dung rat dai" panose="020B0604020202020204" charset="0"/>
                <a:cs typeface="Times New Roman" panose="02020603050405020304" pitchFamily="18" charset="0"/>
              </a:rPr>
              <a:t>2/ Hệ quả chuyển động tự quay quanh trục của Trái Đất: </a:t>
            </a:r>
            <a:endParaRPr kumimoji="0" lang="en-US" sz="2000" b="1" i="0" u="none" strike="noStrike" cap="none" spc="0" normalizeH="0" baseline="0" noProof="0" dirty="0">
              <a:ln>
                <a:noFill/>
              </a:ln>
              <a:solidFill>
                <a:srgbClr val="FFFF00"/>
              </a:solidFill>
              <a:effectLst/>
              <a:uLnTx/>
              <a:uFillTx/>
              <a:latin typeface="Times New Roman" panose="02020603050405020304" pitchFamily="18" charset="0"/>
              <a:ea typeface="#9Slide02 Noi dung rat dai" panose="020B0604020202020204" charset="0"/>
              <a:cs typeface="Times New Roman" panose="02020603050405020304" pitchFamily="18" charset="0"/>
            </a:endParaRPr>
          </a:p>
        </p:txBody>
      </p:sp>
      <p:sp>
        <p:nvSpPr>
          <p:cNvPr id="14" name="TextBox 13">
            <a:extLst>
              <a:ext uri="{FF2B5EF4-FFF2-40B4-BE49-F238E27FC236}">
                <a16:creationId xmlns:a16="http://schemas.microsoft.com/office/drawing/2014/main" id="{86312351-A727-40A3-808A-3A082E4F5AD1}"/>
              </a:ext>
            </a:extLst>
          </p:cNvPr>
          <p:cNvSpPr txBox="1"/>
          <p:nvPr/>
        </p:nvSpPr>
        <p:spPr>
          <a:xfrm>
            <a:off x="688175" y="3720090"/>
            <a:ext cx="6251170" cy="369332"/>
          </a:xfrm>
          <a:prstGeom prst="rect">
            <a:avLst/>
          </a:prstGeom>
          <a:noFill/>
        </p:spPr>
        <p:txBody>
          <a:bodyPr wrap="square">
            <a:spAutoFit/>
          </a:bodyPr>
          <a:lstStyle/>
          <a:p>
            <a:pPr marR="0" lvl="0" algn="just" fontAlgn="auto">
              <a:lnSpc>
                <a:spcPct val="90000"/>
              </a:lnSpc>
              <a:spcBef>
                <a:spcPct val="0"/>
              </a:spcBef>
              <a:spcAft>
                <a:spcPts val="600"/>
              </a:spcAft>
              <a:buClrTx/>
              <a:buSzTx/>
              <a:tabLst/>
              <a:defRPr/>
            </a:pPr>
            <a:r>
              <a:rPr lang="en-US" sz="2000">
                <a:solidFill>
                  <a:srgbClr val="FFFF00"/>
                </a:solidFill>
                <a:latin typeface="Times New Roman" panose="02020603050405020304" pitchFamily="18" charset="0"/>
                <a:ea typeface="#9Slide02 Noi dung rat dai" panose="020B0604020202020204" charset="0"/>
                <a:cs typeface="Times New Roman" panose="02020603050405020304" pitchFamily="18" charset="0"/>
              </a:rPr>
              <a:t>a. Ngày đêm luân phiên </a:t>
            </a:r>
            <a:endParaRPr kumimoji="0" lang="en-US" sz="2000" b="0" i="0" u="none" strike="noStrike" cap="none" spc="0" normalizeH="0" baseline="0" noProof="0" dirty="0">
              <a:ln>
                <a:noFill/>
              </a:ln>
              <a:solidFill>
                <a:srgbClr val="FFFF00"/>
              </a:solidFill>
              <a:effectLst/>
              <a:uLnTx/>
              <a:uFillTx/>
              <a:latin typeface="Times New Roman" panose="02020603050405020304" pitchFamily="18" charset="0"/>
              <a:ea typeface="#9Slide02 Noi dung rat dai" panose="020B0604020202020204" charset="0"/>
              <a:cs typeface="Times New Roman" panose="02020603050405020304" pitchFamily="18" charset="0"/>
            </a:endParaRPr>
          </a:p>
        </p:txBody>
      </p:sp>
      <p:sp>
        <p:nvSpPr>
          <p:cNvPr id="16" name="Hộp Văn bản 2">
            <a:extLst>
              <a:ext uri="{FF2B5EF4-FFF2-40B4-BE49-F238E27FC236}">
                <a16:creationId xmlns:a16="http://schemas.microsoft.com/office/drawing/2014/main" id="{B3506FFD-FA83-4649-ADF8-E6138615D7B1}"/>
              </a:ext>
            </a:extLst>
          </p:cNvPr>
          <p:cNvSpPr txBox="1"/>
          <p:nvPr/>
        </p:nvSpPr>
        <p:spPr>
          <a:xfrm>
            <a:off x="-227294" y="33441"/>
            <a:ext cx="12646588" cy="515200"/>
          </a:xfrm>
          <a:prstGeom prst="rect">
            <a:avLst/>
          </a:prstGeom>
        </p:spPr>
        <p:txBody>
          <a:bodyPr vert="horz" lIns="91440" tIns="45720" rIns="91440" bIns="45720" rtlCol="0">
            <a:normAutofit/>
          </a:bodyPr>
          <a:lstStyle/>
          <a:p>
            <a:pPr algn="ctr">
              <a:lnSpc>
                <a:spcPct val="90000"/>
              </a:lnSpc>
              <a:spcAft>
                <a:spcPts val="800"/>
              </a:spcAft>
            </a:pPr>
            <a:r>
              <a:rPr lang="en-US" sz="2300" b="1" err="1">
                <a:solidFill>
                  <a:srgbClr val="002060"/>
                </a:solidFill>
                <a:effectLst/>
                <a:latin typeface="Times New Roman" panose="02020603050405020304" pitchFamily="18" charset="0"/>
                <a:cs typeface="Times New Roman" panose="02020603050405020304" pitchFamily="18" charset="0"/>
              </a:rPr>
              <a:t>Tiết</a:t>
            </a:r>
            <a:r>
              <a:rPr lang="en-US" sz="2300" b="1">
                <a:solidFill>
                  <a:srgbClr val="002060"/>
                </a:solidFill>
                <a:effectLst/>
                <a:latin typeface="Times New Roman" panose="02020603050405020304" pitchFamily="18" charset="0"/>
                <a:cs typeface="Times New Roman" panose="02020603050405020304" pitchFamily="18" charset="0"/>
              </a:rPr>
              <a:t> 9 </a:t>
            </a:r>
            <a:r>
              <a:rPr lang="en-US" sz="2300" b="1" dirty="0">
                <a:solidFill>
                  <a:srgbClr val="002060"/>
                </a:solidFill>
                <a:effectLst/>
                <a:latin typeface="Times New Roman" panose="02020603050405020304" pitchFamily="18" charset="0"/>
                <a:cs typeface="Times New Roman" panose="02020603050405020304" pitchFamily="18" charset="0"/>
              </a:rPr>
              <a:t>- </a:t>
            </a:r>
            <a:r>
              <a:rPr lang="en-US" sz="2300" b="1" err="1">
                <a:solidFill>
                  <a:srgbClr val="002060"/>
                </a:solidFill>
                <a:effectLst/>
                <a:latin typeface="Times New Roman" panose="02020603050405020304" pitchFamily="18" charset="0"/>
                <a:cs typeface="Times New Roman" panose="02020603050405020304" pitchFamily="18" charset="0"/>
              </a:rPr>
              <a:t>Bài</a:t>
            </a:r>
            <a:r>
              <a:rPr lang="en-US" sz="2300" b="1">
                <a:solidFill>
                  <a:srgbClr val="002060"/>
                </a:solidFill>
                <a:effectLst/>
                <a:latin typeface="Times New Roman" panose="02020603050405020304" pitchFamily="18" charset="0"/>
                <a:cs typeface="Times New Roman" panose="02020603050405020304" pitchFamily="18" charset="0"/>
              </a:rPr>
              <a:t> </a:t>
            </a:r>
            <a:r>
              <a:rPr lang="en-US" sz="2300" b="1">
                <a:solidFill>
                  <a:srgbClr val="002060"/>
                </a:solidFill>
                <a:latin typeface="Times New Roman" panose="02020603050405020304" pitchFamily="18" charset="0"/>
                <a:cs typeface="Times New Roman" panose="02020603050405020304" pitchFamily="18" charset="0"/>
              </a:rPr>
              <a:t>7: CHUYỂN </a:t>
            </a:r>
            <a:r>
              <a:rPr lang="en-US" sz="2300" b="1" dirty="0">
                <a:solidFill>
                  <a:srgbClr val="002060"/>
                </a:solidFill>
                <a:latin typeface="Times New Roman" panose="02020603050405020304" pitchFamily="18" charset="0"/>
                <a:cs typeface="Times New Roman" panose="02020603050405020304" pitchFamily="18" charset="0"/>
              </a:rPr>
              <a:t>ĐỘNG TỰ QUAY QUANH TRỤC CỦA TRÁI </a:t>
            </a:r>
            <a:r>
              <a:rPr lang="en-US" sz="2300" b="1">
                <a:solidFill>
                  <a:srgbClr val="002060"/>
                </a:solidFill>
                <a:latin typeface="Times New Roman" panose="02020603050405020304" pitchFamily="18" charset="0"/>
                <a:cs typeface="Times New Roman" panose="02020603050405020304" pitchFamily="18" charset="0"/>
              </a:rPr>
              <a:t>ĐẤT VÀ HỆ QUẢ (T1) </a:t>
            </a:r>
          </a:p>
        </p:txBody>
      </p:sp>
      <p:sp>
        <p:nvSpPr>
          <p:cNvPr id="2" name="TextBox 1">
            <a:extLst>
              <a:ext uri="{FF2B5EF4-FFF2-40B4-BE49-F238E27FC236}">
                <a16:creationId xmlns:a16="http://schemas.microsoft.com/office/drawing/2014/main" id="{01ACEDC1-207B-4361-A855-6806E3BF70CB}"/>
              </a:ext>
            </a:extLst>
          </p:cNvPr>
          <p:cNvSpPr txBox="1"/>
          <p:nvPr/>
        </p:nvSpPr>
        <p:spPr>
          <a:xfrm>
            <a:off x="6519687" y="1871233"/>
            <a:ext cx="1014153" cy="369332"/>
          </a:xfrm>
          <a:prstGeom prst="rect">
            <a:avLst/>
          </a:prstGeom>
          <a:solidFill>
            <a:srgbClr val="017246"/>
          </a:solidFill>
        </p:spPr>
        <p:txBody>
          <a:bodyPr wrap="square" rtlCol="0">
            <a:spAutoFit/>
          </a:bodyPr>
          <a:lstStyle/>
          <a:p>
            <a:r>
              <a:rPr lang="en-US">
                <a:solidFill>
                  <a:schemeClr val="bg1"/>
                </a:solidFill>
              </a:rPr>
              <a:t>..............</a:t>
            </a:r>
          </a:p>
        </p:txBody>
      </p:sp>
      <p:sp>
        <p:nvSpPr>
          <p:cNvPr id="18" name="TextBox 17">
            <a:extLst>
              <a:ext uri="{FF2B5EF4-FFF2-40B4-BE49-F238E27FC236}">
                <a16:creationId xmlns:a16="http://schemas.microsoft.com/office/drawing/2014/main" id="{35A0EEEB-29F8-4BC2-9BE4-9F4B8A4FFEB9}"/>
              </a:ext>
            </a:extLst>
          </p:cNvPr>
          <p:cNvSpPr txBox="1"/>
          <p:nvPr/>
        </p:nvSpPr>
        <p:spPr>
          <a:xfrm>
            <a:off x="2515724" y="2309055"/>
            <a:ext cx="2023025" cy="369332"/>
          </a:xfrm>
          <a:prstGeom prst="rect">
            <a:avLst/>
          </a:prstGeom>
          <a:solidFill>
            <a:srgbClr val="017246"/>
          </a:solidFill>
        </p:spPr>
        <p:txBody>
          <a:bodyPr wrap="square" rtlCol="0">
            <a:spAutoFit/>
          </a:bodyPr>
          <a:lstStyle/>
          <a:p>
            <a:r>
              <a:rPr lang="en-US">
                <a:solidFill>
                  <a:schemeClr val="bg1"/>
                </a:solidFill>
              </a:rPr>
              <a:t>.........................</a:t>
            </a:r>
          </a:p>
        </p:txBody>
      </p:sp>
      <p:sp>
        <p:nvSpPr>
          <p:cNvPr id="19" name="TextBox 18">
            <a:extLst>
              <a:ext uri="{FF2B5EF4-FFF2-40B4-BE49-F238E27FC236}">
                <a16:creationId xmlns:a16="http://schemas.microsoft.com/office/drawing/2014/main" id="{72A1190D-BC0E-4117-85EA-BBB8E6763840}"/>
              </a:ext>
            </a:extLst>
          </p:cNvPr>
          <p:cNvSpPr txBox="1"/>
          <p:nvPr/>
        </p:nvSpPr>
        <p:spPr>
          <a:xfrm>
            <a:off x="5434746" y="2768578"/>
            <a:ext cx="2099094" cy="369332"/>
          </a:xfrm>
          <a:prstGeom prst="rect">
            <a:avLst/>
          </a:prstGeom>
          <a:solidFill>
            <a:srgbClr val="017246"/>
          </a:solidFill>
        </p:spPr>
        <p:txBody>
          <a:bodyPr wrap="square" rtlCol="0">
            <a:spAutoFit/>
          </a:bodyPr>
          <a:lstStyle/>
          <a:p>
            <a:r>
              <a:rPr lang="en-US">
                <a:solidFill>
                  <a:schemeClr val="bg1"/>
                </a:solidFill>
              </a:rPr>
              <a:t>.........................</a:t>
            </a:r>
          </a:p>
        </p:txBody>
      </p:sp>
      <p:sp>
        <p:nvSpPr>
          <p:cNvPr id="22" name="TextBox 21">
            <a:extLst>
              <a:ext uri="{FF2B5EF4-FFF2-40B4-BE49-F238E27FC236}">
                <a16:creationId xmlns:a16="http://schemas.microsoft.com/office/drawing/2014/main" id="{0DAB3315-8450-4BF0-95C6-C03887A3D92E}"/>
              </a:ext>
            </a:extLst>
          </p:cNvPr>
          <p:cNvSpPr txBox="1"/>
          <p:nvPr/>
        </p:nvSpPr>
        <p:spPr>
          <a:xfrm>
            <a:off x="192691" y="4212079"/>
            <a:ext cx="7588022" cy="1906740"/>
          </a:xfrm>
          <a:prstGeom prst="rect">
            <a:avLst/>
          </a:prstGeom>
          <a:noFill/>
        </p:spPr>
        <p:txBody>
          <a:bodyPr wrap="square" rtlCol="0">
            <a:spAutoFit/>
          </a:bodyPr>
          <a:lstStyle/>
          <a:p>
            <a:pPr indent="515938" algn="just">
              <a:lnSpc>
                <a:spcPct val="120000"/>
              </a:lnSpc>
            </a:pPr>
            <a:r>
              <a:rPr lang="en-US" sz="2000">
                <a:solidFill>
                  <a:schemeClr val="bg1"/>
                </a:solidFill>
                <a:latin typeface="Times New Roman" panose="02020603050405020304" pitchFamily="18" charset="0"/>
                <a:cs typeface="Times New Roman" panose="02020603050405020304" pitchFamily="18" charset="0"/>
              </a:rPr>
              <a:t>- Do </a:t>
            </a:r>
            <a:r>
              <a:rPr lang="en-US" sz="2000" dirty="0">
                <a:solidFill>
                  <a:schemeClr val="bg1"/>
                </a:solidFill>
                <a:latin typeface="Times New Roman" panose="02020603050405020304" pitchFamily="18" charset="0"/>
                <a:cs typeface="Times New Roman" panose="02020603050405020304" pitchFamily="18" charset="0"/>
              </a:rPr>
              <a:t>Trái Đất có dạng </a:t>
            </a:r>
            <a:r>
              <a:rPr lang="en-US" sz="2000">
                <a:solidFill>
                  <a:schemeClr val="bg1"/>
                </a:solidFill>
                <a:latin typeface="Times New Roman" panose="02020603050405020304" pitchFamily="18" charset="0"/>
                <a:cs typeface="Times New Roman" panose="02020603050405020304" pitchFamily="18" charset="0"/>
              </a:rPr>
              <a:t>hình cầu nên Mặt trời chỉ chiếu sáng được một nửa: Nửa được chiếu sáng là ngày, nửa nằm trong bóng tối là đêm.</a:t>
            </a:r>
          </a:p>
          <a:p>
            <a:pPr indent="515938" algn="just">
              <a:lnSpc>
                <a:spcPct val="120000"/>
              </a:lnSpc>
            </a:pPr>
            <a:r>
              <a:rPr lang="en-US" sz="2000">
                <a:solidFill>
                  <a:schemeClr val="bg1"/>
                </a:solidFill>
                <a:latin typeface="Times New Roman" panose="02020603050405020304" pitchFamily="18" charset="0"/>
                <a:cs typeface="Times New Roman" panose="02020603050405020304" pitchFamily="18" charset="0"/>
              </a:rPr>
              <a:t>- Do sự chuyển động tự quay quanh trục theo hướng từ Tây sang Đông nên khắp mọi nơi trên Trái Đất đều lần lượt có ngày, đêm luân phiên nhau.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754D6DF0-F2CF-4607-BCBF-AA8EA7C5FB70}"/>
              </a:ext>
            </a:extLst>
          </p:cNvPr>
          <p:cNvSpPr txBox="1"/>
          <p:nvPr/>
        </p:nvSpPr>
        <p:spPr>
          <a:xfrm>
            <a:off x="3226996" y="4270934"/>
            <a:ext cx="974028" cy="369332"/>
          </a:xfrm>
          <a:prstGeom prst="rect">
            <a:avLst/>
          </a:prstGeom>
          <a:solidFill>
            <a:srgbClr val="017246"/>
          </a:solidFill>
        </p:spPr>
        <p:txBody>
          <a:bodyPr wrap="square" rtlCol="0">
            <a:spAutoFit/>
          </a:bodyPr>
          <a:lstStyle/>
          <a:p>
            <a:r>
              <a:rPr lang="en-US">
                <a:solidFill>
                  <a:schemeClr val="bg1"/>
                </a:solidFill>
              </a:rPr>
              <a:t>..........</a:t>
            </a:r>
          </a:p>
        </p:txBody>
      </p:sp>
      <p:sp>
        <p:nvSpPr>
          <p:cNvPr id="24" name="TextBox 23">
            <a:extLst>
              <a:ext uri="{FF2B5EF4-FFF2-40B4-BE49-F238E27FC236}">
                <a16:creationId xmlns:a16="http://schemas.microsoft.com/office/drawing/2014/main" id="{35679B28-7598-4474-8F0A-0E3C282A69FC}"/>
              </a:ext>
            </a:extLst>
          </p:cNvPr>
          <p:cNvSpPr txBox="1"/>
          <p:nvPr/>
        </p:nvSpPr>
        <p:spPr>
          <a:xfrm>
            <a:off x="181855" y="4640266"/>
            <a:ext cx="974028" cy="369332"/>
          </a:xfrm>
          <a:prstGeom prst="rect">
            <a:avLst/>
          </a:prstGeom>
          <a:solidFill>
            <a:srgbClr val="017246"/>
          </a:solidFill>
        </p:spPr>
        <p:txBody>
          <a:bodyPr wrap="square" rtlCol="0">
            <a:spAutoFit/>
          </a:bodyPr>
          <a:lstStyle/>
          <a:p>
            <a:r>
              <a:rPr lang="en-US">
                <a:solidFill>
                  <a:schemeClr val="bg1"/>
                </a:solidFill>
              </a:rPr>
              <a:t>..........</a:t>
            </a:r>
          </a:p>
        </p:txBody>
      </p:sp>
      <p:sp>
        <p:nvSpPr>
          <p:cNvPr id="25" name="TextBox 24">
            <a:extLst>
              <a:ext uri="{FF2B5EF4-FFF2-40B4-BE49-F238E27FC236}">
                <a16:creationId xmlns:a16="http://schemas.microsoft.com/office/drawing/2014/main" id="{7534400E-A560-4B16-BB89-6A408B44F1E0}"/>
              </a:ext>
            </a:extLst>
          </p:cNvPr>
          <p:cNvSpPr txBox="1"/>
          <p:nvPr/>
        </p:nvSpPr>
        <p:spPr>
          <a:xfrm>
            <a:off x="3849077" y="4591001"/>
            <a:ext cx="523575" cy="369332"/>
          </a:xfrm>
          <a:prstGeom prst="rect">
            <a:avLst/>
          </a:prstGeom>
          <a:solidFill>
            <a:srgbClr val="017246"/>
          </a:solidFill>
        </p:spPr>
        <p:txBody>
          <a:bodyPr wrap="square" rtlCol="0">
            <a:spAutoFit/>
          </a:bodyPr>
          <a:lstStyle/>
          <a:p>
            <a:r>
              <a:rPr lang="en-US">
                <a:solidFill>
                  <a:schemeClr val="bg1"/>
                </a:solidFill>
              </a:rPr>
              <a:t>.....</a:t>
            </a:r>
          </a:p>
        </p:txBody>
      </p:sp>
      <p:sp>
        <p:nvSpPr>
          <p:cNvPr id="27" name="TextBox 26">
            <a:extLst>
              <a:ext uri="{FF2B5EF4-FFF2-40B4-BE49-F238E27FC236}">
                <a16:creationId xmlns:a16="http://schemas.microsoft.com/office/drawing/2014/main" id="{DB505A74-8AA3-4CAB-A7B8-E74A0F602F24}"/>
              </a:ext>
            </a:extLst>
          </p:cNvPr>
          <p:cNvSpPr txBox="1"/>
          <p:nvPr/>
        </p:nvSpPr>
        <p:spPr>
          <a:xfrm>
            <a:off x="1393975" y="5374080"/>
            <a:ext cx="3729819" cy="369332"/>
          </a:xfrm>
          <a:prstGeom prst="rect">
            <a:avLst/>
          </a:prstGeom>
          <a:solidFill>
            <a:srgbClr val="017246"/>
          </a:solidFill>
        </p:spPr>
        <p:txBody>
          <a:bodyPr wrap="square" rtlCol="0">
            <a:spAutoFit/>
          </a:bodyPr>
          <a:lstStyle/>
          <a:p>
            <a:r>
              <a:rPr lang="en-US">
                <a:solidFill>
                  <a:schemeClr val="bg1"/>
                </a:solidFill>
              </a:rPr>
              <a:t>..............................................................</a:t>
            </a:r>
          </a:p>
        </p:txBody>
      </p:sp>
      <p:pic>
        <p:nvPicPr>
          <p:cNvPr id="29" name="Picture 2" descr="Air Microbiome Changes Over Day-Night Cycle">
            <a:extLst>
              <a:ext uri="{FF2B5EF4-FFF2-40B4-BE49-F238E27FC236}">
                <a16:creationId xmlns:a16="http://schemas.microsoft.com/office/drawing/2014/main" id="{4173A770-0406-48DC-8972-7AF47B5385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811"/>
          <a:stretch/>
        </p:blipFill>
        <p:spPr bwMode="auto">
          <a:xfrm flipH="1">
            <a:off x="8013470" y="548640"/>
            <a:ext cx="4178530" cy="29277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8E5F525-C3B5-47C2-A518-27A293C7E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3468" y="3746140"/>
            <a:ext cx="4138465" cy="3058546"/>
          </a:xfrm>
          <a:prstGeom prst="rect">
            <a:avLst/>
          </a:prstGeom>
        </p:spPr>
      </p:pic>
      <p:sp>
        <p:nvSpPr>
          <p:cNvPr id="21" name="TextBox 20">
            <a:extLst>
              <a:ext uri="{FF2B5EF4-FFF2-40B4-BE49-F238E27FC236}">
                <a16:creationId xmlns:a16="http://schemas.microsoft.com/office/drawing/2014/main" id="{ED23D7C8-2012-408C-B74E-DAA2EC876ACF}"/>
              </a:ext>
            </a:extLst>
          </p:cNvPr>
          <p:cNvSpPr txBox="1"/>
          <p:nvPr/>
        </p:nvSpPr>
        <p:spPr>
          <a:xfrm>
            <a:off x="7010265" y="4640266"/>
            <a:ext cx="523575" cy="369332"/>
          </a:xfrm>
          <a:prstGeom prst="rect">
            <a:avLst/>
          </a:prstGeom>
          <a:solidFill>
            <a:srgbClr val="017246"/>
          </a:solidFill>
        </p:spPr>
        <p:txBody>
          <a:bodyPr wrap="square" rtlCol="0">
            <a:spAutoFit/>
          </a:bodyPr>
          <a:lstStyle/>
          <a:p>
            <a:r>
              <a:rPr lang="en-US">
                <a:solidFill>
                  <a:schemeClr val="bg1"/>
                </a:solidFill>
              </a:rPr>
              <a:t>.....</a:t>
            </a:r>
          </a:p>
        </p:txBody>
      </p:sp>
    </p:spTree>
    <p:extLst>
      <p:ext uri="{BB962C8B-B14F-4D97-AF65-F5344CB8AC3E}">
        <p14:creationId xmlns:p14="http://schemas.microsoft.com/office/powerpoint/2010/main" val="162591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3" grpId="0" animBg="1"/>
      <p:bldP spid="24" grpId="0" animBg="1"/>
      <p:bldP spid="25" grpId="0" animBg="1"/>
      <p:bldP spid="27"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cuối bài">
            <a:hlinkClick r:id="" action="ppaction://media"/>
            <a:extLst>
              <a:ext uri="{FF2B5EF4-FFF2-40B4-BE49-F238E27FC236}">
                <a16:creationId xmlns:a16="http://schemas.microsoft.com/office/drawing/2014/main" id="{0A9EA931-47AF-46F5-9B51-2E01055EF5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9167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57400" y="609600"/>
            <a:ext cx="8153400" cy="36933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endParaRPr lang="en-US" altLang="en-US" sz="1800">
              <a:effectLst>
                <a:outerShdw blurRad="38100" dist="38100" dir="2700000" algn="tl">
                  <a:srgbClr val="000000">
                    <a:alpha val="43137"/>
                  </a:srgbClr>
                </a:outerShdw>
              </a:effectLst>
              <a:latin typeface="Tahoma" panose="020B0604030504040204" pitchFamily="34" charset="0"/>
            </a:endParaRPr>
          </a:p>
        </p:txBody>
      </p:sp>
      <p:sp>
        <p:nvSpPr>
          <p:cNvPr id="88067" name="Rectangle 3"/>
          <p:cNvSpPr>
            <a:spLocks noChangeArrowheads="1"/>
          </p:cNvSpPr>
          <p:nvPr/>
        </p:nvSpPr>
        <p:spPr bwMode="auto">
          <a:xfrm>
            <a:off x="-1705555" y="3243264"/>
            <a:ext cx="184730" cy="300210"/>
          </a:xfrm>
          <a:prstGeom prst="rect">
            <a:avLst/>
          </a:prstGeom>
          <a:noFill/>
          <a:ln w="9525">
            <a:noFill/>
            <a:miter lim="800000"/>
            <a:headEnd/>
            <a:tailEnd/>
          </a:ln>
          <a:effectLst/>
        </p:spPr>
        <p:txBody>
          <a:bodyPr wrap="none">
            <a:spAutoFit/>
          </a:bodyPr>
          <a:lstStyle/>
          <a:p>
            <a:pPr algn="r" eaLnBrk="1" hangingPunct="1">
              <a:defRPr/>
            </a:pPr>
            <a:endParaRPr lang="en-US" sz="1351" b="1">
              <a:solidFill>
                <a:srgbClr val="FCEBE6"/>
              </a:solidFill>
              <a:effectLst>
                <a:outerShdw blurRad="38100" dist="38100" dir="2700000" algn="tl">
                  <a:srgbClr val="C0C0C0"/>
                </a:outerShdw>
              </a:effectLst>
              <a:latin typeface="VNI-Times" pitchFamily="2" charset="0"/>
            </a:endParaRPr>
          </a:p>
        </p:txBody>
      </p:sp>
      <p:sp>
        <p:nvSpPr>
          <p:cNvPr id="30724" name="Rectangle 4"/>
          <p:cNvSpPr>
            <a:spLocks noChangeArrowheads="1"/>
          </p:cNvSpPr>
          <p:nvPr/>
        </p:nvSpPr>
        <p:spPr bwMode="auto">
          <a:xfrm>
            <a:off x="1524000" y="304800"/>
            <a:ext cx="91440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tx2"/>
              </a:buClr>
              <a:buFontTx/>
              <a:buNone/>
              <a:defRPr/>
            </a:pPr>
            <a:endParaRPr lang="en-US" altLang="en-US" sz="4000" b="1">
              <a:solidFill>
                <a:srgbClr val="00FF00"/>
              </a:solidFill>
              <a:effectLst>
                <a:outerShdw blurRad="38100" dist="38100" dir="2700000" algn="tl">
                  <a:srgbClr val="000000">
                    <a:alpha val="43137"/>
                  </a:srgbClr>
                </a:outerShdw>
              </a:effectLst>
              <a:latin typeface="VNI-Times" pitchFamily="2" charset="0"/>
            </a:endParaRPr>
          </a:p>
        </p:txBody>
      </p:sp>
      <p:sp>
        <p:nvSpPr>
          <p:cNvPr id="30725" name="Text Box 5"/>
          <p:cNvSpPr txBox="1">
            <a:spLocks noChangeArrowheads="1"/>
          </p:cNvSpPr>
          <p:nvPr/>
        </p:nvSpPr>
        <p:spPr bwMode="auto">
          <a:xfrm>
            <a:off x="1981200" y="2667000"/>
            <a:ext cx="82296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endParaRPr lang="en-US" altLang="en-US" sz="4000" b="1">
              <a:solidFill>
                <a:srgbClr val="CC3300"/>
              </a:solidFill>
              <a:effectLst>
                <a:outerShdw blurRad="38100" dist="38100" dir="2700000" algn="tl">
                  <a:srgbClr val="000000">
                    <a:alpha val="43137"/>
                  </a:srgbClr>
                </a:outerShdw>
              </a:effectLst>
              <a:latin typeface=".VnTime" panose="020B7200000000000000" pitchFamily="34" charset="0"/>
            </a:endParaRPr>
          </a:p>
        </p:txBody>
      </p:sp>
      <p:sp>
        <p:nvSpPr>
          <p:cNvPr id="30728" name="Text Box 4"/>
          <p:cNvSpPr txBox="1">
            <a:spLocks noChangeArrowheads="1"/>
          </p:cNvSpPr>
          <p:nvPr/>
        </p:nvSpPr>
        <p:spPr bwMode="auto">
          <a:xfrm>
            <a:off x="3865324" y="48137"/>
            <a:ext cx="6513719" cy="1006475"/>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705"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67481" y="-36577"/>
            <a:ext cx="27130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
            <a:extLst>
              <a:ext uri="{FF2B5EF4-FFF2-40B4-BE49-F238E27FC236}">
                <a16:creationId xmlns:a16="http://schemas.microsoft.com/office/drawing/2014/main" id="{6D99412C-8119-4B6C-9FC6-8370255F0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849" y="2139374"/>
            <a:ext cx="10718329" cy="4323849"/>
          </a:xfrm>
          <a:prstGeom prst="rect">
            <a:avLst/>
          </a:prstGeom>
        </p:spPr>
      </p:pic>
      <p:sp>
        <p:nvSpPr>
          <p:cNvPr id="21" name="TextBox 20">
            <a:extLst>
              <a:ext uri="{FF2B5EF4-FFF2-40B4-BE49-F238E27FC236}">
                <a16:creationId xmlns:a16="http://schemas.microsoft.com/office/drawing/2014/main" id="{1ADFCC61-ECBB-4019-9A77-C4E1741B86FD}"/>
              </a:ext>
            </a:extLst>
          </p:cNvPr>
          <p:cNvSpPr txBox="1"/>
          <p:nvPr/>
        </p:nvSpPr>
        <p:spPr>
          <a:xfrm>
            <a:off x="1981200" y="2967473"/>
            <a:ext cx="6173396" cy="954107"/>
          </a:xfrm>
          <a:prstGeom prst="rect">
            <a:avLst/>
          </a:prstGeom>
          <a:noFill/>
        </p:spPr>
        <p:txBody>
          <a:bodyPr wrap="square" rtlCol="0">
            <a:spAutoFit/>
          </a:bodyPr>
          <a:lstStyle/>
          <a:p>
            <a:pPr marL="457200" indent="-457200">
              <a:buFontTx/>
              <a:buChar char="-"/>
            </a:pPr>
            <a:r>
              <a:rPr lang="en-US" sz="2800">
                <a:latin typeface="+mj-lt"/>
              </a:rPr>
              <a:t>Học bài, làm bài 1, 2, 3 SGK/ trang 17 trong Sách bài tập.</a:t>
            </a:r>
          </a:p>
        </p:txBody>
      </p:sp>
      <p:sp>
        <p:nvSpPr>
          <p:cNvPr id="22" name="TextBox 21">
            <a:extLst>
              <a:ext uri="{FF2B5EF4-FFF2-40B4-BE49-F238E27FC236}">
                <a16:creationId xmlns:a16="http://schemas.microsoft.com/office/drawing/2014/main" id="{74CBF023-E7AC-4891-BED1-F70ACD909B19}"/>
              </a:ext>
            </a:extLst>
          </p:cNvPr>
          <p:cNvSpPr txBox="1"/>
          <p:nvPr/>
        </p:nvSpPr>
        <p:spPr>
          <a:xfrm>
            <a:off x="1704953" y="5048268"/>
            <a:ext cx="4978671" cy="523220"/>
          </a:xfrm>
          <a:prstGeom prst="rect">
            <a:avLst/>
          </a:prstGeom>
          <a:noFill/>
        </p:spPr>
        <p:txBody>
          <a:bodyPr wrap="square" rtlCol="0">
            <a:spAutoFit/>
          </a:bodyPr>
          <a:lstStyle/>
          <a:p>
            <a:r>
              <a:rPr lang="en-US" sz="2800">
                <a:latin typeface="+mj-lt"/>
              </a:rPr>
              <a:t>- Soạn mục 2.b, c bài 7. </a:t>
            </a:r>
            <a:endParaRPr lang="en-US" sz="2800" b="1" dirty="0">
              <a:latin typeface="+mj-lt"/>
            </a:endParaRPr>
          </a:p>
        </p:txBody>
      </p:sp>
    </p:spTree>
    <p:extLst>
      <p:ext uri="{BB962C8B-B14F-4D97-AF65-F5344CB8AC3E}">
        <p14:creationId xmlns:p14="http://schemas.microsoft.com/office/powerpoint/2010/main" val="421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9"/>
            <a:ext cx="12954000" cy="689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WordArt 4"/>
          <p:cNvSpPr>
            <a:spLocks noChangeArrowheads="1" noChangeShapeType="1" noTextEdit="1"/>
          </p:cNvSpPr>
          <p:nvPr/>
        </p:nvSpPr>
        <p:spPr bwMode="auto">
          <a:xfrm>
            <a:off x="2963864" y="3052763"/>
            <a:ext cx="4841875" cy="1009651"/>
          </a:xfrm>
          <a:prstGeom prst="rect">
            <a:avLst/>
          </a:prstGeom>
        </p:spPr>
        <p:txBody>
          <a:bodyPr wrap="none" fromWordArt="1">
            <a:prstTxWarp prst="textPlain">
              <a:avLst>
                <a:gd name="adj" fmla="val 50000"/>
              </a:avLst>
            </a:prstTxWarp>
          </a:bodyPr>
          <a:lstStyle/>
          <a:p>
            <a:pPr algn="ctr"/>
            <a:r>
              <a:rPr lang="en-US" sz="3600" kern="10">
                <a:ln w="19050">
                  <a:solidFill>
                    <a:srgbClr val="FFC000"/>
                  </a:solidFill>
                  <a:round/>
                  <a:headEnd/>
                  <a:tailEnd/>
                </a:ln>
                <a:solidFill>
                  <a:srgbClr val="FF0066"/>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Giờ học kết thúc !</a:t>
            </a:r>
          </a:p>
        </p:txBody>
      </p:sp>
      <p:sp>
        <p:nvSpPr>
          <p:cNvPr id="4" name="WordArt 4"/>
          <p:cNvSpPr>
            <a:spLocks noChangeArrowheads="1" noChangeShapeType="1" noTextEdit="1"/>
          </p:cNvSpPr>
          <p:nvPr/>
        </p:nvSpPr>
        <p:spPr bwMode="auto">
          <a:xfrm>
            <a:off x="2731108" y="4218378"/>
            <a:ext cx="5597525" cy="1092200"/>
          </a:xfrm>
          <a:prstGeom prst="rect">
            <a:avLst/>
          </a:prstGeom>
        </p:spPr>
        <p:txBody>
          <a:bodyPr wrap="none" fromWordArt="1">
            <a:prstTxWarp prst="textDoubleWave1">
              <a:avLst>
                <a:gd name="adj1" fmla="val 12500"/>
                <a:gd name="adj2" fmla="val -51"/>
              </a:avLst>
            </a:prstTxWarp>
          </a:bodyPr>
          <a:lstStyle/>
          <a:p>
            <a:pPr algn="ctr"/>
            <a:r>
              <a:rPr lang="en-US" sz="3600" b="1" kern="1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Cảm ơn các thầy cô dự giờ thăm lớp!</a:t>
            </a:r>
          </a:p>
          <a:p>
            <a:pPr algn="ctr"/>
            <a:r>
              <a:rPr lang="en-US" sz="3600" b="1" kern="1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Hẹn gặp lại các con ở bài học tiếp theo!</a:t>
            </a:r>
          </a:p>
        </p:txBody>
      </p:sp>
    </p:spTree>
    <p:custDataLst>
      <p:tags r:id="rId1"/>
    </p:custDataLst>
    <p:extLst>
      <p:ext uri="{BB962C8B-B14F-4D97-AF65-F5344CB8AC3E}">
        <p14:creationId xmlns:p14="http://schemas.microsoft.com/office/powerpoint/2010/main" val="364650592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5D3FBF-1481-4BEF-B0EE-6347C3B8171B}"/>
              </a:ext>
            </a:extLst>
          </p:cNvPr>
          <p:cNvGrpSpPr/>
          <p:nvPr/>
        </p:nvGrpSpPr>
        <p:grpSpPr>
          <a:xfrm>
            <a:off x="172064" y="1861533"/>
            <a:ext cx="7265656" cy="609299"/>
            <a:chOff x="2031999" y="1794300"/>
            <a:chExt cx="11395918" cy="609299"/>
          </a:xfrm>
        </p:grpSpPr>
        <p:sp>
          <p:nvSpPr>
            <p:cNvPr id="8" name="Straight Connector 7">
              <a:extLst>
                <a:ext uri="{FF2B5EF4-FFF2-40B4-BE49-F238E27FC236}">
                  <a16:creationId xmlns:a16="http://schemas.microsoft.com/office/drawing/2014/main" id="{7209EA26-2192-4719-A8B6-EFB3898D75A6}"/>
                </a:ext>
              </a:extLst>
            </p:cNvPr>
            <p:cNvSpPr/>
            <p:nvPr/>
          </p:nvSpPr>
          <p:spPr>
            <a:xfrm>
              <a:off x="2031999" y="2389553"/>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98C65592-DBCC-4593-BAF1-4045DCADCF9E}"/>
                </a:ext>
              </a:extLst>
            </p:cNvPr>
            <p:cNvSpPr/>
            <p:nvPr/>
          </p:nvSpPr>
          <p:spPr>
            <a:xfrm>
              <a:off x="3698240" y="1808346"/>
              <a:ext cx="9729677"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sz="2400" kern="1200">
                  <a:solidFill>
                    <a:srgbClr val="002060"/>
                  </a:solidFill>
                  <a:latin typeface="Times New Roman" panose="02020603050405020304" pitchFamily="18" charset="0"/>
                  <a:cs typeface="Times New Roman" panose="02020603050405020304" pitchFamily="18" charset="0"/>
                </a:rPr>
                <a:t>8</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732BEC62-5983-4816-8B6C-6EC99C3EB1E4}"/>
                </a:ext>
              </a:extLst>
            </p:cNvPr>
            <p:cNvSpPr/>
            <p:nvPr/>
          </p:nvSpPr>
          <p:spPr>
            <a:xfrm>
              <a:off x="2032000" y="1794300"/>
              <a:ext cx="1386349"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dirty="0">
                  <a:solidFill>
                    <a:schemeClr val="bg1"/>
                  </a:solidFill>
                  <a:latin typeface="Times New Roman" panose="02020603050405020304" pitchFamily="18" charset="0"/>
                  <a:cs typeface="Times New Roman" panose="02020603050405020304" pitchFamily="18" charset="0"/>
                </a:rPr>
                <a:t>A</a:t>
              </a:r>
            </a:p>
          </p:txBody>
        </p:sp>
      </p:grpSp>
      <p:grpSp>
        <p:nvGrpSpPr>
          <p:cNvPr id="3" name="Group 2">
            <a:extLst>
              <a:ext uri="{FF2B5EF4-FFF2-40B4-BE49-F238E27FC236}">
                <a16:creationId xmlns:a16="http://schemas.microsoft.com/office/drawing/2014/main" id="{54C9E872-8ED4-48EE-B54D-4F49CD24523D}"/>
              </a:ext>
            </a:extLst>
          </p:cNvPr>
          <p:cNvGrpSpPr/>
          <p:nvPr/>
        </p:nvGrpSpPr>
        <p:grpSpPr>
          <a:xfrm>
            <a:off x="172066" y="2973476"/>
            <a:ext cx="6710872" cy="634340"/>
            <a:chOff x="2032000" y="3907627"/>
            <a:chExt cx="10525760" cy="634340"/>
          </a:xfrm>
        </p:grpSpPr>
        <p:sp>
          <p:nvSpPr>
            <p:cNvPr id="7" name="Straight Connector 6">
              <a:extLst>
                <a:ext uri="{FF2B5EF4-FFF2-40B4-BE49-F238E27FC236}">
                  <a16:creationId xmlns:a16="http://schemas.microsoft.com/office/drawing/2014/main" id="{11A36073-148A-4D04-B961-5DC2E2827DF5}"/>
                </a:ext>
              </a:extLst>
            </p:cNvPr>
            <p:cNvSpPr/>
            <p:nvPr/>
          </p:nvSpPr>
          <p:spPr>
            <a:xfrm>
              <a:off x="2032000" y="45028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C3AB2C7-0501-4717-80FC-01BC71CFC87D}"/>
                </a:ext>
              </a:extLst>
            </p:cNvPr>
            <p:cNvSpPr/>
            <p:nvPr/>
          </p:nvSpPr>
          <p:spPr>
            <a:xfrm>
              <a:off x="3698239" y="3946714"/>
              <a:ext cx="88595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sz="2400" kern="1200">
                  <a:solidFill>
                    <a:srgbClr val="002060"/>
                  </a:solidFill>
                  <a:latin typeface="Times New Roman" panose="02020603050405020304" pitchFamily="18" charset="0"/>
                  <a:cs typeface="Times New Roman" panose="02020603050405020304" pitchFamily="18" charset="0"/>
                </a:rPr>
                <a:t>9</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DF6C953-CAEB-420E-99A8-3BCF0837DD5B}"/>
                </a:ext>
              </a:extLst>
            </p:cNvPr>
            <p:cNvSpPr/>
            <p:nvPr/>
          </p:nvSpPr>
          <p:spPr>
            <a:xfrm>
              <a:off x="2032000" y="39076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dirty="0">
                  <a:solidFill>
                    <a:schemeClr val="bg1"/>
                  </a:solidFill>
                  <a:latin typeface="Times New Roman" panose="02020603050405020304" pitchFamily="18" charset="0"/>
                  <a:cs typeface="Times New Roman" panose="02020603050405020304" pitchFamily="18" charset="0"/>
                </a:rPr>
                <a:t>B</a:t>
              </a:r>
            </a:p>
          </p:txBody>
        </p:sp>
      </p:grpSp>
      <p:grpSp>
        <p:nvGrpSpPr>
          <p:cNvPr id="4" name="Group 3">
            <a:extLst>
              <a:ext uri="{FF2B5EF4-FFF2-40B4-BE49-F238E27FC236}">
                <a16:creationId xmlns:a16="http://schemas.microsoft.com/office/drawing/2014/main" id="{A5C7A2AD-B4D3-4F29-A962-6C8743A21334}"/>
              </a:ext>
            </a:extLst>
          </p:cNvPr>
          <p:cNvGrpSpPr/>
          <p:nvPr/>
        </p:nvGrpSpPr>
        <p:grpSpPr>
          <a:xfrm>
            <a:off x="172064" y="4148966"/>
            <a:ext cx="6036299" cy="625439"/>
            <a:chOff x="2032000" y="5723327"/>
            <a:chExt cx="9467717" cy="625439"/>
          </a:xfrm>
        </p:grpSpPr>
        <p:sp>
          <p:nvSpPr>
            <p:cNvPr id="6" name="Straight Connector 5">
              <a:extLst>
                <a:ext uri="{FF2B5EF4-FFF2-40B4-BE49-F238E27FC236}">
                  <a16:creationId xmlns:a16="http://schemas.microsoft.com/office/drawing/2014/main" id="{3B104B74-305C-4A94-9709-757B2044576E}"/>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26BBDA63-942E-4B73-A670-353AE481444D}"/>
                </a:ext>
              </a:extLst>
            </p:cNvPr>
            <p:cNvSpPr/>
            <p:nvPr/>
          </p:nvSpPr>
          <p:spPr>
            <a:xfrm>
              <a:off x="3672582" y="5753513"/>
              <a:ext cx="7827135"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sz="2400" kern="1200">
                  <a:solidFill>
                    <a:srgbClr val="002060"/>
                  </a:solidFill>
                  <a:latin typeface="Times New Roman" panose="02020603050405020304" pitchFamily="18" charset="0"/>
                  <a:cs typeface="Times New Roman" panose="02020603050405020304" pitchFamily="18" charset="0"/>
                </a:rPr>
                <a:t>10</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886E2E8C-038B-4043-BAC5-0C5021DC0AE5}"/>
                </a:ext>
              </a:extLst>
            </p:cNvPr>
            <p:cNvSpPr/>
            <p:nvPr/>
          </p:nvSpPr>
          <p:spPr>
            <a:xfrm>
              <a:off x="2032000" y="57233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dirty="0">
                  <a:solidFill>
                    <a:schemeClr val="bg1"/>
                  </a:solidFill>
                  <a:latin typeface="Times New Roman" panose="02020603050405020304" pitchFamily="18" charset="0"/>
                  <a:cs typeface="Times New Roman" panose="02020603050405020304" pitchFamily="18" charset="0"/>
                </a:rPr>
                <a:t>C</a:t>
              </a:r>
              <a:endParaRPr lang="en-US" sz="2400" kern="1200" dirty="0">
                <a:solidFill>
                  <a:schemeClr val="bg1"/>
                </a:solidFill>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C4BB9D8-6DC9-40F5-B15E-FBB680DF96A7}"/>
              </a:ext>
            </a:extLst>
          </p:cNvPr>
          <p:cNvSpPr/>
          <p:nvPr/>
        </p:nvSpPr>
        <p:spPr>
          <a:xfrm>
            <a:off x="172064" y="112976"/>
            <a:ext cx="6118268"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FBBBA227-7917-4800-B61B-AE253F196E2E}"/>
              </a:ext>
            </a:extLst>
          </p:cNvPr>
          <p:cNvSpPr/>
          <p:nvPr/>
        </p:nvSpPr>
        <p:spPr>
          <a:xfrm>
            <a:off x="314765" y="192245"/>
            <a:ext cx="6118268"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Câu 1: Hệ Mặt trời có bao nhiêu hành tinh?  </a:t>
            </a: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F2AFD729-3C53-42AE-963C-7A66910B6388}"/>
              </a:ext>
            </a:extLst>
          </p:cNvPr>
          <p:cNvGrpSpPr/>
          <p:nvPr/>
        </p:nvGrpSpPr>
        <p:grpSpPr>
          <a:xfrm>
            <a:off x="172066" y="5250242"/>
            <a:ext cx="7471919" cy="603046"/>
            <a:chOff x="2032000" y="5715534"/>
            <a:chExt cx="11719435" cy="603046"/>
          </a:xfrm>
        </p:grpSpPr>
        <p:sp>
          <p:nvSpPr>
            <p:cNvPr id="21" name="Straight Connector 20">
              <a:extLst>
                <a:ext uri="{FF2B5EF4-FFF2-40B4-BE49-F238E27FC236}">
                  <a16:creationId xmlns:a16="http://schemas.microsoft.com/office/drawing/2014/main" id="{C1E0AD31-C667-42B2-81E3-8EA3D4697727}"/>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7806E13F-20D5-46DD-8CC5-D158E275D0CC}"/>
                </a:ext>
              </a:extLst>
            </p:cNvPr>
            <p:cNvSpPr/>
            <p:nvPr/>
          </p:nvSpPr>
          <p:spPr>
            <a:xfrm>
              <a:off x="3672714" y="5715534"/>
              <a:ext cx="100787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sz="2400" kern="1200">
                  <a:solidFill>
                    <a:srgbClr val="002060"/>
                  </a:solidFill>
                  <a:latin typeface="Times New Roman" panose="02020603050405020304" pitchFamily="18" charset="0"/>
                  <a:cs typeface="Times New Roman" panose="02020603050405020304" pitchFamily="18" charset="0"/>
                </a:rPr>
                <a:t>11</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F9B3B16F-746D-4EAF-B73A-B311329F8B40}"/>
                </a:ext>
              </a:extLst>
            </p:cNvPr>
            <p:cNvSpPr/>
            <p:nvPr/>
          </p:nvSpPr>
          <p:spPr>
            <a:xfrm>
              <a:off x="2032000" y="5723327"/>
              <a:ext cx="1386347"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dirty="0">
                  <a:solidFill>
                    <a:srgbClr val="002060"/>
                  </a:solidFill>
                  <a:latin typeface="Times New Roman" panose="02020603050405020304" pitchFamily="18" charset="0"/>
                  <a:cs typeface="Times New Roman" panose="02020603050405020304" pitchFamily="18" charset="0"/>
                </a:rPr>
                <a:t>D</a:t>
              </a:r>
            </a:p>
          </p:txBody>
        </p:sp>
      </p:grpSp>
      <p:pic>
        <p:nvPicPr>
          <p:cNvPr id="30" name="Picture 2" descr="Game: Giải cứu Trái Đất! + mỗi ô tương ứng 1 câu hỏi, trả lời đúng được tung xúc xắc đến ô tiếp theo, đội nào giải cứu được TĐ nhanh nhất thì thắng">
            <a:extLst>
              <a:ext uri="{FF2B5EF4-FFF2-40B4-BE49-F238E27FC236}">
                <a16:creationId xmlns:a16="http://schemas.microsoft.com/office/drawing/2014/main" id="{D80F4258-DEF6-4918-9D71-59D81558EE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793"/>
          <a:stretch/>
        </p:blipFill>
        <p:spPr bwMode="auto">
          <a:xfrm>
            <a:off x="7820544" y="573578"/>
            <a:ext cx="4371456" cy="62844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Spaceship GIFs | Tenor">
            <a:extLst>
              <a:ext uri="{FF2B5EF4-FFF2-40B4-BE49-F238E27FC236}">
                <a16:creationId xmlns:a16="http://schemas.microsoft.com/office/drawing/2014/main" id="{6BD118AF-86D4-4307-B210-CDAF24025642}"/>
              </a:ext>
            </a:extLst>
          </p:cNvPr>
          <p:cNvPicPr>
            <a:picLocks noChangeAspect="1" noChangeArrowheads="1" noCrop="1"/>
          </p:cNvPicPr>
          <p:nvPr/>
        </p:nvPicPr>
        <p:blipFill>
          <a:blip r:embed="rId6">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16432589">
            <a:off x="7941904" y="5093113"/>
            <a:ext cx="1324841" cy="99363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AD08ED0-9B57-46F7-B0C6-EAB1643DFA0B}"/>
              </a:ext>
            </a:extLst>
          </p:cNvPr>
          <p:cNvSpPr txBox="1"/>
          <p:nvPr/>
        </p:nvSpPr>
        <p:spPr>
          <a:xfrm>
            <a:off x="7768592" y="5857060"/>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START</a:t>
            </a:r>
          </a:p>
        </p:txBody>
      </p:sp>
      <p:sp>
        <p:nvSpPr>
          <p:cNvPr id="33" name="TextBox 32">
            <a:extLst>
              <a:ext uri="{FF2B5EF4-FFF2-40B4-BE49-F238E27FC236}">
                <a16:creationId xmlns:a16="http://schemas.microsoft.com/office/drawing/2014/main" id="{E551C4BC-E4E9-4BB9-AC80-D849A7619C64}"/>
              </a:ext>
            </a:extLst>
          </p:cNvPr>
          <p:cNvSpPr txBox="1"/>
          <p:nvPr/>
        </p:nvSpPr>
        <p:spPr>
          <a:xfrm>
            <a:off x="10986404" y="2217728"/>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FINISH</a:t>
            </a:r>
          </a:p>
        </p:txBody>
      </p:sp>
      <p:pic>
        <p:nvPicPr>
          <p:cNvPr id="34" name="Picture 4" descr="Spaceship GIFs | Tenor">
            <a:extLst>
              <a:ext uri="{FF2B5EF4-FFF2-40B4-BE49-F238E27FC236}">
                <a16:creationId xmlns:a16="http://schemas.microsoft.com/office/drawing/2014/main" id="{F7911CCE-2506-438B-87DF-6097343F3BED}"/>
              </a:ext>
            </a:extLst>
          </p:cNvPr>
          <p:cNvPicPr>
            <a:picLocks noChangeAspect="1" noChangeArrowheads="1" noCrop="1"/>
          </p:cNvPicPr>
          <p:nvPr/>
        </p:nvPicPr>
        <p:blipFill>
          <a:blip r:embed="rId6">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3458682">
            <a:off x="9551048" y="4962149"/>
            <a:ext cx="1324841" cy="9936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93A7590-1FFE-4436-97F0-8E99793BAF68}"/>
              </a:ext>
            </a:extLst>
          </p:cNvPr>
          <p:cNvPicPr>
            <a:picLocks noChangeAspect="1"/>
          </p:cNvPicPr>
          <p:nvPr/>
        </p:nvPicPr>
        <p:blipFill>
          <a:blip r:embed="rId7"/>
          <a:stretch>
            <a:fillRect/>
          </a:stretch>
        </p:blipFill>
        <p:spPr>
          <a:xfrm>
            <a:off x="1532106" y="1670887"/>
            <a:ext cx="883889" cy="883889"/>
          </a:xfrm>
          <a:prstGeom prst="rect">
            <a:avLst/>
          </a:prstGeom>
        </p:spPr>
      </p:pic>
    </p:spTree>
    <p:custDataLst>
      <p:tags r:id="rId1"/>
    </p:custDataLst>
    <p:extLst>
      <p:ext uri="{BB962C8B-B14F-4D97-AF65-F5344CB8AC3E}">
        <p14:creationId xmlns:p14="http://schemas.microsoft.com/office/powerpoint/2010/main" val="11437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4" name="dung-4 wav.wav"/>
                                        </p:tgtEl>
                                      </p:cMediaNode>
                                    </p:audio>
                                  </p:subTnLst>
                                </p:cTn>
                              </p:par>
                              <p:par>
                                <p:cTn id="12" presetID="10" presetClass="exit" presetSubtype="0" fill="hold" nodeType="withEffect">
                                  <p:stCondLst>
                                    <p:cond delay="0"/>
                                  </p:stCondLst>
                                  <p:childTnLst>
                                    <p:animEffect transition="out" filter="fade">
                                      <p:cBhvr>
                                        <p:cTn id="13" dur="500"/>
                                        <p:tgtEl>
                                          <p:spTgt spid="31"/>
                                        </p:tgtEl>
                                      </p:cBhvr>
                                    </p:animEffect>
                                    <p:set>
                                      <p:cBhvr>
                                        <p:cTn id="1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4916" objId="25"/>
        <p14:stopEvt time="12345" objId="2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Game: Giải cứu Trái Đất! + mỗi ô tương ứng 1 câu hỏi, trả lời đúng được tung xúc xắc đến ô tiếp theo, đội nào giải cứu được TĐ nhanh nhất thì thắng">
            <a:extLst>
              <a:ext uri="{FF2B5EF4-FFF2-40B4-BE49-F238E27FC236}">
                <a16:creationId xmlns:a16="http://schemas.microsoft.com/office/drawing/2014/main" id="{6FB41C46-1180-4B30-8D5A-1A08046739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793"/>
          <a:stretch/>
        </p:blipFill>
        <p:spPr bwMode="auto">
          <a:xfrm>
            <a:off x="7801034" y="573578"/>
            <a:ext cx="4371456" cy="628442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2CDDFFF-D8FA-4472-A96D-B68C7EF6D35F}"/>
              </a:ext>
            </a:extLst>
          </p:cNvPr>
          <p:cNvSpPr txBox="1"/>
          <p:nvPr/>
        </p:nvSpPr>
        <p:spPr>
          <a:xfrm>
            <a:off x="7768592" y="5857060"/>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START</a:t>
            </a:r>
          </a:p>
        </p:txBody>
      </p:sp>
      <p:sp>
        <p:nvSpPr>
          <p:cNvPr id="29" name="TextBox 28">
            <a:extLst>
              <a:ext uri="{FF2B5EF4-FFF2-40B4-BE49-F238E27FC236}">
                <a16:creationId xmlns:a16="http://schemas.microsoft.com/office/drawing/2014/main" id="{860E6AA7-E274-47D1-82D2-871FE905D2FB}"/>
              </a:ext>
            </a:extLst>
          </p:cNvPr>
          <p:cNvSpPr txBox="1"/>
          <p:nvPr/>
        </p:nvSpPr>
        <p:spPr>
          <a:xfrm>
            <a:off x="10986404" y="2217728"/>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FINISH</a:t>
            </a:r>
          </a:p>
        </p:txBody>
      </p:sp>
      <p:pic>
        <p:nvPicPr>
          <p:cNvPr id="32" name="Picture 4" descr="Spaceship GIFs | Tenor">
            <a:extLst>
              <a:ext uri="{FF2B5EF4-FFF2-40B4-BE49-F238E27FC236}">
                <a16:creationId xmlns:a16="http://schemas.microsoft.com/office/drawing/2014/main" id="{13A67A2F-6674-46B6-ABAA-3B91412CA0C0}"/>
              </a:ext>
            </a:extLst>
          </p:cNvPr>
          <p:cNvPicPr>
            <a:picLocks noChangeAspect="1" noChangeArrowheads="1" noCrop="1"/>
          </p:cNvPicPr>
          <p:nvPr/>
        </p:nvPicPr>
        <p:blipFill>
          <a:blip r:embed="rId6">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13208494">
            <a:off x="9324341" y="3878753"/>
            <a:ext cx="1324841" cy="9936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Spaceship GIFs | Tenor">
            <a:extLst>
              <a:ext uri="{FF2B5EF4-FFF2-40B4-BE49-F238E27FC236}">
                <a16:creationId xmlns:a16="http://schemas.microsoft.com/office/drawing/2014/main" id="{A603398C-CF55-47F2-AF08-FEC0C5AA2952}"/>
              </a:ext>
            </a:extLst>
          </p:cNvPr>
          <p:cNvPicPr>
            <a:picLocks noChangeAspect="1" noChangeArrowheads="1" noCrop="1"/>
          </p:cNvPicPr>
          <p:nvPr/>
        </p:nvPicPr>
        <p:blipFill>
          <a:blip r:embed="rId6">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3458682">
            <a:off x="9551048" y="4962149"/>
            <a:ext cx="1324841" cy="993631"/>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FEB70877-EB24-4F2F-A12F-9B0DB8C0CB4B}"/>
              </a:ext>
            </a:extLst>
          </p:cNvPr>
          <p:cNvGrpSpPr/>
          <p:nvPr/>
        </p:nvGrpSpPr>
        <p:grpSpPr>
          <a:xfrm>
            <a:off x="172064" y="1861533"/>
            <a:ext cx="7265656" cy="609299"/>
            <a:chOff x="2031999" y="1794300"/>
            <a:chExt cx="11395918" cy="609299"/>
          </a:xfrm>
        </p:grpSpPr>
        <p:sp>
          <p:nvSpPr>
            <p:cNvPr id="33" name="Straight Connector 32">
              <a:extLst>
                <a:ext uri="{FF2B5EF4-FFF2-40B4-BE49-F238E27FC236}">
                  <a16:creationId xmlns:a16="http://schemas.microsoft.com/office/drawing/2014/main" id="{5D381209-9AD0-454E-99CE-A70948700609}"/>
                </a:ext>
              </a:extLst>
            </p:cNvPr>
            <p:cNvSpPr/>
            <p:nvPr/>
          </p:nvSpPr>
          <p:spPr>
            <a:xfrm>
              <a:off x="2031999" y="2389553"/>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34" name="Freeform: Shape 33">
              <a:extLst>
                <a:ext uri="{FF2B5EF4-FFF2-40B4-BE49-F238E27FC236}">
                  <a16:creationId xmlns:a16="http://schemas.microsoft.com/office/drawing/2014/main" id="{251788C5-E6FF-4967-A491-AC1CF9B6147D}"/>
                </a:ext>
              </a:extLst>
            </p:cNvPr>
            <p:cNvSpPr/>
            <p:nvPr/>
          </p:nvSpPr>
          <p:spPr>
            <a:xfrm>
              <a:off x="3698240" y="1808346"/>
              <a:ext cx="9729677"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sz="2400" kern="1200">
                  <a:solidFill>
                    <a:srgbClr val="002060"/>
                  </a:solidFill>
                  <a:latin typeface="Times New Roman" panose="02020603050405020304" pitchFamily="18" charset="0"/>
                  <a:cs typeface="Times New Roman" panose="02020603050405020304" pitchFamily="18" charset="0"/>
                </a:rPr>
                <a:t>Hình tròn.</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49D14E3C-57D7-439D-8144-D12973724E38}"/>
                </a:ext>
              </a:extLst>
            </p:cNvPr>
            <p:cNvSpPr/>
            <p:nvPr/>
          </p:nvSpPr>
          <p:spPr>
            <a:xfrm>
              <a:off x="2032000" y="1794300"/>
              <a:ext cx="1386349"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dirty="0">
                  <a:solidFill>
                    <a:schemeClr val="bg1"/>
                  </a:solidFill>
                  <a:latin typeface="Times New Roman" panose="02020603050405020304" pitchFamily="18" charset="0"/>
                  <a:cs typeface="Times New Roman" panose="02020603050405020304" pitchFamily="18" charset="0"/>
                </a:rPr>
                <a:t>A</a:t>
              </a:r>
            </a:p>
          </p:txBody>
        </p:sp>
      </p:grpSp>
      <p:grpSp>
        <p:nvGrpSpPr>
          <p:cNvPr id="36" name="Group 35">
            <a:extLst>
              <a:ext uri="{FF2B5EF4-FFF2-40B4-BE49-F238E27FC236}">
                <a16:creationId xmlns:a16="http://schemas.microsoft.com/office/drawing/2014/main" id="{B3CF2112-BDFB-4CE5-A9B0-3E47E6AEAF68}"/>
              </a:ext>
            </a:extLst>
          </p:cNvPr>
          <p:cNvGrpSpPr/>
          <p:nvPr/>
        </p:nvGrpSpPr>
        <p:grpSpPr>
          <a:xfrm>
            <a:off x="172066" y="2973476"/>
            <a:ext cx="6710872" cy="634340"/>
            <a:chOff x="2032000" y="3907627"/>
            <a:chExt cx="10525760" cy="634340"/>
          </a:xfrm>
        </p:grpSpPr>
        <p:sp>
          <p:nvSpPr>
            <p:cNvPr id="37" name="Straight Connector 36">
              <a:extLst>
                <a:ext uri="{FF2B5EF4-FFF2-40B4-BE49-F238E27FC236}">
                  <a16:creationId xmlns:a16="http://schemas.microsoft.com/office/drawing/2014/main" id="{1FDA3628-2B11-452C-B626-12DD7F38E90B}"/>
                </a:ext>
              </a:extLst>
            </p:cNvPr>
            <p:cNvSpPr/>
            <p:nvPr/>
          </p:nvSpPr>
          <p:spPr>
            <a:xfrm>
              <a:off x="2032000" y="45028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38" name="Freeform: Shape 37">
              <a:extLst>
                <a:ext uri="{FF2B5EF4-FFF2-40B4-BE49-F238E27FC236}">
                  <a16:creationId xmlns:a16="http://schemas.microsoft.com/office/drawing/2014/main" id="{C40BB04A-2B62-4CBC-9B51-2FD791E129DF}"/>
                </a:ext>
              </a:extLst>
            </p:cNvPr>
            <p:cNvSpPr/>
            <p:nvPr/>
          </p:nvSpPr>
          <p:spPr>
            <a:xfrm>
              <a:off x="3698239" y="3946714"/>
              <a:ext cx="88595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sz="2400" kern="1200">
                  <a:solidFill>
                    <a:srgbClr val="002060"/>
                  </a:solidFill>
                  <a:latin typeface="Times New Roman" panose="02020603050405020304" pitchFamily="18" charset="0"/>
                  <a:cs typeface="Times New Roman" panose="02020603050405020304" pitchFamily="18" charset="0"/>
                </a:rPr>
                <a:t>Hình cầu.</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1829E6FE-F1E2-456D-A69B-2D8697FB7A0B}"/>
                </a:ext>
              </a:extLst>
            </p:cNvPr>
            <p:cNvSpPr/>
            <p:nvPr/>
          </p:nvSpPr>
          <p:spPr>
            <a:xfrm>
              <a:off x="2032000" y="39076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dirty="0">
                  <a:solidFill>
                    <a:schemeClr val="bg1"/>
                  </a:solidFill>
                  <a:latin typeface="Times New Roman" panose="02020603050405020304" pitchFamily="18" charset="0"/>
                  <a:cs typeface="Times New Roman" panose="02020603050405020304" pitchFamily="18" charset="0"/>
                </a:rPr>
                <a:t>B</a:t>
              </a:r>
            </a:p>
          </p:txBody>
        </p:sp>
      </p:grpSp>
      <p:grpSp>
        <p:nvGrpSpPr>
          <p:cNvPr id="40" name="Group 39">
            <a:extLst>
              <a:ext uri="{FF2B5EF4-FFF2-40B4-BE49-F238E27FC236}">
                <a16:creationId xmlns:a16="http://schemas.microsoft.com/office/drawing/2014/main" id="{725F6382-B012-4EE4-A6FF-B79B0248E605}"/>
              </a:ext>
            </a:extLst>
          </p:cNvPr>
          <p:cNvGrpSpPr/>
          <p:nvPr/>
        </p:nvGrpSpPr>
        <p:grpSpPr>
          <a:xfrm>
            <a:off x="172064" y="4148966"/>
            <a:ext cx="6118268" cy="634446"/>
            <a:chOff x="2032000" y="5723327"/>
            <a:chExt cx="9596282" cy="634446"/>
          </a:xfrm>
        </p:grpSpPr>
        <p:sp>
          <p:nvSpPr>
            <p:cNvPr id="41" name="Straight Connector 40">
              <a:extLst>
                <a:ext uri="{FF2B5EF4-FFF2-40B4-BE49-F238E27FC236}">
                  <a16:creationId xmlns:a16="http://schemas.microsoft.com/office/drawing/2014/main" id="{8FC02851-F82D-43AF-BCA2-016B2A4238AF}"/>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42" name="Freeform: Shape 41">
              <a:extLst>
                <a:ext uri="{FF2B5EF4-FFF2-40B4-BE49-F238E27FC236}">
                  <a16:creationId xmlns:a16="http://schemas.microsoft.com/office/drawing/2014/main" id="{72DF7FAD-526B-48D9-811A-D3AFA204F880}"/>
                </a:ext>
              </a:extLst>
            </p:cNvPr>
            <p:cNvSpPr/>
            <p:nvPr/>
          </p:nvSpPr>
          <p:spPr>
            <a:xfrm>
              <a:off x="3801147" y="5762520"/>
              <a:ext cx="7827135"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sz="2400" kern="1200">
                  <a:solidFill>
                    <a:srgbClr val="002060"/>
                  </a:solidFill>
                  <a:latin typeface="Times New Roman" panose="02020603050405020304" pitchFamily="18" charset="0"/>
                  <a:cs typeface="Times New Roman" panose="02020603050405020304" pitchFamily="18" charset="0"/>
                </a:rPr>
                <a:t>Hình vuông.</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15EDC82F-EB6B-4D7D-B06C-AE72F95945DE}"/>
                </a:ext>
              </a:extLst>
            </p:cNvPr>
            <p:cNvSpPr/>
            <p:nvPr/>
          </p:nvSpPr>
          <p:spPr>
            <a:xfrm>
              <a:off x="2032000" y="57233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dirty="0">
                  <a:solidFill>
                    <a:schemeClr val="bg1"/>
                  </a:solidFill>
                  <a:latin typeface="Times New Roman" panose="02020603050405020304" pitchFamily="18" charset="0"/>
                  <a:cs typeface="Times New Roman" panose="02020603050405020304" pitchFamily="18" charset="0"/>
                </a:rPr>
                <a:t>C</a:t>
              </a:r>
              <a:endParaRPr lang="en-US" sz="2400" kern="1200" dirty="0">
                <a:solidFill>
                  <a:schemeClr val="bg1"/>
                </a:solidFill>
                <a:latin typeface="Times New Roman" panose="02020603050405020304" pitchFamily="18" charset="0"/>
                <a:cs typeface="Times New Roman" panose="02020603050405020304" pitchFamily="18" charset="0"/>
              </a:endParaRPr>
            </a:p>
          </p:txBody>
        </p:sp>
      </p:grpSp>
      <p:sp>
        <p:nvSpPr>
          <p:cNvPr id="44" name="Rectangle 43">
            <a:extLst>
              <a:ext uri="{FF2B5EF4-FFF2-40B4-BE49-F238E27FC236}">
                <a16:creationId xmlns:a16="http://schemas.microsoft.com/office/drawing/2014/main" id="{57E8E651-D354-4007-9898-D27D6295C7E9}"/>
              </a:ext>
            </a:extLst>
          </p:cNvPr>
          <p:cNvSpPr/>
          <p:nvPr/>
        </p:nvSpPr>
        <p:spPr>
          <a:xfrm>
            <a:off x="172064" y="112976"/>
            <a:ext cx="4882074"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44">
            <a:extLst>
              <a:ext uri="{FF2B5EF4-FFF2-40B4-BE49-F238E27FC236}">
                <a16:creationId xmlns:a16="http://schemas.microsoft.com/office/drawing/2014/main" id="{12B18271-4162-4BDD-A499-E3112B1A9FF1}"/>
              </a:ext>
            </a:extLst>
          </p:cNvPr>
          <p:cNvSpPr/>
          <p:nvPr/>
        </p:nvSpPr>
        <p:spPr>
          <a:xfrm>
            <a:off x="324464" y="265376"/>
            <a:ext cx="4596671"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Câu 2: Trái đất có hình gì? </a:t>
            </a: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46" name="Group 45">
            <a:extLst>
              <a:ext uri="{FF2B5EF4-FFF2-40B4-BE49-F238E27FC236}">
                <a16:creationId xmlns:a16="http://schemas.microsoft.com/office/drawing/2014/main" id="{B1093080-43FD-4064-BF31-FF563A004639}"/>
              </a:ext>
            </a:extLst>
          </p:cNvPr>
          <p:cNvGrpSpPr/>
          <p:nvPr/>
        </p:nvGrpSpPr>
        <p:grpSpPr>
          <a:xfrm>
            <a:off x="172066" y="5258035"/>
            <a:ext cx="7553803" cy="595253"/>
            <a:chOff x="2032000" y="5723327"/>
            <a:chExt cx="11847867" cy="595253"/>
          </a:xfrm>
        </p:grpSpPr>
        <p:sp>
          <p:nvSpPr>
            <p:cNvPr id="47" name="Straight Connector 46">
              <a:extLst>
                <a:ext uri="{FF2B5EF4-FFF2-40B4-BE49-F238E27FC236}">
                  <a16:creationId xmlns:a16="http://schemas.microsoft.com/office/drawing/2014/main" id="{C3C09290-AF3D-4E0C-9D76-90CC06DE1FB1}"/>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48" name="Freeform: Shape 47">
              <a:extLst>
                <a:ext uri="{FF2B5EF4-FFF2-40B4-BE49-F238E27FC236}">
                  <a16:creationId xmlns:a16="http://schemas.microsoft.com/office/drawing/2014/main" id="{CA6FB5A5-6221-4885-AAE3-A1336C43B3E4}"/>
                </a:ext>
              </a:extLst>
            </p:cNvPr>
            <p:cNvSpPr/>
            <p:nvPr/>
          </p:nvSpPr>
          <p:spPr>
            <a:xfrm>
              <a:off x="3801146" y="5723327"/>
              <a:ext cx="100787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sz="2400" kern="1200">
                  <a:solidFill>
                    <a:srgbClr val="002060"/>
                  </a:solidFill>
                  <a:latin typeface="Times New Roman" panose="02020603050405020304" pitchFamily="18" charset="0"/>
                  <a:cs typeface="Times New Roman" panose="02020603050405020304" pitchFamily="18" charset="0"/>
                </a:rPr>
                <a:t>Hình tam giác. </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D2F18E1D-6C9B-463A-8687-7646C8CCA35E}"/>
                </a:ext>
              </a:extLst>
            </p:cNvPr>
            <p:cNvSpPr/>
            <p:nvPr/>
          </p:nvSpPr>
          <p:spPr>
            <a:xfrm>
              <a:off x="2032000" y="5723327"/>
              <a:ext cx="1386347"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dirty="0">
                  <a:solidFill>
                    <a:schemeClr val="bg1"/>
                  </a:solidFill>
                  <a:latin typeface="Times New Roman" panose="02020603050405020304" pitchFamily="18" charset="0"/>
                  <a:cs typeface="Times New Roman" panose="02020603050405020304" pitchFamily="18" charset="0"/>
                </a:rPr>
                <a:t>D</a:t>
              </a:r>
            </a:p>
          </p:txBody>
        </p:sp>
      </p:grpSp>
      <p:pic>
        <p:nvPicPr>
          <p:cNvPr id="51" name="Picture 50">
            <a:extLst>
              <a:ext uri="{FF2B5EF4-FFF2-40B4-BE49-F238E27FC236}">
                <a16:creationId xmlns:a16="http://schemas.microsoft.com/office/drawing/2014/main" id="{F61BCA45-1474-4574-9B3E-B11A4DFD9D3A}"/>
              </a:ext>
            </a:extLst>
          </p:cNvPr>
          <p:cNvPicPr>
            <a:picLocks noChangeAspect="1"/>
          </p:cNvPicPr>
          <p:nvPr/>
        </p:nvPicPr>
        <p:blipFill>
          <a:blip r:embed="rId7"/>
          <a:stretch>
            <a:fillRect/>
          </a:stretch>
        </p:blipFill>
        <p:spPr>
          <a:xfrm>
            <a:off x="2566657" y="2822867"/>
            <a:ext cx="883889" cy="883889"/>
          </a:xfrm>
          <a:prstGeom prst="rect">
            <a:avLst/>
          </a:prstGeom>
        </p:spPr>
      </p:pic>
    </p:spTree>
    <p:custDataLst>
      <p:tags r:id="rId1"/>
    </p:custDataLst>
    <p:extLst>
      <p:ext uri="{BB962C8B-B14F-4D97-AF65-F5344CB8AC3E}">
        <p14:creationId xmlns:p14="http://schemas.microsoft.com/office/powerpoint/2010/main" val="336301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subTnLst>
                                    <p:audio>
                                      <p:cMediaNode>
                                        <p:cTn display="0" masterRel="sameClick">
                                          <p:stCondLst>
                                            <p:cond evt="begin" delay="0">
                                              <p:tn val="9"/>
                                            </p:cond>
                                          </p:stCondLst>
                                          <p:endCondLst>
                                            <p:cond evt="onStopAudio" delay="0">
                                              <p:tgtEl>
                                                <p:sldTgt/>
                                              </p:tgtEl>
                                            </p:cond>
                                          </p:endCondLst>
                                        </p:cTn>
                                        <p:tgtEl>
                                          <p:sndTgt r:embed="rId4" name="dung-4 wav.wav"/>
                                        </p:tgtEl>
                                      </p:cMediaNode>
                                    </p:audio>
                                  </p:subTnLst>
                                </p:cTn>
                              </p:par>
                              <p:par>
                                <p:cTn id="12" presetID="10" presetClass="exit" presetSubtype="0" fill="hold" nodeType="withEffect">
                                  <p:stCondLst>
                                    <p:cond delay="0"/>
                                  </p:stCondLst>
                                  <p:childTnLst>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dung-4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4916" objId="25"/>
        <p14:stopEvt time="12345" objId="2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5D3FBF-1481-4BEF-B0EE-6347C3B8171B}"/>
              </a:ext>
            </a:extLst>
          </p:cNvPr>
          <p:cNvGrpSpPr/>
          <p:nvPr/>
        </p:nvGrpSpPr>
        <p:grpSpPr>
          <a:xfrm>
            <a:off x="172064" y="1861533"/>
            <a:ext cx="7265656" cy="609299"/>
            <a:chOff x="2031999" y="1794300"/>
            <a:chExt cx="11395918" cy="609299"/>
          </a:xfrm>
        </p:grpSpPr>
        <p:sp>
          <p:nvSpPr>
            <p:cNvPr id="8" name="Straight Connector 7">
              <a:extLst>
                <a:ext uri="{FF2B5EF4-FFF2-40B4-BE49-F238E27FC236}">
                  <a16:creationId xmlns:a16="http://schemas.microsoft.com/office/drawing/2014/main" id="{7209EA26-2192-4719-A8B6-EFB3898D75A6}"/>
                </a:ext>
              </a:extLst>
            </p:cNvPr>
            <p:cNvSpPr/>
            <p:nvPr/>
          </p:nvSpPr>
          <p:spPr>
            <a:xfrm>
              <a:off x="2031999" y="2389553"/>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98C65592-DBCC-4593-BAF1-4045DCADCF9E}"/>
                </a:ext>
              </a:extLst>
            </p:cNvPr>
            <p:cNvSpPr/>
            <p:nvPr/>
          </p:nvSpPr>
          <p:spPr>
            <a:xfrm>
              <a:off x="3698240" y="1808346"/>
              <a:ext cx="9729677"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just" defTabSz="1466850">
                <a:lnSpc>
                  <a:spcPct val="90000"/>
                </a:lnSpc>
                <a:spcBef>
                  <a:spcPct val="0"/>
                </a:spcBef>
                <a:spcAft>
                  <a:spcPct val="35000"/>
                </a:spcAft>
                <a:buNone/>
              </a:pPr>
              <a:r>
                <a:rPr lang="en-US" sz="2400">
                  <a:solidFill>
                    <a:srgbClr val="002060"/>
                  </a:solidFill>
                  <a:effectLst/>
                  <a:latin typeface="Times New Roman" panose="02020603050405020304" pitchFamily="18" charset="0"/>
                  <a:ea typeface="Times New Roman" panose="02020603050405020304" pitchFamily="18" charset="0"/>
                </a:rPr>
                <a:t>Tạo lực hút giữ các chất khí làm thành lớp vỏ khí bảo vệ mình. </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732BEC62-5983-4816-8B6C-6EC99C3EB1E4}"/>
                </a:ext>
              </a:extLst>
            </p:cNvPr>
            <p:cNvSpPr/>
            <p:nvPr/>
          </p:nvSpPr>
          <p:spPr>
            <a:xfrm>
              <a:off x="2032000" y="1794300"/>
              <a:ext cx="1386349"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dirty="0">
                  <a:solidFill>
                    <a:schemeClr val="bg1"/>
                  </a:solidFill>
                  <a:latin typeface="Times New Roman" panose="02020603050405020304" pitchFamily="18" charset="0"/>
                  <a:cs typeface="Times New Roman" panose="02020603050405020304" pitchFamily="18" charset="0"/>
                </a:rPr>
                <a:t>A</a:t>
              </a:r>
            </a:p>
          </p:txBody>
        </p:sp>
      </p:grpSp>
      <p:grpSp>
        <p:nvGrpSpPr>
          <p:cNvPr id="3" name="Group 2">
            <a:extLst>
              <a:ext uri="{FF2B5EF4-FFF2-40B4-BE49-F238E27FC236}">
                <a16:creationId xmlns:a16="http://schemas.microsoft.com/office/drawing/2014/main" id="{54C9E872-8ED4-48EE-B54D-4F49CD24523D}"/>
              </a:ext>
            </a:extLst>
          </p:cNvPr>
          <p:cNvGrpSpPr/>
          <p:nvPr/>
        </p:nvGrpSpPr>
        <p:grpSpPr>
          <a:xfrm>
            <a:off x="172066" y="2973476"/>
            <a:ext cx="7891796" cy="634340"/>
            <a:chOff x="2032000" y="3907627"/>
            <a:chExt cx="12377998" cy="634340"/>
          </a:xfrm>
        </p:grpSpPr>
        <p:sp>
          <p:nvSpPr>
            <p:cNvPr id="7" name="Straight Connector 6">
              <a:extLst>
                <a:ext uri="{FF2B5EF4-FFF2-40B4-BE49-F238E27FC236}">
                  <a16:creationId xmlns:a16="http://schemas.microsoft.com/office/drawing/2014/main" id="{11A36073-148A-4D04-B961-5DC2E2827DF5}"/>
                </a:ext>
              </a:extLst>
            </p:cNvPr>
            <p:cNvSpPr/>
            <p:nvPr/>
          </p:nvSpPr>
          <p:spPr>
            <a:xfrm>
              <a:off x="2032000" y="45028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C3AB2C7-0501-4717-80FC-01BC71CFC87D}"/>
                </a:ext>
              </a:extLst>
            </p:cNvPr>
            <p:cNvSpPr/>
            <p:nvPr/>
          </p:nvSpPr>
          <p:spPr>
            <a:xfrm>
              <a:off x="3698239" y="3946714"/>
              <a:ext cx="10711759"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marR="0" algn="just">
                <a:lnSpc>
                  <a:spcPct val="120000"/>
                </a:lnSpc>
                <a:spcBef>
                  <a:spcPts val="0"/>
                </a:spcBef>
                <a:spcAft>
                  <a:spcPts val="0"/>
                </a:spcAft>
              </a:pPr>
              <a:r>
                <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 bị lệch ra khỏi quỹ đạo quay quanh Mặt Trời. </a:t>
              </a:r>
              <a:endParaRPr lang="en-US" sz="2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DF6C953-CAEB-420E-99A8-3BCF0837DD5B}"/>
                </a:ext>
              </a:extLst>
            </p:cNvPr>
            <p:cNvSpPr/>
            <p:nvPr/>
          </p:nvSpPr>
          <p:spPr>
            <a:xfrm>
              <a:off x="2032000" y="39076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dirty="0">
                  <a:solidFill>
                    <a:schemeClr val="bg1"/>
                  </a:solidFill>
                  <a:latin typeface="Times New Roman" panose="02020603050405020304" pitchFamily="18" charset="0"/>
                  <a:cs typeface="Times New Roman" panose="02020603050405020304" pitchFamily="18" charset="0"/>
                </a:rPr>
                <a:t>B</a:t>
              </a:r>
            </a:p>
          </p:txBody>
        </p:sp>
      </p:grpSp>
      <p:grpSp>
        <p:nvGrpSpPr>
          <p:cNvPr id="4" name="Group 3">
            <a:extLst>
              <a:ext uri="{FF2B5EF4-FFF2-40B4-BE49-F238E27FC236}">
                <a16:creationId xmlns:a16="http://schemas.microsoft.com/office/drawing/2014/main" id="{A5C7A2AD-B4D3-4F29-A962-6C8743A21334}"/>
              </a:ext>
            </a:extLst>
          </p:cNvPr>
          <p:cNvGrpSpPr/>
          <p:nvPr/>
        </p:nvGrpSpPr>
        <p:grpSpPr>
          <a:xfrm>
            <a:off x="172063" y="4148966"/>
            <a:ext cx="6757224" cy="633310"/>
            <a:chOff x="2032000" y="5723327"/>
            <a:chExt cx="9338662" cy="633310"/>
          </a:xfrm>
        </p:grpSpPr>
        <p:sp>
          <p:nvSpPr>
            <p:cNvPr id="6" name="Straight Connector 5">
              <a:extLst>
                <a:ext uri="{FF2B5EF4-FFF2-40B4-BE49-F238E27FC236}">
                  <a16:creationId xmlns:a16="http://schemas.microsoft.com/office/drawing/2014/main" id="{3B104B74-305C-4A94-9709-757B2044576E}"/>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26BBDA63-942E-4B73-A670-353AE481444D}"/>
                </a:ext>
              </a:extLst>
            </p:cNvPr>
            <p:cNvSpPr/>
            <p:nvPr/>
          </p:nvSpPr>
          <p:spPr>
            <a:xfrm>
              <a:off x="3543527" y="5761384"/>
              <a:ext cx="7827135"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marR="0" algn="just">
                <a:lnSpc>
                  <a:spcPct val="120000"/>
                </a:lnSpc>
                <a:spcBef>
                  <a:spcPts val="0"/>
                </a:spcBef>
                <a:spcAft>
                  <a:spcPts val="0"/>
                </a:spcAft>
              </a:pPr>
              <a:r>
                <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Quanh quanh Mặt trời với vận tốc vừa phải. </a:t>
              </a:r>
              <a:endParaRPr lang="en-US" sz="2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Freeform: Shape 15">
              <a:extLst>
                <a:ext uri="{FF2B5EF4-FFF2-40B4-BE49-F238E27FC236}">
                  <a16:creationId xmlns:a16="http://schemas.microsoft.com/office/drawing/2014/main" id="{886E2E8C-038B-4043-BAC5-0C5021DC0AE5}"/>
                </a:ext>
              </a:extLst>
            </p:cNvPr>
            <p:cNvSpPr/>
            <p:nvPr/>
          </p:nvSpPr>
          <p:spPr>
            <a:xfrm>
              <a:off x="2032000" y="57233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dirty="0">
                  <a:solidFill>
                    <a:schemeClr val="bg1"/>
                  </a:solidFill>
                  <a:latin typeface="Times New Roman" panose="02020603050405020304" pitchFamily="18" charset="0"/>
                  <a:cs typeface="Times New Roman" panose="02020603050405020304" pitchFamily="18" charset="0"/>
                </a:rPr>
                <a:t>C</a:t>
              </a:r>
              <a:endParaRPr lang="en-US" sz="2400" kern="1200" dirty="0">
                <a:solidFill>
                  <a:schemeClr val="bg1"/>
                </a:solidFill>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C4BB9D8-6DC9-40F5-B15E-FBB680DF96A7}"/>
              </a:ext>
            </a:extLst>
          </p:cNvPr>
          <p:cNvSpPr/>
          <p:nvPr/>
        </p:nvSpPr>
        <p:spPr>
          <a:xfrm>
            <a:off x="-266633" y="159444"/>
            <a:ext cx="8988021" cy="73702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FBBBA227-7917-4800-B61B-AE253F196E2E}"/>
              </a:ext>
            </a:extLst>
          </p:cNvPr>
          <p:cNvSpPr/>
          <p:nvPr/>
        </p:nvSpPr>
        <p:spPr>
          <a:xfrm>
            <a:off x="0" y="34066"/>
            <a:ext cx="8520278" cy="69106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20000"/>
              </a:lnSpc>
              <a:spcBef>
                <a:spcPts val="0"/>
              </a:spcBef>
              <a:spcAft>
                <a:spcPts val="0"/>
              </a:spcAft>
            </a:pPr>
            <a:r>
              <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3: Nhờ có kích thước và khối lượng đủ lớn nên Trái </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ất đã: </a:t>
            </a:r>
          </a:p>
        </p:txBody>
      </p:sp>
      <p:grpSp>
        <p:nvGrpSpPr>
          <p:cNvPr id="20" name="Group 19">
            <a:extLst>
              <a:ext uri="{FF2B5EF4-FFF2-40B4-BE49-F238E27FC236}">
                <a16:creationId xmlns:a16="http://schemas.microsoft.com/office/drawing/2014/main" id="{F2AFD729-3C53-42AE-963C-7A66910B6388}"/>
              </a:ext>
            </a:extLst>
          </p:cNvPr>
          <p:cNvGrpSpPr/>
          <p:nvPr/>
        </p:nvGrpSpPr>
        <p:grpSpPr>
          <a:xfrm>
            <a:off x="172066" y="5258035"/>
            <a:ext cx="7453134" cy="595253"/>
            <a:chOff x="2032000" y="5723327"/>
            <a:chExt cx="11689971" cy="595253"/>
          </a:xfrm>
        </p:grpSpPr>
        <p:sp>
          <p:nvSpPr>
            <p:cNvPr id="21" name="Straight Connector 20">
              <a:extLst>
                <a:ext uri="{FF2B5EF4-FFF2-40B4-BE49-F238E27FC236}">
                  <a16:creationId xmlns:a16="http://schemas.microsoft.com/office/drawing/2014/main" id="{C1E0AD31-C667-42B2-81E3-8EA3D4697727}"/>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7806E13F-20D5-46DD-8CC5-D158E275D0CC}"/>
                </a:ext>
              </a:extLst>
            </p:cNvPr>
            <p:cNvSpPr/>
            <p:nvPr/>
          </p:nvSpPr>
          <p:spPr>
            <a:xfrm>
              <a:off x="3643250" y="5723327"/>
              <a:ext cx="100787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marR="0" algn="just">
                <a:lnSpc>
                  <a:spcPct val="120000"/>
                </a:lnSpc>
                <a:spcBef>
                  <a:spcPts val="0"/>
                </a:spcBef>
                <a:spcAft>
                  <a:spcPts val="0"/>
                </a:spcAft>
              </a:pPr>
              <a:r>
                <a:rPr lang="en-US" sz="2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Tạo nên sự sống.  </a:t>
              </a:r>
              <a:endParaRPr lang="en-US" sz="2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F9B3B16F-746D-4EAF-B73A-B311329F8B40}"/>
                </a:ext>
              </a:extLst>
            </p:cNvPr>
            <p:cNvSpPr/>
            <p:nvPr/>
          </p:nvSpPr>
          <p:spPr>
            <a:xfrm>
              <a:off x="2032000" y="5723327"/>
              <a:ext cx="1386347"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400" kern="1200" dirty="0">
                  <a:solidFill>
                    <a:schemeClr val="bg1"/>
                  </a:solidFill>
                  <a:latin typeface="Times New Roman" panose="02020603050405020304" pitchFamily="18" charset="0"/>
                  <a:cs typeface="Times New Roman" panose="02020603050405020304" pitchFamily="18" charset="0"/>
                </a:rPr>
                <a:t>D</a:t>
              </a:r>
            </a:p>
          </p:txBody>
        </p:sp>
      </p:grpSp>
      <p:pic>
        <p:nvPicPr>
          <p:cNvPr id="26" name="Picture 2" descr="Game: Giải cứu Trái Đất! + mỗi ô tương ứng 1 câu hỏi, trả lời đúng được tung xúc xắc đến ô tiếp theo, đội nào giải cứu được TĐ nhanh nhất thì thắng">
            <a:extLst>
              <a:ext uri="{FF2B5EF4-FFF2-40B4-BE49-F238E27FC236}">
                <a16:creationId xmlns:a16="http://schemas.microsoft.com/office/drawing/2014/main" id="{B50A880B-3D4D-4333-83CD-CB8FC851E5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793"/>
          <a:stretch/>
        </p:blipFill>
        <p:spPr bwMode="auto">
          <a:xfrm>
            <a:off x="7801034" y="573578"/>
            <a:ext cx="4371456" cy="628442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2CDDFFF-D8FA-4472-A96D-B68C7EF6D35F}"/>
              </a:ext>
            </a:extLst>
          </p:cNvPr>
          <p:cNvSpPr txBox="1"/>
          <p:nvPr/>
        </p:nvSpPr>
        <p:spPr>
          <a:xfrm>
            <a:off x="7768592" y="5857060"/>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START</a:t>
            </a:r>
          </a:p>
        </p:txBody>
      </p:sp>
      <p:sp>
        <p:nvSpPr>
          <p:cNvPr id="29" name="TextBox 28">
            <a:extLst>
              <a:ext uri="{FF2B5EF4-FFF2-40B4-BE49-F238E27FC236}">
                <a16:creationId xmlns:a16="http://schemas.microsoft.com/office/drawing/2014/main" id="{860E6AA7-E274-47D1-82D2-871FE905D2FB}"/>
              </a:ext>
            </a:extLst>
          </p:cNvPr>
          <p:cNvSpPr txBox="1"/>
          <p:nvPr/>
        </p:nvSpPr>
        <p:spPr>
          <a:xfrm>
            <a:off x="10986404" y="2217728"/>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FINISH</a:t>
            </a:r>
          </a:p>
        </p:txBody>
      </p:sp>
      <p:pic>
        <p:nvPicPr>
          <p:cNvPr id="27" name="Picture 4" descr="Spaceship GIFs | Tenor">
            <a:extLst>
              <a:ext uri="{FF2B5EF4-FFF2-40B4-BE49-F238E27FC236}">
                <a16:creationId xmlns:a16="http://schemas.microsoft.com/office/drawing/2014/main" id="{F2C55DF1-463E-4E84-B7CD-E460844586C6}"/>
              </a:ext>
            </a:extLst>
          </p:cNvPr>
          <p:cNvPicPr>
            <a:picLocks noChangeAspect="1" noChangeArrowheads="1" noCrop="1"/>
          </p:cNvPicPr>
          <p:nvPr/>
        </p:nvPicPr>
        <p:blipFill>
          <a:blip r:embed="rId6">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18824838">
            <a:off x="7700500" y="2998264"/>
            <a:ext cx="1324841" cy="9936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9B534152-6D43-4E94-B276-8565106F6C7B}"/>
              </a:ext>
            </a:extLst>
          </p:cNvPr>
          <p:cNvPicPr>
            <a:picLocks noChangeAspect="1"/>
          </p:cNvPicPr>
          <p:nvPr/>
        </p:nvPicPr>
        <p:blipFill>
          <a:blip r:embed="rId7"/>
          <a:stretch>
            <a:fillRect/>
          </a:stretch>
        </p:blipFill>
        <p:spPr>
          <a:xfrm>
            <a:off x="31799" y="1493028"/>
            <a:ext cx="883889" cy="883889"/>
          </a:xfrm>
          <a:prstGeom prst="rect">
            <a:avLst/>
          </a:prstGeom>
        </p:spPr>
      </p:pic>
      <p:pic>
        <p:nvPicPr>
          <p:cNvPr id="33" name="Picture 4" descr="Spaceship GIFs | Tenor">
            <a:extLst>
              <a:ext uri="{FF2B5EF4-FFF2-40B4-BE49-F238E27FC236}">
                <a16:creationId xmlns:a16="http://schemas.microsoft.com/office/drawing/2014/main" id="{3B1ECB78-D5E2-4016-BCBA-988F764A60F4}"/>
              </a:ext>
            </a:extLst>
          </p:cNvPr>
          <p:cNvPicPr>
            <a:picLocks noChangeAspect="1" noChangeArrowheads="1" noCrop="1"/>
          </p:cNvPicPr>
          <p:nvPr/>
        </p:nvPicPr>
        <p:blipFill>
          <a:blip r:embed="rId6">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13208494">
            <a:off x="9324341" y="3878753"/>
            <a:ext cx="1324841" cy="9936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28494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subTnLst>
                                    <p:audio>
                                      <p:cMediaNode>
                                        <p:cTn display="0" masterRel="sameClick">
                                          <p:stCondLst>
                                            <p:cond evt="begin" delay="0">
                                              <p:tn val="9"/>
                                            </p:cond>
                                          </p:stCondLst>
                                          <p:endCondLst>
                                            <p:cond evt="onStopAudio" delay="0">
                                              <p:tgtEl>
                                                <p:sldTgt/>
                                              </p:tgtEl>
                                            </p:cond>
                                          </p:endCondLst>
                                        </p:cTn>
                                        <p:tgtEl>
                                          <p:sndTgt r:embed="rId4" name="dung-4 wav.wav"/>
                                        </p:tgtEl>
                                      </p:cMediaNode>
                                    </p:audio>
                                  </p:subTnLst>
                                </p:cTn>
                              </p:par>
                              <p:par>
                                <p:cTn id="12" presetID="10" presetClass="exit" presetSubtype="0" fill="hold" nodeType="withEffect">
                                  <p:stCondLst>
                                    <p:cond delay="0"/>
                                  </p:stCondLst>
                                  <p:childTnLst>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4916" objId="25"/>
        <p14:stopEvt time="12345" objId="2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5D3FBF-1481-4BEF-B0EE-6347C3B8171B}"/>
              </a:ext>
            </a:extLst>
          </p:cNvPr>
          <p:cNvGrpSpPr/>
          <p:nvPr/>
        </p:nvGrpSpPr>
        <p:grpSpPr>
          <a:xfrm>
            <a:off x="172064" y="1861533"/>
            <a:ext cx="7687986" cy="2935318"/>
            <a:chOff x="2031999" y="1794300"/>
            <a:chExt cx="12058327" cy="2935318"/>
          </a:xfrm>
        </p:grpSpPr>
        <p:sp>
          <p:nvSpPr>
            <p:cNvPr id="8" name="Straight Connector 7">
              <a:extLst>
                <a:ext uri="{FF2B5EF4-FFF2-40B4-BE49-F238E27FC236}">
                  <a16:creationId xmlns:a16="http://schemas.microsoft.com/office/drawing/2014/main" id="{7209EA26-2192-4719-A8B6-EFB3898D75A6}"/>
                </a:ext>
              </a:extLst>
            </p:cNvPr>
            <p:cNvSpPr/>
            <p:nvPr/>
          </p:nvSpPr>
          <p:spPr>
            <a:xfrm>
              <a:off x="2031999" y="2389553"/>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98C65592-DBCC-4593-BAF1-4045DCADCF9E}"/>
                </a:ext>
              </a:extLst>
            </p:cNvPr>
            <p:cNvSpPr/>
            <p:nvPr/>
          </p:nvSpPr>
          <p:spPr>
            <a:xfrm>
              <a:off x="3378569" y="4134365"/>
              <a:ext cx="10711757"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marR="0">
                <a:lnSpc>
                  <a:spcPct val="120000"/>
                </a:lnSpc>
                <a:spcBef>
                  <a:spcPts val="0"/>
                </a:spcBef>
                <a:spcAft>
                  <a:spcPts val="0"/>
                </a:spcAft>
              </a:pPr>
              <a:r>
                <a:rPr lang="en-US" sz="2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 cách từ Trái </a:t>
              </a:r>
              <a:r>
                <a:rPr lang="en-US" sz="20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a:t>
              </a:r>
              <a:r>
                <a:rPr lang="en-US" sz="2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ất đến Mặt trời lí tưởng giúp Trái </a:t>
              </a:r>
              <a:r>
                <a:rPr lang="en-US" sz="20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a:t>
              </a:r>
              <a:r>
                <a:rPr lang="en-US" sz="2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ất nhận lượng nhiệt và ánh sáng phù hợp cho sự sống tồn tại và phát triển. </a:t>
              </a:r>
              <a:endParaRPr lang="en-US" sz="2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732BEC62-5983-4816-8B6C-6EC99C3EB1E4}"/>
                </a:ext>
              </a:extLst>
            </p:cNvPr>
            <p:cNvSpPr/>
            <p:nvPr/>
          </p:nvSpPr>
          <p:spPr>
            <a:xfrm>
              <a:off x="2032000" y="1794300"/>
              <a:ext cx="1386349"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000" kern="1200" dirty="0">
                  <a:solidFill>
                    <a:schemeClr val="bg1"/>
                  </a:solidFill>
                  <a:latin typeface="Times New Roman" panose="02020603050405020304" pitchFamily="18" charset="0"/>
                  <a:cs typeface="Times New Roman" panose="02020603050405020304" pitchFamily="18" charset="0"/>
                </a:rPr>
                <a:t>A</a:t>
              </a:r>
            </a:p>
          </p:txBody>
        </p:sp>
      </p:grpSp>
      <p:grpSp>
        <p:nvGrpSpPr>
          <p:cNvPr id="3" name="Group 2">
            <a:extLst>
              <a:ext uri="{FF2B5EF4-FFF2-40B4-BE49-F238E27FC236}">
                <a16:creationId xmlns:a16="http://schemas.microsoft.com/office/drawing/2014/main" id="{54C9E872-8ED4-48EE-B54D-4F49CD24523D}"/>
              </a:ext>
            </a:extLst>
          </p:cNvPr>
          <p:cNvGrpSpPr/>
          <p:nvPr/>
        </p:nvGrpSpPr>
        <p:grpSpPr>
          <a:xfrm>
            <a:off x="172066" y="2973476"/>
            <a:ext cx="7384908" cy="634270"/>
            <a:chOff x="2032000" y="3907627"/>
            <a:chExt cx="11582962" cy="634270"/>
          </a:xfrm>
        </p:grpSpPr>
        <p:sp>
          <p:nvSpPr>
            <p:cNvPr id="7" name="Straight Connector 6">
              <a:extLst>
                <a:ext uri="{FF2B5EF4-FFF2-40B4-BE49-F238E27FC236}">
                  <a16:creationId xmlns:a16="http://schemas.microsoft.com/office/drawing/2014/main" id="{11A36073-148A-4D04-B961-5DC2E2827DF5}"/>
                </a:ext>
              </a:extLst>
            </p:cNvPr>
            <p:cNvSpPr/>
            <p:nvPr/>
          </p:nvSpPr>
          <p:spPr>
            <a:xfrm>
              <a:off x="2032000" y="45028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C3AB2C7-0501-4717-80FC-01BC71CFC87D}"/>
                </a:ext>
              </a:extLst>
            </p:cNvPr>
            <p:cNvSpPr/>
            <p:nvPr/>
          </p:nvSpPr>
          <p:spPr>
            <a:xfrm>
              <a:off x="3536242" y="3946644"/>
              <a:ext cx="10078720"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sz="2000">
                  <a:solidFill>
                    <a:srgbClr val="002060"/>
                  </a:solidFill>
                  <a:effectLst/>
                  <a:latin typeface="Times New Roman" panose="02020603050405020304" pitchFamily="18" charset="0"/>
                  <a:ea typeface="Calibri" panose="020F0502020204030204" pitchFamily="34" charset="0"/>
                </a:rPr>
                <a:t>Trái đất có nhiều cây xanh, nhả khí oxi cần cho sự sống của các loài sinh vật khác. </a:t>
              </a:r>
              <a:endParaRPr lang="en-US" sz="2000" kern="1200" dirty="0">
                <a:solidFill>
                  <a:srgbClr val="002060"/>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DF6C953-CAEB-420E-99A8-3BCF0837DD5B}"/>
                </a:ext>
              </a:extLst>
            </p:cNvPr>
            <p:cNvSpPr/>
            <p:nvPr/>
          </p:nvSpPr>
          <p:spPr>
            <a:xfrm>
              <a:off x="2032000" y="39076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000" kern="1200" dirty="0">
                  <a:solidFill>
                    <a:schemeClr val="bg1"/>
                  </a:solidFill>
                  <a:latin typeface="Times New Roman" panose="02020603050405020304" pitchFamily="18" charset="0"/>
                  <a:cs typeface="Times New Roman" panose="02020603050405020304" pitchFamily="18" charset="0"/>
                </a:rPr>
                <a:t>B</a:t>
              </a:r>
            </a:p>
          </p:txBody>
        </p:sp>
      </p:grpSp>
      <p:grpSp>
        <p:nvGrpSpPr>
          <p:cNvPr id="4" name="Group 3">
            <a:extLst>
              <a:ext uri="{FF2B5EF4-FFF2-40B4-BE49-F238E27FC236}">
                <a16:creationId xmlns:a16="http://schemas.microsoft.com/office/drawing/2014/main" id="{A5C7A2AD-B4D3-4F29-A962-6C8743A21334}"/>
              </a:ext>
            </a:extLst>
          </p:cNvPr>
          <p:cNvGrpSpPr/>
          <p:nvPr/>
        </p:nvGrpSpPr>
        <p:grpSpPr>
          <a:xfrm>
            <a:off x="172064" y="4148966"/>
            <a:ext cx="7501729" cy="631275"/>
            <a:chOff x="2032000" y="5723327"/>
            <a:chExt cx="11766191" cy="631275"/>
          </a:xfrm>
        </p:grpSpPr>
        <p:sp>
          <p:nvSpPr>
            <p:cNvPr id="6" name="Straight Connector 5">
              <a:extLst>
                <a:ext uri="{FF2B5EF4-FFF2-40B4-BE49-F238E27FC236}">
                  <a16:creationId xmlns:a16="http://schemas.microsoft.com/office/drawing/2014/main" id="{3B104B74-305C-4A94-9709-757B2044576E}"/>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26BBDA63-942E-4B73-A670-353AE481444D}"/>
                </a:ext>
              </a:extLst>
            </p:cNvPr>
            <p:cNvSpPr/>
            <p:nvPr/>
          </p:nvSpPr>
          <p:spPr>
            <a:xfrm>
              <a:off x="3469232" y="5759349"/>
              <a:ext cx="10328959"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marR="0">
                <a:lnSpc>
                  <a:spcPct val="120000"/>
                </a:lnSpc>
                <a:spcBef>
                  <a:spcPts val="0"/>
                </a:spcBef>
                <a:spcAft>
                  <a:spcPts val="0"/>
                </a:spcAft>
              </a:pPr>
              <a:endParaRPr lang="en-US" sz="2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Freeform: Shape 15">
              <a:extLst>
                <a:ext uri="{FF2B5EF4-FFF2-40B4-BE49-F238E27FC236}">
                  <a16:creationId xmlns:a16="http://schemas.microsoft.com/office/drawing/2014/main" id="{886E2E8C-038B-4043-BAC5-0C5021DC0AE5}"/>
                </a:ext>
              </a:extLst>
            </p:cNvPr>
            <p:cNvSpPr/>
            <p:nvPr/>
          </p:nvSpPr>
          <p:spPr>
            <a:xfrm>
              <a:off x="2032000" y="57233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000" dirty="0">
                  <a:solidFill>
                    <a:schemeClr val="bg1"/>
                  </a:solidFill>
                  <a:latin typeface="Times New Roman" panose="02020603050405020304" pitchFamily="18" charset="0"/>
                  <a:cs typeface="Times New Roman" panose="02020603050405020304" pitchFamily="18" charset="0"/>
                </a:rPr>
                <a:t>C</a:t>
              </a:r>
              <a:endParaRPr lang="en-US" sz="2000" kern="1200" dirty="0">
                <a:solidFill>
                  <a:schemeClr val="bg1"/>
                </a:solidFill>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C4BB9D8-6DC9-40F5-B15E-FBB680DF96A7}"/>
              </a:ext>
            </a:extLst>
          </p:cNvPr>
          <p:cNvSpPr/>
          <p:nvPr/>
        </p:nvSpPr>
        <p:spPr>
          <a:xfrm>
            <a:off x="172063" y="112976"/>
            <a:ext cx="6727501"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FBBBA227-7917-4800-B61B-AE253F196E2E}"/>
              </a:ext>
            </a:extLst>
          </p:cNvPr>
          <p:cNvSpPr/>
          <p:nvPr/>
        </p:nvSpPr>
        <p:spPr>
          <a:xfrm>
            <a:off x="314764" y="151823"/>
            <a:ext cx="6425854"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Trái Đất là hành tinh có sự sống trong Hệ Mặt Trời, vì: </a:t>
            </a: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F2AFD729-3C53-42AE-963C-7A66910B6388}"/>
              </a:ext>
            </a:extLst>
          </p:cNvPr>
          <p:cNvGrpSpPr/>
          <p:nvPr/>
        </p:nvGrpSpPr>
        <p:grpSpPr>
          <a:xfrm>
            <a:off x="172066" y="5258035"/>
            <a:ext cx="7400319" cy="597162"/>
            <a:chOff x="2032000" y="5723327"/>
            <a:chExt cx="11607133" cy="597162"/>
          </a:xfrm>
        </p:grpSpPr>
        <p:sp>
          <p:nvSpPr>
            <p:cNvPr id="21" name="Straight Connector 20">
              <a:extLst>
                <a:ext uri="{FF2B5EF4-FFF2-40B4-BE49-F238E27FC236}">
                  <a16:creationId xmlns:a16="http://schemas.microsoft.com/office/drawing/2014/main" id="{C1E0AD31-C667-42B2-81E3-8EA3D4697727}"/>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7806E13F-20D5-46DD-8CC5-D158E275D0CC}"/>
                </a:ext>
              </a:extLst>
            </p:cNvPr>
            <p:cNvSpPr/>
            <p:nvPr/>
          </p:nvSpPr>
          <p:spPr>
            <a:xfrm>
              <a:off x="3560412" y="5725236"/>
              <a:ext cx="100787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marR="0">
                <a:lnSpc>
                  <a:spcPct val="120000"/>
                </a:lnSpc>
                <a:spcBef>
                  <a:spcPts val="0"/>
                </a:spcBef>
                <a:spcAft>
                  <a:spcPts val="0"/>
                </a:spcAft>
              </a:pPr>
              <a:r>
                <a:rPr lang="en-US" sz="2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Trái </a:t>
              </a:r>
              <a:r>
                <a:rPr lang="en-US" sz="20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a:t>
              </a:r>
              <a:r>
                <a:rPr lang="en-US" sz="2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ất là một trong những hành tinh quay quanh Mặt Trời, được Mặt Trời chiếu sáng.  </a:t>
              </a:r>
              <a:endParaRPr lang="en-US" sz="2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F9B3B16F-746D-4EAF-B73A-B311329F8B40}"/>
                </a:ext>
              </a:extLst>
            </p:cNvPr>
            <p:cNvSpPr/>
            <p:nvPr/>
          </p:nvSpPr>
          <p:spPr>
            <a:xfrm>
              <a:off x="2032000" y="5723327"/>
              <a:ext cx="1386347"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sz="2000" kern="1200" dirty="0">
                  <a:solidFill>
                    <a:schemeClr val="bg1"/>
                  </a:solidFill>
                  <a:latin typeface="Times New Roman" panose="02020603050405020304" pitchFamily="18" charset="0"/>
                  <a:cs typeface="Times New Roman" panose="02020603050405020304" pitchFamily="18" charset="0"/>
                </a:rPr>
                <a:t>D</a:t>
              </a:r>
            </a:p>
          </p:txBody>
        </p:sp>
      </p:grpSp>
      <p:pic>
        <p:nvPicPr>
          <p:cNvPr id="26" name="Picture 2" descr="Game: Giải cứu Trái Đất! + mỗi ô tương ứng 1 câu hỏi, trả lời đúng được tung xúc xắc đến ô tiếp theo, đội nào giải cứu được TĐ nhanh nhất thì thắng">
            <a:extLst>
              <a:ext uri="{FF2B5EF4-FFF2-40B4-BE49-F238E27FC236}">
                <a16:creationId xmlns:a16="http://schemas.microsoft.com/office/drawing/2014/main" id="{B50A880B-3D4D-4333-83CD-CB8FC851E5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93"/>
          <a:stretch/>
        </p:blipFill>
        <p:spPr bwMode="auto">
          <a:xfrm>
            <a:off x="7801034" y="573578"/>
            <a:ext cx="4371456" cy="628442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2CDDFFF-D8FA-4472-A96D-B68C7EF6D35F}"/>
              </a:ext>
            </a:extLst>
          </p:cNvPr>
          <p:cNvSpPr txBox="1"/>
          <p:nvPr/>
        </p:nvSpPr>
        <p:spPr>
          <a:xfrm>
            <a:off x="7768592" y="5857060"/>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START</a:t>
            </a:r>
          </a:p>
        </p:txBody>
      </p:sp>
      <p:sp>
        <p:nvSpPr>
          <p:cNvPr id="29" name="TextBox 28">
            <a:extLst>
              <a:ext uri="{FF2B5EF4-FFF2-40B4-BE49-F238E27FC236}">
                <a16:creationId xmlns:a16="http://schemas.microsoft.com/office/drawing/2014/main" id="{860E6AA7-E274-47D1-82D2-871FE905D2FB}"/>
              </a:ext>
            </a:extLst>
          </p:cNvPr>
          <p:cNvSpPr txBox="1"/>
          <p:nvPr/>
        </p:nvSpPr>
        <p:spPr>
          <a:xfrm>
            <a:off x="10986404" y="2217728"/>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FINISH</a:t>
            </a:r>
          </a:p>
        </p:txBody>
      </p:sp>
      <p:sp>
        <p:nvSpPr>
          <p:cNvPr id="30" name="Freeform: Shape 29">
            <a:extLst>
              <a:ext uri="{FF2B5EF4-FFF2-40B4-BE49-F238E27FC236}">
                <a16:creationId xmlns:a16="http://schemas.microsoft.com/office/drawing/2014/main" id="{C0D23B47-EEE8-4250-8770-B4C69D5670E4}"/>
              </a:ext>
            </a:extLst>
          </p:cNvPr>
          <p:cNvSpPr/>
          <p:nvPr/>
        </p:nvSpPr>
        <p:spPr>
          <a:xfrm>
            <a:off x="1120119" y="1776851"/>
            <a:ext cx="6425854"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sz="2000" kern="1200">
                <a:solidFill>
                  <a:srgbClr val="002060"/>
                </a:solidFill>
                <a:latin typeface="Times New Roman" panose="02020603050405020304" pitchFamily="18" charset="0"/>
                <a:cs typeface="Times New Roman" panose="02020603050405020304" pitchFamily="18" charset="0"/>
              </a:rPr>
              <a:t>Thượng đế đã tạo nên sự sống trên Trái </a:t>
            </a:r>
            <a:r>
              <a:rPr lang="en-US" sz="2000">
                <a:solidFill>
                  <a:srgbClr val="002060"/>
                </a:solidFill>
                <a:latin typeface="Times New Roman" panose="02020603050405020304" pitchFamily="18" charset="0"/>
                <a:cs typeface="Times New Roman" panose="02020603050405020304" pitchFamily="18" charset="0"/>
              </a:rPr>
              <a:t>Đ</a:t>
            </a:r>
            <a:r>
              <a:rPr lang="en-US" sz="2000" kern="1200">
                <a:solidFill>
                  <a:srgbClr val="002060"/>
                </a:solidFill>
                <a:latin typeface="Times New Roman" panose="02020603050405020304" pitchFamily="18" charset="0"/>
                <a:cs typeface="Times New Roman" panose="02020603050405020304" pitchFamily="18" charset="0"/>
              </a:rPr>
              <a:t>ất. </a:t>
            </a:r>
            <a:endParaRPr lang="en-US" sz="2000" kern="1200" dirty="0">
              <a:solidFill>
                <a:srgbClr val="002060"/>
              </a:solidFill>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19F8B43D-8F66-4890-AC49-DB6CAAD471AF}"/>
              </a:ext>
            </a:extLst>
          </p:cNvPr>
          <p:cNvPicPr>
            <a:picLocks noChangeAspect="1"/>
          </p:cNvPicPr>
          <p:nvPr/>
        </p:nvPicPr>
        <p:blipFill>
          <a:blip r:embed="rId5"/>
          <a:stretch>
            <a:fillRect/>
          </a:stretch>
        </p:blipFill>
        <p:spPr>
          <a:xfrm>
            <a:off x="19462" y="3683020"/>
            <a:ext cx="883889" cy="883889"/>
          </a:xfrm>
          <a:prstGeom prst="rect">
            <a:avLst/>
          </a:prstGeom>
        </p:spPr>
      </p:pic>
      <p:pic>
        <p:nvPicPr>
          <p:cNvPr id="36" name="Picture 4" descr="Spaceship GIFs | Tenor">
            <a:extLst>
              <a:ext uri="{FF2B5EF4-FFF2-40B4-BE49-F238E27FC236}">
                <a16:creationId xmlns:a16="http://schemas.microsoft.com/office/drawing/2014/main" id="{BCA6D8F8-239D-4D58-908B-27AC631A8975}"/>
              </a:ext>
            </a:extLst>
          </p:cNvPr>
          <p:cNvPicPr>
            <a:picLocks noChangeAspect="1" noChangeArrowheads="1" noCrop="1"/>
          </p:cNvPicPr>
          <p:nvPr/>
        </p:nvPicPr>
        <p:blipFill>
          <a:blip r:embed="rId6">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3825031">
            <a:off x="9222127" y="2695678"/>
            <a:ext cx="1324841" cy="9936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Spaceship GIFs | Tenor">
            <a:extLst>
              <a:ext uri="{FF2B5EF4-FFF2-40B4-BE49-F238E27FC236}">
                <a16:creationId xmlns:a16="http://schemas.microsoft.com/office/drawing/2014/main" id="{EE81633C-8496-4578-AB7D-0AF3CF5730F5}"/>
              </a:ext>
            </a:extLst>
          </p:cNvPr>
          <p:cNvPicPr>
            <a:picLocks noChangeAspect="1" noChangeArrowheads="1" noCrop="1"/>
          </p:cNvPicPr>
          <p:nvPr/>
        </p:nvPicPr>
        <p:blipFill>
          <a:blip r:embed="rId6">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18824838">
            <a:off x="7700500" y="2998264"/>
            <a:ext cx="1324841" cy="9936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088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subTnLst>
                                    <p:audio>
                                      <p:cMediaNode>
                                        <p:cTn display="0" masterRel="sameClick">
                                          <p:stCondLst>
                                            <p:cond evt="begin" delay="0">
                                              <p:tn val="9"/>
                                            </p:cond>
                                          </p:stCondLst>
                                          <p:endCondLst>
                                            <p:cond evt="onStopAudio" delay="0">
                                              <p:tgtEl>
                                                <p:sldTgt/>
                                              </p:tgtEl>
                                            </p:cond>
                                          </p:endCondLst>
                                        </p:cTn>
                                        <p:tgtEl>
                                          <p:sndTgt r:embed="rId3" name="dung-4 wav.wav"/>
                                        </p:tgtEl>
                                      </p:cMediaNode>
                                    </p:audio>
                                  </p:subTnLst>
                                </p:cTn>
                              </p:par>
                              <p:par>
                                <p:cTn id="12" presetID="10" presetClass="exit" presetSubtype="0" fill="hold" nodeType="withEffect">
                                  <p:stCondLst>
                                    <p:cond delay="0"/>
                                  </p:stCondLst>
                                  <p:childTnLst>
                                    <p:animEffect transition="out" filter="fade">
                                      <p:cBhvr>
                                        <p:cTn id="13" dur="500"/>
                                        <p:tgtEl>
                                          <p:spTgt spid="37"/>
                                        </p:tgtEl>
                                      </p:cBhvr>
                                    </p:animEffect>
                                    <p:set>
                                      <p:cBhvr>
                                        <p:cTn id="1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4916" objId="25"/>
        <p14:stopEvt time="12345" objId="2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C4BB9D8-6DC9-40F5-B15E-FBB680DF96A7}"/>
              </a:ext>
            </a:extLst>
          </p:cNvPr>
          <p:cNvSpPr/>
          <p:nvPr/>
        </p:nvSpPr>
        <p:spPr>
          <a:xfrm>
            <a:off x="852449" y="1243977"/>
            <a:ext cx="6203316"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FBBBA227-7917-4800-B61B-AE253F196E2E}"/>
              </a:ext>
            </a:extLst>
          </p:cNvPr>
          <p:cNvSpPr/>
          <p:nvPr/>
        </p:nvSpPr>
        <p:spPr>
          <a:xfrm>
            <a:off x="1004849" y="1361701"/>
            <a:ext cx="5771536"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Câu 5: Con hãy chia sẻ những hoạt động của mình trong 1 ngày? </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6" name="Picture 2" descr="Game: Giải cứu Trái Đất! + mỗi ô tương ứng 1 câu hỏi, trả lời đúng được tung xúc xắc đến ô tiếp theo, đội nào giải cứu được TĐ nhanh nhất thì thắng">
            <a:extLst>
              <a:ext uri="{FF2B5EF4-FFF2-40B4-BE49-F238E27FC236}">
                <a16:creationId xmlns:a16="http://schemas.microsoft.com/office/drawing/2014/main" id="{B50A880B-3D4D-4333-83CD-CB8FC851E5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793"/>
          <a:stretch/>
        </p:blipFill>
        <p:spPr bwMode="auto">
          <a:xfrm>
            <a:off x="7801034" y="573578"/>
            <a:ext cx="4371456" cy="628442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2CDDFFF-D8FA-4472-A96D-B68C7EF6D35F}"/>
              </a:ext>
            </a:extLst>
          </p:cNvPr>
          <p:cNvSpPr txBox="1"/>
          <p:nvPr/>
        </p:nvSpPr>
        <p:spPr>
          <a:xfrm>
            <a:off x="7768592" y="5857060"/>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START</a:t>
            </a:r>
          </a:p>
        </p:txBody>
      </p:sp>
      <p:sp>
        <p:nvSpPr>
          <p:cNvPr id="29" name="TextBox 28">
            <a:extLst>
              <a:ext uri="{FF2B5EF4-FFF2-40B4-BE49-F238E27FC236}">
                <a16:creationId xmlns:a16="http://schemas.microsoft.com/office/drawing/2014/main" id="{860E6AA7-E274-47D1-82D2-871FE905D2FB}"/>
              </a:ext>
            </a:extLst>
          </p:cNvPr>
          <p:cNvSpPr txBox="1"/>
          <p:nvPr/>
        </p:nvSpPr>
        <p:spPr>
          <a:xfrm>
            <a:off x="10986404" y="2217728"/>
            <a:ext cx="931025"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FINISH</a:t>
            </a:r>
          </a:p>
        </p:txBody>
      </p:sp>
      <p:pic>
        <p:nvPicPr>
          <p:cNvPr id="27" name="Picture 4" descr="Spaceship GIFs | Tenor">
            <a:extLst>
              <a:ext uri="{FF2B5EF4-FFF2-40B4-BE49-F238E27FC236}">
                <a16:creationId xmlns:a16="http://schemas.microsoft.com/office/drawing/2014/main" id="{BB248286-6B5A-4CCF-97CD-443B7FBCCBBE}"/>
              </a:ext>
            </a:extLst>
          </p:cNvPr>
          <p:cNvPicPr>
            <a:picLocks noChangeAspect="1" noChangeArrowheads="1" noCrop="1"/>
          </p:cNvPicPr>
          <p:nvPr/>
        </p:nvPicPr>
        <p:blipFill>
          <a:blip r:embed="rId6">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3825031">
            <a:off x="9222127" y="2695678"/>
            <a:ext cx="1324841" cy="9936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Spaceship GIFs | Tenor">
            <a:extLst>
              <a:ext uri="{FF2B5EF4-FFF2-40B4-BE49-F238E27FC236}">
                <a16:creationId xmlns:a16="http://schemas.microsoft.com/office/drawing/2014/main" id="{A3D4EB43-8F10-410E-8EC3-4D1EC09E71EB}"/>
              </a:ext>
            </a:extLst>
          </p:cNvPr>
          <p:cNvPicPr>
            <a:picLocks noChangeAspect="1" noChangeArrowheads="1" noCrop="1"/>
          </p:cNvPicPr>
          <p:nvPr/>
        </p:nvPicPr>
        <p:blipFill>
          <a:blip r:embed="rId6">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14796915">
            <a:off x="10307763" y="2126987"/>
            <a:ext cx="1324841" cy="9936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AD2B0FD-D8B5-40C5-9D07-7681E200D22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8" t="19182" r="-118" b="16407"/>
          <a:stretch/>
        </p:blipFill>
        <p:spPr bwMode="auto">
          <a:xfrm>
            <a:off x="1480362" y="2440693"/>
            <a:ext cx="4845050" cy="44173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021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4" name="dung-5 wav.wav"/>
                                        </p:tgtEl>
                                      </p:cMediaNode>
                                    </p:audio>
                                  </p:subTnLst>
                                </p:cTn>
                              </p:par>
                              <p:par>
                                <p:cTn id="8" presetID="10" presetClass="exit" presetSubtype="0" fill="hold"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4916" objId="25"/>
        <p14:stopEvt time="12345" objId="2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Solar System GIFs | Gfycat">
            <a:extLst>
              <a:ext uri="{FF2B5EF4-FFF2-40B4-BE49-F238E27FC236}">
                <a16:creationId xmlns:a16="http://schemas.microsoft.com/office/drawing/2014/main" id="{51CE5377-9654-4387-928D-B3D066D555B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2606486"/>
            <a:ext cx="6435969" cy="4251514"/>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2">
            <a:extLst>
              <a:ext uri="{FF2B5EF4-FFF2-40B4-BE49-F238E27FC236}">
                <a16:creationId xmlns:a16="http://schemas.microsoft.com/office/drawing/2014/main" id="{1A28A536-F4DA-41CE-8B7D-4CE7D0FCF788}"/>
              </a:ext>
            </a:extLst>
          </p:cNvPr>
          <p:cNvSpPr txBox="1"/>
          <p:nvPr/>
        </p:nvSpPr>
        <p:spPr>
          <a:xfrm>
            <a:off x="370556" y="289965"/>
            <a:ext cx="11450888" cy="1294229"/>
          </a:xfrm>
          <a:prstGeom prst="rect">
            <a:avLst/>
          </a:prstGeom>
        </p:spPr>
        <p:txBody>
          <a:bodyPr vert="horz" lIns="91440" tIns="45720" rIns="91440" bIns="45720" rtlCol="0">
            <a:normAutofit/>
          </a:bodyPr>
          <a:lstStyle/>
          <a:p>
            <a:pPr algn="ctr">
              <a:lnSpc>
                <a:spcPct val="90000"/>
              </a:lnSpc>
              <a:spcAft>
                <a:spcPts val="800"/>
              </a:spcAft>
            </a:pPr>
            <a:r>
              <a:rPr lang="en-US" sz="3200" b="1" err="1">
                <a:solidFill>
                  <a:srgbClr val="FF0000"/>
                </a:solidFill>
                <a:effectLst/>
                <a:latin typeface="#9Slide04 SVNNaive Inline" panose="02010503010101020104" pitchFamily="2" charset="0"/>
              </a:rPr>
              <a:t>Tiết</a:t>
            </a:r>
            <a:r>
              <a:rPr lang="en-US" sz="3200" b="1">
                <a:solidFill>
                  <a:srgbClr val="FF0000"/>
                </a:solidFill>
                <a:effectLst/>
                <a:latin typeface="#9Slide04 SVNNaive Inline" panose="02010503010101020104" pitchFamily="2" charset="0"/>
              </a:rPr>
              <a:t> 9 </a:t>
            </a:r>
            <a:r>
              <a:rPr lang="en-US" sz="3200" b="1" dirty="0">
                <a:solidFill>
                  <a:srgbClr val="FF0000"/>
                </a:solidFill>
                <a:effectLst/>
                <a:latin typeface="#9Slide04 SVNNaive Inline" panose="02010503010101020104" pitchFamily="2" charset="0"/>
              </a:rPr>
              <a:t>- </a:t>
            </a:r>
            <a:r>
              <a:rPr lang="en-US" sz="3200" b="1" err="1">
                <a:solidFill>
                  <a:srgbClr val="FF0000"/>
                </a:solidFill>
                <a:effectLst/>
                <a:latin typeface="#9Slide04 SVNNaive Inline" panose="02010503010101020104" pitchFamily="2" charset="0"/>
              </a:rPr>
              <a:t>Bài</a:t>
            </a:r>
            <a:r>
              <a:rPr lang="en-US" sz="3200" b="1">
                <a:solidFill>
                  <a:srgbClr val="FF0000"/>
                </a:solidFill>
                <a:effectLst/>
                <a:latin typeface="#9Slide04 SVNNaive Inline" panose="02010503010101020104" pitchFamily="2" charset="0"/>
              </a:rPr>
              <a:t> </a:t>
            </a:r>
            <a:r>
              <a:rPr lang="en-US" sz="3200" b="1">
                <a:solidFill>
                  <a:srgbClr val="FF0000"/>
                </a:solidFill>
                <a:latin typeface="#9Slide04 SVNNaive Inline" panose="02010503010101020104" pitchFamily="2" charset="0"/>
              </a:rPr>
              <a:t>7: CHUYỂN </a:t>
            </a:r>
            <a:r>
              <a:rPr lang="en-US" sz="3200" b="1" dirty="0">
                <a:solidFill>
                  <a:srgbClr val="FF0000"/>
                </a:solidFill>
                <a:latin typeface="#9Slide04 SVNNaive Inline" panose="02010503010101020104" pitchFamily="2" charset="0"/>
              </a:rPr>
              <a:t>ĐỘNG TỰ QUAY QUANH TRỤC CỦA TRÁI </a:t>
            </a:r>
            <a:r>
              <a:rPr lang="en-US" sz="3200" b="1">
                <a:solidFill>
                  <a:srgbClr val="FF0000"/>
                </a:solidFill>
                <a:latin typeface="#9Slide04 SVNNaive Inline" panose="02010503010101020104" pitchFamily="2" charset="0"/>
              </a:rPr>
              <a:t>ĐẤT VÀ HỆ QUẢ (t1) </a:t>
            </a:r>
          </a:p>
        </p:txBody>
      </p:sp>
      <p:pic>
        <p:nvPicPr>
          <p:cNvPr id="10" name="Magnifying Glass - 11258">
            <a:hlinkClick r:id="" action="ppaction://media"/>
            <a:extLst>
              <a:ext uri="{FF2B5EF4-FFF2-40B4-BE49-F238E27FC236}">
                <a16:creationId xmlns:a16="http://schemas.microsoft.com/office/drawing/2014/main" id="{A72B6106-7F03-4057-B7CB-AC9189B3FBB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117" r="10577"/>
          <a:stretch/>
        </p:blipFill>
        <p:spPr>
          <a:xfrm>
            <a:off x="6866313" y="2606486"/>
            <a:ext cx="5298831" cy="4239491"/>
          </a:xfrm>
          <a:prstGeom prst="rect">
            <a:avLst/>
          </a:prstGeom>
        </p:spPr>
      </p:pic>
    </p:spTree>
    <p:extLst>
      <p:ext uri="{BB962C8B-B14F-4D97-AF65-F5344CB8AC3E}">
        <p14:creationId xmlns:p14="http://schemas.microsoft.com/office/powerpoint/2010/main" val="350775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20033" fill="hold"/>
                                        <p:tgtEl>
                                          <p:spTgt spid="10"/>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0"/>
                </p:tgtEl>
              </p:cMediaNode>
            </p:vide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1CAC8D6-8EC8-4085-95A1-7227984E7EE8}"/>
              </a:ext>
            </a:extLst>
          </p:cNvPr>
          <p:cNvGrpSpPr>
            <a:grpSpLocks/>
          </p:cNvGrpSpPr>
          <p:nvPr/>
        </p:nvGrpSpPr>
        <p:grpSpPr bwMode="auto">
          <a:xfrm>
            <a:off x="0" y="2986799"/>
            <a:ext cx="9407525" cy="1079500"/>
            <a:chOff x="908050" y="2629288"/>
            <a:chExt cx="9407486" cy="1078920"/>
          </a:xfrm>
        </p:grpSpPr>
        <p:sp>
          <p:nvSpPr>
            <p:cNvPr id="18" name="Rectangle 17">
              <a:extLst>
                <a:ext uri="{FF2B5EF4-FFF2-40B4-BE49-F238E27FC236}">
                  <a16:creationId xmlns:a16="http://schemas.microsoft.com/office/drawing/2014/main" id="{76FF21DB-E380-4A6F-AE35-42EAF321BD22}"/>
                </a:ext>
              </a:extLst>
            </p:cNvPr>
            <p:cNvSpPr/>
            <p:nvPr/>
          </p:nvSpPr>
          <p:spPr>
            <a:xfrm>
              <a:off x="908050" y="3027537"/>
              <a:ext cx="9407486" cy="680671"/>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E72D6F8F-A24D-48FA-93D5-2098BD734BC3}"/>
                </a:ext>
              </a:extLst>
            </p:cNvPr>
            <p:cNvSpPr/>
            <p:nvPr/>
          </p:nvSpPr>
          <p:spPr>
            <a:xfrm>
              <a:off x="1377948" y="2629288"/>
              <a:ext cx="8216866" cy="796497"/>
            </a:xfrm>
            <a:custGeom>
              <a:avLst/>
              <a:gdLst>
                <a:gd name="connsiteX0" fmla="*/ 0 w 6585240"/>
                <a:gd name="connsiteY0" fmla="*/ 132843 h 797040"/>
                <a:gd name="connsiteX1" fmla="*/ 132843 w 6585240"/>
                <a:gd name="connsiteY1" fmla="*/ 0 h 797040"/>
                <a:gd name="connsiteX2" fmla="*/ 6452397 w 6585240"/>
                <a:gd name="connsiteY2" fmla="*/ 0 h 797040"/>
                <a:gd name="connsiteX3" fmla="*/ 6585240 w 6585240"/>
                <a:gd name="connsiteY3" fmla="*/ 132843 h 797040"/>
                <a:gd name="connsiteX4" fmla="*/ 6585240 w 6585240"/>
                <a:gd name="connsiteY4" fmla="*/ 664197 h 797040"/>
                <a:gd name="connsiteX5" fmla="*/ 6452397 w 6585240"/>
                <a:gd name="connsiteY5" fmla="*/ 797040 h 797040"/>
                <a:gd name="connsiteX6" fmla="*/ 132843 w 6585240"/>
                <a:gd name="connsiteY6" fmla="*/ 797040 h 797040"/>
                <a:gd name="connsiteX7" fmla="*/ 0 w 6585240"/>
                <a:gd name="connsiteY7" fmla="*/ 664197 h 797040"/>
                <a:gd name="connsiteX8" fmla="*/ 0 w 658524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5240" h="797040">
                  <a:moveTo>
                    <a:pt x="0" y="132843"/>
                  </a:moveTo>
                  <a:cubicBezTo>
                    <a:pt x="0" y="59476"/>
                    <a:pt x="59476" y="0"/>
                    <a:pt x="132843" y="0"/>
                  </a:cubicBezTo>
                  <a:lnTo>
                    <a:pt x="6452397" y="0"/>
                  </a:lnTo>
                  <a:cubicBezTo>
                    <a:pt x="6525764" y="0"/>
                    <a:pt x="6585240" y="59476"/>
                    <a:pt x="6585240" y="132843"/>
                  </a:cubicBezTo>
                  <a:lnTo>
                    <a:pt x="6585240" y="664197"/>
                  </a:lnTo>
                  <a:cubicBezTo>
                    <a:pt x="6585240" y="737564"/>
                    <a:pt x="6525764" y="797040"/>
                    <a:pt x="6452397"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287814" tIns="38908" rIns="287814" bIns="38908" spcCol="1270" anchor="ctr"/>
            <a:lstStyle/>
            <a:p>
              <a:pPr defTabSz="1200150">
                <a:lnSpc>
                  <a:spcPct val="90000"/>
                </a:lnSpc>
                <a:spcAft>
                  <a:spcPct val="35000"/>
                </a:spcAft>
                <a:defRPr/>
              </a:pPr>
              <a:r>
                <a:rPr lang="en-US" sz="2700"/>
                <a:t>1. Chuyển động tự quay quanh trục của Trái Đất</a:t>
              </a:r>
            </a:p>
          </p:txBody>
        </p:sp>
      </p:grpSp>
      <p:grpSp>
        <p:nvGrpSpPr>
          <p:cNvPr id="20" name="Group 19">
            <a:extLst>
              <a:ext uri="{FF2B5EF4-FFF2-40B4-BE49-F238E27FC236}">
                <a16:creationId xmlns:a16="http://schemas.microsoft.com/office/drawing/2014/main" id="{1CD54AC8-2564-4139-B060-594DA1D43237}"/>
              </a:ext>
            </a:extLst>
          </p:cNvPr>
          <p:cNvGrpSpPr>
            <a:grpSpLocks/>
          </p:cNvGrpSpPr>
          <p:nvPr/>
        </p:nvGrpSpPr>
        <p:grpSpPr bwMode="auto">
          <a:xfrm>
            <a:off x="469900" y="4379460"/>
            <a:ext cx="10140950" cy="1079500"/>
            <a:chOff x="908050" y="3854008"/>
            <a:chExt cx="9407486" cy="1078920"/>
          </a:xfrm>
        </p:grpSpPr>
        <p:sp>
          <p:nvSpPr>
            <p:cNvPr id="21" name="Rectangle 20">
              <a:extLst>
                <a:ext uri="{FF2B5EF4-FFF2-40B4-BE49-F238E27FC236}">
                  <a16:creationId xmlns:a16="http://schemas.microsoft.com/office/drawing/2014/main" id="{99716861-DE8D-43EA-974F-BD02E3C1E296}"/>
                </a:ext>
              </a:extLst>
            </p:cNvPr>
            <p:cNvSpPr/>
            <p:nvPr/>
          </p:nvSpPr>
          <p:spPr>
            <a:xfrm>
              <a:off x="908050" y="4252257"/>
              <a:ext cx="9407486" cy="680671"/>
            </a:xfrm>
            <a:prstGeom prst="rect">
              <a:avLst/>
            </a:prstGeom>
          </p:spPr>
          <p:style>
            <a:lnRef idx="2">
              <a:schemeClr val="accent2">
                <a:hueOff val="-727682"/>
                <a:satOff val="-41964"/>
                <a:lumOff val="4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E4E4474E-0420-4AD0-8178-1EF126E1434D}"/>
                </a:ext>
              </a:extLst>
            </p:cNvPr>
            <p:cNvSpPr/>
            <p:nvPr/>
          </p:nvSpPr>
          <p:spPr>
            <a:xfrm>
              <a:off x="1377836" y="3854008"/>
              <a:ext cx="7948059" cy="796497"/>
            </a:xfrm>
            <a:custGeom>
              <a:avLst/>
              <a:gdLst>
                <a:gd name="connsiteX0" fmla="*/ 0 w 6585240"/>
                <a:gd name="connsiteY0" fmla="*/ 132843 h 797040"/>
                <a:gd name="connsiteX1" fmla="*/ 132843 w 6585240"/>
                <a:gd name="connsiteY1" fmla="*/ 0 h 797040"/>
                <a:gd name="connsiteX2" fmla="*/ 6452397 w 6585240"/>
                <a:gd name="connsiteY2" fmla="*/ 0 h 797040"/>
                <a:gd name="connsiteX3" fmla="*/ 6585240 w 6585240"/>
                <a:gd name="connsiteY3" fmla="*/ 132843 h 797040"/>
                <a:gd name="connsiteX4" fmla="*/ 6585240 w 6585240"/>
                <a:gd name="connsiteY4" fmla="*/ 664197 h 797040"/>
                <a:gd name="connsiteX5" fmla="*/ 6452397 w 6585240"/>
                <a:gd name="connsiteY5" fmla="*/ 797040 h 797040"/>
                <a:gd name="connsiteX6" fmla="*/ 132843 w 6585240"/>
                <a:gd name="connsiteY6" fmla="*/ 797040 h 797040"/>
                <a:gd name="connsiteX7" fmla="*/ 0 w 6585240"/>
                <a:gd name="connsiteY7" fmla="*/ 664197 h 797040"/>
                <a:gd name="connsiteX8" fmla="*/ 0 w 658524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5240" h="797040">
                  <a:moveTo>
                    <a:pt x="0" y="132843"/>
                  </a:moveTo>
                  <a:cubicBezTo>
                    <a:pt x="0" y="59476"/>
                    <a:pt x="59476" y="0"/>
                    <a:pt x="132843" y="0"/>
                  </a:cubicBezTo>
                  <a:lnTo>
                    <a:pt x="6452397" y="0"/>
                  </a:lnTo>
                  <a:cubicBezTo>
                    <a:pt x="6525764" y="0"/>
                    <a:pt x="6585240" y="59476"/>
                    <a:pt x="6585240" y="132843"/>
                  </a:cubicBezTo>
                  <a:lnTo>
                    <a:pt x="6585240" y="664197"/>
                  </a:lnTo>
                  <a:cubicBezTo>
                    <a:pt x="6585240" y="737564"/>
                    <a:pt x="6525764" y="797040"/>
                    <a:pt x="6452397"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lIns="287814" tIns="38908" rIns="287814" bIns="38908" spcCol="1270" anchor="ctr"/>
            <a:lstStyle/>
            <a:p>
              <a:pPr defTabSz="1200150">
                <a:lnSpc>
                  <a:spcPct val="90000"/>
                </a:lnSpc>
                <a:spcAft>
                  <a:spcPct val="35000"/>
                </a:spcAft>
                <a:defRPr/>
              </a:pPr>
              <a:r>
                <a:rPr lang="en-US" sz="2700"/>
                <a:t>2. Hệ quả chuyển động tự quay quanh trục của Trái Đất</a:t>
              </a:r>
            </a:p>
          </p:txBody>
        </p:sp>
      </p:grpSp>
      <p:sp>
        <p:nvSpPr>
          <p:cNvPr id="26" name="TextBox 22">
            <a:extLst>
              <a:ext uri="{FF2B5EF4-FFF2-40B4-BE49-F238E27FC236}">
                <a16:creationId xmlns:a16="http://schemas.microsoft.com/office/drawing/2014/main" id="{D0C5B16D-77DC-496F-8115-18DB33AB0456}"/>
              </a:ext>
            </a:extLst>
          </p:cNvPr>
          <p:cNvSpPr txBox="1">
            <a:spLocks noChangeArrowheads="1"/>
          </p:cNvSpPr>
          <p:nvPr/>
        </p:nvSpPr>
        <p:spPr bwMode="auto">
          <a:xfrm>
            <a:off x="311761" y="1665712"/>
            <a:ext cx="73961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6600" b="1">
                <a:solidFill>
                  <a:schemeClr val="bg1">
                    <a:lumMod val="50000"/>
                  </a:schemeClr>
                </a:solidFill>
                <a:latin typeface="#9Slide04 Riesling" panose="00000400000000000000" pitchFamily="2" charset="0"/>
                <a:cs typeface="Times New Roman" panose="02020603050405020304" pitchFamily="18" charset="0"/>
              </a:rPr>
              <a:t>Nội dung bài học</a:t>
            </a:r>
          </a:p>
        </p:txBody>
      </p:sp>
      <p:sp>
        <p:nvSpPr>
          <p:cNvPr id="27" name="Hộp Văn bản 2">
            <a:extLst>
              <a:ext uri="{FF2B5EF4-FFF2-40B4-BE49-F238E27FC236}">
                <a16:creationId xmlns:a16="http://schemas.microsoft.com/office/drawing/2014/main" id="{869275B6-4F42-4C2C-9B4E-9CDB4815FD73}"/>
              </a:ext>
            </a:extLst>
          </p:cNvPr>
          <p:cNvSpPr txBox="1"/>
          <p:nvPr/>
        </p:nvSpPr>
        <p:spPr>
          <a:xfrm>
            <a:off x="-155331" y="140702"/>
            <a:ext cx="12502661" cy="1294229"/>
          </a:xfrm>
          <a:prstGeom prst="rect">
            <a:avLst/>
          </a:prstGeom>
        </p:spPr>
        <p:txBody>
          <a:bodyPr vert="horz" lIns="91440" tIns="45720" rIns="91440" bIns="45720" rtlCol="0">
            <a:normAutofit/>
          </a:bodyPr>
          <a:lstStyle/>
          <a:p>
            <a:pPr algn="ctr">
              <a:lnSpc>
                <a:spcPct val="90000"/>
              </a:lnSpc>
              <a:spcAft>
                <a:spcPts val="800"/>
              </a:spcAft>
            </a:pPr>
            <a:r>
              <a:rPr lang="en-US" sz="3200" b="1" err="1">
                <a:solidFill>
                  <a:srgbClr val="002060"/>
                </a:solidFill>
                <a:effectLst/>
                <a:latin typeface="Times New Roman" panose="02020603050405020304" pitchFamily="18" charset="0"/>
                <a:cs typeface="Times New Roman" panose="02020603050405020304" pitchFamily="18" charset="0"/>
              </a:rPr>
              <a:t>Tiết</a:t>
            </a:r>
            <a:r>
              <a:rPr lang="en-US" sz="3200" b="1">
                <a:solidFill>
                  <a:srgbClr val="002060"/>
                </a:solidFill>
                <a:effectLst/>
                <a:latin typeface="Times New Roman" panose="02020603050405020304" pitchFamily="18" charset="0"/>
                <a:cs typeface="Times New Roman" panose="02020603050405020304" pitchFamily="18" charset="0"/>
              </a:rPr>
              <a:t> 9 </a:t>
            </a:r>
            <a:r>
              <a:rPr lang="en-US" sz="3200" b="1" dirty="0">
                <a:solidFill>
                  <a:srgbClr val="002060"/>
                </a:solidFill>
                <a:effectLst/>
                <a:latin typeface="Times New Roman" panose="02020603050405020304" pitchFamily="18" charset="0"/>
                <a:cs typeface="Times New Roman" panose="02020603050405020304" pitchFamily="18" charset="0"/>
              </a:rPr>
              <a:t>- </a:t>
            </a:r>
            <a:r>
              <a:rPr lang="en-US" sz="3200" b="1" err="1">
                <a:solidFill>
                  <a:srgbClr val="002060"/>
                </a:solidFill>
                <a:effectLst/>
                <a:latin typeface="Times New Roman" panose="02020603050405020304" pitchFamily="18" charset="0"/>
                <a:cs typeface="Times New Roman" panose="02020603050405020304" pitchFamily="18" charset="0"/>
              </a:rPr>
              <a:t>Bài</a:t>
            </a:r>
            <a:r>
              <a:rPr lang="en-US" sz="3200" b="1">
                <a:solidFill>
                  <a:srgbClr val="002060"/>
                </a:solidFill>
                <a:effectLst/>
                <a:latin typeface="Times New Roman" panose="02020603050405020304" pitchFamily="18"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7: CHUYỂN </a:t>
            </a:r>
            <a:r>
              <a:rPr lang="en-US" sz="3200" b="1" dirty="0">
                <a:solidFill>
                  <a:srgbClr val="002060"/>
                </a:solidFill>
                <a:latin typeface="Times New Roman" panose="02020603050405020304" pitchFamily="18" charset="0"/>
                <a:cs typeface="Times New Roman" panose="02020603050405020304" pitchFamily="18" charset="0"/>
              </a:rPr>
              <a:t>ĐỘNG TỰ QUAY QUANH TRỤC CỦA TRÁI </a:t>
            </a:r>
            <a:r>
              <a:rPr lang="en-US" sz="3200" b="1">
                <a:solidFill>
                  <a:srgbClr val="002060"/>
                </a:solidFill>
                <a:latin typeface="Times New Roman" panose="02020603050405020304" pitchFamily="18" charset="0"/>
                <a:cs typeface="Times New Roman" panose="02020603050405020304" pitchFamily="18" charset="0"/>
              </a:rPr>
              <a:t>ĐẤT VÀ HỆ QUẢ ( T1)</a:t>
            </a:r>
          </a:p>
        </p:txBody>
      </p:sp>
      <p:pic>
        <p:nvPicPr>
          <p:cNvPr id="28" name="Hình ảnh 8">
            <a:extLst>
              <a:ext uri="{FF2B5EF4-FFF2-40B4-BE49-F238E27FC236}">
                <a16:creationId xmlns:a16="http://schemas.microsoft.com/office/drawing/2014/main" id="{91DD74A6-D5AE-4138-B0AE-AE6843ABDC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586967" y="1711155"/>
            <a:ext cx="2480436" cy="194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19DA8EFF-F618-40C8-871E-D1C78E158466}"/>
              </a:ext>
            </a:extLst>
          </p:cNvPr>
          <p:cNvSpPr txBox="1"/>
          <p:nvPr/>
        </p:nvSpPr>
        <p:spPr>
          <a:xfrm>
            <a:off x="976313" y="5605188"/>
            <a:ext cx="6567854" cy="1018740"/>
          </a:xfrm>
          <a:prstGeom prst="rect">
            <a:avLst/>
          </a:prstGeom>
          <a:noFill/>
        </p:spPr>
        <p:txBody>
          <a:bodyPr wrap="square">
            <a:spAutoFit/>
          </a:bodyPr>
          <a:lstStyle/>
          <a:p>
            <a:pPr defTabSz="1200150">
              <a:lnSpc>
                <a:spcPct val="90000"/>
              </a:lnSpc>
              <a:spcAft>
                <a:spcPct val="35000"/>
              </a:spcAft>
              <a:defRPr/>
            </a:pPr>
            <a:r>
              <a:rPr lang="en-US" sz="2700"/>
              <a:t>a. Ngày đêm luân phiên</a:t>
            </a:r>
          </a:p>
          <a:p>
            <a:pPr defTabSz="1200150">
              <a:lnSpc>
                <a:spcPct val="90000"/>
              </a:lnSpc>
              <a:spcAft>
                <a:spcPct val="35000"/>
              </a:spcAft>
              <a:defRPr/>
            </a:pPr>
            <a:endParaRPr lang="en-US" sz="2700"/>
          </a:p>
        </p:txBody>
      </p:sp>
      <p:cxnSp>
        <p:nvCxnSpPr>
          <p:cNvPr id="8" name="Straight Connector 7">
            <a:extLst>
              <a:ext uri="{FF2B5EF4-FFF2-40B4-BE49-F238E27FC236}">
                <a16:creationId xmlns:a16="http://schemas.microsoft.com/office/drawing/2014/main" id="{CAC19E39-5611-4C4D-BC10-CF10B27D95CE}"/>
              </a:ext>
            </a:extLst>
          </p:cNvPr>
          <p:cNvCxnSpPr/>
          <p:nvPr/>
        </p:nvCxnSpPr>
        <p:spPr>
          <a:xfrm>
            <a:off x="597877" y="1143000"/>
            <a:ext cx="1127173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462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AppData\Local\Temp\~Ca1D8F\data\asimages\{8A0F7AC3-32D8-438A-AC57-67B06636FE60}_1.png&quot;/&gt;&lt;left val=&quot;277&quot;/&gt;&lt;top val=&quot;122&quot;/&gt;&lt;width val=&quot;190&quot;/&gt;&lt;height val=&quot;59&quot;/&gt;&lt;hasText val=&quot;1&quot;/&gt;&lt;/Image&gt;&lt;/ThreeDShapeInfo&gt;"/>
  <p:tag name="PRESENTER_SHAPETEXTINFO" val="&lt;ShapeTextInfo&gt;&lt;TableIndex row=&quot;-1&quot; col=&quot;-1&quot;&gt;&lt;linesCount val=&quot;1&quot;/&gt;&lt;lineCharCount val=&quot;1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61E4699-1AB4-4345-98C1-4FB3EC623A70}&quot;/&gt;&lt;isInvalidForFieldText val=&quot;0&quot;/&gt;&lt;Image&gt;&lt;filename val=&quot;C:\Users\ADMIN\AppData\Local\Temp\~Ca1D8F\data\asimages\{C61E4699-1AB4-4345-98C1-4FB3EC623A70}_1.png&quot;/&gt;&lt;left val=&quot;148&quot;/&gt;&lt;top val=&quot;160&quot;/&gt;&lt;width val=&quot;435&quot;/&gt;&lt;height val=&quot;138&quot;/&gt;&lt;hasText val=&quot;1&quot;/&gt;&lt;/Image&gt;&lt;/ThreeDShapeInfo&gt;"/>
  <p:tag name="PRESENTER_SHAPETEXTINFO" val="&lt;ShapeTextInfo&gt;&lt;TableIndex row=&quot;-1&quot; col=&quot;-1&quot;&gt;&lt;linesCount val=&quot;1&quot;/&gt;&lt;lineCharCount val=&quot;2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AppData\Local\Temp\~Ca1D8F\data\asimages\{2B7F2538-B883-4C2C-A2F5-45C1B6D104AC}_1.png&quot;/&gt;&lt;left val=&quot;197&quot;/&gt;&lt;top val=&quot;230&quot;/&gt;&lt;width val=&quot;297&quot;/&gt;&lt;height val=&quot;51&quot;/&gt;&lt;hasText val=&quot;1&quot;/&gt;&lt;/Image&gt;&lt;/ThreeDShapeInfo&gt;"/>
  <p:tag name="PRESENTER_SHAPETEXTINFO" val="&lt;ShapeTextInfo&gt;&lt;TableIndex row=&quot;-1&quot; col=&quot;-1&quot;&gt;&lt;linesCount val=&quot;1&quot;/&gt;&lt;lineCharCount val=&quot;1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TIMING" val="|4.5|15"/>
</p:tagLst>
</file>

<file path=ppt/tags/tag5.xml><?xml version="1.0" encoding="utf-8"?>
<p:tagLst xmlns:a="http://schemas.openxmlformats.org/drawingml/2006/main" xmlns:r="http://schemas.openxmlformats.org/officeDocument/2006/relationships" xmlns:p="http://schemas.openxmlformats.org/presentationml/2006/main">
  <p:tag name="TIMING" val="|4.5|15"/>
</p:tagLst>
</file>

<file path=ppt/tags/tag6.xml><?xml version="1.0" encoding="utf-8"?>
<p:tagLst xmlns:a="http://schemas.openxmlformats.org/drawingml/2006/main" xmlns:r="http://schemas.openxmlformats.org/officeDocument/2006/relationships" xmlns:p="http://schemas.openxmlformats.org/presentationml/2006/main">
  <p:tag name="TIMING" val="|4.5|15"/>
</p:tagLst>
</file>

<file path=ppt/tags/tag7.xml><?xml version="1.0" encoding="utf-8"?>
<p:tagLst xmlns:a="http://schemas.openxmlformats.org/drawingml/2006/main" xmlns:r="http://schemas.openxmlformats.org/officeDocument/2006/relationships" xmlns:p="http://schemas.openxmlformats.org/presentationml/2006/main">
  <p:tag name="TIMING" val="|4.5|15"/>
</p:tagLst>
</file>

<file path=ppt/tags/tag8.xml><?xml version="1.0" encoding="utf-8"?>
<p:tagLst xmlns:a="http://schemas.openxmlformats.org/drawingml/2006/main" xmlns:r="http://schemas.openxmlformats.org/officeDocument/2006/relationships" xmlns:p="http://schemas.openxmlformats.org/presentationml/2006/main">
  <p:tag name="TIMING" val="|4.5|15"/>
</p:tagLst>
</file>

<file path=ppt/tags/tag9.xml><?xml version="1.0" encoding="utf-8"?>
<p:tagLst xmlns:a="http://schemas.openxmlformats.org/drawingml/2006/main" xmlns:r="http://schemas.openxmlformats.org/officeDocument/2006/relationships" xmlns:p="http://schemas.openxmlformats.org/presentationml/2006/main">
  <p:tag name="TIMING" val="|2.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5">
      <a:majorFont>
        <a:latin typeface="#9Slide05 FS Blonde Script"/>
        <a:ea typeface=""/>
        <a:cs typeface=""/>
      </a:majorFont>
      <a:minorFont>
        <a:latin typeface="#9Slide07 IcielBaliho Scrip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3914</TotalTime>
  <Words>2350</Words>
  <Application>Microsoft Office PowerPoint</Application>
  <PresentationFormat>Widescreen</PresentationFormat>
  <Paragraphs>206</Paragraphs>
  <Slides>26</Slides>
  <Notes>16</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#9Slide04 Riesling</vt:lpstr>
      <vt:lpstr>#9Slide04 SVNNaive Inline</vt:lpstr>
      <vt:lpstr>#9Slide05 FS Blonde Script</vt:lpstr>
      <vt:lpstr>#9Slide07 IcielBaliho Script</vt:lpstr>
      <vt:lpstr>.VnTime</vt:lpstr>
      <vt:lpstr>Arial</vt:lpstr>
      <vt:lpstr>Calibri</vt:lpstr>
      <vt:lpstr>OpenSans</vt:lpstr>
      <vt:lpstr>Segoe UI</vt:lpstr>
      <vt:lpstr>Tahoma</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biết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84974897627</cp:lastModifiedBy>
  <cp:revision>177</cp:revision>
  <dcterms:created xsi:type="dcterms:W3CDTF">2021-08-06T07:57:20Z</dcterms:created>
  <dcterms:modified xsi:type="dcterms:W3CDTF">2021-11-12T04:44:12Z</dcterms:modified>
</cp:coreProperties>
</file>