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2"/>
  </p:notesMasterIdLst>
  <p:sldIdLst>
    <p:sldId id="305" r:id="rId3"/>
    <p:sldId id="319" r:id="rId4"/>
    <p:sldId id="270" r:id="rId5"/>
    <p:sldId id="277" r:id="rId6"/>
    <p:sldId id="306" r:id="rId7"/>
    <p:sldId id="301" r:id="rId8"/>
    <p:sldId id="320" r:id="rId9"/>
    <p:sldId id="321" r:id="rId10"/>
    <p:sldId id="307" r:id="rId11"/>
    <p:sldId id="322" r:id="rId12"/>
    <p:sldId id="317" r:id="rId13"/>
    <p:sldId id="324" r:id="rId14"/>
    <p:sldId id="323" r:id="rId15"/>
    <p:sldId id="316" r:id="rId16"/>
    <p:sldId id="299" r:id="rId17"/>
    <p:sldId id="310" r:id="rId18"/>
    <p:sldId id="300" r:id="rId19"/>
    <p:sldId id="309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E21"/>
    <a:srgbClr val="F79421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BB43D-F787-4F38-B9EF-42BA434BFF95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04D21-DD08-48B1-AF31-F6FF5488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2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5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4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4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29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33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38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2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5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5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1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01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86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15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98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0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4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A6C47-7F0D-4916-B316-76B8380A89B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94E68-4CDB-4D00-A5AD-6E1529E9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4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0D47B-8FBC-494B-9A82-ABC7E58A7B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06B6A-D782-4CAB-B26E-555339674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7 IcielBaliho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08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3591" y="1210123"/>
          <a:ext cx="11169747" cy="2261592"/>
        </p:xfrm>
        <a:graphic>
          <a:graphicData uri="http://schemas.openxmlformats.org/drawingml/2006/table">
            <a:tbl>
              <a:tblPr bandRow="1"/>
              <a:tblGrid>
                <a:gridCol w="2591241">
                  <a:extLst>
                    <a:ext uri="{9D8B030D-6E8A-4147-A177-3AD203B41FA5}">
                      <a16:colId xmlns:a16="http://schemas.microsoft.com/office/drawing/2014/main" val="3984807786"/>
                    </a:ext>
                  </a:extLst>
                </a:gridCol>
                <a:gridCol w="3516923">
                  <a:extLst>
                    <a:ext uri="{9D8B030D-6E8A-4147-A177-3AD203B41FA5}">
                      <a16:colId xmlns:a16="http://schemas.microsoft.com/office/drawing/2014/main" val="136587017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1178160719"/>
                    </a:ext>
                  </a:extLst>
                </a:gridCol>
                <a:gridCol w="3232784">
                  <a:extLst>
                    <a:ext uri="{9D8B030D-6E8A-4147-A177-3AD203B41FA5}">
                      <a16:colId xmlns:a16="http://schemas.microsoft.com/office/drawing/2014/main" val="2674153177"/>
                    </a:ext>
                  </a:extLst>
                </a:gridCol>
              </a:tblGrid>
              <a:tr h="944188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động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Quỹ 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nghiêng và góc nghiêng của trục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1672"/>
                  </a:ext>
                </a:extLst>
              </a:tr>
              <a:tr h="1317404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146497"/>
                  </a:ext>
                </a:extLst>
              </a:tr>
            </a:tbl>
          </a:graphicData>
        </a:graphic>
      </p:graphicFrame>
      <p:pic>
        <p:nvPicPr>
          <p:cNvPr id="9" name="图片 2">
            <a:extLst>
              <a:ext uri="{FF2B5EF4-FFF2-40B4-BE49-F238E27FC236}">
                <a16:creationId xmlns:a16="http://schemas.microsoft.com/office/drawing/2014/main" id="{1230C79C-6AEF-4EB5-B0BC-60A77C82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 rot="227566">
            <a:off x="10494499" y="4277226"/>
            <a:ext cx="2753231" cy="2580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387" y="2533810"/>
            <a:ext cx="261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Từ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Tây sang Đông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3913" y="2349145"/>
            <a:ext cx="340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Một vòng quanh Mặt Trời là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365 ngày, 6 giờ</a:t>
            </a:r>
            <a:r>
              <a:rPr lang="vi-VN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6498" y="2293424"/>
            <a:ext cx="1545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Hình elip </a:t>
            </a:r>
            <a:r>
              <a:rPr lang="vi-VN" sz="2400" dirty="0">
                <a:latin typeface="+mj-lt"/>
              </a:rPr>
              <a:t>gần tròn.</a:t>
            </a:r>
            <a:endParaRPr lang="en-US" sz="2400" dirty="0">
              <a:latin typeface="+mj-lt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19986" y="2533809"/>
            <a:ext cx="247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Không thay đổi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82" y="3531671"/>
            <a:ext cx="5819804" cy="3102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62" y="58491"/>
            <a:ext cx="1066800" cy="1000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970" y="272897"/>
            <a:ext cx="762431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5C62B-BC84-4159-8548-E9E8057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" y="968203"/>
            <a:ext cx="12192000" cy="5819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D15D0-13A1-4D8B-99E5-77F5135B7D1F}"/>
              </a:ext>
            </a:extLst>
          </p:cNvPr>
          <p:cNvSpPr/>
          <p:nvPr/>
        </p:nvSpPr>
        <p:spPr>
          <a:xfrm>
            <a:off x="1244453" y="42816"/>
            <a:ext cx="96958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+mj-lt"/>
              </a:rPr>
              <a:t>TIẾT 14 – BÀI 8: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CHUYỂN ĐỘNG CỦA TRÁI ĐẤT QUANH MẶT TRỜI VÀ HỆ QUẢ (T2)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5B596-8608-4678-ACC0-830A39A0BF62}"/>
              </a:ext>
            </a:extLst>
          </p:cNvPr>
          <p:cNvSpPr txBox="1"/>
          <p:nvPr/>
        </p:nvSpPr>
        <p:spPr>
          <a:xfrm>
            <a:off x="203640" y="1280496"/>
            <a:ext cx="610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normalizeH="0" baseline="0" noProof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 (Headings)"/>
              </a:rPr>
              <a:t>2. </a:t>
            </a:r>
            <a:r>
              <a:rPr lang="en-US" altLang="zh-CN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(Headings)"/>
                <a:ea typeface="小单纯体" panose="02010601030101010101" pitchFamily="2" charset="-122"/>
              </a:rPr>
              <a:t>Hệ  quả chuyển động của Trái Đất quanh Mặt Trời</a:t>
            </a:r>
            <a:endParaRPr kumimoji="0" lang="en-US" sz="2000" b="1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1268A-4014-432D-A9CD-2E52A8FFBBFF}"/>
              </a:ext>
            </a:extLst>
          </p:cNvPr>
          <p:cNvSpPr txBox="1"/>
          <p:nvPr/>
        </p:nvSpPr>
        <p:spPr>
          <a:xfrm>
            <a:off x="289930" y="1938788"/>
            <a:ext cx="11698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Trong quá trình chuyển động quanh Mặt Trời, trục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Trái Đất nghiêng và kh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ông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đổi hướng dẫn tới bán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cầu Bắc và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Nam luân phiên ngả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về phía 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ặt 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rời =&gt; </a:t>
            </a:r>
            <a:r>
              <a:rPr lang="en-US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sinh ra các mùa.</a:t>
            </a:r>
            <a:endParaRPr lang="en-US" sz="2000" dirty="0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8DE4-C984-41D0-BAD0-6C261FD1461C}"/>
              </a:ext>
            </a:extLst>
          </p:cNvPr>
          <p:cNvSpPr txBox="1"/>
          <p:nvPr/>
        </p:nvSpPr>
        <p:spPr>
          <a:xfrm>
            <a:off x="203640" y="1615260"/>
            <a:ext cx="359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a. </a:t>
            </a:r>
            <a:r>
              <a:rPr lang="vi-VN" sz="2000" b="1">
                <a:solidFill>
                  <a:schemeClr val="bg1"/>
                </a:solidFill>
                <a:latin typeface="+mj-lt"/>
              </a:rPr>
              <a:t>Mùa 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trên Trái Đất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56A73-E651-4BF7-9B5A-2405346B1500}"/>
              </a:ext>
            </a:extLst>
          </p:cNvPr>
          <p:cNvSpPr txBox="1"/>
          <p:nvPr/>
        </p:nvSpPr>
        <p:spPr>
          <a:xfrm>
            <a:off x="289929" y="3050022"/>
            <a:ext cx="11698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nằm chếch xa MT, có góc chiếu sáng nhỏ, nhận được ít nhiệt và ánh sáng =&gt; Mùa lạnh (đông).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B29D5-7ED8-4266-AC41-5132EA2E67BD}"/>
              </a:ext>
            </a:extLst>
          </p:cNvPr>
          <p:cNvSpPr txBox="1"/>
          <p:nvPr/>
        </p:nvSpPr>
        <p:spPr>
          <a:xfrm>
            <a:off x="289929" y="2694021"/>
            <a:ext cx="11698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ngả về phía MT, có góc chiếu sáng lớn, nhận được nhiều nhiệt và ánh sáng =&gt; Mùa nóng (hạ).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3ABD1-A083-467B-BF20-772E099E7A9A}"/>
              </a:ext>
            </a:extLst>
          </p:cNvPr>
          <p:cNvSpPr txBox="1"/>
          <p:nvPr/>
        </p:nvSpPr>
        <p:spPr>
          <a:xfrm>
            <a:off x="289929" y="3433047"/>
            <a:ext cx="11312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-  Sự phân bố nhiệt độ, ánh sáng, cách tính mùa ở 2 nửa cầu trái ngược nhau.</a:t>
            </a:r>
            <a:endParaRPr lang="vi-VN" sz="2000" b="1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73147-3447-4529-852D-1F917CFFA5D8}"/>
              </a:ext>
            </a:extLst>
          </p:cNvPr>
          <p:cNvSpPr txBox="1"/>
          <p:nvPr/>
        </p:nvSpPr>
        <p:spPr>
          <a:xfrm>
            <a:off x="289929" y="3833157"/>
            <a:ext cx="10441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+mj-lt"/>
              </a:rPr>
              <a:t>- </a:t>
            </a:r>
            <a:r>
              <a:rPr lang="en-US" sz="2000">
                <a:solidFill>
                  <a:schemeClr val="bg1"/>
                </a:solidFill>
                <a:latin typeface="Times New Roman (Headings)"/>
              </a:rPr>
              <a:t>Mùa thay đổi theo vĩ độ: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Vĩ độ thấp: Nóng quanh năm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Vĩ độ trung bình: </a:t>
            </a:r>
            <a:r>
              <a:rPr lang="en-US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Một năm có 4 mùa: Xuân, Hạ, Thu, Đông </a:t>
            </a:r>
          </a:p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Vĩ độ cao: Lạnh quanh năm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F802C8-D1B5-4978-93C0-4EEC0E7FA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129" y="4492844"/>
            <a:ext cx="3578942" cy="201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D2C3EA8-A1AA-4CB1-86D2-A82DA0452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2374"/>
              </p:ext>
            </p:extLst>
          </p:nvPr>
        </p:nvGraphicFramePr>
        <p:xfrm>
          <a:off x="406370" y="5081503"/>
          <a:ext cx="1092039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214">
                  <a:extLst>
                    <a:ext uri="{9D8B030D-6E8A-4147-A177-3AD203B41FA5}">
                      <a16:colId xmlns:a16="http://schemas.microsoft.com/office/drawing/2014/main" val="3068758719"/>
                    </a:ext>
                  </a:extLst>
                </a:gridCol>
                <a:gridCol w="840087">
                  <a:extLst>
                    <a:ext uri="{9D8B030D-6E8A-4147-A177-3AD203B41FA5}">
                      <a16:colId xmlns:a16="http://schemas.microsoft.com/office/drawing/2014/main" val="197284295"/>
                    </a:ext>
                  </a:extLst>
                </a:gridCol>
                <a:gridCol w="3161073">
                  <a:extLst>
                    <a:ext uri="{9D8B030D-6E8A-4147-A177-3AD203B41FA5}">
                      <a16:colId xmlns:a16="http://schemas.microsoft.com/office/drawing/2014/main" val="3339706284"/>
                    </a:ext>
                  </a:extLst>
                </a:gridCol>
                <a:gridCol w="673507">
                  <a:extLst>
                    <a:ext uri="{9D8B030D-6E8A-4147-A177-3AD203B41FA5}">
                      <a16:colId xmlns:a16="http://schemas.microsoft.com/office/drawing/2014/main" val="4029980019"/>
                    </a:ext>
                  </a:extLst>
                </a:gridCol>
                <a:gridCol w="4483509">
                  <a:extLst>
                    <a:ext uri="{9D8B030D-6E8A-4147-A177-3AD203B41FA5}">
                      <a16:colId xmlns:a16="http://schemas.microsoft.com/office/drawing/2014/main" val="54358717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Ngày 22/6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Ngày 22/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59124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Mùa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So sánh độ dài ngày - đêm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Mùa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So sánh độ dài ngày - đêm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829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Bán cầu Bắc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43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Bán cầu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66775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4E4DD00-C79E-4E13-9C6C-06575C15C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208" y="0"/>
            <a:ext cx="87493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Dựa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 vào hình 4 SGK/ 124, hoàn thiện bảng: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4E0BE-4C61-410F-9494-46909B4AE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03" y="564894"/>
            <a:ext cx="8150942" cy="41215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BF217F-88F6-4D7B-B4B7-46896DE00A24}"/>
              </a:ext>
            </a:extLst>
          </p:cNvPr>
          <p:cNvSpPr/>
          <p:nvPr/>
        </p:nvSpPr>
        <p:spPr>
          <a:xfrm>
            <a:off x="2244208" y="5818514"/>
            <a:ext cx="4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Hè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36F9DB-0B8B-4885-BDCA-32DCE4F30942}"/>
              </a:ext>
            </a:extLst>
          </p:cNvPr>
          <p:cNvSpPr/>
          <p:nvPr/>
        </p:nvSpPr>
        <p:spPr>
          <a:xfrm>
            <a:off x="2244208" y="6191689"/>
            <a:ext cx="734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Đông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95DB7A-75C5-4E15-86BC-6A8F0246FD4E}"/>
              </a:ext>
            </a:extLst>
          </p:cNvPr>
          <p:cNvSpPr/>
          <p:nvPr/>
        </p:nvSpPr>
        <p:spPr>
          <a:xfrm>
            <a:off x="3836882" y="5777061"/>
            <a:ext cx="1436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Ngày &gt; Đêm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FF75E1-37DC-4859-BD1F-DDE979423CFD}"/>
              </a:ext>
            </a:extLst>
          </p:cNvPr>
          <p:cNvSpPr/>
          <p:nvPr/>
        </p:nvSpPr>
        <p:spPr>
          <a:xfrm>
            <a:off x="3836882" y="6178221"/>
            <a:ext cx="1436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Đêm &gt; Ngày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77A328-9005-4DDB-812D-FDCF78FD6690}"/>
              </a:ext>
            </a:extLst>
          </p:cNvPr>
          <p:cNvSpPr/>
          <p:nvPr/>
        </p:nvSpPr>
        <p:spPr>
          <a:xfrm>
            <a:off x="6298521" y="6148408"/>
            <a:ext cx="4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Hè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639B4-332F-4664-A40F-D80D9C2FD2A1}"/>
              </a:ext>
            </a:extLst>
          </p:cNvPr>
          <p:cNvSpPr/>
          <p:nvPr/>
        </p:nvSpPr>
        <p:spPr>
          <a:xfrm>
            <a:off x="6147926" y="5753358"/>
            <a:ext cx="734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Đông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C0CCAD-379B-496D-8D27-141D1D51536F}"/>
              </a:ext>
            </a:extLst>
          </p:cNvPr>
          <p:cNvSpPr/>
          <p:nvPr/>
        </p:nvSpPr>
        <p:spPr>
          <a:xfrm>
            <a:off x="8136359" y="6163756"/>
            <a:ext cx="1436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Ngày &gt; Đêm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3C013E-277B-44DD-9EB0-C04F8452E2A5}"/>
              </a:ext>
            </a:extLst>
          </p:cNvPr>
          <p:cNvSpPr/>
          <p:nvPr/>
        </p:nvSpPr>
        <p:spPr>
          <a:xfrm>
            <a:off x="8136359" y="5791579"/>
            <a:ext cx="1436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Đêm &gt; Ngày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2892D5-D455-467C-B0EA-69DD1F00B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036" y="4560917"/>
            <a:ext cx="87493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Nguyên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 nhân nào dẫn tới ngày đêm dài ngắn theo mùa?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F628D-100E-40D8-B164-12973D056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54" y="506975"/>
            <a:ext cx="11083083" cy="60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1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5C62B-BC84-4159-8548-E9E8057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" y="473340"/>
            <a:ext cx="12192000" cy="6384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D15D0-13A1-4D8B-99E5-77F5135B7D1F}"/>
              </a:ext>
            </a:extLst>
          </p:cNvPr>
          <p:cNvSpPr/>
          <p:nvPr/>
        </p:nvSpPr>
        <p:spPr>
          <a:xfrm>
            <a:off x="118110" y="11676"/>
            <a:ext cx="117839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rgbClr val="002060"/>
                </a:solidFill>
                <a:latin typeface="Times New Roman (Headings)"/>
              </a:rPr>
              <a:t>TIẾT 14 – BÀI 8</a:t>
            </a:r>
            <a:r>
              <a:rPr lang="vi-VN" sz="2200" b="1">
                <a:solidFill>
                  <a:srgbClr val="002060"/>
                </a:solidFill>
                <a:latin typeface="Times New Roman (Headings)"/>
              </a:rPr>
              <a:t>: CHUYỂN </a:t>
            </a:r>
            <a:r>
              <a:rPr lang="vi-VN" sz="2200" b="1" dirty="0">
                <a:solidFill>
                  <a:srgbClr val="002060"/>
                </a:solidFill>
                <a:latin typeface="Times New Roman (Headings)"/>
              </a:rPr>
              <a:t>ĐỘNG CỦA TRÁI ĐẤT QUANH MẶT TRỜI VÀ HỆ QUẢ (T2)</a:t>
            </a:r>
            <a:endParaRPr lang="en-US" sz="2200" b="1" dirty="0">
              <a:solidFill>
                <a:srgbClr val="002060"/>
              </a:solidFill>
              <a:latin typeface="Times New Roman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5B596-8608-4678-ACC0-830A39A0BF62}"/>
              </a:ext>
            </a:extLst>
          </p:cNvPr>
          <p:cNvSpPr txBox="1"/>
          <p:nvPr/>
        </p:nvSpPr>
        <p:spPr>
          <a:xfrm>
            <a:off x="203640" y="591496"/>
            <a:ext cx="610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normalizeH="0" baseline="0" noProof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 (Headings)"/>
              </a:rPr>
              <a:t>2. </a:t>
            </a:r>
            <a:r>
              <a:rPr lang="en-US" altLang="zh-CN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(Headings)"/>
                <a:ea typeface="小单纯体" panose="02010601030101010101" pitchFamily="2" charset="-122"/>
              </a:rPr>
              <a:t>Hệ  quả chuyển động của Trái Đất quanh Mặt Trời</a:t>
            </a:r>
            <a:endParaRPr kumimoji="0" lang="en-US" sz="2000" b="1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1268A-4014-432D-A9CD-2E52A8FFBBFF}"/>
              </a:ext>
            </a:extLst>
          </p:cNvPr>
          <p:cNvSpPr txBox="1"/>
          <p:nvPr/>
        </p:nvSpPr>
        <p:spPr>
          <a:xfrm>
            <a:off x="305516" y="1177783"/>
            <a:ext cx="6184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Khi chuyển động quanh Mặt Trời, trục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Trái Đất nghiêng và kh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ông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đổi hướng dẫn tới bán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cầu Bắc và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Nam luân phiên ngả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về phía 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ặt 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rời =&gt; </a:t>
            </a:r>
            <a:r>
              <a:rPr lang="en-US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sinh ra các mùa.</a:t>
            </a:r>
            <a:endParaRPr lang="en-US" sz="2000" dirty="0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8DE4-C984-41D0-BAD0-6C261FD1461C}"/>
              </a:ext>
            </a:extLst>
          </p:cNvPr>
          <p:cNvSpPr txBox="1"/>
          <p:nvPr/>
        </p:nvSpPr>
        <p:spPr>
          <a:xfrm>
            <a:off x="289929" y="878242"/>
            <a:ext cx="359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 (Headings)"/>
              </a:rPr>
              <a:t>a. </a:t>
            </a:r>
            <a:r>
              <a:rPr lang="vi-VN" sz="2000" b="1">
                <a:solidFill>
                  <a:schemeClr val="bg1"/>
                </a:solidFill>
                <a:latin typeface="Times New Roman (Headings)"/>
              </a:rPr>
              <a:t>Mùa </a:t>
            </a:r>
            <a:r>
              <a:rPr lang="vi-VN" sz="2000" b="1" dirty="0">
                <a:solidFill>
                  <a:schemeClr val="bg1"/>
                </a:solidFill>
                <a:latin typeface="Times New Roman (Headings)"/>
              </a:rPr>
              <a:t>trên Trái Đất</a:t>
            </a:r>
            <a:endParaRPr lang="en-US" sz="2000" b="1" dirty="0">
              <a:solidFill>
                <a:schemeClr val="bg1"/>
              </a:solidFill>
              <a:latin typeface="Times New Roman (Headings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56A73-E651-4BF7-9B5A-2405346B1500}"/>
              </a:ext>
            </a:extLst>
          </p:cNvPr>
          <p:cNvSpPr txBox="1"/>
          <p:nvPr/>
        </p:nvSpPr>
        <p:spPr>
          <a:xfrm>
            <a:off x="305516" y="2851721"/>
            <a:ext cx="6019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nằm chếch xa MT, có góc chiếu sáng nhỏ, nhận được ít nhiệt và ánh sáng =&gt; Mùa lạnh (đông).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B29D5-7ED8-4266-AC41-5132EA2E67BD}"/>
              </a:ext>
            </a:extLst>
          </p:cNvPr>
          <p:cNvSpPr txBox="1"/>
          <p:nvPr/>
        </p:nvSpPr>
        <p:spPr>
          <a:xfrm>
            <a:off x="321103" y="2113918"/>
            <a:ext cx="6184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ngả về phía MT, có góc chiếu sáng lớn, nhận được nhiều nhiệt và ánh sáng =&gt; Mùa nóng (hạ).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3ABD1-A083-467B-BF20-772E099E7A9A}"/>
              </a:ext>
            </a:extLst>
          </p:cNvPr>
          <p:cNvSpPr txBox="1"/>
          <p:nvPr/>
        </p:nvSpPr>
        <p:spPr>
          <a:xfrm>
            <a:off x="367196" y="3529281"/>
            <a:ext cx="61846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bg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-  Sự phân bố nhiệt độ, ánh sáng, cách tính mùa ở 2 nửa cầu trái ngược nhau.</a:t>
            </a:r>
            <a:endParaRPr lang="vi-VN" sz="2000" b="1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73147-3447-4529-852D-1F917CFFA5D8}"/>
              </a:ext>
            </a:extLst>
          </p:cNvPr>
          <p:cNvSpPr txBox="1"/>
          <p:nvPr/>
        </p:nvSpPr>
        <p:spPr>
          <a:xfrm>
            <a:off x="367197" y="4312996"/>
            <a:ext cx="6296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+mj-lt"/>
              </a:rPr>
              <a:t>- </a:t>
            </a:r>
            <a:r>
              <a:rPr lang="en-US" sz="2000">
                <a:solidFill>
                  <a:schemeClr val="bg1"/>
                </a:solidFill>
                <a:latin typeface="Times New Roman (Headings)"/>
              </a:rPr>
              <a:t>Mùa thay đổi theo vĩ độ: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dirty="0">
                <a:solidFill>
                  <a:schemeClr val="bg1"/>
                </a:solidFill>
                <a:latin typeface="Times New Roman (Headings)"/>
              </a:rPr>
              <a:t>+ Vĩ độ thấp: Nóng </a:t>
            </a:r>
            <a:r>
              <a:rPr lang="vi-VN" sz="2000">
                <a:solidFill>
                  <a:schemeClr val="bg1"/>
                </a:solidFill>
                <a:latin typeface="Times New Roman (Headings)"/>
              </a:rPr>
              <a:t>quanh năm</a:t>
            </a:r>
            <a:r>
              <a:rPr lang="en-US" sz="2000">
                <a:solidFill>
                  <a:schemeClr val="bg1"/>
                </a:solidFill>
                <a:latin typeface="Times New Roman (Headings)"/>
              </a:rPr>
              <a:t>.</a:t>
            </a:r>
            <a:endParaRPr lang="en-US" sz="2000" dirty="0">
              <a:solidFill>
                <a:schemeClr val="bg1"/>
              </a:solidFill>
              <a:latin typeface="Times New Roman (Headings)"/>
            </a:endParaRPr>
          </a:p>
          <a:p>
            <a:r>
              <a:rPr lang="vi-VN" sz="2000" dirty="0">
                <a:solidFill>
                  <a:schemeClr val="bg1"/>
                </a:solidFill>
                <a:latin typeface="Times New Roman (Headings)"/>
              </a:rPr>
              <a:t>+ Vĩ độ trung bình: </a:t>
            </a:r>
            <a:r>
              <a:rPr lang="en-US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Một năm </a:t>
            </a:r>
            <a:r>
              <a:rPr lang="en-US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4 mùa: Xuân, Hạ, Thu</a:t>
            </a:r>
            <a:r>
              <a:rPr lang="en-US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, Đông. </a:t>
            </a:r>
            <a:endParaRPr lang="en-US" sz="2000" dirty="0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chemeClr val="bg1"/>
                </a:solidFill>
                <a:latin typeface="Times New Roman (Headings)"/>
              </a:rPr>
              <a:t>+ Vĩ độ cao: Lạnh </a:t>
            </a:r>
            <a:r>
              <a:rPr lang="vi-VN" sz="2000">
                <a:solidFill>
                  <a:schemeClr val="bg1"/>
                </a:solidFill>
                <a:latin typeface="Times New Roman (Headings)"/>
              </a:rPr>
              <a:t>quanh năm</a:t>
            </a:r>
            <a:r>
              <a:rPr lang="en-US" sz="2000">
                <a:solidFill>
                  <a:schemeClr val="bg1"/>
                </a:solidFill>
                <a:latin typeface="Times New Roman (Headings)"/>
              </a:rPr>
              <a:t>.</a:t>
            </a:r>
            <a:endParaRPr lang="en-US" sz="2000" dirty="0">
              <a:solidFill>
                <a:schemeClr val="bg1"/>
              </a:solidFill>
              <a:latin typeface="Times New Roman (Headings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B08A0-BEE5-426D-AE95-0773E125093B}"/>
              </a:ext>
            </a:extLst>
          </p:cNvPr>
          <p:cNvSpPr txBox="1"/>
          <p:nvPr/>
        </p:nvSpPr>
        <p:spPr>
          <a:xfrm>
            <a:off x="6664071" y="1051228"/>
            <a:ext cx="523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chuyển động quanh Mặt Trời, trục Trái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 và không đổi hướng,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2 bán cầu Bắc và Nam luân phiên ngả về phía 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ặt 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rời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tới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ngày - đêm thay đổi theo mùa và theo vĩ độ: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Theo mùa: 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Ngày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  <a:endParaRPr lang="vi-VN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đông: Ngày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Ngày 21/3 và 23/9: Tất cả mọi địa điểm trên Trái Đất đều có độ dài ngày đêm bằng nhau. 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Theo vĩ độ: 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Xích đạo: Quanh năm có ngày 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  <a:endParaRPr lang="vi-VN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Càng xa xích đạo về 2 cực sự chênh lệch về độ dài ngày đêm càng lớn.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Từ vòng cực đến cực ở cả 2 bán cầu: Ngày/đêm dài suốt 24h theo mùa. 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Cực Bắc, Nam: Ngày/đêm dài suốt 6 tháng.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13C97-5BDF-4886-9306-99545786136B}"/>
              </a:ext>
            </a:extLst>
          </p:cNvPr>
          <p:cNvSpPr txBox="1"/>
          <p:nvPr/>
        </p:nvSpPr>
        <p:spPr>
          <a:xfrm>
            <a:off x="6578675" y="652202"/>
            <a:ext cx="681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iện</a:t>
            </a:r>
            <a:r>
              <a:rPr kumimoji="0" lang="vi-VN" sz="2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tượng ngày – đêm dài ngắn theo mùa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4E34DC-D1AD-4CD3-97D0-2BAF383083F4}"/>
              </a:ext>
            </a:extLst>
          </p:cNvPr>
          <p:cNvCxnSpPr>
            <a:cxnSpLocks/>
          </p:cNvCxnSpPr>
          <p:nvPr/>
        </p:nvCxnSpPr>
        <p:spPr>
          <a:xfrm>
            <a:off x="6490128" y="803048"/>
            <a:ext cx="80666" cy="50186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010174-87ED-4DEA-9D9C-C128DE88926F}"/>
              </a:ext>
            </a:extLst>
          </p:cNvPr>
          <p:cNvSpPr txBox="1"/>
          <p:nvPr/>
        </p:nvSpPr>
        <p:spPr>
          <a:xfrm>
            <a:off x="3884029" y="5960179"/>
            <a:ext cx="9873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n w="0"/>
                <a:solidFill>
                  <a:srgbClr val="FFFF00"/>
                </a:solidFill>
                <a:latin typeface="Times New Roman (Headings)"/>
              </a:rPr>
              <a:t>- </a:t>
            </a:r>
            <a:r>
              <a:rPr kumimoji="0" lang="en-US" i="0" u="none" strike="noStrike" kern="1200" normalizeH="0" baseline="0" noProof="0">
                <a:ln w="0"/>
                <a:solidFill>
                  <a:srgbClr val="FFFF00"/>
                </a:solidFill>
                <a:uLnTx/>
                <a:uFillTx/>
                <a:latin typeface="Times New Roman (Headings)"/>
              </a:rPr>
              <a:t> Làm sách bài tập câu 3-&gt;10 trang 20, 21, 22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n w="0"/>
                <a:solidFill>
                  <a:srgbClr val="FFFF00"/>
                </a:solidFill>
                <a:latin typeface="Times New Roman (Headings)"/>
              </a:rPr>
              <a:t>- Soạn bài 10. Cấu tạo của Trái Đất. Vỏ Trái Đất. </a:t>
            </a:r>
            <a:endParaRPr kumimoji="0" lang="en-US" i="0" u="none" strike="noStrike" kern="1200" normalizeH="0" baseline="0" noProof="0" dirty="0">
              <a:ln w="0"/>
              <a:solidFill>
                <a:srgbClr val="FFFF00"/>
              </a:solidFill>
              <a:uLnTx/>
              <a:uFillTx/>
              <a:latin typeface="Times New Roman (Headings)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377E97-F4BF-4DBC-9D02-FE4CE927BD6F}"/>
              </a:ext>
            </a:extLst>
          </p:cNvPr>
          <p:cNvSpPr txBox="1"/>
          <p:nvPr/>
        </p:nvSpPr>
        <p:spPr>
          <a:xfrm>
            <a:off x="2846182" y="6109112"/>
            <a:ext cx="103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normalizeH="0" baseline="0" noProof="0">
                <a:ln w="0"/>
                <a:solidFill>
                  <a:srgbClr val="FFFF00"/>
                </a:solidFill>
                <a:uLnTx/>
                <a:uFillTx/>
                <a:latin typeface="Times New Roman (Headings)"/>
              </a:rPr>
              <a:t>BTVN:</a:t>
            </a:r>
          </a:p>
        </p:txBody>
      </p:sp>
    </p:spTree>
    <p:extLst>
      <p:ext uri="{BB962C8B-B14F-4D97-AF65-F5344CB8AC3E}">
        <p14:creationId xmlns:p14="http://schemas.microsoft.com/office/powerpoint/2010/main" val="21888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850" y="212725"/>
            <a:ext cx="10515600" cy="39687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trấn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lạ</a:t>
            </a:r>
            <a:r>
              <a:rPr lang="en-US" dirty="0"/>
              <a:t> ở Na </a:t>
            </a:r>
            <a:r>
              <a:rPr lang="en-US" dirty="0" err="1"/>
              <a:t>Uy</a:t>
            </a:r>
            <a:r>
              <a:rPr lang="en-US" dirty="0"/>
              <a:t> </a:t>
            </a:r>
          </a:p>
        </p:txBody>
      </p:sp>
      <p:pic>
        <p:nvPicPr>
          <p:cNvPr id="4" name="thị trấn kì lạ ở Na U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8"/>
            <a:ext cx="12192000" cy="6096001"/>
          </a:xfrm>
        </p:spPr>
      </p:pic>
    </p:spTree>
    <p:extLst>
      <p:ext uri="{BB962C8B-B14F-4D97-AF65-F5344CB8AC3E}">
        <p14:creationId xmlns:p14="http://schemas.microsoft.com/office/powerpoint/2010/main" val="27742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E7C8903-608B-45DF-AF2B-07EE4F706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 b="22982"/>
          <a:stretch/>
        </p:blipFill>
        <p:spPr>
          <a:xfrm>
            <a:off x="-105005" y="5040988"/>
            <a:ext cx="3429460" cy="1817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8900" y="1795536"/>
            <a:ext cx="564489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Câu hỏi tình huống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Nghỉ hè năm nay, bố cho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du lịch ở Ô-xtrây-li-a.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hiểu tại sao bố lại dặn chuẩn bị nhiều đồ ấm để làm gì. Em hãy giải thích cho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nhé.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10" name="Picture 9" descr="Kết quả hình ảnh cho hỏi gif">
            <a:extLst>
              <a:ext uri="{FF2B5EF4-FFF2-40B4-BE49-F238E27FC236}">
                <a16:creationId xmlns:a16="http://schemas.microsoft.com/office/drawing/2014/main" id="{BF252CA9-73F8-4B02-BDFA-D47D9CBB1F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363" y="4245443"/>
            <a:ext cx="3029637" cy="24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rắc nghiệm Địa lí 11, Ô-xtrây-li-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7" y="1038225"/>
            <a:ext cx="5946806" cy="38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7818" y="136576"/>
            <a:ext cx="4000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LUYỆN TẬP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263" y="48188"/>
            <a:ext cx="1271355" cy="12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6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40992" y="0"/>
            <a:ext cx="8022335" cy="620572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329268" y="936967"/>
            <a:ext cx="2743200" cy="1491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48330" y="411177"/>
            <a:ext cx="162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Việt Nam</a:t>
            </a:r>
            <a:endParaRPr lang="en-US" sz="2800" b="1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12497" y="3511783"/>
            <a:ext cx="3079887" cy="6173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877395" y="2988563"/>
            <a:ext cx="162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Australia</a:t>
            </a:r>
            <a:endParaRPr lang="en-US" sz="2800" b="1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78966" y="3165231"/>
            <a:ext cx="73433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817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..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2435" y="1372068"/>
            <a:ext cx="6149565" cy="356308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663972"/>
              </p:ext>
            </p:extLst>
          </p:nvPr>
        </p:nvGraphicFramePr>
        <p:xfrm>
          <a:off x="-22118" y="1389435"/>
          <a:ext cx="5970554" cy="3520190"/>
        </p:xfrm>
        <a:graphic>
          <a:graphicData uri="http://schemas.openxmlformats.org/drawingml/2006/table">
            <a:tbl>
              <a:tblPr bandRow="1"/>
              <a:tblGrid>
                <a:gridCol w="923644">
                  <a:extLst>
                    <a:ext uri="{9D8B030D-6E8A-4147-A177-3AD203B41FA5}">
                      <a16:colId xmlns:a16="http://schemas.microsoft.com/office/drawing/2014/main" val="1194999314"/>
                    </a:ext>
                  </a:extLst>
                </a:gridCol>
                <a:gridCol w="923644">
                  <a:extLst>
                    <a:ext uri="{9D8B030D-6E8A-4147-A177-3AD203B41FA5}">
                      <a16:colId xmlns:a16="http://schemas.microsoft.com/office/drawing/2014/main" val="3489409498"/>
                    </a:ext>
                  </a:extLst>
                </a:gridCol>
                <a:gridCol w="1042443">
                  <a:extLst>
                    <a:ext uri="{9D8B030D-6E8A-4147-A177-3AD203B41FA5}">
                      <a16:colId xmlns:a16="http://schemas.microsoft.com/office/drawing/2014/main" val="3724805147"/>
                    </a:ext>
                  </a:extLst>
                </a:gridCol>
                <a:gridCol w="1167618">
                  <a:extLst>
                    <a:ext uri="{9D8B030D-6E8A-4147-A177-3AD203B41FA5}">
                      <a16:colId xmlns:a16="http://schemas.microsoft.com/office/drawing/2014/main" val="126705785"/>
                    </a:ext>
                  </a:extLst>
                </a:gridCol>
                <a:gridCol w="1155747">
                  <a:extLst>
                    <a:ext uri="{9D8B030D-6E8A-4147-A177-3AD203B41FA5}">
                      <a16:colId xmlns:a16="http://schemas.microsoft.com/office/drawing/2014/main" val="3812619159"/>
                    </a:ext>
                  </a:extLst>
                </a:gridCol>
                <a:gridCol w="757458">
                  <a:extLst>
                    <a:ext uri="{9D8B030D-6E8A-4147-A177-3AD203B41FA5}">
                      <a16:colId xmlns:a16="http://schemas.microsoft.com/office/drawing/2014/main" val="3114526107"/>
                    </a:ext>
                  </a:extLst>
                </a:gridCol>
              </a:tblGrid>
              <a:tr h="63049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Ngày/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của nửa cầu so với Mặt Trời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nhiệt và ánh sáng nhận được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445276"/>
                  </a:ext>
                </a:extLst>
              </a:tr>
              <a:tr h="1408850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22/6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44615"/>
                  </a:ext>
                </a:extLst>
              </a:tr>
              <a:tr h="1259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5337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80153" y="274938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Hạ chí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3340" y="2441609"/>
            <a:ext cx="1113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Ngả về phía Mặt Trời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2686" y="2749385"/>
            <a:ext cx="964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Nhiều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8054" y="2747113"/>
            <a:ext cx="88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Nóng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5213" y="3969429"/>
            <a:ext cx="118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Đông chí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5820" y="3661652"/>
            <a:ext cx="900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Chếch xa Mặt Trời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6897" y="3969429"/>
            <a:ext cx="105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Ít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4713" y="3975613"/>
            <a:ext cx="77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Lạnh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079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82726"/>
              </p:ext>
            </p:extLst>
          </p:nvPr>
        </p:nvGraphicFramePr>
        <p:xfrm>
          <a:off x="-22118" y="1389435"/>
          <a:ext cx="5970554" cy="3520190"/>
        </p:xfrm>
        <a:graphic>
          <a:graphicData uri="http://schemas.openxmlformats.org/drawingml/2006/table">
            <a:tbl>
              <a:tblPr bandRow="1"/>
              <a:tblGrid>
                <a:gridCol w="923644">
                  <a:extLst>
                    <a:ext uri="{9D8B030D-6E8A-4147-A177-3AD203B41FA5}">
                      <a16:colId xmlns:a16="http://schemas.microsoft.com/office/drawing/2014/main" val="1194999314"/>
                    </a:ext>
                  </a:extLst>
                </a:gridCol>
                <a:gridCol w="923644">
                  <a:extLst>
                    <a:ext uri="{9D8B030D-6E8A-4147-A177-3AD203B41FA5}">
                      <a16:colId xmlns:a16="http://schemas.microsoft.com/office/drawing/2014/main" val="3489409498"/>
                    </a:ext>
                  </a:extLst>
                </a:gridCol>
                <a:gridCol w="1042443">
                  <a:extLst>
                    <a:ext uri="{9D8B030D-6E8A-4147-A177-3AD203B41FA5}">
                      <a16:colId xmlns:a16="http://schemas.microsoft.com/office/drawing/2014/main" val="3724805147"/>
                    </a:ext>
                  </a:extLst>
                </a:gridCol>
                <a:gridCol w="1167618">
                  <a:extLst>
                    <a:ext uri="{9D8B030D-6E8A-4147-A177-3AD203B41FA5}">
                      <a16:colId xmlns:a16="http://schemas.microsoft.com/office/drawing/2014/main" val="126705785"/>
                    </a:ext>
                  </a:extLst>
                </a:gridCol>
                <a:gridCol w="1155747">
                  <a:extLst>
                    <a:ext uri="{9D8B030D-6E8A-4147-A177-3AD203B41FA5}">
                      <a16:colId xmlns:a16="http://schemas.microsoft.com/office/drawing/2014/main" val="3812619159"/>
                    </a:ext>
                  </a:extLst>
                </a:gridCol>
                <a:gridCol w="757458">
                  <a:extLst>
                    <a:ext uri="{9D8B030D-6E8A-4147-A177-3AD203B41FA5}">
                      <a16:colId xmlns:a16="http://schemas.microsoft.com/office/drawing/2014/main" val="3114526107"/>
                    </a:ext>
                  </a:extLst>
                </a:gridCol>
              </a:tblGrid>
              <a:tr h="63049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Ngày/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của nửa cầu so với Mặt Trời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nhiệt và ánh sáng nhận được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445276"/>
                  </a:ext>
                </a:extLst>
              </a:tr>
              <a:tr h="1408850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22/12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44615"/>
                  </a:ext>
                </a:extLst>
              </a:tr>
              <a:tr h="12590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53371"/>
                  </a:ext>
                </a:extLst>
              </a:tr>
            </a:tbl>
          </a:graphicData>
        </a:graphic>
      </p:graphicFrame>
      <p:pic>
        <p:nvPicPr>
          <p:cNvPr id="2" name="22..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8695" y="1389435"/>
            <a:ext cx="6078049" cy="3616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1638" y="400141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Hạ chí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1473" y="2776652"/>
            <a:ext cx="118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Đông chí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4825" y="3693633"/>
            <a:ext cx="1113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Ngả về phía Mặt Trời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2080" y="2468875"/>
            <a:ext cx="900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Chếch xa Mặt Trời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4171" y="4001409"/>
            <a:ext cx="964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Nhiều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3157" y="2776652"/>
            <a:ext cx="105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Ít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9539" y="3999137"/>
            <a:ext cx="88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Nóng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0973" y="2782836"/>
            <a:ext cx="77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Lạnh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99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7659"/>
              </p:ext>
            </p:extLst>
          </p:nvPr>
        </p:nvGraphicFramePr>
        <p:xfrm>
          <a:off x="239794" y="1094843"/>
          <a:ext cx="5809314" cy="4173411"/>
        </p:xfrm>
        <a:graphic>
          <a:graphicData uri="http://schemas.openxmlformats.org/drawingml/2006/table">
            <a:tbl>
              <a:tblPr bandRow="1"/>
              <a:tblGrid>
                <a:gridCol w="870408">
                  <a:extLst>
                    <a:ext uri="{9D8B030D-6E8A-4147-A177-3AD203B41FA5}">
                      <a16:colId xmlns:a16="http://schemas.microsoft.com/office/drawing/2014/main" val="4180990898"/>
                    </a:ext>
                  </a:extLst>
                </a:gridCol>
                <a:gridCol w="870408">
                  <a:extLst>
                    <a:ext uri="{9D8B030D-6E8A-4147-A177-3AD203B41FA5}">
                      <a16:colId xmlns:a16="http://schemas.microsoft.com/office/drawing/2014/main" val="2421478385"/>
                    </a:ext>
                  </a:extLst>
                </a:gridCol>
                <a:gridCol w="1066698">
                  <a:extLst>
                    <a:ext uri="{9D8B030D-6E8A-4147-A177-3AD203B41FA5}">
                      <a16:colId xmlns:a16="http://schemas.microsoft.com/office/drawing/2014/main" val="2458798059"/>
                    </a:ext>
                  </a:extLst>
                </a:gridCol>
                <a:gridCol w="1132624">
                  <a:extLst>
                    <a:ext uri="{9D8B030D-6E8A-4147-A177-3AD203B41FA5}">
                      <a16:colId xmlns:a16="http://schemas.microsoft.com/office/drawing/2014/main" val="1260062639"/>
                    </a:ext>
                  </a:extLst>
                </a:gridCol>
                <a:gridCol w="1132624">
                  <a:extLst>
                    <a:ext uri="{9D8B030D-6E8A-4147-A177-3AD203B41FA5}">
                      <a16:colId xmlns:a16="http://schemas.microsoft.com/office/drawing/2014/main" val="48913400"/>
                    </a:ext>
                  </a:extLst>
                </a:gridCol>
                <a:gridCol w="736552">
                  <a:extLst>
                    <a:ext uri="{9D8B030D-6E8A-4147-A177-3AD203B41FA5}">
                      <a16:colId xmlns:a16="http://schemas.microsoft.com/office/drawing/2014/main" val="475182466"/>
                    </a:ext>
                  </a:extLst>
                </a:gridCol>
              </a:tblGrid>
              <a:tr h="10221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Ngày/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của nửa cầu so với Mặt Trời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nhiệt và ánh sáng nhận được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23414"/>
                  </a:ext>
                </a:extLst>
              </a:tr>
              <a:tr h="729271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21/3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260206"/>
                  </a:ext>
                </a:extLst>
              </a:tr>
              <a:tr h="697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782802"/>
                  </a:ext>
                </a:extLst>
              </a:tr>
              <a:tr h="729271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23/9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717540"/>
                  </a:ext>
                </a:extLst>
              </a:tr>
              <a:tr h="729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82739"/>
                  </a:ext>
                </a:extLst>
              </a:tr>
            </a:tbl>
          </a:graphicData>
        </a:graphic>
      </p:graphicFrame>
      <p:pic>
        <p:nvPicPr>
          <p:cNvPr id="2" name="21.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07" y="1094842"/>
            <a:ext cx="6142893" cy="4173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7951" y="2375188"/>
            <a:ext cx="88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</a:rPr>
              <a:t>Xuân phân</a:t>
            </a:r>
            <a:endParaRPr lang="en-US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7950" y="4560368"/>
            <a:ext cx="88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</a:rPr>
              <a:t>Xuân phân</a:t>
            </a:r>
            <a:endParaRPr lang="en-US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3440" y="3838226"/>
            <a:ext cx="78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79421"/>
                </a:solidFill>
                <a:latin typeface="+mj-lt"/>
              </a:rPr>
              <a:t>Thu phân</a:t>
            </a:r>
            <a:endParaRPr lang="en-US" sz="2000" b="1" dirty="0">
              <a:solidFill>
                <a:srgbClr val="F7942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0044" y="2929152"/>
            <a:ext cx="11957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Hai nửa cầu hướng về Mặt Trời như nhau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8101" y="2729131"/>
            <a:ext cx="11535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Hai nửa cầu nhân được lượng nhiệt và ánh sáng như nhau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2435" y="2573886"/>
            <a:ext cx="84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50"/>
                </a:solidFill>
                <a:latin typeface="+mj-lt"/>
              </a:rPr>
              <a:t>Xuân</a:t>
            </a:r>
            <a:endParaRPr lang="en-US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9771" y="4736318"/>
            <a:ext cx="84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50"/>
                </a:solidFill>
                <a:latin typeface="+mj-lt"/>
              </a:rPr>
              <a:t>Xuân</a:t>
            </a:r>
            <a:endParaRPr lang="en-US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2729" y="3116084"/>
            <a:ext cx="78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79421"/>
                </a:solidFill>
                <a:latin typeface="+mj-lt"/>
              </a:rPr>
              <a:t>Thu phân</a:t>
            </a:r>
            <a:endParaRPr lang="en-US" sz="2000" b="1" dirty="0">
              <a:solidFill>
                <a:srgbClr val="F7942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7906" y="3271308"/>
            <a:ext cx="78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79421"/>
                </a:solidFill>
                <a:latin typeface="+mj-lt"/>
              </a:rPr>
              <a:t>Thu</a:t>
            </a:r>
            <a:endParaRPr lang="en-US" sz="2000" b="1" dirty="0">
              <a:solidFill>
                <a:srgbClr val="F7942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1315" y="3992114"/>
            <a:ext cx="78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79421"/>
                </a:solidFill>
                <a:latin typeface="+mj-lt"/>
              </a:rPr>
              <a:t>Thu</a:t>
            </a:r>
            <a:endParaRPr lang="en-US" sz="2000" b="1" dirty="0">
              <a:solidFill>
                <a:srgbClr val="F794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966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cây lê 4 mùa và bài học thấm thía người cha gửi đến các con - 1">
            <a:extLst>
              <a:ext uri="{FF2B5EF4-FFF2-40B4-BE49-F238E27FC236}">
                <a16:creationId xmlns:a16="http://schemas.microsoft.com/office/drawing/2014/main" id="{0A013794-4591-4935-96F4-37E42147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A032A-BED9-43D8-896C-0EF2B33C2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3" y="6077729"/>
            <a:ext cx="1234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 là khoảng thời gian trong năm có đặc điểm riêng về thời tiết và khí hậu.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5"/>
            <a:ext cx="12192000" cy="6858001"/>
          </a:xfrm>
          <a:prstGeom prst="rect">
            <a:avLst/>
          </a:prstGeom>
        </p:spPr>
      </p:pic>
      <p:pic>
        <p:nvPicPr>
          <p:cNvPr id="34" name="5c322f8dced45">
            <a:hlinkClick r:id="" action="ppaction://media"/>
            <a:extLst>
              <a:ext uri="{FF2B5EF4-FFF2-40B4-BE49-F238E27FC236}">
                <a16:creationId xmlns:a16="http://schemas.microsoft.com/office/drawing/2014/main" id="{06E53AFC-0781-4DA1-988E-6ED49CB1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60834" y="-1987400"/>
            <a:ext cx="546177" cy="54617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607816" y="980249"/>
            <a:ext cx="8426705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+mj-lt"/>
              </a:rPr>
              <a:t>TIẾT 14 – BÀI 8: </a:t>
            </a:r>
          </a:p>
          <a:p>
            <a:pPr algn="ctr"/>
            <a:r>
              <a:rPr lang="vi-VN" sz="3800" b="1" dirty="0">
                <a:solidFill>
                  <a:srgbClr val="FF0000"/>
                </a:solidFill>
                <a:latin typeface="+mj-lt"/>
              </a:rPr>
              <a:t>CHUYỂN ĐỘNG CỦA TRÁI ĐẤT QUANH MẶT TRỜI VÀ HỆ QUẢ (T2)</a:t>
            </a:r>
            <a:endParaRPr lang="en-US" sz="3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01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4136" y="65433"/>
            <a:ext cx="5431198" cy="854075"/>
          </a:xfrm>
        </p:spPr>
        <p:txBody>
          <a:bodyPr>
            <a:norm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#9Slide03 Arima Madurai Black" panose="020B0604020202020204" charset="0"/>
              </a:rPr>
              <a:t>NỘI DUNG CHÍNH</a:t>
            </a:r>
            <a:endParaRPr lang="en-US" sz="4000" dirty="0">
              <a:solidFill>
                <a:srgbClr val="FF0000"/>
              </a:solidFill>
              <a:cs typeface="#9Slide03 Arima Madurai Black" panose="020B060402020202020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572" y="983386"/>
            <a:ext cx="11062516" cy="1546258"/>
            <a:chOff x="-484055" y="2963801"/>
            <a:chExt cx="12340460" cy="1546258"/>
          </a:xfrm>
        </p:grpSpPr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4E1778F6-3BC8-441B-90F6-5883080CEAF0}"/>
                </a:ext>
              </a:extLst>
            </p:cNvPr>
            <p:cNvSpPr txBox="1"/>
            <p:nvPr/>
          </p:nvSpPr>
          <p:spPr>
            <a:xfrm>
              <a:off x="1605956" y="2963801"/>
              <a:ext cx="10250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+mj-lt"/>
                  <a:ea typeface="小单纯体" panose="02010601030101010101" pitchFamily="2" charset="-122"/>
                </a:rPr>
                <a:t>2</a:t>
              </a:r>
              <a:r>
                <a:rPr lang="vi-VN" altLang="zh-CN" sz="32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+mj-lt"/>
                  <a:ea typeface="小单纯体" panose="02010601030101010101" pitchFamily="2" charset="-122"/>
                </a:rPr>
                <a:t>. </a:t>
              </a:r>
              <a:r>
                <a:rPr lang="en-US" altLang="zh-CN" sz="32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+mj-lt"/>
                  <a:ea typeface="小单纯体" panose="02010601030101010101" pitchFamily="2" charset="-122"/>
                </a:rPr>
                <a:t>Hệ  quả chuyển động của Trái Đất quanh Mặt Trời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+mj-lt"/>
                <a:ea typeface="小单纯体" panose="02010601030101010101" pitchFamily="2" charset="-122"/>
              </a:endParaRPr>
            </a:p>
          </p:txBody>
        </p:sp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C3DD9DB0-2C7E-4A9B-AF25-329A8B532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46" b="12019"/>
            <a:stretch/>
          </p:blipFill>
          <p:spPr>
            <a:xfrm rot="21297303">
              <a:off x="-484055" y="3094225"/>
              <a:ext cx="2024488" cy="141583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4300" y="4969013"/>
            <a:ext cx="12002620" cy="1927087"/>
            <a:chOff x="-1065071" y="4914900"/>
            <a:chExt cx="12418762" cy="1993901"/>
          </a:xfrm>
        </p:grpSpPr>
        <p:pic>
          <p:nvPicPr>
            <p:cNvPr id="18" name="Picture 4" descr="Chủ đề Talk About Your Favorite Season - IELTS Speaking - TuhocIELTS.v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08"/>
            <a:stretch/>
          </p:blipFill>
          <p:spPr bwMode="auto">
            <a:xfrm>
              <a:off x="-1065071" y="4933951"/>
              <a:ext cx="6209381" cy="197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Chủ đề Talk About Your Favorite Season - IELTS Speaking - TuhocIELTS.v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06"/>
            <a:stretch/>
          </p:blipFill>
          <p:spPr bwMode="auto">
            <a:xfrm>
              <a:off x="5144310" y="4914900"/>
              <a:ext cx="6209381" cy="1943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4475561" y="1858366"/>
            <a:ext cx="4487926" cy="937242"/>
            <a:chOff x="457200" y="1239996"/>
            <a:chExt cx="2177144" cy="2804886"/>
          </a:xfrm>
          <a:solidFill>
            <a:srgbClr val="D8FBFF"/>
          </a:solidFill>
        </p:grpSpPr>
        <p:sp>
          <p:nvSpPr>
            <p:cNvPr id="27" name="Rectangle 26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6316" y="1341008"/>
              <a:ext cx="2018913" cy="2601059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967833" y="2021922"/>
            <a:ext cx="3660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2.1.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Mùa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 trên Trái Đất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2" name="Group 4"/>
          <p:cNvGrpSpPr>
            <a:grpSpLocks/>
          </p:cNvGrpSpPr>
          <p:nvPr/>
        </p:nvGrpSpPr>
        <p:grpSpPr bwMode="auto">
          <a:xfrm>
            <a:off x="4475561" y="3182573"/>
            <a:ext cx="4846240" cy="1663397"/>
            <a:chOff x="457200" y="1239996"/>
            <a:chExt cx="2177144" cy="2804886"/>
          </a:xfrm>
          <a:solidFill>
            <a:srgbClr val="D8FBFF"/>
          </a:solidFill>
        </p:grpSpPr>
        <p:sp>
          <p:nvSpPr>
            <p:cNvPr id="43" name="Rectangle 42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6316" y="1341008"/>
              <a:ext cx="2018913" cy="2601059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780361" y="3475128"/>
            <a:ext cx="42291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2.2.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Hiện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/>
                <a:ea typeface="+mn-ea"/>
                <a:cs typeface="+mn-cs"/>
              </a:rPr>
              <a:t> tượng ngày – đêm dài ngắn theo mùa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626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14068"/>
            <a:ext cx="12973378" cy="6808546"/>
          </a:xfrm>
          <a:prstGeom prst="rect">
            <a:avLst/>
          </a:prstGeom>
        </p:spPr>
      </p:pic>
      <p:sp>
        <p:nvSpPr>
          <p:cNvPr id="6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39" y="1340866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2243738" y="2927219"/>
            <a:ext cx="917922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zh-CN" sz="5600" b="1" dirty="0">
                <a:solidFill>
                  <a:srgbClr val="FF00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小单纯体" panose="02010601030101010101" pitchFamily="2" charset="-122"/>
              </a:rPr>
              <a:t>2. Hệ quả chuyển động của Trái Đất quanh Mặt Trời</a:t>
            </a:r>
            <a:endParaRPr lang="zh-CN" altLang="en-US" sz="5600" b="1" dirty="0">
              <a:solidFill>
                <a:srgbClr val="FF00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小单纯体" panose="02010601030101010101" pitchFamily="2" charset="-122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-420118" y="3367224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060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27E693-C771-4338-9585-0CD3F4A2E99E}"/>
              </a:ext>
            </a:extLst>
          </p:cNvPr>
          <p:cNvSpPr txBox="1"/>
          <p:nvPr/>
        </p:nvSpPr>
        <p:spPr>
          <a:xfrm>
            <a:off x="988313" y="0"/>
            <a:ext cx="10502793" cy="510778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+mj-lt"/>
              </a:rPr>
              <a:t>Dựa vào thông tin ở phần 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2a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Hình 2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–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SGK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/tr123</a:t>
            </a:r>
            <a:r>
              <a:rPr lang="en-US" sz="240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hãy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hoàn thành </a:t>
            </a:r>
            <a:r>
              <a:rPr lang="vi-VN" sz="2400">
                <a:solidFill>
                  <a:srgbClr val="002060"/>
                </a:solidFill>
                <a:latin typeface="+mj-lt"/>
              </a:rPr>
              <a:t>bảng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4" y="2561491"/>
            <a:ext cx="8497183" cy="424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81D678-519F-45D7-A21F-9F59A9056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26416"/>
              </p:ext>
            </p:extLst>
          </p:nvPr>
        </p:nvGraphicFramePr>
        <p:xfrm>
          <a:off x="18904" y="632698"/>
          <a:ext cx="11975122" cy="1987858"/>
        </p:xfrm>
        <a:graphic>
          <a:graphicData uri="http://schemas.openxmlformats.org/drawingml/2006/table">
            <a:tbl>
              <a:tblPr firstRow="1" firstCol="1" bandRow="1"/>
              <a:tblGrid>
                <a:gridCol w="1198666">
                  <a:extLst>
                    <a:ext uri="{9D8B030D-6E8A-4147-A177-3AD203B41FA5}">
                      <a16:colId xmlns:a16="http://schemas.microsoft.com/office/drawing/2014/main" val="1269608353"/>
                    </a:ext>
                  </a:extLst>
                </a:gridCol>
                <a:gridCol w="1643617">
                  <a:extLst>
                    <a:ext uri="{9D8B030D-6E8A-4147-A177-3AD203B41FA5}">
                      <a16:colId xmlns:a16="http://schemas.microsoft.com/office/drawing/2014/main" val="2139550573"/>
                    </a:ext>
                  </a:extLst>
                </a:gridCol>
                <a:gridCol w="3583858">
                  <a:extLst>
                    <a:ext uri="{9D8B030D-6E8A-4147-A177-3AD203B41FA5}">
                      <a16:colId xmlns:a16="http://schemas.microsoft.com/office/drawing/2014/main" val="1535466158"/>
                    </a:ext>
                  </a:extLst>
                </a:gridCol>
                <a:gridCol w="3012771">
                  <a:extLst>
                    <a:ext uri="{9D8B030D-6E8A-4147-A177-3AD203B41FA5}">
                      <a16:colId xmlns:a16="http://schemas.microsoft.com/office/drawing/2014/main" val="1356670904"/>
                    </a:ext>
                  </a:extLst>
                </a:gridCol>
                <a:gridCol w="2536210">
                  <a:extLst>
                    <a:ext uri="{9D8B030D-6E8A-4147-A177-3AD203B41FA5}">
                      <a16:colId xmlns:a16="http://schemas.microsoft.com/office/drawing/2014/main" val="4243907214"/>
                    </a:ext>
                  </a:extLst>
                </a:gridCol>
              </a:tblGrid>
              <a:tr h="551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Ngày/</a:t>
                      </a:r>
                      <a:endParaRPr lang="en-US" sz="2000" b="0" dirty="0">
                        <a:effectLst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tháng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Nửa cầu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Vị trí của nửa cầu so với Mặt Tr</a:t>
                      </a:r>
                      <a:r>
                        <a:rPr lang="en-US" sz="2000" b="0" dirty="0">
                          <a:effectLst/>
                        </a:rPr>
                        <a:t>ờ</a:t>
                      </a:r>
                      <a:r>
                        <a:rPr lang="vi-VN" sz="2000" b="0" dirty="0">
                          <a:effectLst/>
                        </a:rPr>
                        <a:t>i</a:t>
                      </a:r>
                      <a:r>
                        <a:rPr lang="en-US" sz="2000" b="0" dirty="0">
                          <a:effectLst/>
                        </a:rPr>
                        <a:t> (</a:t>
                      </a:r>
                      <a:r>
                        <a:rPr lang="en-US" sz="2000" b="0" err="1">
                          <a:effectLst/>
                        </a:rPr>
                        <a:t>ngả</a:t>
                      </a:r>
                      <a:r>
                        <a:rPr lang="en-US" sz="2000" b="0">
                          <a:effectLst/>
                        </a:rPr>
                        <a:t> về/ </a:t>
                      </a:r>
                      <a:r>
                        <a:rPr lang="en-US" sz="2000" b="0" dirty="0" err="1">
                          <a:effectLst/>
                        </a:rPr>
                        <a:t>chếch</a:t>
                      </a:r>
                      <a:r>
                        <a:rPr lang="en-US" sz="2000" b="0" dirty="0">
                          <a:effectLst/>
                        </a:rPr>
                        <a:t> </a:t>
                      </a:r>
                      <a:r>
                        <a:rPr lang="en-US" sz="2000" b="0" dirty="0" err="1">
                          <a:effectLst/>
                        </a:rPr>
                        <a:t>xa</a:t>
                      </a:r>
                      <a:r>
                        <a:rPr lang="en-US" sz="2000" b="0" dirty="0">
                          <a:effectLst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Lượng nhiệt và ánh sáng nhận được</a:t>
                      </a:r>
                      <a:r>
                        <a:rPr lang="en-US" sz="2000" b="0" dirty="0">
                          <a:effectLst/>
                        </a:rPr>
                        <a:t> (</a:t>
                      </a:r>
                      <a:r>
                        <a:rPr lang="en-US" sz="2000" b="0" dirty="0" err="1">
                          <a:effectLst/>
                        </a:rPr>
                        <a:t>nhiều</a:t>
                      </a:r>
                      <a:r>
                        <a:rPr lang="en-US" sz="2000" b="0" dirty="0">
                          <a:effectLst/>
                        </a:rPr>
                        <a:t>/</a:t>
                      </a:r>
                      <a:r>
                        <a:rPr lang="en-US" sz="2000" b="0" dirty="0" err="1">
                          <a:effectLst/>
                        </a:rPr>
                        <a:t>ít</a:t>
                      </a:r>
                      <a:r>
                        <a:rPr lang="en-US" sz="2000" b="0" dirty="0">
                          <a:effectLst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</a:rPr>
                        <a:t>Mùa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461603"/>
                  </a:ext>
                </a:extLst>
              </a:tr>
              <a:tr h="33171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22/6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Nửa cầu Bắc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660426"/>
                  </a:ext>
                </a:extLst>
              </a:tr>
              <a:tr h="339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Nửa cầu Nam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266485"/>
                  </a:ext>
                </a:extLst>
              </a:tr>
              <a:tr h="30971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22/12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Nửa cầu Bắc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9D1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624229"/>
                  </a:ext>
                </a:extLst>
              </a:tr>
              <a:tr h="25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Nửa cầu Nam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#9Slide07 IcielBaliho Script"/>
                        </a:defRPr>
                      </a:lvl9pPr>
                    </a:lstStyle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53668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B59DCD0-F0F7-4E1E-BCA4-D65260E09627}"/>
              </a:ext>
            </a:extLst>
          </p:cNvPr>
          <p:cNvSpPr/>
          <p:nvPr/>
        </p:nvSpPr>
        <p:spPr>
          <a:xfrm>
            <a:off x="3574336" y="1291375"/>
            <a:ext cx="2343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Ngả </a:t>
            </a:r>
            <a:r>
              <a:rPr lang="en-US" sz="2000" dirty="0" err="1">
                <a:solidFill>
                  <a:srgbClr val="FF0000"/>
                </a:solidFill>
              </a:rPr>
              <a:t>về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phía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Mặt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Trời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AEFA-545E-473A-920A-45477980D414}"/>
              </a:ext>
            </a:extLst>
          </p:cNvPr>
          <p:cNvSpPr/>
          <p:nvPr/>
        </p:nvSpPr>
        <p:spPr>
          <a:xfrm>
            <a:off x="7395671" y="1291375"/>
            <a:ext cx="806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Nhiều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985300-B1BB-4CD8-9AA3-BD17B64E3792}"/>
              </a:ext>
            </a:extLst>
          </p:cNvPr>
          <p:cNvSpPr/>
          <p:nvPr/>
        </p:nvSpPr>
        <p:spPr>
          <a:xfrm>
            <a:off x="10593228" y="1210225"/>
            <a:ext cx="468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Hạ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003047-9F65-45E5-9D07-6BD82F9300D0}"/>
              </a:ext>
            </a:extLst>
          </p:cNvPr>
          <p:cNvSpPr/>
          <p:nvPr/>
        </p:nvSpPr>
        <p:spPr>
          <a:xfrm>
            <a:off x="3635999" y="1594340"/>
            <a:ext cx="2087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Chếch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Mặt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Trời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B85AA-16DF-4DBD-A2C6-8944C0132926}"/>
              </a:ext>
            </a:extLst>
          </p:cNvPr>
          <p:cNvSpPr/>
          <p:nvPr/>
        </p:nvSpPr>
        <p:spPr>
          <a:xfrm>
            <a:off x="7616812" y="1658418"/>
            <a:ext cx="393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0E166F-AC21-4868-B668-EED4C3C11BF6}"/>
              </a:ext>
            </a:extLst>
          </p:cNvPr>
          <p:cNvSpPr/>
          <p:nvPr/>
        </p:nvSpPr>
        <p:spPr>
          <a:xfrm>
            <a:off x="10406257" y="1647847"/>
            <a:ext cx="734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Đông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BD2D79-AF9C-49E6-BD15-51C7C9438735}"/>
              </a:ext>
            </a:extLst>
          </p:cNvPr>
          <p:cNvSpPr/>
          <p:nvPr/>
        </p:nvSpPr>
        <p:spPr>
          <a:xfrm>
            <a:off x="3635998" y="1926433"/>
            <a:ext cx="2087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Chếch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Mặt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Trời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70F932-21C1-4238-B59E-7352D059EBE7}"/>
              </a:ext>
            </a:extLst>
          </p:cNvPr>
          <p:cNvSpPr/>
          <p:nvPr/>
        </p:nvSpPr>
        <p:spPr>
          <a:xfrm>
            <a:off x="7602458" y="1950052"/>
            <a:ext cx="393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A8AFA6-8E94-4C54-ADC1-10F997F87478}"/>
              </a:ext>
            </a:extLst>
          </p:cNvPr>
          <p:cNvSpPr/>
          <p:nvPr/>
        </p:nvSpPr>
        <p:spPr>
          <a:xfrm>
            <a:off x="10465793" y="1975112"/>
            <a:ext cx="734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Đông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16652-652B-499F-878E-F7EA2051FB10}"/>
              </a:ext>
            </a:extLst>
          </p:cNvPr>
          <p:cNvSpPr/>
          <p:nvPr/>
        </p:nvSpPr>
        <p:spPr>
          <a:xfrm>
            <a:off x="3508142" y="2265930"/>
            <a:ext cx="2343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Ngả </a:t>
            </a:r>
            <a:r>
              <a:rPr lang="en-US" sz="2000" dirty="0" err="1">
                <a:solidFill>
                  <a:srgbClr val="FF0000"/>
                </a:solidFill>
              </a:rPr>
              <a:t>về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phía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Mặt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Trời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2FE659-3D0F-443E-BD18-5C438DAECCF5}"/>
              </a:ext>
            </a:extLst>
          </p:cNvPr>
          <p:cNvSpPr/>
          <p:nvPr/>
        </p:nvSpPr>
        <p:spPr>
          <a:xfrm>
            <a:off x="7410024" y="2290011"/>
            <a:ext cx="806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Nhiều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250848-9C0B-4AC3-83FE-501B3CCEAA4A}"/>
              </a:ext>
            </a:extLst>
          </p:cNvPr>
          <p:cNvSpPr/>
          <p:nvPr/>
        </p:nvSpPr>
        <p:spPr>
          <a:xfrm>
            <a:off x="10593228" y="2302377"/>
            <a:ext cx="468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Hạ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1B39BA-CC43-4500-9FEE-1047C0C764D4}"/>
              </a:ext>
            </a:extLst>
          </p:cNvPr>
          <p:cNvSpPr/>
          <p:nvPr/>
        </p:nvSpPr>
        <p:spPr>
          <a:xfrm rot="12226711">
            <a:off x="2699993" y="3158561"/>
            <a:ext cx="2268244" cy="1097260"/>
          </a:xfrm>
          <a:custGeom>
            <a:avLst/>
            <a:gdLst>
              <a:gd name="connsiteX0" fmla="*/ 1175 w 2268244"/>
              <a:gd name="connsiteY0" fmla="*/ 0 h 1122088"/>
              <a:gd name="connsiteX1" fmla="*/ 2267069 w 2268244"/>
              <a:gd name="connsiteY1" fmla="*/ 0 h 1122088"/>
              <a:gd name="connsiteX2" fmla="*/ 2268244 w 2268244"/>
              <a:gd name="connsiteY2" fmla="*/ 22554 h 1122088"/>
              <a:gd name="connsiteX3" fmla="*/ 1134122 w 2268244"/>
              <a:gd name="connsiteY3" fmla="*/ 1122088 h 1122088"/>
              <a:gd name="connsiteX4" fmla="*/ 0 w 2268244"/>
              <a:gd name="connsiteY4" fmla="*/ 22554 h 11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244" h="1122088">
                <a:moveTo>
                  <a:pt x="1175" y="0"/>
                </a:moveTo>
                <a:lnTo>
                  <a:pt x="2267069" y="0"/>
                </a:lnTo>
                <a:lnTo>
                  <a:pt x="2268244" y="22554"/>
                </a:lnTo>
                <a:cubicBezTo>
                  <a:pt x="2268244" y="629810"/>
                  <a:pt x="1760480" y="1122088"/>
                  <a:pt x="1134122" y="1122088"/>
                </a:cubicBezTo>
                <a:cubicBezTo>
                  <a:pt x="507764" y="1122088"/>
                  <a:pt x="0" y="629810"/>
                  <a:pt x="0" y="2255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AFF1B5D-EA50-4432-8635-473C51797AF5}"/>
              </a:ext>
            </a:extLst>
          </p:cNvPr>
          <p:cNvSpPr/>
          <p:nvPr/>
        </p:nvSpPr>
        <p:spPr>
          <a:xfrm rot="12275653">
            <a:off x="7223253" y="3167211"/>
            <a:ext cx="2268244" cy="1097260"/>
          </a:xfrm>
          <a:custGeom>
            <a:avLst/>
            <a:gdLst>
              <a:gd name="connsiteX0" fmla="*/ 1175 w 2268244"/>
              <a:gd name="connsiteY0" fmla="*/ 0 h 1122088"/>
              <a:gd name="connsiteX1" fmla="*/ 2267069 w 2268244"/>
              <a:gd name="connsiteY1" fmla="*/ 0 h 1122088"/>
              <a:gd name="connsiteX2" fmla="*/ 2268244 w 2268244"/>
              <a:gd name="connsiteY2" fmla="*/ 22554 h 1122088"/>
              <a:gd name="connsiteX3" fmla="*/ 1134122 w 2268244"/>
              <a:gd name="connsiteY3" fmla="*/ 1122088 h 1122088"/>
              <a:gd name="connsiteX4" fmla="*/ 0 w 2268244"/>
              <a:gd name="connsiteY4" fmla="*/ 22554 h 11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244" h="1122088">
                <a:moveTo>
                  <a:pt x="1175" y="0"/>
                </a:moveTo>
                <a:lnTo>
                  <a:pt x="2267069" y="0"/>
                </a:lnTo>
                <a:lnTo>
                  <a:pt x="2268244" y="22554"/>
                </a:lnTo>
                <a:cubicBezTo>
                  <a:pt x="2268244" y="629810"/>
                  <a:pt x="1760480" y="1122088"/>
                  <a:pt x="1134122" y="1122088"/>
                </a:cubicBezTo>
                <a:cubicBezTo>
                  <a:pt x="507764" y="1122088"/>
                  <a:pt x="0" y="629810"/>
                  <a:pt x="0" y="2255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DC240-C688-428D-B67A-6E1E93C5B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089" y="3199360"/>
            <a:ext cx="21389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Nêu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 sự khác nhau về thời gian diễn ra mùa của 2 bán cầu?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90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 animBg="1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F628D-100E-40D8-B164-12973D056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54" y="506975"/>
            <a:ext cx="11083083" cy="608555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D771CA5-2D99-431D-96FA-092944A3E54E}"/>
              </a:ext>
            </a:extLst>
          </p:cNvPr>
          <p:cNvSpPr/>
          <p:nvPr/>
        </p:nvSpPr>
        <p:spPr>
          <a:xfrm rot="12275653">
            <a:off x="9418172" y="2195537"/>
            <a:ext cx="1416494" cy="728390"/>
          </a:xfrm>
          <a:custGeom>
            <a:avLst/>
            <a:gdLst>
              <a:gd name="connsiteX0" fmla="*/ 1175 w 2268244"/>
              <a:gd name="connsiteY0" fmla="*/ 0 h 1122088"/>
              <a:gd name="connsiteX1" fmla="*/ 2267069 w 2268244"/>
              <a:gd name="connsiteY1" fmla="*/ 0 h 1122088"/>
              <a:gd name="connsiteX2" fmla="*/ 2268244 w 2268244"/>
              <a:gd name="connsiteY2" fmla="*/ 22554 h 1122088"/>
              <a:gd name="connsiteX3" fmla="*/ 1134122 w 2268244"/>
              <a:gd name="connsiteY3" fmla="*/ 1122088 h 1122088"/>
              <a:gd name="connsiteX4" fmla="*/ 0 w 2268244"/>
              <a:gd name="connsiteY4" fmla="*/ 22554 h 11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244" h="1122088">
                <a:moveTo>
                  <a:pt x="1175" y="0"/>
                </a:moveTo>
                <a:lnTo>
                  <a:pt x="2267069" y="0"/>
                </a:lnTo>
                <a:lnTo>
                  <a:pt x="2268244" y="22554"/>
                </a:lnTo>
                <a:cubicBezTo>
                  <a:pt x="2268244" y="629810"/>
                  <a:pt x="1760480" y="1122088"/>
                  <a:pt x="1134122" y="1122088"/>
                </a:cubicBezTo>
                <a:cubicBezTo>
                  <a:pt x="507764" y="1122088"/>
                  <a:pt x="0" y="629810"/>
                  <a:pt x="0" y="2255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6D1D57-FBFA-4FA4-AB3C-8BE4AFC42882}"/>
              </a:ext>
            </a:extLst>
          </p:cNvPr>
          <p:cNvSpPr/>
          <p:nvPr/>
        </p:nvSpPr>
        <p:spPr>
          <a:xfrm rot="12275653">
            <a:off x="1350399" y="2227351"/>
            <a:ext cx="1569379" cy="728390"/>
          </a:xfrm>
          <a:custGeom>
            <a:avLst/>
            <a:gdLst>
              <a:gd name="connsiteX0" fmla="*/ 1175 w 2268244"/>
              <a:gd name="connsiteY0" fmla="*/ 0 h 1122088"/>
              <a:gd name="connsiteX1" fmla="*/ 2267069 w 2268244"/>
              <a:gd name="connsiteY1" fmla="*/ 0 h 1122088"/>
              <a:gd name="connsiteX2" fmla="*/ 2268244 w 2268244"/>
              <a:gd name="connsiteY2" fmla="*/ 22554 h 1122088"/>
              <a:gd name="connsiteX3" fmla="*/ 1134122 w 2268244"/>
              <a:gd name="connsiteY3" fmla="*/ 1122088 h 1122088"/>
              <a:gd name="connsiteX4" fmla="*/ 0 w 2268244"/>
              <a:gd name="connsiteY4" fmla="*/ 22554 h 11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244" h="1122088">
                <a:moveTo>
                  <a:pt x="1175" y="0"/>
                </a:moveTo>
                <a:lnTo>
                  <a:pt x="2267069" y="0"/>
                </a:lnTo>
                <a:lnTo>
                  <a:pt x="2268244" y="22554"/>
                </a:lnTo>
                <a:cubicBezTo>
                  <a:pt x="2268244" y="629810"/>
                  <a:pt x="1760480" y="1122088"/>
                  <a:pt x="1134122" y="1122088"/>
                </a:cubicBezTo>
                <a:cubicBezTo>
                  <a:pt x="507764" y="1122088"/>
                  <a:pt x="0" y="629810"/>
                  <a:pt x="0" y="2255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5C62B-BC84-4159-8548-E9E8057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" y="968203"/>
            <a:ext cx="12192000" cy="5819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D15D0-13A1-4D8B-99E5-77F5135B7D1F}"/>
              </a:ext>
            </a:extLst>
          </p:cNvPr>
          <p:cNvSpPr/>
          <p:nvPr/>
        </p:nvSpPr>
        <p:spPr>
          <a:xfrm>
            <a:off x="1244453" y="42816"/>
            <a:ext cx="96958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+mj-lt"/>
              </a:rPr>
              <a:t>TIẾT 14 – BÀI 8: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CHUYỂN ĐỘNG CỦA TRÁI ĐẤT QUANH MẶT TRỜI VÀ HỆ QUẢ (T2)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5B596-8608-4678-ACC0-830A39A0BF62}"/>
              </a:ext>
            </a:extLst>
          </p:cNvPr>
          <p:cNvSpPr txBox="1"/>
          <p:nvPr/>
        </p:nvSpPr>
        <p:spPr>
          <a:xfrm>
            <a:off x="203640" y="1280496"/>
            <a:ext cx="610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normalizeH="0" baseline="0" noProof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 (Headings)"/>
              </a:rPr>
              <a:t>2. </a:t>
            </a:r>
            <a:r>
              <a:rPr lang="en-US" altLang="zh-CN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(Headings)"/>
                <a:ea typeface="小单纯体" panose="02010601030101010101" pitchFamily="2" charset="-122"/>
              </a:rPr>
              <a:t>Hệ  quả chuyển động của Trái Đất quanh Mặt Trời</a:t>
            </a:r>
            <a:endParaRPr kumimoji="0" lang="en-US" sz="2000" b="1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1268A-4014-432D-A9CD-2E52A8FFBBFF}"/>
              </a:ext>
            </a:extLst>
          </p:cNvPr>
          <p:cNvSpPr txBox="1"/>
          <p:nvPr/>
        </p:nvSpPr>
        <p:spPr>
          <a:xfrm>
            <a:off x="289930" y="1938788"/>
            <a:ext cx="11698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Trong quá trình chuyển động quanh Mặt Trời, trục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Trái Đất nghiêng và kh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ông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đổi hướng dẫn tới bán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cầu Bắc và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Nam luân phiên ngả 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về phía </a:t>
            </a:r>
            <a:r>
              <a:rPr lang="vi-VN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M</a:t>
            </a:r>
            <a:r>
              <a:rPr lang="nl-NL" sz="2000" dirty="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ặt 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T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rời =&gt; </a:t>
            </a:r>
            <a:r>
              <a:rPr lang="en-US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sinh ra các mùa.</a:t>
            </a:r>
            <a:endParaRPr lang="en-US" sz="2000" dirty="0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8DE4-C984-41D0-BAD0-6C261FD1461C}"/>
              </a:ext>
            </a:extLst>
          </p:cNvPr>
          <p:cNvSpPr txBox="1"/>
          <p:nvPr/>
        </p:nvSpPr>
        <p:spPr>
          <a:xfrm>
            <a:off x="203640" y="1615260"/>
            <a:ext cx="359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a. </a:t>
            </a:r>
            <a:r>
              <a:rPr lang="vi-VN" sz="2000" b="1">
                <a:solidFill>
                  <a:schemeClr val="bg1"/>
                </a:solidFill>
                <a:latin typeface="+mj-lt"/>
              </a:rPr>
              <a:t>Mùa 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trên Trái Đất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56A73-E651-4BF7-9B5A-2405346B1500}"/>
              </a:ext>
            </a:extLst>
          </p:cNvPr>
          <p:cNvSpPr txBox="1"/>
          <p:nvPr/>
        </p:nvSpPr>
        <p:spPr>
          <a:xfrm>
            <a:off x="289929" y="3050022"/>
            <a:ext cx="11698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nằm chếch xa MT =&gt; có góc chiếu sáng nhỏ, nhận được ít nhiệt và ánh sáng =&gt; Mùa lạnh (đông).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B29D5-7ED8-4266-AC41-5132EA2E67BD}"/>
              </a:ext>
            </a:extLst>
          </p:cNvPr>
          <p:cNvSpPr txBox="1"/>
          <p:nvPr/>
        </p:nvSpPr>
        <p:spPr>
          <a:xfrm>
            <a:off x="289929" y="2694021"/>
            <a:ext cx="11698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nl-NL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Nửa cầu nào ngả về phía MT =&gt; có góc chiếu sáng lớn, nhận được nhiều nhiệt và ánh sáng =&gt; Mùa nóng (hạ).</a:t>
            </a:r>
            <a:r>
              <a:rPr lang="vi-VN" sz="2000">
                <a:solidFill>
                  <a:schemeClr val="bg1"/>
                </a:solidFill>
                <a:latin typeface="Times New Roman (Headings)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3ABD1-A083-467B-BF20-772E099E7A9A}"/>
              </a:ext>
            </a:extLst>
          </p:cNvPr>
          <p:cNvSpPr txBox="1"/>
          <p:nvPr/>
        </p:nvSpPr>
        <p:spPr>
          <a:xfrm>
            <a:off x="289929" y="3433047"/>
            <a:ext cx="11312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- Sự phân bố nhiệt độ, ánh sáng, cách tính mùa ở 2 nửa cầu trái ngược nhau.</a:t>
            </a:r>
            <a:endParaRPr lang="vi-VN" sz="2000" b="1">
              <a:solidFill>
                <a:schemeClr val="bg1"/>
              </a:solidFill>
              <a:latin typeface="Times New Roman (Headings)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E52F41-AF03-48B3-A03F-6EFB3CA5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09" y="4172073"/>
            <a:ext cx="4095135" cy="23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2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1170071"/>
            <a:ext cx="10591800" cy="4808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4C9D7A-FD4D-40A2-AA14-CC1C6A7A1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587" y="0"/>
            <a:ext cx="8834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Nêu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/>
              </a:rPr>
              <a:t> sự khác nhau về hiện tượng mùa theo vĩ độ?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77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5">
      <a:majorFont>
        <a:latin typeface="#9Slide05 FS Blonde Script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4534</TotalTime>
  <Words>1333</Words>
  <Application>Microsoft Office PowerPoint</Application>
  <PresentationFormat>Widescreen</PresentationFormat>
  <Paragraphs>220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#9Slide05 FS Blonde Script</vt:lpstr>
      <vt:lpstr>#9Slide07 IcielBaliho Script</vt:lpstr>
      <vt:lpstr>Arial</vt:lpstr>
      <vt:lpstr>Calibri</vt:lpstr>
      <vt:lpstr>Calibri Light</vt:lpstr>
      <vt:lpstr>Segoe UI</vt:lpstr>
      <vt:lpstr>Times New Roman</vt:lpstr>
      <vt:lpstr>Times New Roman (Headings)</vt:lpstr>
      <vt:lpstr>Office Theme</vt:lpstr>
      <vt:lpstr>2_Office Theme</vt:lpstr>
      <vt:lpstr>PowerPoint Presentation</vt:lpstr>
      <vt:lpstr>PowerPoint Presentation</vt:lpstr>
      <vt:lpstr>PowerPoint Presentation</vt:lpstr>
      <vt:lpstr>NỘI DUNG CHÍNH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Thị trấn kì lạ ở Na Uy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Thuy Trang</dc:creator>
  <cp:lastModifiedBy>84974897627</cp:lastModifiedBy>
  <cp:revision>113</cp:revision>
  <dcterms:created xsi:type="dcterms:W3CDTF">2021-06-07T02:13:29Z</dcterms:created>
  <dcterms:modified xsi:type="dcterms:W3CDTF">2021-11-24T13:58:23Z</dcterms:modified>
</cp:coreProperties>
</file>