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6.xml" ContentType="application/vnd.openxmlformats-officedocument.drawingml.chart+xml"/>
  <Override PartName="/ppt/charts/style5.xml" ContentType="application/vnd.ms-office.chartstyle+xml"/>
  <Override PartName="/ppt/charts/colors5.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3"/>
  </p:notesMasterIdLst>
  <p:sldIdLst>
    <p:sldId id="256" r:id="rId3"/>
    <p:sldId id="265" r:id="rId4"/>
    <p:sldId id="259" r:id="rId5"/>
    <p:sldId id="264" r:id="rId6"/>
    <p:sldId id="263" r:id="rId7"/>
    <p:sldId id="266" r:id="rId8"/>
    <p:sldId id="274" r:id="rId9"/>
    <p:sldId id="275" r:id="rId10"/>
    <p:sldId id="281" r:id="rId11"/>
    <p:sldId id="283" r:id="rId12"/>
    <p:sldId id="288" r:id="rId13"/>
    <p:sldId id="276" r:id="rId14"/>
    <p:sldId id="277" r:id="rId15"/>
    <p:sldId id="278" r:id="rId16"/>
    <p:sldId id="285" r:id="rId17"/>
    <p:sldId id="286" r:id="rId18"/>
    <p:sldId id="282" r:id="rId19"/>
    <p:sldId id="291" r:id="rId20"/>
    <p:sldId id="289" r:id="rId21"/>
    <p:sldId id="290"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67F0E"/>
    <a:srgbClr val="F0F7EE"/>
    <a:srgbClr val="DF2935"/>
    <a:srgbClr val="3772FF"/>
    <a:srgbClr val="FDCA4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372" autoAdjust="0"/>
    <p:restoredTop sz="94660"/>
  </p:normalViewPr>
  <p:slideViewPr>
    <p:cSldViewPr snapToGrid="0">
      <p:cViewPr varScale="1">
        <p:scale>
          <a:sx n="55" d="100"/>
          <a:sy n="55" d="100"/>
        </p:scale>
        <p:origin x="102" y="15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oleObject" Target="file:///E:\CHUY&#202;N%20M&#212;N\GI&#193;O%20&#193;N\9\bi&#7875;u%20&#273;&#7891;%20b&#224;i%2010.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E:\CHUY&#202;N%20M&#212;N\GI&#193;O%20&#193;N\9\bi&#7875;u%20&#273;&#7891;%20b&#224;i%2010.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E:\CHUY&#202;N%20M&#212;N\GI&#193;O%20&#193;N\9\bi&#7875;u%20&#273;&#7891;%20b&#224;i%2010.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E:\CHUY&#202;N%20M&#212;N\GI&#193;O%20&#193;N\9\bi&#7875;u%20&#273;&#7891;%20b&#224;i%2010.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1" Type="http://schemas.openxmlformats.org/officeDocument/2006/relationships/oleObject" Target="file:///E:\CHUY&#202;N%20M&#212;N\GI&#193;O%20&#193;N\9\bi&#7875;u%20&#273;&#7891;%20b&#224;i%2010.xlsx" TargetMode="External"/></Relationships>
</file>

<file path=ppt/charts/_rels/chart6.xml.rels><?xml version="1.0" encoding="UTF-8" standalone="yes"?>
<Relationships xmlns="http://schemas.openxmlformats.org/package/2006/relationships"><Relationship Id="rId3" Type="http://schemas.openxmlformats.org/officeDocument/2006/relationships/oleObject" Target="file:///E:\CHUY&#202;N%20M&#212;N\GI&#193;O%20&#193;N\9\bi&#7875;u%20&#273;&#7891;%20b&#224;i%2010.xlsx" TargetMode="External"/><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baseline="0">
                <a:solidFill>
                  <a:schemeClr val="dk1">
                    <a:lumMod val="75000"/>
                    <a:lumOff val="25000"/>
                  </a:schemeClr>
                </a:solidFill>
                <a:latin typeface="+mn-lt"/>
                <a:ea typeface="+mn-ea"/>
                <a:cs typeface="+mn-cs"/>
              </a:defRPr>
            </a:pPr>
            <a:r>
              <a:rPr lang="en-US" sz="2400" b="0">
                <a:solidFill>
                  <a:sysClr val="windowText" lastClr="000000"/>
                </a:solidFill>
              </a:rPr>
              <a:t>2002</a:t>
            </a:r>
          </a:p>
        </c:rich>
      </c:tx>
      <c:layout>
        <c:manualLayout>
          <c:xMode val="edge"/>
          <c:yMode val="edge"/>
          <c:x val="0.43005024046497708"/>
          <c:y val="0.82838994206487349"/>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dk1">
                  <a:lumMod val="75000"/>
                  <a:lumOff val="25000"/>
                </a:schemeClr>
              </a:solidFill>
              <a:latin typeface="+mn-lt"/>
              <a:ea typeface="+mn-ea"/>
              <a:cs typeface="+mn-cs"/>
            </a:defRPr>
          </a:pPr>
          <a:endParaRPr lang="en-US"/>
        </a:p>
      </c:txPr>
    </c:title>
    <c:autoTitleDeleted val="0"/>
    <c:plotArea>
      <c:layout>
        <c:manualLayout>
          <c:layoutTarget val="inner"/>
          <c:xMode val="edge"/>
          <c:yMode val="edge"/>
          <c:x val="0.15748770091384223"/>
          <c:y val="0.16685985897588265"/>
          <c:w val="0.56415914293173686"/>
          <c:h val="0.62813530814890273"/>
        </c:manualLayout>
      </c:layout>
      <c:pieChart>
        <c:varyColors val="1"/>
        <c:ser>
          <c:idx val="0"/>
          <c:order val="0"/>
          <c:tx>
            <c:strRef>
              <c:f>Sheet1!$B$15</c:f>
              <c:strCache>
                <c:ptCount val="1"/>
                <c:pt idx="0">
                  <c:v>2002</c:v>
                </c:pt>
              </c:strCache>
            </c:strRef>
          </c:tx>
          <c:spPr>
            <a:effectLst>
              <a:outerShdw blurRad="254000" sx="102000" sy="102000" algn="ctr" rotWithShape="0">
                <a:prstClr val="black">
                  <a:alpha val="0"/>
                </a:prstClr>
              </a:outerShdw>
            </a:effectLst>
          </c:spPr>
          <c:dPt>
            <c:idx val="0"/>
            <c:bubble3D val="0"/>
            <c:spPr>
              <a:pattFill prst="ltDnDiag">
                <a:fgClr>
                  <a:schemeClr val="tx1"/>
                </a:fgClr>
                <a:bgClr>
                  <a:schemeClr val="bg1"/>
                </a:bgClr>
              </a:pattFill>
              <a:ln w="28575" cap="rnd">
                <a:solidFill>
                  <a:schemeClr val="tx1"/>
                </a:solidFill>
              </a:ln>
              <a:effectLst>
                <a:outerShdw blurRad="254000" sx="102000" sy="102000" algn="ctr" rotWithShape="0">
                  <a:prstClr val="black">
                    <a:alpha val="0"/>
                  </a:prstClr>
                </a:outerShdw>
              </a:effectLst>
            </c:spPr>
            <c:extLst>
              <c:ext xmlns:c16="http://schemas.microsoft.com/office/drawing/2014/chart" uri="{C3380CC4-5D6E-409C-BE32-E72D297353CC}">
                <c16:uniqueId val="{00000001-1FFA-45C4-BA8F-BFA71CA87099}"/>
              </c:ext>
            </c:extLst>
          </c:dPt>
          <c:dPt>
            <c:idx val="1"/>
            <c:bubble3D val="0"/>
            <c:spPr>
              <a:pattFill prst="dashVert">
                <a:fgClr>
                  <a:schemeClr val="tx1"/>
                </a:fgClr>
                <a:bgClr>
                  <a:schemeClr val="bg1"/>
                </a:bgClr>
              </a:pattFill>
              <a:ln w="28575">
                <a:solidFill>
                  <a:schemeClr val="tx1"/>
                </a:solidFill>
              </a:ln>
              <a:effectLst>
                <a:outerShdw blurRad="254000" sx="102000" sy="102000" algn="ctr" rotWithShape="0">
                  <a:prstClr val="black">
                    <a:alpha val="0"/>
                  </a:prstClr>
                </a:outerShdw>
              </a:effectLst>
            </c:spPr>
            <c:extLst>
              <c:ext xmlns:c16="http://schemas.microsoft.com/office/drawing/2014/chart" uri="{C3380CC4-5D6E-409C-BE32-E72D297353CC}">
                <c16:uniqueId val="{00000003-1FFA-45C4-BA8F-BFA71CA87099}"/>
              </c:ext>
            </c:extLst>
          </c:dPt>
          <c:dPt>
            <c:idx val="2"/>
            <c:bubble3D val="0"/>
            <c:spPr>
              <a:pattFill prst="dotGrid">
                <a:fgClr>
                  <a:schemeClr val="tx1"/>
                </a:fgClr>
                <a:bgClr>
                  <a:schemeClr val="bg1"/>
                </a:bgClr>
              </a:pattFill>
              <a:ln w="28575">
                <a:solidFill>
                  <a:schemeClr val="tx1"/>
                </a:solidFill>
              </a:ln>
              <a:effectLst>
                <a:outerShdw blurRad="254000" sx="102000" sy="102000" algn="ctr" rotWithShape="0">
                  <a:prstClr val="black">
                    <a:alpha val="0"/>
                  </a:prstClr>
                </a:outerShdw>
              </a:effectLst>
            </c:spPr>
            <c:extLst>
              <c:ext xmlns:c16="http://schemas.microsoft.com/office/drawing/2014/chart" uri="{C3380CC4-5D6E-409C-BE32-E72D297353CC}">
                <c16:uniqueId val="{00000005-1FFA-45C4-BA8F-BFA71CA87099}"/>
              </c:ext>
            </c:extLst>
          </c:dPt>
          <c:dPt>
            <c:idx val="3"/>
            <c:bubble3D val="0"/>
            <c:spPr>
              <a:pattFill prst="solidDmnd">
                <a:fgClr>
                  <a:schemeClr val="tx1"/>
                </a:fgClr>
                <a:bgClr>
                  <a:schemeClr val="bg1"/>
                </a:bgClr>
              </a:pattFill>
              <a:ln w="28575">
                <a:solidFill>
                  <a:schemeClr val="tx1"/>
                </a:solidFill>
              </a:ln>
              <a:effectLst>
                <a:outerShdw blurRad="254000" sx="102000" sy="102000" algn="ctr" rotWithShape="0">
                  <a:prstClr val="black">
                    <a:alpha val="0"/>
                  </a:prstClr>
                </a:outerShdw>
              </a:effectLst>
            </c:spPr>
            <c:extLst>
              <c:ext xmlns:c16="http://schemas.microsoft.com/office/drawing/2014/chart" uri="{C3380CC4-5D6E-409C-BE32-E72D297353CC}">
                <c16:uniqueId val="{00000007-1FFA-45C4-BA8F-BFA71CA87099}"/>
              </c:ext>
            </c:extLst>
          </c:dPt>
          <c:dPt>
            <c:idx val="4"/>
            <c:bubble3D val="0"/>
            <c:spPr>
              <a:solidFill>
                <a:schemeClr val="accent5"/>
              </a:solidFill>
              <a:ln w="28575">
                <a:solidFill>
                  <a:schemeClr val="tx1"/>
                </a:solidFill>
              </a:ln>
              <a:effectLst>
                <a:outerShdw blurRad="254000" sx="102000" sy="102000" algn="ctr" rotWithShape="0">
                  <a:prstClr val="black">
                    <a:alpha val="0"/>
                  </a:prstClr>
                </a:outerShdw>
              </a:effectLst>
            </c:spPr>
            <c:extLst>
              <c:ext xmlns:c16="http://schemas.microsoft.com/office/drawing/2014/chart" uri="{C3380CC4-5D6E-409C-BE32-E72D297353CC}">
                <c16:uniqueId val="{00000009-1FFA-45C4-BA8F-BFA71CA87099}"/>
              </c:ext>
            </c:extLst>
          </c:dPt>
          <c:dPt>
            <c:idx val="5"/>
            <c:bubble3D val="0"/>
            <c:spPr>
              <a:pattFill prst="wdDnDiag">
                <a:fgClr>
                  <a:schemeClr val="tx1"/>
                </a:fgClr>
                <a:bgClr>
                  <a:schemeClr val="bg1"/>
                </a:bgClr>
              </a:pattFill>
              <a:ln w="28575">
                <a:solidFill>
                  <a:schemeClr val="tx1"/>
                </a:solidFill>
              </a:ln>
              <a:effectLst>
                <a:outerShdw blurRad="254000" sx="102000" sy="102000" algn="ctr" rotWithShape="0">
                  <a:prstClr val="black">
                    <a:alpha val="0"/>
                  </a:prstClr>
                </a:outerShdw>
              </a:effectLst>
            </c:spPr>
            <c:extLst>
              <c:ext xmlns:c16="http://schemas.microsoft.com/office/drawing/2014/chart" uri="{C3380CC4-5D6E-409C-BE32-E72D297353CC}">
                <c16:uniqueId val="{0000000B-1FFA-45C4-BA8F-BFA71CA87099}"/>
              </c:ext>
            </c:extLst>
          </c:dPt>
          <c:dLbls>
            <c:dLbl>
              <c:idx val="0"/>
              <c:layout>
                <c:manualLayout>
                  <c:x val="-8.3549393495980839E-2"/>
                  <c:y val="-0.11169605797424145"/>
                </c:manualLayout>
              </c:layout>
              <c:tx>
                <c:rich>
                  <a:bodyPr/>
                  <a:lstStyle/>
                  <a:p>
                    <a:fld id="{ABF06958-6E30-4DA6-82C3-BB6449CD900A}" type="VALUE">
                      <a:rPr lang="en-US" smtClean="0"/>
                      <a:pPr/>
                      <a:t>[VALUE]</a:t>
                    </a:fld>
                    <a:endParaRPr lang="en-US"/>
                  </a:p>
                </c:rich>
              </c:tx>
              <c:dLblPos val="bestFi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1FFA-45C4-BA8F-BFA71CA87099}"/>
                </c:ext>
              </c:extLst>
            </c:dLbl>
            <c:dLbl>
              <c:idx val="1"/>
              <c:layout>
                <c:manualLayout>
                  <c:x val="8.7953234716215342E-2"/>
                  <c:y val="-2.0256471964682471E-2"/>
                </c:manualLayout>
              </c:layout>
              <c:tx>
                <c:rich>
                  <a:bodyPr rot="0" spcFirstLastPara="1" vertOverflow="ellipsis" vert="horz" wrap="square" lIns="38100" tIns="19050" rIns="38100" bIns="19050" anchor="ctr" anchorCtr="1">
                    <a:noAutofit/>
                  </a:bodyPr>
                  <a:lstStyle/>
                  <a:p>
                    <a:pPr>
                      <a:defRPr sz="1600" b="1" i="0" u="none" strike="noStrike" kern="1200" baseline="0">
                        <a:solidFill>
                          <a:sysClr val="windowText" lastClr="000000"/>
                        </a:solidFill>
                        <a:latin typeface="Arial" panose="020B0604020202020204" pitchFamily="34" charset="0"/>
                        <a:ea typeface="+mn-ea"/>
                        <a:cs typeface="Arial" panose="020B0604020202020204" pitchFamily="34" charset="0"/>
                      </a:defRPr>
                    </a:pPr>
                    <a:fld id="{F66A9359-59AE-46BF-9EC2-1E7B4D809A39}" type="VALUE">
                      <a:rPr lang="en-US" sz="1600">
                        <a:latin typeface="Arial" panose="020B0604020202020204" pitchFamily="34" charset="0"/>
                        <a:cs typeface="Arial" panose="020B0604020202020204" pitchFamily="34" charset="0"/>
                      </a:rPr>
                      <a:pPr>
                        <a:defRPr sz="1600">
                          <a:solidFill>
                            <a:sysClr val="windowText" lastClr="000000"/>
                          </a:solidFill>
                          <a:latin typeface="Arial" panose="020B0604020202020204" pitchFamily="34" charset="0"/>
                          <a:cs typeface="Arial" panose="020B0604020202020204" pitchFamily="34" charset="0"/>
                        </a:defRPr>
                      </a:pPr>
                      <a:t>[VALUE]</a:t>
                    </a:fld>
                    <a:endParaRPr lang="en-US"/>
                  </a:p>
                </c:rich>
              </c:tx>
              <c:spPr>
                <a:solidFill>
                  <a:sysClr val="window" lastClr="FFFFFF"/>
                </a:solid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noAutofit/>
                </a:bodyPr>
                <a:lstStyle/>
                <a:p>
                  <a:pPr>
                    <a:defRPr sz="16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dLblPos val="bestFit"/>
              <c:showLegendKey val="0"/>
              <c:showVal val="1"/>
              <c:showCatName val="0"/>
              <c:showSerName val="0"/>
              <c:showPercent val="0"/>
              <c:showBubbleSize val="0"/>
              <c:extLst>
                <c:ext xmlns:c15="http://schemas.microsoft.com/office/drawing/2012/chart" uri="{CE6537A1-D6FC-4f65-9D91-7224C49458BB}">
                  <c15:layout>
                    <c:manualLayout>
                      <c:w val="5.4775027179704866E-2"/>
                      <c:h val="6.1475773609203428E-2"/>
                    </c:manualLayout>
                  </c15:layout>
                  <c15:dlblFieldTable/>
                  <c15:showDataLabelsRange val="0"/>
                </c:ext>
                <c:ext xmlns:c16="http://schemas.microsoft.com/office/drawing/2014/chart" uri="{C3380CC4-5D6E-409C-BE32-E72D297353CC}">
                  <c16:uniqueId val="{00000003-1FFA-45C4-BA8F-BFA71CA87099}"/>
                </c:ext>
              </c:extLst>
            </c:dLbl>
            <c:dLbl>
              <c:idx val="2"/>
              <c:layout>
                <c:manualLayout>
                  <c:x val="4.2340179993148069E-2"/>
                  <c:y val="0.10895369251807933"/>
                </c:manualLayout>
              </c:layout>
              <c:tx>
                <c:rich>
                  <a:bodyPr/>
                  <a:lstStyle/>
                  <a:p>
                    <a:r>
                      <a:rPr lang="en-US"/>
                      <a:t>17</a:t>
                    </a:r>
                  </a:p>
                </c:rich>
              </c:tx>
              <c:dLblPos val="bestFit"/>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1FFA-45C4-BA8F-BFA71CA87099}"/>
                </c:ext>
              </c:extLst>
            </c:dLbl>
            <c:dLbl>
              <c:idx val="3"/>
              <c:layout>
                <c:manualLayout>
                  <c:x val="5.7100137342517732E-2"/>
                  <c:y val="0.13464063343723909"/>
                </c:manualLayout>
              </c:layout>
              <c:tx>
                <c:rich>
                  <a:bodyPr rot="0" spcFirstLastPara="1" vertOverflow="ellipsis" vert="horz" wrap="square" lIns="38100" tIns="19050" rIns="38100" bIns="19050" anchor="ctr" anchorCtr="1">
                    <a:noAutofit/>
                  </a:bodyPr>
                  <a:lstStyle/>
                  <a:p>
                    <a:pPr>
                      <a:defRPr sz="1600" b="1" i="0" u="none" strike="noStrike" kern="1200" baseline="0">
                        <a:solidFill>
                          <a:sysClr val="windowText" lastClr="000000"/>
                        </a:solidFill>
                        <a:latin typeface="Arial" panose="020B0604020202020204" pitchFamily="34" charset="0"/>
                        <a:ea typeface="+mn-ea"/>
                        <a:cs typeface="Arial" panose="020B0604020202020204" pitchFamily="34" charset="0"/>
                      </a:defRPr>
                    </a:pPr>
                    <a:fld id="{FCCA886D-85A6-48E9-A611-8380ECFCC27B}" type="VALUE">
                      <a:rPr lang="en-US" smtClean="0"/>
                      <a:pPr>
                        <a:defRPr sz="1600">
                          <a:solidFill>
                            <a:sysClr val="windowText" lastClr="000000"/>
                          </a:solidFill>
                          <a:latin typeface="Arial" panose="020B0604020202020204" pitchFamily="34" charset="0"/>
                          <a:cs typeface="Arial" panose="020B0604020202020204" pitchFamily="34" charset="0"/>
                        </a:defRPr>
                      </a:pPr>
                      <a:t>[VALUE]</a:t>
                    </a:fld>
                    <a:endParaRPr lang="en-US"/>
                  </a:p>
                </c:rich>
              </c:tx>
              <c:spPr>
                <a:solidFill>
                  <a:sysClr val="window" lastClr="FFFFFF"/>
                </a:solid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noAutofit/>
                </a:bodyPr>
                <a:lstStyle/>
                <a:p>
                  <a:pPr>
                    <a:defRPr sz="16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dLblPos val="bestFit"/>
              <c:showLegendKey val="0"/>
              <c:showVal val="1"/>
              <c:showCatName val="0"/>
              <c:showSerName val="0"/>
              <c:showPercent val="0"/>
              <c:showBubbleSize val="0"/>
              <c:extLst>
                <c:ext xmlns:c15="http://schemas.microsoft.com/office/drawing/2012/chart" uri="{CE6537A1-D6FC-4f65-9D91-7224C49458BB}">
                  <c15:layout>
                    <c:manualLayout>
                      <c:w val="5.9901425956198837E-2"/>
                      <c:h val="6.7737268814719809E-2"/>
                    </c:manualLayout>
                  </c15:layout>
                  <c15:dlblFieldTable/>
                  <c15:showDataLabelsRange val="0"/>
                </c:ext>
                <c:ext xmlns:c16="http://schemas.microsoft.com/office/drawing/2014/chart" uri="{C3380CC4-5D6E-409C-BE32-E72D297353CC}">
                  <c16:uniqueId val="{00000007-1FFA-45C4-BA8F-BFA71CA87099}"/>
                </c:ext>
              </c:extLst>
            </c:dLbl>
            <c:dLbl>
              <c:idx val="4"/>
              <c:layout>
                <c:manualLayout>
                  <c:x val="9.57948039174018E-4"/>
                  <c:y val="-2.2826101285067776E-2"/>
                </c:manualLayout>
              </c:layout>
              <c:tx>
                <c:rich>
                  <a:bodyPr rot="0" spcFirstLastPara="1" vertOverflow="ellipsis" vert="horz" wrap="square" lIns="38100" tIns="19050" rIns="38100" bIns="19050" anchor="ctr" anchorCtr="1">
                    <a:noAutofit/>
                  </a:bodyPr>
                  <a:lstStyle/>
                  <a:p>
                    <a:pPr>
                      <a:defRPr sz="1600" b="1" i="0" u="none" strike="noStrike" kern="1200" baseline="0">
                        <a:solidFill>
                          <a:sysClr val="windowText" lastClr="000000"/>
                        </a:solidFill>
                        <a:latin typeface="Arial" panose="020B0604020202020204" pitchFamily="34" charset="0"/>
                        <a:ea typeface="+mn-ea"/>
                        <a:cs typeface="Arial" panose="020B0604020202020204" pitchFamily="34" charset="0"/>
                      </a:defRPr>
                    </a:pPr>
                    <a:fld id="{CB6E01C7-7B78-408D-A170-63103A121E6A}" type="VALUE">
                      <a:rPr lang="en-US" sz="1600">
                        <a:latin typeface="Arial" panose="020B0604020202020204" pitchFamily="34" charset="0"/>
                        <a:cs typeface="Arial" panose="020B0604020202020204" pitchFamily="34" charset="0"/>
                      </a:rPr>
                      <a:pPr>
                        <a:defRPr sz="1600">
                          <a:solidFill>
                            <a:sysClr val="windowText" lastClr="000000"/>
                          </a:solidFill>
                          <a:latin typeface="Arial" panose="020B0604020202020204" pitchFamily="34" charset="0"/>
                          <a:cs typeface="Arial" panose="020B0604020202020204" pitchFamily="34" charset="0"/>
                        </a:defRPr>
                      </a:pPr>
                      <a:t>[VALUE]</a:t>
                    </a:fld>
                    <a:r>
                      <a:rPr lang="en-US" sz="1600">
                        <a:latin typeface="Arial" panose="020B0604020202020204" pitchFamily="34" charset="0"/>
                        <a:cs typeface="Arial" panose="020B0604020202020204" pitchFamily="34" charset="0"/>
                      </a:rPr>
                      <a:t>%</a:t>
                    </a:r>
                  </a:p>
                </c:rich>
              </c:tx>
              <c:spPr>
                <a:solidFill>
                  <a:sysClr val="window" lastClr="FFFFFF"/>
                </a:solid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noAutofit/>
                </a:bodyPr>
                <a:lstStyle/>
                <a:p>
                  <a:pPr>
                    <a:defRPr sz="16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dLblPos val="bestFit"/>
              <c:showLegendKey val="0"/>
              <c:showVal val="1"/>
              <c:showCatName val="0"/>
              <c:showSerName val="0"/>
              <c:showPercent val="0"/>
              <c:showBubbleSize val="0"/>
              <c:extLst>
                <c:ext xmlns:c15="http://schemas.microsoft.com/office/drawing/2012/chart" uri="{CE6537A1-D6FC-4f65-9D91-7224C49458BB}">
                  <c15:layout>
                    <c:manualLayout>
                      <c:w val="8.8600747793891696E-2"/>
                      <c:h val="5.1807211285857017E-2"/>
                    </c:manualLayout>
                  </c15:layout>
                  <c15:dlblFieldTable/>
                  <c15:showDataLabelsRange val="0"/>
                </c:ext>
                <c:ext xmlns:c16="http://schemas.microsoft.com/office/drawing/2014/chart" uri="{C3380CC4-5D6E-409C-BE32-E72D297353CC}">
                  <c16:uniqueId val="{00000009-1FFA-45C4-BA8F-BFA71CA87099}"/>
                </c:ext>
              </c:extLst>
            </c:dLbl>
            <c:dLbl>
              <c:idx val="5"/>
              <c:layout>
                <c:manualLayout>
                  <c:x val="0.16864526256639167"/>
                  <c:y val="9.6226931317327569E-2"/>
                </c:manualLayout>
              </c:layout>
              <c:tx>
                <c:rich>
                  <a:bodyPr rot="0" spcFirstLastPara="1" vertOverflow="ellipsis" vert="horz" wrap="square" lIns="38100" tIns="19050" rIns="38100" bIns="19050" anchor="ctr" anchorCtr="1">
                    <a:noAutofit/>
                  </a:bodyPr>
                  <a:lstStyle/>
                  <a:p>
                    <a:pPr>
                      <a:defRPr sz="1600" b="1" i="0" u="none" strike="noStrike" kern="1200" baseline="0">
                        <a:solidFill>
                          <a:sysClr val="windowText" lastClr="000000"/>
                        </a:solidFill>
                        <a:latin typeface="Arial" panose="020B0604020202020204" pitchFamily="34" charset="0"/>
                        <a:ea typeface="+mn-ea"/>
                        <a:cs typeface="Arial" panose="020B0604020202020204" pitchFamily="34" charset="0"/>
                      </a:defRPr>
                    </a:pPr>
                    <a:fld id="{3B04DFE7-F4C5-40AA-815E-1D32C171A756}" type="VALUE">
                      <a:rPr lang="en-US" sz="1600" smtClean="0">
                        <a:latin typeface="Arial" panose="020B0604020202020204" pitchFamily="34" charset="0"/>
                        <a:cs typeface="Arial" panose="020B0604020202020204" pitchFamily="34" charset="0"/>
                      </a:rPr>
                      <a:pPr>
                        <a:defRPr sz="1600">
                          <a:solidFill>
                            <a:sysClr val="windowText" lastClr="000000"/>
                          </a:solidFill>
                          <a:latin typeface="Arial" panose="020B0604020202020204" pitchFamily="34" charset="0"/>
                          <a:cs typeface="Arial" panose="020B0604020202020204" pitchFamily="34" charset="0"/>
                        </a:defRPr>
                      </a:pPr>
                      <a:t>[VALUE]</a:t>
                    </a:fld>
                    <a:r>
                      <a:rPr lang="en-US" sz="1600" b="1" i="0" u="none" strike="noStrike" kern="1200" baseline="0" dirty="0">
                        <a:solidFill>
                          <a:sysClr val="windowText" lastClr="000000"/>
                        </a:solidFill>
                        <a:latin typeface="Arial" panose="020B0604020202020204" pitchFamily="34" charset="0"/>
                        <a:cs typeface="Arial" panose="020B0604020202020204" pitchFamily="34" charset="0"/>
                      </a:rPr>
                      <a:t>%</a:t>
                    </a:r>
                  </a:p>
                </c:rich>
              </c:tx>
              <c:spPr>
                <a:pattFill prst="pct5">
                  <a:fgClr>
                    <a:sysClr val="window" lastClr="FFFFFF"/>
                  </a:fgClr>
                  <a:bgClr>
                    <a:schemeClr val="bg1"/>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noAutofit/>
                </a:bodyPr>
                <a:lstStyle/>
                <a:p>
                  <a:pPr>
                    <a:defRPr sz="16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dLblPos val="bestFit"/>
              <c:showLegendKey val="0"/>
              <c:showVal val="1"/>
              <c:showCatName val="0"/>
              <c:showSerName val="0"/>
              <c:showPercent val="0"/>
              <c:showBubbleSize val="0"/>
              <c:extLst>
                <c:ext xmlns:c15="http://schemas.microsoft.com/office/drawing/2012/chart" uri="{CE6537A1-D6FC-4f65-9D91-7224C49458BB}">
                  <c15:layout>
                    <c:manualLayout>
                      <c:w val="0.12349327221384411"/>
                      <c:h val="6.2611617169443023E-2"/>
                    </c:manualLayout>
                  </c15:layout>
                  <c15:dlblFieldTable/>
                  <c15:showDataLabelsRange val="0"/>
                </c:ext>
                <c:ext xmlns:c16="http://schemas.microsoft.com/office/drawing/2014/chart" uri="{C3380CC4-5D6E-409C-BE32-E72D297353CC}">
                  <c16:uniqueId val="{0000000B-1FFA-45C4-BA8F-BFA71CA87099}"/>
                </c:ext>
              </c:extLst>
            </c:dLbl>
            <c:spPr>
              <a:solidFill>
                <a:sysClr val="window" lastClr="FFFFFF"/>
              </a:solid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6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Sheet1!$A$16:$A$18</c:f>
              <c:strCache>
                <c:ptCount val="3"/>
                <c:pt idx="0">
                  <c:v>Cây lương thực</c:v>
                </c:pt>
                <c:pt idx="1">
                  <c:v>Cây công nghiệp</c:v>
                </c:pt>
                <c:pt idx="2">
                  <c:v>Cây thực phẩm, cây ăn quả, cây khác</c:v>
                </c:pt>
              </c:strCache>
            </c:strRef>
          </c:cat>
          <c:val>
            <c:numRef>
              <c:f>Sheet1!$B$16:$B$18</c:f>
              <c:numCache>
                <c:formatCode>0.0</c:formatCode>
                <c:ptCount val="3"/>
                <c:pt idx="0">
                  <c:v>64.843275090792901</c:v>
                </c:pt>
                <c:pt idx="1">
                  <c:v>18.21547142166872</c:v>
                </c:pt>
                <c:pt idx="2">
                  <c:v>16.941253487538386</c:v>
                </c:pt>
              </c:numCache>
            </c:numRef>
          </c:val>
          <c:extLst>
            <c:ext xmlns:c16="http://schemas.microsoft.com/office/drawing/2014/chart" uri="{C3380CC4-5D6E-409C-BE32-E72D297353CC}">
              <c16:uniqueId val="{0000000C-1FFA-45C4-BA8F-BFA71CA87099}"/>
            </c:ext>
          </c:extLst>
        </c:ser>
        <c:dLbls>
          <c:dLblPos val="ctr"/>
          <c:showLegendKey val="0"/>
          <c:showVal val="0"/>
          <c:showCatName val="0"/>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baseline="0">
                <a:solidFill>
                  <a:schemeClr val="dk1">
                    <a:lumMod val="75000"/>
                    <a:lumOff val="25000"/>
                  </a:schemeClr>
                </a:solidFill>
                <a:latin typeface="+mn-lt"/>
                <a:ea typeface="+mn-ea"/>
                <a:cs typeface="+mn-cs"/>
              </a:defRPr>
            </a:pPr>
            <a:r>
              <a:rPr lang="en-US" sz="2400" b="0" dirty="0">
                <a:solidFill>
                  <a:sysClr val="windowText" lastClr="000000"/>
                </a:solidFill>
              </a:rPr>
              <a:t>2019</a:t>
            </a:r>
          </a:p>
        </c:rich>
      </c:tx>
      <c:layout>
        <c:manualLayout>
          <c:xMode val="edge"/>
          <c:yMode val="edge"/>
          <c:x val="0.35955028800000732"/>
          <c:y val="0.83162840715680209"/>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dk1">
                  <a:lumMod val="75000"/>
                  <a:lumOff val="25000"/>
                </a:schemeClr>
              </a:solidFill>
              <a:latin typeface="+mn-lt"/>
              <a:ea typeface="+mn-ea"/>
              <a:cs typeface="+mn-cs"/>
            </a:defRPr>
          </a:pPr>
          <a:endParaRPr lang="en-US"/>
        </a:p>
      </c:txPr>
    </c:title>
    <c:autoTitleDeleted val="0"/>
    <c:plotArea>
      <c:layout>
        <c:manualLayout>
          <c:layoutTarget val="inner"/>
          <c:xMode val="edge"/>
          <c:yMode val="edge"/>
          <c:x val="0.10934235999072184"/>
          <c:y val="0.22161222755455992"/>
          <c:w val="0.4202143651758638"/>
          <c:h val="0.57815941008594129"/>
        </c:manualLayout>
      </c:layout>
      <c:pieChart>
        <c:varyColors val="1"/>
        <c:ser>
          <c:idx val="0"/>
          <c:order val="0"/>
          <c:tx>
            <c:strRef>
              <c:f>Sheet1!$C$15</c:f>
              <c:strCache>
                <c:ptCount val="1"/>
                <c:pt idx="0">
                  <c:v>2019</c:v>
                </c:pt>
              </c:strCache>
            </c:strRef>
          </c:tx>
          <c:spPr>
            <a:effectLst>
              <a:outerShdw blurRad="254000" sx="102000" sy="102000" algn="ctr" rotWithShape="0">
                <a:prstClr val="black">
                  <a:alpha val="0"/>
                </a:prstClr>
              </a:outerShdw>
            </a:effectLst>
          </c:spPr>
          <c:dPt>
            <c:idx val="0"/>
            <c:bubble3D val="0"/>
            <c:spPr>
              <a:pattFill prst="ltDnDiag">
                <a:fgClr>
                  <a:schemeClr val="tx1"/>
                </a:fgClr>
                <a:bgClr>
                  <a:schemeClr val="bg1"/>
                </a:bgClr>
              </a:pattFill>
              <a:ln w="28575" cap="rnd">
                <a:solidFill>
                  <a:schemeClr val="tx1"/>
                </a:solidFill>
              </a:ln>
              <a:effectLst>
                <a:outerShdw blurRad="254000" sx="102000" sy="102000" algn="ctr" rotWithShape="0">
                  <a:prstClr val="black">
                    <a:alpha val="0"/>
                  </a:prstClr>
                </a:outerShdw>
              </a:effectLst>
            </c:spPr>
            <c:extLst>
              <c:ext xmlns:c16="http://schemas.microsoft.com/office/drawing/2014/chart" uri="{C3380CC4-5D6E-409C-BE32-E72D297353CC}">
                <c16:uniqueId val="{00000001-79D2-424B-9481-55DEA2E43337}"/>
              </c:ext>
            </c:extLst>
          </c:dPt>
          <c:dPt>
            <c:idx val="1"/>
            <c:bubble3D val="0"/>
            <c:spPr>
              <a:pattFill prst="dashVert">
                <a:fgClr>
                  <a:schemeClr val="tx1"/>
                </a:fgClr>
                <a:bgClr>
                  <a:schemeClr val="bg1"/>
                </a:bgClr>
              </a:pattFill>
              <a:ln w="28575">
                <a:solidFill>
                  <a:schemeClr val="tx1"/>
                </a:solidFill>
              </a:ln>
              <a:effectLst>
                <a:outerShdw blurRad="254000" sx="102000" sy="102000" algn="ctr" rotWithShape="0">
                  <a:prstClr val="black">
                    <a:alpha val="0"/>
                  </a:prstClr>
                </a:outerShdw>
              </a:effectLst>
            </c:spPr>
            <c:extLst>
              <c:ext xmlns:c16="http://schemas.microsoft.com/office/drawing/2014/chart" uri="{C3380CC4-5D6E-409C-BE32-E72D297353CC}">
                <c16:uniqueId val="{00000003-79D2-424B-9481-55DEA2E43337}"/>
              </c:ext>
            </c:extLst>
          </c:dPt>
          <c:dPt>
            <c:idx val="2"/>
            <c:bubble3D val="0"/>
            <c:spPr>
              <a:pattFill prst="dotGrid">
                <a:fgClr>
                  <a:schemeClr val="tx1"/>
                </a:fgClr>
                <a:bgClr>
                  <a:schemeClr val="bg1"/>
                </a:bgClr>
              </a:pattFill>
              <a:ln w="28575">
                <a:solidFill>
                  <a:schemeClr val="tx1"/>
                </a:solidFill>
              </a:ln>
              <a:effectLst>
                <a:outerShdw blurRad="254000" sx="102000" sy="102000" algn="ctr" rotWithShape="0">
                  <a:prstClr val="black">
                    <a:alpha val="0"/>
                  </a:prstClr>
                </a:outerShdw>
              </a:effectLst>
            </c:spPr>
            <c:extLst>
              <c:ext xmlns:c16="http://schemas.microsoft.com/office/drawing/2014/chart" uri="{C3380CC4-5D6E-409C-BE32-E72D297353CC}">
                <c16:uniqueId val="{00000005-79D2-424B-9481-55DEA2E43337}"/>
              </c:ext>
            </c:extLst>
          </c:dPt>
          <c:dPt>
            <c:idx val="3"/>
            <c:bubble3D val="0"/>
            <c:spPr>
              <a:pattFill prst="solidDmnd">
                <a:fgClr>
                  <a:schemeClr val="tx1"/>
                </a:fgClr>
                <a:bgClr>
                  <a:schemeClr val="bg1"/>
                </a:bgClr>
              </a:pattFill>
              <a:ln w="28575">
                <a:solidFill>
                  <a:schemeClr val="tx1"/>
                </a:solidFill>
              </a:ln>
              <a:effectLst>
                <a:outerShdw blurRad="254000" sx="102000" sy="102000" algn="ctr" rotWithShape="0">
                  <a:prstClr val="black">
                    <a:alpha val="0"/>
                  </a:prstClr>
                </a:outerShdw>
              </a:effectLst>
            </c:spPr>
            <c:extLst>
              <c:ext xmlns:c16="http://schemas.microsoft.com/office/drawing/2014/chart" uri="{C3380CC4-5D6E-409C-BE32-E72D297353CC}">
                <c16:uniqueId val="{00000007-79D2-424B-9481-55DEA2E43337}"/>
              </c:ext>
            </c:extLst>
          </c:dPt>
          <c:dPt>
            <c:idx val="4"/>
            <c:bubble3D val="0"/>
            <c:spPr>
              <a:solidFill>
                <a:schemeClr val="accent5"/>
              </a:solidFill>
              <a:ln w="28575">
                <a:solidFill>
                  <a:schemeClr val="tx1"/>
                </a:solidFill>
              </a:ln>
              <a:effectLst>
                <a:outerShdw blurRad="254000" sx="102000" sy="102000" algn="ctr" rotWithShape="0">
                  <a:prstClr val="black">
                    <a:alpha val="0"/>
                  </a:prstClr>
                </a:outerShdw>
              </a:effectLst>
            </c:spPr>
            <c:extLst>
              <c:ext xmlns:c16="http://schemas.microsoft.com/office/drawing/2014/chart" uri="{C3380CC4-5D6E-409C-BE32-E72D297353CC}">
                <c16:uniqueId val="{00000009-79D2-424B-9481-55DEA2E43337}"/>
              </c:ext>
            </c:extLst>
          </c:dPt>
          <c:dPt>
            <c:idx val="5"/>
            <c:bubble3D val="0"/>
            <c:spPr>
              <a:pattFill prst="wdDnDiag">
                <a:fgClr>
                  <a:schemeClr val="tx1"/>
                </a:fgClr>
                <a:bgClr>
                  <a:schemeClr val="bg1"/>
                </a:bgClr>
              </a:pattFill>
              <a:ln w="28575">
                <a:solidFill>
                  <a:schemeClr val="tx1"/>
                </a:solidFill>
              </a:ln>
              <a:effectLst>
                <a:outerShdw blurRad="254000" sx="102000" sy="102000" algn="ctr" rotWithShape="0">
                  <a:prstClr val="black">
                    <a:alpha val="0"/>
                  </a:prstClr>
                </a:outerShdw>
              </a:effectLst>
            </c:spPr>
            <c:extLst>
              <c:ext xmlns:c16="http://schemas.microsoft.com/office/drawing/2014/chart" uri="{C3380CC4-5D6E-409C-BE32-E72D297353CC}">
                <c16:uniqueId val="{0000000B-79D2-424B-9481-55DEA2E43337}"/>
              </c:ext>
            </c:extLst>
          </c:dPt>
          <c:dLbls>
            <c:dLbl>
              <c:idx val="0"/>
              <c:layout>
                <c:manualLayout>
                  <c:x val="-0.1484624593965693"/>
                  <c:y val="-1.616553258644008E-2"/>
                </c:manualLayout>
              </c:layout>
              <c:tx>
                <c:rich>
                  <a:bodyPr/>
                  <a:lstStyle/>
                  <a:p>
                    <a:fld id="{ABF06958-6E30-4DA6-82C3-BB6449CD900A}" type="VALUE">
                      <a:rPr lang="en-US" smtClean="0"/>
                      <a:pPr/>
                      <a:t>[VALUE]</a:t>
                    </a:fld>
                    <a:endParaRPr lang="en-US"/>
                  </a:p>
                </c:rich>
              </c:tx>
              <c:dLblPos val="bestFi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79D2-424B-9481-55DEA2E43337}"/>
                </c:ext>
              </c:extLst>
            </c:dLbl>
            <c:dLbl>
              <c:idx val="1"/>
              <c:layout>
                <c:manualLayout>
                  <c:x val="0.13820382283306937"/>
                  <c:y val="-4.6527408986488827E-2"/>
                </c:manualLayout>
              </c:layout>
              <c:tx>
                <c:rich>
                  <a:bodyPr rot="0" spcFirstLastPara="1" vertOverflow="ellipsis" vert="horz" wrap="square" lIns="38100" tIns="19050" rIns="38100" bIns="19050" anchor="ctr" anchorCtr="1">
                    <a:noAutofit/>
                  </a:bodyPr>
                  <a:lstStyle/>
                  <a:p>
                    <a:pPr>
                      <a:defRPr sz="1600" b="1" i="0" u="none" strike="noStrike" kern="1200" baseline="0">
                        <a:solidFill>
                          <a:sysClr val="windowText" lastClr="000000"/>
                        </a:solidFill>
                        <a:latin typeface="Arial" panose="020B0604020202020204" pitchFamily="34" charset="0"/>
                        <a:ea typeface="+mn-ea"/>
                        <a:cs typeface="Arial" panose="020B0604020202020204" pitchFamily="34" charset="0"/>
                      </a:defRPr>
                    </a:pPr>
                    <a:fld id="{F66A9359-59AE-46BF-9EC2-1E7B4D809A39}" type="VALUE">
                      <a:rPr lang="en-US" sz="1600">
                        <a:latin typeface="Arial" panose="020B0604020202020204" pitchFamily="34" charset="0"/>
                        <a:cs typeface="Arial" panose="020B0604020202020204" pitchFamily="34" charset="0"/>
                      </a:rPr>
                      <a:pPr>
                        <a:defRPr sz="1600">
                          <a:solidFill>
                            <a:sysClr val="windowText" lastClr="000000"/>
                          </a:solidFill>
                          <a:latin typeface="Arial" panose="020B0604020202020204" pitchFamily="34" charset="0"/>
                          <a:cs typeface="Arial" panose="020B0604020202020204" pitchFamily="34" charset="0"/>
                        </a:defRPr>
                      </a:pPr>
                      <a:t>[VALUE]</a:t>
                    </a:fld>
                    <a:endParaRPr lang="en-US"/>
                  </a:p>
                </c:rich>
              </c:tx>
              <c:spPr>
                <a:solidFill>
                  <a:sysClr val="window" lastClr="FFFFFF"/>
                </a:solid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noAutofit/>
                </a:bodyPr>
                <a:lstStyle/>
                <a:p>
                  <a:pPr>
                    <a:defRPr sz="16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dLblPos val="bestFit"/>
              <c:showLegendKey val="0"/>
              <c:showVal val="1"/>
              <c:showCatName val="0"/>
              <c:showSerName val="0"/>
              <c:showPercent val="0"/>
              <c:showBubbleSize val="0"/>
              <c:extLst>
                <c:ext xmlns:c15="http://schemas.microsoft.com/office/drawing/2012/chart" uri="{CE6537A1-D6FC-4f65-9D91-7224C49458BB}">
                  <c15:layout>
                    <c:manualLayout>
                      <c:w val="7.5192035707069782E-2"/>
                      <c:h val="6.1475688528881425E-2"/>
                    </c:manualLayout>
                  </c15:layout>
                  <c15:dlblFieldTable/>
                  <c15:showDataLabelsRange val="0"/>
                </c:ext>
                <c:ext xmlns:c16="http://schemas.microsoft.com/office/drawing/2014/chart" uri="{C3380CC4-5D6E-409C-BE32-E72D297353CC}">
                  <c16:uniqueId val="{00000003-79D2-424B-9481-55DEA2E43337}"/>
                </c:ext>
              </c:extLst>
            </c:dLbl>
            <c:dLbl>
              <c:idx val="2"/>
              <c:layout>
                <c:manualLayout>
                  <c:x val="7.5588008448003688E-2"/>
                  <c:y val="9.2235850575214121E-2"/>
                </c:manualLayout>
              </c:layout>
              <c:tx>
                <c:rich>
                  <a:bodyPr/>
                  <a:lstStyle/>
                  <a:p>
                    <a:fld id="{F12F68C4-FB32-40DB-BDE6-496598092BF7}" type="VALUE">
                      <a:rPr lang="en-US" smtClean="0"/>
                      <a:pPr/>
                      <a:t>[VALUE]</a:t>
                    </a:fld>
                    <a:endParaRPr lang="en-US"/>
                  </a:p>
                </c:rich>
              </c:tx>
              <c:dLblPos val="bestFi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79D2-424B-9481-55DEA2E43337}"/>
                </c:ext>
              </c:extLst>
            </c:dLbl>
            <c:dLbl>
              <c:idx val="3"/>
              <c:layout>
                <c:manualLayout>
                  <c:x val="5.7100137342517732E-2"/>
                  <c:y val="0.13464063343723909"/>
                </c:manualLayout>
              </c:layout>
              <c:tx>
                <c:rich>
                  <a:bodyPr rot="0" spcFirstLastPara="1" vertOverflow="ellipsis" vert="horz" wrap="square" lIns="38100" tIns="19050" rIns="38100" bIns="19050" anchor="ctr" anchorCtr="1">
                    <a:noAutofit/>
                  </a:bodyPr>
                  <a:lstStyle/>
                  <a:p>
                    <a:pPr>
                      <a:defRPr sz="1600" b="1" i="0" u="none" strike="noStrike" kern="1200" baseline="0">
                        <a:solidFill>
                          <a:sysClr val="windowText" lastClr="000000"/>
                        </a:solidFill>
                        <a:latin typeface="Arial" panose="020B0604020202020204" pitchFamily="34" charset="0"/>
                        <a:ea typeface="+mn-ea"/>
                        <a:cs typeface="Arial" panose="020B0604020202020204" pitchFamily="34" charset="0"/>
                      </a:defRPr>
                    </a:pPr>
                    <a:fld id="{FCCA886D-85A6-48E9-A611-8380ECFCC27B}" type="VALUE">
                      <a:rPr lang="en-US" smtClean="0"/>
                      <a:pPr>
                        <a:defRPr sz="1600">
                          <a:solidFill>
                            <a:sysClr val="windowText" lastClr="000000"/>
                          </a:solidFill>
                          <a:latin typeface="Arial" panose="020B0604020202020204" pitchFamily="34" charset="0"/>
                          <a:cs typeface="Arial" panose="020B0604020202020204" pitchFamily="34" charset="0"/>
                        </a:defRPr>
                      </a:pPr>
                      <a:t>[VALUE]</a:t>
                    </a:fld>
                    <a:endParaRPr lang="en-US"/>
                  </a:p>
                </c:rich>
              </c:tx>
              <c:spPr>
                <a:solidFill>
                  <a:sysClr val="window" lastClr="FFFFFF"/>
                </a:solid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noAutofit/>
                </a:bodyPr>
                <a:lstStyle/>
                <a:p>
                  <a:pPr>
                    <a:defRPr sz="16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dLblPos val="bestFit"/>
              <c:showLegendKey val="0"/>
              <c:showVal val="1"/>
              <c:showCatName val="0"/>
              <c:showSerName val="0"/>
              <c:showPercent val="0"/>
              <c:showBubbleSize val="0"/>
              <c:extLst>
                <c:ext xmlns:c15="http://schemas.microsoft.com/office/drawing/2012/chart" uri="{CE6537A1-D6FC-4f65-9D91-7224C49458BB}">
                  <c15:layout>
                    <c:manualLayout>
                      <c:w val="5.9901425956198837E-2"/>
                      <c:h val="6.7737268814719809E-2"/>
                    </c:manualLayout>
                  </c15:layout>
                  <c15:dlblFieldTable/>
                  <c15:showDataLabelsRange val="0"/>
                </c:ext>
                <c:ext xmlns:c16="http://schemas.microsoft.com/office/drawing/2014/chart" uri="{C3380CC4-5D6E-409C-BE32-E72D297353CC}">
                  <c16:uniqueId val="{00000007-79D2-424B-9481-55DEA2E43337}"/>
                </c:ext>
              </c:extLst>
            </c:dLbl>
            <c:dLbl>
              <c:idx val="4"/>
              <c:layout>
                <c:manualLayout>
                  <c:x val="9.57948039174018E-4"/>
                  <c:y val="-2.2826101285067776E-2"/>
                </c:manualLayout>
              </c:layout>
              <c:tx>
                <c:rich>
                  <a:bodyPr rot="0" spcFirstLastPara="1" vertOverflow="ellipsis" vert="horz" wrap="square" lIns="38100" tIns="19050" rIns="38100" bIns="19050" anchor="ctr" anchorCtr="1">
                    <a:noAutofit/>
                  </a:bodyPr>
                  <a:lstStyle/>
                  <a:p>
                    <a:pPr>
                      <a:defRPr sz="1600" b="1" i="0" u="none" strike="noStrike" kern="1200" baseline="0">
                        <a:solidFill>
                          <a:sysClr val="windowText" lastClr="000000"/>
                        </a:solidFill>
                        <a:latin typeface="Arial" panose="020B0604020202020204" pitchFamily="34" charset="0"/>
                        <a:ea typeface="+mn-ea"/>
                        <a:cs typeface="Arial" panose="020B0604020202020204" pitchFamily="34" charset="0"/>
                      </a:defRPr>
                    </a:pPr>
                    <a:fld id="{CB6E01C7-7B78-408D-A170-63103A121E6A}" type="VALUE">
                      <a:rPr lang="en-US" sz="1600">
                        <a:latin typeface="Arial" panose="020B0604020202020204" pitchFamily="34" charset="0"/>
                        <a:cs typeface="Arial" panose="020B0604020202020204" pitchFamily="34" charset="0"/>
                      </a:rPr>
                      <a:pPr>
                        <a:defRPr sz="1600">
                          <a:solidFill>
                            <a:sysClr val="windowText" lastClr="000000"/>
                          </a:solidFill>
                          <a:latin typeface="Arial" panose="020B0604020202020204" pitchFamily="34" charset="0"/>
                          <a:cs typeface="Arial" panose="020B0604020202020204" pitchFamily="34" charset="0"/>
                        </a:defRPr>
                      </a:pPr>
                      <a:t>[VALUE]</a:t>
                    </a:fld>
                    <a:r>
                      <a:rPr lang="en-US" sz="1600">
                        <a:latin typeface="Arial" panose="020B0604020202020204" pitchFamily="34" charset="0"/>
                        <a:cs typeface="Arial" panose="020B0604020202020204" pitchFamily="34" charset="0"/>
                      </a:rPr>
                      <a:t>%</a:t>
                    </a:r>
                  </a:p>
                </c:rich>
              </c:tx>
              <c:spPr>
                <a:solidFill>
                  <a:sysClr val="window" lastClr="FFFFFF"/>
                </a:solid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noAutofit/>
                </a:bodyPr>
                <a:lstStyle/>
                <a:p>
                  <a:pPr>
                    <a:defRPr sz="16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dLblPos val="bestFit"/>
              <c:showLegendKey val="0"/>
              <c:showVal val="1"/>
              <c:showCatName val="0"/>
              <c:showSerName val="0"/>
              <c:showPercent val="0"/>
              <c:showBubbleSize val="0"/>
              <c:extLst>
                <c:ext xmlns:c15="http://schemas.microsoft.com/office/drawing/2012/chart" uri="{CE6537A1-D6FC-4f65-9D91-7224C49458BB}">
                  <c15:layout>
                    <c:manualLayout>
                      <c:w val="8.8600747793891696E-2"/>
                      <c:h val="5.1807211285857017E-2"/>
                    </c:manualLayout>
                  </c15:layout>
                  <c15:dlblFieldTable/>
                  <c15:showDataLabelsRange val="0"/>
                </c:ext>
                <c:ext xmlns:c16="http://schemas.microsoft.com/office/drawing/2014/chart" uri="{C3380CC4-5D6E-409C-BE32-E72D297353CC}">
                  <c16:uniqueId val="{00000009-79D2-424B-9481-55DEA2E43337}"/>
                </c:ext>
              </c:extLst>
            </c:dLbl>
            <c:dLbl>
              <c:idx val="5"/>
              <c:layout>
                <c:manualLayout>
                  <c:x val="0.16864526256639167"/>
                  <c:y val="9.6226931317327569E-2"/>
                </c:manualLayout>
              </c:layout>
              <c:tx>
                <c:rich>
                  <a:bodyPr rot="0" spcFirstLastPara="1" vertOverflow="ellipsis" vert="horz" wrap="square" lIns="38100" tIns="19050" rIns="38100" bIns="19050" anchor="ctr" anchorCtr="1">
                    <a:noAutofit/>
                  </a:bodyPr>
                  <a:lstStyle/>
                  <a:p>
                    <a:pPr>
                      <a:defRPr sz="1600" b="1" i="0" u="none" strike="noStrike" kern="1200" baseline="0">
                        <a:solidFill>
                          <a:sysClr val="windowText" lastClr="000000"/>
                        </a:solidFill>
                        <a:latin typeface="Arial" panose="020B0604020202020204" pitchFamily="34" charset="0"/>
                        <a:ea typeface="+mn-ea"/>
                        <a:cs typeface="Arial" panose="020B0604020202020204" pitchFamily="34" charset="0"/>
                      </a:defRPr>
                    </a:pPr>
                    <a:fld id="{3B04DFE7-F4C5-40AA-815E-1D32C171A756}" type="VALUE">
                      <a:rPr lang="en-US" sz="1600" smtClean="0">
                        <a:latin typeface="Arial" panose="020B0604020202020204" pitchFamily="34" charset="0"/>
                        <a:cs typeface="Arial" panose="020B0604020202020204" pitchFamily="34" charset="0"/>
                      </a:rPr>
                      <a:pPr>
                        <a:defRPr sz="1600">
                          <a:solidFill>
                            <a:sysClr val="windowText" lastClr="000000"/>
                          </a:solidFill>
                          <a:latin typeface="Arial" panose="020B0604020202020204" pitchFamily="34" charset="0"/>
                          <a:cs typeface="Arial" panose="020B0604020202020204" pitchFamily="34" charset="0"/>
                        </a:defRPr>
                      </a:pPr>
                      <a:t>[VALUE]</a:t>
                    </a:fld>
                    <a:r>
                      <a:rPr lang="en-US" sz="1600" b="1" i="0" u="none" strike="noStrike" kern="1200" baseline="0" dirty="0">
                        <a:solidFill>
                          <a:sysClr val="windowText" lastClr="000000"/>
                        </a:solidFill>
                        <a:latin typeface="Arial" panose="020B0604020202020204" pitchFamily="34" charset="0"/>
                        <a:cs typeface="Arial" panose="020B0604020202020204" pitchFamily="34" charset="0"/>
                      </a:rPr>
                      <a:t>%</a:t>
                    </a:r>
                  </a:p>
                </c:rich>
              </c:tx>
              <c:spPr>
                <a:pattFill prst="pct5">
                  <a:fgClr>
                    <a:sysClr val="window" lastClr="FFFFFF"/>
                  </a:fgClr>
                  <a:bgClr>
                    <a:schemeClr val="bg1"/>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noAutofit/>
                </a:bodyPr>
                <a:lstStyle/>
                <a:p>
                  <a:pPr>
                    <a:defRPr sz="16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dLblPos val="bestFit"/>
              <c:showLegendKey val="0"/>
              <c:showVal val="1"/>
              <c:showCatName val="0"/>
              <c:showSerName val="0"/>
              <c:showPercent val="0"/>
              <c:showBubbleSize val="0"/>
              <c:extLst>
                <c:ext xmlns:c15="http://schemas.microsoft.com/office/drawing/2012/chart" uri="{CE6537A1-D6FC-4f65-9D91-7224C49458BB}">
                  <c15:layout>
                    <c:manualLayout>
                      <c:w val="0.12349327221384411"/>
                      <c:h val="6.2611617169443023E-2"/>
                    </c:manualLayout>
                  </c15:layout>
                  <c15:dlblFieldTable/>
                  <c15:showDataLabelsRange val="0"/>
                </c:ext>
                <c:ext xmlns:c16="http://schemas.microsoft.com/office/drawing/2014/chart" uri="{C3380CC4-5D6E-409C-BE32-E72D297353CC}">
                  <c16:uniqueId val="{0000000B-79D2-424B-9481-55DEA2E43337}"/>
                </c:ext>
              </c:extLst>
            </c:dLbl>
            <c:spPr>
              <a:solidFill>
                <a:sysClr val="window" lastClr="FFFFFF"/>
              </a:solid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6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Sheet1!$A$16:$A$18</c:f>
              <c:strCache>
                <c:ptCount val="3"/>
                <c:pt idx="0">
                  <c:v>Cây lương thực</c:v>
                </c:pt>
                <c:pt idx="1">
                  <c:v>Cây công nghiệp</c:v>
                </c:pt>
                <c:pt idx="2">
                  <c:v>Cây thực phẩm, cây ăn quả, cây khác</c:v>
                </c:pt>
              </c:strCache>
            </c:strRef>
          </c:cat>
          <c:val>
            <c:numRef>
              <c:f>Sheet1!$C$16:$C$18</c:f>
              <c:numCache>
                <c:formatCode>0.0</c:formatCode>
                <c:ptCount val="3"/>
                <c:pt idx="0">
                  <c:v>57.512442546710552</c:v>
                </c:pt>
                <c:pt idx="1">
                  <c:v>27.6822867089124</c:v>
                </c:pt>
                <c:pt idx="2">
                  <c:v>14.805270744377056</c:v>
                </c:pt>
              </c:numCache>
            </c:numRef>
          </c:val>
          <c:extLst>
            <c:ext xmlns:c16="http://schemas.microsoft.com/office/drawing/2014/chart" uri="{C3380CC4-5D6E-409C-BE32-E72D297353CC}">
              <c16:uniqueId val="{0000000C-79D2-424B-9481-55DEA2E43337}"/>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b"/>
      <c:layout>
        <c:manualLayout>
          <c:xMode val="edge"/>
          <c:yMode val="edge"/>
          <c:x val="0.65080632537069183"/>
          <c:y val="0.16987354599617413"/>
          <c:w val="0.34919367462930817"/>
          <c:h val="0.7317844106958834"/>
        </c:manualLayout>
      </c:layout>
      <c:overlay val="0"/>
      <c:spPr>
        <a:noFill/>
        <a:ln>
          <a:noFill/>
        </a:ln>
        <a:effectLst/>
      </c:spPr>
      <c:txPr>
        <a:bodyPr rot="0" spcFirstLastPara="1" vertOverflow="ellipsis" vert="horz" wrap="square" anchor="ctr" anchorCtr="1"/>
        <a:lstStyle/>
        <a:p>
          <a:pPr>
            <a:defRPr sz="3200" b="0" i="0" u="none" strike="noStrike" kern="1200" baseline="0">
              <a:solidFill>
                <a:sysClr val="windowText" lastClr="000000"/>
              </a:solidFill>
              <a:latin typeface="+mn-lt"/>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baseline="0">
                <a:solidFill>
                  <a:schemeClr val="dk1">
                    <a:lumMod val="75000"/>
                    <a:lumOff val="25000"/>
                  </a:schemeClr>
                </a:solidFill>
                <a:latin typeface="+mn-lt"/>
                <a:ea typeface="+mn-ea"/>
                <a:cs typeface="+mn-cs"/>
              </a:defRPr>
            </a:pPr>
            <a:r>
              <a:rPr lang="en-US" sz="2400" b="0">
                <a:solidFill>
                  <a:sysClr val="windowText" lastClr="000000"/>
                </a:solidFill>
              </a:rPr>
              <a:t>2002</a:t>
            </a:r>
          </a:p>
        </c:rich>
      </c:tx>
      <c:layout>
        <c:manualLayout>
          <c:xMode val="edge"/>
          <c:yMode val="edge"/>
          <c:x val="0.43005024046497708"/>
          <c:y val="0.82838994206487349"/>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dk1">
                  <a:lumMod val="75000"/>
                  <a:lumOff val="25000"/>
                </a:schemeClr>
              </a:solidFill>
              <a:latin typeface="+mn-lt"/>
              <a:ea typeface="+mn-ea"/>
              <a:cs typeface="+mn-cs"/>
            </a:defRPr>
          </a:pPr>
          <a:endParaRPr lang="en-US"/>
        </a:p>
      </c:txPr>
    </c:title>
    <c:autoTitleDeleted val="0"/>
    <c:plotArea>
      <c:layout>
        <c:manualLayout>
          <c:layoutTarget val="inner"/>
          <c:xMode val="edge"/>
          <c:yMode val="edge"/>
          <c:x val="0.15748770091384223"/>
          <c:y val="0.16685985897588265"/>
          <c:w val="0.56415914293173686"/>
          <c:h val="0.62813530814890273"/>
        </c:manualLayout>
      </c:layout>
      <c:pieChart>
        <c:varyColors val="1"/>
        <c:ser>
          <c:idx val="0"/>
          <c:order val="0"/>
          <c:tx>
            <c:strRef>
              <c:f>Sheet1!$B$15</c:f>
              <c:strCache>
                <c:ptCount val="1"/>
                <c:pt idx="0">
                  <c:v>2002</c:v>
                </c:pt>
              </c:strCache>
            </c:strRef>
          </c:tx>
          <c:spPr>
            <a:effectLst>
              <a:outerShdw blurRad="254000" sx="102000" sy="102000" algn="ctr" rotWithShape="0">
                <a:prstClr val="black">
                  <a:alpha val="0"/>
                </a:prstClr>
              </a:outerShdw>
            </a:effectLst>
          </c:spPr>
          <c:dPt>
            <c:idx val="0"/>
            <c:bubble3D val="0"/>
            <c:spPr>
              <a:pattFill prst="ltDnDiag">
                <a:fgClr>
                  <a:schemeClr val="tx1"/>
                </a:fgClr>
                <a:bgClr>
                  <a:schemeClr val="bg1"/>
                </a:bgClr>
              </a:pattFill>
              <a:ln w="28575" cap="rnd">
                <a:solidFill>
                  <a:schemeClr val="tx1"/>
                </a:solidFill>
              </a:ln>
              <a:effectLst>
                <a:outerShdw blurRad="254000" sx="102000" sy="102000" algn="ctr" rotWithShape="0">
                  <a:prstClr val="black">
                    <a:alpha val="0"/>
                  </a:prstClr>
                </a:outerShdw>
              </a:effectLst>
            </c:spPr>
            <c:extLst>
              <c:ext xmlns:c16="http://schemas.microsoft.com/office/drawing/2014/chart" uri="{C3380CC4-5D6E-409C-BE32-E72D297353CC}">
                <c16:uniqueId val="{00000001-FEC2-457D-B065-EEC01BCE78AD}"/>
              </c:ext>
            </c:extLst>
          </c:dPt>
          <c:dPt>
            <c:idx val="1"/>
            <c:bubble3D val="0"/>
            <c:spPr>
              <a:pattFill prst="dashVert">
                <a:fgClr>
                  <a:schemeClr val="tx1"/>
                </a:fgClr>
                <a:bgClr>
                  <a:schemeClr val="bg1"/>
                </a:bgClr>
              </a:pattFill>
              <a:ln w="28575">
                <a:solidFill>
                  <a:schemeClr val="tx1"/>
                </a:solidFill>
              </a:ln>
              <a:effectLst>
                <a:outerShdw blurRad="254000" sx="102000" sy="102000" algn="ctr" rotWithShape="0">
                  <a:prstClr val="black">
                    <a:alpha val="0"/>
                  </a:prstClr>
                </a:outerShdw>
              </a:effectLst>
            </c:spPr>
            <c:extLst>
              <c:ext xmlns:c16="http://schemas.microsoft.com/office/drawing/2014/chart" uri="{C3380CC4-5D6E-409C-BE32-E72D297353CC}">
                <c16:uniqueId val="{00000003-FEC2-457D-B065-EEC01BCE78AD}"/>
              </c:ext>
            </c:extLst>
          </c:dPt>
          <c:dPt>
            <c:idx val="2"/>
            <c:bubble3D val="0"/>
            <c:spPr>
              <a:pattFill prst="dotGrid">
                <a:fgClr>
                  <a:schemeClr val="tx1"/>
                </a:fgClr>
                <a:bgClr>
                  <a:schemeClr val="bg1"/>
                </a:bgClr>
              </a:pattFill>
              <a:ln w="28575">
                <a:solidFill>
                  <a:schemeClr val="tx1"/>
                </a:solidFill>
              </a:ln>
              <a:effectLst>
                <a:outerShdw blurRad="254000" sx="102000" sy="102000" algn="ctr" rotWithShape="0">
                  <a:prstClr val="black">
                    <a:alpha val="0"/>
                  </a:prstClr>
                </a:outerShdw>
              </a:effectLst>
            </c:spPr>
            <c:extLst>
              <c:ext xmlns:c16="http://schemas.microsoft.com/office/drawing/2014/chart" uri="{C3380CC4-5D6E-409C-BE32-E72D297353CC}">
                <c16:uniqueId val="{00000005-FEC2-457D-B065-EEC01BCE78AD}"/>
              </c:ext>
            </c:extLst>
          </c:dPt>
          <c:dPt>
            <c:idx val="3"/>
            <c:bubble3D val="0"/>
            <c:spPr>
              <a:pattFill prst="solidDmnd">
                <a:fgClr>
                  <a:schemeClr val="tx1"/>
                </a:fgClr>
                <a:bgClr>
                  <a:schemeClr val="bg1"/>
                </a:bgClr>
              </a:pattFill>
              <a:ln w="28575">
                <a:solidFill>
                  <a:schemeClr val="tx1"/>
                </a:solidFill>
              </a:ln>
              <a:effectLst>
                <a:outerShdw blurRad="254000" sx="102000" sy="102000" algn="ctr" rotWithShape="0">
                  <a:prstClr val="black">
                    <a:alpha val="0"/>
                  </a:prstClr>
                </a:outerShdw>
              </a:effectLst>
            </c:spPr>
            <c:extLst>
              <c:ext xmlns:c16="http://schemas.microsoft.com/office/drawing/2014/chart" uri="{C3380CC4-5D6E-409C-BE32-E72D297353CC}">
                <c16:uniqueId val="{00000007-FEC2-457D-B065-EEC01BCE78AD}"/>
              </c:ext>
            </c:extLst>
          </c:dPt>
          <c:dPt>
            <c:idx val="4"/>
            <c:bubble3D val="0"/>
            <c:spPr>
              <a:solidFill>
                <a:schemeClr val="accent5"/>
              </a:solidFill>
              <a:ln w="28575">
                <a:solidFill>
                  <a:schemeClr val="tx1"/>
                </a:solidFill>
              </a:ln>
              <a:effectLst>
                <a:outerShdw blurRad="254000" sx="102000" sy="102000" algn="ctr" rotWithShape="0">
                  <a:prstClr val="black">
                    <a:alpha val="0"/>
                  </a:prstClr>
                </a:outerShdw>
              </a:effectLst>
            </c:spPr>
            <c:extLst>
              <c:ext xmlns:c16="http://schemas.microsoft.com/office/drawing/2014/chart" uri="{C3380CC4-5D6E-409C-BE32-E72D297353CC}">
                <c16:uniqueId val="{00000009-FEC2-457D-B065-EEC01BCE78AD}"/>
              </c:ext>
            </c:extLst>
          </c:dPt>
          <c:dPt>
            <c:idx val="5"/>
            <c:bubble3D val="0"/>
            <c:spPr>
              <a:pattFill prst="wdDnDiag">
                <a:fgClr>
                  <a:schemeClr val="tx1"/>
                </a:fgClr>
                <a:bgClr>
                  <a:schemeClr val="bg1"/>
                </a:bgClr>
              </a:pattFill>
              <a:ln w="28575">
                <a:solidFill>
                  <a:schemeClr val="tx1"/>
                </a:solidFill>
              </a:ln>
              <a:effectLst>
                <a:outerShdw blurRad="254000" sx="102000" sy="102000" algn="ctr" rotWithShape="0">
                  <a:prstClr val="black">
                    <a:alpha val="0"/>
                  </a:prstClr>
                </a:outerShdw>
              </a:effectLst>
            </c:spPr>
            <c:extLst>
              <c:ext xmlns:c16="http://schemas.microsoft.com/office/drawing/2014/chart" uri="{C3380CC4-5D6E-409C-BE32-E72D297353CC}">
                <c16:uniqueId val="{0000000B-FEC2-457D-B065-EEC01BCE78AD}"/>
              </c:ext>
            </c:extLst>
          </c:dPt>
          <c:dLbls>
            <c:dLbl>
              <c:idx val="0"/>
              <c:layout>
                <c:manualLayout>
                  <c:x val="-8.3549393495980839E-2"/>
                  <c:y val="-0.11169605797424145"/>
                </c:manualLayout>
              </c:layout>
              <c:tx>
                <c:rich>
                  <a:bodyPr/>
                  <a:lstStyle/>
                  <a:p>
                    <a:fld id="{ABF06958-6E30-4DA6-82C3-BB6449CD900A}" type="VALUE">
                      <a:rPr lang="en-US" smtClean="0"/>
                      <a:pPr/>
                      <a:t>[VALUE]</a:t>
                    </a:fld>
                    <a:endParaRPr lang="en-US"/>
                  </a:p>
                </c:rich>
              </c:tx>
              <c:dLblPos val="bestFi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FEC2-457D-B065-EEC01BCE78AD}"/>
                </c:ext>
              </c:extLst>
            </c:dLbl>
            <c:dLbl>
              <c:idx val="1"/>
              <c:layout>
                <c:manualLayout>
                  <c:x val="0.10044632364711298"/>
                  <c:y val="-6.7782976965492341E-3"/>
                </c:manualLayout>
              </c:layout>
              <c:tx>
                <c:rich>
                  <a:bodyPr rot="0" spcFirstLastPara="1" vertOverflow="ellipsis" vert="horz" wrap="square" lIns="38100" tIns="19050" rIns="38100" bIns="19050" anchor="ctr" anchorCtr="1">
                    <a:noAutofit/>
                  </a:bodyPr>
                  <a:lstStyle/>
                  <a:p>
                    <a:pPr>
                      <a:defRPr sz="1600" b="1" i="0" u="none" strike="noStrike" kern="1200" baseline="0">
                        <a:solidFill>
                          <a:sysClr val="windowText" lastClr="000000"/>
                        </a:solidFill>
                        <a:latin typeface="Arial" panose="020B0604020202020204" pitchFamily="34" charset="0"/>
                        <a:ea typeface="+mn-ea"/>
                        <a:cs typeface="Arial" panose="020B0604020202020204" pitchFamily="34" charset="0"/>
                      </a:defRPr>
                    </a:pPr>
                    <a:r>
                      <a:rPr lang="en-US" sz="1600">
                        <a:latin typeface="Arial" panose="020B0604020202020204" pitchFamily="34" charset="0"/>
                        <a:cs typeface="Arial" panose="020B0604020202020204" pitchFamily="34" charset="0"/>
                      </a:rPr>
                      <a:t>18.2</a:t>
                    </a:r>
                    <a:endParaRPr lang="en-US"/>
                  </a:p>
                </c:rich>
              </c:tx>
              <c:spPr>
                <a:solidFill>
                  <a:sysClr val="window" lastClr="FFFFFF"/>
                </a:solid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noAutofit/>
                </a:bodyPr>
                <a:lstStyle/>
                <a:p>
                  <a:pPr>
                    <a:defRPr sz="16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dLblPos val="bestFit"/>
              <c:showLegendKey val="0"/>
              <c:showVal val="1"/>
              <c:showCatName val="0"/>
              <c:showSerName val="0"/>
              <c:showPercent val="0"/>
              <c:showBubbleSize val="0"/>
              <c:extLst>
                <c:ext xmlns:c15="http://schemas.microsoft.com/office/drawing/2012/chart" uri="{CE6537A1-D6FC-4f65-9D91-7224C49458BB}">
                  <c15:layout>
                    <c:manualLayout>
                      <c:w val="7.9761205041500152E-2"/>
                      <c:h val="8.8432122145469902E-2"/>
                    </c:manualLayout>
                  </c15:layout>
                  <c15:showDataLabelsRange val="0"/>
                </c:ext>
                <c:ext xmlns:c16="http://schemas.microsoft.com/office/drawing/2014/chart" uri="{C3380CC4-5D6E-409C-BE32-E72D297353CC}">
                  <c16:uniqueId val="{00000003-FEC2-457D-B065-EEC01BCE78AD}"/>
                </c:ext>
              </c:extLst>
            </c:dLbl>
            <c:dLbl>
              <c:idx val="2"/>
              <c:layout>
                <c:manualLayout>
                  <c:x val="4.2340179993148069E-2"/>
                  <c:y val="0.10895369251807933"/>
                </c:manualLayout>
              </c:layout>
              <c:tx>
                <c:rich>
                  <a:bodyPr/>
                  <a:lstStyle/>
                  <a:p>
                    <a:r>
                      <a:rPr lang="en-US"/>
                      <a:t>17</a:t>
                    </a:r>
                  </a:p>
                </c:rich>
              </c:tx>
              <c:dLblPos val="bestFit"/>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FEC2-457D-B065-EEC01BCE78AD}"/>
                </c:ext>
              </c:extLst>
            </c:dLbl>
            <c:dLbl>
              <c:idx val="3"/>
              <c:layout>
                <c:manualLayout>
                  <c:x val="5.7100137342517732E-2"/>
                  <c:y val="0.13464063343723909"/>
                </c:manualLayout>
              </c:layout>
              <c:tx>
                <c:rich>
                  <a:bodyPr rot="0" spcFirstLastPara="1" vertOverflow="ellipsis" vert="horz" wrap="square" lIns="38100" tIns="19050" rIns="38100" bIns="19050" anchor="ctr" anchorCtr="1">
                    <a:noAutofit/>
                  </a:bodyPr>
                  <a:lstStyle/>
                  <a:p>
                    <a:pPr>
                      <a:defRPr sz="1600" b="1" i="0" u="none" strike="noStrike" kern="1200" baseline="0">
                        <a:solidFill>
                          <a:sysClr val="windowText" lastClr="000000"/>
                        </a:solidFill>
                        <a:latin typeface="Arial" panose="020B0604020202020204" pitchFamily="34" charset="0"/>
                        <a:ea typeface="+mn-ea"/>
                        <a:cs typeface="Arial" panose="020B0604020202020204" pitchFamily="34" charset="0"/>
                      </a:defRPr>
                    </a:pPr>
                    <a:fld id="{FCCA886D-85A6-48E9-A611-8380ECFCC27B}" type="VALUE">
                      <a:rPr lang="en-US" smtClean="0"/>
                      <a:pPr>
                        <a:defRPr sz="1600">
                          <a:solidFill>
                            <a:sysClr val="windowText" lastClr="000000"/>
                          </a:solidFill>
                          <a:latin typeface="Arial" panose="020B0604020202020204" pitchFamily="34" charset="0"/>
                          <a:cs typeface="Arial" panose="020B0604020202020204" pitchFamily="34" charset="0"/>
                        </a:defRPr>
                      </a:pPr>
                      <a:t>[VALUE]</a:t>
                    </a:fld>
                    <a:endParaRPr lang="en-US"/>
                  </a:p>
                </c:rich>
              </c:tx>
              <c:spPr>
                <a:solidFill>
                  <a:sysClr val="window" lastClr="FFFFFF"/>
                </a:solid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noAutofit/>
                </a:bodyPr>
                <a:lstStyle/>
                <a:p>
                  <a:pPr>
                    <a:defRPr sz="16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dLblPos val="bestFit"/>
              <c:showLegendKey val="0"/>
              <c:showVal val="1"/>
              <c:showCatName val="0"/>
              <c:showSerName val="0"/>
              <c:showPercent val="0"/>
              <c:showBubbleSize val="0"/>
              <c:extLst>
                <c:ext xmlns:c15="http://schemas.microsoft.com/office/drawing/2012/chart" uri="{CE6537A1-D6FC-4f65-9D91-7224C49458BB}">
                  <c15:layout>
                    <c:manualLayout>
                      <c:w val="5.9901425956198837E-2"/>
                      <c:h val="6.7737268814719809E-2"/>
                    </c:manualLayout>
                  </c15:layout>
                  <c15:dlblFieldTable/>
                  <c15:showDataLabelsRange val="0"/>
                </c:ext>
                <c:ext xmlns:c16="http://schemas.microsoft.com/office/drawing/2014/chart" uri="{C3380CC4-5D6E-409C-BE32-E72D297353CC}">
                  <c16:uniqueId val="{00000007-FEC2-457D-B065-EEC01BCE78AD}"/>
                </c:ext>
              </c:extLst>
            </c:dLbl>
            <c:dLbl>
              <c:idx val="4"/>
              <c:layout>
                <c:manualLayout>
                  <c:x val="9.57948039174018E-4"/>
                  <c:y val="-2.2826101285067776E-2"/>
                </c:manualLayout>
              </c:layout>
              <c:tx>
                <c:rich>
                  <a:bodyPr rot="0" spcFirstLastPara="1" vertOverflow="ellipsis" vert="horz" wrap="square" lIns="38100" tIns="19050" rIns="38100" bIns="19050" anchor="ctr" anchorCtr="1">
                    <a:noAutofit/>
                  </a:bodyPr>
                  <a:lstStyle/>
                  <a:p>
                    <a:pPr>
                      <a:defRPr sz="1600" b="1" i="0" u="none" strike="noStrike" kern="1200" baseline="0">
                        <a:solidFill>
                          <a:sysClr val="windowText" lastClr="000000"/>
                        </a:solidFill>
                        <a:latin typeface="Arial" panose="020B0604020202020204" pitchFamily="34" charset="0"/>
                        <a:ea typeface="+mn-ea"/>
                        <a:cs typeface="Arial" panose="020B0604020202020204" pitchFamily="34" charset="0"/>
                      </a:defRPr>
                    </a:pPr>
                    <a:fld id="{CB6E01C7-7B78-408D-A170-63103A121E6A}" type="VALUE">
                      <a:rPr lang="en-US" sz="1600">
                        <a:latin typeface="Arial" panose="020B0604020202020204" pitchFamily="34" charset="0"/>
                        <a:cs typeface="Arial" panose="020B0604020202020204" pitchFamily="34" charset="0"/>
                      </a:rPr>
                      <a:pPr>
                        <a:defRPr sz="1600">
                          <a:solidFill>
                            <a:sysClr val="windowText" lastClr="000000"/>
                          </a:solidFill>
                          <a:latin typeface="Arial" panose="020B0604020202020204" pitchFamily="34" charset="0"/>
                          <a:cs typeface="Arial" panose="020B0604020202020204" pitchFamily="34" charset="0"/>
                        </a:defRPr>
                      </a:pPr>
                      <a:t>[VALUE]</a:t>
                    </a:fld>
                    <a:r>
                      <a:rPr lang="en-US" sz="1600">
                        <a:latin typeface="Arial" panose="020B0604020202020204" pitchFamily="34" charset="0"/>
                        <a:cs typeface="Arial" panose="020B0604020202020204" pitchFamily="34" charset="0"/>
                      </a:rPr>
                      <a:t>%</a:t>
                    </a:r>
                  </a:p>
                </c:rich>
              </c:tx>
              <c:spPr>
                <a:solidFill>
                  <a:sysClr val="window" lastClr="FFFFFF"/>
                </a:solid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noAutofit/>
                </a:bodyPr>
                <a:lstStyle/>
                <a:p>
                  <a:pPr>
                    <a:defRPr sz="16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dLblPos val="bestFit"/>
              <c:showLegendKey val="0"/>
              <c:showVal val="1"/>
              <c:showCatName val="0"/>
              <c:showSerName val="0"/>
              <c:showPercent val="0"/>
              <c:showBubbleSize val="0"/>
              <c:extLst>
                <c:ext xmlns:c15="http://schemas.microsoft.com/office/drawing/2012/chart" uri="{CE6537A1-D6FC-4f65-9D91-7224C49458BB}">
                  <c15:layout>
                    <c:manualLayout>
                      <c:w val="8.8600747793891696E-2"/>
                      <c:h val="5.1807211285857017E-2"/>
                    </c:manualLayout>
                  </c15:layout>
                  <c15:dlblFieldTable/>
                  <c15:showDataLabelsRange val="0"/>
                </c:ext>
                <c:ext xmlns:c16="http://schemas.microsoft.com/office/drawing/2014/chart" uri="{C3380CC4-5D6E-409C-BE32-E72D297353CC}">
                  <c16:uniqueId val="{00000009-FEC2-457D-B065-EEC01BCE78AD}"/>
                </c:ext>
              </c:extLst>
            </c:dLbl>
            <c:dLbl>
              <c:idx val="5"/>
              <c:layout>
                <c:manualLayout>
                  <c:x val="0.16864526256639167"/>
                  <c:y val="9.6226931317327569E-2"/>
                </c:manualLayout>
              </c:layout>
              <c:tx>
                <c:rich>
                  <a:bodyPr rot="0" spcFirstLastPara="1" vertOverflow="ellipsis" vert="horz" wrap="square" lIns="38100" tIns="19050" rIns="38100" bIns="19050" anchor="ctr" anchorCtr="1">
                    <a:noAutofit/>
                  </a:bodyPr>
                  <a:lstStyle/>
                  <a:p>
                    <a:pPr>
                      <a:defRPr sz="1600" b="1" i="0" u="none" strike="noStrike" kern="1200" baseline="0">
                        <a:solidFill>
                          <a:sysClr val="windowText" lastClr="000000"/>
                        </a:solidFill>
                        <a:latin typeface="Arial" panose="020B0604020202020204" pitchFamily="34" charset="0"/>
                        <a:ea typeface="+mn-ea"/>
                        <a:cs typeface="Arial" panose="020B0604020202020204" pitchFamily="34" charset="0"/>
                      </a:defRPr>
                    </a:pPr>
                    <a:fld id="{3B04DFE7-F4C5-40AA-815E-1D32C171A756}" type="VALUE">
                      <a:rPr lang="en-US" sz="1600" smtClean="0">
                        <a:latin typeface="Arial" panose="020B0604020202020204" pitchFamily="34" charset="0"/>
                        <a:cs typeface="Arial" panose="020B0604020202020204" pitchFamily="34" charset="0"/>
                      </a:rPr>
                      <a:pPr>
                        <a:defRPr sz="1600">
                          <a:solidFill>
                            <a:sysClr val="windowText" lastClr="000000"/>
                          </a:solidFill>
                          <a:latin typeface="Arial" panose="020B0604020202020204" pitchFamily="34" charset="0"/>
                          <a:cs typeface="Arial" panose="020B0604020202020204" pitchFamily="34" charset="0"/>
                        </a:defRPr>
                      </a:pPr>
                      <a:t>[VALUE]</a:t>
                    </a:fld>
                    <a:r>
                      <a:rPr lang="en-US" sz="1600" b="1" i="0" u="none" strike="noStrike" kern="1200" baseline="0" dirty="0">
                        <a:solidFill>
                          <a:sysClr val="windowText" lastClr="000000"/>
                        </a:solidFill>
                        <a:latin typeface="Arial" panose="020B0604020202020204" pitchFamily="34" charset="0"/>
                        <a:cs typeface="Arial" panose="020B0604020202020204" pitchFamily="34" charset="0"/>
                      </a:rPr>
                      <a:t>%</a:t>
                    </a:r>
                  </a:p>
                </c:rich>
              </c:tx>
              <c:spPr>
                <a:pattFill prst="pct5">
                  <a:fgClr>
                    <a:sysClr val="window" lastClr="FFFFFF"/>
                  </a:fgClr>
                  <a:bgClr>
                    <a:schemeClr val="bg1"/>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noAutofit/>
                </a:bodyPr>
                <a:lstStyle/>
                <a:p>
                  <a:pPr>
                    <a:defRPr sz="16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dLblPos val="bestFit"/>
              <c:showLegendKey val="0"/>
              <c:showVal val="1"/>
              <c:showCatName val="0"/>
              <c:showSerName val="0"/>
              <c:showPercent val="0"/>
              <c:showBubbleSize val="0"/>
              <c:extLst>
                <c:ext xmlns:c15="http://schemas.microsoft.com/office/drawing/2012/chart" uri="{CE6537A1-D6FC-4f65-9D91-7224C49458BB}">
                  <c15:layout>
                    <c:manualLayout>
                      <c:w val="0.12349327221384411"/>
                      <c:h val="6.2611617169443023E-2"/>
                    </c:manualLayout>
                  </c15:layout>
                  <c15:dlblFieldTable/>
                  <c15:showDataLabelsRange val="0"/>
                </c:ext>
                <c:ext xmlns:c16="http://schemas.microsoft.com/office/drawing/2014/chart" uri="{C3380CC4-5D6E-409C-BE32-E72D297353CC}">
                  <c16:uniqueId val="{0000000B-FEC2-457D-B065-EEC01BCE78AD}"/>
                </c:ext>
              </c:extLst>
            </c:dLbl>
            <c:spPr>
              <a:solidFill>
                <a:sysClr val="window" lastClr="FFFFFF"/>
              </a:solid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6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Sheet1!$A$16:$A$18</c:f>
              <c:strCache>
                <c:ptCount val="3"/>
                <c:pt idx="0">
                  <c:v>Cây lương thực</c:v>
                </c:pt>
                <c:pt idx="1">
                  <c:v>Cây công nghiệp</c:v>
                </c:pt>
                <c:pt idx="2">
                  <c:v>Cây thực phẩm, cây ăn quả, cây khác</c:v>
                </c:pt>
              </c:strCache>
            </c:strRef>
          </c:cat>
          <c:val>
            <c:numRef>
              <c:f>Sheet1!$B$16:$B$18</c:f>
              <c:numCache>
                <c:formatCode>0.0</c:formatCode>
                <c:ptCount val="3"/>
                <c:pt idx="0">
                  <c:v>64.843275090792901</c:v>
                </c:pt>
                <c:pt idx="1">
                  <c:v>18.21547142166872</c:v>
                </c:pt>
                <c:pt idx="2">
                  <c:v>16.941253487538386</c:v>
                </c:pt>
              </c:numCache>
            </c:numRef>
          </c:val>
          <c:extLst>
            <c:ext xmlns:c16="http://schemas.microsoft.com/office/drawing/2014/chart" uri="{C3380CC4-5D6E-409C-BE32-E72D297353CC}">
              <c16:uniqueId val="{0000000C-FEC2-457D-B065-EEC01BCE78AD}"/>
            </c:ext>
          </c:extLst>
        </c:ser>
        <c:dLbls>
          <c:dLblPos val="ctr"/>
          <c:showLegendKey val="0"/>
          <c:showVal val="0"/>
          <c:showCatName val="0"/>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baseline="0">
                <a:solidFill>
                  <a:schemeClr val="dk1">
                    <a:lumMod val="75000"/>
                    <a:lumOff val="25000"/>
                  </a:schemeClr>
                </a:solidFill>
                <a:latin typeface="+mn-lt"/>
                <a:ea typeface="+mn-ea"/>
                <a:cs typeface="+mn-cs"/>
              </a:defRPr>
            </a:pPr>
            <a:r>
              <a:rPr lang="en-US" sz="2400" b="0" dirty="0">
                <a:solidFill>
                  <a:sysClr val="windowText" lastClr="000000"/>
                </a:solidFill>
              </a:rPr>
              <a:t>2019</a:t>
            </a:r>
          </a:p>
        </c:rich>
      </c:tx>
      <c:layout>
        <c:manualLayout>
          <c:xMode val="edge"/>
          <c:yMode val="edge"/>
          <c:x val="0.25049307195874193"/>
          <c:y val="0.7975353873978932"/>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dk1">
                  <a:lumMod val="75000"/>
                  <a:lumOff val="25000"/>
                </a:schemeClr>
              </a:solidFill>
              <a:latin typeface="+mn-lt"/>
              <a:ea typeface="+mn-ea"/>
              <a:cs typeface="+mn-cs"/>
            </a:defRPr>
          </a:pPr>
          <a:endParaRPr lang="en-US"/>
        </a:p>
      </c:txPr>
    </c:title>
    <c:autoTitleDeleted val="0"/>
    <c:plotArea>
      <c:layout>
        <c:manualLayout>
          <c:layoutTarget val="inner"/>
          <c:xMode val="edge"/>
          <c:yMode val="edge"/>
          <c:x val="0.13797338486648444"/>
          <c:y val="0.23446252891737465"/>
          <c:w val="0.3105164194693763"/>
          <c:h val="0.49463255751517826"/>
        </c:manualLayout>
      </c:layout>
      <c:pieChart>
        <c:varyColors val="1"/>
        <c:ser>
          <c:idx val="0"/>
          <c:order val="0"/>
          <c:tx>
            <c:strRef>
              <c:f>Sheet1!$C$15</c:f>
              <c:strCache>
                <c:ptCount val="1"/>
                <c:pt idx="0">
                  <c:v>2019</c:v>
                </c:pt>
              </c:strCache>
            </c:strRef>
          </c:tx>
          <c:spPr>
            <a:effectLst>
              <a:outerShdw blurRad="254000" sx="102000" sy="102000" algn="ctr" rotWithShape="0">
                <a:prstClr val="black">
                  <a:alpha val="0"/>
                </a:prstClr>
              </a:outerShdw>
            </a:effectLst>
          </c:spPr>
          <c:dPt>
            <c:idx val="0"/>
            <c:bubble3D val="0"/>
            <c:spPr>
              <a:pattFill prst="ltDnDiag">
                <a:fgClr>
                  <a:schemeClr val="tx1"/>
                </a:fgClr>
                <a:bgClr>
                  <a:schemeClr val="bg1"/>
                </a:bgClr>
              </a:pattFill>
              <a:ln w="28575" cap="rnd">
                <a:solidFill>
                  <a:schemeClr val="tx1"/>
                </a:solidFill>
              </a:ln>
              <a:effectLst>
                <a:outerShdw blurRad="254000" sx="102000" sy="102000" algn="ctr" rotWithShape="0">
                  <a:prstClr val="black">
                    <a:alpha val="0"/>
                  </a:prstClr>
                </a:outerShdw>
              </a:effectLst>
            </c:spPr>
            <c:extLst>
              <c:ext xmlns:c16="http://schemas.microsoft.com/office/drawing/2014/chart" uri="{C3380CC4-5D6E-409C-BE32-E72D297353CC}">
                <c16:uniqueId val="{00000001-1366-400C-8977-46C4BF4B57D7}"/>
              </c:ext>
            </c:extLst>
          </c:dPt>
          <c:dPt>
            <c:idx val="1"/>
            <c:bubble3D val="0"/>
            <c:spPr>
              <a:pattFill prst="dashVert">
                <a:fgClr>
                  <a:schemeClr val="tx1"/>
                </a:fgClr>
                <a:bgClr>
                  <a:schemeClr val="bg1"/>
                </a:bgClr>
              </a:pattFill>
              <a:ln w="28575">
                <a:solidFill>
                  <a:schemeClr val="tx1"/>
                </a:solidFill>
              </a:ln>
              <a:effectLst>
                <a:outerShdw blurRad="254000" sx="102000" sy="102000" algn="ctr" rotWithShape="0">
                  <a:prstClr val="black">
                    <a:alpha val="0"/>
                  </a:prstClr>
                </a:outerShdw>
              </a:effectLst>
            </c:spPr>
            <c:extLst>
              <c:ext xmlns:c16="http://schemas.microsoft.com/office/drawing/2014/chart" uri="{C3380CC4-5D6E-409C-BE32-E72D297353CC}">
                <c16:uniqueId val="{00000003-1366-400C-8977-46C4BF4B57D7}"/>
              </c:ext>
            </c:extLst>
          </c:dPt>
          <c:dPt>
            <c:idx val="2"/>
            <c:bubble3D val="0"/>
            <c:spPr>
              <a:pattFill prst="dotGrid">
                <a:fgClr>
                  <a:schemeClr val="tx1"/>
                </a:fgClr>
                <a:bgClr>
                  <a:schemeClr val="bg1"/>
                </a:bgClr>
              </a:pattFill>
              <a:ln w="28575">
                <a:solidFill>
                  <a:schemeClr val="tx1"/>
                </a:solidFill>
              </a:ln>
              <a:effectLst>
                <a:outerShdw blurRad="254000" sx="102000" sy="102000" algn="ctr" rotWithShape="0">
                  <a:prstClr val="black">
                    <a:alpha val="0"/>
                  </a:prstClr>
                </a:outerShdw>
              </a:effectLst>
            </c:spPr>
            <c:extLst>
              <c:ext xmlns:c16="http://schemas.microsoft.com/office/drawing/2014/chart" uri="{C3380CC4-5D6E-409C-BE32-E72D297353CC}">
                <c16:uniqueId val="{00000005-1366-400C-8977-46C4BF4B57D7}"/>
              </c:ext>
            </c:extLst>
          </c:dPt>
          <c:dPt>
            <c:idx val="3"/>
            <c:bubble3D val="0"/>
            <c:spPr>
              <a:pattFill prst="solidDmnd">
                <a:fgClr>
                  <a:schemeClr val="tx1"/>
                </a:fgClr>
                <a:bgClr>
                  <a:schemeClr val="bg1"/>
                </a:bgClr>
              </a:pattFill>
              <a:ln w="28575">
                <a:solidFill>
                  <a:schemeClr val="tx1"/>
                </a:solidFill>
              </a:ln>
              <a:effectLst>
                <a:outerShdw blurRad="254000" sx="102000" sy="102000" algn="ctr" rotWithShape="0">
                  <a:prstClr val="black">
                    <a:alpha val="0"/>
                  </a:prstClr>
                </a:outerShdw>
              </a:effectLst>
            </c:spPr>
            <c:extLst>
              <c:ext xmlns:c16="http://schemas.microsoft.com/office/drawing/2014/chart" uri="{C3380CC4-5D6E-409C-BE32-E72D297353CC}">
                <c16:uniqueId val="{00000007-1366-400C-8977-46C4BF4B57D7}"/>
              </c:ext>
            </c:extLst>
          </c:dPt>
          <c:dPt>
            <c:idx val="4"/>
            <c:bubble3D val="0"/>
            <c:spPr>
              <a:solidFill>
                <a:schemeClr val="accent5"/>
              </a:solidFill>
              <a:ln w="28575">
                <a:solidFill>
                  <a:schemeClr val="tx1"/>
                </a:solidFill>
              </a:ln>
              <a:effectLst>
                <a:outerShdw blurRad="254000" sx="102000" sy="102000" algn="ctr" rotWithShape="0">
                  <a:prstClr val="black">
                    <a:alpha val="0"/>
                  </a:prstClr>
                </a:outerShdw>
              </a:effectLst>
            </c:spPr>
            <c:extLst>
              <c:ext xmlns:c16="http://schemas.microsoft.com/office/drawing/2014/chart" uri="{C3380CC4-5D6E-409C-BE32-E72D297353CC}">
                <c16:uniqueId val="{00000009-1366-400C-8977-46C4BF4B57D7}"/>
              </c:ext>
            </c:extLst>
          </c:dPt>
          <c:dPt>
            <c:idx val="5"/>
            <c:bubble3D val="0"/>
            <c:spPr>
              <a:pattFill prst="wdDnDiag">
                <a:fgClr>
                  <a:schemeClr val="tx1"/>
                </a:fgClr>
                <a:bgClr>
                  <a:schemeClr val="bg1"/>
                </a:bgClr>
              </a:pattFill>
              <a:ln w="28575">
                <a:solidFill>
                  <a:schemeClr val="tx1"/>
                </a:solidFill>
              </a:ln>
              <a:effectLst>
                <a:outerShdw blurRad="254000" sx="102000" sy="102000" algn="ctr" rotWithShape="0">
                  <a:prstClr val="black">
                    <a:alpha val="0"/>
                  </a:prstClr>
                </a:outerShdw>
              </a:effectLst>
            </c:spPr>
            <c:extLst>
              <c:ext xmlns:c16="http://schemas.microsoft.com/office/drawing/2014/chart" uri="{C3380CC4-5D6E-409C-BE32-E72D297353CC}">
                <c16:uniqueId val="{0000000B-1366-400C-8977-46C4BF4B57D7}"/>
              </c:ext>
            </c:extLst>
          </c:dPt>
          <c:dLbls>
            <c:dLbl>
              <c:idx val="0"/>
              <c:layout>
                <c:manualLayout>
                  <c:x val="-0.1484624593965693"/>
                  <c:y val="-1.616553258644008E-2"/>
                </c:manualLayout>
              </c:layout>
              <c:tx>
                <c:rich>
                  <a:bodyPr/>
                  <a:lstStyle/>
                  <a:p>
                    <a:fld id="{ABF06958-6E30-4DA6-82C3-BB6449CD900A}" type="VALUE">
                      <a:rPr lang="en-US" smtClean="0"/>
                      <a:pPr/>
                      <a:t>[VALUE]</a:t>
                    </a:fld>
                    <a:endParaRPr lang="en-US"/>
                  </a:p>
                </c:rich>
              </c:tx>
              <c:dLblPos val="bestFi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1366-400C-8977-46C4BF4B57D7}"/>
                </c:ext>
              </c:extLst>
            </c:dLbl>
            <c:dLbl>
              <c:idx val="1"/>
              <c:layout>
                <c:manualLayout>
                  <c:x val="0.13820382283306937"/>
                  <c:y val="-4.6527408986488827E-2"/>
                </c:manualLayout>
              </c:layout>
              <c:tx>
                <c:rich>
                  <a:bodyPr rot="0" spcFirstLastPara="1" vertOverflow="ellipsis" vert="horz" wrap="square" lIns="38100" tIns="19050" rIns="38100" bIns="19050" anchor="ctr" anchorCtr="1">
                    <a:noAutofit/>
                  </a:bodyPr>
                  <a:lstStyle/>
                  <a:p>
                    <a:pPr>
                      <a:defRPr sz="1600" b="1" i="0" u="none" strike="noStrike" kern="1200" baseline="0">
                        <a:solidFill>
                          <a:sysClr val="windowText" lastClr="000000"/>
                        </a:solidFill>
                        <a:latin typeface="Arial" panose="020B0604020202020204" pitchFamily="34" charset="0"/>
                        <a:ea typeface="+mn-ea"/>
                        <a:cs typeface="Arial" panose="020B0604020202020204" pitchFamily="34" charset="0"/>
                      </a:defRPr>
                    </a:pPr>
                    <a:fld id="{F66A9359-59AE-46BF-9EC2-1E7B4D809A39}" type="VALUE">
                      <a:rPr lang="en-US" sz="1600">
                        <a:latin typeface="Arial" panose="020B0604020202020204" pitchFamily="34" charset="0"/>
                        <a:cs typeface="Arial" panose="020B0604020202020204" pitchFamily="34" charset="0"/>
                      </a:rPr>
                      <a:pPr>
                        <a:defRPr sz="1600">
                          <a:solidFill>
                            <a:sysClr val="windowText" lastClr="000000"/>
                          </a:solidFill>
                          <a:latin typeface="Arial" panose="020B0604020202020204" pitchFamily="34" charset="0"/>
                          <a:cs typeface="Arial" panose="020B0604020202020204" pitchFamily="34" charset="0"/>
                        </a:defRPr>
                      </a:pPr>
                      <a:t>[VALUE]</a:t>
                    </a:fld>
                    <a:endParaRPr lang="en-US"/>
                  </a:p>
                </c:rich>
              </c:tx>
              <c:spPr>
                <a:solidFill>
                  <a:sysClr val="window" lastClr="FFFFFF"/>
                </a:solid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noAutofit/>
                </a:bodyPr>
                <a:lstStyle/>
                <a:p>
                  <a:pPr>
                    <a:defRPr sz="16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dLblPos val="bestFit"/>
              <c:showLegendKey val="0"/>
              <c:showVal val="1"/>
              <c:showCatName val="0"/>
              <c:showSerName val="0"/>
              <c:showPercent val="0"/>
              <c:showBubbleSize val="0"/>
              <c:extLst>
                <c:ext xmlns:c15="http://schemas.microsoft.com/office/drawing/2012/chart" uri="{CE6537A1-D6FC-4f65-9D91-7224C49458BB}">
                  <c15:layout>
                    <c:manualLayout>
                      <c:w val="7.5192035707069782E-2"/>
                      <c:h val="6.1475688528881425E-2"/>
                    </c:manualLayout>
                  </c15:layout>
                  <c15:dlblFieldTable/>
                  <c15:showDataLabelsRange val="0"/>
                </c:ext>
                <c:ext xmlns:c16="http://schemas.microsoft.com/office/drawing/2014/chart" uri="{C3380CC4-5D6E-409C-BE32-E72D297353CC}">
                  <c16:uniqueId val="{00000003-1366-400C-8977-46C4BF4B57D7}"/>
                </c:ext>
              </c:extLst>
            </c:dLbl>
            <c:dLbl>
              <c:idx val="2"/>
              <c:layout>
                <c:manualLayout>
                  <c:x val="4.6008772760972066E-2"/>
                  <c:y val="9.4377642784122168E-2"/>
                </c:manualLayout>
              </c:layout>
              <c:tx>
                <c:rich>
                  <a:bodyPr/>
                  <a:lstStyle/>
                  <a:p>
                    <a:fld id="{F12F68C4-FB32-40DB-BDE6-496598092BF7}" type="VALUE">
                      <a:rPr lang="en-US" smtClean="0"/>
                      <a:pPr/>
                      <a:t>[VALUE]</a:t>
                    </a:fld>
                    <a:endParaRPr lang="en-US"/>
                  </a:p>
                </c:rich>
              </c:tx>
              <c:dLblPos val="bestFi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1366-400C-8977-46C4BF4B57D7}"/>
                </c:ext>
              </c:extLst>
            </c:dLbl>
            <c:dLbl>
              <c:idx val="3"/>
              <c:layout>
                <c:manualLayout>
                  <c:x val="5.7100137342517732E-2"/>
                  <c:y val="0.13464063343723909"/>
                </c:manualLayout>
              </c:layout>
              <c:tx>
                <c:rich>
                  <a:bodyPr rot="0" spcFirstLastPara="1" vertOverflow="ellipsis" vert="horz" wrap="square" lIns="38100" tIns="19050" rIns="38100" bIns="19050" anchor="ctr" anchorCtr="1">
                    <a:noAutofit/>
                  </a:bodyPr>
                  <a:lstStyle/>
                  <a:p>
                    <a:pPr>
                      <a:defRPr sz="1600" b="1" i="0" u="none" strike="noStrike" kern="1200" baseline="0">
                        <a:solidFill>
                          <a:sysClr val="windowText" lastClr="000000"/>
                        </a:solidFill>
                        <a:latin typeface="Arial" panose="020B0604020202020204" pitchFamily="34" charset="0"/>
                        <a:ea typeface="+mn-ea"/>
                        <a:cs typeface="Arial" panose="020B0604020202020204" pitchFamily="34" charset="0"/>
                      </a:defRPr>
                    </a:pPr>
                    <a:fld id="{FCCA886D-85A6-48E9-A611-8380ECFCC27B}" type="VALUE">
                      <a:rPr lang="en-US" smtClean="0"/>
                      <a:pPr>
                        <a:defRPr sz="1600">
                          <a:solidFill>
                            <a:sysClr val="windowText" lastClr="000000"/>
                          </a:solidFill>
                          <a:latin typeface="Arial" panose="020B0604020202020204" pitchFamily="34" charset="0"/>
                          <a:cs typeface="Arial" panose="020B0604020202020204" pitchFamily="34" charset="0"/>
                        </a:defRPr>
                      </a:pPr>
                      <a:t>[VALUE]</a:t>
                    </a:fld>
                    <a:endParaRPr lang="en-US"/>
                  </a:p>
                </c:rich>
              </c:tx>
              <c:spPr>
                <a:solidFill>
                  <a:sysClr val="window" lastClr="FFFFFF"/>
                </a:solid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noAutofit/>
                </a:bodyPr>
                <a:lstStyle/>
                <a:p>
                  <a:pPr>
                    <a:defRPr sz="16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dLblPos val="bestFit"/>
              <c:showLegendKey val="0"/>
              <c:showVal val="1"/>
              <c:showCatName val="0"/>
              <c:showSerName val="0"/>
              <c:showPercent val="0"/>
              <c:showBubbleSize val="0"/>
              <c:extLst>
                <c:ext xmlns:c15="http://schemas.microsoft.com/office/drawing/2012/chart" uri="{CE6537A1-D6FC-4f65-9D91-7224C49458BB}">
                  <c15:layout>
                    <c:manualLayout>
                      <c:w val="5.9901425956198837E-2"/>
                      <c:h val="6.7737268814719809E-2"/>
                    </c:manualLayout>
                  </c15:layout>
                  <c15:dlblFieldTable/>
                  <c15:showDataLabelsRange val="0"/>
                </c:ext>
                <c:ext xmlns:c16="http://schemas.microsoft.com/office/drawing/2014/chart" uri="{C3380CC4-5D6E-409C-BE32-E72D297353CC}">
                  <c16:uniqueId val="{00000007-1366-400C-8977-46C4BF4B57D7}"/>
                </c:ext>
              </c:extLst>
            </c:dLbl>
            <c:dLbl>
              <c:idx val="4"/>
              <c:layout>
                <c:manualLayout>
                  <c:x val="9.57948039174018E-4"/>
                  <c:y val="-2.2826101285067776E-2"/>
                </c:manualLayout>
              </c:layout>
              <c:tx>
                <c:rich>
                  <a:bodyPr rot="0" spcFirstLastPara="1" vertOverflow="ellipsis" vert="horz" wrap="square" lIns="38100" tIns="19050" rIns="38100" bIns="19050" anchor="ctr" anchorCtr="1">
                    <a:noAutofit/>
                  </a:bodyPr>
                  <a:lstStyle/>
                  <a:p>
                    <a:pPr>
                      <a:defRPr sz="1600" b="1" i="0" u="none" strike="noStrike" kern="1200" baseline="0">
                        <a:solidFill>
                          <a:sysClr val="windowText" lastClr="000000"/>
                        </a:solidFill>
                        <a:latin typeface="Arial" panose="020B0604020202020204" pitchFamily="34" charset="0"/>
                        <a:ea typeface="+mn-ea"/>
                        <a:cs typeface="Arial" panose="020B0604020202020204" pitchFamily="34" charset="0"/>
                      </a:defRPr>
                    </a:pPr>
                    <a:fld id="{CB6E01C7-7B78-408D-A170-63103A121E6A}" type="VALUE">
                      <a:rPr lang="en-US" sz="1600">
                        <a:latin typeface="Arial" panose="020B0604020202020204" pitchFamily="34" charset="0"/>
                        <a:cs typeface="Arial" panose="020B0604020202020204" pitchFamily="34" charset="0"/>
                      </a:rPr>
                      <a:pPr>
                        <a:defRPr sz="1600">
                          <a:solidFill>
                            <a:sysClr val="windowText" lastClr="000000"/>
                          </a:solidFill>
                          <a:latin typeface="Arial" panose="020B0604020202020204" pitchFamily="34" charset="0"/>
                          <a:cs typeface="Arial" panose="020B0604020202020204" pitchFamily="34" charset="0"/>
                        </a:defRPr>
                      </a:pPr>
                      <a:t>[VALUE]</a:t>
                    </a:fld>
                    <a:r>
                      <a:rPr lang="en-US" sz="1600">
                        <a:latin typeface="Arial" panose="020B0604020202020204" pitchFamily="34" charset="0"/>
                        <a:cs typeface="Arial" panose="020B0604020202020204" pitchFamily="34" charset="0"/>
                      </a:rPr>
                      <a:t>%</a:t>
                    </a:r>
                  </a:p>
                </c:rich>
              </c:tx>
              <c:spPr>
                <a:solidFill>
                  <a:sysClr val="window" lastClr="FFFFFF"/>
                </a:solid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noAutofit/>
                </a:bodyPr>
                <a:lstStyle/>
                <a:p>
                  <a:pPr>
                    <a:defRPr sz="16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dLblPos val="bestFit"/>
              <c:showLegendKey val="0"/>
              <c:showVal val="1"/>
              <c:showCatName val="0"/>
              <c:showSerName val="0"/>
              <c:showPercent val="0"/>
              <c:showBubbleSize val="0"/>
              <c:extLst>
                <c:ext xmlns:c15="http://schemas.microsoft.com/office/drawing/2012/chart" uri="{CE6537A1-D6FC-4f65-9D91-7224C49458BB}">
                  <c15:layout>
                    <c:manualLayout>
                      <c:w val="8.8600747793891696E-2"/>
                      <c:h val="5.1807211285857017E-2"/>
                    </c:manualLayout>
                  </c15:layout>
                  <c15:dlblFieldTable/>
                  <c15:showDataLabelsRange val="0"/>
                </c:ext>
                <c:ext xmlns:c16="http://schemas.microsoft.com/office/drawing/2014/chart" uri="{C3380CC4-5D6E-409C-BE32-E72D297353CC}">
                  <c16:uniqueId val="{00000009-1366-400C-8977-46C4BF4B57D7}"/>
                </c:ext>
              </c:extLst>
            </c:dLbl>
            <c:dLbl>
              <c:idx val="5"/>
              <c:layout>
                <c:manualLayout>
                  <c:x val="0.16864526256639167"/>
                  <c:y val="9.6226931317327569E-2"/>
                </c:manualLayout>
              </c:layout>
              <c:tx>
                <c:rich>
                  <a:bodyPr rot="0" spcFirstLastPara="1" vertOverflow="ellipsis" vert="horz" wrap="square" lIns="38100" tIns="19050" rIns="38100" bIns="19050" anchor="ctr" anchorCtr="1">
                    <a:noAutofit/>
                  </a:bodyPr>
                  <a:lstStyle/>
                  <a:p>
                    <a:pPr>
                      <a:defRPr sz="1600" b="1" i="0" u="none" strike="noStrike" kern="1200" baseline="0">
                        <a:solidFill>
                          <a:sysClr val="windowText" lastClr="000000"/>
                        </a:solidFill>
                        <a:latin typeface="Arial" panose="020B0604020202020204" pitchFamily="34" charset="0"/>
                        <a:ea typeface="+mn-ea"/>
                        <a:cs typeface="Arial" panose="020B0604020202020204" pitchFamily="34" charset="0"/>
                      </a:defRPr>
                    </a:pPr>
                    <a:fld id="{3B04DFE7-F4C5-40AA-815E-1D32C171A756}" type="VALUE">
                      <a:rPr lang="en-US" sz="1600" smtClean="0">
                        <a:latin typeface="Arial" panose="020B0604020202020204" pitchFamily="34" charset="0"/>
                        <a:cs typeface="Arial" panose="020B0604020202020204" pitchFamily="34" charset="0"/>
                      </a:rPr>
                      <a:pPr>
                        <a:defRPr sz="1600">
                          <a:solidFill>
                            <a:sysClr val="windowText" lastClr="000000"/>
                          </a:solidFill>
                          <a:latin typeface="Arial" panose="020B0604020202020204" pitchFamily="34" charset="0"/>
                          <a:cs typeface="Arial" panose="020B0604020202020204" pitchFamily="34" charset="0"/>
                        </a:defRPr>
                      </a:pPr>
                      <a:t>[VALUE]</a:t>
                    </a:fld>
                    <a:r>
                      <a:rPr lang="en-US" sz="1600" b="1" i="0" u="none" strike="noStrike" kern="1200" baseline="0" dirty="0">
                        <a:solidFill>
                          <a:sysClr val="windowText" lastClr="000000"/>
                        </a:solidFill>
                        <a:latin typeface="Arial" panose="020B0604020202020204" pitchFamily="34" charset="0"/>
                        <a:cs typeface="Arial" panose="020B0604020202020204" pitchFamily="34" charset="0"/>
                      </a:rPr>
                      <a:t>%</a:t>
                    </a:r>
                  </a:p>
                </c:rich>
              </c:tx>
              <c:spPr>
                <a:pattFill prst="pct5">
                  <a:fgClr>
                    <a:sysClr val="window" lastClr="FFFFFF"/>
                  </a:fgClr>
                  <a:bgClr>
                    <a:schemeClr val="bg1"/>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noAutofit/>
                </a:bodyPr>
                <a:lstStyle/>
                <a:p>
                  <a:pPr>
                    <a:defRPr sz="16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dLblPos val="bestFit"/>
              <c:showLegendKey val="0"/>
              <c:showVal val="1"/>
              <c:showCatName val="0"/>
              <c:showSerName val="0"/>
              <c:showPercent val="0"/>
              <c:showBubbleSize val="0"/>
              <c:extLst>
                <c:ext xmlns:c15="http://schemas.microsoft.com/office/drawing/2012/chart" uri="{CE6537A1-D6FC-4f65-9D91-7224C49458BB}">
                  <c15:layout>
                    <c:manualLayout>
                      <c:w val="0.12349327221384411"/>
                      <c:h val="6.2611617169443023E-2"/>
                    </c:manualLayout>
                  </c15:layout>
                  <c15:dlblFieldTable/>
                  <c15:showDataLabelsRange val="0"/>
                </c:ext>
                <c:ext xmlns:c16="http://schemas.microsoft.com/office/drawing/2014/chart" uri="{C3380CC4-5D6E-409C-BE32-E72D297353CC}">
                  <c16:uniqueId val="{0000000B-1366-400C-8977-46C4BF4B57D7}"/>
                </c:ext>
              </c:extLst>
            </c:dLbl>
            <c:spPr>
              <a:solidFill>
                <a:sysClr val="window" lastClr="FFFFFF"/>
              </a:solid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6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Sheet1!$A$16:$A$18</c:f>
              <c:strCache>
                <c:ptCount val="3"/>
                <c:pt idx="0">
                  <c:v>Cây lương thực</c:v>
                </c:pt>
                <c:pt idx="1">
                  <c:v>Cây công nghiệp</c:v>
                </c:pt>
                <c:pt idx="2">
                  <c:v>Cây thực phẩm, cây ăn quả, cây khác</c:v>
                </c:pt>
              </c:strCache>
            </c:strRef>
          </c:cat>
          <c:val>
            <c:numRef>
              <c:f>Sheet1!$C$16:$C$18</c:f>
              <c:numCache>
                <c:formatCode>0.0</c:formatCode>
                <c:ptCount val="3"/>
                <c:pt idx="0">
                  <c:v>57.512442546710552</c:v>
                </c:pt>
                <c:pt idx="1">
                  <c:v>27.6822867089124</c:v>
                </c:pt>
                <c:pt idx="2">
                  <c:v>14.805270744377056</c:v>
                </c:pt>
              </c:numCache>
            </c:numRef>
          </c:val>
          <c:extLst>
            <c:ext xmlns:c16="http://schemas.microsoft.com/office/drawing/2014/chart" uri="{C3380CC4-5D6E-409C-BE32-E72D297353CC}">
              <c16:uniqueId val="{0000000C-1366-400C-8977-46C4BF4B57D7}"/>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b"/>
      <c:layout>
        <c:manualLayout>
          <c:xMode val="edge"/>
          <c:yMode val="edge"/>
          <c:x val="0"/>
          <c:y val="0.83641432279348771"/>
          <c:w val="0.44752980389545483"/>
          <c:h val="0.16358567720651229"/>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9283417262798509E-2"/>
          <c:y val="0.17737781253659798"/>
          <c:w val="0.84600113499326102"/>
          <c:h val="0.6368235974764862"/>
        </c:manualLayout>
      </c:layout>
      <c:lineChart>
        <c:grouping val="standard"/>
        <c:varyColors val="0"/>
        <c:ser>
          <c:idx val="0"/>
          <c:order val="0"/>
          <c:tx>
            <c:strRef>
              <c:f>Sheet1!$A$8</c:f>
              <c:strCache>
                <c:ptCount val="1"/>
                <c:pt idx="0">
                  <c:v>Trâu</c:v>
                </c:pt>
              </c:strCache>
            </c:strRef>
          </c:tx>
          <c:spPr>
            <a:ln w="19050" cap="rnd">
              <a:solidFill>
                <a:sysClr val="windowText" lastClr="000000"/>
              </a:solidFill>
              <a:round/>
            </a:ln>
            <a:effectLst/>
          </c:spPr>
          <c:marker>
            <c:symbol val="triangle"/>
            <c:size val="9"/>
            <c:spPr>
              <a:solidFill>
                <a:schemeClr val="tx1"/>
              </a:solidFill>
              <a:ln w="9525">
                <a:solidFill>
                  <a:sysClr val="windowText" lastClr="000000"/>
                </a:solidFill>
              </a:ln>
              <a:effectLst/>
            </c:spPr>
          </c:marker>
          <c:dLbls>
            <c:dLbl>
              <c:idx val="0"/>
              <c:delete val="1"/>
              <c:extLst>
                <c:ext xmlns:c15="http://schemas.microsoft.com/office/drawing/2012/chart" uri="{CE6537A1-D6FC-4f65-9D91-7224C49458BB}"/>
                <c:ext xmlns:c16="http://schemas.microsoft.com/office/drawing/2014/chart" uri="{C3380CC4-5D6E-409C-BE32-E72D297353CC}">
                  <c16:uniqueId val="{00000000-27A7-46BD-8414-39E5F650BBE9}"/>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solidFill>
                    <a:latin typeface="Times New Roman" panose="02020603050405020304" pitchFamily="18" charset="0"/>
                    <a:ea typeface="Tahoma" panose="020B0604030504040204" pitchFamily="34" charset="0"/>
                    <a:cs typeface="Times New Roman" panose="02020603050405020304" pitchFamily="18" charset="0"/>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Sheet1!$B$7:$F$7</c:f>
              <c:numCache>
                <c:formatCode>General</c:formatCode>
                <c:ptCount val="5"/>
                <c:pt idx="0">
                  <c:v>1990</c:v>
                </c:pt>
                <c:pt idx="1">
                  <c:v>1995</c:v>
                </c:pt>
                <c:pt idx="2">
                  <c:v>2000</c:v>
                </c:pt>
                <c:pt idx="3">
                  <c:v>2002</c:v>
                </c:pt>
                <c:pt idx="4">
                  <c:v>2019</c:v>
                </c:pt>
              </c:numCache>
            </c:numRef>
          </c:cat>
          <c:val>
            <c:numRef>
              <c:f>Sheet1!$B$8:$F$8</c:f>
              <c:numCache>
                <c:formatCode>0.0</c:formatCode>
                <c:ptCount val="5"/>
                <c:pt idx="0">
                  <c:v>100</c:v>
                </c:pt>
                <c:pt idx="1">
                  <c:v>103.8</c:v>
                </c:pt>
                <c:pt idx="2">
                  <c:v>101.5</c:v>
                </c:pt>
                <c:pt idx="3">
                  <c:v>98.6</c:v>
                </c:pt>
                <c:pt idx="4">
                  <c:v>83.7</c:v>
                </c:pt>
              </c:numCache>
            </c:numRef>
          </c:val>
          <c:smooth val="0"/>
          <c:extLst>
            <c:ext xmlns:c16="http://schemas.microsoft.com/office/drawing/2014/chart" uri="{C3380CC4-5D6E-409C-BE32-E72D297353CC}">
              <c16:uniqueId val="{00000001-27A7-46BD-8414-39E5F650BBE9}"/>
            </c:ext>
          </c:extLst>
        </c:ser>
        <c:ser>
          <c:idx val="1"/>
          <c:order val="1"/>
          <c:tx>
            <c:strRef>
              <c:f>Sheet1!$A$9</c:f>
              <c:strCache>
                <c:ptCount val="1"/>
                <c:pt idx="0">
                  <c:v>Bò</c:v>
                </c:pt>
              </c:strCache>
            </c:strRef>
          </c:tx>
          <c:spPr>
            <a:ln w="19050" cap="rnd">
              <a:solidFill>
                <a:schemeClr val="tx1"/>
              </a:solidFill>
              <a:round/>
            </a:ln>
            <a:effectLst/>
          </c:spPr>
          <c:marker>
            <c:symbol val="diamond"/>
            <c:size val="10"/>
            <c:spPr>
              <a:solidFill>
                <a:schemeClr val="tx1"/>
              </a:solidFill>
              <a:ln w="9525">
                <a:solidFill>
                  <a:schemeClr val="tx1"/>
                </a:solidFill>
              </a:ln>
              <a:effectLst/>
            </c:spPr>
          </c:marker>
          <c:dLbls>
            <c:dLbl>
              <c:idx val="0"/>
              <c:delete val="1"/>
              <c:extLst>
                <c:ext xmlns:c15="http://schemas.microsoft.com/office/drawing/2012/chart" uri="{CE6537A1-D6FC-4f65-9D91-7224C49458BB}"/>
                <c:ext xmlns:c16="http://schemas.microsoft.com/office/drawing/2014/chart" uri="{C3380CC4-5D6E-409C-BE32-E72D297353CC}">
                  <c16:uniqueId val="{00000002-27A7-46BD-8414-39E5F650BBE9}"/>
                </c:ext>
              </c:extLst>
            </c:dLbl>
            <c:dLbl>
              <c:idx val="1"/>
              <c:layout>
                <c:manualLayout>
                  <c:x val="-4.4226196575902786E-2"/>
                  <c:y val="-4.1765031476739224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7A7-46BD-8414-39E5F650BBE9}"/>
                </c:ext>
              </c:extLst>
            </c:dLbl>
            <c:dLbl>
              <c:idx val="2"/>
              <c:layout>
                <c:manualLayout>
                  <c:x val="-4.4644328177885911E-2"/>
                  <c:y val="2.123162745411865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27A7-46BD-8414-39E5F650BBE9}"/>
                </c:ext>
              </c:extLst>
            </c:dLbl>
            <c:dLbl>
              <c:idx val="3"/>
              <c:layout>
                <c:manualLayout>
                  <c:x val="-4.4644328177885981E-2"/>
                  <c:y val="-1.899791266538625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27A7-46BD-8414-39E5F650BBE9}"/>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Sheet1!$B$7:$F$7</c:f>
              <c:numCache>
                <c:formatCode>General</c:formatCode>
                <c:ptCount val="5"/>
                <c:pt idx="0">
                  <c:v>1990</c:v>
                </c:pt>
                <c:pt idx="1">
                  <c:v>1995</c:v>
                </c:pt>
                <c:pt idx="2">
                  <c:v>2000</c:v>
                </c:pt>
                <c:pt idx="3">
                  <c:v>2002</c:v>
                </c:pt>
                <c:pt idx="4">
                  <c:v>2019</c:v>
                </c:pt>
              </c:numCache>
            </c:numRef>
          </c:cat>
          <c:val>
            <c:numRef>
              <c:f>Sheet1!$B$9:$F$9</c:f>
              <c:numCache>
                <c:formatCode>0.0</c:formatCode>
                <c:ptCount val="5"/>
                <c:pt idx="0">
                  <c:v>100</c:v>
                </c:pt>
                <c:pt idx="1">
                  <c:v>116.7</c:v>
                </c:pt>
                <c:pt idx="2">
                  <c:v>132.4</c:v>
                </c:pt>
                <c:pt idx="3">
                  <c:v>130.4</c:v>
                </c:pt>
                <c:pt idx="4">
                  <c:v>194.4</c:v>
                </c:pt>
              </c:numCache>
            </c:numRef>
          </c:val>
          <c:smooth val="0"/>
          <c:extLst>
            <c:ext xmlns:c16="http://schemas.microsoft.com/office/drawing/2014/chart" uri="{C3380CC4-5D6E-409C-BE32-E72D297353CC}">
              <c16:uniqueId val="{00000006-27A7-46BD-8414-39E5F650BBE9}"/>
            </c:ext>
          </c:extLst>
        </c:ser>
        <c:ser>
          <c:idx val="2"/>
          <c:order val="2"/>
          <c:tx>
            <c:strRef>
              <c:f>Sheet1!$A$10</c:f>
              <c:strCache>
                <c:ptCount val="1"/>
                <c:pt idx="0">
                  <c:v>Lợn</c:v>
                </c:pt>
              </c:strCache>
            </c:strRef>
          </c:tx>
          <c:spPr>
            <a:ln w="19050" cap="rnd">
              <a:solidFill>
                <a:sysClr val="windowText" lastClr="000000"/>
              </a:solidFill>
              <a:round/>
            </a:ln>
            <a:effectLst/>
          </c:spPr>
          <c:marker>
            <c:symbol val="star"/>
            <c:size val="9"/>
            <c:spPr>
              <a:noFill/>
              <a:ln w="28575">
                <a:solidFill>
                  <a:sysClr val="windowText" lastClr="000000"/>
                </a:solidFill>
              </a:ln>
              <a:effectLst/>
            </c:spPr>
          </c:marker>
          <c:dLbls>
            <c:dLbl>
              <c:idx val="0"/>
              <c:delete val="1"/>
              <c:extLst>
                <c:ext xmlns:c15="http://schemas.microsoft.com/office/drawing/2012/chart" uri="{CE6537A1-D6FC-4f65-9D91-7224C49458BB}"/>
                <c:ext xmlns:c16="http://schemas.microsoft.com/office/drawing/2014/chart" uri="{C3380CC4-5D6E-409C-BE32-E72D297353CC}">
                  <c16:uniqueId val="{00000007-27A7-46BD-8414-39E5F650BBE9}"/>
                </c:ext>
              </c:extLst>
            </c:dLbl>
            <c:dLbl>
              <c:idx val="1"/>
              <c:layout>
                <c:manualLayout>
                  <c:x val="-4.5515435682017505E-2"/>
                  <c:y val="-2.864233221297489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27A7-46BD-8414-39E5F650BBE9}"/>
                </c:ext>
              </c:extLst>
            </c:dLbl>
            <c:dLbl>
              <c:idx val="2"/>
              <c:layout>
                <c:manualLayout>
                  <c:x val="-4.2031005665491214E-2"/>
                  <c:y val="2.217392899061025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27A7-46BD-8414-39E5F650BBE9}"/>
                </c:ext>
              </c:extLst>
            </c:dLbl>
            <c:dLbl>
              <c:idx val="3"/>
              <c:layout>
                <c:manualLayout>
                  <c:x val="-4.3773220673754387E-2"/>
                  <c:y val="1.582189634016218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27A7-46BD-8414-39E5F650BBE9}"/>
                </c:ext>
              </c:extLst>
            </c:dLbl>
            <c:spPr>
              <a:noFill/>
              <a:ln>
                <a:noFill/>
              </a:ln>
              <a:effectLst/>
            </c:spPr>
            <c:txPr>
              <a:bodyPr rot="0" spcFirstLastPara="1" vertOverflow="ellipsis" vert="horz" wrap="square" lIns="38100" tIns="19050" rIns="38100" bIns="19050" anchor="ctr" anchorCtr="1">
                <a:spAutoFit/>
              </a:bodyPr>
              <a:lstStyle/>
              <a:p>
                <a:pPr>
                  <a:defRPr sz="1300" b="0" i="0" u="none" strike="noStrike" kern="1200" baseline="0">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Sheet1!$B$7:$F$7</c:f>
              <c:numCache>
                <c:formatCode>General</c:formatCode>
                <c:ptCount val="5"/>
                <c:pt idx="0">
                  <c:v>1990</c:v>
                </c:pt>
                <c:pt idx="1">
                  <c:v>1995</c:v>
                </c:pt>
                <c:pt idx="2">
                  <c:v>2000</c:v>
                </c:pt>
                <c:pt idx="3">
                  <c:v>2002</c:v>
                </c:pt>
                <c:pt idx="4">
                  <c:v>2019</c:v>
                </c:pt>
              </c:numCache>
            </c:numRef>
          </c:cat>
          <c:val>
            <c:numRef>
              <c:f>Sheet1!$B$10:$F$10</c:f>
              <c:numCache>
                <c:formatCode>0.0</c:formatCode>
                <c:ptCount val="5"/>
                <c:pt idx="0">
                  <c:v>100</c:v>
                </c:pt>
                <c:pt idx="1">
                  <c:v>133</c:v>
                </c:pt>
                <c:pt idx="2">
                  <c:v>164.7</c:v>
                </c:pt>
                <c:pt idx="3">
                  <c:v>189</c:v>
                </c:pt>
                <c:pt idx="4">
                  <c:v>160</c:v>
                </c:pt>
              </c:numCache>
            </c:numRef>
          </c:val>
          <c:smooth val="0"/>
          <c:extLst>
            <c:ext xmlns:c16="http://schemas.microsoft.com/office/drawing/2014/chart" uri="{C3380CC4-5D6E-409C-BE32-E72D297353CC}">
              <c16:uniqueId val="{0000000B-27A7-46BD-8414-39E5F650BBE9}"/>
            </c:ext>
          </c:extLst>
        </c:ser>
        <c:ser>
          <c:idx val="3"/>
          <c:order val="3"/>
          <c:tx>
            <c:strRef>
              <c:f>Sheet1!$A$11</c:f>
              <c:strCache>
                <c:ptCount val="1"/>
                <c:pt idx="0">
                  <c:v>Gia cầm </c:v>
                </c:pt>
              </c:strCache>
            </c:strRef>
          </c:tx>
          <c:spPr>
            <a:ln w="28575" cap="rnd">
              <a:solidFill>
                <a:schemeClr val="tx1"/>
              </a:solidFill>
              <a:round/>
            </a:ln>
            <a:effectLst/>
          </c:spPr>
          <c:marker>
            <c:symbol val="plus"/>
            <c:size val="9"/>
            <c:spPr>
              <a:noFill/>
              <a:ln w="28575">
                <a:solidFill>
                  <a:schemeClr val="tx1"/>
                </a:solidFill>
              </a:ln>
              <a:effectLst/>
            </c:spPr>
          </c:marker>
          <c:dLbls>
            <c:dLbl>
              <c:idx val="0"/>
              <c:delete val="1"/>
              <c:extLst>
                <c:ext xmlns:c15="http://schemas.microsoft.com/office/drawing/2012/chart" uri="{CE6537A1-D6FC-4f65-9D91-7224C49458BB}"/>
                <c:ext xmlns:c16="http://schemas.microsoft.com/office/drawing/2014/chart" uri="{C3380CC4-5D6E-409C-BE32-E72D297353CC}">
                  <c16:uniqueId val="{0000000C-27A7-46BD-8414-39E5F650BBE9}"/>
                </c:ext>
              </c:extLst>
            </c:dLbl>
            <c:dLbl>
              <c:idx val="1"/>
              <c:delete val="1"/>
              <c:extLst>
                <c:ext xmlns:c15="http://schemas.microsoft.com/office/drawing/2012/chart" uri="{CE6537A1-D6FC-4f65-9D91-7224C49458BB}"/>
                <c:ext xmlns:c16="http://schemas.microsoft.com/office/drawing/2014/chart" uri="{C3380CC4-5D6E-409C-BE32-E72D297353CC}">
                  <c16:uniqueId val="{0000000D-27A7-46BD-8414-39E5F650BBE9}"/>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Sheet1!$B$7:$F$7</c:f>
              <c:numCache>
                <c:formatCode>General</c:formatCode>
                <c:ptCount val="5"/>
                <c:pt idx="0">
                  <c:v>1990</c:v>
                </c:pt>
                <c:pt idx="1">
                  <c:v>1995</c:v>
                </c:pt>
                <c:pt idx="2">
                  <c:v>2000</c:v>
                </c:pt>
                <c:pt idx="3">
                  <c:v>2002</c:v>
                </c:pt>
                <c:pt idx="4">
                  <c:v>2019</c:v>
                </c:pt>
              </c:numCache>
            </c:numRef>
          </c:cat>
          <c:val>
            <c:numRef>
              <c:f>Sheet1!$B$11:$F$11</c:f>
              <c:numCache>
                <c:formatCode>0.0</c:formatCode>
                <c:ptCount val="5"/>
                <c:pt idx="0">
                  <c:v>100</c:v>
                </c:pt>
                <c:pt idx="1">
                  <c:v>132.30000000000001</c:v>
                </c:pt>
                <c:pt idx="2">
                  <c:v>182.6</c:v>
                </c:pt>
                <c:pt idx="3">
                  <c:v>217.2</c:v>
                </c:pt>
                <c:pt idx="4">
                  <c:v>448</c:v>
                </c:pt>
              </c:numCache>
            </c:numRef>
          </c:val>
          <c:smooth val="0"/>
          <c:extLst>
            <c:ext xmlns:c16="http://schemas.microsoft.com/office/drawing/2014/chart" uri="{C3380CC4-5D6E-409C-BE32-E72D297353CC}">
              <c16:uniqueId val="{0000000E-27A7-46BD-8414-39E5F650BBE9}"/>
            </c:ext>
          </c:extLst>
        </c:ser>
        <c:ser>
          <c:idx val="4"/>
          <c:order val="4"/>
          <c:tx>
            <c:strRef>
              <c:f>Sheet1!$A$12</c:f>
              <c:strCache>
                <c:ptCount val="1"/>
                <c:pt idx="0">
                  <c:v>a</c:v>
                </c:pt>
              </c:strCache>
            </c:strRef>
          </c:tx>
          <c:marker>
            <c:spPr>
              <a:ln>
                <a:solidFill>
                  <a:schemeClr val="tx1"/>
                </a:solidFill>
              </a:ln>
            </c:spPr>
          </c:marker>
          <c:dLbls>
            <c:dLbl>
              <c:idx val="0"/>
              <c:delete val="1"/>
              <c:extLst>
                <c:ext xmlns:c15="http://schemas.microsoft.com/office/drawing/2012/chart" uri="{CE6537A1-D6FC-4f65-9D91-7224C49458BB}"/>
                <c:ext xmlns:c16="http://schemas.microsoft.com/office/drawing/2014/chart" uri="{C3380CC4-5D6E-409C-BE32-E72D297353CC}">
                  <c16:uniqueId val="{0000000F-27A7-46BD-8414-39E5F650BBE9}"/>
                </c:ext>
              </c:extLst>
            </c:dLbl>
            <c:spPr>
              <a:noFill/>
              <a:ln>
                <a:noFill/>
              </a:ln>
              <a:effectLst/>
            </c:spPr>
            <c:txPr>
              <a:bodyPr wrap="square" lIns="38100" tIns="19050" rIns="38100" bIns="19050" anchor="ctr">
                <a:spAutoFit/>
              </a:bodyPr>
              <a:lstStyle/>
              <a:p>
                <a:pPr>
                  <a:defRPr sz="2000"/>
                </a:pPr>
                <a:endParaRPr lang="en-US"/>
              </a:p>
            </c:txPr>
            <c:dLblPos val="b"/>
            <c:showLegendKey val="0"/>
            <c:showVal val="0"/>
            <c:showCatName val="1"/>
            <c:showSerName val="0"/>
            <c:showPercent val="0"/>
            <c:showBubbleSize val="0"/>
            <c:showLeaderLines val="0"/>
            <c:extLst>
              <c:ext xmlns:c15="http://schemas.microsoft.com/office/drawing/2012/chart" uri="{CE6537A1-D6FC-4f65-9D91-7224C49458BB}">
                <c15:showLeaderLines val="1"/>
              </c:ext>
            </c:extLst>
          </c:dLbls>
          <c:cat>
            <c:numRef>
              <c:f>Sheet1!$B$7:$F$7</c:f>
              <c:numCache>
                <c:formatCode>General</c:formatCode>
                <c:ptCount val="5"/>
                <c:pt idx="0">
                  <c:v>1990</c:v>
                </c:pt>
                <c:pt idx="1">
                  <c:v>1995</c:v>
                </c:pt>
                <c:pt idx="2">
                  <c:v>2000</c:v>
                </c:pt>
                <c:pt idx="3">
                  <c:v>2002</c:v>
                </c:pt>
                <c:pt idx="4">
                  <c:v>2019</c:v>
                </c:pt>
              </c:numCache>
            </c:numRef>
          </c:cat>
          <c:val>
            <c:numRef>
              <c:f>Sheet1!$B$12:$F$12</c:f>
              <c:numCache>
                <c:formatCode>General</c:formatCode>
                <c:ptCount val="5"/>
                <c:pt idx="0">
                  <c:v>0</c:v>
                </c:pt>
                <c:pt idx="1">
                  <c:v>0</c:v>
                </c:pt>
                <c:pt idx="2">
                  <c:v>0</c:v>
                </c:pt>
                <c:pt idx="3">
                  <c:v>0</c:v>
                </c:pt>
                <c:pt idx="4">
                  <c:v>0</c:v>
                </c:pt>
              </c:numCache>
            </c:numRef>
          </c:val>
          <c:smooth val="0"/>
          <c:extLst>
            <c:ext xmlns:c16="http://schemas.microsoft.com/office/drawing/2014/chart" uri="{C3380CC4-5D6E-409C-BE32-E72D297353CC}">
              <c16:uniqueId val="{00000010-27A7-46BD-8414-39E5F650BBE9}"/>
            </c:ext>
          </c:extLst>
        </c:ser>
        <c:dLbls>
          <c:showLegendKey val="0"/>
          <c:showVal val="0"/>
          <c:showCatName val="0"/>
          <c:showSerName val="0"/>
          <c:showPercent val="0"/>
          <c:showBubbleSize val="0"/>
        </c:dLbls>
        <c:marker val="1"/>
        <c:smooth val="0"/>
        <c:axId val="384831560"/>
        <c:axId val="384842144"/>
      </c:lineChart>
      <c:dateAx>
        <c:axId val="384831560"/>
        <c:scaling>
          <c:orientation val="minMax"/>
        </c:scaling>
        <c:delete val="0"/>
        <c:axPos val="b"/>
        <c:numFmt formatCode="General" sourceLinked="1"/>
        <c:majorTickMark val="none"/>
        <c:min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a:defRPr sz="1800" b="0" i="0" u="none" strike="noStrike" kern="1200" baseline="0">
                <a:solidFill>
                  <a:sysClr val="windowText" lastClr="000000"/>
                </a:solidFill>
                <a:latin typeface="+mn-lt"/>
                <a:ea typeface="Tahoma" panose="020B0604030504040204" pitchFamily="34" charset="0"/>
                <a:cs typeface="Tahoma" panose="020B0604030504040204" pitchFamily="34" charset="0"/>
              </a:defRPr>
            </a:pPr>
            <a:endParaRPr lang="en-US"/>
          </a:p>
        </c:txPr>
        <c:crossAx val="384842144"/>
        <c:crosses val="autoZero"/>
        <c:auto val="0"/>
        <c:lblOffset val="100"/>
        <c:baseTimeUnit val="days"/>
        <c:majorUnit val="7"/>
        <c:majorTimeUnit val="years"/>
      </c:dateAx>
      <c:valAx>
        <c:axId val="384842144"/>
        <c:scaling>
          <c:orientation val="minMax"/>
        </c:scaling>
        <c:delete val="0"/>
        <c:axPos val="l"/>
        <c:numFmt formatCode="0" sourceLinked="0"/>
        <c:majorTickMark val="cross"/>
        <c:minorTickMark val="none"/>
        <c:tickLblPos val="nextTo"/>
        <c:spPr>
          <a:noFill/>
          <a:ln w="12700">
            <a:solidFill>
              <a:schemeClr val="tx1"/>
            </a:solidFill>
          </a:ln>
          <a:effectLst/>
        </c:spPr>
        <c:txPr>
          <a:bodyPr rot="-60000000" spcFirstLastPara="1" vertOverflow="ellipsis" vert="horz" wrap="square" anchor="ctr" anchorCtr="1"/>
          <a:lstStyle/>
          <a:p>
            <a:pPr>
              <a:defRPr sz="2000" b="0" i="0" u="none" strike="noStrike" kern="1200" baseline="0">
                <a:solidFill>
                  <a:sysClr val="windowText" lastClr="000000"/>
                </a:solidFill>
                <a:latin typeface="+mn-lt"/>
                <a:ea typeface="Tahoma" panose="020B0604030504040204" pitchFamily="34" charset="0"/>
                <a:cs typeface="Tahoma" panose="020B0604030504040204" pitchFamily="34" charset="0"/>
              </a:defRPr>
            </a:pPr>
            <a:endParaRPr lang="en-US"/>
          </a:p>
        </c:txPr>
        <c:crossAx val="384831560"/>
        <c:crosses val="autoZero"/>
        <c:crossBetween val="midCat"/>
      </c:valAx>
    </c:plotArea>
    <c:legend>
      <c:legendPos val="b"/>
      <c:legendEntry>
        <c:idx val="4"/>
        <c:delete val="1"/>
      </c:legendEntry>
      <c:layout>
        <c:manualLayout>
          <c:xMode val="edge"/>
          <c:yMode val="edge"/>
          <c:x val="0.27273967391091941"/>
          <c:y val="0.89449574208107985"/>
          <c:w val="0.45209924957586611"/>
          <c:h val="7.2357869635515881E-2"/>
        </c:manualLayout>
      </c:layout>
      <c:overlay val="0"/>
      <c:txPr>
        <a:bodyPr/>
        <a:lstStyle/>
        <a:p>
          <a:pPr>
            <a:defRPr sz="2400" b="0"/>
          </a:pPr>
          <a:endParaRPr lang="en-US"/>
        </a:p>
      </c:txPr>
    </c:legend>
    <c:plotVisOnly val="1"/>
    <c:dispBlanksAs val="gap"/>
    <c:showDLblsOverMax val="0"/>
  </c:chart>
  <c:txPr>
    <a:bodyPr/>
    <a:lstStyle/>
    <a:p>
      <a:pPr>
        <a:defRPr/>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baseline="0">
                <a:solidFill>
                  <a:schemeClr val="dk1">
                    <a:lumMod val="75000"/>
                    <a:lumOff val="25000"/>
                  </a:schemeClr>
                </a:solidFill>
                <a:latin typeface="+mn-lt"/>
                <a:ea typeface="+mn-ea"/>
                <a:cs typeface="+mn-cs"/>
              </a:defRPr>
            </a:pPr>
            <a:r>
              <a:rPr lang="en-US" sz="2400" b="0" dirty="0">
                <a:solidFill>
                  <a:sysClr val="windowText" lastClr="000000"/>
                </a:solidFill>
              </a:rPr>
              <a:t>2019</a:t>
            </a:r>
          </a:p>
        </c:rich>
      </c:tx>
      <c:layout>
        <c:manualLayout>
          <c:xMode val="edge"/>
          <c:yMode val="edge"/>
          <c:x val="0.25049307195874193"/>
          <c:y val="0.7975353873978932"/>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dk1">
                  <a:lumMod val="75000"/>
                  <a:lumOff val="25000"/>
                </a:schemeClr>
              </a:solidFill>
              <a:latin typeface="+mn-lt"/>
              <a:ea typeface="+mn-ea"/>
              <a:cs typeface="+mn-cs"/>
            </a:defRPr>
          </a:pPr>
          <a:endParaRPr lang="en-US"/>
        </a:p>
      </c:txPr>
    </c:title>
    <c:autoTitleDeleted val="0"/>
    <c:plotArea>
      <c:layout>
        <c:manualLayout>
          <c:layoutTarget val="inner"/>
          <c:xMode val="edge"/>
          <c:yMode val="edge"/>
          <c:x val="0.13797338486648444"/>
          <c:y val="0.23446252891737465"/>
          <c:w val="0.3105164194693763"/>
          <c:h val="0.49463255751517826"/>
        </c:manualLayout>
      </c:layout>
      <c:pieChart>
        <c:varyColors val="1"/>
        <c:dLbls>
          <c:dLblPos val="ctr"/>
          <c:showLegendKey val="0"/>
          <c:showVal val="0"/>
          <c:showCatName val="0"/>
          <c:showSerName val="0"/>
          <c:showPercent val="1"/>
          <c:showBubbleSize val="0"/>
          <c:showLeaderLines val="0"/>
        </c:dLbls>
        <c:firstSliceAng val="0"/>
      </c:pieChart>
      <c:spPr>
        <a:noFill/>
        <a:ln>
          <a:noFill/>
        </a:ln>
        <a:effectLst/>
      </c:spPr>
    </c:plotArea>
    <c:legend>
      <c:legendPos val="b"/>
      <c:layout>
        <c:manualLayout>
          <c:xMode val="edge"/>
          <c:yMode val="edge"/>
          <c:x val="0"/>
          <c:y val="0.83641432279348771"/>
          <c:w val="0.44752980389545483"/>
          <c:h val="0.16358567720651229"/>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9BB4E10-D1F4-4D1F-9E08-6C7299EBDFE8}" type="datetimeFigureOut">
              <a:rPr lang="en-US" smtClean="0"/>
              <a:t>12/8/2021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E63F217-26E5-45D9-BF5D-A43EF909027F}" type="slidenum">
              <a:rPr lang="en-US" smtClean="0"/>
              <a:t>‹#›</a:t>
            </a:fld>
            <a:endParaRPr lang="en-US"/>
          </a:p>
        </p:txBody>
      </p:sp>
    </p:spTree>
    <p:extLst>
      <p:ext uri="{BB962C8B-B14F-4D97-AF65-F5344CB8AC3E}">
        <p14:creationId xmlns:p14="http://schemas.microsoft.com/office/powerpoint/2010/main" val="40149631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Lưu</a:t>
            </a:r>
            <a:r>
              <a:rPr lang="en-US" baseline="0" dirty="0"/>
              <a:t> ý, </a:t>
            </a:r>
            <a:r>
              <a:rPr lang="en-US" baseline="0" dirty="0" err="1"/>
              <a:t>Gv</a:t>
            </a:r>
            <a:r>
              <a:rPr lang="en-US" baseline="0" dirty="0"/>
              <a:t> </a:t>
            </a:r>
            <a:r>
              <a:rPr lang="en-US" baseline="0" dirty="0" err="1"/>
              <a:t>không</a:t>
            </a:r>
            <a:r>
              <a:rPr lang="en-US" baseline="0" dirty="0"/>
              <a:t> </a:t>
            </a:r>
            <a:r>
              <a:rPr lang="en-US" baseline="0" dirty="0" err="1"/>
              <a:t>dùng</a:t>
            </a:r>
            <a:r>
              <a:rPr lang="en-US" baseline="0" dirty="0"/>
              <a:t> </a:t>
            </a:r>
            <a:r>
              <a:rPr lang="en-US" baseline="0" dirty="0" err="1"/>
              <a:t>màu</a:t>
            </a:r>
            <a:r>
              <a:rPr lang="en-US" baseline="0" dirty="0"/>
              <a:t> </a:t>
            </a:r>
            <a:r>
              <a:rPr lang="en-US" baseline="0" dirty="0" err="1"/>
              <a:t>để</a:t>
            </a:r>
            <a:r>
              <a:rPr lang="en-US" baseline="0" dirty="0"/>
              <a:t> </a:t>
            </a:r>
            <a:r>
              <a:rPr lang="en-US" baseline="0" dirty="0" err="1"/>
              <a:t>dạy</a:t>
            </a:r>
            <a:r>
              <a:rPr lang="en-US" baseline="0" dirty="0"/>
              <a:t> </a:t>
            </a:r>
            <a:r>
              <a:rPr lang="en-US" baseline="0" dirty="0" err="1"/>
              <a:t>các</a:t>
            </a:r>
            <a:r>
              <a:rPr lang="en-US" baseline="0" dirty="0"/>
              <a:t> </a:t>
            </a:r>
            <a:r>
              <a:rPr lang="en-US" baseline="0" dirty="0" err="1"/>
              <a:t>em</a:t>
            </a:r>
            <a:r>
              <a:rPr lang="en-US" baseline="0" dirty="0"/>
              <a:t> </a:t>
            </a:r>
            <a:r>
              <a:rPr lang="en-US" baseline="0" dirty="0" err="1"/>
              <a:t>cách</a:t>
            </a:r>
            <a:r>
              <a:rPr lang="en-US" baseline="0" dirty="0"/>
              <a:t> </a:t>
            </a:r>
            <a:r>
              <a:rPr lang="en-US" baseline="0" dirty="0" err="1"/>
              <a:t>kí</a:t>
            </a:r>
            <a:r>
              <a:rPr lang="en-US" baseline="0" dirty="0"/>
              <a:t> </a:t>
            </a:r>
            <a:r>
              <a:rPr lang="en-US" baseline="0" dirty="0" err="1"/>
              <a:t>hiệu</a:t>
            </a:r>
            <a:r>
              <a:rPr lang="en-US" baseline="0" dirty="0"/>
              <a:t> </a:t>
            </a:r>
            <a:r>
              <a:rPr lang="en-US" baseline="0" dirty="0" err="1"/>
              <a:t>khi</a:t>
            </a:r>
            <a:r>
              <a:rPr lang="en-US" baseline="0" dirty="0"/>
              <a:t> </a:t>
            </a:r>
            <a:r>
              <a:rPr lang="en-US" baseline="0" dirty="0" err="1"/>
              <a:t>làm</a:t>
            </a:r>
            <a:r>
              <a:rPr lang="en-US" baseline="0" dirty="0"/>
              <a:t> </a:t>
            </a:r>
            <a:r>
              <a:rPr lang="en-US" baseline="0" dirty="0" err="1"/>
              <a:t>bài</a:t>
            </a:r>
            <a:endParaRPr lang="en-US" dirty="0"/>
          </a:p>
        </p:txBody>
      </p:sp>
      <p:sp>
        <p:nvSpPr>
          <p:cNvPr id="4" name="Slide Number Placeholder 3"/>
          <p:cNvSpPr>
            <a:spLocks noGrp="1"/>
          </p:cNvSpPr>
          <p:nvPr>
            <p:ph type="sldNum" sz="quarter" idx="10"/>
          </p:nvPr>
        </p:nvSpPr>
        <p:spPr/>
        <p:txBody>
          <a:bodyPr/>
          <a:lstStyle/>
          <a:p>
            <a:fld id="{4E63F217-26E5-45D9-BF5D-A43EF909027F}" type="slidenum">
              <a:rPr lang="en-US" smtClean="0"/>
              <a:t>10</a:t>
            </a:fld>
            <a:endParaRPr lang="en-US"/>
          </a:p>
        </p:txBody>
      </p:sp>
    </p:spTree>
    <p:extLst>
      <p:ext uri="{BB962C8B-B14F-4D97-AF65-F5344CB8AC3E}">
        <p14:creationId xmlns:p14="http://schemas.microsoft.com/office/powerpoint/2010/main" val="33142792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kern="1200" dirty="0">
                <a:solidFill>
                  <a:schemeClr val="tx1"/>
                </a:solidFill>
                <a:effectLst/>
                <a:latin typeface="+mn-lt"/>
                <a:ea typeface="+mn-ea"/>
                <a:cs typeface="+mn-cs"/>
              </a:rPr>
              <a:t> - GV cho cả lớp quan sát 2 biểu đồ đã vẽ trên bảng, nhận xét và đánh giá.</a:t>
            </a:r>
            <a:endParaRPr lang="en-US" sz="1200" kern="1200" dirty="0">
              <a:solidFill>
                <a:schemeClr val="tx1"/>
              </a:solidFill>
              <a:effectLst/>
              <a:latin typeface="+mn-lt"/>
              <a:ea typeface="+mn-ea"/>
              <a:cs typeface="+mn-cs"/>
            </a:endParaRPr>
          </a:p>
          <a:p>
            <a:r>
              <a:rPr lang="vi-VN" sz="1200" kern="1200" dirty="0">
                <a:solidFill>
                  <a:schemeClr val="tx1"/>
                </a:solidFill>
                <a:effectLst/>
                <a:latin typeface="+mn-lt"/>
                <a:ea typeface="+mn-ea"/>
                <a:cs typeface="+mn-cs"/>
              </a:rPr>
              <a:t> - GV chọn một số bài vẽ tốt và chưa tôt trình chiếu trên máy chiếu vật thể để minh họa thêm .( GV có thể cho điểm với những HS vẽ tốt) </a:t>
            </a:r>
            <a:endParaRPr lang="en-US" sz="1200" kern="1200" dirty="0">
              <a:solidFill>
                <a:schemeClr val="tx1"/>
              </a:solidFill>
              <a:effectLst/>
              <a:latin typeface="+mn-lt"/>
              <a:ea typeface="+mn-ea"/>
              <a:cs typeface="+mn-cs"/>
            </a:endParaRPr>
          </a:p>
          <a:p>
            <a:r>
              <a:rPr lang="vi-VN" sz="1200" kern="1200" dirty="0">
                <a:solidFill>
                  <a:schemeClr val="tx1"/>
                </a:solidFill>
                <a:effectLst/>
                <a:latin typeface="+mn-lt"/>
                <a:ea typeface="+mn-ea"/>
                <a:cs typeface="+mn-cs"/>
              </a:rPr>
              <a:t> - GV nhận xét quá trình thực hành của cả lớp, rút ra những sai sót mà HS còn mắc phải khi vẽ 2 dạng biểu đồ này.</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4E63F217-26E5-45D9-BF5D-A43EF909027F}" type="slidenum">
              <a:rPr lang="en-US" smtClean="0"/>
              <a:t>11</a:t>
            </a:fld>
            <a:endParaRPr lang="en-US"/>
          </a:p>
        </p:txBody>
      </p:sp>
    </p:spTree>
    <p:extLst>
      <p:ext uri="{BB962C8B-B14F-4D97-AF65-F5344CB8AC3E}">
        <p14:creationId xmlns:p14="http://schemas.microsoft.com/office/powerpoint/2010/main" val="3332443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kern="1200" dirty="0">
                <a:solidFill>
                  <a:schemeClr val="tx1"/>
                </a:solidFill>
                <a:effectLst/>
                <a:latin typeface="+mn-lt"/>
                <a:ea typeface="+mn-ea"/>
                <a:cs typeface="+mn-cs"/>
              </a:rPr>
              <a:t> - GV cho cả lớp quan sát 2 biểu đồ đã vẽ trên bảng, nhận xét và đánh giá.</a:t>
            </a:r>
            <a:endParaRPr lang="en-US" sz="1200" kern="1200" dirty="0">
              <a:solidFill>
                <a:schemeClr val="tx1"/>
              </a:solidFill>
              <a:effectLst/>
              <a:latin typeface="+mn-lt"/>
              <a:ea typeface="+mn-ea"/>
              <a:cs typeface="+mn-cs"/>
            </a:endParaRPr>
          </a:p>
          <a:p>
            <a:r>
              <a:rPr lang="vi-VN" sz="1200" kern="1200" dirty="0">
                <a:solidFill>
                  <a:schemeClr val="tx1"/>
                </a:solidFill>
                <a:effectLst/>
                <a:latin typeface="+mn-lt"/>
                <a:ea typeface="+mn-ea"/>
                <a:cs typeface="+mn-cs"/>
              </a:rPr>
              <a:t> - GV chọn một số bài vẽ tốt và chưa tôt trình chiếu trên máy chiếu vật thể để minh họa thêm .( GV có thể cho điểm với những HS vẽ tốt) </a:t>
            </a:r>
            <a:endParaRPr lang="en-US" sz="1200" kern="1200" dirty="0">
              <a:solidFill>
                <a:schemeClr val="tx1"/>
              </a:solidFill>
              <a:effectLst/>
              <a:latin typeface="+mn-lt"/>
              <a:ea typeface="+mn-ea"/>
              <a:cs typeface="+mn-cs"/>
            </a:endParaRPr>
          </a:p>
          <a:p>
            <a:r>
              <a:rPr lang="vi-VN" sz="1200" kern="1200" dirty="0">
                <a:solidFill>
                  <a:schemeClr val="tx1"/>
                </a:solidFill>
                <a:effectLst/>
                <a:latin typeface="+mn-lt"/>
                <a:ea typeface="+mn-ea"/>
                <a:cs typeface="+mn-cs"/>
              </a:rPr>
              <a:t> - GV nhận xét quá trình thực hành của cả lớp, rút ra những sai sót mà HS còn mắc phải khi vẽ 2 dạng biểu đồ này.</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4E63F217-26E5-45D9-BF5D-A43EF909027F}" type="slidenum">
              <a:rPr lang="en-US" smtClean="0"/>
              <a:t>16</a:t>
            </a:fld>
            <a:endParaRPr lang="en-US"/>
          </a:p>
        </p:txBody>
      </p:sp>
    </p:spTree>
    <p:extLst>
      <p:ext uri="{BB962C8B-B14F-4D97-AF65-F5344CB8AC3E}">
        <p14:creationId xmlns:p14="http://schemas.microsoft.com/office/powerpoint/2010/main" val="34089547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1" kern="1200" dirty="0">
                <a:solidFill>
                  <a:schemeClr val="tx1"/>
                </a:solidFill>
                <a:effectLst/>
                <a:latin typeface="+mn-lt"/>
                <a:ea typeface="+mn-ea"/>
                <a:cs typeface="+mn-cs"/>
              </a:rPr>
              <a:t> Bước 1: </a:t>
            </a:r>
            <a:r>
              <a:rPr lang="vi-VN" sz="1200" kern="1200" dirty="0">
                <a:solidFill>
                  <a:schemeClr val="tx1"/>
                </a:solidFill>
                <a:effectLst/>
                <a:latin typeface="+mn-lt"/>
                <a:ea typeface="+mn-ea"/>
                <a:cs typeface="+mn-cs"/>
              </a:rPr>
              <a:t>GV tổ chức cho HS thực hành vẽ biểu đồ</a:t>
            </a:r>
            <a:endParaRPr lang="en-US" sz="1200" kern="1200" dirty="0">
              <a:solidFill>
                <a:schemeClr val="tx1"/>
              </a:solidFill>
              <a:effectLst/>
              <a:latin typeface="+mn-lt"/>
              <a:ea typeface="+mn-ea"/>
              <a:cs typeface="+mn-cs"/>
            </a:endParaRPr>
          </a:p>
          <a:p>
            <a:r>
              <a:rPr lang="vi-VN" sz="1200" b="1" kern="1200" dirty="0">
                <a:solidFill>
                  <a:schemeClr val="tx1"/>
                </a:solidFill>
                <a:effectLst/>
                <a:latin typeface="+mn-lt"/>
                <a:ea typeface="+mn-ea"/>
                <a:cs typeface="+mn-cs"/>
              </a:rPr>
              <a:t> - </a:t>
            </a:r>
            <a:r>
              <a:rPr lang="vi-VN" sz="1200" kern="1200" dirty="0">
                <a:solidFill>
                  <a:schemeClr val="tx1"/>
                </a:solidFill>
                <a:effectLst/>
                <a:latin typeface="+mn-lt"/>
                <a:ea typeface="+mn-ea"/>
                <a:cs typeface="+mn-cs"/>
              </a:rPr>
              <a:t>GV giao nhiệm vụ cho các nhóm:</a:t>
            </a:r>
            <a:endParaRPr lang="en-US" sz="1200" kern="1200" dirty="0">
              <a:solidFill>
                <a:schemeClr val="tx1"/>
              </a:solidFill>
              <a:effectLst/>
              <a:latin typeface="+mn-lt"/>
              <a:ea typeface="+mn-ea"/>
              <a:cs typeface="+mn-cs"/>
            </a:endParaRPr>
          </a:p>
          <a:p>
            <a:r>
              <a:rPr lang="vi-VN" sz="1200" kern="1200" dirty="0">
                <a:solidFill>
                  <a:schemeClr val="tx1"/>
                </a:solidFill>
                <a:effectLst/>
                <a:latin typeface="+mn-lt"/>
                <a:ea typeface="+mn-ea"/>
                <a:cs typeface="+mn-cs"/>
              </a:rPr>
              <a:t>  + Nhóm 1 và 2: Thực hành bài 1.</a:t>
            </a:r>
            <a:endParaRPr lang="en-US" sz="1200" kern="1200" dirty="0">
              <a:solidFill>
                <a:schemeClr val="tx1"/>
              </a:solidFill>
              <a:effectLst/>
              <a:latin typeface="+mn-lt"/>
              <a:ea typeface="+mn-ea"/>
              <a:cs typeface="+mn-cs"/>
            </a:endParaRPr>
          </a:p>
          <a:p>
            <a:r>
              <a:rPr lang="vi-VN" sz="1200" kern="1200" dirty="0">
                <a:solidFill>
                  <a:schemeClr val="tx1"/>
                </a:solidFill>
                <a:effectLst/>
                <a:latin typeface="+mn-lt"/>
                <a:ea typeface="+mn-ea"/>
                <a:cs typeface="+mn-cs"/>
              </a:rPr>
              <a:t>  + Nhóm 3 và 4: Thực hành bài 2.</a:t>
            </a:r>
            <a:endParaRPr lang="en-US" sz="1200" kern="1200" dirty="0">
              <a:solidFill>
                <a:schemeClr val="tx1"/>
              </a:solidFill>
              <a:effectLst/>
              <a:latin typeface="+mn-lt"/>
              <a:ea typeface="+mn-ea"/>
              <a:cs typeface="+mn-cs"/>
            </a:endParaRPr>
          </a:p>
          <a:p>
            <a:r>
              <a:rPr lang="vi-VN" sz="1200" kern="1200" dirty="0">
                <a:solidFill>
                  <a:schemeClr val="tx1"/>
                </a:solidFill>
                <a:effectLst/>
                <a:latin typeface="+mn-lt"/>
                <a:ea typeface="+mn-ea"/>
                <a:cs typeface="+mn-cs"/>
              </a:rPr>
              <a:t>     Các HS thực hành vào vở của mình theo nhiệm vụ của từng nhóm.</a:t>
            </a:r>
            <a:endParaRPr lang="en-US" sz="1200" kern="1200" dirty="0">
              <a:solidFill>
                <a:schemeClr val="tx1"/>
              </a:solidFill>
              <a:effectLst/>
              <a:latin typeface="+mn-lt"/>
              <a:ea typeface="+mn-ea"/>
              <a:cs typeface="+mn-cs"/>
            </a:endParaRPr>
          </a:p>
          <a:p>
            <a:r>
              <a:rPr lang="vi-VN" sz="1200" kern="1200" dirty="0">
                <a:solidFill>
                  <a:schemeClr val="tx1"/>
                </a:solidFill>
                <a:effectLst/>
                <a:latin typeface="+mn-lt"/>
                <a:ea typeface="+mn-ea"/>
                <a:cs typeface="+mn-cs"/>
              </a:rPr>
              <a:t> - GV gọi 2 HS lên bảng, mỗi HS vẽ một loại biểu đồ.</a:t>
            </a:r>
            <a:endParaRPr lang="en-US" sz="1200" kern="1200" dirty="0">
              <a:solidFill>
                <a:schemeClr val="tx1"/>
              </a:solidFill>
              <a:effectLst/>
              <a:latin typeface="+mn-lt"/>
              <a:ea typeface="+mn-ea"/>
              <a:cs typeface="+mn-cs"/>
            </a:endParaRPr>
          </a:p>
          <a:p>
            <a:r>
              <a:rPr lang="vi-VN" sz="1200" kern="1200" dirty="0">
                <a:solidFill>
                  <a:schemeClr val="tx1"/>
                </a:solidFill>
                <a:effectLst/>
                <a:latin typeface="+mn-lt"/>
                <a:ea typeface="+mn-ea"/>
                <a:cs typeface="+mn-cs"/>
              </a:rPr>
              <a:t> - HS thực hành vẽ biểu đồ, GV quan sát qua trình thực hành của cả lớp, hướng dẫn và hỗ trợ HS yếu kém.</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4E63F217-26E5-45D9-BF5D-A43EF909027F}" type="slidenum">
              <a:rPr lang="en-US" smtClean="0"/>
              <a:t>17</a:t>
            </a:fld>
            <a:endParaRPr lang="en-US"/>
          </a:p>
        </p:txBody>
      </p:sp>
    </p:spTree>
    <p:extLst>
      <p:ext uri="{BB962C8B-B14F-4D97-AF65-F5344CB8AC3E}">
        <p14:creationId xmlns:p14="http://schemas.microsoft.com/office/powerpoint/2010/main" val="14210151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kern="1200" dirty="0">
                <a:solidFill>
                  <a:schemeClr val="tx1"/>
                </a:solidFill>
                <a:effectLst/>
                <a:latin typeface="+mn-lt"/>
                <a:ea typeface="+mn-ea"/>
                <a:cs typeface="+mn-cs"/>
              </a:rPr>
              <a:t> - GV cho cả lớp quan sát 2 biểu đồ đã vẽ trên bảng, nhận xét và đánh giá.</a:t>
            </a:r>
            <a:endParaRPr lang="en-US" sz="1200" kern="1200" dirty="0">
              <a:solidFill>
                <a:schemeClr val="tx1"/>
              </a:solidFill>
              <a:effectLst/>
              <a:latin typeface="+mn-lt"/>
              <a:ea typeface="+mn-ea"/>
              <a:cs typeface="+mn-cs"/>
            </a:endParaRPr>
          </a:p>
          <a:p>
            <a:r>
              <a:rPr lang="vi-VN" sz="1200" kern="1200" dirty="0">
                <a:solidFill>
                  <a:schemeClr val="tx1"/>
                </a:solidFill>
                <a:effectLst/>
                <a:latin typeface="+mn-lt"/>
                <a:ea typeface="+mn-ea"/>
                <a:cs typeface="+mn-cs"/>
              </a:rPr>
              <a:t> - GV chọn một số bài vẽ tốt và chưa tôt trình chiếu trên máy chiếu vật thể để minh họa thêm .( GV có thể cho điểm với những HS vẽ tốt) </a:t>
            </a:r>
            <a:endParaRPr lang="en-US" sz="1200" kern="1200" dirty="0">
              <a:solidFill>
                <a:schemeClr val="tx1"/>
              </a:solidFill>
              <a:effectLst/>
              <a:latin typeface="+mn-lt"/>
              <a:ea typeface="+mn-ea"/>
              <a:cs typeface="+mn-cs"/>
            </a:endParaRPr>
          </a:p>
          <a:p>
            <a:r>
              <a:rPr lang="vi-VN" sz="1200" kern="1200" dirty="0">
                <a:solidFill>
                  <a:schemeClr val="tx1"/>
                </a:solidFill>
                <a:effectLst/>
                <a:latin typeface="+mn-lt"/>
                <a:ea typeface="+mn-ea"/>
                <a:cs typeface="+mn-cs"/>
              </a:rPr>
              <a:t> - GV nhận xét quá trình thực hành của cả lớp, rút ra những sai sót mà HS còn mắc phải khi vẽ 2 dạng biểu đồ này.</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4E63F217-26E5-45D9-BF5D-A43EF909027F}" type="slidenum">
              <a:rPr lang="en-US" smtClean="0"/>
              <a:t>19</a:t>
            </a:fld>
            <a:endParaRPr lang="en-US"/>
          </a:p>
        </p:txBody>
      </p:sp>
    </p:spTree>
    <p:extLst>
      <p:ext uri="{BB962C8B-B14F-4D97-AF65-F5344CB8AC3E}">
        <p14:creationId xmlns:p14="http://schemas.microsoft.com/office/powerpoint/2010/main" val="2416560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379F208-6888-4822-BE54-52A30BF6A74A}" type="datetimeFigureOut">
              <a:rPr lang="en-US" smtClean="0"/>
              <a:t>12/8/2021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D97D63-B62A-4DED-81C4-04266FDAA28A}" type="slidenum">
              <a:rPr lang="en-US" smtClean="0"/>
              <a:t>‹#›</a:t>
            </a:fld>
            <a:endParaRPr lang="en-US"/>
          </a:p>
        </p:txBody>
      </p:sp>
    </p:spTree>
    <p:extLst>
      <p:ext uri="{BB962C8B-B14F-4D97-AF65-F5344CB8AC3E}">
        <p14:creationId xmlns:p14="http://schemas.microsoft.com/office/powerpoint/2010/main" val="9511776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79F208-6888-4822-BE54-52A30BF6A74A}" type="datetimeFigureOut">
              <a:rPr lang="en-US" smtClean="0"/>
              <a:t>12/8/2021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D97D63-B62A-4DED-81C4-04266FDAA28A}" type="slidenum">
              <a:rPr lang="en-US" smtClean="0"/>
              <a:t>‹#›</a:t>
            </a:fld>
            <a:endParaRPr lang="en-US"/>
          </a:p>
        </p:txBody>
      </p:sp>
    </p:spTree>
    <p:extLst>
      <p:ext uri="{BB962C8B-B14F-4D97-AF65-F5344CB8AC3E}">
        <p14:creationId xmlns:p14="http://schemas.microsoft.com/office/powerpoint/2010/main" val="8389888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79F208-6888-4822-BE54-52A30BF6A74A}" type="datetimeFigureOut">
              <a:rPr lang="en-US" smtClean="0"/>
              <a:t>12/8/2021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D97D63-B62A-4DED-81C4-04266FDAA28A}" type="slidenum">
              <a:rPr lang="en-US" smtClean="0"/>
              <a:t>‹#›</a:t>
            </a:fld>
            <a:endParaRPr lang="en-US"/>
          </a:p>
        </p:txBody>
      </p:sp>
    </p:spTree>
    <p:extLst>
      <p:ext uri="{BB962C8B-B14F-4D97-AF65-F5344CB8AC3E}">
        <p14:creationId xmlns:p14="http://schemas.microsoft.com/office/powerpoint/2010/main" val="22995093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195940-1B2C-47A4-ADD2-2574489F6E9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D0456AE-5CD7-49E2-B50F-177BDB4C917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741ABF2-83B1-4EE9-AABB-EBB9D3B0616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DD89334-13A0-4215-BB49-64E88CC64F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697BC8BF-2A6A-4DC8-B273-8B3F35E1314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7112DD89-3EBC-49FD-9CD9-756851D4367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BAC9B5-BDD4-4357-BBC6-3C970F0B470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12953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E4E3-639D-4CB3-8E34-D06F70EB840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1CE4BF6-A98F-42B7-92B0-30DCA43B7F7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445420-EAEF-4851-92DC-6860FE68502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DD89334-13A0-4215-BB49-64E88CC64F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21C2F3A4-EB35-419D-B1A4-255B35EBD7E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6744B44C-0850-4B68-8798-775739648C3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BAC9B5-BDD4-4357-BBC6-3C970F0B470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3654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8DCEED-50CB-4B4D-8712-BA39CF977AF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57CF394-101C-4A5C-B7D6-ABB627D4B63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6D4DA40-F827-4873-BA17-2AAB68A4770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DD89334-13A0-4215-BB49-64E88CC64F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B0C78829-C719-4EBA-9D3C-BD4C935DA80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25449A4F-D3A4-477D-90EB-4706A00159A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BAC9B5-BDD4-4357-BBC6-3C970F0B470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00466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5CA6D-B13C-499F-960E-F82F5E54640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965AECC-E0EE-4DC8-A5E8-E85512789E0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B8A7F02-04C3-42E5-9E98-9504AB74944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352B63C-43F5-444B-948E-D225D27A7E8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DD89334-13A0-4215-BB49-64E88CC64F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9A697172-E6A5-4E50-813F-27376DE2E90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DFF71C9A-43A3-4008-9ADA-AE5ACEDEC6F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BAC9B5-BDD4-4357-BBC6-3C970F0B470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40948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E4CE57-AAE1-439A-B854-1B81BFD64F7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0246266-78C4-4F7E-B6CF-43F2E896731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4A218BD-7674-4790-89CE-31154F0CE57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8D3339F-8740-48EA-8672-4584181994F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9524DAC-8BE2-4FE9-9FE4-458A05ED849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4976411-FCDF-4D8B-86A4-38502B02F3C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DD89334-13A0-4215-BB49-64E88CC64F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3781D421-BF3F-4568-A6DD-C62321451FF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34526408-E47F-4BFC-8CA1-B2C4FB1D8B3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BAC9B5-BDD4-4357-BBC6-3C970F0B470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17795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F11909-A3AC-45BD-BA33-10F92614C15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54176AD-A35C-4F9E-8DF9-3AE75FE87F0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DD89334-13A0-4215-BB49-64E88CC64F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32BA9B7F-C1DB-4579-BCD1-870CBE78792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6F026891-8E54-42C2-8647-DC0E95A3978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BAC9B5-BDD4-4357-BBC6-3C970F0B470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37499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17B528A-E6DC-45D9-B30E-6C333C6D018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DD89334-13A0-4215-BB49-64E88CC64F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D35E0949-B875-4D53-A0E8-5FD646A2C5D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CB8B49C6-17E4-4597-9D4A-689CB97456C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BAC9B5-BDD4-4357-BBC6-3C970F0B470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11312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395B4-927C-4D1A-9805-CA8DF198F9B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BF5226B-B65C-42D1-9539-9B7FFAEE064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8836EA2-5299-4003-9C05-52AF528897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1A06A19-F65C-490A-B468-C73DBBC1784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DD89334-13A0-4215-BB49-64E88CC64F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BB348995-FDD3-49CE-B817-A88A7873D46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1A516613-6353-4596-9B6A-0494987E760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BAC9B5-BDD4-4357-BBC6-3C970F0B470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82655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79F208-6888-4822-BE54-52A30BF6A74A}" type="datetimeFigureOut">
              <a:rPr lang="en-US" smtClean="0"/>
              <a:t>12/8/2021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D97D63-B62A-4DED-81C4-04266FDAA28A}" type="slidenum">
              <a:rPr lang="en-US" smtClean="0"/>
              <a:t>‹#›</a:t>
            </a:fld>
            <a:endParaRPr lang="en-US"/>
          </a:p>
        </p:txBody>
      </p:sp>
    </p:spTree>
    <p:extLst>
      <p:ext uri="{BB962C8B-B14F-4D97-AF65-F5344CB8AC3E}">
        <p14:creationId xmlns:p14="http://schemas.microsoft.com/office/powerpoint/2010/main" val="29394829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AF83EB-7144-42B9-8EAA-7B133F808FF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84DA072-867A-449A-8797-722EA4BAB76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FB7628B-AFD6-4833-84A9-72309933A8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EF8783E-FC60-4742-B687-712274CE920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DD89334-13A0-4215-BB49-64E88CC64F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63F460B8-65F8-45C3-A96E-460F65B504C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A9B0FF8D-1F98-4568-BEC2-EB778B3F659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BAC9B5-BDD4-4357-BBC6-3C970F0B470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6483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1F5CD-E382-4A48-A9CA-561D0C00E61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7522240-E7A9-4769-8214-5EE47535994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04A4C8-E00C-46E1-9532-B4E64153D49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DD89334-13A0-4215-BB49-64E88CC64F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C2E20348-7F34-4333-94E8-3D381A2CFA1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05379E80-2A41-4681-A2B0-7335115055D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BAC9B5-BDD4-4357-BBC6-3C970F0B470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0216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DAF5172-4A02-4748-AB30-A14275EBBEA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E786F89-4760-48DC-B94C-5F28145445D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3F2547-6B44-4E7A-A084-41AD5F4BCF3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DD89334-13A0-4215-BB49-64E88CC64F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80DDA486-DE9E-4864-891D-B331F5AC3E4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6BD5D50D-0C1C-487D-874B-9775CA53849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BAC9B5-BDD4-4357-BBC6-3C970F0B470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74178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379F208-6888-4822-BE54-52A30BF6A74A}" type="datetimeFigureOut">
              <a:rPr lang="en-US" smtClean="0"/>
              <a:t>12/8/2021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D97D63-B62A-4DED-81C4-04266FDAA28A}" type="slidenum">
              <a:rPr lang="en-US" smtClean="0"/>
              <a:t>‹#›</a:t>
            </a:fld>
            <a:endParaRPr lang="en-US"/>
          </a:p>
        </p:txBody>
      </p:sp>
    </p:spTree>
    <p:extLst>
      <p:ext uri="{BB962C8B-B14F-4D97-AF65-F5344CB8AC3E}">
        <p14:creationId xmlns:p14="http://schemas.microsoft.com/office/powerpoint/2010/main" val="682350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379F208-6888-4822-BE54-52A30BF6A74A}" type="datetimeFigureOut">
              <a:rPr lang="en-US" smtClean="0"/>
              <a:t>12/8/2021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D97D63-B62A-4DED-81C4-04266FDAA28A}" type="slidenum">
              <a:rPr lang="en-US" smtClean="0"/>
              <a:t>‹#›</a:t>
            </a:fld>
            <a:endParaRPr lang="en-US"/>
          </a:p>
        </p:txBody>
      </p:sp>
    </p:spTree>
    <p:extLst>
      <p:ext uri="{BB962C8B-B14F-4D97-AF65-F5344CB8AC3E}">
        <p14:creationId xmlns:p14="http://schemas.microsoft.com/office/powerpoint/2010/main" val="35926742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379F208-6888-4822-BE54-52A30BF6A74A}" type="datetimeFigureOut">
              <a:rPr lang="en-US" smtClean="0"/>
              <a:t>12/8/2021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2D97D63-B62A-4DED-81C4-04266FDAA28A}" type="slidenum">
              <a:rPr lang="en-US" smtClean="0"/>
              <a:t>‹#›</a:t>
            </a:fld>
            <a:endParaRPr lang="en-US"/>
          </a:p>
        </p:txBody>
      </p:sp>
    </p:spTree>
    <p:extLst>
      <p:ext uri="{BB962C8B-B14F-4D97-AF65-F5344CB8AC3E}">
        <p14:creationId xmlns:p14="http://schemas.microsoft.com/office/powerpoint/2010/main" val="38991455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379F208-6888-4822-BE54-52A30BF6A74A}" type="datetimeFigureOut">
              <a:rPr lang="en-US" smtClean="0"/>
              <a:t>12/8/2021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2D97D63-B62A-4DED-81C4-04266FDAA28A}" type="slidenum">
              <a:rPr lang="en-US" smtClean="0"/>
              <a:t>‹#›</a:t>
            </a:fld>
            <a:endParaRPr lang="en-US"/>
          </a:p>
        </p:txBody>
      </p:sp>
    </p:spTree>
    <p:extLst>
      <p:ext uri="{BB962C8B-B14F-4D97-AF65-F5344CB8AC3E}">
        <p14:creationId xmlns:p14="http://schemas.microsoft.com/office/powerpoint/2010/main" val="3455009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79F208-6888-4822-BE54-52A30BF6A74A}" type="datetimeFigureOut">
              <a:rPr lang="en-US" smtClean="0"/>
              <a:t>12/8/2021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2D97D63-B62A-4DED-81C4-04266FDAA28A}" type="slidenum">
              <a:rPr lang="en-US" smtClean="0"/>
              <a:t>‹#›</a:t>
            </a:fld>
            <a:endParaRPr lang="en-US"/>
          </a:p>
        </p:txBody>
      </p:sp>
    </p:spTree>
    <p:extLst>
      <p:ext uri="{BB962C8B-B14F-4D97-AF65-F5344CB8AC3E}">
        <p14:creationId xmlns:p14="http://schemas.microsoft.com/office/powerpoint/2010/main" val="41055489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379F208-6888-4822-BE54-52A30BF6A74A}" type="datetimeFigureOut">
              <a:rPr lang="en-US" smtClean="0"/>
              <a:t>12/8/2021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D97D63-B62A-4DED-81C4-04266FDAA28A}" type="slidenum">
              <a:rPr lang="en-US" smtClean="0"/>
              <a:t>‹#›</a:t>
            </a:fld>
            <a:endParaRPr lang="en-US"/>
          </a:p>
        </p:txBody>
      </p:sp>
    </p:spTree>
    <p:extLst>
      <p:ext uri="{BB962C8B-B14F-4D97-AF65-F5344CB8AC3E}">
        <p14:creationId xmlns:p14="http://schemas.microsoft.com/office/powerpoint/2010/main" val="32041769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379F208-6888-4822-BE54-52A30BF6A74A}" type="datetimeFigureOut">
              <a:rPr lang="en-US" smtClean="0"/>
              <a:t>12/8/2021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D97D63-B62A-4DED-81C4-04266FDAA28A}" type="slidenum">
              <a:rPr lang="en-US" smtClean="0"/>
              <a:t>‹#›</a:t>
            </a:fld>
            <a:endParaRPr lang="en-US"/>
          </a:p>
        </p:txBody>
      </p:sp>
    </p:spTree>
    <p:extLst>
      <p:ext uri="{BB962C8B-B14F-4D97-AF65-F5344CB8AC3E}">
        <p14:creationId xmlns:p14="http://schemas.microsoft.com/office/powerpoint/2010/main" val="8778770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79F208-6888-4822-BE54-52A30BF6A74A}" type="datetimeFigureOut">
              <a:rPr lang="en-US" smtClean="0"/>
              <a:t>12/8/2021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D97D63-B62A-4DED-81C4-04266FDAA28A}" type="slidenum">
              <a:rPr lang="en-US" smtClean="0"/>
              <a:t>‹#›</a:t>
            </a:fld>
            <a:endParaRPr lang="en-US"/>
          </a:p>
        </p:txBody>
      </p:sp>
    </p:spTree>
    <p:extLst>
      <p:ext uri="{BB962C8B-B14F-4D97-AF65-F5344CB8AC3E}">
        <p14:creationId xmlns:p14="http://schemas.microsoft.com/office/powerpoint/2010/main" val="20220628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3512060-2B49-4A29-B60F-B1C6116C59D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D2049AC-4C0D-48DA-87F9-473F19A2A81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BBF890-9194-4A83-BDEC-AC01CDF6564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9DD89334-13A0-4215-BB49-64E88CC64F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0F7E80FD-3F22-4325-84E5-E7785CACDBC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B405D336-D037-4D82-8978-8E09C493AF2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5BAC9B5-BDD4-4357-BBC6-3C970F0B470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41260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chart" Target="../charts/chart2.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chart" Target="../charts/chart4.xml"/><Relationship Id="rId5" Type="http://schemas.openxmlformats.org/officeDocument/2006/relationships/chart" Target="../charts/chart3.xml"/><Relationship Id="rId4" Type="http://schemas.microsoft.com/office/2007/relationships/hdphoto" Target="../media/hdphoto4.wdp"/></Relationships>
</file>

<file path=ppt/slides/_rels/slide1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5.png"/><Relationship Id="rId4" Type="http://schemas.microsoft.com/office/2007/relationships/hdphoto" Target="../media/hdphoto4.wdp"/></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18.xml"/><Relationship Id="rId6" Type="http://schemas.openxmlformats.org/officeDocument/2006/relationships/image" Target="../media/image9.png"/><Relationship Id="rId5" Type="http://schemas.openxmlformats.org/officeDocument/2006/relationships/image" Target="../media/image8.png"/><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xml"/><Relationship Id="rId4" Type="http://schemas.microsoft.com/office/2007/relationships/hdphoto" Target="../media/hdphoto3.wdp"/></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2.jpeg"/><Relationship Id="rId5" Type="http://schemas.openxmlformats.org/officeDocument/2006/relationships/image" Target="../media/image21.png"/><Relationship Id="rId4" Type="http://schemas.openxmlformats.org/officeDocument/2006/relationships/image" Target="../media/image20.jpe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2.jpeg"/><Relationship Id="rId5" Type="http://schemas.openxmlformats.org/officeDocument/2006/relationships/image" Target="../media/image21.png"/><Relationship Id="rId4"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0207"/>
            <a:ext cx="8368146" cy="1316037"/>
          </a:xfrm>
        </p:spPr>
        <p:txBody>
          <a:bodyPr/>
          <a:lstStyle/>
          <a:p>
            <a:r>
              <a:rPr lang="en-US" dirty="0">
                <a:solidFill>
                  <a:srgbClr val="DF2935"/>
                </a:solidFill>
              </a:rPr>
              <a:t>XUẤT PHÁT</a:t>
            </a:r>
          </a:p>
        </p:txBody>
      </p:sp>
      <p:sp>
        <p:nvSpPr>
          <p:cNvPr id="23" name="Rectangle 22"/>
          <p:cNvSpPr/>
          <p:nvPr/>
        </p:nvSpPr>
        <p:spPr>
          <a:xfrm>
            <a:off x="552764" y="1446265"/>
            <a:ext cx="6074099" cy="646331"/>
          </a:xfrm>
          <a:prstGeom prst="rect">
            <a:avLst/>
          </a:prstGeom>
          <a:ln>
            <a:solidFill>
              <a:schemeClr val="tx1"/>
            </a:solidFill>
            <a:prstDash val="dash"/>
          </a:ln>
        </p:spPr>
        <p:txBody>
          <a:bodyPr wrap="none">
            <a:spAutoFit/>
          </a:bodyPr>
          <a:lstStyle/>
          <a:p>
            <a:r>
              <a:rPr lang="en-US" sz="3600" dirty="0" err="1">
                <a:solidFill>
                  <a:srgbClr val="002060"/>
                </a:solidFill>
              </a:rPr>
              <a:t>Kể</a:t>
            </a:r>
            <a:r>
              <a:rPr lang="en-US" sz="3600" dirty="0">
                <a:solidFill>
                  <a:srgbClr val="002060"/>
                </a:solidFill>
              </a:rPr>
              <a:t> </a:t>
            </a:r>
            <a:r>
              <a:rPr lang="en-US" sz="3600" dirty="0" err="1">
                <a:solidFill>
                  <a:srgbClr val="002060"/>
                </a:solidFill>
              </a:rPr>
              <a:t>tên</a:t>
            </a:r>
            <a:r>
              <a:rPr lang="en-US" sz="3600" dirty="0">
                <a:solidFill>
                  <a:srgbClr val="002060"/>
                </a:solidFill>
              </a:rPr>
              <a:t> </a:t>
            </a:r>
            <a:r>
              <a:rPr lang="en-US" sz="3600" dirty="0" err="1">
                <a:solidFill>
                  <a:srgbClr val="002060"/>
                </a:solidFill>
              </a:rPr>
              <a:t>các</a:t>
            </a:r>
            <a:r>
              <a:rPr lang="en-US" sz="3600" dirty="0">
                <a:solidFill>
                  <a:srgbClr val="002060"/>
                </a:solidFill>
              </a:rPr>
              <a:t> </a:t>
            </a:r>
            <a:r>
              <a:rPr lang="en-US" sz="3600" dirty="0" err="1">
                <a:solidFill>
                  <a:srgbClr val="002060"/>
                </a:solidFill>
              </a:rPr>
              <a:t>dạng</a:t>
            </a:r>
            <a:r>
              <a:rPr lang="en-US" sz="3600" dirty="0">
                <a:solidFill>
                  <a:srgbClr val="002060"/>
                </a:solidFill>
              </a:rPr>
              <a:t> </a:t>
            </a:r>
            <a:r>
              <a:rPr lang="en-US" sz="3600" dirty="0" err="1">
                <a:solidFill>
                  <a:srgbClr val="002060"/>
                </a:solidFill>
              </a:rPr>
              <a:t>biểu</a:t>
            </a:r>
            <a:r>
              <a:rPr lang="en-US" sz="3600" dirty="0">
                <a:solidFill>
                  <a:srgbClr val="002060"/>
                </a:solidFill>
              </a:rPr>
              <a:t> </a:t>
            </a:r>
            <a:r>
              <a:rPr lang="en-US" sz="3600" dirty="0" err="1">
                <a:solidFill>
                  <a:srgbClr val="002060"/>
                </a:solidFill>
              </a:rPr>
              <a:t>đồ</a:t>
            </a:r>
            <a:r>
              <a:rPr lang="en-US" sz="3600" dirty="0">
                <a:solidFill>
                  <a:srgbClr val="002060"/>
                </a:solidFill>
              </a:rPr>
              <a:t> </a:t>
            </a:r>
            <a:r>
              <a:rPr lang="en-US" sz="3600" dirty="0" err="1">
                <a:solidFill>
                  <a:srgbClr val="002060"/>
                </a:solidFill>
              </a:rPr>
              <a:t>mà</a:t>
            </a:r>
            <a:r>
              <a:rPr lang="en-US" sz="3600" dirty="0">
                <a:solidFill>
                  <a:srgbClr val="002060"/>
                </a:solidFill>
              </a:rPr>
              <a:t> </a:t>
            </a:r>
            <a:r>
              <a:rPr lang="en-US" sz="3600" dirty="0" err="1">
                <a:solidFill>
                  <a:srgbClr val="002060"/>
                </a:solidFill>
              </a:rPr>
              <a:t>em</a:t>
            </a:r>
            <a:r>
              <a:rPr lang="en-US" sz="3600" dirty="0">
                <a:solidFill>
                  <a:srgbClr val="002060"/>
                </a:solidFill>
              </a:rPr>
              <a:t> </a:t>
            </a:r>
            <a:r>
              <a:rPr lang="en-US" sz="3600" dirty="0" err="1">
                <a:solidFill>
                  <a:srgbClr val="002060"/>
                </a:solidFill>
              </a:rPr>
              <a:t>biết</a:t>
            </a:r>
            <a:r>
              <a:rPr lang="en-US" sz="3600" dirty="0">
                <a:solidFill>
                  <a:srgbClr val="002060"/>
                </a:solidFill>
              </a:rPr>
              <a:t>! </a:t>
            </a:r>
          </a:p>
        </p:txBody>
      </p:sp>
      <p:pic>
        <p:nvPicPr>
          <p:cNvPr id="26" name="Picture 25"/>
          <p:cNvPicPr>
            <a:picLocks noChangeAspect="1"/>
          </p:cNvPicPr>
          <p:nvPr/>
        </p:nvPicPr>
        <p:blipFill rotWithShape="1">
          <a:blip r:embed="rId2"/>
          <a:srcRect l="13477" t="24906" r="55218" b="42519"/>
          <a:stretch/>
        </p:blipFill>
        <p:spPr>
          <a:xfrm>
            <a:off x="552764" y="2646947"/>
            <a:ext cx="2415523" cy="1413164"/>
          </a:xfrm>
          <a:prstGeom prst="roundRect">
            <a:avLst>
              <a:gd name="adj" fmla="val 4167"/>
            </a:avLst>
          </a:prstGeom>
          <a:solidFill>
            <a:srgbClr val="FFFFFF"/>
          </a:solidFill>
          <a:ln w="127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1026" name="Picture 2" descr="Cách đặt câu hỏi trong tiếng Anh “đỉnh cao” bạn biết chưa?"/>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10000" r="90400">
                        <a14:foregroundMark x1="25600" y1="28333" x2="25600" y2="28333"/>
                        <a14:foregroundMark x1="81200" y1="35667" x2="81200" y2="35667"/>
                        <a14:foregroundMark x1="76200" y1="52333" x2="76200" y2="52333"/>
                        <a14:foregroundMark x1="26800" y1="53333" x2="26800" y2="53333"/>
                      </a14:backgroundRemoval>
                    </a14:imgEffect>
                  </a14:imgLayer>
                </a14:imgProps>
              </a:ext>
              <a:ext uri="{28A0092B-C50C-407E-A947-70E740481C1C}">
                <a14:useLocalDpi xmlns:a14="http://schemas.microsoft.com/office/drawing/2010/main" val="0"/>
              </a:ext>
            </a:extLst>
          </a:blip>
          <a:srcRect/>
          <a:stretch>
            <a:fillRect/>
          </a:stretch>
        </p:blipFill>
        <p:spPr bwMode="auto">
          <a:xfrm>
            <a:off x="8000797" y="343488"/>
            <a:ext cx="4608568" cy="2765141"/>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27"/>
          <p:cNvSpPr/>
          <p:nvPr/>
        </p:nvSpPr>
        <p:spPr>
          <a:xfrm>
            <a:off x="1343273" y="4233545"/>
            <a:ext cx="721672" cy="646331"/>
          </a:xfrm>
          <a:prstGeom prst="rect">
            <a:avLst/>
          </a:prstGeom>
          <a:solidFill>
            <a:srgbClr val="FDCA40"/>
          </a:solidFill>
        </p:spPr>
        <p:txBody>
          <a:bodyPr wrap="none">
            <a:spAutoFit/>
          </a:bodyPr>
          <a:lstStyle/>
          <a:p>
            <a:r>
              <a:rPr lang="en-US" sz="3600" dirty="0" err="1"/>
              <a:t>Cột</a:t>
            </a:r>
            <a:endParaRPr lang="en-US" sz="3600" dirty="0"/>
          </a:p>
        </p:txBody>
      </p:sp>
      <p:pic>
        <p:nvPicPr>
          <p:cNvPr id="30" name="Picture 29"/>
          <p:cNvPicPr>
            <a:picLocks noChangeAspect="1"/>
          </p:cNvPicPr>
          <p:nvPr/>
        </p:nvPicPr>
        <p:blipFill rotWithShape="1">
          <a:blip r:embed="rId5"/>
          <a:srcRect l="17204" t="17708" r="60435" b="40246"/>
          <a:stretch/>
        </p:blipFill>
        <p:spPr>
          <a:xfrm>
            <a:off x="3466150" y="2346502"/>
            <a:ext cx="1620982" cy="1713609"/>
          </a:xfrm>
          <a:prstGeom prst="roundRect">
            <a:avLst>
              <a:gd name="adj" fmla="val 4167"/>
            </a:avLst>
          </a:prstGeom>
          <a:solidFill>
            <a:srgbClr val="FFFFFF"/>
          </a:solidFill>
          <a:ln w="127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32" name="Rectangle 31"/>
          <p:cNvSpPr/>
          <p:nvPr/>
        </p:nvSpPr>
        <p:spPr>
          <a:xfrm>
            <a:off x="3738678" y="4233545"/>
            <a:ext cx="987771" cy="646331"/>
          </a:xfrm>
          <a:prstGeom prst="rect">
            <a:avLst/>
          </a:prstGeom>
          <a:solidFill>
            <a:srgbClr val="FDCA40"/>
          </a:solidFill>
        </p:spPr>
        <p:txBody>
          <a:bodyPr wrap="none">
            <a:spAutoFit/>
          </a:bodyPr>
          <a:lstStyle/>
          <a:p>
            <a:r>
              <a:rPr lang="en-US" sz="3600" dirty="0" err="1"/>
              <a:t>Tròn</a:t>
            </a:r>
            <a:endParaRPr lang="en-US" sz="3600" dirty="0"/>
          </a:p>
        </p:txBody>
      </p:sp>
      <p:pic>
        <p:nvPicPr>
          <p:cNvPr id="34" name="Picture 33"/>
          <p:cNvPicPr>
            <a:picLocks noChangeAspect="1"/>
          </p:cNvPicPr>
          <p:nvPr/>
        </p:nvPicPr>
        <p:blipFill rotWithShape="1">
          <a:blip r:embed="rId6"/>
          <a:srcRect l="11737" t="23483" r="56582" b="43104"/>
          <a:stretch/>
        </p:blipFill>
        <p:spPr>
          <a:xfrm>
            <a:off x="5584994" y="2627671"/>
            <a:ext cx="2415803" cy="1432440"/>
          </a:xfrm>
          <a:prstGeom prst="roundRect">
            <a:avLst>
              <a:gd name="adj" fmla="val 4167"/>
            </a:avLst>
          </a:prstGeom>
          <a:solidFill>
            <a:srgbClr val="FFFFFF"/>
          </a:solidFill>
          <a:ln w="127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36" name="Rectangle 35"/>
          <p:cNvSpPr/>
          <p:nvPr/>
        </p:nvSpPr>
        <p:spPr>
          <a:xfrm>
            <a:off x="6276109" y="4233545"/>
            <a:ext cx="1342034" cy="646331"/>
          </a:xfrm>
          <a:prstGeom prst="rect">
            <a:avLst/>
          </a:prstGeom>
          <a:solidFill>
            <a:srgbClr val="FDCA40"/>
          </a:solidFill>
        </p:spPr>
        <p:txBody>
          <a:bodyPr wrap="none">
            <a:spAutoFit/>
          </a:bodyPr>
          <a:lstStyle/>
          <a:p>
            <a:r>
              <a:rPr lang="en-US" sz="3600" dirty="0" err="1"/>
              <a:t>Đường</a:t>
            </a:r>
            <a:r>
              <a:rPr lang="en-US" sz="3600" dirty="0"/>
              <a:t> </a:t>
            </a:r>
          </a:p>
        </p:txBody>
      </p:sp>
      <p:sp>
        <p:nvSpPr>
          <p:cNvPr id="37" name="Rectangle 36"/>
          <p:cNvSpPr/>
          <p:nvPr/>
        </p:nvSpPr>
        <p:spPr>
          <a:xfrm>
            <a:off x="7844963" y="4779731"/>
            <a:ext cx="4180783" cy="1754326"/>
          </a:xfrm>
          <a:prstGeom prst="rect">
            <a:avLst/>
          </a:prstGeom>
          <a:solidFill>
            <a:srgbClr val="F0F7EE"/>
          </a:solidFill>
          <a:ln>
            <a:solidFill>
              <a:schemeClr val="tx1"/>
            </a:solidFill>
            <a:prstDash val="dash"/>
          </a:ln>
        </p:spPr>
        <p:txBody>
          <a:bodyPr wrap="square">
            <a:spAutoFit/>
          </a:bodyPr>
          <a:lstStyle/>
          <a:p>
            <a:pPr algn="ctr"/>
            <a:r>
              <a:rPr lang="en-US" sz="3600" dirty="0" err="1">
                <a:solidFill>
                  <a:srgbClr val="002060"/>
                </a:solidFill>
              </a:rPr>
              <a:t>Nối</a:t>
            </a:r>
            <a:r>
              <a:rPr lang="en-US" sz="3600" dirty="0">
                <a:solidFill>
                  <a:srgbClr val="002060"/>
                </a:solidFill>
              </a:rPr>
              <a:t> </a:t>
            </a:r>
            <a:r>
              <a:rPr lang="en-US" sz="3600" dirty="0" err="1">
                <a:solidFill>
                  <a:srgbClr val="002060"/>
                </a:solidFill>
              </a:rPr>
              <a:t>các</a:t>
            </a:r>
            <a:r>
              <a:rPr lang="en-US" sz="3600" dirty="0">
                <a:solidFill>
                  <a:srgbClr val="002060"/>
                </a:solidFill>
              </a:rPr>
              <a:t> </a:t>
            </a:r>
            <a:r>
              <a:rPr lang="en-US" sz="3600" dirty="0" err="1">
                <a:solidFill>
                  <a:srgbClr val="002060"/>
                </a:solidFill>
              </a:rPr>
              <a:t>từ</a:t>
            </a:r>
            <a:r>
              <a:rPr lang="en-US" sz="3600" dirty="0">
                <a:solidFill>
                  <a:srgbClr val="002060"/>
                </a:solidFill>
              </a:rPr>
              <a:t> </a:t>
            </a:r>
            <a:r>
              <a:rPr lang="en-US" sz="3600" dirty="0" err="1">
                <a:solidFill>
                  <a:srgbClr val="002060"/>
                </a:solidFill>
              </a:rPr>
              <a:t>khóa</a:t>
            </a:r>
            <a:r>
              <a:rPr lang="en-US" sz="3600" dirty="0">
                <a:solidFill>
                  <a:srgbClr val="002060"/>
                </a:solidFill>
              </a:rPr>
              <a:t> </a:t>
            </a:r>
            <a:r>
              <a:rPr lang="en-US" sz="3600" dirty="0" err="1">
                <a:solidFill>
                  <a:srgbClr val="002060"/>
                </a:solidFill>
              </a:rPr>
              <a:t>thể</a:t>
            </a:r>
            <a:r>
              <a:rPr lang="en-US" sz="3600" dirty="0">
                <a:solidFill>
                  <a:srgbClr val="002060"/>
                </a:solidFill>
              </a:rPr>
              <a:t> </a:t>
            </a:r>
            <a:r>
              <a:rPr lang="en-US" sz="3600" dirty="0" err="1">
                <a:solidFill>
                  <a:srgbClr val="002060"/>
                </a:solidFill>
              </a:rPr>
              <a:t>hiện</a:t>
            </a:r>
            <a:r>
              <a:rPr lang="en-US" sz="3600" dirty="0">
                <a:solidFill>
                  <a:srgbClr val="002060"/>
                </a:solidFill>
              </a:rPr>
              <a:t> </a:t>
            </a:r>
            <a:r>
              <a:rPr lang="en-US" sz="3600" dirty="0">
                <a:solidFill>
                  <a:srgbClr val="FF0000"/>
                </a:solidFill>
              </a:rPr>
              <a:t>DẤU HIỆU NHẬN BIẾT</a:t>
            </a:r>
            <a:r>
              <a:rPr lang="en-US" sz="3600" dirty="0">
                <a:solidFill>
                  <a:srgbClr val="002060"/>
                </a:solidFill>
              </a:rPr>
              <a:t> </a:t>
            </a:r>
            <a:r>
              <a:rPr lang="en-US" sz="3600" dirty="0" err="1">
                <a:solidFill>
                  <a:srgbClr val="002060"/>
                </a:solidFill>
              </a:rPr>
              <a:t>biểu</a:t>
            </a:r>
            <a:r>
              <a:rPr lang="en-US" sz="3600" dirty="0">
                <a:solidFill>
                  <a:srgbClr val="002060"/>
                </a:solidFill>
              </a:rPr>
              <a:t> </a:t>
            </a:r>
            <a:r>
              <a:rPr lang="en-US" sz="3600" dirty="0" err="1">
                <a:solidFill>
                  <a:srgbClr val="002060"/>
                </a:solidFill>
              </a:rPr>
              <a:t>đồ</a:t>
            </a:r>
            <a:r>
              <a:rPr lang="en-US" sz="3600" dirty="0">
                <a:solidFill>
                  <a:srgbClr val="002060"/>
                </a:solidFill>
              </a:rPr>
              <a:t> </a:t>
            </a:r>
          </a:p>
        </p:txBody>
      </p:sp>
      <p:sp>
        <p:nvSpPr>
          <p:cNvPr id="38" name="Rectangle 37"/>
          <p:cNvSpPr/>
          <p:nvPr/>
        </p:nvSpPr>
        <p:spPr>
          <a:xfrm>
            <a:off x="907564" y="5590962"/>
            <a:ext cx="1511952" cy="1200329"/>
          </a:xfrm>
          <a:prstGeom prst="rect">
            <a:avLst/>
          </a:prstGeom>
          <a:solidFill>
            <a:srgbClr val="FDCA40"/>
          </a:solidFill>
        </p:spPr>
        <p:txBody>
          <a:bodyPr wrap="none">
            <a:spAutoFit/>
          </a:bodyPr>
          <a:lstStyle/>
          <a:p>
            <a:r>
              <a:rPr lang="en-US" sz="3600" dirty="0" err="1"/>
              <a:t>Cơ</a:t>
            </a:r>
            <a:r>
              <a:rPr lang="en-US" sz="3600" dirty="0"/>
              <a:t> </a:t>
            </a:r>
            <a:r>
              <a:rPr lang="en-US" sz="3600" dirty="0" err="1"/>
              <a:t>cấu</a:t>
            </a:r>
            <a:r>
              <a:rPr lang="en-US" sz="3600" dirty="0"/>
              <a:t>, </a:t>
            </a:r>
          </a:p>
          <a:p>
            <a:r>
              <a:rPr lang="en-US" sz="3600" dirty="0" err="1"/>
              <a:t>tỉ</a:t>
            </a:r>
            <a:r>
              <a:rPr lang="en-US" sz="3600" dirty="0"/>
              <a:t> </a:t>
            </a:r>
            <a:r>
              <a:rPr lang="en-US" sz="3600" dirty="0" err="1"/>
              <a:t>trọng</a:t>
            </a:r>
            <a:endParaRPr lang="en-US" sz="3600" dirty="0"/>
          </a:p>
        </p:txBody>
      </p:sp>
      <p:sp>
        <p:nvSpPr>
          <p:cNvPr id="39" name="Rectangle 38"/>
          <p:cNvSpPr/>
          <p:nvPr/>
        </p:nvSpPr>
        <p:spPr>
          <a:xfrm>
            <a:off x="3120952" y="5601150"/>
            <a:ext cx="1989647" cy="1200329"/>
          </a:xfrm>
          <a:prstGeom prst="rect">
            <a:avLst/>
          </a:prstGeom>
          <a:solidFill>
            <a:srgbClr val="FDCA40"/>
          </a:solidFill>
        </p:spPr>
        <p:txBody>
          <a:bodyPr wrap="none">
            <a:spAutoFit/>
          </a:bodyPr>
          <a:lstStyle/>
          <a:p>
            <a:r>
              <a:rPr lang="en-US" sz="3600" dirty="0" err="1"/>
              <a:t>Sản</a:t>
            </a:r>
            <a:r>
              <a:rPr lang="en-US" sz="3600" dirty="0"/>
              <a:t> </a:t>
            </a:r>
            <a:r>
              <a:rPr lang="en-US" sz="3600" dirty="0" err="1"/>
              <a:t>lượng</a:t>
            </a:r>
            <a:endParaRPr lang="en-US" sz="3600" dirty="0"/>
          </a:p>
          <a:p>
            <a:r>
              <a:rPr lang="en-US" sz="3600" dirty="0" err="1"/>
              <a:t>Tình</a:t>
            </a:r>
            <a:r>
              <a:rPr lang="en-US" sz="3600" dirty="0"/>
              <a:t> </a:t>
            </a:r>
            <a:r>
              <a:rPr lang="en-US" sz="3600" dirty="0" err="1"/>
              <a:t>hình</a:t>
            </a:r>
            <a:r>
              <a:rPr lang="en-US" sz="3600" dirty="0"/>
              <a:t>…</a:t>
            </a:r>
          </a:p>
        </p:txBody>
      </p:sp>
      <p:sp>
        <p:nvSpPr>
          <p:cNvPr id="40" name="Rectangle 39"/>
          <p:cNvSpPr/>
          <p:nvPr/>
        </p:nvSpPr>
        <p:spPr>
          <a:xfrm>
            <a:off x="5812036" y="5590963"/>
            <a:ext cx="2076209" cy="1200329"/>
          </a:xfrm>
          <a:prstGeom prst="rect">
            <a:avLst/>
          </a:prstGeom>
          <a:solidFill>
            <a:srgbClr val="FDCA40"/>
          </a:solidFill>
        </p:spPr>
        <p:txBody>
          <a:bodyPr wrap="none">
            <a:spAutoFit/>
          </a:bodyPr>
          <a:lstStyle/>
          <a:p>
            <a:r>
              <a:rPr lang="en-US" sz="3600" dirty="0" err="1"/>
              <a:t>Tốc</a:t>
            </a:r>
            <a:r>
              <a:rPr lang="en-US" sz="3600" dirty="0"/>
              <a:t> </a:t>
            </a:r>
            <a:r>
              <a:rPr lang="en-US" sz="3600" dirty="0" err="1"/>
              <a:t>độ</a:t>
            </a:r>
            <a:r>
              <a:rPr lang="en-US" sz="3600" dirty="0"/>
              <a:t> </a:t>
            </a:r>
          </a:p>
          <a:p>
            <a:r>
              <a:rPr lang="en-US" sz="3600" dirty="0"/>
              <a:t>tăng </a:t>
            </a:r>
            <a:r>
              <a:rPr lang="en-US" sz="3600" dirty="0" err="1"/>
              <a:t>trưởng</a:t>
            </a:r>
            <a:endParaRPr lang="en-US" sz="3600" dirty="0"/>
          </a:p>
        </p:txBody>
      </p:sp>
      <p:sp>
        <p:nvSpPr>
          <p:cNvPr id="43" name="Google Shape;15852;p99"/>
          <p:cNvSpPr/>
          <p:nvPr/>
        </p:nvSpPr>
        <p:spPr>
          <a:xfrm rot="20063636">
            <a:off x="8489425" y="2939442"/>
            <a:ext cx="1097373" cy="1773470"/>
          </a:xfrm>
          <a:custGeom>
            <a:avLst/>
            <a:gdLst/>
            <a:ahLst/>
            <a:cxnLst/>
            <a:rect l="l" t="t" r="r" b="b"/>
            <a:pathLst>
              <a:path w="1104" h="2050" extrusionOk="0">
                <a:moveTo>
                  <a:pt x="0" y="1"/>
                </a:moveTo>
                <a:lnTo>
                  <a:pt x="0" y="477"/>
                </a:lnTo>
                <a:cubicBezTo>
                  <a:pt x="375" y="592"/>
                  <a:pt x="635" y="938"/>
                  <a:pt x="635" y="1328"/>
                </a:cubicBezTo>
                <a:cubicBezTo>
                  <a:pt x="635" y="1429"/>
                  <a:pt x="621" y="1530"/>
                  <a:pt x="585" y="1624"/>
                </a:cubicBezTo>
                <a:lnTo>
                  <a:pt x="404" y="1494"/>
                </a:lnTo>
                <a:lnTo>
                  <a:pt x="513" y="2049"/>
                </a:lnTo>
                <a:lnTo>
                  <a:pt x="1089" y="1963"/>
                </a:lnTo>
                <a:lnTo>
                  <a:pt x="981" y="1883"/>
                </a:lnTo>
                <a:cubicBezTo>
                  <a:pt x="1061" y="1710"/>
                  <a:pt x="1104" y="1523"/>
                  <a:pt x="1104" y="1328"/>
                </a:cubicBezTo>
                <a:cubicBezTo>
                  <a:pt x="1104" y="679"/>
                  <a:pt x="635" y="123"/>
                  <a:pt x="0" y="1"/>
                </a:cubicBezTo>
                <a:close/>
              </a:path>
            </a:pathLst>
          </a:custGeom>
          <a:solidFill>
            <a:srgbClr val="3772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cxnSp>
        <p:nvCxnSpPr>
          <p:cNvPr id="45" name="Straight Arrow Connector 44"/>
          <p:cNvCxnSpPr>
            <a:stCxn id="28" idx="2"/>
            <a:endCxn id="39" idx="0"/>
          </p:cNvCxnSpPr>
          <p:nvPr/>
        </p:nvCxnSpPr>
        <p:spPr>
          <a:xfrm>
            <a:off x="1704109" y="4879876"/>
            <a:ext cx="2411667" cy="721274"/>
          </a:xfrm>
          <a:prstGeom prst="straightConnector1">
            <a:avLst/>
          </a:prstGeom>
          <a:ln w="381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47" name="Straight Arrow Connector 46"/>
          <p:cNvCxnSpPr>
            <a:endCxn id="38" idx="0"/>
          </p:cNvCxnSpPr>
          <p:nvPr/>
        </p:nvCxnSpPr>
        <p:spPr>
          <a:xfrm flipH="1">
            <a:off x="1663540" y="4862955"/>
            <a:ext cx="2526362" cy="728007"/>
          </a:xfrm>
          <a:prstGeom prst="straightConnector1">
            <a:avLst/>
          </a:prstGeom>
          <a:ln w="381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49" name="Straight Arrow Connector 48"/>
          <p:cNvCxnSpPr>
            <a:endCxn id="40" idx="0"/>
          </p:cNvCxnSpPr>
          <p:nvPr/>
        </p:nvCxnSpPr>
        <p:spPr>
          <a:xfrm>
            <a:off x="6850140" y="4862955"/>
            <a:ext cx="1" cy="728008"/>
          </a:xfrm>
          <a:prstGeom prst="straightConnector1">
            <a:avLst/>
          </a:prstGeom>
          <a:ln w="38100">
            <a:solidFill>
              <a:schemeClr val="tx1"/>
            </a:solidFill>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034917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fade">
                                      <p:cBhvr>
                                        <p:cTn id="17" dur="500"/>
                                        <p:tgtEl>
                                          <p:spTgt spid="3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7"/>
                                        </p:tgtEl>
                                        <p:attrNameLst>
                                          <p:attrName>style.visibility</p:attrName>
                                        </p:attrNameLst>
                                      </p:cBhvr>
                                      <p:to>
                                        <p:strVal val="visible"/>
                                      </p:to>
                                    </p:set>
                                    <p:animEffect transition="in" filter="fade">
                                      <p:cBhvr>
                                        <p:cTn id="25" dur="500"/>
                                        <p:tgtEl>
                                          <p:spTgt spid="3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8"/>
                                        </p:tgtEl>
                                        <p:attrNameLst>
                                          <p:attrName>style.visibility</p:attrName>
                                        </p:attrNameLst>
                                      </p:cBhvr>
                                      <p:to>
                                        <p:strVal val="visible"/>
                                      </p:to>
                                    </p:set>
                                    <p:animEffect transition="in" filter="fade">
                                      <p:cBhvr>
                                        <p:cTn id="30" dur="500"/>
                                        <p:tgtEl>
                                          <p:spTgt spid="38"/>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9"/>
                                        </p:tgtEl>
                                        <p:attrNameLst>
                                          <p:attrName>style.visibility</p:attrName>
                                        </p:attrNameLst>
                                      </p:cBhvr>
                                      <p:to>
                                        <p:strVal val="visible"/>
                                      </p:to>
                                    </p:set>
                                    <p:animEffect transition="in" filter="fade">
                                      <p:cBhvr>
                                        <p:cTn id="33" dur="500"/>
                                        <p:tgtEl>
                                          <p:spTgt spid="39"/>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40"/>
                                        </p:tgtEl>
                                        <p:attrNameLst>
                                          <p:attrName>style.visibility</p:attrName>
                                        </p:attrNameLst>
                                      </p:cBhvr>
                                      <p:to>
                                        <p:strVal val="visible"/>
                                      </p:to>
                                    </p:set>
                                    <p:animEffect transition="in" filter="fade">
                                      <p:cBhvr>
                                        <p:cTn id="36" dur="500"/>
                                        <p:tgtEl>
                                          <p:spTgt spid="40"/>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45"/>
                                        </p:tgtEl>
                                        <p:attrNameLst>
                                          <p:attrName>style.visibility</p:attrName>
                                        </p:attrNameLst>
                                      </p:cBhvr>
                                      <p:to>
                                        <p:strVal val="visible"/>
                                      </p:to>
                                    </p:set>
                                    <p:animEffect transition="in" filter="fade">
                                      <p:cBhvr>
                                        <p:cTn id="41" dur="500"/>
                                        <p:tgtEl>
                                          <p:spTgt spid="45"/>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47"/>
                                        </p:tgtEl>
                                        <p:attrNameLst>
                                          <p:attrName>style.visibility</p:attrName>
                                        </p:attrNameLst>
                                      </p:cBhvr>
                                      <p:to>
                                        <p:strVal val="visible"/>
                                      </p:to>
                                    </p:set>
                                    <p:animEffect transition="in" filter="fade">
                                      <p:cBhvr>
                                        <p:cTn id="46" dur="500"/>
                                        <p:tgtEl>
                                          <p:spTgt spid="47"/>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49"/>
                                        </p:tgtEl>
                                        <p:attrNameLst>
                                          <p:attrName>style.visibility</p:attrName>
                                        </p:attrNameLst>
                                      </p:cBhvr>
                                      <p:to>
                                        <p:strVal val="visible"/>
                                      </p:to>
                                    </p:set>
                                    <p:animEffect transition="in" filter="fade">
                                      <p:cBhvr>
                                        <p:cTn id="51"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2" grpId="0" animBg="1"/>
      <p:bldP spid="36" grpId="0" animBg="1"/>
      <p:bldP spid="37" grpId="0" animBg="1"/>
      <p:bldP spid="38" grpId="0" animBg="1"/>
      <p:bldP spid="39" grpId="0" animBg="1"/>
      <p:bldP spid="40" grpId="0" animBg="1"/>
      <p:bldP spid="43"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Title 1"/>
          <p:cNvSpPr txBox="1">
            <a:spLocks/>
          </p:cNvSpPr>
          <p:nvPr/>
        </p:nvSpPr>
        <p:spPr>
          <a:xfrm>
            <a:off x="635942" y="4997"/>
            <a:ext cx="11192264" cy="881896"/>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dirty="0">
                <a:solidFill>
                  <a:srgbClr val="DF2935"/>
                </a:solidFill>
                <a:latin typeface="+mn-lt"/>
              </a:rPr>
              <a:t>B</a:t>
            </a:r>
            <a:r>
              <a:rPr lang="vi-VN" sz="4000" dirty="0">
                <a:solidFill>
                  <a:srgbClr val="DF2935"/>
                </a:solidFill>
                <a:latin typeface="+mn-lt"/>
              </a:rPr>
              <a:t>iểu đồ thể hiện </a:t>
            </a:r>
            <a:endParaRPr lang="en-US" sz="4000" dirty="0">
              <a:solidFill>
                <a:srgbClr val="DF2935"/>
              </a:solidFill>
              <a:latin typeface="+mn-lt"/>
            </a:endParaRPr>
          </a:p>
          <a:p>
            <a:pPr algn="ctr"/>
            <a:r>
              <a:rPr lang="vi-VN" sz="4000" dirty="0">
                <a:solidFill>
                  <a:srgbClr val="DF2935"/>
                </a:solidFill>
                <a:latin typeface="+mn-lt"/>
              </a:rPr>
              <a:t>cơ cấu diện tích gieo trồng các nhóm c</a:t>
            </a:r>
            <a:r>
              <a:rPr lang="en-US" sz="4000" dirty="0" err="1">
                <a:solidFill>
                  <a:srgbClr val="DF2935"/>
                </a:solidFill>
                <a:latin typeface="+mn-lt"/>
              </a:rPr>
              <a:t>ây</a:t>
            </a:r>
            <a:r>
              <a:rPr lang="en-US" sz="4000" dirty="0">
                <a:solidFill>
                  <a:srgbClr val="DF2935"/>
                </a:solidFill>
                <a:latin typeface="+mn-lt"/>
              </a:rPr>
              <a:t> </a:t>
            </a:r>
            <a:r>
              <a:rPr lang="en-US" sz="4000" dirty="0" err="1">
                <a:solidFill>
                  <a:srgbClr val="DF2935"/>
                </a:solidFill>
                <a:latin typeface="+mn-lt"/>
              </a:rPr>
              <a:t>của</a:t>
            </a:r>
            <a:r>
              <a:rPr lang="en-US" sz="4000" dirty="0">
                <a:solidFill>
                  <a:srgbClr val="DF2935"/>
                </a:solidFill>
                <a:latin typeface="+mn-lt"/>
              </a:rPr>
              <a:t> </a:t>
            </a:r>
            <a:r>
              <a:rPr lang="en-US" sz="4000" dirty="0" err="1">
                <a:solidFill>
                  <a:srgbClr val="DF2935"/>
                </a:solidFill>
                <a:latin typeface="+mn-lt"/>
              </a:rPr>
              <a:t>nước</a:t>
            </a:r>
            <a:r>
              <a:rPr lang="en-US" sz="4000" dirty="0">
                <a:solidFill>
                  <a:srgbClr val="DF2935"/>
                </a:solidFill>
                <a:latin typeface="+mn-lt"/>
              </a:rPr>
              <a:t> ta</a:t>
            </a:r>
          </a:p>
        </p:txBody>
      </p:sp>
      <p:graphicFrame>
        <p:nvGraphicFramePr>
          <p:cNvPr id="54" name="Chart 53"/>
          <p:cNvGraphicFramePr>
            <a:graphicFrameLocks/>
          </p:cNvGraphicFramePr>
          <p:nvPr>
            <p:extLst>
              <p:ext uri="{D42A27DB-BD31-4B8C-83A1-F6EECF244321}">
                <p14:modId xmlns:p14="http://schemas.microsoft.com/office/powerpoint/2010/main" val="1917963331"/>
              </p:ext>
            </p:extLst>
          </p:nvPr>
        </p:nvGraphicFramePr>
        <p:xfrm>
          <a:off x="-3117013" y="1322818"/>
          <a:ext cx="11818561" cy="531767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8" name="Chart 57"/>
          <p:cNvGraphicFramePr>
            <a:graphicFrameLocks/>
          </p:cNvGraphicFramePr>
          <p:nvPr>
            <p:extLst>
              <p:ext uri="{D42A27DB-BD31-4B8C-83A1-F6EECF244321}">
                <p14:modId xmlns:p14="http://schemas.microsoft.com/office/powerpoint/2010/main" val="1236219523"/>
              </p:ext>
            </p:extLst>
          </p:nvPr>
        </p:nvGraphicFramePr>
        <p:xfrm>
          <a:off x="3087234" y="445945"/>
          <a:ext cx="8740972" cy="6353061"/>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4219964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15966"/>
            <a:ext cx="10515600" cy="1325563"/>
          </a:xfrm>
        </p:spPr>
        <p:txBody>
          <a:bodyPr/>
          <a:lstStyle/>
          <a:p>
            <a:pPr algn="ctr"/>
            <a:r>
              <a:rPr lang="en-US" dirty="0">
                <a:solidFill>
                  <a:srgbClr val="FF0000"/>
                </a:solidFill>
              </a:rPr>
              <a:t>CÁCH NHẬN XÉT BIỂU ĐỒ TRÒN </a:t>
            </a:r>
          </a:p>
        </p:txBody>
      </p:sp>
      <p:sp>
        <p:nvSpPr>
          <p:cNvPr id="6" name="Rectangle 5"/>
          <p:cNvSpPr/>
          <p:nvPr/>
        </p:nvSpPr>
        <p:spPr>
          <a:xfrm>
            <a:off x="6990736" y="1026233"/>
            <a:ext cx="48582" cy="58317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flipV="1">
            <a:off x="0" y="973394"/>
            <a:ext cx="12192000" cy="528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18" name="Picture 2" descr="Hãy Giơ Tay để Trả Lời Câu Hỏi Gói Biểu Tượng Cảm Xúc Trong Ngày Hình ảnh |  Định dạng hình ảnh PSD 401606770| vn.lovepik.com"/>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990736" y="878832"/>
            <a:ext cx="2862221" cy="286222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9445829" y="1592372"/>
            <a:ext cx="2441371" cy="1077218"/>
          </a:xfrm>
          <a:prstGeom prst="rect">
            <a:avLst/>
          </a:prstGeom>
          <a:solidFill>
            <a:schemeClr val="accent5">
              <a:lumMod val="20000"/>
              <a:lumOff val="80000"/>
            </a:schemeClr>
          </a:solidFill>
        </p:spPr>
        <p:txBody>
          <a:bodyPr wrap="square" rtlCol="0">
            <a:spAutoFit/>
          </a:bodyPr>
          <a:lstStyle/>
          <a:p>
            <a:pPr algn="ctr"/>
            <a:r>
              <a:rPr lang="en-US" sz="3200" dirty="0" err="1"/>
              <a:t>Xung</a:t>
            </a:r>
            <a:r>
              <a:rPr lang="en-US" sz="3200" dirty="0"/>
              <a:t> </a:t>
            </a:r>
            <a:r>
              <a:rPr lang="en-US" sz="3200" dirty="0" err="1"/>
              <a:t>phong</a:t>
            </a:r>
            <a:r>
              <a:rPr lang="en-US" sz="3200" dirty="0"/>
              <a:t> </a:t>
            </a:r>
            <a:r>
              <a:rPr lang="en-US" sz="3200" dirty="0" err="1"/>
              <a:t>nhận</a:t>
            </a:r>
            <a:r>
              <a:rPr lang="en-US" sz="3200" dirty="0"/>
              <a:t> </a:t>
            </a:r>
            <a:r>
              <a:rPr lang="en-US" sz="3200" dirty="0" err="1"/>
              <a:t>xét</a:t>
            </a:r>
            <a:endParaRPr lang="en-US" sz="3200" dirty="0"/>
          </a:p>
        </p:txBody>
      </p:sp>
      <p:sp>
        <p:nvSpPr>
          <p:cNvPr id="10" name="Title 1"/>
          <p:cNvSpPr txBox="1">
            <a:spLocks/>
          </p:cNvSpPr>
          <p:nvPr/>
        </p:nvSpPr>
        <p:spPr>
          <a:xfrm>
            <a:off x="-488524" y="1079072"/>
            <a:ext cx="7859744" cy="881896"/>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dirty="0">
                <a:solidFill>
                  <a:srgbClr val="DF2935"/>
                </a:solidFill>
                <a:latin typeface="+mn-lt"/>
              </a:rPr>
              <a:t>B</a:t>
            </a:r>
            <a:r>
              <a:rPr lang="vi-VN" sz="2800" dirty="0">
                <a:solidFill>
                  <a:srgbClr val="DF2935"/>
                </a:solidFill>
                <a:latin typeface="+mn-lt"/>
              </a:rPr>
              <a:t>iểu đồ thể hiện </a:t>
            </a:r>
            <a:endParaRPr lang="en-US" sz="2800" dirty="0">
              <a:solidFill>
                <a:srgbClr val="DF2935"/>
              </a:solidFill>
              <a:latin typeface="+mn-lt"/>
            </a:endParaRPr>
          </a:p>
          <a:p>
            <a:pPr algn="ctr"/>
            <a:r>
              <a:rPr lang="vi-VN" sz="2800" dirty="0">
                <a:solidFill>
                  <a:srgbClr val="DF2935"/>
                </a:solidFill>
                <a:latin typeface="+mn-lt"/>
              </a:rPr>
              <a:t>cơ cấu diện tích gieo trồng các nhóm c</a:t>
            </a:r>
            <a:r>
              <a:rPr lang="en-US" sz="2800" dirty="0" err="1">
                <a:solidFill>
                  <a:srgbClr val="DF2935"/>
                </a:solidFill>
                <a:latin typeface="+mn-lt"/>
              </a:rPr>
              <a:t>ây</a:t>
            </a:r>
            <a:r>
              <a:rPr lang="en-US" sz="2800" dirty="0">
                <a:solidFill>
                  <a:srgbClr val="DF2935"/>
                </a:solidFill>
                <a:latin typeface="+mn-lt"/>
              </a:rPr>
              <a:t> </a:t>
            </a:r>
            <a:r>
              <a:rPr lang="en-US" sz="2800" dirty="0" err="1">
                <a:solidFill>
                  <a:srgbClr val="DF2935"/>
                </a:solidFill>
                <a:latin typeface="+mn-lt"/>
              </a:rPr>
              <a:t>của</a:t>
            </a:r>
            <a:r>
              <a:rPr lang="en-US" sz="2800" dirty="0">
                <a:solidFill>
                  <a:srgbClr val="DF2935"/>
                </a:solidFill>
                <a:latin typeface="+mn-lt"/>
              </a:rPr>
              <a:t> </a:t>
            </a:r>
            <a:r>
              <a:rPr lang="en-US" sz="2800" dirty="0" err="1">
                <a:solidFill>
                  <a:srgbClr val="DF2935"/>
                </a:solidFill>
                <a:latin typeface="+mn-lt"/>
              </a:rPr>
              <a:t>nước</a:t>
            </a:r>
            <a:r>
              <a:rPr lang="en-US" sz="2800" dirty="0">
                <a:solidFill>
                  <a:srgbClr val="DF2935"/>
                </a:solidFill>
                <a:latin typeface="+mn-lt"/>
              </a:rPr>
              <a:t> ta</a:t>
            </a:r>
          </a:p>
        </p:txBody>
      </p:sp>
      <p:graphicFrame>
        <p:nvGraphicFramePr>
          <p:cNvPr id="11" name="Chart 10"/>
          <p:cNvGraphicFramePr>
            <a:graphicFrameLocks/>
          </p:cNvGraphicFramePr>
          <p:nvPr>
            <p:extLst>
              <p:ext uri="{D42A27DB-BD31-4B8C-83A1-F6EECF244321}">
                <p14:modId xmlns:p14="http://schemas.microsoft.com/office/powerpoint/2010/main" val="983423456"/>
              </p:ext>
            </p:extLst>
          </p:nvPr>
        </p:nvGraphicFramePr>
        <p:xfrm>
          <a:off x="-1831051" y="1620958"/>
          <a:ext cx="8132500" cy="424019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2" name="Chart 11"/>
          <p:cNvGraphicFramePr>
            <a:graphicFrameLocks/>
          </p:cNvGraphicFramePr>
          <p:nvPr>
            <p:extLst>
              <p:ext uri="{D42A27DB-BD31-4B8C-83A1-F6EECF244321}">
                <p14:modId xmlns:p14="http://schemas.microsoft.com/office/powerpoint/2010/main" val="700369931"/>
              </p:ext>
            </p:extLst>
          </p:nvPr>
        </p:nvGraphicFramePr>
        <p:xfrm>
          <a:off x="1907971" y="699574"/>
          <a:ext cx="9445829" cy="5929826"/>
        </p:xfrm>
        <a:graphic>
          <a:graphicData uri="http://schemas.openxmlformats.org/drawingml/2006/chart">
            <c:chart xmlns:c="http://schemas.openxmlformats.org/drawingml/2006/chart" xmlns:r="http://schemas.openxmlformats.org/officeDocument/2006/relationships" r:id="rId6"/>
          </a:graphicData>
        </a:graphic>
      </p:graphicFrame>
      <p:sp>
        <p:nvSpPr>
          <p:cNvPr id="8" name="Rectangle 7"/>
          <p:cNvSpPr/>
          <p:nvPr/>
        </p:nvSpPr>
        <p:spPr>
          <a:xfrm>
            <a:off x="7215333" y="3052365"/>
            <a:ext cx="4671867" cy="1015663"/>
          </a:xfrm>
          <a:prstGeom prst="rect">
            <a:avLst/>
          </a:prstGeom>
          <a:solidFill>
            <a:schemeClr val="accent4">
              <a:lumMod val="20000"/>
              <a:lumOff val="80000"/>
            </a:schemeClr>
          </a:solidFill>
        </p:spPr>
        <p:txBody>
          <a:bodyPr wrap="square">
            <a:spAutoFit/>
          </a:bodyPr>
          <a:lstStyle/>
          <a:p>
            <a:r>
              <a:rPr lang="en-US" sz="2000" dirty="0">
                <a:solidFill>
                  <a:schemeClr val="accent5">
                    <a:lumMod val="75000"/>
                  </a:schemeClr>
                </a:solidFill>
              </a:rPr>
              <a:t>- Từ năm 2000 đến 2019, </a:t>
            </a:r>
            <a:r>
              <a:rPr lang="en-US" sz="2000" dirty="0">
                <a:solidFill>
                  <a:schemeClr val="accent2"/>
                </a:solidFill>
              </a:rPr>
              <a:t>quy mô và tỉ trọng </a:t>
            </a:r>
            <a:r>
              <a:rPr lang="en-US" sz="2000" dirty="0">
                <a:solidFill>
                  <a:schemeClr val="accent5">
                    <a:lumMod val="75000"/>
                  </a:schemeClr>
                </a:solidFill>
              </a:rPr>
              <a:t>diện tích g</a:t>
            </a:r>
            <a:r>
              <a:rPr lang="vi-VN" sz="2000" dirty="0">
                <a:solidFill>
                  <a:schemeClr val="accent5">
                    <a:lumMod val="75000"/>
                  </a:schemeClr>
                </a:solidFill>
              </a:rPr>
              <a:t>ie</a:t>
            </a:r>
            <a:r>
              <a:rPr lang="en-US" sz="2000" dirty="0">
                <a:solidFill>
                  <a:schemeClr val="accent5">
                    <a:lumMod val="75000"/>
                  </a:schemeClr>
                </a:solidFill>
              </a:rPr>
              <a:t>o trồng các nhóm cây có thay đổi</a:t>
            </a:r>
            <a:r>
              <a:rPr lang="en-US" sz="2000" dirty="0">
                <a:solidFill>
                  <a:schemeClr val="accent2"/>
                </a:solidFill>
              </a:rPr>
              <a:t> mạnh.</a:t>
            </a:r>
          </a:p>
        </p:txBody>
      </p:sp>
      <p:sp>
        <p:nvSpPr>
          <p:cNvPr id="14" name="Rectangle 13"/>
          <p:cNvSpPr/>
          <p:nvPr/>
        </p:nvSpPr>
        <p:spPr>
          <a:xfrm>
            <a:off x="7215332" y="4163469"/>
            <a:ext cx="4671867" cy="2246769"/>
          </a:xfrm>
          <a:prstGeom prst="rect">
            <a:avLst/>
          </a:prstGeom>
          <a:solidFill>
            <a:schemeClr val="accent5">
              <a:lumMod val="20000"/>
              <a:lumOff val="80000"/>
            </a:schemeClr>
          </a:solidFill>
        </p:spPr>
        <p:txBody>
          <a:bodyPr wrap="square">
            <a:spAutoFit/>
          </a:bodyPr>
          <a:lstStyle/>
          <a:p>
            <a:r>
              <a:rPr lang="vi-VN" sz="2000" dirty="0">
                <a:solidFill>
                  <a:schemeClr val="accent5">
                    <a:lumMod val="75000"/>
                  </a:schemeClr>
                </a:solidFill>
              </a:rPr>
              <a:t> + Diện tích cây </a:t>
            </a:r>
            <a:r>
              <a:rPr lang="en-US" sz="2000" dirty="0" err="1">
                <a:solidFill>
                  <a:schemeClr val="accent2"/>
                </a:solidFill>
              </a:rPr>
              <a:t>thực</a:t>
            </a:r>
            <a:r>
              <a:rPr lang="en-US" sz="2000" dirty="0">
                <a:solidFill>
                  <a:schemeClr val="accent2"/>
                </a:solidFill>
              </a:rPr>
              <a:t> </a:t>
            </a:r>
            <a:r>
              <a:rPr lang="en-US" sz="2000" dirty="0" err="1">
                <a:solidFill>
                  <a:schemeClr val="accent2"/>
                </a:solidFill>
              </a:rPr>
              <a:t>phẩm</a:t>
            </a:r>
            <a:r>
              <a:rPr lang="en-US" sz="2000" dirty="0">
                <a:solidFill>
                  <a:schemeClr val="accent2"/>
                </a:solidFill>
              </a:rPr>
              <a:t>, </a:t>
            </a:r>
            <a:r>
              <a:rPr lang="en-US" sz="2000" dirty="0" err="1">
                <a:solidFill>
                  <a:schemeClr val="accent2"/>
                </a:solidFill>
              </a:rPr>
              <a:t>cây</a:t>
            </a:r>
            <a:r>
              <a:rPr lang="en-US" sz="2000" dirty="0">
                <a:solidFill>
                  <a:schemeClr val="accent2"/>
                </a:solidFill>
              </a:rPr>
              <a:t> </a:t>
            </a:r>
            <a:r>
              <a:rPr lang="en-US" sz="2000" dirty="0" err="1">
                <a:solidFill>
                  <a:schemeClr val="accent2"/>
                </a:solidFill>
              </a:rPr>
              <a:t>ăn</a:t>
            </a:r>
            <a:r>
              <a:rPr lang="en-US" sz="2000" dirty="0">
                <a:solidFill>
                  <a:schemeClr val="accent2"/>
                </a:solidFill>
              </a:rPr>
              <a:t> </a:t>
            </a:r>
            <a:r>
              <a:rPr lang="en-US" sz="2000" dirty="0" err="1">
                <a:solidFill>
                  <a:schemeClr val="accent2"/>
                </a:solidFill>
              </a:rPr>
              <a:t>quả</a:t>
            </a:r>
            <a:r>
              <a:rPr lang="en-US" sz="2000" dirty="0">
                <a:solidFill>
                  <a:schemeClr val="accent2"/>
                </a:solidFill>
              </a:rPr>
              <a:t>, </a:t>
            </a:r>
            <a:r>
              <a:rPr lang="en-US" sz="2000" dirty="0" err="1">
                <a:solidFill>
                  <a:schemeClr val="accent2"/>
                </a:solidFill>
              </a:rPr>
              <a:t>cây</a:t>
            </a:r>
            <a:r>
              <a:rPr lang="en-US" sz="2000" dirty="0">
                <a:solidFill>
                  <a:schemeClr val="accent2"/>
                </a:solidFill>
              </a:rPr>
              <a:t> </a:t>
            </a:r>
            <a:r>
              <a:rPr lang="en-US" sz="2000" dirty="0" err="1">
                <a:solidFill>
                  <a:schemeClr val="accent2"/>
                </a:solidFill>
              </a:rPr>
              <a:t>khác</a:t>
            </a:r>
            <a:r>
              <a:rPr lang="en-US" sz="2000" dirty="0">
                <a:solidFill>
                  <a:schemeClr val="accent2"/>
                </a:solidFill>
              </a:rPr>
              <a:t>… tăng </a:t>
            </a:r>
            <a:r>
              <a:rPr lang="en-US" sz="2000" dirty="0" err="1">
                <a:solidFill>
                  <a:schemeClr val="accent2"/>
                </a:solidFill>
              </a:rPr>
              <a:t>chậm</a:t>
            </a:r>
            <a:r>
              <a:rPr lang="en-US" sz="2000" dirty="0">
                <a:solidFill>
                  <a:schemeClr val="accent2"/>
                </a:solidFill>
              </a:rPr>
              <a:t> </a:t>
            </a:r>
            <a:r>
              <a:rPr lang="en-US" sz="2000" dirty="0" err="1">
                <a:solidFill>
                  <a:schemeClr val="accent5">
                    <a:lumMod val="75000"/>
                  </a:schemeClr>
                </a:solidFill>
              </a:rPr>
              <a:t>nhất</a:t>
            </a:r>
            <a:r>
              <a:rPr lang="en-US" sz="2000" dirty="0">
                <a:solidFill>
                  <a:schemeClr val="accent5">
                    <a:lumMod val="75000"/>
                  </a:schemeClr>
                </a:solidFill>
              </a:rPr>
              <a:t> (tăng 3,7 </a:t>
            </a:r>
            <a:r>
              <a:rPr lang="en-US" sz="2000" dirty="0" err="1">
                <a:solidFill>
                  <a:schemeClr val="accent5">
                    <a:lumMod val="75000"/>
                  </a:schemeClr>
                </a:solidFill>
              </a:rPr>
              <a:t>nghìn</a:t>
            </a:r>
            <a:r>
              <a:rPr lang="en-US" sz="2000" dirty="0">
                <a:solidFill>
                  <a:schemeClr val="accent5">
                    <a:lumMod val="75000"/>
                  </a:schemeClr>
                </a:solidFill>
              </a:rPr>
              <a:t> ha), </a:t>
            </a:r>
            <a:r>
              <a:rPr lang="en-US" sz="2000" dirty="0" err="1">
                <a:solidFill>
                  <a:schemeClr val="accent5">
                    <a:lumMod val="75000"/>
                  </a:schemeClr>
                </a:solidFill>
              </a:rPr>
              <a:t>rồi</a:t>
            </a:r>
            <a:r>
              <a:rPr lang="en-US" sz="2000" dirty="0">
                <a:solidFill>
                  <a:schemeClr val="accent5">
                    <a:lumMod val="75000"/>
                  </a:schemeClr>
                </a:solidFill>
              </a:rPr>
              <a:t> </a:t>
            </a:r>
            <a:r>
              <a:rPr lang="en-US" sz="2000" dirty="0" err="1">
                <a:solidFill>
                  <a:schemeClr val="accent5">
                    <a:lumMod val="75000"/>
                  </a:schemeClr>
                </a:solidFill>
              </a:rPr>
              <a:t>đến</a:t>
            </a:r>
            <a:r>
              <a:rPr lang="en-US" sz="2000" dirty="0">
                <a:solidFill>
                  <a:schemeClr val="accent5">
                    <a:lumMod val="75000"/>
                  </a:schemeClr>
                </a:solidFill>
              </a:rPr>
              <a:t> </a:t>
            </a:r>
            <a:r>
              <a:rPr lang="en-US" sz="2000" dirty="0" err="1">
                <a:solidFill>
                  <a:schemeClr val="accent2"/>
                </a:solidFill>
              </a:rPr>
              <a:t>cây</a:t>
            </a:r>
            <a:r>
              <a:rPr lang="en-US" sz="2000" dirty="0">
                <a:solidFill>
                  <a:schemeClr val="accent2"/>
                </a:solidFill>
              </a:rPr>
              <a:t> </a:t>
            </a:r>
            <a:r>
              <a:rPr lang="en-US" sz="2000" dirty="0" err="1">
                <a:solidFill>
                  <a:schemeClr val="accent2"/>
                </a:solidFill>
              </a:rPr>
              <a:t>lương</a:t>
            </a:r>
            <a:r>
              <a:rPr lang="en-US" sz="2000" dirty="0">
                <a:solidFill>
                  <a:schemeClr val="accent2"/>
                </a:solidFill>
              </a:rPr>
              <a:t> </a:t>
            </a:r>
            <a:r>
              <a:rPr lang="en-US" sz="2000" dirty="0" err="1">
                <a:solidFill>
                  <a:schemeClr val="accent2"/>
                </a:solidFill>
              </a:rPr>
              <a:t>thực</a:t>
            </a:r>
            <a:r>
              <a:rPr lang="en-US" sz="2000" dirty="0">
                <a:solidFill>
                  <a:schemeClr val="accent2"/>
                </a:solidFill>
              </a:rPr>
              <a:t> </a:t>
            </a:r>
            <a:r>
              <a:rPr lang="en-US" sz="2000" dirty="0">
                <a:solidFill>
                  <a:schemeClr val="accent5">
                    <a:lumMod val="75000"/>
                  </a:schemeClr>
                </a:solidFill>
              </a:rPr>
              <a:t>(tăng 138.4</a:t>
            </a:r>
          </a:p>
          <a:p>
            <a:r>
              <a:rPr lang="en-US" sz="2000" dirty="0" err="1">
                <a:solidFill>
                  <a:schemeClr val="accent5">
                    <a:lumMod val="75000"/>
                  </a:schemeClr>
                </a:solidFill>
              </a:rPr>
              <a:t>nghìn</a:t>
            </a:r>
            <a:r>
              <a:rPr lang="en-US" sz="2000" dirty="0">
                <a:solidFill>
                  <a:schemeClr val="accent5">
                    <a:lumMod val="75000"/>
                  </a:schemeClr>
                </a:solidFill>
              </a:rPr>
              <a:t> ha)</a:t>
            </a:r>
            <a:endParaRPr lang="vi-VN" sz="2000" dirty="0">
              <a:solidFill>
                <a:schemeClr val="accent5">
                  <a:lumMod val="75000"/>
                </a:schemeClr>
              </a:solidFill>
            </a:endParaRPr>
          </a:p>
          <a:p>
            <a:r>
              <a:rPr lang="vi-VN" sz="2000" dirty="0">
                <a:solidFill>
                  <a:schemeClr val="accent5">
                    <a:lumMod val="75000"/>
                  </a:schemeClr>
                </a:solidFill>
              </a:rPr>
              <a:t>+ Diện tích </a:t>
            </a:r>
            <a:r>
              <a:rPr lang="vi-VN" sz="2000" dirty="0">
                <a:solidFill>
                  <a:schemeClr val="accent2"/>
                </a:solidFill>
              </a:rPr>
              <a:t>cây </a:t>
            </a:r>
            <a:r>
              <a:rPr lang="en-US" sz="2000" dirty="0" err="1">
                <a:solidFill>
                  <a:schemeClr val="accent2"/>
                </a:solidFill>
              </a:rPr>
              <a:t>công</a:t>
            </a:r>
            <a:r>
              <a:rPr lang="en-US" sz="2000" dirty="0">
                <a:solidFill>
                  <a:schemeClr val="accent2"/>
                </a:solidFill>
              </a:rPr>
              <a:t> </a:t>
            </a:r>
            <a:r>
              <a:rPr lang="en-US" sz="2000" dirty="0" err="1">
                <a:solidFill>
                  <a:schemeClr val="accent2"/>
                </a:solidFill>
              </a:rPr>
              <a:t>nghiệp</a:t>
            </a:r>
            <a:r>
              <a:rPr lang="en-US" sz="2000" dirty="0">
                <a:solidFill>
                  <a:schemeClr val="accent2"/>
                </a:solidFill>
              </a:rPr>
              <a:t> </a:t>
            </a:r>
            <a:r>
              <a:rPr lang="en-US" sz="2000" dirty="0">
                <a:solidFill>
                  <a:schemeClr val="accent5">
                    <a:lumMod val="75000"/>
                  </a:schemeClr>
                </a:solidFill>
              </a:rPr>
              <a:t>tăng </a:t>
            </a:r>
            <a:r>
              <a:rPr lang="en-US" sz="2000" dirty="0" err="1">
                <a:solidFill>
                  <a:schemeClr val="accent2"/>
                </a:solidFill>
              </a:rPr>
              <a:t>nhanh</a:t>
            </a:r>
            <a:r>
              <a:rPr lang="en-US" sz="2000" dirty="0">
                <a:solidFill>
                  <a:schemeClr val="accent2"/>
                </a:solidFill>
              </a:rPr>
              <a:t> </a:t>
            </a:r>
            <a:r>
              <a:rPr lang="en-US" sz="2000" dirty="0" err="1">
                <a:solidFill>
                  <a:schemeClr val="accent2"/>
                </a:solidFill>
              </a:rPr>
              <a:t>nhất</a:t>
            </a:r>
            <a:r>
              <a:rPr lang="en-US" sz="2000" dirty="0">
                <a:solidFill>
                  <a:schemeClr val="accent2"/>
                </a:solidFill>
              </a:rPr>
              <a:t> </a:t>
            </a:r>
            <a:r>
              <a:rPr lang="en-US" sz="2000" dirty="0">
                <a:solidFill>
                  <a:schemeClr val="accent5">
                    <a:lumMod val="75000"/>
                  </a:schemeClr>
                </a:solidFill>
              </a:rPr>
              <a:t>(tăng 1734.1 </a:t>
            </a:r>
            <a:r>
              <a:rPr lang="en-US" sz="2000" dirty="0" err="1">
                <a:solidFill>
                  <a:schemeClr val="accent5">
                    <a:lumMod val="75000"/>
                  </a:schemeClr>
                </a:solidFill>
              </a:rPr>
              <a:t>nghìn</a:t>
            </a:r>
            <a:r>
              <a:rPr lang="en-US" sz="2000" dirty="0">
                <a:solidFill>
                  <a:schemeClr val="accent5">
                    <a:lumMod val="75000"/>
                  </a:schemeClr>
                </a:solidFill>
              </a:rPr>
              <a:t> ha, </a:t>
            </a:r>
            <a:r>
              <a:rPr lang="en-US" sz="2000" dirty="0" err="1">
                <a:solidFill>
                  <a:schemeClr val="accent2"/>
                </a:solidFill>
              </a:rPr>
              <a:t>gấp</a:t>
            </a:r>
            <a:r>
              <a:rPr lang="en-US" sz="2000" dirty="0">
                <a:solidFill>
                  <a:schemeClr val="accent2"/>
                </a:solidFill>
              </a:rPr>
              <a:t> 1,74 </a:t>
            </a:r>
            <a:r>
              <a:rPr lang="en-US" sz="2000" dirty="0" err="1">
                <a:solidFill>
                  <a:schemeClr val="accent2"/>
                </a:solidFill>
              </a:rPr>
              <a:t>lần</a:t>
            </a:r>
            <a:r>
              <a:rPr lang="en-US" sz="2000" dirty="0">
                <a:solidFill>
                  <a:schemeClr val="accent5">
                    <a:lumMod val="75000"/>
                  </a:schemeClr>
                </a:solidFill>
              </a:rPr>
              <a:t>)</a:t>
            </a:r>
            <a:endParaRPr lang="vi-VN" sz="2000" dirty="0">
              <a:solidFill>
                <a:schemeClr val="accent5">
                  <a:lumMod val="75000"/>
                </a:schemeClr>
              </a:solidFill>
            </a:endParaRPr>
          </a:p>
          <a:p>
            <a:endParaRPr lang="vi-VN" sz="2000" dirty="0">
              <a:solidFill>
                <a:schemeClr val="accent5">
                  <a:lumMod val="75000"/>
                </a:schemeClr>
              </a:solidFill>
            </a:endParaRPr>
          </a:p>
        </p:txBody>
      </p:sp>
      <p:sp>
        <p:nvSpPr>
          <p:cNvPr id="13" name="Rectangle 12"/>
          <p:cNvSpPr/>
          <p:nvPr/>
        </p:nvSpPr>
        <p:spPr>
          <a:xfrm>
            <a:off x="7215332" y="4215730"/>
            <a:ext cx="4671867" cy="1938992"/>
          </a:xfrm>
          <a:prstGeom prst="rect">
            <a:avLst/>
          </a:prstGeom>
          <a:solidFill>
            <a:schemeClr val="accent5">
              <a:lumMod val="20000"/>
              <a:lumOff val="80000"/>
            </a:schemeClr>
          </a:solidFill>
        </p:spPr>
        <p:txBody>
          <a:bodyPr wrap="square">
            <a:spAutoFit/>
          </a:bodyPr>
          <a:lstStyle/>
          <a:p>
            <a:pPr algn="ctr"/>
            <a:r>
              <a:rPr lang="vi-VN" sz="2000" dirty="0">
                <a:solidFill>
                  <a:schemeClr val="accent2"/>
                </a:solidFill>
              </a:rPr>
              <a:t>Về tỉ trọng:</a:t>
            </a:r>
            <a:endParaRPr lang="en-US" sz="2000" dirty="0">
              <a:solidFill>
                <a:schemeClr val="accent2"/>
              </a:solidFill>
            </a:endParaRPr>
          </a:p>
          <a:p>
            <a:endParaRPr lang="vi-VN" sz="2000" dirty="0">
              <a:solidFill>
                <a:schemeClr val="accent2"/>
              </a:solidFill>
            </a:endParaRPr>
          </a:p>
          <a:p>
            <a:r>
              <a:rPr lang="vi-VN" sz="2000" dirty="0">
                <a:solidFill>
                  <a:schemeClr val="accent5">
                    <a:lumMod val="75000"/>
                  </a:schemeClr>
                </a:solidFill>
              </a:rPr>
              <a:t>+ </a:t>
            </a:r>
            <a:r>
              <a:rPr lang="vi-VN" sz="2000" dirty="0">
                <a:solidFill>
                  <a:schemeClr val="accent2"/>
                </a:solidFill>
              </a:rPr>
              <a:t>Cây lương thực </a:t>
            </a:r>
            <a:r>
              <a:rPr lang="vi-VN" sz="2000" dirty="0">
                <a:solidFill>
                  <a:schemeClr val="accent5">
                    <a:lumMod val="75000"/>
                  </a:schemeClr>
                </a:solidFill>
              </a:rPr>
              <a:t>tuy đứng đầu nhưng </a:t>
            </a:r>
            <a:r>
              <a:rPr lang="vi-VN" sz="2000" dirty="0">
                <a:solidFill>
                  <a:schemeClr val="accent2"/>
                </a:solidFill>
              </a:rPr>
              <a:t>tỉ trọng đã giảm 7</a:t>
            </a:r>
            <a:r>
              <a:rPr lang="en-US" sz="2000" dirty="0">
                <a:solidFill>
                  <a:schemeClr val="accent2"/>
                </a:solidFill>
              </a:rPr>
              <a:t>,3</a:t>
            </a:r>
            <a:r>
              <a:rPr lang="en-US" sz="2000" dirty="0">
                <a:solidFill>
                  <a:schemeClr val="accent2"/>
                </a:solidFill>
                <a:latin typeface="Tahoma" panose="020B0604030504040204" pitchFamily="34" charset="0"/>
                <a:ea typeface="Tahoma" panose="020B0604030504040204" pitchFamily="34" charset="0"/>
                <a:cs typeface="Tahoma" panose="020B0604030504040204" pitchFamily="34" charset="0"/>
              </a:rPr>
              <a:t> %</a:t>
            </a:r>
            <a:r>
              <a:rPr lang="vi-VN" sz="2000" dirty="0">
                <a:solidFill>
                  <a:schemeClr val="accent2"/>
                </a:solidFill>
                <a:latin typeface="Tahoma" panose="020B0604030504040204" pitchFamily="34" charset="0"/>
                <a:ea typeface="Tahoma" panose="020B0604030504040204" pitchFamily="34" charset="0"/>
                <a:cs typeface="Tahoma" panose="020B0604030504040204" pitchFamily="34" charset="0"/>
              </a:rPr>
              <a:t>.</a:t>
            </a:r>
          </a:p>
          <a:p>
            <a:r>
              <a:rPr lang="vi-VN" sz="2000" dirty="0">
                <a:solidFill>
                  <a:schemeClr val="accent5">
                    <a:lumMod val="75000"/>
                  </a:schemeClr>
                </a:solidFill>
              </a:rPr>
              <a:t>+ Cây </a:t>
            </a:r>
            <a:r>
              <a:rPr lang="en-US" sz="2000" dirty="0" err="1">
                <a:solidFill>
                  <a:schemeClr val="accent5">
                    <a:lumMod val="75000"/>
                  </a:schemeClr>
                </a:solidFill>
              </a:rPr>
              <a:t>công</a:t>
            </a:r>
            <a:r>
              <a:rPr lang="en-US" sz="2000" dirty="0">
                <a:solidFill>
                  <a:schemeClr val="accent5">
                    <a:lumMod val="75000"/>
                  </a:schemeClr>
                </a:solidFill>
              </a:rPr>
              <a:t> </a:t>
            </a:r>
            <a:r>
              <a:rPr lang="en-US" sz="2000" dirty="0" err="1">
                <a:solidFill>
                  <a:schemeClr val="accent5">
                    <a:lumMod val="75000"/>
                  </a:schemeClr>
                </a:solidFill>
              </a:rPr>
              <a:t>nghiệp</a:t>
            </a:r>
            <a:r>
              <a:rPr lang="vi-VN" sz="2000" dirty="0">
                <a:solidFill>
                  <a:schemeClr val="accent5">
                    <a:lumMod val="75000"/>
                  </a:schemeClr>
                </a:solidFill>
              </a:rPr>
              <a:t> tăng </a:t>
            </a:r>
            <a:r>
              <a:rPr lang="en-US" sz="2000" dirty="0" err="1">
                <a:solidFill>
                  <a:schemeClr val="accent5">
                    <a:lumMod val="75000"/>
                  </a:schemeClr>
                </a:solidFill>
              </a:rPr>
              <a:t>nhanh</a:t>
            </a:r>
            <a:r>
              <a:rPr lang="en-US" sz="2000" dirty="0">
                <a:solidFill>
                  <a:schemeClr val="accent5">
                    <a:lumMod val="75000"/>
                  </a:schemeClr>
                </a:solidFill>
              </a:rPr>
              <a:t> </a:t>
            </a:r>
            <a:r>
              <a:rPr lang="en-US" sz="2000" dirty="0" err="1">
                <a:solidFill>
                  <a:schemeClr val="accent5">
                    <a:lumMod val="75000"/>
                  </a:schemeClr>
                </a:solidFill>
              </a:rPr>
              <a:t>nhất</a:t>
            </a:r>
            <a:r>
              <a:rPr lang="vi-VN" sz="2000" dirty="0">
                <a:solidFill>
                  <a:schemeClr val="accent5">
                    <a:lumMod val="75000"/>
                  </a:schemeClr>
                </a:solidFill>
              </a:rPr>
              <a:t> nhất </a:t>
            </a:r>
            <a:r>
              <a:rPr lang="en-US" sz="2000" dirty="0">
                <a:solidFill>
                  <a:schemeClr val="accent5">
                    <a:lumMod val="75000"/>
                  </a:schemeClr>
                </a:solidFill>
              </a:rPr>
              <a:t>9.5</a:t>
            </a:r>
            <a:r>
              <a:rPr lang="vi-VN" sz="2000" dirty="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rPr>
              <a:t>%.</a:t>
            </a:r>
          </a:p>
          <a:p>
            <a:r>
              <a:rPr lang="vi-VN" sz="2000" dirty="0">
                <a:solidFill>
                  <a:schemeClr val="accent5">
                    <a:lumMod val="75000"/>
                  </a:schemeClr>
                </a:solidFill>
              </a:rPr>
              <a:t>+ Cây ăn quả và cây khác tăng </a:t>
            </a:r>
            <a:r>
              <a:rPr lang="en-US" sz="2000" dirty="0">
                <a:solidFill>
                  <a:schemeClr val="accent5">
                    <a:lumMod val="75000"/>
                  </a:schemeClr>
                </a:solidFill>
              </a:rPr>
              <a:t>2,1</a:t>
            </a:r>
            <a:r>
              <a:rPr lang="vi-VN" sz="2000" dirty="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rPr>
              <a:t>%</a:t>
            </a:r>
          </a:p>
        </p:txBody>
      </p:sp>
    </p:spTree>
    <p:extLst>
      <p:ext uri="{BB962C8B-B14F-4D97-AF65-F5344CB8AC3E}">
        <p14:creationId xmlns:p14="http://schemas.microsoft.com/office/powerpoint/2010/main" val="772135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lt">
                                    <p:tmPct val="10000"/>
                                  </p:iterate>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type="lt">
                                    <p:tmPct val="10000"/>
                                  </p:iterate>
                                  <p:childTnLst>
                                    <p:set>
                                      <p:cBhvr>
                                        <p:cTn id="16" dur="1" fill="hold">
                                          <p:stCondLst>
                                            <p:cond delay="0"/>
                                          </p:stCondLst>
                                        </p:cTn>
                                        <p:tgtEl>
                                          <p:spTgt spid="14"/>
                                        </p:tgtEl>
                                        <p:attrNameLst>
                                          <p:attrName>style.visibility</p:attrName>
                                        </p:attrNameLst>
                                      </p:cBhvr>
                                      <p:to>
                                        <p:strVal val="visible"/>
                                      </p:to>
                                    </p:set>
                                    <p:animEffect transition="in" filter="wipe(left)">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iterate type="lt">
                                    <p:tmPct val="10000"/>
                                  </p:iterate>
                                  <p:childTnLst>
                                    <p:set>
                                      <p:cBhvr>
                                        <p:cTn id="21" dur="1" fill="hold">
                                          <p:stCondLst>
                                            <p:cond delay="0"/>
                                          </p:stCondLst>
                                        </p:cTn>
                                        <p:tgtEl>
                                          <p:spTgt spid="13"/>
                                        </p:tgtEl>
                                        <p:attrNameLst>
                                          <p:attrName>style.visibility</p:attrName>
                                        </p:attrNameLst>
                                      </p:cBhvr>
                                      <p:to>
                                        <p:strVal val="visible"/>
                                      </p:to>
                                    </p:set>
                                    <p:animEffect transition="in" filter="wipe(left)">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8" grpId="0" animBg="1"/>
      <p:bldP spid="14" grpId="0" animBg="1"/>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ết quả hình ảnh cho cm ruler png"/>
          <p:cNvPicPr>
            <a:picLocks noChangeAspect="1" noChangeArrowheads="1"/>
          </p:cNvPicPr>
          <p:nvPr/>
        </p:nvPicPr>
        <p:blipFill rotWithShape="1">
          <a:blip r:embed="rId2">
            <a:extLst>
              <a:ext uri="{28A0092B-C50C-407E-A947-70E740481C1C}">
                <a14:useLocalDpi xmlns:a14="http://schemas.microsoft.com/office/drawing/2010/main" val="0"/>
              </a:ext>
            </a:extLst>
          </a:blip>
          <a:srcRect t="31302" b="29948"/>
          <a:stretch/>
        </p:blipFill>
        <p:spPr bwMode="auto">
          <a:xfrm>
            <a:off x="1601997" y="5608635"/>
            <a:ext cx="9776508" cy="1262799"/>
          </a:xfrm>
          <a:prstGeom prst="rect">
            <a:avLst/>
          </a:prstGeom>
          <a:noFill/>
          <a:extLst>
            <a:ext uri="{909E8E84-426E-40DD-AFC4-6F175D3DCCD1}">
              <a14:hiddenFill xmlns:a14="http://schemas.microsoft.com/office/drawing/2010/main">
                <a:solidFill>
                  <a:srgbClr val="FFFFFF"/>
                </a:solidFill>
              </a14:hiddenFill>
            </a:ext>
          </a:extLst>
        </p:spPr>
      </p:pic>
      <p:cxnSp>
        <p:nvCxnSpPr>
          <p:cNvPr id="6" name="Đường kết nối Mũi tên Thẳng 5">
            <a:extLst>
              <a:ext uri="{FF2B5EF4-FFF2-40B4-BE49-F238E27FC236}">
                <a16:creationId xmlns:a16="http://schemas.microsoft.com/office/drawing/2014/main" id="{2DD8DB2E-5398-4EF3-81CB-D4D1FE13B88E}"/>
              </a:ext>
            </a:extLst>
          </p:cNvPr>
          <p:cNvCxnSpPr/>
          <p:nvPr/>
        </p:nvCxnSpPr>
        <p:spPr>
          <a:xfrm>
            <a:off x="1723192" y="5576825"/>
            <a:ext cx="9528313" cy="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30" name="Straight Arrow Connector 29"/>
          <p:cNvCxnSpPr/>
          <p:nvPr/>
        </p:nvCxnSpPr>
        <p:spPr>
          <a:xfrm rot="16200000">
            <a:off x="-483321" y="3261395"/>
            <a:ext cx="4572000" cy="0"/>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45" name="Picture 2" descr="Kết quả hình ảnh cho cm ruler png"/>
          <p:cNvPicPr>
            <a:picLocks noChangeAspect="1" noChangeArrowheads="1"/>
          </p:cNvPicPr>
          <p:nvPr/>
        </p:nvPicPr>
        <p:blipFill rotWithShape="1">
          <a:blip r:embed="rId2">
            <a:extLst>
              <a:ext uri="{28A0092B-C50C-407E-A947-70E740481C1C}">
                <a14:useLocalDpi xmlns:a14="http://schemas.microsoft.com/office/drawing/2010/main" val="0"/>
              </a:ext>
            </a:extLst>
          </a:blip>
          <a:srcRect t="31302" b="29948"/>
          <a:stretch/>
        </p:blipFill>
        <p:spPr bwMode="auto">
          <a:xfrm rot="16200000">
            <a:off x="-2174997" y="584310"/>
            <a:ext cx="9144000" cy="1181100"/>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17"/>
          <p:cNvGrpSpPr/>
          <p:nvPr/>
        </p:nvGrpSpPr>
        <p:grpSpPr>
          <a:xfrm>
            <a:off x="1020815" y="1012443"/>
            <a:ext cx="1176749" cy="4674303"/>
            <a:chOff x="1330096" y="1677108"/>
            <a:chExt cx="1176749" cy="4009637"/>
          </a:xfrm>
        </p:grpSpPr>
        <p:sp>
          <p:nvSpPr>
            <p:cNvPr id="17" name="TextBox 16"/>
            <p:cNvSpPr txBox="1"/>
            <p:nvPr/>
          </p:nvSpPr>
          <p:spPr>
            <a:xfrm>
              <a:off x="1330096" y="5286635"/>
              <a:ext cx="768175" cy="400110"/>
            </a:xfrm>
            <a:prstGeom prst="rect">
              <a:avLst/>
            </a:prstGeom>
            <a:noFill/>
          </p:spPr>
          <p:txBody>
            <a:bodyPr wrap="square" rtlCol="0">
              <a:spAutoFit/>
            </a:bodyPr>
            <a:lstStyle/>
            <a:p>
              <a:r>
                <a:rPr lang="en-US" sz="2000" dirty="0"/>
                <a:t>0</a:t>
              </a:r>
            </a:p>
          </p:txBody>
        </p:sp>
        <p:sp>
          <p:nvSpPr>
            <p:cNvPr id="57" name="TextBox 56"/>
            <p:cNvSpPr txBox="1"/>
            <p:nvPr/>
          </p:nvSpPr>
          <p:spPr>
            <a:xfrm>
              <a:off x="1470709" y="1677108"/>
              <a:ext cx="768175" cy="400110"/>
            </a:xfrm>
            <a:prstGeom prst="rect">
              <a:avLst/>
            </a:prstGeom>
            <a:noFill/>
          </p:spPr>
          <p:txBody>
            <a:bodyPr wrap="square" rtlCol="0">
              <a:spAutoFit/>
            </a:bodyPr>
            <a:lstStyle/>
            <a:p>
              <a:r>
                <a:rPr lang="en-US" sz="2000" dirty="0"/>
                <a:t>500</a:t>
              </a:r>
            </a:p>
          </p:txBody>
        </p:sp>
        <p:sp>
          <p:nvSpPr>
            <p:cNvPr id="59" name="TextBox 58"/>
            <p:cNvSpPr txBox="1"/>
            <p:nvPr/>
          </p:nvSpPr>
          <p:spPr>
            <a:xfrm>
              <a:off x="1514038" y="2445629"/>
              <a:ext cx="992807" cy="400110"/>
            </a:xfrm>
            <a:prstGeom prst="rect">
              <a:avLst/>
            </a:prstGeom>
            <a:noFill/>
          </p:spPr>
          <p:txBody>
            <a:bodyPr wrap="square" rtlCol="0">
              <a:spAutoFit/>
            </a:bodyPr>
            <a:lstStyle/>
            <a:p>
              <a:r>
                <a:rPr lang="en-US" sz="2000" dirty="0"/>
                <a:t>400</a:t>
              </a:r>
            </a:p>
          </p:txBody>
        </p:sp>
        <p:sp>
          <p:nvSpPr>
            <p:cNvPr id="60" name="TextBox 59"/>
            <p:cNvSpPr txBox="1"/>
            <p:nvPr/>
          </p:nvSpPr>
          <p:spPr>
            <a:xfrm>
              <a:off x="1470709" y="3197034"/>
              <a:ext cx="768175" cy="400110"/>
            </a:xfrm>
            <a:prstGeom prst="rect">
              <a:avLst/>
            </a:prstGeom>
            <a:noFill/>
          </p:spPr>
          <p:txBody>
            <a:bodyPr wrap="square" rtlCol="0">
              <a:spAutoFit/>
            </a:bodyPr>
            <a:lstStyle/>
            <a:p>
              <a:r>
                <a:rPr lang="en-US" sz="2000" dirty="0"/>
                <a:t>300</a:t>
              </a:r>
            </a:p>
          </p:txBody>
        </p:sp>
        <p:sp>
          <p:nvSpPr>
            <p:cNvPr id="61" name="TextBox 60"/>
            <p:cNvSpPr txBox="1"/>
            <p:nvPr/>
          </p:nvSpPr>
          <p:spPr>
            <a:xfrm>
              <a:off x="1541978" y="4700018"/>
              <a:ext cx="768175" cy="400110"/>
            </a:xfrm>
            <a:prstGeom prst="rect">
              <a:avLst/>
            </a:prstGeom>
            <a:noFill/>
          </p:spPr>
          <p:txBody>
            <a:bodyPr wrap="square" rtlCol="0">
              <a:spAutoFit/>
            </a:bodyPr>
            <a:lstStyle/>
            <a:p>
              <a:r>
                <a:rPr lang="en-US" sz="2000" dirty="0"/>
                <a:t>100</a:t>
              </a:r>
            </a:p>
          </p:txBody>
        </p:sp>
        <p:sp>
          <p:nvSpPr>
            <p:cNvPr id="62" name="TextBox 61"/>
            <p:cNvSpPr txBox="1"/>
            <p:nvPr/>
          </p:nvSpPr>
          <p:spPr>
            <a:xfrm>
              <a:off x="1527190" y="3941651"/>
              <a:ext cx="768175" cy="400110"/>
            </a:xfrm>
            <a:prstGeom prst="rect">
              <a:avLst/>
            </a:prstGeom>
            <a:noFill/>
          </p:spPr>
          <p:txBody>
            <a:bodyPr wrap="square" rtlCol="0">
              <a:spAutoFit/>
            </a:bodyPr>
            <a:lstStyle/>
            <a:p>
              <a:r>
                <a:rPr lang="en-US" sz="2000" dirty="0"/>
                <a:t>200</a:t>
              </a:r>
            </a:p>
          </p:txBody>
        </p:sp>
      </p:grpSp>
      <p:sp>
        <p:nvSpPr>
          <p:cNvPr id="7" name="Hộp Văn bản 6">
            <a:extLst>
              <a:ext uri="{FF2B5EF4-FFF2-40B4-BE49-F238E27FC236}">
                <a16:creationId xmlns:a16="http://schemas.microsoft.com/office/drawing/2014/main" id="{011293B1-36CB-4BA3-95E9-5448D33A047F}"/>
              </a:ext>
            </a:extLst>
          </p:cNvPr>
          <p:cNvSpPr txBox="1"/>
          <p:nvPr/>
        </p:nvSpPr>
        <p:spPr>
          <a:xfrm>
            <a:off x="1643269" y="5615354"/>
            <a:ext cx="808383" cy="400110"/>
          </a:xfrm>
          <a:prstGeom prst="rect">
            <a:avLst/>
          </a:prstGeom>
          <a:noFill/>
        </p:spPr>
        <p:txBody>
          <a:bodyPr wrap="square" rtlCol="0">
            <a:spAutoFit/>
          </a:bodyPr>
          <a:lstStyle/>
          <a:p>
            <a:r>
              <a:rPr lang="en-US" sz="2000" dirty="0"/>
              <a:t>1990</a:t>
            </a:r>
          </a:p>
        </p:txBody>
      </p:sp>
      <p:sp>
        <p:nvSpPr>
          <p:cNvPr id="27" name="Hộp Văn bản 26">
            <a:extLst>
              <a:ext uri="{FF2B5EF4-FFF2-40B4-BE49-F238E27FC236}">
                <a16:creationId xmlns:a16="http://schemas.microsoft.com/office/drawing/2014/main" id="{D539AF39-ECEA-4B50-9414-CA1EE5207B3B}"/>
              </a:ext>
            </a:extLst>
          </p:cNvPr>
          <p:cNvSpPr txBox="1"/>
          <p:nvPr/>
        </p:nvSpPr>
        <p:spPr>
          <a:xfrm>
            <a:off x="10691639" y="5618125"/>
            <a:ext cx="986252" cy="400110"/>
          </a:xfrm>
          <a:prstGeom prst="rect">
            <a:avLst/>
          </a:prstGeom>
          <a:noFill/>
        </p:spPr>
        <p:txBody>
          <a:bodyPr wrap="square" rtlCol="0">
            <a:spAutoFit/>
          </a:bodyPr>
          <a:lstStyle/>
          <a:p>
            <a:r>
              <a:rPr lang="en-US" sz="2000" dirty="0"/>
              <a:t>2013</a:t>
            </a:r>
          </a:p>
        </p:txBody>
      </p:sp>
      <p:grpSp>
        <p:nvGrpSpPr>
          <p:cNvPr id="40" name="Nhóm 39">
            <a:extLst>
              <a:ext uri="{FF2B5EF4-FFF2-40B4-BE49-F238E27FC236}">
                <a16:creationId xmlns:a16="http://schemas.microsoft.com/office/drawing/2014/main" id="{CABF9F34-33B3-4478-9C85-6F476CBCE9E3}"/>
              </a:ext>
            </a:extLst>
          </p:cNvPr>
          <p:cNvGrpSpPr/>
          <p:nvPr/>
        </p:nvGrpSpPr>
        <p:grpSpPr>
          <a:xfrm>
            <a:off x="3130758" y="5567325"/>
            <a:ext cx="986252" cy="455629"/>
            <a:chOff x="10590039" y="5597078"/>
            <a:chExt cx="986252" cy="455629"/>
          </a:xfrm>
          <a:noFill/>
        </p:grpSpPr>
        <p:sp>
          <p:nvSpPr>
            <p:cNvPr id="41" name="Hộp Văn bản 40">
              <a:extLst>
                <a:ext uri="{FF2B5EF4-FFF2-40B4-BE49-F238E27FC236}">
                  <a16:creationId xmlns:a16="http://schemas.microsoft.com/office/drawing/2014/main" id="{D91C993F-7DDF-4813-AC68-B84D71538378}"/>
                </a:ext>
              </a:extLst>
            </p:cNvPr>
            <p:cNvSpPr txBox="1"/>
            <p:nvPr/>
          </p:nvSpPr>
          <p:spPr>
            <a:xfrm>
              <a:off x="10590039" y="5652597"/>
              <a:ext cx="986252" cy="400110"/>
            </a:xfrm>
            <a:prstGeom prst="rect">
              <a:avLst/>
            </a:prstGeom>
            <a:grpFill/>
          </p:spPr>
          <p:txBody>
            <a:bodyPr wrap="square" rtlCol="0">
              <a:spAutoFit/>
            </a:bodyPr>
            <a:lstStyle/>
            <a:p>
              <a:r>
                <a:rPr lang="en-US" sz="2000" dirty="0"/>
                <a:t>1995</a:t>
              </a:r>
            </a:p>
          </p:txBody>
        </p:sp>
        <p:cxnSp>
          <p:nvCxnSpPr>
            <p:cNvPr id="42" name="Đường nối Thẳng 41">
              <a:extLst>
                <a:ext uri="{FF2B5EF4-FFF2-40B4-BE49-F238E27FC236}">
                  <a16:creationId xmlns:a16="http://schemas.microsoft.com/office/drawing/2014/main" id="{090687C3-FB09-4ECB-98D5-51062ADAEF46}"/>
                </a:ext>
              </a:extLst>
            </p:cNvPr>
            <p:cNvCxnSpPr/>
            <p:nvPr/>
          </p:nvCxnSpPr>
          <p:spPr>
            <a:xfrm>
              <a:off x="10807150" y="5597078"/>
              <a:ext cx="0" cy="77057"/>
            </a:xfrm>
            <a:prstGeom prst="line">
              <a:avLst/>
            </a:prstGeom>
            <a:grpFill/>
            <a:ln w="28575"/>
          </p:spPr>
          <p:style>
            <a:lnRef idx="1">
              <a:schemeClr val="dk1"/>
            </a:lnRef>
            <a:fillRef idx="0">
              <a:schemeClr val="dk1"/>
            </a:fillRef>
            <a:effectRef idx="0">
              <a:schemeClr val="dk1"/>
            </a:effectRef>
            <a:fontRef idx="minor">
              <a:schemeClr val="tx1"/>
            </a:fontRef>
          </p:style>
        </p:cxnSp>
      </p:grpSp>
      <p:sp>
        <p:nvSpPr>
          <p:cNvPr id="43" name="Hộp Văn bản 42">
            <a:extLst>
              <a:ext uri="{FF2B5EF4-FFF2-40B4-BE49-F238E27FC236}">
                <a16:creationId xmlns:a16="http://schemas.microsoft.com/office/drawing/2014/main" id="{A924E7ED-6719-4376-9481-49CE68A86B62}"/>
              </a:ext>
            </a:extLst>
          </p:cNvPr>
          <p:cNvSpPr txBox="1"/>
          <p:nvPr/>
        </p:nvSpPr>
        <p:spPr>
          <a:xfrm>
            <a:off x="11009706" y="5155096"/>
            <a:ext cx="819830" cy="400110"/>
          </a:xfrm>
          <a:prstGeom prst="rect">
            <a:avLst/>
          </a:prstGeom>
          <a:noFill/>
        </p:spPr>
        <p:txBody>
          <a:bodyPr wrap="square" rtlCol="0">
            <a:spAutoFit/>
          </a:bodyPr>
          <a:lstStyle/>
          <a:p>
            <a:r>
              <a:rPr lang="en-US" sz="2000" dirty="0" err="1"/>
              <a:t>Năm</a:t>
            </a:r>
            <a:r>
              <a:rPr lang="en-US" sz="2000" dirty="0"/>
              <a:t> </a:t>
            </a:r>
          </a:p>
        </p:txBody>
      </p:sp>
      <p:sp>
        <p:nvSpPr>
          <p:cNvPr id="44" name="Hộp Văn bản 43">
            <a:extLst>
              <a:ext uri="{FF2B5EF4-FFF2-40B4-BE49-F238E27FC236}">
                <a16:creationId xmlns:a16="http://schemas.microsoft.com/office/drawing/2014/main" id="{507AFBB8-707E-4797-906B-4AA119DB37F6}"/>
              </a:ext>
            </a:extLst>
          </p:cNvPr>
          <p:cNvSpPr txBox="1"/>
          <p:nvPr/>
        </p:nvSpPr>
        <p:spPr>
          <a:xfrm>
            <a:off x="1649894" y="663063"/>
            <a:ext cx="701957" cy="369332"/>
          </a:xfrm>
          <a:prstGeom prst="rect">
            <a:avLst/>
          </a:prstGeom>
          <a:noFill/>
        </p:spPr>
        <p:txBody>
          <a:bodyPr wrap="square" rtlCol="0">
            <a:spAutoFit/>
          </a:bodyPr>
          <a:lstStyle/>
          <a:p>
            <a:r>
              <a:rPr lang="en-US" dirty="0"/>
              <a:t>%</a:t>
            </a:r>
          </a:p>
        </p:txBody>
      </p:sp>
      <p:sp>
        <p:nvSpPr>
          <p:cNvPr id="3" name="Hộp Văn bản 2">
            <a:extLst>
              <a:ext uri="{FF2B5EF4-FFF2-40B4-BE49-F238E27FC236}">
                <a16:creationId xmlns:a16="http://schemas.microsoft.com/office/drawing/2014/main" id="{DE3B1197-7622-4B10-B1AC-B0D97C28982E}"/>
              </a:ext>
            </a:extLst>
          </p:cNvPr>
          <p:cNvSpPr txBox="1"/>
          <p:nvPr/>
        </p:nvSpPr>
        <p:spPr>
          <a:xfrm>
            <a:off x="137615" y="7455920"/>
            <a:ext cx="7143436" cy="2000548"/>
          </a:xfrm>
          <a:prstGeom prst="rect">
            <a:avLst/>
          </a:prstGeom>
          <a:noFill/>
        </p:spPr>
        <p:txBody>
          <a:bodyPr wrap="square" rtlCol="0">
            <a:spAutoFit/>
          </a:bodyPr>
          <a:lstStyle/>
          <a:p>
            <a:pPr marL="514350" indent="-514350">
              <a:buAutoNum type="arabicPeriod"/>
            </a:pPr>
            <a:r>
              <a:rPr lang="en-US" sz="3200" dirty="0">
                <a:cs typeface="#9Slide03 Arima Madurai Light" panose="00000400000000000000" pitchFamily="2" charset="0"/>
              </a:rPr>
              <a:t>Vẽ </a:t>
            </a:r>
            <a:r>
              <a:rPr lang="en-US" sz="3200" dirty="0" err="1">
                <a:cs typeface="#9Slide03 Arima Madurai Light" panose="00000400000000000000" pitchFamily="2" charset="0"/>
              </a:rPr>
              <a:t>hệ</a:t>
            </a:r>
            <a:r>
              <a:rPr lang="en-US" sz="3200" dirty="0">
                <a:cs typeface="#9Slide03 Arima Madurai Light" panose="00000400000000000000" pitchFamily="2" charset="0"/>
              </a:rPr>
              <a:t> </a:t>
            </a:r>
            <a:r>
              <a:rPr lang="en-US" sz="3200" dirty="0" err="1">
                <a:cs typeface="#9Slide03 Arima Madurai Light" panose="00000400000000000000" pitchFamily="2" charset="0"/>
              </a:rPr>
              <a:t>trục</a:t>
            </a:r>
            <a:r>
              <a:rPr lang="en-US" sz="3200" dirty="0">
                <a:cs typeface="#9Slide03 Arima Madurai Light" panose="00000400000000000000" pitchFamily="2" charset="0"/>
              </a:rPr>
              <a:t> </a:t>
            </a:r>
            <a:r>
              <a:rPr lang="en-US" sz="3200" dirty="0" err="1">
                <a:cs typeface="#9Slide03 Arima Madurai Light" panose="00000400000000000000" pitchFamily="2" charset="0"/>
              </a:rPr>
              <a:t>tọa</a:t>
            </a:r>
            <a:r>
              <a:rPr lang="en-US" sz="3200" dirty="0">
                <a:cs typeface="#9Slide03 Arima Madurai Light" panose="00000400000000000000" pitchFamily="2" charset="0"/>
              </a:rPr>
              <a:t> </a:t>
            </a:r>
            <a:r>
              <a:rPr lang="en-US" sz="3200" dirty="0" err="1">
                <a:cs typeface="#9Slide03 Arima Madurai Light" panose="00000400000000000000" pitchFamily="2" charset="0"/>
              </a:rPr>
              <a:t>độ</a:t>
            </a:r>
            <a:r>
              <a:rPr lang="en-US" sz="3200" dirty="0">
                <a:cs typeface="#9Slide03 Arima Madurai Light" panose="00000400000000000000" pitchFamily="2" charset="0"/>
              </a:rPr>
              <a:t> </a:t>
            </a:r>
          </a:p>
          <a:p>
            <a:r>
              <a:rPr lang="en-US" sz="2800" i="1" dirty="0">
                <a:cs typeface="#9Slide03 Arima Madurai Light" panose="00000400000000000000" pitchFamily="2" charset="0"/>
              </a:rPr>
              <a:t>(</a:t>
            </a:r>
            <a:r>
              <a:rPr lang="en-US" sz="2800" i="1" dirty="0" err="1">
                <a:cs typeface="#9Slide03 Arima Madurai Light" panose="00000400000000000000" pitchFamily="2" charset="0"/>
              </a:rPr>
              <a:t>nhớ</a:t>
            </a:r>
            <a:r>
              <a:rPr lang="en-US" sz="2800" i="1" dirty="0">
                <a:cs typeface="#9Slide03 Arima Madurai Light" panose="00000400000000000000" pitchFamily="2" charset="0"/>
              </a:rPr>
              <a:t> chia </a:t>
            </a:r>
            <a:r>
              <a:rPr lang="en-US" sz="2800" i="1" dirty="0" err="1">
                <a:cs typeface="#9Slide03 Arima Madurai Light" panose="00000400000000000000" pitchFamily="2" charset="0"/>
              </a:rPr>
              <a:t>trục</a:t>
            </a:r>
            <a:r>
              <a:rPr lang="en-US" sz="2800" i="1" dirty="0">
                <a:cs typeface="#9Slide03 Arima Madurai Light" panose="00000400000000000000" pitchFamily="2" charset="0"/>
              </a:rPr>
              <a:t> </a:t>
            </a:r>
            <a:r>
              <a:rPr lang="en-US" sz="2800" i="1" dirty="0" err="1">
                <a:cs typeface="#9Slide03 Arima Madurai Light" panose="00000400000000000000" pitchFamily="2" charset="0"/>
              </a:rPr>
              <a:t>hoành</a:t>
            </a:r>
            <a:r>
              <a:rPr lang="en-US" sz="2800" i="1" dirty="0">
                <a:cs typeface="#9Slide03 Arima Madurai Light" panose="00000400000000000000" pitchFamily="2" charset="0"/>
              </a:rPr>
              <a:t>, </a:t>
            </a:r>
            <a:r>
              <a:rPr lang="en-US" sz="2800" i="1" dirty="0" err="1">
                <a:cs typeface="#9Slide03 Arima Madurai Light" panose="00000400000000000000" pitchFamily="2" charset="0"/>
              </a:rPr>
              <a:t>trục</a:t>
            </a:r>
            <a:r>
              <a:rPr lang="en-US" sz="2800" i="1" dirty="0">
                <a:cs typeface="#9Slide03 Arima Madurai Light" panose="00000400000000000000" pitchFamily="2" charset="0"/>
              </a:rPr>
              <a:t> </a:t>
            </a:r>
            <a:r>
              <a:rPr lang="en-US" sz="2800" i="1" dirty="0" err="1">
                <a:cs typeface="#9Slide03 Arima Madurai Light" panose="00000400000000000000" pitchFamily="2" charset="0"/>
              </a:rPr>
              <a:t>tung</a:t>
            </a:r>
            <a:r>
              <a:rPr lang="en-US" sz="2800" i="1" dirty="0">
                <a:cs typeface="#9Slide03 Arima Madurai Light" panose="00000400000000000000" pitchFamily="2" charset="0"/>
              </a:rPr>
              <a:t> </a:t>
            </a:r>
            <a:r>
              <a:rPr lang="en-US" sz="2800" i="1" dirty="0" err="1">
                <a:cs typeface="#9Slide03 Arima Madurai Light" panose="00000400000000000000" pitchFamily="2" charset="0"/>
              </a:rPr>
              <a:t>chính</a:t>
            </a:r>
            <a:r>
              <a:rPr lang="en-US" sz="2800" i="1" dirty="0">
                <a:cs typeface="#9Slide03 Arima Madurai Light" panose="00000400000000000000" pitchFamily="2" charset="0"/>
              </a:rPr>
              <a:t> </a:t>
            </a:r>
            <a:r>
              <a:rPr lang="en-US" sz="2800" i="1" dirty="0" err="1">
                <a:cs typeface="#9Slide03 Arima Madurai Light" panose="00000400000000000000" pitchFamily="2" charset="0"/>
              </a:rPr>
              <a:t>xác</a:t>
            </a:r>
            <a:r>
              <a:rPr lang="en-US" sz="2800" i="1" dirty="0">
                <a:cs typeface="#9Slide03 Arima Madurai Light" panose="00000400000000000000" pitchFamily="2" charset="0"/>
              </a:rPr>
              <a:t>)</a:t>
            </a:r>
            <a:endParaRPr lang="en-US" sz="3200" i="1" dirty="0">
              <a:cs typeface="#9Slide03 Arima Madurai Light" panose="00000400000000000000" pitchFamily="2" charset="0"/>
            </a:endParaRPr>
          </a:p>
          <a:p>
            <a:r>
              <a:rPr lang="en-US" sz="3200" dirty="0">
                <a:cs typeface="#9Slide03 Arima Madurai Light" panose="00000400000000000000" pitchFamily="2" charset="0"/>
              </a:rPr>
              <a:t>2. </a:t>
            </a:r>
            <a:r>
              <a:rPr lang="en-US" sz="3200" dirty="0" err="1">
                <a:cs typeface="#9Slide03 Arima Madurai Light" panose="00000400000000000000" pitchFamily="2" charset="0"/>
              </a:rPr>
              <a:t>Ghi</a:t>
            </a:r>
            <a:r>
              <a:rPr lang="en-US" sz="3200" dirty="0">
                <a:cs typeface="#9Slide03 Arima Madurai Light" panose="00000400000000000000" pitchFamily="2" charset="0"/>
              </a:rPr>
              <a:t> </a:t>
            </a:r>
            <a:r>
              <a:rPr lang="en-US" sz="3200" dirty="0" err="1">
                <a:cs typeface="#9Slide03 Arima Madurai Light" panose="00000400000000000000" pitchFamily="2" charset="0"/>
              </a:rPr>
              <a:t>đầy</a:t>
            </a:r>
            <a:r>
              <a:rPr lang="en-US" sz="3200" dirty="0">
                <a:cs typeface="#9Slide03 Arima Madurai Light" panose="00000400000000000000" pitchFamily="2" charset="0"/>
              </a:rPr>
              <a:t> </a:t>
            </a:r>
            <a:r>
              <a:rPr lang="en-US" sz="3200" dirty="0" err="1">
                <a:cs typeface="#9Slide03 Arima Madurai Light" panose="00000400000000000000" pitchFamily="2" charset="0"/>
              </a:rPr>
              <a:t>đủ</a:t>
            </a:r>
            <a:r>
              <a:rPr lang="en-US" sz="3200" dirty="0">
                <a:cs typeface="#9Slide03 Arima Madurai Light" panose="00000400000000000000" pitchFamily="2" charset="0"/>
              </a:rPr>
              <a:t> </a:t>
            </a:r>
            <a:r>
              <a:rPr lang="en-US" sz="3200" dirty="0" err="1">
                <a:cs typeface="#9Slide03 Arima Madurai Light" panose="00000400000000000000" pitchFamily="2" charset="0"/>
              </a:rPr>
              <a:t>danh</a:t>
            </a:r>
            <a:r>
              <a:rPr lang="en-US" sz="3200" dirty="0">
                <a:cs typeface="#9Slide03 Arima Madurai Light" panose="00000400000000000000" pitchFamily="2" charset="0"/>
              </a:rPr>
              <a:t> </a:t>
            </a:r>
            <a:r>
              <a:rPr lang="en-US" sz="3200" dirty="0" err="1">
                <a:cs typeface="#9Slide03 Arima Madurai Light" panose="00000400000000000000" pitchFamily="2" charset="0"/>
              </a:rPr>
              <a:t>số</a:t>
            </a:r>
            <a:r>
              <a:rPr lang="en-US" sz="3200" dirty="0">
                <a:cs typeface="#9Slide03 Arima Madurai Light" panose="00000400000000000000" pitchFamily="2" charset="0"/>
              </a:rPr>
              <a:t>. </a:t>
            </a:r>
          </a:p>
          <a:p>
            <a:r>
              <a:rPr lang="en-US" sz="3200" dirty="0">
                <a:cs typeface="#9Slide03 Arima Madurai Light" panose="00000400000000000000" pitchFamily="2" charset="0"/>
              </a:rPr>
              <a:t>3. </a:t>
            </a:r>
            <a:r>
              <a:rPr lang="en-US" sz="3200" dirty="0" err="1">
                <a:cs typeface="#9Slide03 Arima Madurai Light" panose="00000400000000000000" pitchFamily="2" charset="0"/>
              </a:rPr>
              <a:t>Chọn</a:t>
            </a:r>
            <a:r>
              <a:rPr lang="en-US" sz="3200" dirty="0">
                <a:cs typeface="#9Slide03 Arima Madurai Light" panose="00000400000000000000" pitchFamily="2" charset="0"/>
              </a:rPr>
              <a:t> </a:t>
            </a:r>
            <a:r>
              <a:rPr lang="en-US" sz="3200" dirty="0" err="1">
                <a:cs typeface="#9Slide03 Arima Madurai Light" panose="00000400000000000000" pitchFamily="2" charset="0"/>
              </a:rPr>
              <a:t>mốc</a:t>
            </a:r>
            <a:r>
              <a:rPr lang="en-US" sz="3200" dirty="0">
                <a:cs typeface="#9Slide03 Arima Madurai Light" panose="00000400000000000000" pitchFamily="2" charset="0"/>
              </a:rPr>
              <a:t> 100%</a:t>
            </a:r>
          </a:p>
        </p:txBody>
      </p:sp>
      <p:sp>
        <p:nvSpPr>
          <p:cNvPr id="29" name="Hộp Văn bản 2">
            <a:extLst>
              <a:ext uri="{FF2B5EF4-FFF2-40B4-BE49-F238E27FC236}">
                <a16:creationId xmlns:a16="http://schemas.microsoft.com/office/drawing/2014/main" id="{DE3B1197-7622-4B10-B1AC-B0D97C28982E}"/>
              </a:ext>
            </a:extLst>
          </p:cNvPr>
          <p:cNvSpPr txBox="1"/>
          <p:nvPr/>
        </p:nvSpPr>
        <p:spPr>
          <a:xfrm>
            <a:off x="3150737" y="663063"/>
            <a:ext cx="7143436" cy="954107"/>
          </a:xfrm>
          <a:prstGeom prst="rect">
            <a:avLst/>
          </a:prstGeom>
          <a:solidFill>
            <a:schemeClr val="accent5">
              <a:lumMod val="20000"/>
              <a:lumOff val="80000"/>
            </a:schemeClr>
          </a:solidFill>
        </p:spPr>
        <p:txBody>
          <a:bodyPr wrap="square" rtlCol="0">
            <a:spAutoFit/>
          </a:bodyPr>
          <a:lstStyle/>
          <a:p>
            <a:pPr algn="ctr"/>
            <a:r>
              <a:rPr lang="en-US" sz="2800" dirty="0" err="1">
                <a:cs typeface="#9Slide03 Arima Madurai Light" panose="00000400000000000000" pitchFamily="2" charset="0"/>
              </a:rPr>
              <a:t>Đầu</a:t>
            </a:r>
            <a:r>
              <a:rPr lang="en-US" sz="2800" dirty="0">
                <a:cs typeface="#9Slide03 Arima Madurai Light" panose="00000400000000000000" pitchFamily="2" charset="0"/>
              </a:rPr>
              <a:t> </a:t>
            </a:r>
            <a:r>
              <a:rPr lang="en-US" sz="2800" dirty="0" err="1">
                <a:cs typeface="#9Slide03 Arima Madurai Light" panose="00000400000000000000" pitchFamily="2" charset="0"/>
              </a:rPr>
              <a:t>tiên</a:t>
            </a:r>
            <a:r>
              <a:rPr lang="en-US" sz="2800" dirty="0">
                <a:cs typeface="#9Slide03 Arima Madurai Light" panose="00000400000000000000" pitchFamily="2" charset="0"/>
              </a:rPr>
              <a:t>, </a:t>
            </a:r>
            <a:r>
              <a:rPr lang="en-US" sz="2800" dirty="0" err="1">
                <a:cs typeface="#9Slide03 Arima Madurai Light" panose="00000400000000000000" pitchFamily="2" charset="0"/>
              </a:rPr>
              <a:t>các</a:t>
            </a:r>
            <a:r>
              <a:rPr lang="en-US" sz="2800" dirty="0">
                <a:cs typeface="#9Slide03 Arima Madurai Light" panose="00000400000000000000" pitchFamily="2" charset="0"/>
              </a:rPr>
              <a:t> </a:t>
            </a:r>
            <a:r>
              <a:rPr lang="en-US" sz="2800" dirty="0" err="1">
                <a:cs typeface="#9Slide03 Arima Madurai Light" panose="00000400000000000000" pitchFamily="2" charset="0"/>
              </a:rPr>
              <a:t>em</a:t>
            </a:r>
            <a:r>
              <a:rPr lang="en-US" sz="2800" dirty="0">
                <a:cs typeface="#9Slide03 Arima Madurai Light" panose="00000400000000000000" pitchFamily="2" charset="0"/>
              </a:rPr>
              <a:t> </a:t>
            </a:r>
            <a:r>
              <a:rPr lang="en-US" sz="2800" dirty="0" err="1">
                <a:cs typeface="#9Slide03 Arima Madurai Light" panose="00000400000000000000" pitchFamily="2" charset="0"/>
              </a:rPr>
              <a:t>hãy</a:t>
            </a:r>
            <a:r>
              <a:rPr lang="en-US" sz="2800" dirty="0">
                <a:cs typeface="#9Slide03 Arima Madurai Light" panose="00000400000000000000" pitchFamily="2" charset="0"/>
              </a:rPr>
              <a:t> </a:t>
            </a:r>
            <a:r>
              <a:rPr lang="en-US" sz="2800" dirty="0" err="1">
                <a:cs typeface="#9Slide03 Arima Madurai Light" panose="00000400000000000000" pitchFamily="2" charset="0"/>
              </a:rPr>
              <a:t>dùng</a:t>
            </a:r>
            <a:r>
              <a:rPr lang="en-US" sz="2800" dirty="0">
                <a:cs typeface="#9Slide03 Arima Madurai Light" panose="00000400000000000000" pitchFamily="2" charset="0"/>
              </a:rPr>
              <a:t> 1 </a:t>
            </a:r>
            <a:r>
              <a:rPr lang="en-US" sz="2800" dirty="0" err="1">
                <a:cs typeface="#9Slide03 Arima Madurai Light" panose="00000400000000000000" pitchFamily="2" charset="0"/>
              </a:rPr>
              <a:t>cây</a:t>
            </a:r>
            <a:r>
              <a:rPr lang="en-US" sz="2800" dirty="0">
                <a:cs typeface="#9Slide03 Arima Madurai Light" panose="00000400000000000000" pitchFamily="2" charset="0"/>
              </a:rPr>
              <a:t> </a:t>
            </a:r>
            <a:r>
              <a:rPr lang="en-US" sz="2800" dirty="0" err="1">
                <a:cs typeface="#9Slide03 Arima Madurai Light" panose="00000400000000000000" pitchFamily="2" charset="0"/>
              </a:rPr>
              <a:t>thước</a:t>
            </a:r>
            <a:r>
              <a:rPr lang="en-US" sz="2800" dirty="0">
                <a:cs typeface="#9Slide03 Arima Madurai Light" panose="00000400000000000000" pitchFamily="2" charset="0"/>
              </a:rPr>
              <a:t> </a:t>
            </a:r>
            <a:r>
              <a:rPr lang="en-US" sz="2800" dirty="0" err="1">
                <a:cs typeface="#9Slide03 Arima Madurai Light" panose="00000400000000000000" pitchFamily="2" charset="0"/>
              </a:rPr>
              <a:t>kẻ</a:t>
            </a:r>
            <a:r>
              <a:rPr lang="en-US" sz="2800" dirty="0">
                <a:cs typeface="#9Slide03 Arima Madurai Light" panose="00000400000000000000" pitchFamily="2" charset="0"/>
              </a:rPr>
              <a:t> Cm </a:t>
            </a:r>
            <a:r>
              <a:rPr lang="en-US" sz="2800" dirty="0" err="1">
                <a:cs typeface="#9Slide03 Arima Madurai Light" panose="00000400000000000000" pitchFamily="2" charset="0"/>
              </a:rPr>
              <a:t>và</a:t>
            </a:r>
            <a:r>
              <a:rPr lang="en-US" sz="2800" dirty="0">
                <a:cs typeface="#9Slide03 Arima Madurai Light" panose="00000400000000000000" pitchFamily="2" charset="0"/>
              </a:rPr>
              <a:t> </a:t>
            </a:r>
            <a:r>
              <a:rPr lang="en-US" sz="2800" dirty="0" err="1">
                <a:cs typeface="#9Slide03 Arima Madurai Light" panose="00000400000000000000" pitchFamily="2" charset="0"/>
              </a:rPr>
              <a:t>kẻ</a:t>
            </a:r>
            <a:r>
              <a:rPr lang="en-US" sz="2800" dirty="0">
                <a:cs typeface="#9Slide03 Arima Madurai Light" panose="00000400000000000000" pitchFamily="2" charset="0"/>
              </a:rPr>
              <a:t> 1 </a:t>
            </a:r>
            <a:r>
              <a:rPr lang="en-US" sz="2800" dirty="0" err="1">
                <a:cs typeface="#9Slide03 Arima Madurai Light" panose="00000400000000000000" pitchFamily="2" charset="0"/>
              </a:rPr>
              <a:t>đường</a:t>
            </a:r>
            <a:r>
              <a:rPr lang="en-US" sz="2800" dirty="0">
                <a:cs typeface="#9Slide03 Arima Madurai Light" panose="00000400000000000000" pitchFamily="2" charset="0"/>
              </a:rPr>
              <a:t> </a:t>
            </a:r>
            <a:r>
              <a:rPr lang="en-US" sz="2800" dirty="0" err="1">
                <a:cs typeface="#9Slide03 Arima Madurai Light" panose="00000400000000000000" pitchFamily="2" charset="0"/>
              </a:rPr>
              <a:t>thẳng</a:t>
            </a:r>
            <a:r>
              <a:rPr lang="en-US" sz="2800" dirty="0">
                <a:cs typeface="#9Slide03 Arima Madurai Light" panose="00000400000000000000" pitchFamily="2" charset="0"/>
              </a:rPr>
              <a:t> </a:t>
            </a:r>
            <a:r>
              <a:rPr lang="en-US" sz="2800" dirty="0" err="1">
                <a:cs typeface="#9Slide03 Arima Madurai Light" panose="00000400000000000000" pitchFamily="2" charset="0"/>
              </a:rPr>
              <a:t>bên</a:t>
            </a:r>
            <a:r>
              <a:rPr lang="en-US" sz="2800" dirty="0">
                <a:cs typeface="#9Slide03 Arima Madurai Light" panose="00000400000000000000" pitchFamily="2" charset="0"/>
              </a:rPr>
              <a:t> </a:t>
            </a:r>
            <a:r>
              <a:rPr lang="en-US" sz="2800" dirty="0" err="1">
                <a:cs typeface="#9Slide03 Arima Madurai Light" panose="00000400000000000000" pitchFamily="2" charset="0"/>
              </a:rPr>
              <a:t>lề</a:t>
            </a:r>
            <a:r>
              <a:rPr lang="en-US" sz="2800" dirty="0">
                <a:cs typeface="#9Slide03 Arima Madurai Light" panose="00000400000000000000" pitchFamily="2" charset="0"/>
              </a:rPr>
              <a:t> </a:t>
            </a:r>
            <a:r>
              <a:rPr lang="en-US" sz="2800" dirty="0" err="1">
                <a:cs typeface="#9Slide03 Arima Madurai Light" panose="00000400000000000000" pitchFamily="2" charset="0"/>
              </a:rPr>
              <a:t>trái</a:t>
            </a:r>
            <a:r>
              <a:rPr lang="en-US" sz="2800" dirty="0">
                <a:cs typeface="#9Slide03 Arima Madurai Light" panose="00000400000000000000" pitchFamily="2" charset="0"/>
              </a:rPr>
              <a:t> </a:t>
            </a:r>
            <a:r>
              <a:rPr lang="en-US" sz="2800" dirty="0" err="1">
                <a:cs typeface="#9Slide03 Arima Madurai Light" panose="00000400000000000000" pitchFamily="2" charset="0"/>
              </a:rPr>
              <a:t>để</a:t>
            </a:r>
            <a:r>
              <a:rPr lang="en-US" sz="2800" dirty="0">
                <a:cs typeface="#9Slide03 Arima Madurai Light" panose="00000400000000000000" pitchFamily="2" charset="0"/>
              </a:rPr>
              <a:t> </a:t>
            </a:r>
            <a:r>
              <a:rPr lang="en-US" sz="2800" dirty="0" err="1">
                <a:cs typeface="#9Slide03 Arima Madurai Light" panose="00000400000000000000" pitchFamily="2" charset="0"/>
              </a:rPr>
              <a:t>làm</a:t>
            </a:r>
            <a:r>
              <a:rPr lang="en-US" sz="2800" dirty="0">
                <a:cs typeface="#9Slide03 Arima Madurai Light" panose="00000400000000000000" pitchFamily="2" charset="0"/>
              </a:rPr>
              <a:t> </a:t>
            </a:r>
            <a:r>
              <a:rPr lang="en-US" sz="2800" dirty="0" err="1">
                <a:cs typeface="#9Slide03 Arima Madurai Light" panose="00000400000000000000" pitchFamily="2" charset="0"/>
              </a:rPr>
              <a:t>trục</a:t>
            </a:r>
            <a:r>
              <a:rPr lang="en-US" sz="2800" dirty="0">
                <a:cs typeface="#9Slide03 Arima Madurai Light" panose="00000400000000000000" pitchFamily="2" charset="0"/>
              </a:rPr>
              <a:t> </a:t>
            </a:r>
            <a:r>
              <a:rPr lang="en-US" sz="2800" dirty="0" err="1">
                <a:cs typeface="#9Slide03 Arima Madurai Light" panose="00000400000000000000" pitchFamily="2" charset="0"/>
              </a:rPr>
              <a:t>tung</a:t>
            </a:r>
            <a:r>
              <a:rPr lang="en-US" sz="2800" dirty="0">
                <a:cs typeface="#9Slide03 Arima Madurai Light" panose="00000400000000000000" pitchFamily="2" charset="0"/>
              </a:rPr>
              <a:t>. </a:t>
            </a:r>
          </a:p>
        </p:txBody>
      </p:sp>
      <p:sp>
        <p:nvSpPr>
          <p:cNvPr id="47" name="Hộp Văn bản 2">
            <a:extLst>
              <a:ext uri="{FF2B5EF4-FFF2-40B4-BE49-F238E27FC236}">
                <a16:creationId xmlns:a16="http://schemas.microsoft.com/office/drawing/2014/main" id="{DE3B1197-7622-4B10-B1AC-B0D97C28982E}"/>
              </a:ext>
            </a:extLst>
          </p:cNvPr>
          <p:cNvSpPr txBox="1"/>
          <p:nvPr/>
        </p:nvSpPr>
        <p:spPr>
          <a:xfrm>
            <a:off x="3150737" y="663063"/>
            <a:ext cx="7143436" cy="954107"/>
          </a:xfrm>
          <a:prstGeom prst="rect">
            <a:avLst/>
          </a:prstGeom>
          <a:solidFill>
            <a:schemeClr val="accent5">
              <a:lumMod val="20000"/>
              <a:lumOff val="80000"/>
            </a:schemeClr>
          </a:solidFill>
        </p:spPr>
        <p:txBody>
          <a:bodyPr wrap="square" rtlCol="0">
            <a:spAutoFit/>
          </a:bodyPr>
          <a:lstStyle/>
          <a:p>
            <a:pPr algn="ctr"/>
            <a:r>
              <a:rPr lang="en-US" sz="2800" dirty="0" err="1">
                <a:cs typeface="#9Slide03 Arima Madurai Light" panose="00000400000000000000" pitchFamily="2" charset="0"/>
              </a:rPr>
              <a:t>Sau</a:t>
            </a:r>
            <a:r>
              <a:rPr lang="en-US" sz="2800" dirty="0">
                <a:cs typeface="#9Slide03 Arima Madurai Light" panose="00000400000000000000" pitchFamily="2" charset="0"/>
              </a:rPr>
              <a:t> </a:t>
            </a:r>
            <a:r>
              <a:rPr lang="en-US" sz="2800" dirty="0" err="1">
                <a:cs typeface="#9Slide03 Arima Madurai Light" panose="00000400000000000000" pitchFamily="2" charset="0"/>
              </a:rPr>
              <a:t>đó</a:t>
            </a:r>
            <a:r>
              <a:rPr lang="en-US" sz="2800" dirty="0">
                <a:cs typeface="#9Slide03 Arima Madurai Light" panose="00000400000000000000" pitchFamily="2" charset="0"/>
              </a:rPr>
              <a:t>, </a:t>
            </a:r>
            <a:r>
              <a:rPr lang="en-US" sz="2800" dirty="0" err="1">
                <a:cs typeface="#9Slide03 Arima Madurai Light" panose="00000400000000000000" pitchFamily="2" charset="0"/>
              </a:rPr>
              <a:t>các</a:t>
            </a:r>
            <a:r>
              <a:rPr lang="en-US" sz="2800" dirty="0">
                <a:cs typeface="#9Slide03 Arima Madurai Light" panose="00000400000000000000" pitchFamily="2" charset="0"/>
              </a:rPr>
              <a:t> </a:t>
            </a:r>
            <a:r>
              <a:rPr lang="en-US" sz="2800" dirty="0" err="1">
                <a:cs typeface="#9Slide03 Arima Madurai Light" panose="00000400000000000000" pitchFamily="2" charset="0"/>
              </a:rPr>
              <a:t>em</a:t>
            </a:r>
            <a:r>
              <a:rPr lang="en-US" sz="2800" dirty="0">
                <a:cs typeface="#9Slide03 Arima Madurai Light" panose="00000400000000000000" pitchFamily="2" charset="0"/>
              </a:rPr>
              <a:t> chia </a:t>
            </a:r>
            <a:r>
              <a:rPr lang="en-US" sz="2800" dirty="0" err="1">
                <a:cs typeface="#9Slide03 Arima Madurai Light" panose="00000400000000000000" pitchFamily="2" charset="0"/>
              </a:rPr>
              <a:t>trục</a:t>
            </a:r>
            <a:r>
              <a:rPr lang="en-US" sz="2800" dirty="0">
                <a:cs typeface="#9Slide03 Arima Madurai Light" panose="00000400000000000000" pitchFamily="2" charset="0"/>
              </a:rPr>
              <a:t> </a:t>
            </a:r>
            <a:r>
              <a:rPr lang="en-US" sz="2800" dirty="0" err="1">
                <a:cs typeface="#9Slide03 Arima Madurai Light" panose="00000400000000000000" pitchFamily="2" charset="0"/>
              </a:rPr>
              <a:t>tung</a:t>
            </a:r>
            <a:r>
              <a:rPr lang="en-US" sz="2800" dirty="0">
                <a:cs typeface="#9Slide03 Arima Madurai Light" panose="00000400000000000000" pitchFamily="2" charset="0"/>
              </a:rPr>
              <a:t> cho </a:t>
            </a:r>
            <a:r>
              <a:rPr lang="en-US" sz="2800" dirty="0" err="1">
                <a:solidFill>
                  <a:srgbClr val="FF0000"/>
                </a:solidFill>
                <a:cs typeface="#9Slide03 Arima Madurai Light" panose="00000400000000000000" pitchFamily="2" charset="0"/>
              </a:rPr>
              <a:t>chính</a:t>
            </a:r>
            <a:r>
              <a:rPr lang="en-US" sz="2800" dirty="0">
                <a:solidFill>
                  <a:srgbClr val="FF0000"/>
                </a:solidFill>
                <a:cs typeface="#9Slide03 Arima Madurai Light" panose="00000400000000000000" pitchFamily="2" charset="0"/>
              </a:rPr>
              <a:t> </a:t>
            </a:r>
            <a:r>
              <a:rPr lang="en-US" sz="2800" dirty="0" err="1">
                <a:solidFill>
                  <a:srgbClr val="FF0000"/>
                </a:solidFill>
                <a:cs typeface="#9Slide03 Arima Madurai Light" panose="00000400000000000000" pitchFamily="2" charset="0"/>
              </a:rPr>
              <a:t>xác</a:t>
            </a:r>
            <a:r>
              <a:rPr lang="en-US" sz="2800" dirty="0">
                <a:solidFill>
                  <a:srgbClr val="FF0000"/>
                </a:solidFill>
                <a:cs typeface="#9Slide03 Arima Madurai Light" panose="00000400000000000000" pitchFamily="2" charset="0"/>
              </a:rPr>
              <a:t> </a:t>
            </a:r>
            <a:r>
              <a:rPr lang="en-US" sz="2800" dirty="0" err="1">
                <a:cs typeface="#9Slide03 Arima Madurai Light" panose="00000400000000000000" pitchFamily="2" charset="0"/>
              </a:rPr>
              <a:t>nhé</a:t>
            </a:r>
            <a:r>
              <a:rPr lang="en-US" sz="2800" dirty="0">
                <a:cs typeface="#9Slide03 Arima Madurai Light" panose="00000400000000000000" pitchFamily="2" charset="0"/>
              </a:rPr>
              <a:t>!</a:t>
            </a:r>
          </a:p>
          <a:p>
            <a:pPr algn="ctr"/>
            <a:r>
              <a:rPr lang="en-US" sz="2800" dirty="0" err="1">
                <a:cs typeface="#9Slide03 Arima Madurai Light" panose="00000400000000000000" pitchFamily="2" charset="0"/>
              </a:rPr>
              <a:t>Nhớ</a:t>
            </a:r>
            <a:r>
              <a:rPr lang="en-US" sz="2800" dirty="0">
                <a:cs typeface="#9Slide03 Arima Madurai Light" panose="00000400000000000000" pitchFamily="2" charset="0"/>
              </a:rPr>
              <a:t> </a:t>
            </a:r>
            <a:r>
              <a:rPr lang="en-US" sz="2800" dirty="0" err="1">
                <a:cs typeface="#9Slide03 Arima Madurai Light" panose="00000400000000000000" pitchFamily="2" charset="0"/>
              </a:rPr>
              <a:t>quan</a:t>
            </a:r>
            <a:r>
              <a:rPr lang="en-US" sz="2800" dirty="0">
                <a:cs typeface="#9Slide03 Arima Madurai Light" panose="00000400000000000000" pitchFamily="2" charset="0"/>
              </a:rPr>
              <a:t> </a:t>
            </a:r>
            <a:r>
              <a:rPr lang="en-US" sz="2800" dirty="0" err="1">
                <a:cs typeface="#9Slide03 Arima Madurai Light" panose="00000400000000000000" pitchFamily="2" charset="0"/>
              </a:rPr>
              <a:t>sát</a:t>
            </a:r>
            <a:r>
              <a:rPr lang="en-US" sz="2800" dirty="0">
                <a:cs typeface="#9Slide03 Arima Madurai Light" panose="00000400000000000000" pitchFamily="2" charset="0"/>
              </a:rPr>
              <a:t> BSL </a:t>
            </a:r>
            <a:r>
              <a:rPr lang="en-US" sz="2800" dirty="0" err="1">
                <a:cs typeface="#9Slide03 Arima Madurai Light" panose="00000400000000000000" pitchFamily="2" charset="0"/>
              </a:rPr>
              <a:t>xem</a:t>
            </a:r>
            <a:r>
              <a:rPr lang="en-US" sz="2800" dirty="0">
                <a:cs typeface="#9Slide03 Arima Madurai Light" panose="00000400000000000000" pitchFamily="2" charset="0"/>
              </a:rPr>
              <a:t> </a:t>
            </a:r>
            <a:r>
              <a:rPr lang="en-US" sz="2800" dirty="0" err="1">
                <a:cs typeface="#9Slide03 Arima Madurai Light" panose="00000400000000000000" pitchFamily="2" charset="0"/>
              </a:rPr>
              <a:t>số</a:t>
            </a:r>
            <a:r>
              <a:rPr lang="en-US" sz="2800" dirty="0">
                <a:cs typeface="#9Slide03 Arima Madurai Light" panose="00000400000000000000" pitchFamily="2" charset="0"/>
              </a:rPr>
              <a:t> </a:t>
            </a:r>
            <a:r>
              <a:rPr lang="en-US" sz="2800" dirty="0" err="1">
                <a:cs typeface="#9Slide03 Arima Madurai Light" panose="00000400000000000000" pitchFamily="2" charset="0"/>
              </a:rPr>
              <a:t>liệu</a:t>
            </a:r>
            <a:r>
              <a:rPr lang="en-US" sz="2800" dirty="0">
                <a:cs typeface="#9Slide03 Arima Madurai Light" panose="00000400000000000000" pitchFamily="2" charset="0"/>
              </a:rPr>
              <a:t> </a:t>
            </a:r>
            <a:r>
              <a:rPr lang="en-US" sz="2800" dirty="0" err="1">
                <a:cs typeface="#9Slide03 Arima Madurai Light" panose="00000400000000000000" pitchFamily="2" charset="0"/>
              </a:rPr>
              <a:t>cao</a:t>
            </a:r>
            <a:r>
              <a:rPr lang="en-US" sz="2800" dirty="0">
                <a:cs typeface="#9Slide03 Arima Madurai Light" panose="00000400000000000000" pitchFamily="2" charset="0"/>
              </a:rPr>
              <a:t> </a:t>
            </a:r>
            <a:r>
              <a:rPr lang="en-US" sz="2800" dirty="0" err="1">
                <a:cs typeface="#9Slide03 Arima Madurai Light" panose="00000400000000000000" pitchFamily="2" charset="0"/>
              </a:rPr>
              <a:t>nhất</a:t>
            </a:r>
            <a:r>
              <a:rPr lang="en-US" sz="2800" dirty="0">
                <a:cs typeface="#9Slide03 Arima Madurai Light" panose="00000400000000000000" pitchFamily="2" charset="0"/>
              </a:rPr>
              <a:t> </a:t>
            </a:r>
            <a:r>
              <a:rPr lang="en-US" sz="2800" dirty="0" err="1">
                <a:cs typeface="#9Slide03 Arima Madurai Light" panose="00000400000000000000" pitchFamily="2" charset="0"/>
              </a:rPr>
              <a:t>là</a:t>
            </a:r>
            <a:r>
              <a:rPr lang="en-US" sz="2800" dirty="0">
                <a:cs typeface="#9Slide03 Arima Madurai Light" panose="00000400000000000000" pitchFamily="2" charset="0"/>
              </a:rPr>
              <a:t> </a:t>
            </a:r>
            <a:r>
              <a:rPr lang="en-US" sz="2800" dirty="0" err="1">
                <a:cs typeface="#9Slide03 Arima Madurai Light" panose="00000400000000000000" pitchFamily="2" charset="0"/>
              </a:rPr>
              <a:t>bao</a:t>
            </a:r>
            <a:r>
              <a:rPr lang="en-US" sz="2800" dirty="0">
                <a:cs typeface="#9Slide03 Arima Madurai Light" panose="00000400000000000000" pitchFamily="2" charset="0"/>
              </a:rPr>
              <a:t> </a:t>
            </a:r>
            <a:r>
              <a:rPr lang="en-US" sz="2800" dirty="0" err="1">
                <a:cs typeface="#9Slide03 Arima Madurai Light" panose="00000400000000000000" pitchFamily="2" charset="0"/>
              </a:rPr>
              <a:t>nhiêu</a:t>
            </a:r>
            <a:r>
              <a:rPr lang="en-US" sz="2800" dirty="0">
                <a:cs typeface="#9Slide03 Arima Madurai Light" panose="00000400000000000000" pitchFamily="2" charset="0"/>
              </a:rPr>
              <a:t>? </a:t>
            </a:r>
          </a:p>
        </p:txBody>
      </p:sp>
      <p:sp>
        <p:nvSpPr>
          <p:cNvPr id="49" name="Hộp Văn bản 2">
            <a:extLst>
              <a:ext uri="{FF2B5EF4-FFF2-40B4-BE49-F238E27FC236}">
                <a16:creationId xmlns:a16="http://schemas.microsoft.com/office/drawing/2014/main" id="{DE3B1197-7622-4B10-B1AC-B0D97C28982E}"/>
              </a:ext>
            </a:extLst>
          </p:cNvPr>
          <p:cNvSpPr txBox="1"/>
          <p:nvPr/>
        </p:nvSpPr>
        <p:spPr>
          <a:xfrm>
            <a:off x="3150737" y="663063"/>
            <a:ext cx="7143436" cy="954107"/>
          </a:xfrm>
          <a:prstGeom prst="rect">
            <a:avLst/>
          </a:prstGeom>
          <a:solidFill>
            <a:schemeClr val="accent5">
              <a:lumMod val="20000"/>
              <a:lumOff val="80000"/>
            </a:schemeClr>
          </a:solidFill>
        </p:spPr>
        <p:txBody>
          <a:bodyPr wrap="square" rtlCol="0">
            <a:spAutoFit/>
          </a:bodyPr>
          <a:lstStyle/>
          <a:p>
            <a:pPr algn="ctr"/>
            <a:r>
              <a:rPr lang="en-US" sz="2800" dirty="0">
                <a:cs typeface="#9Slide03 Arima Madurai Light" panose="00000400000000000000" pitchFamily="2" charset="0"/>
              </a:rPr>
              <a:t>Các </a:t>
            </a:r>
            <a:r>
              <a:rPr lang="en-US" sz="2800" dirty="0" err="1">
                <a:cs typeface="#9Slide03 Arima Madurai Light" panose="00000400000000000000" pitchFamily="2" charset="0"/>
              </a:rPr>
              <a:t>em</a:t>
            </a:r>
            <a:r>
              <a:rPr lang="en-US" sz="2800" dirty="0">
                <a:cs typeface="#9Slide03 Arima Madurai Light" panose="00000400000000000000" pitchFamily="2" charset="0"/>
              </a:rPr>
              <a:t> chia </a:t>
            </a:r>
            <a:r>
              <a:rPr lang="en-US" sz="2800" dirty="0" err="1">
                <a:solidFill>
                  <a:srgbClr val="FF0000"/>
                </a:solidFill>
                <a:cs typeface="#9Slide03 Arima Madurai Light" panose="00000400000000000000" pitchFamily="2" charset="0"/>
              </a:rPr>
              <a:t>trục</a:t>
            </a:r>
            <a:r>
              <a:rPr lang="en-US" sz="2800" dirty="0">
                <a:solidFill>
                  <a:srgbClr val="FF0000"/>
                </a:solidFill>
                <a:cs typeface="#9Slide03 Arima Madurai Light" panose="00000400000000000000" pitchFamily="2" charset="0"/>
              </a:rPr>
              <a:t> </a:t>
            </a:r>
            <a:r>
              <a:rPr lang="en-US" sz="2800" dirty="0" err="1">
                <a:solidFill>
                  <a:srgbClr val="FF0000"/>
                </a:solidFill>
                <a:cs typeface="#9Slide03 Arima Madurai Light" panose="00000400000000000000" pitchFamily="2" charset="0"/>
              </a:rPr>
              <a:t>tung</a:t>
            </a:r>
            <a:r>
              <a:rPr lang="en-US" sz="2800" dirty="0">
                <a:solidFill>
                  <a:srgbClr val="FF0000"/>
                </a:solidFill>
                <a:cs typeface="#9Slide03 Arima Madurai Light" panose="00000400000000000000" pitchFamily="2" charset="0"/>
              </a:rPr>
              <a:t> </a:t>
            </a:r>
            <a:r>
              <a:rPr lang="en-US" sz="2800" dirty="0" err="1">
                <a:cs typeface="#9Slide03 Arima Madurai Light" panose="00000400000000000000" pitchFamily="2" charset="0"/>
              </a:rPr>
              <a:t>nhớ</a:t>
            </a:r>
            <a:r>
              <a:rPr lang="en-US" sz="2800" dirty="0">
                <a:cs typeface="#9Slide03 Arima Madurai Light" panose="00000400000000000000" pitchFamily="2" charset="0"/>
              </a:rPr>
              <a:t> </a:t>
            </a:r>
            <a:r>
              <a:rPr lang="en-US" sz="2800" dirty="0" err="1">
                <a:solidFill>
                  <a:srgbClr val="FF0000"/>
                </a:solidFill>
                <a:cs typeface="#9Slide03 Arima Madurai Light" panose="00000400000000000000" pitchFamily="2" charset="0"/>
              </a:rPr>
              <a:t>số</a:t>
            </a:r>
            <a:r>
              <a:rPr lang="en-US" sz="2800" dirty="0">
                <a:solidFill>
                  <a:srgbClr val="FF0000"/>
                </a:solidFill>
                <a:cs typeface="#9Slide03 Arima Madurai Light" panose="00000400000000000000" pitchFamily="2" charset="0"/>
              </a:rPr>
              <a:t> </a:t>
            </a:r>
            <a:r>
              <a:rPr lang="en-US" sz="2800" dirty="0" err="1">
                <a:solidFill>
                  <a:srgbClr val="FF0000"/>
                </a:solidFill>
                <a:cs typeface="#9Slide03 Arima Madurai Light" panose="00000400000000000000" pitchFamily="2" charset="0"/>
              </a:rPr>
              <a:t>liệu</a:t>
            </a:r>
            <a:r>
              <a:rPr lang="en-US" sz="2800" dirty="0">
                <a:solidFill>
                  <a:srgbClr val="FF0000"/>
                </a:solidFill>
                <a:cs typeface="#9Slide03 Arima Madurai Light" panose="00000400000000000000" pitchFamily="2" charset="0"/>
              </a:rPr>
              <a:t> </a:t>
            </a:r>
            <a:r>
              <a:rPr lang="en-US" sz="2800" dirty="0" err="1">
                <a:solidFill>
                  <a:srgbClr val="FF0000"/>
                </a:solidFill>
                <a:cs typeface="#9Slide03 Arima Madurai Light" panose="00000400000000000000" pitchFamily="2" charset="0"/>
              </a:rPr>
              <a:t>cao</a:t>
            </a:r>
            <a:r>
              <a:rPr lang="en-US" sz="2800" dirty="0">
                <a:solidFill>
                  <a:srgbClr val="FF0000"/>
                </a:solidFill>
                <a:cs typeface="#9Slide03 Arima Madurai Light" panose="00000400000000000000" pitchFamily="2" charset="0"/>
              </a:rPr>
              <a:t> </a:t>
            </a:r>
            <a:r>
              <a:rPr lang="en-US" sz="2800" dirty="0" err="1">
                <a:solidFill>
                  <a:srgbClr val="FF0000"/>
                </a:solidFill>
                <a:cs typeface="#9Slide03 Arima Madurai Light" panose="00000400000000000000" pitchFamily="2" charset="0"/>
              </a:rPr>
              <a:t>nhất</a:t>
            </a:r>
            <a:r>
              <a:rPr lang="en-US" sz="2800" dirty="0">
                <a:solidFill>
                  <a:srgbClr val="FF0000"/>
                </a:solidFill>
                <a:cs typeface="#9Slide03 Arima Madurai Light" panose="00000400000000000000" pitchFamily="2" charset="0"/>
              </a:rPr>
              <a:t> </a:t>
            </a:r>
            <a:r>
              <a:rPr lang="en-US" sz="2800" dirty="0" err="1">
                <a:cs typeface="#9Slide03 Arima Madurai Light" panose="00000400000000000000" pitchFamily="2" charset="0"/>
              </a:rPr>
              <a:t>phải</a:t>
            </a:r>
            <a:r>
              <a:rPr lang="en-US" sz="2800" dirty="0">
                <a:cs typeface="#9Slide03 Arima Madurai Light" panose="00000400000000000000" pitchFamily="2" charset="0"/>
              </a:rPr>
              <a:t> </a:t>
            </a:r>
            <a:r>
              <a:rPr lang="en-US" sz="2800" dirty="0" err="1">
                <a:solidFill>
                  <a:srgbClr val="FF0000"/>
                </a:solidFill>
                <a:cs typeface="#9Slide03 Arima Madurai Light" panose="00000400000000000000" pitchFamily="2" charset="0"/>
              </a:rPr>
              <a:t>cao</a:t>
            </a:r>
            <a:r>
              <a:rPr lang="en-US" sz="2800" dirty="0">
                <a:solidFill>
                  <a:srgbClr val="FF0000"/>
                </a:solidFill>
                <a:cs typeface="#9Slide03 Arima Madurai Light" panose="00000400000000000000" pitchFamily="2" charset="0"/>
              </a:rPr>
              <a:t> </a:t>
            </a:r>
            <a:r>
              <a:rPr lang="en-US" sz="2800" dirty="0" err="1">
                <a:solidFill>
                  <a:srgbClr val="FF0000"/>
                </a:solidFill>
                <a:cs typeface="#9Slide03 Arima Madurai Light" panose="00000400000000000000" pitchFamily="2" charset="0"/>
              </a:rPr>
              <a:t>hơn</a:t>
            </a:r>
            <a:r>
              <a:rPr lang="en-US" sz="2800" dirty="0">
                <a:cs typeface="#9Slide03 Arima Madurai Light" panose="00000400000000000000" pitchFamily="2" charset="0"/>
              </a:rPr>
              <a:t> </a:t>
            </a:r>
            <a:r>
              <a:rPr lang="en-US" sz="2800" dirty="0" err="1">
                <a:cs typeface="#9Slide03 Arima Madurai Light" panose="00000400000000000000" pitchFamily="2" charset="0"/>
              </a:rPr>
              <a:t>số</a:t>
            </a:r>
            <a:r>
              <a:rPr lang="en-US" sz="2800" dirty="0">
                <a:cs typeface="#9Slide03 Arima Madurai Light" panose="00000400000000000000" pitchFamily="2" charset="0"/>
              </a:rPr>
              <a:t> </a:t>
            </a:r>
            <a:r>
              <a:rPr lang="en-US" sz="2800" dirty="0" err="1">
                <a:cs typeface="#9Slide03 Arima Madurai Light" panose="00000400000000000000" pitchFamily="2" charset="0"/>
              </a:rPr>
              <a:t>liệu</a:t>
            </a:r>
            <a:r>
              <a:rPr lang="en-US" sz="2800" dirty="0">
                <a:cs typeface="#9Slide03 Arima Madurai Light" panose="00000400000000000000" pitchFamily="2" charset="0"/>
              </a:rPr>
              <a:t> </a:t>
            </a:r>
            <a:r>
              <a:rPr lang="en-US" sz="2800" dirty="0" err="1">
                <a:cs typeface="#9Slide03 Arima Madurai Light" panose="00000400000000000000" pitchFamily="2" charset="0"/>
              </a:rPr>
              <a:t>trong</a:t>
            </a:r>
            <a:r>
              <a:rPr lang="en-US" sz="2800" dirty="0">
                <a:cs typeface="#9Slide03 Arima Madurai Light" panose="00000400000000000000" pitchFamily="2" charset="0"/>
              </a:rPr>
              <a:t> </a:t>
            </a:r>
            <a:r>
              <a:rPr lang="en-US" sz="2800" dirty="0" err="1">
                <a:solidFill>
                  <a:srgbClr val="FF0000"/>
                </a:solidFill>
                <a:cs typeface="#9Slide03 Arima Madurai Light" panose="00000400000000000000" pitchFamily="2" charset="0"/>
              </a:rPr>
              <a:t>trong</a:t>
            </a:r>
            <a:r>
              <a:rPr lang="en-US" sz="2800" dirty="0">
                <a:solidFill>
                  <a:srgbClr val="FF0000"/>
                </a:solidFill>
                <a:cs typeface="#9Slide03 Arima Madurai Light" panose="00000400000000000000" pitchFamily="2" charset="0"/>
              </a:rPr>
              <a:t> </a:t>
            </a:r>
            <a:r>
              <a:rPr lang="en-US" sz="2800" dirty="0" err="1">
                <a:solidFill>
                  <a:srgbClr val="FF0000"/>
                </a:solidFill>
                <a:cs typeface="#9Slide03 Arima Madurai Light" panose="00000400000000000000" pitchFamily="2" charset="0"/>
              </a:rPr>
              <a:t>bảng</a:t>
            </a:r>
            <a:r>
              <a:rPr lang="en-US" sz="2800" dirty="0">
                <a:solidFill>
                  <a:srgbClr val="FF0000"/>
                </a:solidFill>
                <a:cs typeface="#9Slide03 Arima Madurai Light" panose="00000400000000000000" pitchFamily="2" charset="0"/>
              </a:rPr>
              <a:t> </a:t>
            </a:r>
            <a:r>
              <a:rPr lang="en-US" sz="2800" dirty="0" err="1">
                <a:cs typeface="#9Slide03 Arima Madurai Light" panose="00000400000000000000" pitchFamily="2" charset="0"/>
              </a:rPr>
              <a:t>nhé</a:t>
            </a:r>
            <a:r>
              <a:rPr lang="en-US" sz="2800" dirty="0">
                <a:cs typeface="#9Slide03 Arima Madurai Light" panose="00000400000000000000" pitchFamily="2" charset="0"/>
              </a:rPr>
              <a:t>! </a:t>
            </a:r>
          </a:p>
        </p:txBody>
      </p:sp>
      <p:cxnSp>
        <p:nvCxnSpPr>
          <p:cNvPr id="16" name="Straight Connector 15"/>
          <p:cNvCxnSpPr/>
          <p:nvPr/>
        </p:nvCxnSpPr>
        <p:spPr>
          <a:xfrm>
            <a:off x="1731975" y="5567954"/>
            <a:ext cx="1371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1731975" y="1242095"/>
            <a:ext cx="1371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1731975" y="2086897"/>
            <a:ext cx="1371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1731975" y="2985924"/>
            <a:ext cx="1371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1731975" y="3868825"/>
            <a:ext cx="1371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1731975" y="4742201"/>
            <a:ext cx="1371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3" name="Hộp Văn bản 2">
            <a:extLst>
              <a:ext uri="{FF2B5EF4-FFF2-40B4-BE49-F238E27FC236}">
                <a16:creationId xmlns:a16="http://schemas.microsoft.com/office/drawing/2014/main" id="{DE3B1197-7622-4B10-B1AC-B0D97C28982E}"/>
              </a:ext>
            </a:extLst>
          </p:cNvPr>
          <p:cNvSpPr txBox="1"/>
          <p:nvPr/>
        </p:nvSpPr>
        <p:spPr>
          <a:xfrm>
            <a:off x="3150737" y="663063"/>
            <a:ext cx="7143436" cy="954107"/>
          </a:xfrm>
          <a:prstGeom prst="rect">
            <a:avLst/>
          </a:prstGeom>
          <a:solidFill>
            <a:schemeClr val="accent5">
              <a:lumMod val="20000"/>
              <a:lumOff val="80000"/>
            </a:schemeClr>
          </a:solidFill>
        </p:spPr>
        <p:txBody>
          <a:bodyPr wrap="square" rtlCol="0">
            <a:spAutoFit/>
          </a:bodyPr>
          <a:lstStyle/>
          <a:p>
            <a:pPr algn="ctr"/>
            <a:r>
              <a:rPr lang="en-US" sz="2800" dirty="0" err="1">
                <a:cs typeface="#9Slide03 Arima Madurai Light" panose="00000400000000000000" pitchFamily="2" charset="0"/>
              </a:rPr>
              <a:t>Tương</a:t>
            </a:r>
            <a:r>
              <a:rPr lang="en-US" sz="2800" dirty="0">
                <a:cs typeface="#9Slide03 Arima Madurai Light" panose="00000400000000000000" pitchFamily="2" charset="0"/>
              </a:rPr>
              <a:t> </a:t>
            </a:r>
            <a:r>
              <a:rPr lang="en-US" sz="2800" dirty="0" err="1">
                <a:cs typeface="#9Slide03 Arima Madurai Light" panose="00000400000000000000" pitchFamily="2" charset="0"/>
              </a:rPr>
              <a:t>tự</a:t>
            </a:r>
            <a:r>
              <a:rPr lang="en-US" sz="2800" dirty="0">
                <a:cs typeface="#9Slide03 Arima Madurai Light" panose="00000400000000000000" pitchFamily="2" charset="0"/>
              </a:rPr>
              <a:t>, </a:t>
            </a:r>
            <a:r>
              <a:rPr lang="en-US" sz="2800" dirty="0" err="1">
                <a:cs typeface="#9Slide03 Arima Madurai Light" panose="00000400000000000000" pitchFamily="2" charset="0"/>
              </a:rPr>
              <a:t>các</a:t>
            </a:r>
            <a:r>
              <a:rPr lang="en-US" sz="2800" dirty="0">
                <a:cs typeface="#9Slide03 Arima Madurai Light" panose="00000400000000000000" pitchFamily="2" charset="0"/>
              </a:rPr>
              <a:t> </a:t>
            </a:r>
            <a:r>
              <a:rPr lang="en-US" sz="2800" dirty="0" err="1">
                <a:cs typeface="#9Slide03 Arima Madurai Light" panose="00000400000000000000" pitchFamily="2" charset="0"/>
              </a:rPr>
              <a:t>em</a:t>
            </a:r>
            <a:r>
              <a:rPr lang="en-US" sz="2800" dirty="0">
                <a:cs typeface="#9Slide03 Arima Madurai Light" panose="00000400000000000000" pitchFamily="2" charset="0"/>
              </a:rPr>
              <a:t> chia </a:t>
            </a:r>
            <a:r>
              <a:rPr lang="en-US" sz="2800" dirty="0" err="1">
                <a:cs typeface="#9Slide03 Arima Madurai Light" panose="00000400000000000000" pitchFamily="2" charset="0"/>
              </a:rPr>
              <a:t>trục</a:t>
            </a:r>
            <a:r>
              <a:rPr lang="en-US" sz="2800" dirty="0">
                <a:cs typeface="#9Slide03 Arima Madurai Light" panose="00000400000000000000" pitchFamily="2" charset="0"/>
              </a:rPr>
              <a:t> </a:t>
            </a:r>
            <a:r>
              <a:rPr lang="en-US" sz="2800" dirty="0" err="1">
                <a:cs typeface="#9Slide03 Arima Madurai Light" panose="00000400000000000000" pitchFamily="2" charset="0"/>
              </a:rPr>
              <a:t>hoành</a:t>
            </a:r>
            <a:r>
              <a:rPr lang="en-US" sz="2800" dirty="0">
                <a:cs typeface="#9Slide03 Arima Madurai Light" panose="00000400000000000000" pitchFamily="2" charset="0"/>
              </a:rPr>
              <a:t> </a:t>
            </a:r>
            <a:r>
              <a:rPr lang="en-US" sz="2800" dirty="0" err="1">
                <a:cs typeface="#9Slide03 Arima Madurai Light" panose="00000400000000000000" pitchFamily="2" charset="0"/>
              </a:rPr>
              <a:t>nhớ</a:t>
            </a:r>
            <a:r>
              <a:rPr lang="en-US" sz="2800" dirty="0">
                <a:cs typeface="#9Slide03 Arima Madurai Light" panose="00000400000000000000" pitchFamily="2" charset="0"/>
              </a:rPr>
              <a:t> </a:t>
            </a:r>
            <a:r>
              <a:rPr lang="en-US" sz="2800" dirty="0" err="1">
                <a:cs typeface="#9Slide03 Arima Madurai Light" panose="00000400000000000000" pitchFamily="2" charset="0"/>
              </a:rPr>
              <a:t>để</a:t>
            </a:r>
            <a:r>
              <a:rPr lang="en-US" sz="2800" dirty="0">
                <a:cs typeface="#9Slide03 Arima Madurai Light" panose="00000400000000000000" pitchFamily="2" charset="0"/>
              </a:rPr>
              <a:t> ý </a:t>
            </a:r>
            <a:r>
              <a:rPr lang="en-US" sz="2800" dirty="0" err="1">
                <a:cs typeface="#9Slide03 Arima Madurai Light" panose="00000400000000000000" pitchFamily="2" charset="0"/>
              </a:rPr>
              <a:t>khoảng</a:t>
            </a:r>
            <a:r>
              <a:rPr lang="en-US" sz="2800" dirty="0">
                <a:cs typeface="#9Slide03 Arima Madurai Light" panose="00000400000000000000" pitchFamily="2" charset="0"/>
              </a:rPr>
              <a:t> </a:t>
            </a:r>
            <a:r>
              <a:rPr lang="en-US" sz="2800" dirty="0" err="1">
                <a:cs typeface="#9Slide03 Arima Madurai Light" panose="00000400000000000000" pitchFamily="2" charset="0"/>
              </a:rPr>
              <a:t>cách</a:t>
            </a:r>
            <a:r>
              <a:rPr lang="en-US" sz="2800" dirty="0">
                <a:cs typeface="#9Slide03 Arima Madurai Light" panose="00000400000000000000" pitchFamily="2" charset="0"/>
              </a:rPr>
              <a:t> </a:t>
            </a:r>
            <a:r>
              <a:rPr lang="en-US" sz="2800" dirty="0" err="1">
                <a:cs typeface="#9Slide03 Arima Madurai Light" panose="00000400000000000000" pitchFamily="2" charset="0"/>
              </a:rPr>
              <a:t>năm</a:t>
            </a:r>
            <a:r>
              <a:rPr lang="en-US" sz="2800" dirty="0">
                <a:cs typeface="#9Slide03 Arima Madurai Light" panose="00000400000000000000" pitchFamily="2" charset="0"/>
              </a:rPr>
              <a:t> </a:t>
            </a:r>
            <a:r>
              <a:rPr lang="en-US" sz="2800" dirty="0" err="1">
                <a:cs typeface="#9Slide03 Arima Madurai Light" panose="00000400000000000000" pitchFamily="2" charset="0"/>
              </a:rPr>
              <a:t>nhé</a:t>
            </a:r>
            <a:r>
              <a:rPr lang="en-US" sz="2800" dirty="0">
                <a:cs typeface="#9Slide03 Arima Madurai Light" panose="00000400000000000000" pitchFamily="2" charset="0"/>
              </a:rPr>
              <a:t>! </a:t>
            </a:r>
            <a:r>
              <a:rPr lang="en-US" sz="2800" dirty="0" err="1">
                <a:cs typeface="#9Slide03 Arima Madurai Light" panose="00000400000000000000" pitchFamily="2" charset="0"/>
              </a:rPr>
              <a:t>Còn</a:t>
            </a:r>
            <a:r>
              <a:rPr lang="en-US" sz="2800" dirty="0">
                <a:cs typeface="#9Slide03 Arima Madurai Light" panose="00000400000000000000" pitchFamily="2" charset="0"/>
              </a:rPr>
              <a:t> </a:t>
            </a:r>
            <a:r>
              <a:rPr lang="en-US" sz="2800" dirty="0" err="1">
                <a:solidFill>
                  <a:srgbClr val="FF0000"/>
                </a:solidFill>
                <a:cs typeface="#9Slide03 Arima Madurai Light" panose="00000400000000000000" pitchFamily="2" charset="0"/>
              </a:rPr>
              <a:t>năm</a:t>
            </a:r>
            <a:r>
              <a:rPr lang="en-US" sz="2800" dirty="0">
                <a:solidFill>
                  <a:srgbClr val="FF0000"/>
                </a:solidFill>
                <a:cs typeface="#9Slide03 Arima Madurai Light" panose="00000400000000000000" pitchFamily="2" charset="0"/>
              </a:rPr>
              <a:t> </a:t>
            </a:r>
            <a:r>
              <a:rPr lang="en-US" sz="2800" dirty="0" err="1">
                <a:solidFill>
                  <a:srgbClr val="FF0000"/>
                </a:solidFill>
                <a:cs typeface="#9Slide03 Arima Madurai Light" panose="00000400000000000000" pitchFamily="2" charset="0"/>
              </a:rPr>
              <a:t>đầu</a:t>
            </a:r>
            <a:r>
              <a:rPr lang="en-US" sz="2800" dirty="0">
                <a:solidFill>
                  <a:srgbClr val="FF0000"/>
                </a:solidFill>
                <a:cs typeface="#9Slide03 Arima Madurai Light" panose="00000400000000000000" pitchFamily="2" charset="0"/>
              </a:rPr>
              <a:t> </a:t>
            </a:r>
            <a:r>
              <a:rPr lang="en-US" sz="2800" dirty="0" err="1">
                <a:solidFill>
                  <a:srgbClr val="FF0000"/>
                </a:solidFill>
                <a:cs typeface="#9Slide03 Arima Madurai Light" panose="00000400000000000000" pitchFamily="2" charset="0"/>
              </a:rPr>
              <a:t>tiên</a:t>
            </a:r>
            <a:r>
              <a:rPr lang="en-US" sz="2800" dirty="0">
                <a:solidFill>
                  <a:srgbClr val="FF0000"/>
                </a:solidFill>
                <a:cs typeface="#9Slide03 Arima Madurai Light" panose="00000400000000000000" pitchFamily="2" charset="0"/>
              </a:rPr>
              <a:t> </a:t>
            </a:r>
            <a:r>
              <a:rPr lang="en-US" sz="2800" dirty="0" err="1">
                <a:cs typeface="#9Slide03 Arima Madurai Light" panose="00000400000000000000" pitchFamily="2" charset="0"/>
              </a:rPr>
              <a:t>thì</a:t>
            </a:r>
            <a:r>
              <a:rPr lang="en-US" sz="2800" dirty="0">
                <a:cs typeface="#9Slide03 Arima Madurai Light" panose="00000400000000000000" pitchFamily="2" charset="0"/>
              </a:rPr>
              <a:t> ở </a:t>
            </a:r>
            <a:r>
              <a:rPr lang="en-US" sz="2800" dirty="0" err="1">
                <a:solidFill>
                  <a:srgbClr val="FF0000"/>
                </a:solidFill>
                <a:cs typeface="#9Slide03 Arima Madurai Light" panose="00000400000000000000" pitchFamily="2" charset="0"/>
              </a:rPr>
              <a:t>ngay</a:t>
            </a:r>
            <a:r>
              <a:rPr lang="en-US" sz="2800" dirty="0">
                <a:solidFill>
                  <a:srgbClr val="FF0000"/>
                </a:solidFill>
                <a:cs typeface="#9Slide03 Arima Madurai Light" panose="00000400000000000000" pitchFamily="2" charset="0"/>
              </a:rPr>
              <a:t> </a:t>
            </a:r>
            <a:r>
              <a:rPr lang="en-US" sz="2800" dirty="0" err="1">
                <a:solidFill>
                  <a:srgbClr val="FF0000"/>
                </a:solidFill>
                <a:cs typeface="#9Slide03 Arima Madurai Light" panose="00000400000000000000" pitchFamily="2" charset="0"/>
              </a:rPr>
              <a:t>gốc</a:t>
            </a:r>
            <a:r>
              <a:rPr lang="en-US" sz="2800" dirty="0">
                <a:solidFill>
                  <a:srgbClr val="FF0000"/>
                </a:solidFill>
                <a:cs typeface="#9Slide03 Arima Madurai Light" panose="00000400000000000000" pitchFamily="2" charset="0"/>
              </a:rPr>
              <a:t> </a:t>
            </a:r>
            <a:r>
              <a:rPr lang="en-US" sz="2800" dirty="0" err="1">
                <a:solidFill>
                  <a:srgbClr val="FF0000"/>
                </a:solidFill>
                <a:cs typeface="#9Slide03 Arima Madurai Light" panose="00000400000000000000" pitchFamily="2" charset="0"/>
              </a:rPr>
              <a:t>tọa</a:t>
            </a:r>
            <a:r>
              <a:rPr lang="en-US" sz="2800" dirty="0">
                <a:solidFill>
                  <a:srgbClr val="FF0000"/>
                </a:solidFill>
                <a:cs typeface="#9Slide03 Arima Madurai Light" panose="00000400000000000000" pitchFamily="2" charset="0"/>
              </a:rPr>
              <a:t> </a:t>
            </a:r>
            <a:r>
              <a:rPr lang="en-US" sz="2800" dirty="0" err="1">
                <a:solidFill>
                  <a:srgbClr val="FF0000"/>
                </a:solidFill>
                <a:cs typeface="#9Slide03 Arima Madurai Light" panose="00000400000000000000" pitchFamily="2" charset="0"/>
              </a:rPr>
              <a:t>độ</a:t>
            </a:r>
            <a:r>
              <a:rPr lang="en-US" sz="2800" dirty="0">
                <a:solidFill>
                  <a:srgbClr val="FF0000"/>
                </a:solidFill>
                <a:cs typeface="#9Slide03 Arima Madurai Light" panose="00000400000000000000" pitchFamily="2" charset="0"/>
              </a:rPr>
              <a:t>.</a:t>
            </a:r>
          </a:p>
        </p:txBody>
      </p:sp>
      <p:sp>
        <p:nvSpPr>
          <p:cNvPr id="70" name="Hộp Văn bản 2">
            <a:extLst>
              <a:ext uri="{FF2B5EF4-FFF2-40B4-BE49-F238E27FC236}">
                <a16:creationId xmlns:a16="http://schemas.microsoft.com/office/drawing/2014/main" id="{DE3B1197-7622-4B10-B1AC-B0D97C28982E}"/>
              </a:ext>
            </a:extLst>
          </p:cNvPr>
          <p:cNvSpPr txBox="1"/>
          <p:nvPr/>
        </p:nvSpPr>
        <p:spPr>
          <a:xfrm>
            <a:off x="3150737" y="663063"/>
            <a:ext cx="7143436" cy="954107"/>
          </a:xfrm>
          <a:prstGeom prst="rect">
            <a:avLst/>
          </a:prstGeom>
          <a:solidFill>
            <a:schemeClr val="accent5">
              <a:lumMod val="20000"/>
              <a:lumOff val="80000"/>
            </a:schemeClr>
          </a:solidFill>
        </p:spPr>
        <p:txBody>
          <a:bodyPr wrap="square" rtlCol="0">
            <a:spAutoFit/>
          </a:bodyPr>
          <a:lstStyle/>
          <a:p>
            <a:pPr algn="ctr"/>
            <a:r>
              <a:rPr lang="en-US" sz="2800" dirty="0" err="1">
                <a:cs typeface="#9Slide03 Arima Madurai Light" panose="00000400000000000000" pitchFamily="2" charset="0"/>
              </a:rPr>
              <a:t>Điền</a:t>
            </a:r>
            <a:r>
              <a:rPr lang="en-US" sz="2800" dirty="0">
                <a:latin typeface="Tahoma" panose="020B0604030504040204" pitchFamily="34" charset="0"/>
                <a:ea typeface="Tahoma" panose="020B0604030504040204" pitchFamily="34" charset="0"/>
                <a:cs typeface="Tahoma" panose="020B0604030504040204" pitchFamily="34" charset="0"/>
              </a:rPr>
              <a:t> % </a:t>
            </a:r>
            <a:r>
              <a:rPr lang="en-US" sz="2800" dirty="0" err="1">
                <a:cs typeface="#9Slide03 Arima Madurai Light" panose="00000400000000000000" pitchFamily="2" charset="0"/>
              </a:rPr>
              <a:t>trên</a:t>
            </a:r>
            <a:r>
              <a:rPr lang="en-US" sz="2800" dirty="0">
                <a:cs typeface="#9Slide03 Arima Madurai Light" panose="00000400000000000000" pitchFamily="2" charset="0"/>
              </a:rPr>
              <a:t> </a:t>
            </a:r>
            <a:r>
              <a:rPr lang="en-US" sz="2800" dirty="0" err="1">
                <a:cs typeface="#9Slide03 Arima Madurai Light" panose="00000400000000000000" pitchFamily="2" charset="0"/>
              </a:rPr>
              <a:t>trục</a:t>
            </a:r>
            <a:r>
              <a:rPr lang="en-US" sz="2800" dirty="0">
                <a:cs typeface="#9Slide03 Arima Madurai Light" panose="00000400000000000000" pitchFamily="2" charset="0"/>
              </a:rPr>
              <a:t> </a:t>
            </a:r>
            <a:r>
              <a:rPr lang="en-US" sz="2800" dirty="0" err="1">
                <a:cs typeface="#9Slide03 Arima Madurai Light" panose="00000400000000000000" pitchFamily="2" charset="0"/>
              </a:rPr>
              <a:t>hoành</a:t>
            </a:r>
            <a:r>
              <a:rPr lang="en-US" sz="2800" dirty="0">
                <a:cs typeface="#9Slide03 Arima Madurai Light" panose="00000400000000000000" pitchFamily="2" charset="0"/>
              </a:rPr>
              <a:t>, </a:t>
            </a:r>
            <a:r>
              <a:rPr lang="en-US" sz="2800" dirty="0" err="1">
                <a:cs typeface="#9Slide03 Arima Madurai Light" panose="00000400000000000000" pitchFamily="2" charset="0"/>
              </a:rPr>
              <a:t>năm</a:t>
            </a:r>
            <a:r>
              <a:rPr lang="en-US" sz="2800" dirty="0">
                <a:cs typeface="#9Slide03 Arima Madurai Light" panose="00000400000000000000" pitchFamily="2" charset="0"/>
              </a:rPr>
              <a:t> </a:t>
            </a:r>
            <a:r>
              <a:rPr lang="en-US" sz="2800" dirty="0" err="1">
                <a:cs typeface="#9Slide03 Arima Madurai Light" panose="00000400000000000000" pitchFamily="2" charset="0"/>
              </a:rPr>
              <a:t>vào</a:t>
            </a:r>
            <a:r>
              <a:rPr lang="en-US" sz="2800" dirty="0">
                <a:cs typeface="#9Slide03 Arima Madurai Light" panose="00000400000000000000" pitchFamily="2" charset="0"/>
              </a:rPr>
              <a:t> </a:t>
            </a:r>
            <a:r>
              <a:rPr lang="en-US" sz="2800" dirty="0" err="1">
                <a:cs typeface="#9Slide03 Arima Madurai Light" panose="00000400000000000000" pitchFamily="2" charset="0"/>
              </a:rPr>
              <a:t>trục</a:t>
            </a:r>
            <a:r>
              <a:rPr lang="en-US" sz="2800" dirty="0">
                <a:cs typeface="#9Slide03 Arima Madurai Light" panose="00000400000000000000" pitchFamily="2" charset="0"/>
              </a:rPr>
              <a:t> </a:t>
            </a:r>
            <a:r>
              <a:rPr lang="en-US" sz="2800" dirty="0" err="1">
                <a:cs typeface="#9Slide03 Arima Madurai Light" panose="00000400000000000000" pitchFamily="2" charset="0"/>
              </a:rPr>
              <a:t>tung</a:t>
            </a:r>
            <a:endParaRPr lang="en-US" sz="2800" dirty="0">
              <a:cs typeface="#9Slide03 Arima Madurai Light" panose="00000400000000000000" pitchFamily="2" charset="0"/>
            </a:endParaRPr>
          </a:p>
          <a:p>
            <a:pPr algn="ctr"/>
            <a:endParaRPr lang="en-US" sz="2800" dirty="0">
              <a:cs typeface="#9Slide03 Arima Madurai Light" panose="00000400000000000000" pitchFamily="2" charset="0"/>
            </a:endParaRPr>
          </a:p>
        </p:txBody>
      </p:sp>
      <p:sp>
        <p:nvSpPr>
          <p:cNvPr id="71" name="Hộp Văn bản 42">
            <a:extLst>
              <a:ext uri="{FF2B5EF4-FFF2-40B4-BE49-F238E27FC236}">
                <a16:creationId xmlns:a16="http://schemas.microsoft.com/office/drawing/2014/main" id="{A924E7ED-6719-4376-9481-49CE68A86B62}"/>
              </a:ext>
            </a:extLst>
          </p:cNvPr>
          <p:cNvSpPr txBox="1"/>
          <p:nvPr/>
        </p:nvSpPr>
        <p:spPr>
          <a:xfrm>
            <a:off x="1519688" y="570850"/>
            <a:ext cx="819830" cy="400110"/>
          </a:xfrm>
          <a:prstGeom prst="rect">
            <a:avLst/>
          </a:prstGeom>
          <a:noFill/>
        </p:spPr>
        <p:txBody>
          <a:bodyPr wrap="square" rtlCol="0">
            <a:spAutoFit/>
          </a:bodyPr>
          <a:lstStyle/>
          <a:p>
            <a:r>
              <a:rPr lang="en-US" sz="2000" dirty="0">
                <a:latin typeface="Tahoma" panose="020B0604030504040204" pitchFamily="34" charset="0"/>
                <a:ea typeface="Tahoma" panose="020B0604030504040204" pitchFamily="34" charset="0"/>
                <a:cs typeface="Tahoma" panose="020B0604030504040204" pitchFamily="34" charset="0"/>
              </a:rPr>
              <a:t>%</a:t>
            </a:r>
          </a:p>
        </p:txBody>
      </p:sp>
      <p:sp>
        <p:nvSpPr>
          <p:cNvPr id="64" name="Title 1"/>
          <p:cNvSpPr txBox="1">
            <a:spLocks/>
          </p:cNvSpPr>
          <p:nvPr/>
        </p:nvSpPr>
        <p:spPr>
          <a:xfrm>
            <a:off x="3164194" y="-211945"/>
            <a:ext cx="8794469" cy="992871"/>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70000"/>
              </a:lnSpc>
            </a:pPr>
            <a:r>
              <a:rPr lang="en-US" sz="2800" dirty="0">
                <a:solidFill>
                  <a:srgbClr val="DF2935"/>
                </a:solidFill>
              </a:rPr>
              <a:t>CÁCH VẼ BIỂU ĐỒ ĐƯỜNG TỐC ĐỘ TĂNG TRƯỞNG</a:t>
            </a:r>
          </a:p>
        </p:txBody>
      </p:sp>
      <p:graphicFrame>
        <p:nvGraphicFramePr>
          <p:cNvPr id="2" name="Table 1"/>
          <p:cNvGraphicFramePr>
            <a:graphicFrameLocks noGrp="1"/>
          </p:cNvGraphicFramePr>
          <p:nvPr>
            <p:extLst>
              <p:ext uri="{D42A27DB-BD31-4B8C-83A1-F6EECF244321}">
                <p14:modId xmlns:p14="http://schemas.microsoft.com/office/powerpoint/2010/main" val="3445880103"/>
              </p:ext>
            </p:extLst>
          </p:nvPr>
        </p:nvGraphicFramePr>
        <p:xfrm>
          <a:off x="3164194" y="1802594"/>
          <a:ext cx="7149961" cy="2556161"/>
        </p:xfrm>
        <a:graphic>
          <a:graphicData uri="http://schemas.openxmlformats.org/drawingml/2006/table">
            <a:tbl>
              <a:tblPr/>
              <a:tblGrid>
                <a:gridCol w="1034422">
                  <a:extLst>
                    <a:ext uri="{9D8B030D-6E8A-4147-A177-3AD203B41FA5}">
                      <a16:colId xmlns:a16="http://schemas.microsoft.com/office/drawing/2014/main" val="4050954747"/>
                    </a:ext>
                  </a:extLst>
                </a:gridCol>
                <a:gridCol w="1704880">
                  <a:extLst>
                    <a:ext uri="{9D8B030D-6E8A-4147-A177-3AD203B41FA5}">
                      <a16:colId xmlns:a16="http://schemas.microsoft.com/office/drawing/2014/main" val="2884825472"/>
                    </a:ext>
                  </a:extLst>
                </a:gridCol>
                <a:gridCol w="1307393">
                  <a:extLst>
                    <a:ext uri="{9D8B030D-6E8A-4147-A177-3AD203B41FA5}">
                      <a16:colId xmlns:a16="http://schemas.microsoft.com/office/drawing/2014/main" val="1943897920"/>
                    </a:ext>
                  </a:extLst>
                </a:gridCol>
                <a:gridCol w="1034422">
                  <a:extLst>
                    <a:ext uri="{9D8B030D-6E8A-4147-A177-3AD203B41FA5}">
                      <a16:colId xmlns:a16="http://schemas.microsoft.com/office/drawing/2014/main" val="198091078"/>
                    </a:ext>
                  </a:extLst>
                </a:gridCol>
                <a:gridCol w="1034422">
                  <a:extLst>
                    <a:ext uri="{9D8B030D-6E8A-4147-A177-3AD203B41FA5}">
                      <a16:colId xmlns:a16="http://schemas.microsoft.com/office/drawing/2014/main" val="3353690271"/>
                    </a:ext>
                  </a:extLst>
                </a:gridCol>
                <a:gridCol w="1034422">
                  <a:extLst>
                    <a:ext uri="{9D8B030D-6E8A-4147-A177-3AD203B41FA5}">
                      <a16:colId xmlns:a16="http://schemas.microsoft.com/office/drawing/2014/main" val="713918260"/>
                    </a:ext>
                  </a:extLst>
                </a:gridCol>
              </a:tblGrid>
              <a:tr h="428423">
                <a:tc>
                  <a:txBody>
                    <a:bodyPr/>
                    <a:lstStyle/>
                    <a:p>
                      <a:pPr algn="ctr" fontAlgn="ctr"/>
                      <a:r>
                        <a:rPr lang="en-US" sz="2400" b="0" i="0" u="none" strike="noStrike">
                          <a:solidFill>
                            <a:srgbClr val="000000"/>
                          </a:solidFill>
                          <a:effectLst/>
                          <a:latin typeface="+mn-lt"/>
                        </a:rPr>
                        <a:t>Năm</a:t>
                      </a:r>
                    </a:p>
                  </a:txBody>
                  <a:tcPr marL="14377" marR="14377" marT="143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b"/>
                      <a:r>
                        <a:rPr lang="en-US" sz="2700" b="0" i="0" u="none" strike="noStrike" dirty="0">
                          <a:solidFill>
                            <a:srgbClr val="000000"/>
                          </a:solidFill>
                          <a:effectLst/>
                          <a:latin typeface="+mn-lt"/>
                        </a:rPr>
                        <a:t>1990</a:t>
                      </a:r>
                    </a:p>
                  </a:txBody>
                  <a:tcPr marL="14377" marR="14377" marT="143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b"/>
                      <a:r>
                        <a:rPr lang="en-US" sz="2700" b="0" i="0" u="none" strike="noStrike">
                          <a:solidFill>
                            <a:srgbClr val="000000"/>
                          </a:solidFill>
                          <a:effectLst/>
                          <a:latin typeface="+mn-lt"/>
                        </a:rPr>
                        <a:t>1995</a:t>
                      </a:r>
                    </a:p>
                  </a:txBody>
                  <a:tcPr marL="14377" marR="14377" marT="143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b"/>
                      <a:r>
                        <a:rPr lang="en-US" sz="2700" b="0" i="0" u="none" strike="noStrike" dirty="0">
                          <a:solidFill>
                            <a:srgbClr val="000000"/>
                          </a:solidFill>
                          <a:effectLst/>
                          <a:latin typeface="+mn-lt"/>
                        </a:rPr>
                        <a:t>2000</a:t>
                      </a:r>
                    </a:p>
                  </a:txBody>
                  <a:tcPr marL="14377" marR="14377" marT="143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b"/>
                      <a:r>
                        <a:rPr lang="en-US" sz="2700" b="0" i="0" u="none" strike="noStrike">
                          <a:solidFill>
                            <a:srgbClr val="000000"/>
                          </a:solidFill>
                          <a:effectLst/>
                          <a:latin typeface="+mn-lt"/>
                        </a:rPr>
                        <a:t>2002</a:t>
                      </a:r>
                    </a:p>
                  </a:txBody>
                  <a:tcPr marL="14377" marR="14377" marT="143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b"/>
                      <a:r>
                        <a:rPr lang="en-US" sz="2700" b="0" i="0" u="none" strike="noStrike">
                          <a:solidFill>
                            <a:srgbClr val="000000"/>
                          </a:solidFill>
                          <a:effectLst/>
                          <a:latin typeface="+mn-lt"/>
                        </a:rPr>
                        <a:t>2019</a:t>
                      </a:r>
                    </a:p>
                  </a:txBody>
                  <a:tcPr marL="14377" marR="14377" marT="143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142252101"/>
                  </a:ext>
                </a:extLst>
              </a:tr>
              <a:tr h="428423">
                <a:tc>
                  <a:txBody>
                    <a:bodyPr/>
                    <a:lstStyle/>
                    <a:p>
                      <a:pPr algn="ctr" fontAlgn="b"/>
                      <a:r>
                        <a:rPr lang="en-US" sz="2700" b="0" i="0" u="none" strike="noStrike">
                          <a:solidFill>
                            <a:srgbClr val="000000"/>
                          </a:solidFill>
                          <a:effectLst/>
                          <a:latin typeface="+mn-lt"/>
                        </a:rPr>
                        <a:t>Trâu</a:t>
                      </a:r>
                    </a:p>
                  </a:txBody>
                  <a:tcPr marL="14377" marR="14377" marT="143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ctr"/>
                      <a:r>
                        <a:rPr lang="en-US" sz="2700" b="0" i="0" u="none" strike="noStrike">
                          <a:solidFill>
                            <a:srgbClr val="000000"/>
                          </a:solidFill>
                          <a:effectLst/>
                          <a:latin typeface="+mn-lt"/>
                        </a:rPr>
                        <a:t>100.0</a:t>
                      </a:r>
                    </a:p>
                  </a:txBody>
                  <a:tcPr marL="14377" marR="14377" marT="143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ctr"/>
                      <a:r>
                        <a:rPr lang="en-US" sz="2700" b="0" i="0" u="none" strike="noStrike" dirty="0">
                          <a:solidFill>
                            <a:srgbClr val="000000"/>
                          </a:solidFill>
                          <a:effectLst/>
                          <a:latin typeface="+mn-lt"/>
                        </a:rPr>
                        <a:t>103.8</a:t>
                      </a:r>
                    </a:p>
                  </a:txBody>
                  <a:tcPr marL="14377" marR="14377" marT="143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ctr"/>
                      <a:r>
                        <a:rPr lang="en-US" sz="2700" b="0" i="0" u="none" strike="noStrike">
                          <a:solidFill>
                            <a:srgbClr val="000000"/>
                          </a:solidFill>
                          <a:effectLst/>
                          <a:latin typeface="+mn-lt"/>
                        </a:rPr>
                        <a:t>101.5</a:t>
                      </a:r>
                    </a:p>
                  </a:txBody>
                  <a:tcPr marL="14377" marR="14377" marT="143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ctr"/>
                      <a:r>
                        <a:rPr lang="en-US" sz="2700" b="0" i="0" u="none" strike="noStrike">
                          <a:solidFill>
                            <a:srgbClr val="000000"/>
                          </a:solidFill>
                          <a:effectLst/>
                          <a:latin typeface="+mn-lt"/>
                        </a:rPr>
                        <a:t>98.6</a:t>
                      </a:r>
                    </a:p>
                  </a:txBody>
                  <a:tcPr marL="14377" marR="14377" marT="143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ctr"/>
                      <a:r>
                        <a:rPr lang="en-US" sz="2700" b="0" i="0" u="none" strike="noStrike">
                          <a:solidFill>
                            <a:srgbClr val="000000"/>
                          </a:solidFill>
                          <a:effectLst/>
                          <a:latin typeface="+mn-lt"/>
                        </a:rPr>
                        <a:t>83.7</a:t>
                      </a:r>
                    </a:p>
                  </a:txBody>
                  <a:tcPr marL="14377" marR="14377" marT="143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445538880"/>
                  </a:ext>
                </a:extLst>
              </a:tr>
              <a:tr h="428423">
                <a:tc>
                  <a:txBody>
                    <a:bodyPr/>
                    <a:lstStyle/>
                    <a:p>
                      <a:pPr algn="ctr" fontAlgn="b"/>
                      <a:r>
                        <a:rPr lang="en-US" sz="2700" b="0" i="0" u="none" strike="noStrike">
                          <a:solidFill>
                            <a:srgbClr val="000000"/>
                          </a:solidFill>
                          <a:effectLst/>
                          <a:latin typeface="+mn-lt"/>
                        </a:rPr>
                        <a:t>Bò</a:t>
                      </a:r>
                    </a:p>
                  </a:txBody>
                  <a:tcPr marL="14377" marR="14377" marT="143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ctr"/>
                      <a:r>
                        <a:rPr lang="en-US" sz="2700" b="0" i="0" u="none" strike="noStrike">
                          <a:solidFill>
                            <a:srgbClr val="000000"/>
                          </a:solidFill>
                          <a:effectLst/>
                          <a:latin typeface="+mn-lt"/>
                        </a:rPr>
                        <a:t>100.0</a:t>
                      </a:r>
                    </a:p>
                  </a:txBody>
                  <a:tcPr marL="14377" marR="14377" marT="143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ctr"/>
                      <a:r>
                        <a:rPr lang="en-US" sz="2700" b="0" i="0" u="none" strike="noStrike">
                          <a:solidFill>
                            <a:srgbClr val="000000"/>
                          </a:solidFill>
                          <a:effectLst/>
                          <a:latin typeface="+mn-lt"/>
                        </a:rPr>
                        <a:t>116.7</a:t>
                      </a:r>
                    </a:p>
                  </a:txBody>
                  <a:tcPr marL="14377" marR="14377" marT="143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ctr"/>
                      <a:r>
                        <a:rPr lang="en-US" sz="2700" b="0" i="0" u="none" strike="noStrike" dirty="0">
                          <a:solidFill>
                            <a:srgbClr val="000000"/>
                          </a:solidFill>
                          <a:effectLst/>
                          <a:latin typeface="+mn-lt"/>
                        </a:rPr>
                        <a:t>132.4</a:t>
                      </a:r>
                    </a:p>
                  </a:txBody>
                  <a:tcPr marL="14377" marR="14377" marT="143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ctr"/>
                      <a:r>
                        <a:rPr lang="en-US" sz="2700" b="0" i="0" u="none" strike="noStrike">
                          <a:solidFill>
                            <a:srgbClr val="000000"/>
                          </a:solidFill>
                          <a:effectLst/>
                          <a:latin typeface="+mn-lt"/>
                        </a:rPr>
                        <a:t>130.4</a:t>
                      </a:r>
                    </a:p>
                  </a:txBody>
                  <a:tcPr marL="14377" marR="14377" marT="143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ctr"/>
                      <a:r>
                        <a:rPr lang="en-US" sz="2700" b="0" i="0" u="none" strike="noStrike">
                          <a:solidFill>
                            <a:srgbClr val="000000"/>
                          </a:solidFill>
                          <a:effectLst/>
                          <a:latin typeface="+mn-lt"/>
                        </a:rPr>
                        <a:t>194.4</a:t>
                      </a:r>
                    </a:p>
                  </a:txBody>
                  <a:tcPr marL="14377" marR="14377" marT="143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01278492"/>
                  </a:ext>
                </a:extLst>
              </a:tr>
              <a:tr h="428423">
                <a:tc>
                  <a:txBody>
                    <a:bodyPr/>
                    <a:lstStyle/>
                    <a:p>
                      <a:pPr algn="ctr" fontAlgn="b"/>
                      <a:r>
                        <a:rPr lang="en-US" sz="2700" b="0" i="0" u="none" strike="noStrike">
                          <a:solidFill>
                            <a:srgbClr val="000000"/>
                          </a:solidFill>
                          <a:effectLst/>
                          <a:latin typeface="+mn-lt"/>
                        </a:rPr>
                        <a:t>Lợn</a:t>
                      </a:r>
                    </a:p>
                  </a:txBody>
                  <a:tcPr marL="14377" marR="14377" marT="143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ctr"/>
                      <a:r>
                        <a:rPr lang="en-US" sz="2700" b="0" i="0" u="none" strike="noStrike" dirty="0">
                          <a:solidFill>
                            <a:srgbClr val="000000"/>
                          </a:solidFill>
                          <a:effectLst/>
                          <a:latin typeface="+mn-lt"/>
                        </a:rPr>
                        <a:t>100.0</a:t>
                      </a:r>
                    </a:p>
                  </a:txBody>
                  <a:tcPr marL="14377" marR="14377" marT="143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ctr"/>
                      <a:r>
                        <a:rPr lang="en-US" sz="2700" b="0" i="0" u="none" strike="noStrike">
                          <a:solidFill>
                            <a:srgbClr val="000000"/>
                          </a:solidFill>
                          <a:effectLst/>
                          <a:latin typeface="+mn-lt"/>
                        </a:rPr>
                        <a:t>133.0</a:t>
                      </a:r>
                    </a:p>
                  </a:txBody>
                  <a:tcPr marL="14377" marR="14377" marT="143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ctr"/>
                      <a:r>
                        <a:rPr lang="en-US" sz="2700" b="0" i="0" u="none" strike="noStrike" dirty="0">
                          <a:solidFill>
                            <a:srgbClr val="000000"/>
                          </a:solidFill>
                          <a:effectLst/>
                          <a:latin typeface="+mn-lt"/>
                        </a:rPr>
                        <a:t>164.7</a:t>
                      </a:r>
                    </a:p>
                  </a:txBody>
                  <a:tcPr marL="14377" marR="14377" marT="143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ctr"/>
                      <a:r>
                        <a:rPr lang="en-US" sz="2700" b="0" i="0" u="none" strike="noStrike" dirty="0">
                          <a:solidFill>
                            <a:srgbClr val="000000"/>
                          </a:solidFill>
                          <a:effectLst/>
                          <a:latin typeface="+mn-lt"/>
                        </a:rPr>
                        <a:t>189.0</a:t>
                      </a:r>
                    </a:p>
                  </a:txBody>
                  <a:tcPr marL="14377" marR="14377" marT="143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ctr"/>
                      <a:r>
                        <a:rPr lang="en-US" sz="2700" b="0" i="0" u="none" strike="noStrike">
                          <a:solidFill>
                            <a:srgbClr val="000000"/>
                          </a:solidFill>
                          <a:effectLst/>
                          <a:latin typeface="+mn-lt"/>
                        </a:rPr>
                        <a:t>160.0</a:t>
                      </a:r>
                    </a:p>
                  </a:txBody>
                  <a:tcPr marL="14377" marR="14377" marT="143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141630128"/>
                  </a:ext>
                </a:extLst>
              </a:tr>
              <a:tr h="842469">
                <a:tc>
                  <a:txBody>
                    <a:bodyPr/>
                    <a:lstStyle/>
                    <a:p>
                      <a:pPr algn="ctr" fontAlgn="b"/>
                      <a:r>
                        <a:rPr lang="en-US" sz="2700" b="0" i="0" u="none" strike="noStrike" dirty="0" err="1">
                          <a:solidFill>
                            <a:srgbClr val="000000"/>
                          </a:solidFill>
                          <a:effectLst/>
                          <a:latin typeface="+mn-lt"/>
                        </a:rPr>
                        <a:t>Gia</a:t>
                      </a:r>
                      <a:r>
                        <a:rPr lang="en-US" sz="2700" b="0" i="0" u="none" strike="noStrike" dirty="0">
                          <a:solidFill>
                            <a:srgbClr val="000000"/>
                          </a:solidFill>
                          <a:effectLst/>
                          <a:latin typeface="+mn-lt"/>
                        </a:rPr>
                        <a:t> </a:t>
                      </a:r>
                      <a:r>
                        <a:rPr lang="en-US" sz="2700" b="0" i="0" u="none" strike="noStrike" dirty="0" err="1">
                          <a:solidFill>
                            <a:srgbClr val="000000"/>
                          </a:solidFill>
                          <a:effectLst/>
                          <a:latin typeface="+mn-lt"/>
                        </a:rPr>
                        <a:t>cầm</a:t>
                      </a:r>
                      <a:r>
                        <a:rPr lang="en-US" sz="2700" b="0" i="0" u="none" strike="noStrike" dirty="0">
                          <a:solidFill>
                            <a:srgbClr val="000000"/>
                          </a:solidFill>
                          <a:effectLst/>
                          <a:latin typeface="+mn-lt"/>
                        </a:rPr>
                        <a:t> </a:t>
                      </a:r>
                    </a:p>
                  </a:txBody>
                  <a:tcPr marL="14377" marR="14377" marT="143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ctr"/>
                      <a:r>
                        <a:rPr lang="en-US" sz="2700" b="0" i="0" u="none" strike="noStrike">
                          <a:solidFill>
                            <a:srgbClr val="000000"/>
                          </a:solidFill>
                          <a:effectLst/>
                          <a:latin typeface="+mn-lt"/>
                        </a:rPr>
                        <a:t>100.0</a:t>
                      </a:r>
                    </a:p>
                  </a:txBody>
                  <a:tcPr marL="14377" marR="14377" marT="143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ctr"/>
                      <a:r>
                        <a:rPr lang="en-US" sz="2700" b="0" i="0" u="none" strike="noStrike" dirty="0">
                          <a:solidFill>
                            <a:srgbClr val="000000"/>
                          </a:solidFill>
                          <a:effectLst/>
                          <a:latin typeface="+mn-lt"/>
                        </a:rPr>
                        <a:t>132.3</a:t>
                      </a:r>
                    </a:p>
                  </a:txBody>
                  <a:tcPr marL="14377" marR="14377" marT="143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ctr"/>
                      <a:r>
                        <a:rPr lang="en-US" sz="2700" b="0" i="0" u="none" strike="noStrike">
                          <a:solidFill>
                            <a:srgbClr val="000000"/>
                          </a:solidFill>
                          <a:effectLst/>
                          <a:latin typeface="+mn-lt"/>
                        </a:rPr>
                        <a:t>182.6</a:t>
                      </a:r>
                    </a:p>
                  </a:txBody>
                  <a:tcPr marL="14377" marR="14377" marT="143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ctr"/>
                      <a:r>
                        <a:rPr lang="en-US" sz="2700" b="0" i="0" u="none" strike="noStrike" dirty="0">
                          <a:solidFill>
                            <a:srgbClr val="000000"/>
                          </a:solidFill>
                          <a:effectLst/>
                          <a:latin typeface="+mn-lt"/>
                        </a:rPr>
                        <a:t>217.2</a:t>
                      </a:r>
                    </a:p>
                  </a:txBody>
                  <a:tcPr marL="14377" marR="14377" marT="143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ctr"/>
                      <a:r>
                        <a:rPr lang="en-US" sz="2700" b="0" i="0" u="none" strike="noStrike" dirty="0">
                          <a:solidFill>
                            <a:srgbClr val="000000"/>
                          </a:solidFill>
                          <a:effectLst/>
                          <a:latin typeface="+mn-lt"/>
                        </a:rPr>
                        <a:t>448.0</a:t>
                      </a:r>
                    </a:p>
                  </a:txBody>
                  <a:tcPr marL="14377" marR="14377" marT="143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8700787"/>
                  </a:ext>
                </a:extLst>
              </a:tr>
            </a:tbl>
          </a:graphicData>
        </a:graphic>
      </p:graphicFrame>
      <p:grpSp>
        <p:nvGrpSpPr>
          <p:cNvPr id="69" name="Nhóm 39">
            <a:extLst>
              <a:ext uri="{FF2B5EF4-FFF2-40B4-BE49-F238E27FC236}">
                <a16:creationId xmlns:a16="http://schemas.microsoft.com/office/drawing/2014/main" id="{CABF9F34-33B3-4478-9C85-6F476CBCE9E3}"/>
              </a:ext>
            </a:extLst>
          </p:cNvPr>
          <p:cNvGrpSpPr/>
          <p:nvPr/>
        </p:nvGrpSpPr>
        <p:grpSpPr>
          <a:xfrm>
            <a:off x="4658738" y="5567325"/>
            <a:ext cx="986252" cy="455629"/>
            <a:chOff x="10590039" y="5597078"/>
            <a:chExt cx="986252" cy="455629"/>
          </a:xfrm>
          <a:noFill/>
        </p:grpSpPr>
        <p:sp>
          <p:nvSpPr>
            <p:cNvPr id="72" name="Hộp Văn bản 40">
              <a:extLst>
                <a:ext uri="{FF2B5EF4-FFF2-40B4-BE49-F238E27FC236}">
                  <a16:creationId xmlns:a16="http://schemas.microsoft.com/office/drawing/2014/main" id="{D91C993F-7DDF-4813-AC68-B84D71538378}"/>
                </a:ext>
              </a:extLst>
            </p:cNvPr>
            <p:cNvSpPr txBox="1"/>
            <p:nvPr/>
          </p:nvSpPr>
          <p:spPr>
            <a:xfrm>
              <a:off x="10590039" y="5652597"/>
              <a:ext cx="986252" cy="400110"/>
            </a:xfrm>
            <a:prstGeom prst="rect">
              <a:avLst/>
            </a:prstGeom>
            <a:grpFill/>
          </p:spPr>
          <p:txBody>
            <a:bodyPr wrap="square" rtlCol="0">
              <a:spAutoFit/>
            </a:bodyPr>
            <a:lstStyle/>
            <a:p>
              <a:r>
                <a:rPr lang="en-US" sz="2000" dirty="0"/>
                <a:t>2000</a:t>
              </a:r>
            </a:p>
          </p:txBody>
        </p:sp>
        <p:cxnSp>
          <p:nvCxnSpPr>
            <p:cNvPr id="73" name="Đường nối Thẳng 41">
              <a:extLst>
                <a:ext uri="{FF2B5EF4-FFF2-40B4-BE49-F238E27FC236}">
                  <a16:creationId xmlns:a16="http://schemas.microsoft.com/office/drawing/2014/main" id="{090687C3-FB09-4ECB-98D5-51062ADAEF46}"/>
                </a:ext>
              </a:extLst>
            </p:cNvPr>
            <p:cNvCxnSpPr/>
            <p:nvPr/>
          </p:nvCxnSpPr>
          <p:spPr>
            <a:xfrm>
              <a:off x="10807150" y="5597078"/>
              <a:ext cx="0" cy="77057"/>
            </a:xfrm>
            <a:prstGeom prst="line">
              <a:avLst/>
            </a:prstGeom>
            <a:grpFill/>
            <a:ln w="28575"/>
          </p:spPr>
          <p:style>
            <a:lnRef idx="1">
              <a:schemeClr val="dk1"/>
            </a:lnRef>
            <a:fillRef idx="0">
              <a:schemeClr val="dk1"/>
            </a:fillRef>
            <a:effectRef idx="0">
              <a:schemeClr val="dk1"/>
            </a:effectRef>
            <a:fontRef idx="minor">
              <a:schemeClr val="tx1"/>
            </a:fontRef>
          </p:style>
        </p:cxnSp>
      </p:grpSp>
      <p:grpSp>
        <p:nvGrpSpPr>
          <p:cNvPr id="74" name="Nhóm 39">
            <a:extLst>
              <a:ext uri="{FF2B5EF4-FFF2-40B4-BE49-F238E27FC236}">
                <a16:creationId xmlns:a16="http://schemas.microsoft.com/office/drawing/2014/main" id="{CABF9F34-33B3-4478-9C85-6F476CBCE9E3}"/>
              </a:ext>
            </a:extLst>
          </p:cNvPr>
          <p:cNvGrpSpPr/>
          <p:nvPr/>
        </p:nvGrpSpPr>
        <p:grpSpPr>
          <a:xfrm>
            <a:off x="5278657" y="5554625"/>
            <a:ext cx="986252" cy="455629"/>
            <a:chOff x="10590039" y="5597078"/>
            <a:chExt cx="986252" cy="455629"/>
          </a:xfrm>
          <a:noFill/>
        </p:grpSpPr>
        <p:sp>
          <p:nvSpPr>
            <p:cNvPr id="75" name="Hộp Văn bản 40">
              <a:extLst>
                <a:ext uri="{FF2B5EF4-FFF2-40B4-BE49-F238E27FC236}">
                  <a16:creationId xmlns:a16="http://schemas.microsoft.com/office/drawing/2014/main" id="{D91C993F-7DDF-4813-AC68-B84D71538378}"/>
                </a:ext>
              </a:extLst>
            </p:cNvPr>
            <p:cNvSpPr txBox="1"/>
            <p:nvPr/>
          </p:nvSpPr>
          <p:spPr>
            <a:xfrm>
              <a:off x="10590039" y="5652597"/>
              <a:ext cx="986252" cy="400110"/>
            </a:xfrm>
            <a:prstGeom prst="rect">
              <a:avLst/>
            </a:prstGeom>
            <a:grpFill/>
          </p:spPr>
          <p:txBody>
            <a:bodyPr wrap="square" rtlCol="0">
              <a:spAutoFit/>
            </a:bodyPr>
            <a:lstStyle/>
            <a:p>
              <a:r>
                <a:rPr lang="en-US" sz="2000" dirty="0"/>
                <a:t>2002</a:t>
              </a:r>
            </a:p>
          </p:txBody>
        </p:sp>
        <p:cxnSp>
          <p:nvCxnSpPr>
            <p:cNvPr id="76" name="Đường nối Thẳng 41">
              <a:extLst>
                <a:ext uri="{FF2B5EF4-FFF2-40B4-BE49-F238E27FC236}">
                  <a16:creationId xmlns:a16="http://schemas.microsoft.com/office/drawing/2014/main" id="{090687C3-FB09-4ECB-98D5-51062ADAEF46}"/>
                </a:ext>
              </a:extLst>
            </p:cNvPr>
            <p:cNvCxnSpPr/>
            <p:nvPr/>
          </p:nvCxnSpPr>
          <p:spPr>
            <a:xfrm>
              <a:off x="10807150" y="5597078"/>
              <a:ext cx="0" cy="77057"/>
            </a:xfrm>
            <a:prstGeom prst="line">
              <a:avLst/>
            </a:prstGeom>
            <a:grpFill/>
            <a:ln w="28575"/>
          </p:spPr>
          <p:style>
            <a:lnRef idx="1">
              <a:schemeClr val="dk1"/>
            </a:lnRef>
            <a:fillRef idx="0">
              <a:schemeClr val="dk1"/>
            </a:fillRef>
            <a:effectRef idx="0">
              <a:schemeClr val="dk1"/>
            </a:effectRef>
            <a:fontRef idx="minor">
              <a:schemeClr val="tx1"/>
            </a:fontRef>
          </p:style>
        </p:cxnSp>
      </p:grpSp>
      <p:grpSp>
        <p:nvGrpSpPr>
          <p:cNvPr id="77" name="Nhóm 39">
            <a:extLst>
              <a:ext uri="{FF2B5EF4-FFF2-40B4-BE49-F238E27FC236}">
                <a16:creationId xmlns:a16="http://schemas.microsoft.com/office/drawing/2014/main" id="{CABF9F34-33B3-4478-9C85-6F476CBCE9E3}"/>
              </a:ext>
            </a:extLst>
          </p:cNvPr>
          <p:cNvGrpSpPr/>
          <p:nvPr/>
        </p:nvGrpSpPr>
        <p:grpSpPr>
          <a:xfrm>
            <a:off x="10677718" y="5567325"/>
            <a:ext cx="986252" cy="455629"/>
            <a:chOff x="10590039" y="5597078"/>
            <a:chExt cx="986252" cy="455629"/>
          </a:xfrm>
          <a:noFill/>
        </p:grpSpPr>
        <p:sp>
          <p:nvSpPr>
            <p:cNvPr id="78" name="Hộp Văn bản 40">
              <a:extLst>
                <a:ext uri="{FF2B5EF4-FFF2-40B4-BE49-F238E27FC236}">
                  <a16:creationId xmlns:a16="http://schemas.microsoft.com/office/drawing/2014/main" id="{D91C993F-7DDF-4813-AC68-B84D71538378}"/>
                </a:ext>
              </a:extLst>
            </p:cNvPr>
            <p:cNvSpPr txBox="1"/>
            <p:nvPr/>
          </p:nvSpPr>
          <p:spPr>
            <a:xfrm>
              <a:off x="10590039" y="5652597"/>
              <a:ext cx="986252" cy="400110"/>
            </a:xfrm>
            <a:prstGeom prst="rect">
              <a:avLst/>
            </a:prstGeom>
            <a:grpFill/>
          </p:spPr>
          <p:txBody>
            <a:bodyPr wrap="square" rtlCol="0">
              <a:spAutoFit/>
            </a:bodyPr>
            <a:lstStyle/>
            <a:p>
              <a:r>
                <a:rPr lang="en-US" sz="2000" dirty="0"/>
                <a:t>2019</a:t>
              </a:r>
            </a:p>
          </p:txBody>
        </p:sp>
        <p:cxnSp>
          <p:nvCxnSpPr>
            <p:cNvPr id="79" name="Đường nối Thẳng 41">
              <a:extLst>
                <a:ext uri="{FF2B5EF4-FFF2-40B4-BE49-F238E27FC236}">
                  <a16:creationId xmlns:a16="http://schemas.microsoft.com/office/drawing/2014/main" id="{090687C3-FB09-4ECB-98D5-51062ADAEF46}"/>
                </a:ext>
              </a:extLst>
            </p:cNvPr>
            <p:cNvCxnSpPr/>
            <p:nvPr/>
          </p:nvCxnSpPr>
          <p:spPr>
            <a:xfrm>
              <a:off x="10807150" y="5597078"/>
              <a:ext cx="0" cy="77057"/>
            </a:xfrm>
            <a:prstGeom prst="line">
              <a:avLst/>
            </a:prstGeom>
            <a:grpFill/>
            <a:ln w="28575"/>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8791761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circle(in)">
                                      <p:cBhvr>
                                        <p:cTn id="7" dur="2000"/>
                                        <p:tgtEl>
                                          <p:spTgt spid="29"/>
                                        </p:tgtEl>
                                      </p:cBhvr>
                                    </p:animEffect>
                                  </p:childTnLst>
                                </p:cTn>
                              </p:par>
                              <p:par>
                                <p:cTn id="8" presetID="42" presetClass="entr" presetSubtype="0" fill="hold" nodeType="withEffect">
                                  <p:stCondLst>
                                    <p:cond delay="0"/>
                                  </p:stCondLst>
                                  <p:childTnLst>
                                    <p:set>
                                      <p:cBhvr>
                                        <p:cTn id="9" dur="1" fill="hold">
                                          <p:stCondLst>
                                            <p:cond delay="0"/>
                                          </p:stCondLst>
                                        </p:cTn>
                                        <p:tgtEl>
                                          <p:spTgt spid="45"/>
                                        </p:tgtEl>
                                        <p:attrNameLst>
                                          <p:attrName>style.visibility</p:attrName>
                                        </p:attrNameLst>
                                      </p:cBhvr>
                                      <p:to>
                                        <p:strVal val="visible"/>
                                      </p:to>
                                    </p:set>
                                    <p:animEffect transition="in" filter="fade">
                                      <p:cBhvr>
                                        <p:cTn id="10" dur="1000"/>
                                        <p:tgtEl>
                                          <p:spTgt spid="45"/>
                                        </p:tgtEl>
                                      </p:cBhvr>
                                    </p:animEffect>
                                    <p:anim calcmode="lin" valueType="num">
                                      <p:cBhvr>
                                        <p:cTn id="11" dur="1000" fill="hold"/>
                                        <p:tgtEl>
                                          <p:spTgt spid="45"/>
                                        </p:tgtEl>
                                        <p:attrNameLst>
                                          <p:attrName>ppt_x</p:attrName>
                                        </p:attrNameLst>
                                      </p:cBhvr>
                                      <p:tavLst>
                                        <p:tav tm="0">
                                          <p:val>
                                            <p:strVal val="#ppt_x"/>
                                          </p:val>
                                        </p:tav>
                                        <p:tav tm="100000">
                                          <p:val>
                                            <p:strVal val="#ppt_x"/>
                                          </p:val>
                                        </p:tav>
                                      </p:tavLst>
                                    </p:anim>
                                    <p:anim calcmode="lin" valueType="num">
                                      <p:cBhvr>
                                        <p:cTn id="12"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1000"/>
                                        <p:tgtEl>
                                          <p:spTgt spid="30"/>
                                        </p:tgtEl>
                                      </p:cBhvr>
                                    </p:animEffect>
                                    <p:anim calcmode="lin" valueType="num">
                                      <p:cBhvr>
                                        <p:cTn id="18" dur="1000" fill="hold"/>
                                        <p:tgtEl>
                                          <p:spTgt spid="30"/>
                                        </p:tgtEl>
                                        <p:attrNameLst>
                                          <p:attrName>ppt_x</p:attrName>
                                        </p:attrNameLst>
                                      </p:cBhvr>
                                      <p:tavLst>
                                        <p:tav tm="0">
                                          <p:val>
                                            <p:strVal val="#ppt_x"/>
                                          </p:val>
                                        </p:tav>
                                        <p:tav tm="100000">
                                          <p:val>
                                            <p:strVal val="#ppt_x"/>
                                          </p:val>
                                        </p:tav>
                                      </p:tavLst>
                                    </p:anim>
                                    <p:anim calcmode="lin" valueType="num">
                                      <p:cBhvr>
                                        <p:cTn id="1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47"/>
                                        </p:tgtEl>
                                        <p:attrNameLst>
                                          <p:attrName>style.visibility</p:attrName>
                                        </p:attrNameLst>
                                      </p:cBhvr>
                                      <p:to>
                                        <p:strVal val="visible"/>
                                      </p:to>
                                    </p:set>
                                    <p:animEffect transition="in" filter="circle(in)">
                                      <p:cBhvr>
                                        <p:cTn id="24" dur="2000"/>
                                        <p:tgtEl>
                                          <p:spTgt spid="47"/>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49"/>
                                        </p:tgtEl>
                                        <p:attrNameLst>
                                          <p:attrName>style.visibility</p:attrName>
                                        </p:attrNameLst>
                                      </p:cBhvr>
                                      <p:to>
                                        <p:strVal val="visible"/>
                                      </p:to>
                                    </p:set>
                                    <p:animEffect transition="in" filter="circle(in)">
                                      <p:cBhvr>
                                        <p:cTn id="29" dur="2000"/>
                                        <p:tgtEl>
                                          <p:spTgt spid="49"/>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nodeType="clickEffect">
                                  <p:stCondLst>
                                    <p:cond delay="0"/>
                                  </p:stCondLst>
                                  <p:childTnLst>
                                    <p:set>
                                      <p:cBhvr>
                                        <p:cTn id="33" dur="1" fill="hold">
                                          <p:stCondLst>
                                            <p:cond delay="0"/>
                                          </p:stCondLst>
                                        </p:cTn>
                                        <p:tgtEl>
                                          <p:spTgt spid="50"/>
                                        </p:tgtEl>
                                        <p:attrNameLst>
                                          <p:attrName>style.visibility</p:attrName>
                                        </p:attrNameLst>
                                      </p:cBhvr>
                                      <p:to>
                                        <p:strVal val="visible"/>
                                      </p:to>
                                    </p:set>
                                    <p:animEffect transition="in" filter="circle(in)">
                                      <p:cBhvr>
                                        <p:cTn id="34" dur="2000"/>
                                        <p:tgtEl>
                                          <p:spTgt spid="50"/>
                                        </p:tgtEl>
                                      </p:cBhvr>
                                    </p:animEffect>
                                  </p:childTnLst>
                                </p:cTn>
                              </p:par>
                              <p:par>
                                <p:cTn id="35" presetID="6" presetClass="entr" presetSubtype="16" fill="hold" nodeType="withEffect">
                                  <p:stCondLst>
                                    <p:cond delay="0"/>
                                  </p:stCondLst>
                                  <p:childTnLst>
                                    <p:set>
                                      <p:cBhvr>
                                        <p:cTn id="36" dur="1" fill="hold">
                                          <p:stCondLst>
                                            <p:cond delay="0"/>
                                          </p:stCondLst>
                                        </p:cTn>
                                        <p:tgtEl>
                                          <p:spTgt spid="51"/>
                                        </p:tgtEl>
                                        <p:attrNameLst>
                                          <p:attrName>style.visibility</p:attrName>
                                        </p:attrNameLst>
                                      </p:cBhvr>
                                      <p:to>
                                        <p:strVal val="visible"/>
                                      </p:to>
                                    </p:set>
                                    <p:animEffect transition="in" filter="circle(in)">
                                      <p:cBhvr>
                                        <p:cTn id="37" dur="2000"/>
                                        <p:tgtEl>
                                          <p:spTgt spid="51"/>
                                        </p:tgtEl>
                                      </p:cBhvr>
                                    </p:animEffect>
                                  </p:childTnLst>
                                </p:cTn>
                              </p:par>
                              <p:par>
                                <p:cTn id="38" presetID="6" presetClass="entr" presetSubtype="16" fill="hold" nodeType="withEffect">
                                  <p:stCondLst>
                                    <p:cond delay="0"/>
                                  </p:stCondLst>
                                  <p:childTnLst>
                                    <p:set>
                                      <p:cBhvr>
                                        <p:cTn id="39" dur="1" fill="hold">
                                          <p:stCondLst>
                                            <p:cond delay="0"/>
                                          </p:stCondLst>
                                        </p:cTn>
                                        <p:tgtEl>
                                          <p:spTgt spid="54"/>
                                        </p:tgtEl>
                                        <p:attrNameLst>
                                          <p:attrName>style.visibility</p:attrName>
                                        </p:attrNameLst>
                                      </p:cBhvr>
                                      <p:to>
                                        <p:strVal val="visible"/>
                                      </p:to>
                                    </p:set>
                                    <p:animEffect transition="in" filter="circle(in)">
                                      <p:cBhvr>
                                        <p:cTn id="40" dur="2000"/>
                                        <p:tgtEl>
                                          <p:spTgt spid="54"/>
                                        </p:tgtEl>
                                      </p:cBhvr>
                                    </p:animEffect>
                                  </p:childTnLst>
                                </p:cTn>
                              </p:par>
                              <p:par>
                                <p:cTn id="41" presetID="6" presetClass="entr" presetSubtype="16" fill="hold" nodeType="withEffect">
                                  <p:stCondLst>
                                    <p:cond delay="0"/>
                                  </p:stCondLst>
                                  <p:childTnLst>
                                    <p:set>
                                      <p:cBhvr>
                                        <p:cTn id="42" dur="1" fill="hold">
                                          <p:stCondLst>
                                            <p:cond delay="0"/>
                                          </p:stCondLst>
                                        </p:cTn>
                                        <p:tgtEl>
                                          <p:spTgt spid="55"/>
                                        </p:tgtEl>
                                        <p:attrNameLst>
                                          <p:attrName>style.visibility</p:attrName>
                                        </p:attrNameLst>
                                      </p:cBhvr>
                                      <p:to>
                                        <p:strVal val="visible"/>
                                      </p:to>
                                    </p:set>
                                    <p:animEffect transition="in" filter="circle(in)">
                                      <p:cBhvr>
                                        <p:cTn id="43" dur="2000"/>
                                        <p:tgtEl>
                                          <p:spTgt spid="55"/>
                                        </p:tgtEl>
                                      </p:cBhvr>
                                    </p:animEffect>
                                  </p:childTnLst>
                                </p:cTn>
                              </p:par>
                              <p:par>
                                <p:cTn id="44" presetID="6" presetClass="entr" presetSubtype="16" fill="hold" nodeType="with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circle(in)">
                                      <p:cBhvr>
                                        <p:cTn id="46" dur="2000"/>
                                        <p:tgtEl>
                                          <p:spTgt spid="16"/>
                                        </p:tgtEl>
                                      </p:cBhvr>
                                    </p:animEffect>
                                  </p:childTnLst>
                                </p:cTn>
                              </p:par>
                              <p:par>
                                <p:cTn id="47" presetID="6" presetClass="entr" presetSubtype="16" fill="hold" nodeType="withEffect">
                                  <p:stCondLst>
                                    <p:cond delay="0"/>
                                  </p:stCondLst>
                                  <p:childTnLst>
                                    <p:set>
                                      <p:cBhvr>
                                        <p:cTn id="48" dur="1" fill="hold">
                                          <p:stCondLst>
                                            <p:cond delay="0"/>
                                          </p:stCondLst>
                                        </p:cTn>
                                        <p:tgtEl>
                                          <p:spTgt spid="56"/>
                                        </p:tgtEl>
                                        <p:attrNameLst>
                                          <p:attrName>style.visibility</p:attrName>
                                        </p:attrNameLst>
                                      </p:cBhvr>
                                      <p:to>
                                        <p:strVal val="visible"/>
                                      </p:to>
                                    </p:set>
                                    <p:animEffect transition="in" filter="circle(in)">
                                      <p:cBhvr>
                                        <p:cTn id="49" dur="2000"/>
                                        <p:tgtEl>
                                          <p:spTgt spid="56"/>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barn(inVertical)">
                                      <p:cBhvr>
                                        <p:cTn id="54" dur="500"/>
                                        <p:tgtEl>
                                          <p:spTgt spid="18"/>
                                        </p:tgtEl>
                                      </p:cBhvr>
                                    </p:animEffect>
                                  </p:childTnLst>
                                </p:cTn>
                              </p:par>
                            </p:childTnLst>
                          </p:cTn>
                        </p:par>
                      </p:childTnLst>
                    </p:cTn>
                  </p:par>
                  <p:par>
                    <p:cTn id="55" fill="hold">
                      <p:stCondLst>
                        <p:cond delay="indefinite"/>
                      </p:stCondLst>
                      <p:childTnLst>
                        <p:par>
                          <p:cTn id="56" fill="hold">
                            <p:stCondLst>
                              <p:cond delay="0"/>
                            </p:stCondLst>
                            <p:childTnLst>
                              <p:par>
                                <p:cTn id="57" presetID="53" presetClass="exit" presetSubtype="32" fill="hold" nodeType="clickEffect">
                                  <p:stCondLst>
                                    <p:cond delay="0"/>
                                  </p:stCondLst>
                                  <p:childTnLst>
                                    <p:anim calcmode="lin" valueType="num">
                                      <p:cBhvr>
                                        <p:cTn id="58" dur="500"/>
                                        <p:tgtEl>
                                          <p:spTgt spid="45"/>
                                        </p:tgtEl>
                                        <p:attrNameLst>
                                          <p:attrName>ppt_w</p:attrName>
                                        </p:attrNameLst>
                                      </p:cBhvr>
                                      <p:tavLst>
                                        <p:tav tm="0">
                                          <p:val>
                                            <p:strVal val="ppt_w"/>
                                          </p:val>
                                        </p:tav>
                                        <p:tav tm="100000">
                                          <p:val>
                                            <p:fltVal val="0"/>
                                          </p:val>
                                        </p:tav>
                                      </p:tavLst>
                                    </p:anim>
                                    <p:anim calcmode="lin" valueType="num">
                                      <p:cBhvr>
                                        <p:cTn id="59" dur="500"/>
                                        <p:tgtEl>
                                          <p:spTgt spid="45"/>
                                        </p:tgtEl>
                                        <p:attrNameLst>
                                          <p:attrName>ppt_h</p:attrName>
                                        </p:attrNameLst>
                                      </p:cBhvr>
                                      <p:tavLst>
                                        <p:tav tm="0">
                                          <p:val>
                                            <p:strVal val="ppt_h"/>
                                          </p:val>
                                        </p:tav>
                                        <p:tav tm="100000">
                                          <p:val>
                                            <p:fltVal val="0"/>
                                          </p:val>
                                        </p:tav>
                                      </p:tavLst>
                                    </p:anim>
                                    <p:animEffect transition="out" filter="fade">
                                      <p:cBhvr>
                                        <p:cTn id="60" dur="500"/>
                                        <p:tgtEl>
                                          <p:spTgt spid="45"/>
                                        </p:tgtEl>
                                      </p:cBhvr>
                                    </p:animEffect>
                                    <p:set>
                                      <p:cBhvr>
                                        <p:cTn id="61" dur="1" fill="hold">
                                          <p:stCondLst>
                                            <p:cond delay="499"/>
                                          </p:stCondLst>
                                        </p:cTn>
                                        <p:tgtEl>
                                          <p:spTgt spid="45"/>
                                        </p:tgtEl>
                                        <p:attrNameLst>
                                          <p:attrName>style.visibility</p:attrName>
                                        </p:attrNameLst>
                                      </p:cBhvr>
                                      <p:to>
                                        <p:strVal val="hidden"/>
                                      </p:to>
                                    </p:set>
                                  </p:childTnLst>
                                </p:cTn>
                              </p:par>
                              <p:par>
                                <p:cTn id="62" presetID="53" presetClass="exit" presetSubtype="32" fill="hold" grpId="1" nodeType="withEffect">
                                  <p:stCondLst>
                                    <p:cond delay="0"/>
                                  </p:stCondLst>
                                  <p:childTnLst>
                                    <p:anim calcmode="lin" valueType="num">
                                      <p:cBhvr>
                                        <p:cTn id="63" dur="500"/>
                                        <p:tgtEl>
                                          <p:spTgt spid="29"/>
                                        </p:tgtEl>
                                        <p:attrNameLst>
                                          <p:attrName>ppt_w</p:attrName>
                                        </p:attrNameLst>
                                      </p:cBhvr>
                                      <p:tavLst>
                                        <p:tav tm="0">
                                          <p:val>
                                            <p:strVal val="ppt_w"/>
                                          </p:val>
                                        </p:tav>
                                        <p:tav tm="100000">
                                          <p:val>
                                            <p:fltVal val="0"/>
                                          </p:val>
                                        </p:tav>
                                      </p:tavLst>
                                    </p:anim>
                                    <p:anim calcmode="lin" valueType="num">
                                      <p:cBhvr>
                                        <p:cTn id="64" dur="500"/>
                                        <p:tgtEl>
                                          <p:spTgt spid="29"/>
                                        </p:tgtEl>
                                        <p:attrNameLst>
                                          <p:attrName>ppt_h</p:attrName>
                                        </p:attrNameLst>
                                      </p:cBhvr>
                                      <p:tavLst>
                                        <p:tav tm="0">
                                          <p:val>
                                            <p:strVal val="ppt_h"/>
                                          </p:val>
                                        </p:tav>
                                        <p:tav tm="100000">
                                          <p:val>
                                            <p:fltVal val="0"/>
                                          </p:val>
                                        </p:tav>
                                      </p:tavLst>
                                    </p:anim>
                                    <p:animEffect transition="out" filter="fade">
                                      <p:cBhvr>
                                        <p:cTn id="65" dur="500"/>
                                        <p:tgtEl>
                                          <p:spTgt spid="29"/>
                                        </p:tgtEl>
                                      </p:cBhvr>
                                    </p:animEffect>
                                    <p:set>
                                      <p:cBhvr>
                                        <p:cTn id="66" dur="1" fill="hold">
                                          <p:stCondLst>
                                            <p:cond delay="499"/>
                                          </p:stCondLst>
                                        </p:cTn>
                                        <p:tgtEl>
                                          <p:spTgt spid="29"/>
                                        </p:tgtEl>
                                        <p:attrNameLst>
                                          <p:attrName>style.visibility</p:attrName>
                                        </p:attrNameLst>
                                      </p:cBhvr>
                                      <p:to>
                                        <p:strVal val="hidden"/>
                                      </p:to>
                                    </p:set>
                                  </p:childTnLst>
                                </p:cTn>
                              </p:par>
                              <p:par>
                                <p:cTn id="67" presetID="53" presetClass="exit" presetSubtype="32" fill="hold" grpId="1" nodeType="withEffect">
                                  <p:stCondLst>
                                    <p:cond delay="0"/>
                                  </p:stCondLst>
                                  <p:childTnLst>
                                    <p:anim calcmode="lin" valueType="num">
                                      <p:cBhvr>
                                        <p:cTn id="68" dur="500"/>
                                        <p:tgtEl>
                                          <p:spTgt spid="47"/>
                                        </p:tgtEl>
                                        <p:attrNameLst>
                                          <p:attrName>ppt_w</p:attrName>
                                        </p:attrNameLst>
                                      </p:cBhvr>
                                      <p:tavLst>
                                        <p:tav tm="0">
                                          <p:val>
                                            <p:strVal val="ppt_w"/>
                                          </p:val>
                                        </p:tav>
                                        <p:tav tm="100000">
                                          <p:val>
                                            <p:fltVal val="0"/>
                                          </p:val>
                                        </p:tav>
                                      </p:tavLst>
                                    </p:anim>
                                    <p:anim calcmode="lin" valueType="num">
                                      <p:cBhvr>
                                        <p:cTn id="69" dur="500"/>
                                        <p:tgtEl>
                                          <p:spTgt spid="47"/>
                                        </p:tgtEl>
                                        <p:attrNameLst>
                                          <p:attrName>ppt_h</p:attrName>
                                        </p:attrNameLst>
                                      </p:cBhvr>
                                      <p:tavLst>
                                        <p:tav tm="0">
                                          <p:val>
                                            <p:strVal val="ppt_h"/>
                                          </p:val>
                                        </p:tav>
                                        <p:tav tm="100000">
                                          <p:val>
                                            <p:fltVal val="0"/>
                                          </p:val>
                                        </p:tav>
                                      </p:tavLst>
                                    </p:anim>
                                    <p:animEffect transition="out" filter="fade">
                                      <p:cBhvr>
                                        <p:cTn id="70" dur="500"/>
                                        <p:tgtEl>
                                          <p:spTgt spid="47"/>
                                        </p:tgtEl>
                                      </p:cBhvr>
                                    </p:animEffect>
                                    <p:set>
                                      <p:cBhvr>
                                        <p:cTn id="71" dur="1" fill="hold">
                                          <p:stCondLst>
                                            <p:cond delay="499"/>
                                          </p:stCondLst>
                                        </p:cTn>
                                        <p:tgtEl>
                                          <p:spTgt spid="47"/>
                                        </p:tgtEl>
                                        <p:attrNameLst>
                                          <p:attrName>style.visibility</p:attrName>
                                        </p:attrNameLst>
                                      </p:cBhvr>
                                      <p:to>
                                        <p:strVal val="hidden"/>
                                      </p:to>
                                    </p:set>
                                  </p:childTnLst>
                                </p:cTn>
                              </p:par>
                              <p:par>
                                <p:cTn id="72" presetID="53" presetClass="exit" presetSubtype="32" fill="hold" grpId="1" nodeType="withEffect">
                                  <p:stCondLst>
                                    <p:cond delay="0"/>
                                  </p:stCondLst>
                                  <p:childTnLst>
                                    <p:anim calcmode="lin" valueType="num">
                                      <p:cBhvr>
                                        <p:cTn id="73" dur="500"/>
                                        <p:tgtEl>
                                          <p:spTgt spid="49"/>
                                        </p:tgtEl>
                                        <p:attrNameLst>
                                          <p:attrName>ppt_w</p:attrName>
                                        </p:attrNameLst>
                                      </p:cBhvr>
                                      <p:tavLst>
                                        <p:tav tm="0">
                                          <p:val>
                                            <p:strVal val="ppt_w"/>
                                          </p:val>
                                        </p:tav>
                                        <p:tav tm="100000">
                                          <p:val>
                                            <p:fltVal val="0"/>
                                          </p:val>
                                        </p:tav>
                                      </p:tavLst>
                                    </p:anim>
                                    <p:anim calcmode="lin" valueType="num">
                                      <p:cBhvr>
                                        <p:cTn id="74" dur="500"/>
                                        <p:tgtEl>
                                          <p:spTgt spid="49"/>
                                        </p:tgtEl>
                                        <p:attrNameLst>
                                          <p:attrName>ppt_h</p:attrName>
                                        </p:attrNameLst>
                                      </p:cBhvr>
                                      <p:tavLst>
                                        <p:tav tm="0">
                                          <p:val>
                                            <p:strVal val="ppt_h"/>
                                          </p:val>
                                        </p:tav>
                                        <p:tav tm="100000">
                                          <p:val>
                                            <p:fltVal val="0"/>
                                          </p:val>
                                        </p:tav>
                                      </p:tavLst>
                                    </p:anim>
                                    <p:animEffect transition="out" filter="fade">
                                      <p:cBhvr>
                                        <p:cTn id="75" dur="500"/>
                                        <p:tgtEl>
                                          <p:spTgt spid="49"/>
                                        </p:tgtEl>
                                      </p:cBhvr>
                                    </p:animEffect>
                                    <p:set>
                                      <p:cBhvr>
                                        <p:cTn id="76" dur="1" fill="hold">
                                          <p:stCondLst>
                                            <p:cond delay="499"/>
                                          </p:stCondLst>
                                        </p:cTn>
                                        <p:tgtEl>
                                          <p:spTgt spid="49"/>
                                        </p:tgtEl>
                                        <p:attrNameLst>
                                          <p:attrName>style.visibility</p:attrName>
                                        </p:attrNameLst>
                                      </p:cBhvr>
                                      <p:to>
                                        <p:strVal val="hidden"/>
                                      </p:to>
                                    </p:set>
                                  </p:childTnLst>
                                </p:cTn>
                              </p:par>
                              <p:par>
                                <p:cTn id="77" presetID="2" presetClass="entr" presetSubtype="8" fill="hold" nodeType="withEffect">
                                  <p:stCondLst>
                                    <p:cond delay="0"/>
                                  </p:stCondLst>
                                  <p:childTnLst>
                                    <p:set>
                                      <p:cBhvr>
                                        <p:cTn id="78" dur="1" fill="hold">
                                          <p:stCondLst>
                                            <p:cond delay="0"/>
                                          </p:stCondLst>
                                        </p:cTn>
                                        <p:tgtEl>
                                          <p:spTgt spid="1026"/>
                                        </p:tgtEl>
                                        <p:attrNameLst>
                                          <p:attrName>style.visibility</p:attrName>
                                        </p:attrNameLst>
                                      </p:cBhvr>
                                      <p:to>
                                        <p:strVal val="visible"/>
                                      </p:to>
                                    </p:set>
                                    <p:anim calcmode="lin" valueType="num">
                                      <p:cBhvr additive="base">
                                        <p:cTn id="79" dur="500" fill="hold"/>
                                        <p:tgtEl>
                                          <p:spTgt spid="1026"/>
                                        </p:tgtEl>
                                        <p:attrNameLst>
                                          <p:attrName>ppt_x</p:attrName>
                                        </p:attrNameLst>
                                      </p:cBhvr>
                                      <p:tavLst>
                                        <p:tav tm="0">
                                          <p:val>
                                            <p:strVal val="0-#ppt_w/2"/>
                                          </p:val>
                                        </p:tav>
                                        <p:tav tm="100000">
                                          <p:val>
                                            <p:strVal val="#ppt_x"/>
                                          </p:val>
                                        </p:tav>
                                      </p:tavLst>
                                    </p:anim>
                                    <p:anim calcmode="lin" valueType="num">
                                      <p:cBhvr additive="base">
                                        <p:cTn id="80" dur="500" fill="hold"/>
                                        <p:tgtEl>
                                          <p:spTgt spid="1026"/>
                                        </p:tgtEl>
                                        <p:attrNameLst>
                                          <p:attrName>ppt_y</p:attrName>
                                        </p:attrNameLst>
                                      </p:cBhvr>
                                      <p:tavLst>
                                        <p:tav tm="0">
                                          <p:val>
                                            <p:strVal val="#ppt_y"/>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16" presetClass="entr" presetSubtype="21" fill="hold" nodeType="clickEffect">
                                  <p:stCondLst>
                                    <p:cond delay="0"/>
                                  </p:stCondLst>
                                  <p:childTnLst>
                                    <p:set>
                                      <p:cBhvr>
                                        <p:cTn id="84" dur="1" fill="hold">
                                          <p:stCondLst>
                                            <p:cond delay="0"/>
                                          </p:stCondLst>
                                        </p:cTn>
                                        <p:tgtEl>
                                          <p:spTgt spid="6"/>
                                        </p:tgtEl>
                                        <p:attrNameLst>
                                          <p:attrName>style.visibility</p:attrName>
                                        </p:attrNameLst>
                                      </p:cBhvr>
                                      <p:to>
                                        <p:strVal val="visible"/>
                                      </p:to>
                                    </p:set>
                                    <p:animEffect transition="in" filter="barn(inVertical)">
                                      <p:cBhvr>
                                        <p:cTn id="85" dur="500"/>
                                        <p:tgtEl>
                                          <p:spTgt spid="6"/>
                                        </p:tgtEl>
                                      </p:cBhvr>
                                    </p:animEffect>
                                  </p:childTnLst>
                                </p:cTn>
                              </p:par>
                            </p:childTnLst>
                          </p:cTn>
                        </p:par>
                      </p:childTnLst>
                    </p:cTn>
                  </p:par>
                  <p:par>
                    <p:cTn id="86" fill="hold">
                      <p:stCondLst>
                        <p:cond delay="indefinite"/>
                      </p:stCondLst>
                      <p:childTnLst>
                        <p:par>
                          <p:cTn id="87" fill="hold">
                            <p:stCondLst>
                              <p:cond delay="0"/>
                            </p:stCondLst>
                            <p:childTnLst>
                              <p:par>
                                <p:cTn id="88" presetID="6" presetClass="entr" presetSubtype="16" fill="hold" grpId="0" nodeType="clickEffect">
                                  <p:stCondLst>
                                    <p:cond delay="0"/>
                                  </p:stCondLst>
                                  <p:childTnLst>
                                    <p:set>
                                      <p:cBhvr>
                                        <p:cTn id="89" dur="1" fill="hold">
                                          <p:stCondLst>
                                            <p:cond delay="0"/>
                                          </p:stCondLst>
                                        </p:cTn>
                                        <p:tgtEl>
                                          <p:spTgt spid="63"/>
                                        </p:tgtEl>
                                        <p:attrNameLst>
                                          <p:attrName>style.visibility</p:attrName>
                                        </p:attrNameLst>
                                      </p:cBhvr>
                                      <p:to>
                                        <p:strVal val="visible"/>
                                      </p:to>
                                    </p:set>
                                    <p:animEffect transition="in" filter="circle(in)">
                                      <p:cBhvr>
                                        <p:cTn id="90" dur="2000"/>
                                        <p:tgtEl>
                                          <p:spTgt spid="63"/>
                                        </p:tgtEl>
                                      </p:cBhvr>
                                    </p:animEffect>
                                  </p:childTnLst>
                                </p:cTn>
                              </p:par>
                              <p:par>
                                <p:cTn id="91" presetID="53" presetClass="exit" presetSubtype="32" fill="hold" grpId="1" nodeType="withEffect">
                                  <p:stCondLst>
                                    <p:cond delay="0"/>
                                  </p:stCondLst>
                                  <p:childTnLst>
                                    <p:anim calcmode="lin" valueType="num">
                                      <p:cBhvr>
                                        <p:cTn id="92" dur="500"/>
                                        <p:tgtEl>
                                          <p:spTgt spid="63"/>
                                        </p:tgtEl>
                                        <p:attrNameLst>
                                          <p:attrName>ppt_w</p:attrName>
                                        </p:attrNameLst>
                                      </p:cBhvr>
                                      <p:tavLst>
                                        <p:tav tm="0">
                                          <p:val>
                                            <p:strVal val="ppt_w"/>
                                          </p:val>
                                        </p:tav>
                                        <p:tav tm="100000">
                                          <p:val>
                                            <p:fltVal val="0"/>
                                          </p:val>
                                        </p:tav>
                                      </p:tavLst>
                                    </p:anim>
                                    <p:anim calcmode="lin" valueType="num">
                                      <p:cBhvr>
                                        <p:cTn id="93" dur="500"/>
                                        <p:tgtEl>
                                          <p:spTgt spid="63"/>
                                        </p:tgtEl>
                                        <p:attrNameLst>
                                          <p:attrName>ppt_h</p:attrName>
                                        </p:attrNameLst>
                                      </p:cBhvr>
                                      <p:tavLst>
                                        <p:tav tm="0">
                                          <p:val>
                                            <p:strVal val="ppt_h"/>
                                          </p:val>
                                        </p:tav>
                                        <p:tav tm="100000">
                                          <p:val>
                                            <p:fltVal val="0"/>
                                          </p:val>
                                        </p:tav>
                                      </p:tavLst>
                                    </p:anim>
                                    <p:animEffect transition="out" filter="fade">
                                      <p:cBhvr>
                                        <p:cTn id="94" dur="500"/>
                                        <p:tgtEl>
                                          <p:spTgt spid="63"/>
                                        </p:tgtEl>
                                      </p:cBhvr>
                                    </p:animEffect>
                                    <p:set>
                                      <p:cBhvr>
                                        <p:cTn id="95" dur="1" fill="hold">
                                          <p:stCondLst>
                                            <p:cond delay="499"/>
                                          </p:stCondLst>
                                        </p:cTn>
                                        <p:tgtEl>
                                          <p:spTgt spid="63"/>
                                        </p:tgtEl>
                                        <p:attrNameLst>
                                          <p:attrName>style.visibility</p:attrName>
                                        </p:attrNameLst>
                                      </p:cBhvr>
                                      <p:to>
                                        <p:strVal val="hidden"/>
                                      </p:to>
                                    </p:set>
                                  </p:childTnLst>
                                </p:cTn>
                              </p:par>
                            </p:childTnLst>
                          </p:cTn>
                        </p:par>
                      </p:childTnLst>
                    </p:cTn>
                  </p:par>
                  <p:par>
                    <p:cTn id="96" fill="hold">
                      <p:stCondLst>
                        <p:cond delay="indefinite"/>
                      </p:stCondLst>
                      <p:childTnLst>
                        <p:par>
                          <p:cTn id="97" fill="hold">
                            <p:stCondLst>
                              <p:cond delay="0"/>
                            </p:stCondLst>
                            <p:childTnLst>
                              <p:par>
                                <p:cTn id="98" presetID="10" presetClass="entr" presetSubtype="0" fill="hold" grpId="0" nodeType="clickEffect">
                                  <p:stCondLst>
                                    <p:cond delay="0"/>
                                  </p:stCondLst>
                                  <p:childTnLst>
                                    <p:set>
                                      <p:cBhvr>
                                        <p:cTn id="99" dur="1" fill="hold">
                                          <p:stCondLst>
                                            <p:cond delay="0"/>
                                          </p:stCondLst>
                                        </p:cTn>
                                        <p:tgtEl>
                                          <p:spTgt spid="7"/>
                                        </p:tgtEl>
                                        <p:attrNameLst>
                                          <p:attrName>style.visibility</p:attrName>
                                        </p:attrNameLst>
                                      </p:cBhvr>
                                      <p:to>
                                        <p:strVal val="visible"/>
                                      </p:to>
                                    </p:set>
                                    <p:animEffect transition="in" filter="fade">
                                      <p:cBhvr>
                                        <p:cTn id="100" dur="500"/>
                                        <p:tgtEl>
                                          <p:spTgt spid="7"/>
                                        </p:tgtEl>
                                      </p:cBhvr>
                                    </p:animEffect>
                                  </p:childTnLst>
                                </p:cTn>
                              </p:par>
                              <p:par>
                                <p:cTn id="101" presetID="10" presetClass="entr" presetSubtype="0" fill="hold" nodeType="withEffect">
                                  <p:stCondLst>
                                    <p:cond delay="0"/>
                                  </p:stCondLst>
                                  <p:childTnLst>
                                    <p:set>
                                      <p:cBhvr>
                                        <p:cTn id="102" dur="1" fill="hold">
                                          <p:stCondLst>
                                            <p:cond delay="0"/>
                                          </p:stCondLst>
                                        </p:cTn>
                                        <p:tgtEl>
                                          <p:spTgt spid="40"/>
                                        </p:tgtEl>
                                        <p:attrNameLst>
                                          <p:attrName>style.visibility</p:attrName>
                                        </p:attrNameLst>
                                      </p:cBhvr>
                                      <p:to>
                                        <p:strVal val="visible"/>
                                      </p:to>
                                    </p:set>
                                    <p:animEffect transition="in" filter="fade">
                                      <p:cBhvr>
                                        <p:cTn id="103" dur="500"/>
                                        <p:tgtEl>
                                          <p:spTgt spid="40"/>
                                        </p:tgtEl>
                                      </p:cBhvr>
                                    </p:animEffect>
                                  </p:childTnLst>
                                </p:cTn>
                              </p:par>
                              <p:par>
                                <p:cTn id="104" presetID="10" presetClass="entr" presetSubtype="0" fill="hold" grpId="0" nodeType="withEffect">
                                  <p:stCondLst>
                                    <p:cond delay="0"/>
                                  </p:stCondLst>
                                  <p:childTnLst>
                                    <p:set>
                                      <p:cBhvr>
                                        <p:cTn id="105" dur="1" fill="hold">
                                          <p:stCondLst>
                                            <p:cond delay="0"/>
                                          </p:stCondLst>
                                        </p:cTn>
                                        <p:tgtEl>
                                          <p:spTgt spid="27"/>
                                        </p:tgtEl>
                                        <p:attrNameLst>
                                          <p:attrName>style.visibility</p:attrName>
                                        </p:attrNameLst>
                                      </p:cBhvr>
                                      <p:to>
                                        <p:strVal val="visible"/>
                                      </p:to>
                                    </p:set>
                                    <p:animEffect transition="in" filter="fade">
                                      <p:cBhvr>
                                        <p:cTn id="106" dur="500"/>
                                        <p:tgtEl>
                                          <p:spTgt spid="27"/>
                                        </p:tgtEl>
                                      </p:cBhvr>
                                    </p:animEffect>
                                  </p:childTnLst>
                                </p:cTn>
                              </p:par>
                              <p:par>
                                <p:cTn id="107" presetID="10" presetClass="entr" presetSubtype="0" fill="hold" nodeType="withEffect">
                                  <p:stCondLst>
                                    <p:cond delay="0"/>
                                  </p:stCondLst>
                                  <p:childTnLst>
                                    <p:set>
                                      <p:cBhvr>
                                        <p:cTn id="108" dur="1" fill="hold">
                                          <p:stCondLst>
                                            <p:cond delay="0"/>
                                          </p:stCondLst>
                                        </p:cTn>
                                        <p:tgtEl>
                                          <p:spTgt spid="69"/>
                                        </p:tgtEl>
                                        <p:attrNameLst>
                                          <p:attrName>style.visibility</p:attrName>
                                        </p:attrNameLst>
                                      </p:cBhvr>
                                      <p:to>
                                        <p:strVal val="visible"/>
                                      </p:to>
                                    </p:set>
                                    <p:animEffect transition="in" filter="fade">
                                      <p:cBhvr>
                                        <p:cTn id="109" dur="500"/>
                                        <p:tgtEl>
                                          <p:spTgt spid="69"/>
                                        </p:tgtEl>
                                      </p:cBhvr>
                                    </p:animEffect>
                                  </p:childTnLst>
                                </p:cTn>
                              </p:par>
                              <p:par>
                                <p:cTn id="110" presetID="10" presetClass="entr" presetSubtype="0" fill="hold" nodeType="withEffect">
                                  <p:stCondLst>
                                    <p:cond delay="0"/>
                                  </p:stCondLst>
                                  <p:childTnLst>
                                    <p:set>
                                      <p:cBhvr>
                                        <p:cTn id="111" dur="1" fill="hold">
                                          <p:stCondLst>
                                            <p:cond delay="0"/>
                                          </p:stCondLst>
                                        </p:cTn>
                                        <p:tgtEl>
                                          <p:spTgt spid="74"/>
                                        </p:tgtEl>
                                        <p:attrNameLst>
                                          <p:attrName>style.visibility</p:attrName>
                                        </p:attrNameLst>
                                      </p:cBhvr>
                                      <p:to>
                                        <p:strVal val="visible"/>
                                      </p:to>
                                    </p:set>
                                    <p:animEffect transition="in" filter="fade">
                                      <p:cBhvr>
                                        <p:cTn id="112" dur="500"/>
                                        <p:tgtEl>
                                          <p:spTgt spid="74"/>
                                        </p:tgtEl>
                                      </p:cBhvr>
                                    </p:animEffect>
                                  </p:childTnLst>
                                </p:cTn>
                              </p:par>
                            </p:childTnLst>
                          </p:cTn>
                        </p:par>
                      </p:childTnLst>
                    </p:cTn>
                  </p:par>
                  <p:par>
                    <p:cTn id="113" fill="hold">
                      <p:stCondLst>
                        <p:cond delay="indefinite"/>
                      </p:stCondLst>
                      <p:childTnLst>
                        <p:par>
                          <p:cTn id="114" fill="hold">
                            <p:stCondLst>
                              <p:cond delay="0"/>
                            </p:stCondLst>
                            <p:childTnLst>
                              <p:par>
                                <p:cTn id="115" presetID="53" presetClass="exit" presetSubtype="32" fill="hold" nodeType="clickEffect">
                                  <p:stCondLst>
                                    <p:cond delay="0"/>
                                  </p:stCondLst>
                                  <p:childTnLst>
                                    <p:anim calcmode="lin" valueType="num">
                                      <p:cBhvr>
                                        <p:cTn id="116" dur="500"/>
                                        <p:tgtEl>
                                          <p:spTgt spid="1026"/>
                                        </p:tgtEl>
                                        <p:attrNameLst>
                                          <p:attrName>ppt_w</p:attrName>
                                        </p:attrNameLst>
                                      </p:cBhvr>
                                      <p:tavLst>
                                        <p:tav tm="0">
                                          <p:val>
                                            <p:strVal val="ppt_w"/>
                                          </p:val>
                                        </p:tav>
                                        <p:tav tm="100000">
                                          <p:val>
                                            <p:fltVal val="0"/>
                                          </p:val>
                                        </p:tav>
                                      </p:tavLst>
                                    </p:anim>
                                    <p:anim calcmode="lin" valueType="num">
                                      <p:cBhvr>
                                        <p:cTn id="117" dur="500"/>
                                        <p:tgtEl>
                                          <p:spTgt spid="1026"/>
                                        </p:tgtEl>
                                        <p:attrNameLst>
                                          <p:attrName>ppt_h</p:attrName>
                                        </p:attrNameLst>
                                      </p:cBhvr>
                                      <p:tavLst>
                                        <p:tav tm="0">
                                          <p:val>
                                            <p:strVal val="ppt_h"/>
                                          </p:val>
                                        </p:tav>
                                        <p:tav tm="100000">
                                          <p:val>
                                            <p:fltVal val="0"/>
                                          </p:val>
                                        </p:tav>
                                      </p:tavLst>
                                    </p:anim>
                                    <p:animEffect transition="out" filter="fade">
                                      <p:cBhvr>
                                        <p:cTn id="118" dur="500"/>
                                        <p:tgtEl>
                                          <p:spTgt spid="1026"/>
                                        </p:tgtEl>
                                      </p:cBhvr>
                                    </p:animEffect>
                                    <p:set>
                                      <p:cBhvr>
                                        <p:cTn id="119" dur="1" fill="hold">
                                          <p:stCondLst>
                                            <p:cond delay="499"/>
                                          </p:stCondLst>
                                        </p:cTn>
                                        <p:tgtEl>
                                          <p:spTgt spid="1026"/>
                                        </p:tgtEl>
                                        <p:attrNameLst>
                                          <p:attrName>style.visibility</p:attrName>
                                        </p:attrNameLst>
                                      </p:cBhvr>
                                      <p:to>
                                        <p:strVal val="hidden"/>
                                      </p:to>
                                    </p:set>
                                  </p:childTnLst>
                                </p:cTn>
                              </p:par>
                            </p:childTnLst>
                          </p:cTn>
                        </p:par>
                      </p:childTnLst>
                    </p:cTn>
                  </p:par>
                  <p:par>
                    <p:cTn id="120" fill="hold">
                      <p:stCondLst>
                        <p:cond delay="indefinite"/>
                      </p:stCondLst>
                      <p:childTnLst>
                        <p:par>
                          <p:cTn id="121" fill="hold">
                            <p:stCondLst>
                              <p:cond delay="0"/>
                            </p:stCondLst>
                            <p:childTnLst>
                              <p:par>
                                <p:cTn id="122" presetID="6" presetClass="entr" presetSubtype="16" fill="hold" grpId="0" nodeType="clickEffect">
                                  <p:stCondLst>
                                    <p:cond delay="0"/>
                                  </p:stCondLst>
                                  <p:childTnLst>
                                    <p:set>
                                      <p:cBhvr>
                                        <p:cTn id="123" dur="1" fill="hold">
                                          <p:stCondLst>
                                            <p:cond delay="0"/>
                                          </p:stCondLst>
                                        </p:cTn>
                                        <p:tgtEl>
                                          <p:spTgt spid="70"/>
                                        </p:tgtEl>
                                        <p:attrNameLst>
                                          <p:attrName>style.visibility</p:attrName>
                                        </p:attrNameLst>
                                      </p:cBhvr>
                                      <p:to>
                                        <p:strVal val="visible"/>
                                      </p:to>
                                    </p:set>
                                    <p:animEffect transition="in" filter="circle(in)">
                                      <p:cBhvr>
                                        <p:cTn id="124" dur="2000"/>
                                        <p:tgtEl>
                                          <p:spTgt spid="70"/>
                                        </p:tgtEl>
                                      </p:cBhvr>
                                    </p:animEffect>
                                  </p:childTnLst>
                                </p:cTn>
                              </p:par>
                            </p:childTnLst>
                          </p:cTn>
                        </p:par>
                      </p:childTnLst>
                    </p:cTn>
                  </p:par>
                  <p:par>
                    <p:cTn id="125" fill="hold">
                      <p:stCondLst>
                        <p:cond delay="indefinite"/>
                      </p:stCondLst>
                      <p:childTnLst>
                        <p:par>
                          <p:cTn id="126" fill="hold">
                            <p:stCondLst>
                              <p:cond delay="0"/>
                            </p:stCondLst>
                            <p:childTnLst>
                              <p:par>
                                <p:cTn id="127" presetID="6" presetClass="entr" presetSubtype="16" fill="hold" grpId="0" nodeType="clickEffect">
                                  <p:stCondLst>
                                    <p:cond delay="0"/>
                                  </p:stCondLst>
                                  <p:childTnLst>
                                    <p:set>
                                      <p:cBhvr>
                                        <p:cTn id="128" dur="1" fill="hold">
                                          <p:stCondLst>
                                            <p:cond delay="0"/>
                                          </p:stCondLst>
                                        </p:cTn>
                                        <p:tgtEl>
                                          <p:spTgt spid="43"/>
                                        </p:tgtEl>
                                        <p:attrNameLst>
                                          <p:attrName>style.visibility</p:attrName>
                                        </p:attrNameLst>
                                      </p:cBhvr>
                                      <p:to>
                                        <p:strVal val="visible"/>
                                      </p:to>
                                    </p:set>
                                    <p:animEffect transition="in" filter="circle(in)">
                                      <p:cBhvr>
                                        <p:cTn id="129" dur="2000"/>
                                        <p:tgtEl>
                                          <p:spTgt spid="43"/>
                                        </p:tgtEl>
                                      </p:cBhvr>
                                    </p:animEffect>
                                  </p:childTnLst>
                                </p:cTn>
                              </p:par>
                            </p:childTnLst>
                          </p:cTn>
                        </p:par>
                      </p:childTnLst>
                    </p:cTn>
                  </p:par>
                  <p:par>
                    <p:cTn id="130" fill="hold">
                      <p:stCondLst>
                        <p:cond delay="indefinite"/>
                      </p:stCondLst>
                      <p:childTnLst>
                        <p:par>
                          <p:cTn id="131" fill="hold">
                            <p:stCondLst>
                              <p:cond delay="0"/>
                            </p:stCondLst>
                            <p:childTnLst>
                              <p:par>
                                <p:cTn id="132" presetID="6" presetClass="entr" presetSubtype="16" fill="hold" grpId="0" nodeType="clickEffect">
                                  <p:stCondLst>
                                    <p:cond delay="0"/>
                                  </p:stCondLst>
                                  <p:childTnLst>
                                    <p:set>
                                      <p:cBhvr>
                                        <p:cTn id="133" dur="1" fill="hold">
                                          <p:stCondLst>
                                            <p:cond delay="0"/>
                                          </p:stCondLst>
                                        </p:cTn>
                                        <p:tgtEl>
                                          <p:spTgt spid="71"/>
                                        </p:tgtEl>
                                        <p:attrNameLst>
                                          <p:attrName>style.visibility</p:attrName>
                                        </p:attrNameLst>
                                      </p:cBhvr>
                                      <p:to>
                                        <p:strVal val="visible"/>
                                      </p:to>
                                    </p:set>
                                    <p:animEffect transition="in" filter="circle(in)">
                                      <p:cBhvr>
                                        <p:cTn id="134" dur="2000"/>
                                        <p:tgtEl>
                                          <p:spTgt spid="71"/>
                                        </p:tgtEl>
                                      </p:cBhvr>
                                    </p:animEffect>
                                  </p:childTnLst>
                                </p:cTn>
                              </p:par>
                              <p:par>
                                <p:cTn id="135" presetID="10" presetClass="entr" presetSubtype="0" fill="hold" nodeType="withEffect">
                                  <p:stCondLst>
                                    <p:cond delay="0"/>
                                  </p:stCondLst>
                                  <p:childTnLst>
                                    <p:set>
                                      <p:cBhvr>
                                        <p:cTn id="136" dur="1" fill="hold">
                                          <p:stCondLst>
                                            <p:cond delay="0"/>
                                          </p:stCondLst>
                                        </p:cTn>
                                        <p:tgtEl>
                                          <p:spTgt spid="77"/>
                                        </p:tgtEl>
                                        <p:attrNameLst>
                                          <p:attrName>style.visibility</p:attrName>
                                        </p:attrNameLst>
                                      </p:cBhvr>
                                      <p:to>
                                        <p:strVal val="visible"/>
                                      </p:to>
                                    </p:set>
                                    <p:animEffect transition="in" filter="fade">
                                      <p:cBhvr>
                                        <p:cTn id="137" dur="5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7" grpId="0"/>
      <p:bldP spid="43" grpId="0"/>
      <p:bldP spid="29" grpId="0" animBg="1"/>
      <p:bldP spid="29" grpId="1" animBg="1"/>
      <p:bldP spid="47" grpId="0" animBg="1"/>
      <p:bldP spid="47" grpId="1" animBg="1"/>
      <p:bldP spid="49" grpId="0" animBg="1"/>
      <p:bldP spid="49" grpId="1" animBg="1"/>
      <p:bldP spid="63" grpId="0" animBg="1"/>
      <p:bldP spid="63" grpId="1" animBg="1"/>
      <p:bldP spid="70" grpId="0" animBg="1"/>
      <p:bldP spid="7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5" name="Table 104"/>
          <p:cNvGraphicFramePr>
            <a:graphicFrameLocks noGrp="1"/>
          </p:cNvGraphicFramePr>
          <p:nvPr>
            <p:extLst>
              <p:ext uri="{D42A27DB-BD31-4B8C-83A1-F6EECF244321}">
                <p14:modId xmlns:p14="http://schemas.microsoft.com/office/powerpoint/2010/main" val="1129566482"/>
              </p:ext>
            </p:extLst>
          </p:nvPr>
        </p:nvGraphicFramePr>
        <p:xfrm>
          <a:off x="3899658" y="708522"/>
          <a:ext cx="7149961" cy="856846"/>
        </p:xfrm>
        <a:graphic>
          <a:graphicData uri="http://schemas.openxmlformats.org/drawingml/2006/table">
            <a:tbl>
              <a:tblPr/>
              <a:tblGrid>
                <a:gridCol w="1034422">
                  <a:extLst>
                    <a:ext uri="{9D8B030D-6E8A-4147-A177-3AD203B41FA5}">
                      <a16:colId xmlns:a16="http://schemas.microsoft.com/office/drawing/2014/main" val="4050954747"/>
                    </a:ext>
                  </a:extLst>
                </a:gridCol>
                <a:gridCol w="1704880">
                  <a:extLst>
                    <a:ext uri="{9D8B030D-6E8A-4147-A177-3AD203B41FA5}">
                      <a16:colId xmlns:a16="http://schemas.microsoft.com/office/drawing/2014/main" val="2884825472"/>
                    </a:ext>
                  </a:extLst>
                </a:gridCol>
                <a:gridCol w="1307393">
                  <a:extLst>
                    <a:ext uri="{9D8B030D-6E8A-4147-A177-3AD203B41FA5}">
                      <a16:colId xmlns:a16="http://schemas.microsoft.com/office/drawing/2014/main" val="1943897920"/>
                    </a:ext>
                  </a:extLst>
                </a:gridCol>
                <a:gridCol w="1034422">
                  <a:extLst>
                    <a:ext uri="{9D8B030D-6E8A-4147-A177-3AD203B41FA5}">
                      <a16:colId xmlns:a16="http://schemas.microsoft.com/office/drawing/2014/main" val="198091078"/>
                    </a:ext>
                  </a:extLst>
                </a:gridCol>
                <a:gridCol w="1034422">
                  <a:extLst>
                    <a:ext uri="{9D8B030D-6E8A-4147-A177-3AD203B41FA5}">
                      <a16:colId xmlns:a16="http://schemas.microsoft.com/office/drawing/2014/main" val="3353690271"/>
                    </a:ext>
                  </a:extLst>
                </a:gridCol>
                <a:gridCol w="1034422">
                  <a:extLst>
                    <a:ext uri="{9D8B030D-6E8A-4147-A177-3AD203B41FA5}">
                      <a16:colId xmlns:a16="http://schemas.microsoft.com/office/drawing/2014/main" val="713918260"/>
                    </a:ext>
                  </a:extLst>
                </a:gridCol>
              </a:tblGrid>
              <a:tr h="428423">
                <a:tc>
                  <a:txBody>
                    <a:bodyPr/>
                    <a:lstStyle/>
                    <a:p>
                      <a:pPr algn="ctr" fontAlgn="ctr"/>
                      <a:r>
                        <a:rPr lang="en-US" sz="2400" b="0" i="0" u="none" strike="noStrike">
                          <a:solidFill>
                            <a:srgbClr val="000000"/>
                          </a:solidFill>
                          <a:effectLst/>
                          <a:latin typeface="+mn-lt"/>
                        </a:rPr>
                        <a:t>Năm</a:t>
                      </a:r>
                    </a:p>
                  </a:txBody>
                  <a:tcPr marL="14377" marR="14377" marT="143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b"/>
                      <a:r>
                        <a:rPr lang="en-US" sz="2700" b="0" i="0" u="none" strike="noStrike" dirty="0">
                          <a:solidFill>
                            <a:srgbClr val="000000"/>
                          </a:solidFill>
                          <a:effectLst/>
                          <a:latin typeface="+mn-lt"/>
                        </a:rPr>
                        <a:t>1990</a:t>
                      </a:r>
                    </a:p>
                  </a:txBody>
                  <a:tcPr marL="14377" marR="14377" marT="143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b"/>
                      <a:r>
                        <a:rPr lang="en-US" sz="2700" b="0" i="0" u="none" strike="noStrike">
                          <a:solidFill>
                            <a:srgbClr val="000000"/>
                          </a:solidFill>
                          <a:effectLst/>
                          <a:latin typeface="+mn-lt"/>
                        </a:rPr>
                        <a:t>1995</a:t>
                      </a:r>
                    </a:p>
                  </a:txBody>
                  <a:tcPr marL="14377" marR="14377" marT="143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b"/>
                      <a:r>
                        <a:rPr lang="en-US" sz="2700" b="0" i="0" u="none" strike="noStrike">
                          <a:solidFill>
                            <a:srgbClr val="000000"/>
                          </a:solidFill>
                          <a:effectLst/>
                          <a:latin typeface="+mn-lt"/>
                        </a:rPr>
                        <a:t>2000</a:t>
                      </a:r>
                    </a:p>
                  </a:txBody>
                  <a:tcPr marL="14377" marR="14377" marT="143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b"/>
                      <a:r>
                        <a:rPr lang="en-US" sz="2700" b="0" i="0" u="none" strike="noStrike">
                          <a:solidFill>
                            <a:srgbClr val="000000"/>
                          </a:solidFill>
                          <a:effectLst/>
                          <a:latin typeface="+mn-lt"/>
                        </a:rPr>
                        <a:t>2002</a:t>
                      </a:r>
                    </a:p>
                  </a:txBody>
                  <a:tcPr marL="14377" marR="14377" marT="143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b"/>
                      <a:r>
                        <a:rPr lang="en-US" sz="2700" b="0" i="0" u="none" strike="noStrike" dirty="0">
                          <a:solidFill>
                            <a:srgbClr val="000000"/>
                          </a:solidFill>
                          <a:effectLst/>
                          <a:latin typeface="+mn-lt"/>
                        </a:rPr>
                        <a:t>2019</a:t>
                      </a:r>
                    </a:p>
                  </a:txBody>
                  <a:tcPr marL="14377" marR="14377" marT="143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142252101"/>
                  </a:ext>
                </a:extLst>
              </a:tr>
              <a:tr h="428423">
                <a:tc>
                  <a:txBody>
                    <a:bodyPr/>
                    <a:lstStyle/>
                    <a:p>
                      <a:pPr algn="ctr" fontAlgn="b"/>
                      <a:r>
                        <a:rPr lang="en-US" sz="2700" b="0" i="0" u="none" strike="noStrike">
                          <a:solidFill>
                            <a:srgbClr val="000000"/>
                          </a:solidFill>
                          <a:effectLst/>
                          <a:latin typeface="+mn-lt"/>
                        </a:rPr>
                        <a:t>Trâu</a:t>
                      </a:r>
                    </a:p>
                  </a:txBody>
                  <a:tcPr marL="14377" marR="14377" marT="143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ctr"/>
                      <a:r>
                        <a:rPr lang="en-US" sz="2700" b="0" i="0" u="none" strike="noStrike">
                          <a:solidFill>
                            <a:srgbClr val="000000"/>
                          </a:solidFill>
                          <a:effectLst/>
                          <a:latin typeface="+mn-lt"/>
                        </a:rPr>
                        <a:t>100.0</a:t>
                      </a:r>
                    </a:p>
                  </a:txBody>
                  <a:tcPr marL="14377" marR="14377" marT="143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ctr"/>
                      <a:r>
                        <a:rPr lang="en-US" sz="2700" b="0" i="0" u="none" strike="noStrike" dirty="0">
                          <a:solidFill>
                            <a:srgbClr val="000000"/>
                          </a:solidFill>
                          <a:effectLst/>
                          <a:latin typeface="+mn-lt"/>
                        </a:rPr>
                        <a:t>103.8</a:t>
                      </a:r>
                    </a:p>
                  </a:txBody>
                  <a:tcPr marL="14377" marR="14377" marT="143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ctr"/>
                      <a:r>
                        <a:rPr lang="en-US" sz="2700" b="0" i="0" u="none" strike="noStrike">
                          <a:solidFill>
                            <a:srgbClr val="000000"/>
                          </a:solidFill>
                          <a:effectLst/>
                          <a:latin typeface="+mn-lt"/>
                        </a:rPr>
                        <a:t>101.5</a:t>
                      </a:r>
                    </a:p>
                  </a:txBody>
                  <a:tcPr marL="14377" marR="14377" marT="143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ctr"/>
                      <a:r>
                        <a:rPr lang="en-US" sz="2700" b="0" i="0" u="none" strike="noStrike">
                          <a:solidFill>
                            <a:srgbClr val="000000"/>
                          </a:solidFill>
                          <a:effectLst/>
                          <a:latin typeface="+mn-lt"/>
                        </a:rPr>
                        <a:t>98.6</a:t>
                      </a:r>
                    </a:p>
                  </a:txBody>
                  <a:tcPr marL="14377" marR="14377" marT="143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ctr"/>
                      <a:r>
                        <a:rPr lang="en-US" sz="2700" b="0" i="0" u="none" strike="noStrike" dirty="0">
                          <a:solidFill>
                            <a:srgbClr val="000000"/>
                          </a:solidFill>
                          <a:effectLst/>
                          <a:latin typeface="+mn-lt"/>
                        </a:rPr>
                        <a:t>83.7</a:t>
                      </a:r>
                    </a:p>
                  </a:txBody>
                  <a:tcPr marL="14377" marR="14377" marT="143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445538880"/>
                  </a:ext>
                </a:extLst>
              </a:tr>
            </a:tbl>
          </a:graphicData>
        </a:graphic>
      </p:graphicFrame>
      <p:sp>
        <p:nvSpPr>
          <p:cNvPr id="64" name="Hộp Văn bản 2">
            <a:extLst>
              <a:ext uri="{FF2B5EF4-FFF2-40B4-BE49-F238E27FC236}">
                <a16:creationId xmlns:a16="http://schemas.microsoft.com/office/drawing/2014/main" id="{DE3B1197-7622-4B10-B1AC-B0D97C28982E}"/>
              </a:ext>
            </a:extLst>
          </p:cNvPr>
          <p:cNvSpPr txBox="1"/>
          <p:nvPr/>
        </p:nvSpPr>
        <p:spPr>
          <a:xfrm>
            <a:off x="3939572" y="109807"/>
            <a:ext cx="7070134" cy="523220"/>
          </a:xfrm>
          <a:prstGeom prst="rect">
            <a:avLst/>
          </a:prstGeom>
          <a:solidFill>
            <a:schemeClr val="accent5">
              <a:lumMod val="20000"/>
              <a:lumOff val="80000"/>
            </a:schemeClr>
          </a:solidFill>
        </p:spPr>
        <p:txBody>
          <a:bodyPr wrap="square" rtlCol="0">
            <a:spAutoFit/>
          </a:bodyPr>
          <a:lstStyle/>
          <a:p>
            <a:pPr algn="ctr"/>
            <a:r>
              <a:rPr lang="en-US" sz="2800" dirty="0" err="1">
                <a:cs typeface="#9Slide03 Arima Madurai Light" panose="00000400000000000000" pitchFamily="2" charset="0"/>
              </a:rPr>
              <a:t>Vẽ</a:t>
            </a:r>
            <a:r>
              <a:rPr lang="en-US" sz="2800" dirty="0">
                <a:cs typeface="#9Slide03 Arima Madurai Light" panose="00000400000000000000" pitchFamily="2" charset="0"/>
              </a:rPr>
              <a:t> </a:t>
            </a:r>
            <a:r>
              <a:rPr lang="en-US" sz="2800" dirty="0" err="1">
                <a:cs typeface="#9Slide03 Arima Madurai Light" panose="00000400000000000000" pitchFamily="2" charset="0"/>
              </a:rPr>
              <a:t>đường</a:t>
            </a:r>
            <a:r>
              <a:rPr lang="en-US" sz="2800" dirty="0">
                <a:cs typeface="#9Slide03 Arima Madurai Light" panose="00000400000000000000" pitchFamily="2" charset="0"/>
              </a:rPr>
              <a:t> </a:t>
            </a:r>
            <a:r>
              <a:rPr lang="en-US" sz="2800" dirty="0" err="1">
                <a:cs typeface="#9Slide03 Arima Madurai Light" panose="00000400000000000000" pitchFamily="2" charset="0"/>
              </a:rPr>
              <a:t>thể</a:t>
            </a:r>
            <a:r>
              <a:rPr lang="en-US" sz="2800" dirty="0">
                <a:cs typeface="#9Slide03 Arima Madurai Light" panose="00000400000000000000" pitchFamily="2" charset="0"/>
              </a:rPr>
              <a:t> </a:t>
            </a:r>
            <a:r>
              <a:rPr lang="en-US" sz="2800" dirty="0" err="1">
                <a:cs typeface="#9Slide03 Arima Madurai Light" panose="00000400000000000000" pitchFamily="2" charset="0"/>
              </a:rPr>
              <a:t>hiện</a:t>
            </a:r>
            <a:r>
              <a:rPr lang="en-US" sz="2800" dirty="0">
                <a:cs typeface="#9Slide03 Arima Madurai Light" panose="00000400000000000000" pitchFamily="2" charset="0"/>
              </a:rPr>
              <a:t> </a:t>
            </a:r>
            <a:r>
              <a:rPr lang="en-US" sz="2800" dirty="0" err="1">
                <a:cs typeface="#9Slide03 Arima Madurai Light" panose="00000400000000000000" pitchFamily="2" charset="0"/>
              </a:rPr>
              <a:t>tốc</a:t>
            </a:r>
            <a:r>
              <a:rPr lang="en-US" sz="2800" dirty="0">
                <a:cs typeface="#9Slide03 Arima Madurai Light" panose="00000400000000000000" pitchFamily="2" charset="0"/>
              </a:rPr>
              <a:t> </a:t>
            </a:r>
            <a:r>
              <a:rPr lang="en-US" sz="2800" dirty="0" err="1">
                <a:cs typeface="#9Slide03 Arima Madurai Light" panose="00000400000000000000" pitchFamily="2" charset="0"/>
              </a:rPr>
              <a:t>độ</a:t>
            </a:r>
            <a:r>
              <a:rPr lang="en-US" sz="2800" dirty="0">
                <a:cs typeface="#9Slide03 Arima Madurai Light" panose="00000400000000000000" pitchFamily="2" charset="0"/>
              </a:rPr>
              <a:t> tăng </a:t>
            </a:r>
            <a:r>
              <a:rPr lang="en-US" sz="2800" dirty="0" err="1">
                <a:cs typeface="#9Slide03 Arima Madurai Light" panose="00000400000000000000" pitchFamily="2" charset="0"/>
              </a:rPr>
              <a:t>trưởng</a:t>
            </a:r>
            <a:r>
              <a:rPr lang="en-US" sz="2800" dirty="0">
                <a:cs typeface="#9Slide03 Arima Madurai Light" panose="00000400000000000000" pitchFamily="2" charset="0"/>
              </a:rPr>
              <a:t> </a:t>
            </a:r>
            <a:r>
              <a:rPr lang="en-US" sz="2800" dirty="0" err="1">
                <a:cs typeface="#9Slide03 Arima Madurai Light" panose="00000400000000000000" pitchFamily="2" charset="0"/>
              </a:rPr>
              <a:t>của</a:t>
            </a:r>
            <a:r>
              <a:rPr lang="en-US" sz="2800" dirty="0">
                <a:cs typeface="#9Slide03 Arima Madurai Light" panose="00000400000000000000" pitchFamily="2" charset="0"/>
              </a:rPr>
              <a:t> </a:t>
            </a:r>
            <a:r>
              <a:rPr lang="en-US" sz="2800" dirty="0">
                <a:solidFill>
                  <a:srgbClr val="FF0000"/>
                </a:solidFill>
                <a:cs typeface="#9Slide03 Arima Madurai Light" panose="00000400000000000000" pitchFamily="2" charset="0"/>
              </a:rPr>
              <a:t>TRÂU </a:t>
            </a:r>
          </a:p>
        </p:txBody>
      </p:sp>
      <p:cxnSp>
        <p:nvCxnSpPr>
          <p:cNvPr id="65" name="Đường kết nối Mũi tên Thẳng 5">
            <a:extLst>
              <a:ext uri="{FF2B5EF4-FFF2-40B4-BE49-F238E27FC236}">
                <a16:creationId xmlns:a16="http://schemas.microsoft.com/office/drawing/2014/main" id="{2DD8DB2E-5398-4EF3-81CB-D4D1FE13B88E}"/>
              </a:ext>
            </a:extLst>
          </p:cNvPr>
          <p:cNvCxnSpPr/>
          <p:nvPr/>
        </p:nvCxnSpPr>
        <p:spPr>
          <a:xfrm>
            <a:off x="1723192" y="5576825"/>
            <a:ext cx="9528313" cy="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70" name="Straight Connector 69"/>
          <p:cNvCxnSpPr/>
          <p:nvPr/>
        </p:nvCxnSpPr>
        <p:spPr>
          <a:xfrm rot="5400000">
            <a:off x="10865366" y="5600345"/>
            <a:ext cx="914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Arrow Connector 72"/>
          <p:cNvCxnSpPr/>
          <p:nvPr/>
        </p:nvCxnSpPr>
        <p:spPr>
          <a:xfrm rot="16200000">
            <a:off x="-483321" y="3261395"/>
            <a:ext cx="4572000" cy="0"/>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74" name="Group 73"/>
          <p:cNvGrpSpPr/>
          <p:nvPr/>
        </p:nvGrpSpPr>
        <p:grpSpPr>
          <a:xfrm>
            <a:off x="1020815" y="1012443"/>
            <a:ext cx="1176749" cy="4674303"/>
            <a:chOff x="1330096" y="1677108"/>
            <a:chExt cx="1176749" cy="4009637"/>
          </a:xfrm>
        </p:grpSpPr>
        <p:sp>
          <p:nvSpPr>
            <p:cNvPr id="75" name="TextBox 74"/>
            <p:cNvSpPr txBox="1"/>
            <p:nvPr/>
          </p:nvSpPr>
          <p:spPr>
            <a:xfrm>
              <a:off x="1330096" y="5286635"/>
              <a:ext cx="768175" cy="400110"/>
            </a:xfrm>
            <a:prstGeom prst="rect">
              <a:avLst/>
            </a:prstGeom>
            <a:noFill/>
          </p:spPr>
          <p:txBody>
            <a:bodyPr wrap="square" rtlCol="0">
              <a:spAutoFit/>
            </a:bodyPr>
            <a:lstStyle/>
            <a:p>
              <a:r>
                <a:rPr lang="en-US" sz="2000" dirty="0"/>
                <a:t>0</a:t>
              </a:r>
            </a:p>
          </p:txBody>
        </p:sp>
        <p:sp>
          <p:nvSpPr>
            <p:cNvPr id="76" name="TextBox 75"/>
            <p:cNvSpPr txBox="1"/>
            <p:nvPr/>
          </p:nvSpPr>
          <p:spPr>
            <a:xfrm>
              <a:off x="1470709" y="1677108"/>
              <a:ext cx="768175" cy="400110"/>
            </a:xfrm>
            <a:prstGeom prst="rect">
              <a:avLst/>
            </a:prstGeom>
            <a:noFill/>
          </p:spPr>
          <p:txBody>
            <a:bodyPr wrap="square" rtlCol="0">
              <a:spAutoFit/>
            </a:bodyPr>
            <a:lstStyle/>
            <a:p>
              <a:r>
                <a:rPr lang="en-US" sz="2000" dirty="0"/>
                <a:t>500</a:t>
              </a:r>
            </a:p>
          </p:txBody>
        </p:sp>
        <p:sp>
          <p:nvSpPr>
            <p:cNvPr id="77" name="TextBox 76"/>
            <p:cNvSpPr txBox="1"/>
            <p:nvPr/>
          </p:nvSpPr>
          <p:spPr>
            <a:xfrm>
              <a:off x="1514038" y="2445629"/>
              <a:ext cx="992807" cy="400110"/>
            </a:xfrm>
            <a:prstGeom prst="rect">
              <a:avLst/>
            </a:prstGeom>
            <a:noFill/>
          </p:spPr>
          <p:txBody>
            <a:bodyPr wrap="square" rtlCol="0">
              <a:spAutoFit/>
            </a:bodyPr>
            <a:lstStyle/>
            <a:p>
              <a:r>
                <a:rPr lang="en-US" sz="2000" dirty="0"/>
                <a:t>400</a:t>
              </a:r>
            </a:p>
          </p:txBody>
        </p:sp>
        <p:sp>
          <p:nvSpPr>
            <p:cNvPr id="78" name="TextBox 77"/>
            <p:cNvSpPr txBox="1"/>
            <p:nvPr/>
          </p:nvSpPr>
          <p:spPr>
            <a:xfrm>
              <a:off x="1470709" y="3197034"/>
              <a:ext cx="768175" cy="400110"/>
            </a:xfrm>
            <a:prstGeom prst="rect">
              <a:avLst/>
            </a:prstGeom>
            <a:noFill/>
          </p:spPr>
          <p:txBody>
            <a:bodyPr wrap="square" rtlCol="0">
              <a:spAutoFit/>
            </a:bodyPr>
            <a:lstStyle/>
            <a:p>
              <a:r>
                <a:rPr lang="en-US" sz="2000" dirty="0"/>
                <a:t>300</a:t>
              </a:r>
            </a:p>
          </p:txBody>
        </p:sp>
        <p:sp>
          <p:nvSpPr>
            <p:cNvPr id="79" name="TextBox 78"/>
            <p:cNvSpPr txBox="1"/>
            <p:nvPr/>
          </p:nvSpPr>
          <p:spPr>
            <a:xfrm>
              <a:off x="1541978" y="4700018"/>
              <a:ext cx="768175" cy="400110"/>
            </a:xfrm>
            <a:prstGeom prst="rect">
              <a:avLst/>
            </a:prstGeom>
            <a:noFill/>
          </p:spPr>
          <p:txBody>
            <a:bodyPr wrap="square" rtlCol="0">
              <a:spAutoFit/>
            </a:bodyPr>
            <a:lstStyle/>
            <a:p>
              <a:r>
                <a:rPr lang="en-US" sz="2000" dirty="0"/>
                <a:t>100</a:t>
              </a:r>
            </a:p>
          </p:txBody>
        </p:sp>
        <p:sp>
          <p:nvSpPr>
            <p:cNvPr id="80" name="TextBox 79"/>
            <p:cNvSpPr txBox="1"/>
            <p:nvPr/>
          </p:nvSpPr>
          <p:spPr>
            <a:xfrm>
              <a:off x="1527190" y="3941651"/>
              <a:ext cx="768175" cy="400110"/>
            </a:xfrm>
            <a:prstGeom prst="rect">
              <a:avLst/>
            </a:prstGeom>
            <a:noFill/>
          </p:spPr>
          <p:txBody>
            <a:bodyPr wrap="square" rtlCol="0">
              <a:spAutoFit/>
            </a:bodyPr>
            <a:lstStyle/>
            <a:p>
              <a:r>
                <a:rPr lang="en-US" sz="2000" dirty="0"/>
                <a:t>200</a:t>
              </a:r>
            </a:p>
          </p:txBody>
        </p:sp>
      </p:grpSp>
      <p:sp>
        <p:nvSpPr>
          <p:cNvPr id="81" name="Hộp Văn bản 6">
            <a:extLst>
              <a:ext uri="{FF2B5EF4-FFF2-40B4-BE49-F238E27FC236}">
                <a16:creationId xmlns:a16="http://schemas.microsoft.com/office/drawing/2014/main" id="{011293B1-36CB-4BA3-95E9-5448D33A047F}"/>
              </a:ext>
            </a:extLst>
          </p:cNvPr>
          <p:cNvSpPr txBox="1"/>
          <p:nvPr/>
        </p:nvSpPr>
        <p:spPr>
          <a:xfrm>
            <a:off x="1643269" y="5615354"/>
            <a:ext cx="808383" cy="400110"/>
          </a:xfrm>
          <a:prstGeom prst="rect">
            <a:avLst/>
          </a:prstGeom>
          <a:noFill/>
        </p:spPr>
        <p:txBody>
          <a:bodyPr wrap="square" rtlCol="0">
            <a:spAutoFit/>
          </a:bodyPr>
          <a:lstStyle/>
          <a:p>
            <a:r>
              <a:rPr lang="en-US" sz="2000" dirty="0"/>
              <a:t>1990</a:t>
            </a:r>
          </a:p>
        </p:txBody>
      </p:sp>
      <p:sp>
        <p:nvSpPr>
          <p:cNvPr id="82" name="Hộp Văn bản 26">
            <a:extLst>
              <a:ext uri="{FF2B5EF4-FFF2-40B4-BE49-F238E27FC236}">
                <a16:creationId xmlns:a16="http://schemas.microsoft.com/office/drawing/2014/main" id="{D539AF39-ECEA-4B50-9414-CA1EE5207B3B}"/>
              </a:ext>
            </a:extLst>
          </p:cNvPr>
          <p:cNvSpPr txBox="1"/>
          <p:nvPr/>
        </p:nvSpPr>
        <p:spPr>
          <a:xfrm>
            <a:off x="10691639" y="5618125"/>
            <a:ext cx="986252" cy="400110"/>
          </a:xfrm>
          <a:prstGeom prst="rect">
            <a:avLst/>
          </a:prstGeom>
          <a:noFill/>
        </p:spPr>
        <p:txBody>
          <a:bodyPr wrap="square" rtlCol="0">
            <a:spAutoFit/>
          </a:bodyPr>
          <a:lstStyle/>
          <a:p>
            <a:r>
              <a:rPr lang="en-US" sz="2000" dirty="0"/>
              <a:t>2019</a:t>
            </a:r>
          </a:p>
        </p:txBody>
      </p:sp>
      <p:grpSp>
        <p:nvGrpSpPr>
          <p:cNvPr id="83" name="Nhóm 39">
            <a:extLst>
              <a:ext uri="{FF2B5EF4-FFF2-40B4-BE49-F238E27FC236}">
                <a16:creationId xmlns:a16="http://schemas.microsoft.com/office/drawing/2014/main" id="{CABF9F34-33B3-4478-9C85-6F476CBCE9E3}"/>
              </a:ext>
            </a:extLst>
          </p:cNvPr>
          <p:cNvGrpSpPr/>
          <p:nvPr/>
        </p:nvGrpSpPr>
        <p:grpSpPr>
          <a:xfrm>
            <a:off x="3130758" y="5567325"/>
            <a:ext cx="986252" cy="455629"/>
            <a:chOff x="10590039" y="5597078"/>
            <a:chExt cx="986252" cy="455629"/>
          </a:xfrm>
          <a:noFill/>
        </p:grpSpPr>
        <p:sp>
          <p:nvSpPr>
            <p:cNvPr id="84" name="Hộp Văn bản 40">
              <a:extLst>
                <a:ext uri="{FF2B5EF4-FFF2-40B4-BE49-F238E27FC236}">
                  <a16:creationId xmlns:a16="http://schemas.microsoft.com/office/drawing/2014/main" id="{D91C993F-7DDF-4813-AC68-B84D71538378}"/>
                </a:ext>
              </a:extLst>
            </p:cNvPr>
            <p:cNvSpPr txBox="1"/>
            <p:nvPr/>
          </p:nvSpPr>
          <p:spPr>
            <a:xfrm>
              <a:off x="10590039" y="5652597"/>
              <a:ext cx="986252" cy="400110"/>
            </a:xfrm>
            <a:prstGeom prst="rect">
              <a:avLst/>
            </a:prstGeom>
            <a:grpFill/>
          </p:spPr>
          <p:txBody>
            <a:bodyPr wrap="square" rtlCol="0">
              <a:spAutoFit/>
            </a:bodyPr>
            <a:lstStyle/>
            <a:p>
              <a:r>
                <a:rPr lang="en-US" sz="2000" dirty="0"/>
                <a:t>1995</a:t>
              </a:r>
            </a:p>
          </p:txBody>
        </p:sp>
        <p:cxnSp>
          <p:nvCxnSpPr>
            <p:cNvPr id="85" name="Đường nối Thẳng 41">
              <a:extLst>
                <a:ext uri="{FF2B5EF4-FFF2-40B4-BE49-F238E27FC236}">
                  <a16:creationId xmlns:a16="http://schemas.microsoft.com/office/drawing/2014/main" id="{090687C3-FB09-4ECB-98D5-51062ADAEF46}"/>
                </a:ext>
              </a:extLst>
            </p:cNvPr>
            <p:cNvCxnSpPr/>
            <p:nvPr/>
          </p:nvCxnSpPr>
          <p:spPr>
            <a:xfrm>
              <a:off x="10807150" y="5597078"/>
              <a:ext cx="0" cy="77057"/>
            </a:xfrm>
            <a:prstGeom prst="line">
              <a:avLst/>
            </a:prstGeom>
            <a:grpFill/>
            <a:ln w="28575"/>
          </p:spPr>
          <p:style>
            <a:lnRef idx="1">
              <a:schemeClr val="dk1"/>
            </a:lnRef>
            <a:fillRef idx="0">
              <a:schemeClr val="dk1"/>
            </a:fillRef>
            <a:effectRef idx="0">
              <a:schemeClr val="dk1"/>
            </a:effectRef>
            <a:fontRef idx="minor">
              <a:schemeClr val="tx1"/>
            </a:fontRef>
          </p:style>
        </p:cxnSp>
      </p:grpSp>
      <p:sp>
        <p:nvSpPr>
          <p:cNvPr id="86" name="Hộp Văn bản 42">
            <a:extLst>
              <a:ext uri="{FF2B5EF4-FFF2-40B4-BE49-F238E27FC236}">
                <a16:creationId xmlns:a16="http://schemas.microsoft.com/office/drawing/2014/main" id="{A924E7ED-6719-4376-9481-49CE68A86B62}"/>
              </a:ext>
            </a:extLst>
          </p:cNvPr>
          <p:cNvSpPr txBox="1"/>
          <p:nvPr/>
        </p:nvSpPr>
        <p:spPr>
          <a:xfrm>
            <a:off x="11009706" y="5155096"/>
            <a:ext cx="819830" cy="400110"/>
          </a:xfrm>
          <a:prstGeom prst="rect">
            <a:avLst/>
          </a:prstGeom>
          <a:noFill/>
        </p:spPr>
        <p:txBody>
          <a:bodyPr wrap="square" rtlCol="0">
            <a:spAutoFit/>
          </a:bodyPr>
          <a:lstStyle/>
          <a:p>
            <a:r>
              <a:rPr lang="en-US" sz="2000" dirty="0" err="1"/>
              <a:t>Năm</a:t>
            </a:r>
            <a:r>
              <a:rPr lang="en-US" sz="2000" dirty="0"/>
              <a:t> </a:t>
            </a:r>
          </a:p>
        </p:txBody>
      </p:sp>
      <p:sp>
        <p:nvSpPr>
          <p:cNvPr id="87" name="Hộp Văn bản 43">
            <a:extLst>
              <a:ext uri="{FF2B5EF4-FFF2-40B4-BE49-F238E27FC236}">
                <a16:creationId xmlns:a16="http://schemas.microsoft.com/office/drawing/2014/main" id="{507AFBB8-707E-4797-906B-4AA119DB37F6}"/>
              </a:ext>
            </a:extLst>
          </p:cNvPr>
          <p:cNvSpPr txBox="1"/>
          <p:nvPr/>
        </p:nvSpPr>
        <p:spPr>
          <a:xfrm>
            <a:off x="1649894" y="663063"/>
            <a:ext cx="701957" cy="369332"/>
          </a:xfrm>
          <a:prstGeom prst="rect">
            <a:avLst/>
          </a:prstGeom>
          <a:noFill/>
        </p:spPr>
        <p:txBody>
          <a:bodyPr wrap="square" rtlCol="0">
            <a:spAutoFit/>
          </a:bodyPr>
          <a:lstStyle/>
          <a:p>
            <a:r>
              <a:rPr lang="en-US" dirty="0"/>
              <a:t>%</a:t>
            </a:r>
          </a:p>
        </p:txBody>
      </p:sp>
      <p:cxnSp>
        <p:nvCxnSpPr>
          <p:cNvPr id="88" name="Straight Connector 87"/>
          <p:cNvCxnSpPr/>
          <p:nvPr/>
        </p:nvCxnSpPr>
        <p:spPr>
          <a:xfrm>
            <a:off x="1731975" y="5567954"/>
            <a:ext cx="1371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1731975" y="1242095"/>
            <a:ext cx="1371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a:off x="1731975" y="2086897"/>
            <a:ext cx="1371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1731975" y="2985924"/>
            <a:ext cx="1371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1731975" y="3868825"/>
            <a:ext cx="1371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a:off x="1731975" y="4742201"/>
            <a:ext cx="1371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94" name="Hộp Văn bản 42">
            <a:extLst>
              <a:ext uri="{FF2B5EF4-FFF2-40B4-BE49-F238E27FC236}">
                <a16:creationId xmlns:a16="http://schemas.microsoft.com/office/drawing/2014/main" id="{A924E7ED-6719-4376-9481-49CE68A86B62}"/>
              </a:ext>
            </a:extLst>
          </p:cNvPr>
          <p:cNvSpPr txBox="1"/>
          <p:nvPr/>
        </p:nvSpPr>
        <p:spPr>
          <a:xfrm>
            <a:off x="1519688" y="570850"/>
            <a:ext cx="819830" cy="400110"/>
          </a:xfrm>
          <a:prstGeom prst="rect">
            <a:avLst/>
          </a:prstGeom>
          <a:noFill/>
        </p:spPr>
        <p:txBody>
          <a:bodyPr wrap="square" rtlCol="0">
            <a:spAutoFit/>
          </a:bodyPr>
          <a:lstStyle/>
          <a:p>
            <a:r>
              <a:rPr lang="en-US" sz="2000" dirty="0">
                <a:latin typeface="Tahoma" panose="020B0604030504040204" pitchFamily="34" charset="0"/>
                <a:ea typeface="Tahoma" panose="020B0604030504040204" pitchFamily="34" charset="0"/>
                <a:cs typeface="Tahoma" panose="020B0604030504040204" pitchFamily="34" charset="0"/>
              </a:rPr>
              <a:t>%</a:t>
            </a:r>
          </a:p>
        </p:txBody>
      </p:sp>
      <p:grpSp>
        <p:nvGrpSpPr>
          <p:cNvPr id="95" name="Nhóm 39">
            <a:extLst>
              <a:ext uri="{FF2B5EF4-FFF2-40B4-BE49-F238E27FC236}">
                <a16:creationId xmlns:a16="http://schemas.microsoft.com/office/drawing/2014/main" id="{CABF9F34-33B3-4478-9C85-6F476CBCE9E3}"/>
              </a:ext>
            </a:extLst>
          </p:cNvPr>
          <p:cNvGrpSpPr/>
          <p:nvPr/>
        </p:nvGrpSpPr>
        <p:grpSpPr>
          <a:xfrm>
            <a:off x="4658738" y="5567325"/>
            <a:ext cx="986252" cy="455629"/>
            <a:chOff x="10590039" y="5597078"/>
            <a:chExt cx="986252" cy="455629"/>
          </a:xfrm>
          <a:noFill/>
        </p:grpSpPr>
        <p:sp>
          <p:nvSpPr>
            <p:cNvPr id="96" name="Hộp Văn bản 40">
              <a:extLst>
                <a:ext uri="{FF2B5EF4-FFF2-40B4-BE49-F238E27FC236}">
                  <a16:creationId xmlns:a16="http://schemas.microsoft.com/office/drawing/2014/main" id="{D91C993F-7DDF-4813-AC68-B84D71538378}"/>
                </a:ext>
              </a:extLst>
            </p:cNvPr>
            <p:cNvSpPr txBox="1"/>
            <p:nvPr/>
          </p:nvSpPr>
          <p:spPr>
            <a:xfrm>
              <a:off x="10590039" y="5652597"/>
              <a:ext cx="986252" cy="400110"/>
            </a:xfrm>
            <a:prstGeom prst="rect">
              <a:avLst/>
            </a:prstGeom>
            <a:grpFill/>
          </p:spPr>
          <p:txBody>
            <a:bodyPr wrap="square" rtlCol="0">
              <a:spAutoFit/>
            </a:bodyPr>
            <a:lstStyle/>
            <a:p>
              <a:r>
                <a:rPr lang="en-US" sz="2000" dirty="0"/>
                <a:t>2000</a:t>
              </a:r>
            </a:p>
          </p:txBody>
        </p:sp>
        <p:cxnSp>
          <p:nvCxnSpPr>
            <p:cNvPr id="97" name="Đường nối Thẳng 41">
              <a:extLst>
                <a:ext uri="{FF2B5EF4-FFF2-40B4-BE49-F238E27FC236}">
                  <a16:creationId xmlns:a16="http://schemas.microsoft.com/office/drawing/2014/main" id="{090687C3-FB09-4ECB-98D5-51062ADAEF46}"/>
                </a:ext>
              </a:extLst>
            </p:cNvPr>
            <p:cNvCxnSpPr/>
            <p:nvPr/>
          </p:nvCxnSpPr>
          <p:spPr>
            <a:xfrm>
              <a:off x="10807150" y="5597078"/>
              <a:ext cx="0" cy="77057"/>
            </a:xfrm>
            <a:prstGeom prst="line">
              <a:avLst/>
            </a:prstGeom>
            <a:grpFill/>
            <a:ln w="28575"/>
          </p:spPr>
          <p:style>
            <a:lnRef idx="1">
              <a:schemeClr val="dk1"/>
            </a:lnRef>
            <a:fillRef idx="0">
              <a:schemeClr val="dk1"/>
            </a:fillRef>
            <a:effectRef idx="0">
              <a:schemeClr val="dk1"/>
            </a:effectRef>
            <a:fontRef idx="minor">
              <a:schemeClr val="tx1"/>
            </a:fontRef>
          </p:style>
        </p:cxnSp>
      </p:grpSp>
      <p:grpSp>
        <p:nvGrpSpPr>
          <p:cNvPr id="98" name="Nhóm 39">
            <a:extLst>
              <a:ext uri="{FF2B5EF4-FFF2-40B4-BE49-F238E27FC236}">
                <a16:creationId xmlns:a16="http://schemas.microsoft.com/office/drawing/2014/main" id="{CABF9F34-33B3-4478-9C85-6F476CBCE9E3}"/>
              </a:ext>
            </a:extLst>
          </p:cNvPr>
          <p:cNvGrpSpPr/>
          <p:nvPr/>
        </p:nvGrpSpPr>
        <p:grpSpPr>
          <a:xfrm>
            <a:off x="5278657" y="5554625"/>
            <a:ext cx="986252" cy="455629"/>
            <a:chOff x="10590039" y="5597078"/>
            <a:chExt cx="986252" cy="455629"/>
          </a:xfrm>
          <a:noFill/>
        </p:grpSpPr>
        <p:sp>
          <p:nvSpPr>
            <p:cNvPr id="99" name="Hộp Văn bản 40">
              <a:extLst>
                <a:ext uri="{FF2B5EF4-FFF2-40B4-BE49-F238E27FC236}">
                  <a16:creationId xmlns:a16="http://schemas.microsoft.com/office/drawing/2014/main" id="{D91C993F-7DDF-4813-AC68-B84D71538378}"/>
                </a:ext>
              </a:extLst>
            </p:cNvPr>
            <p:cNvSpPr txBox="1"/>
            <p:nvPr/>
          </p:nvSpPr>
          <p:spPr>
            <a:xfrm>
              <a:off x="10590039" y="5652597"/>
              <a:ext cx="986252" cy="400110"/>
            </a:xfrm>
            <a:prstGeom prst="rect">
              <a:avLst/>
            </a:prstGeom>
            <a:grpFill/>
          </p:spPr>
          <p:txBody>
            <a:bodyPr wrap="square" rtlCol="0">
              <a:spAutoFit/>
            </a:bodyPr>
            <a:lstStyle/>
            <a:p>
              <a:r>
                <a:rPr lang="en-US" sz="2000" dirty="0"/>
                <a:t>2002</a:t>
              </a:r>
            </a:p>
          </p:txBody>
        </p:sp>
        <p:cxnSp>
          <p:nvCxnSpPr>
            <p:cNvPr id="100" name="Đường nối Thẳng 41">
              <a:extLst>
                <a:ext uri="{FF2B5EF4-FFF2-40B4-BE49-F238E27FC236}">
                  <a16:creationId xmlns:a16="http://schemas.microsoft.com/office/drawing/2014/main" id="{090687C3-FB09-4ECB-98D5-51062ADAEF46}"/>
                </a:ext>
              </a:extLst>
            </p:cNvPr>
            <p:cNvCxnSpPr/>
            <p:nvPr/>
          </p:nvCxnSpPr>
          <p:spPr>
            <a:xfrm>
              <a:off x="10807150" y="5597078"/>
              <a:ext cx="0" cy="77057"/>
            </a:xfrm>
            <a:prstGeom prst="line">
              <a:avLst/>
            </a:prstGeom>
            <a:grpFill/>
            <a:ln w="28575"/>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104884163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6" name="Table 35"/>
          <p:cNvGraphicFramePr>
            <a:graphicFrameLocks noGrp="1"/>
          </p:cNvGraphicFramePr>
          <p:nvPr>
            <p:extLst>
              <p:ext uri="{D42A27DB-BD31-4B8C-83A1-F6EECF244321}">
                <p14:modId xmlns:p14="http://schemas.microsoft.com/office/powerpoint/2010/main" val="2832820822"/>
              </p:ext>
            </p:extLst>
          </p:nvPr>
        </p:nvGraphicFramePr>
        <p:xfrm>
          <a:off x="6436561" y="126821"/>
          <a:ext cx="5521973" cy="1350532"/>
        </p:xfrm>
        <a:graphic>
          <a:graphicData uri="http://schemas.openxmlformats.org/drawingml/2006/table">
            <a:tbl>
              <a:tblPr/>
              <a:tblGrid>
                <a:gridCol w="798892">
                  <a:extLst>
                    <a:ext uri="{9D8B030D-6E8A-4147-A177-3AD203B41FA5}">
                      <a16:colId xmlns:a16="http://schemas.microsoft.com/office/drawing/2014/main" val="4050954747"/>
                    </a:ext>
                  </a:extLst>
                </a:gridCol>
                <a:gridCol w="1316694">
                  <a:extLst>
                    <a:ext uri="{9D8B030D-6E8A-4147-A177-3AD203B41FA5}">
                      <a16:colId xmlns:a16="http://schemas.microsoft.com/office/drawing/2014/main" val="2884825472"/>
                    </a:ext>
                  </a:extLst>
                </a:gridCol>
                <a:gridCol w="1009711">
                  <a:extLst>
                    <a:ext uri="{9D8B030D-6E8A-4147-A177-3AD203B41FA5}">
                      <a16:colId xmlns:a16="http://schemas.microsoft.com/office/drawing/2014/main" val="1943897920"/>
                    </a:ext>
                  </a:extLst>
                </a:gridCol>
                <a:gridCol w="798892">
                  <a:extLst>
                    <a:ext uri="{9D8B030D-6E8A-4147-A177-3AD203B41FA5}">
                      <a16:colId xmlns:a16="http://schemas.microsoft.com/office/drawing/2014/main" val="198091078"/>
                    </a:ext>
                  </a:extLst>
                </a:gridCol>
                <a:gridCol w="798892">
                  <a:extLst>
                    <a:ext uri="{9D8B030D-6E8A-4147-A177-3AD203B41FA5}">
                      <a16:colId xmlns:a16="http://schemas.microsoft.com/office/drawing/2014/main" val="3353690271"/>
                    </a:ext>
                  </a:extLst>
                </a:gridCol>
                <a:gridCol w="798892">
                  <a:extLst>
                    <a:ext uri="{9D8B030D-6E8A-4147-A177-3AD203B41FA5}">
                      <a16:colId xmlns:a16="http://schemas.microsoft.com/office/drawing/2014/main" val="713918260"/>
                    </a:ext>
                  </a:extLst>
                </a:gridCol>
              </a:tblGrid>
              <a:tr h="675266">
                <a:tc>
                  <a:txBody>
                    <a:bodyPr/>
                    <a:lstStyle/>
                    <a:p>
                      <a:pPr algn="ctr" fontAlgn="ctr"/>
                      <a:r>
                        <a:rPr lang="en-US" sz="2400" b="0" i="0" u="none" strike="noStrike">
                          <a:solidFill>
                            <a:srgbClr val="000000"/>
                          </a:solidFill>
                          <a:effectLst/>
                          <a:latin typeface="+mn-lt"/>
                        </a:rPr>
                        <a:t>Năm</a:t>
                      </a:r>
                    </a:p>
                  </a:txBody>
                  <a:tcPr marL="14377" marR="14377" marT="143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b"/>
                      <a:r>
                        <a:rPr lang="en-US" sz="2700" b="0" i="0" u="none" strike="noStrike" dirty="0">
                          <a:solidFill>
                            <a:srgbClr val="000000"/>
                          </a:solidFill>
                          <a:effectLst/>
                          <a:latin typeface="+mn-lt"/>
                        </a:rPr>
                        <a:t>1990</a:t>
                      </a:r>
                    </a:p>
                  </a:txBody>
                  <a:tcPr marL="14377" marR="14377" marT="143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b"/>
                      <a:r>
                        <a:rPr lang="en-US" sz="2700" b="0" i="0" u="none" strike="noStrike">
                          <a:solidFill>
                            <a:srgbClr val="000000"/>
                          </a:solidFill>
                          <a:effectLst/>
                          <a:latin typeface="+mn-lt"/>
                        </a:rPr>
                        <a:t>1995</a:t>
                      </a:r>
                    </a:p>
                  </a:txBody>
                  <a:tcPr marL="14377" marR="14377" marT="143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b"/>
                      <a:r>
                        <a:rPr lang="en-US" sz="2700" b="0" i="0" u="none" strike="noStrike">
                          <a:solidFill>
                            <a:srgbClr val="000000"/>
                          </a:solidFill>
                          <a:effectLst/>
                          <a:latin typeface="+mn-lt"/>
                        </a:rPr>
                        <a:t>2000</a:t>
                      </a:r>
                    </a:p>
                  </a:txBody>
                  <a:tcPr marL="14377" marR="14377" marT="143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b"/>
                      <a:r>
                        <a:rPr lang="en-US" sz="2700" b="0" i="0" u="none" strike="noStrike">
                          <a:solidFill>
                            <a:srgbClr val="000000"/>
                          </a:solidFill>
                          <a:effectLst/>
                          <a:latin typeface="+mn-lt"/>
                        </a:rPr>
                        <a:t>2002</a:t>
                      </a:r>
                    </a:p>
                  </a:txBody>
                  <a:tcPr marL="14377" marR="14377" marT="143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b"/>
                      <a:r>
                        <a:rPr lang="en-US" sz="2700" b="0" i="0" u="none" strike="noStrike" dirty="0">
                          <a:solidFill>
                            <a:srgbClr val="000000"/>
                          </a:solidFill>
                          <a:effectLst/>
                          <a:latin typeface="+mn-lt"/>
                        </a:rPr>
                        <a:t>2019</a:t>
                      </a:r>
                    </a:p>
                  </a:txBody>
                  <a:tcPr marL="14377" marR="14377" marT="143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142252101"/>
                  </a:ext>
                </a:extLst>
              </a:tr>
              <a:tr h="675266">
                <a:tc>
                  <a:txBody>
                    <a:bodyPr/>
                    <a:lstStyle/>
                    <a:p>
                      <a:pPr algn="ctr" fontAlgn="b"/>
                      <a:r>
                        <a:rPr lang="en-US" sz="2700" b="0" i="0" u="none" strike="noStrike">
                          <a:solidFill>
                            <a:srgbClr val="000000"/>
                          </a:solidFill>
                          <a:effectLst/>
                          <a:latin typeface="+mn-lt"/>
                        </a:rPr>
                        <a:t>Trâu</a:t>
                      </a:r>
                    </a:p>
                  </a:txBody>
                  <a:tcPr marL="14377" marR="14377" marT="143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ctr"/>
                      <a:r>
                        <a:rPr lang="en-US" sz="2700" b="0" i="0" u="none" strike="noStrike">
                          <a:solidFill>
                            <a:srgbClr val="000000"/>
                          </a:solidFill>
                          <a:effectLst/>
                          <a:latin typeface="+mn-lt"/>
                        </a:rPr>
                        <a:t>100.0</a:t>
                      </a:r>
                    </a:p>
                  </a:txBody>
                  <a:tcPr marL="14377" marR="14377" marT="143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ctr"/>
                      <a:r>
                        <a:rPr lang="en-US" sz="2700" b="0" i="0" u="none" strike="noStrike" dirty="0">
                          <a:solidFill>
                            <a:srgbClr val="000000"/>
                          </a:solidFill>
                          <a:effectLst/>
                          <a:latin typeface="+mn-lt"/>
                        </a:rPr>
                        <a:t>103.8</a:t>
                      </a:r>
                    </a:p>
                  </a:txBody>
                  <a:tcPr marL="14377" marR="14377" marT="143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ctr"/>
                      <a:r>
                        <a:rPr lang="en-US" sz="2700" b="0" i="0" u="none" strike="noStrike">
                          <a:solidFill>
                            <a:srgbClr val="000000"/>
                          </a:solidFill>
                          <a:effectLst/>
                          <a:latin typeface="+mn-lt"/>
                        </a:rPr>
                        <a:t>101.5</a:t>
                      </a:r>
                    </a:p>
                  </a:txBody>
                  <a:tcPr marL="14377" marR="14377" marT="143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ctr"/>
                      <a:r>
                        <a:rPr lang="en-US" sz="2700" b="0" i="0" u="none" strike="noStrike">
                          <a:solidFill>
                            <a:srgbClr val="000000"/>
                          </a:solidFill>
                          <a:effectLst/>
                          <a:latin typeface="+mn-lt"/>
                        </a:rPr>
                        <a:t>98.6</a:t>
                      </a:r>
                    </a:p>
                  </a:txBody>
                  <a:tcPr marL="14377" marR="14377" marT="143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ctr"/>
                      <a:r>
                        <a:rPr lang="en-US" sz="2700" b="0" i="0" u="none" strike="noStrike" dirty="0">
                          <a:solidFill>
                            <a:srgbClr val="000000"/>
                          </a:solidFill>
                          <a:effectLst/>
                          <a:latin typeface="+mn-lt"/>
                        </a:rPr>
                        <a:t>83.7</a:t>
                      </a:r>
                    </a:p>
                  </a:txBody>
                  <a:tcPr marL="14377" marR="14377" marT="143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445538880"/>
                  </a:ext>
                </a:extLst>
              </a:tr>
            </a:tbl>
          </a:graphicData>
        </a:graphic>
      </p:graphicFrame>
      <p:cxnSp>
        <p:nvCxnSpPr>
          <p:cNvPr id="38" name="Đường kết nối Mũi tên Thẳng 5">
            <a:extLst>
              <a:ext uri="{FF2B5EF4-FFF2-40B4-BE49-F238E27FC236}">
                <a16:creationId xmlns:a16="http://schemas.microsoft.com/office/drawing/2014/main" id="{2DD8DB2E-5398-4EF3-81CB-D4D1FE13B88E}"/>
              </a:ext>
            </a:extLst>
          </p:cNvPr>
          <p:cNvCxnSpPr/>
          <p:nvPr/>
        </p:nvCxnSpPr>
        <p:spPr>
          <a:xfrm>
            <a:off x="1723192" y="5576825"/>
            <a:ext cx="9528313" cy="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39" name="Straight Connector 38"/>
          <p:cNvCxnSpPr/>
          <p:nvPr/>
        </p:nvCxnSpPr>
        <p:spPr>
          <a:xfrm rot="5400000">
            <a:off x="10865366" y="5600345"/>
            <a:ext cx="914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rot="16200000">
            <a:off x="-483321" y="3261395"/>
            <a:ext cx="4572000" cy="0"/>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41" name="Group 40"/>
          <p:cNvGrpSpPr/>
          <p:nvPr/>
        </p:nvGrpSpPr>
        <p:grpSpPr>
          <a:xfrm>
            <a:off x="1020815" y="1012443"/>
            <a:ext cx="1176749" cy="4674303"/>
            <a:chOff x="1330096" y="1677108"/>
            <a:chExt cx="1176749" cy="4009637"/>
          </a:xfrm>
        </p:grpSpPr>
        <p:sp>
          <p:nvSpPr>
            <p:cNvPr id="42" name="TextBox 41"/>
            <p:cNvSpPr txBox="1"/>
            <p:nvPr/>
          </p:nvSpPr>
          <p:spPr>
            <a:xfrm>
              <a:off x="1330096" y="5286635"/>
              <a:ext cx="768175" cy="400110"/>
            </a:xfrm>
            <a:prstGeom prst="rect">
              <a:avLst/>
            </a:prstGeom>
            <a:noFill/>
          </p:spPr>
          <p:txBody>
            <a:bodyPr wrap="square" rtlCol="0">
              <a:spAutoFit/>
            </a:bodyPr>
            <a:lstStyle/>
            <a:p>
              <a:r>
                <a:rPr lang="en-US" sz="2000" dirty="0"/>
                <a:t>0</a:t>
              </a:r>
            </a:p>
          </p:txBody>
        </p:sp>
        <p:sp>
          <p:nvSpPr>
            <p:cNvPr id="43" name="TextBox 42"/>
            <p:cNvSpPr txBox="1"/>
            <p:nvPr/>
          </p:nvSpPr>
          <p:spPr>
            <a:xfrm>
              <a:off x="1470709" y="1677108"/>
              <a:ext cx="768175" cy="400110"/>
            </a:xfrm>
            <a:prstGeom prst="rect">
              <a:avLst/>
            </a:prstGeom>
            <a:noFill/>
          </p:spPr>
          <p:txBody>
            <a:bodyPr wrap="square" rtlCol="0">
              <a:spAutoFit/>
            </a:bodyPr>
            <a:lstStyle/>
            <a:p>
              <a:r>
                <a:rPr lang="en-US" sz="2000" dirty="0"/>
                <a:t>500</a:t>
              </a:r>
            </a:p>
          </p:txBody>
        </p:sp>
        <p:sp>
          <p:nvSpPr>
            <p:cNvPr id="46" name="TextBox 45"/>
            <p:cNvSpPr txBox="1"/>
            <p:nvPr/>
          </p:nvSpPr>
          <p:spPr>
            <a:xfrm>
              <a:off x="1514038" y="2445629"/>
              <a:ext cx="992807" cy="400110"/>
            </a:xfrm>
            <a:prstGeom prst="rect">
              <a:avLst/>
            </a:prstGeom>
            <a:noFill/>
          </p:spPr>
          <p:txBody>
            <a:bodyPr wrap="square" rtlCol="0">
              <a:spAutoFit/>
            </a:bodyPr>
            <a:lstStyle/>
            <a:p>
              <a:r>
                <a:rPr lang="en-US" sz="2000" dirty="0"/>
                <a:t>400</a:t>
              </a:r>
            </a:p>
          </p:txBody>
        </p:sp>
        <p:sp>
          <p:nvSpPr>
            <p:cNvPr id="57" name="TextBox 56"/>
            <p:cNvSpPr txBox="1"/>
            <p:nvPr/>
          </p:nvSpPr>
          <p:spPr>
            <a:xfrm>
              <a:off x="1470709" y="3197034"/>
              <a:ext cx="768175" cy="400110"/>
            </a:xfrm>
            <a:prstGeom prst="rect">
              <a:avLst/>
            </a:prstGeom>
            <a:noFill/>
          </p:spPr>
          <p:txBody>
            <a:bodyPr wrap="square" rtlCol="0">
              <a:spAutoFit/>
            </a:bodyPr>
            <a:lstStyle/>
            <a:p>
              <a:r>
                <a:rPr lang="en-US" sz="2000" dirty="0"/>
                <a:t>300</a:t>
              </a:r>
            </a:p>
          </p:txBody>
        </p:sp>
        <p:sp>
          <p:nvSpPr>
            <p:cNvPr id="68" name="TextBox 67"/>
            <p:cNvSpPr txBox="1"/>
            <p:nvPr/>
          </p:nvSpPr>
          <p:spPr>
            <a:xfrm>
              <a:off x="1541978" y="4700018"/>
              <a:ext cx="768175" cy="400110"/>
            </a:xfrm>
            <a:prstGeom prst="rect">
              <a:avLst/>
            </a:prstGeom>
            <a:noFill/>
          </p:spPr>
          <p:txBody>
            <a:bodyPr wrap="square" rtlCol="0">
              <a:spAutoFit/>
            </a:bodyPr>
            <a:lstStyle/>
            <a:p>
              <a:r>
                <a:rPr lang="en-US" sz="2000" dirty="0"/>
                <a:t>100</a:t>
              </a:r>
            </a:p>
          </p:txBody>
        </p:sp>
        <p:sp>
          <p:nvSpPr>
            <p:cNvPr id="75" name="TextBox 74"/>
            <p:cNvSpPr txBox="1"/>
            <p:nvPr/>
          </p:nvSpPr>
          <p:spPr>
            <a:xfrm>
              <a:off x="1527190" y="3941651"/>
              <a:ext cx="768175" cy="400110"/>
            </a:xfrm>
            <a:prstGeom prst="rect">
              <a:avLst/>
            </a:prstGeom>
            <a:noFill/>
          </p:spPr>
          <p:txBody>
            <a:bodyPr wrap="square" rtlCol="0">
              <a:spAutoFit/>
            </a:bodyPr>
            <a:lstStyle/>
            <a:p>
              <a:r>
                <a:rPr lang="en-US" sz="2000" dirty="0"/>
                <a:t>200</a:t>
              </a:r>
            </a:p>
          </p:txBody>
        </p:sp>
      </p:grpSp>
      <p:sp>
        <p:nvSpPr>
          <p:cNvPr id="76" name="Hộp Văn bản 6">
            <a:extLst>
              <a:ext uri="{FF2B5EF4-FFF2-40B4-BE49-F238E27FC236}">
                <a16:creationId xmlns:a16="http://schemas.microsoft.com/office/drawing/2014/main" id="{011293B1-36CB-4BA3-95E9-5448D33A047F}"/>
              </a:ext>
            </a:extLst>
          </p:cNvPr>
          <p:cNvSpPr txBox="1"/>
          <p:nvPr/>
        </p:nvSpPr>
        <p:spPr>
          <a:xfrm>
            <a:off x="1643269" y="5615354"/>
            <a:ext cx="808383" cy="400110"/>
          </a:xfrm>
          <a:prstGeom prst="rect">
            <a:avLst/>
          </a:prstGeom>
          <a:noFill/>
        </p:spPr>
        <p:txBody>
          <a:bodyPr wrap="square" rtlCol="0">
            <a:spAutoFit/>
          </a:bodyPr>
          <a:lstStyle/>
          <a:p>
            <a:r>
              <a:rPr lang="en-US" sz="2000" dirty="0"/>
              <a:t>1990</a:t>
            </a:r>
          </a:p>
        </p:txBody>
      </p:sp>
      <p:sp>
        <p:nvSpPr>
          <p:cNvPr id="77" name="Hộp Văn bản 26">
            <a:extLst>
              <a:ext uri="{FF2B5EF4-FFF2-40B4-BE49-F238E27FC236}">
                <a16:creationId xmlns:a16="http://schemas.microsoft.com/office/drawing/2014/main" id="{D539AF39-ECEA-4B50-9414-CA1EE5207B3B}"/>
              </a:ext>
            </a:extLst>
          </p:cNvPr>
          <p:cNvSpPr txBox="1"/>
          <p:nvPr/>
        </p:nvSpPr>
        <p:spPr>
          <a:xfrm>
            <a:off x="10691639" y="5618125"/>
            <a:ext cx="986252" cy="400110"/>
          </a:xfrm>
          <a:prstGeom prst="rect">
            <a:avLst/>
          </a:prstGeom>
          <a:noFill/>
        </p:spPr>
        <p:txBody>
          <a:bodyPr wrap="square" rtlCol="0">
            <a:spAutoFit/>
          </a:bodyPr>
          <a:lstStyle/>
          <a:p>
            <a:r>
              <a:rPr lang="en-US" sz="2000" dirty="0"/>
              <a:t>2019</a:t>
            </a:r>
          </a:p>
        </p:txBody>
      </p:sp>
      <p:grpSp>
        <p:nvGrpSpPr>
          <p:cNvPr id="78" name="Nhóm 39">
            <a:extLst>
              <a:ext uri="{FF2B5EF4-FFF2-40B4-BE49-F238E27FC236}">
                <a16:creationId xmlns:a16="http://schemas.microsoft.com/office/drawing/2014/main" id="{CABF9F34-33B3-4478-9C85-6F476CBCE9E3}"/>
              </a:ext>
            </a:extLst>
          </p:cNvPr>
          <p:cNvGrpSpPr/>
          <p:nvPr/>
        </p:nvGrpSpPr>
        <p:grpSpPr>
          <a:xfrm>
            <a:off x="3130758" y="5567325"/>
            <a:ext cx="986252" cy="455629"/>
            <a:chOff x="10590039" y="5597078"/>
            <a:chExt cx="986252" cy="455629"/>
          </a:xfrm>
          <a:noFill/>
        </p:grpSpPr>
        <p:sp>
          <p:nvSpPr>
            <p:cNvPr id="79" name="Hộp Văn bản 40">
              <a:extLst>
                <a:ext uri="{FF2B5EF4-FFF2-40B4-BE49-F238E27FC236}">
                  <a16:creationId xmlns:a16="http://schemas.microsoft.com/office/drawing/2014/main" id="{D91C993F-7DDF-4813-AC68-B84D71538378}"/>
                </a:ext>
              </a:extLst>
            </p:cNvPr>
            <p:cNvSpPr txBox="1"/>
            <p:nvPr/>
          </p:nvSpPr>
          <p:spPr>
            <a:xfrm>
              <a:off x="10590039" y="5652597"/>
              <a:ext cx="986252" cy="400110"/>
            </a:xfrm>
            <a:prstGeom prst="rect">
              <a:avLst/>
            </a:prstGeom>
            <a:grpFill/>
          </p:spPr>
          <p:txBody>
            <a:bodyPr wrap="square" rtlCol="0">
              <a:spAutoFit/>
            </a:bodyPr>
            <a:lstStyle/>
            <a:p>
              <a:r>
                <a:rPr lang="en-US" sz="2000" dirty="0"/>
                <a:t>1995</a:t>
              </a:r>
            </a:p>
          </p:txBody>
        </p:sp>
        <p:cxnSp>
          <p:nvCxnSpPr>
            <p:cNvPr id="80" name="Đường nối Thẳng 41">
              <a:extLst>
                <a:ext uri="{FF2B5EF4-FFF2-40B4-BE49-F238E27FC236}">
                  <a16:creationId xmlns:a16="http://schemas.microsoft.com/office/drawing/2014/main" id="{090687C3-FB09-4ECB-98D5-51062ADAEF46}"/>
                </a:ext>
              </a:extLst>
            </p:cNvPr>
            <p:cNvCxnSpPr/>
            <p:nvPr/>
          </p:nvCxnSpPr>
          <p:spPr>
            <a:xfrm>
              <a:off x="10807150" y="5597078"/>
              <a:ext cx="0" cy="77057"/>
            </a:xfrm>
            <a:prstGeom prst="line">
              <a:avLst/>
            </a:prstGeom>
            <a:grpFill/>
            <a:ln w="28575"/>
          </p:spPr>
          <p:style>
            <a:lnRef idx="1">
              <a:schemeClr val="dk1"/>
            </a:lnRef>
            <a:fillRef idx="0">
              <a:schemeClr val="dk1"/>
            </a:fillRef>
            <a:effectRef idx="0">
              <a:schemeClr val="dk1"/>
            </a:effectRef>
            <a:fontRef idx="minor">
              <a:schemeClr val="tx1"/>
            </a:fontRef>
          </p:style>
        </p:cxnSp>
      </p:grpSp>
      <p:sp>
        <p:nvSpPr>
          <p:cNvPr id="81" name="Hộp Văn bản 42">
            <a:extLst>
              <a:ext uri="{FF2B5EF4-FFF2-40B4-BE49-F238E27FC236}">
                <a16:creationId xmlns:a16="http://schemas.microsoft.com/office/drawing/2014/main" id="{A924E7ED-6719-4376-9481-49CE68A86B62}"/>
              </a:ext>
            </a:extLst>
          </p:cNvPr>
          <p:cNvSpPr txBox="1"/>
          <p:nvPr/>
        </p:nvSpPr>
        <p:spPr>
          <a:xfrm>
            <a:off x="11009706" y="5155096"/>
            <a:ext cx="819830" cy="400110"/>
          </a:xfrm>
          <a:prstGeom prst="rect">
            <a:avLst/>
          </a:prstGeom>
          <a:noFill/>
        </p:spPr>
        <p:txBody>
          <a:bodyPr wrap="square" rtlCol="0">
            <a:spAutoFit/>
          </a:bodyPr>
          <a:lstStyle/>
          <a:p>
            <a:r>
              <a:rPr lang="en-US" sz="2000" dirty="0" err="1"/>
              <a:t>Năm</a:t>
            </a:r>
            <a:r>
              <a:rPr lang="en-US" sz="2000" dirty="0"/>
              <a:t> </a:t>
            </a:r>
          </a:p>
        </p:txBody>
      </p:sp>
      <p:sp>
        <p:nvSpPr>
          <p:cNvPr id="82" name="Hộp Văn bản 43">
            <a:extLst>
              <a:ext uri="{FF2B5EF4-FFF2-40B4-BE49-F238E27FC236}">
                <a16:creationId xmlns:a16="http://schemas.microsoft.com/office/drawing/2014/main" id="{507AFBB8-707E-4797-906B-4AA119DB37F6}"/>
              </a:ext>
            </a:extLst>
          </p:cNvPr>
          <p:cNvSpPr txBox="1"/>
          <p:nvPr/>
        </p:nvSpPr>
        <p:spPr>
          <a:xfrm>
            <a:off x="1649894" y="663063"/>
            <a:ext cx="701957" cy="369332"/>
          </a:xfrm>
          <a:prstGeom prst="rect">
            <a:avLst/>
          </a:prstGeom>
          <a:noFill/>
        </p:spPr>
        <p:txBody>
          <a:bodyPr wrap="square" rtlCol="0">
            <a:spAutoFit/>
          </a:bodyPr>
          <a:lstStyle/>
          <a:p>
            <a:r>
              <a:rPr lang="en-US" dirty="0"/>
              <a:t>%</a:t>
            </a:r>
          </a:p>
        </p:txBody>
      </p:sp>
      <p:cxnSp>
        <p:nvCxnSpPr>
          <p:cNvPr id="83" name="Straight Connector 82"/>
          <p:cNvCxnSpPr/>
          <p:nvPr/>
        </p:nvCxnSpPr>
        <p:spPr>
          <a:xfrm>
            <a:off x="1731975" y="5567954"/>
            <a:ext cx="1371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1731975" y="1242095"/>
            <a:ext cx="1371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1731975" y="2086897"/>
            <a:ext cx="1371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1731975" y="2985924"/>
            <a:ext cx="1371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1731975" y="3868825"/>
            <a:ext cx="1371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1731975" y="4742201"/>
            <a:ext cx="1371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89" name="Hộp Văn bản 42">
            <a:extLst>
              <a:ext uri="{FF2B5EF4-FFF2-40B4-BE49-F238E27FC236}">
                <a16:creationId xmlns:a16="http://schemas.microsoft.com/office/drawing/2014/main" id="{A924E7ED-6719-4376-9481-49CE68A86B62}"/>
              </a:ext>
            </a:extLst>
          </p:cNvPr>
          <p:cNvSpPr txBox="1"/>
          <p:nvPr/>
        </p:nvSpPr>
        <p:spPr>
          <a:xfrm>
            <a:off x="1519688" y="570850"/>
            <a:ext cx="819830" cy="400110"/>
          </a:xfrm>
          <a:prstGeom prst="rect">
            <a:avLst/>
          </a:prstGeom>
          <a:noFill/>
        </p:spPr>
        <p:txBody>
          <a:bodyPr wrap="square" rtlCol="0">
            <a:spAutoFit/>
          </a:bodyPr>
          <a:lstStyle/>
          <a:p>
            <a:r>
              <a:rPr lang="en-US" sz="2000" dirty="0">
                <a:latin typeface="Tahoma" panose="020B0604030504040204" pitchFamily="34" charset="0"/>
                <a:ea typeface="Tahoma" panose="020B0604030504040204" pitchFamily="34" charset="0"/>
                <a:cs typeface="Tahoma" panose="020B0604030504040204" pitchFamily="34" charset="0"/>
              </a:rPr>
              <a:t>%</a:t>
            </a:r>
          </a:p>
        </p:txBody>
      </p:sp>
      <p:grpSp>
        <p:nvGrpSpPr>
          <p:cNvPr id="90" name="Nhóm 39">
            <a:extLst>
              <a:ext uri="{FF2B5EF4-FFF2-40B4-BE49-F238E27FC236}">
                <a16:creationId xmlns:a16="http://schemas.microsoft.com/office/drawing/2014/main" id="{CABF9F34-33B3-4478-9C85-6F476CBCE9E3}"/>
              </a:ext>
            </a:extLst>
          </p:cNvPr>
          <p:cNvGrpSpPr/>
          <p:nvPr/>
        </p:nvGrpSpPr>
        <p:grpSpPr>
          <a:xfrm>
            <a:off x="4658738" y="5567325"/>
            <a:ext cx="986252" cy="455629"/>
            <a:chOff x="10590039" y="5597078"/>
            <a:chExt cx="986252" cy="455629"/>
          </a:xfrm>
          <a:noFill/>
        </p:grpSpPr>
        <p:sp>
          <p:nvSpPr>
            <p:cNvPr id="91" name="Hộp Văn bản 40">
              <a:extLst>
                <a:ext uri="{FF2B5EF4-FFF2-40B4-BE49-F238E27FC236}">
                  <a16:creationId xmlns:a16="http://schemas.microsoft.com/office/drawing/2014/main" id="{D91C993F-7DDF-4813-AC68-B84D71538378}"/>
                </a:ext>
              </a:extLst>
            </p:cNvPr>
            <p:cNvSpPr txBox="1"/>
            <p:nvPr/>
          </p:nvSpPr>
          <p:spPr>
            <a:xfrm>
              <a:off x="10590039" y="5652597"/>
              <a:ext cx="986252" cy="400110"/>
            </a:xfrm>
            <a:prstGeom prst="rect">
              <a:avLst/>
            </a:prstGeom>
            <a:grpFill/>
          </p:spPr>
          <p:txBody>
            <a:bodyPr wrap="square" rtlCol="0">
              <a:spAutoFit/>
            </a:bodyPr>
            <a:lstStyle/>
            <a:p>
              <a:r>
                <a:rPr lang="en-US" sz="2000" dirty="0"/>
                <a:t>2000</a:t>
              </a:r>
            </a:p>
          </p:txBody>
        </p:sp>
        <p:cxnSp>
          <p:nvCxnSpPr>
            <p:cNvPr id="92" name="Đường nối Thẳng 41">
              <a:extLst>
                <a:ext uri="{FF2B5EF4-FFF2-40B4-BE49-F238E27FC236}">
                  <a16:creationId xmlns:a16="http://schemas.microsoft.com/office/drawing/2014/main" id="{090687C3-FB09-4ECB-98D5-51062ADAEF46}"/>
                </a:ext>
              </a:extLst>
            </p:cNvPr>
            <p:cNvCxnSpPr/>
            <p:nvPr/>
          </p:nvCxnSpPr>
          <p:spPr>
            <a:xfrm>
              <a:off x="10807150" y="5597078"/>
              <a:ext cx="0" cy="77057"/>
            </a:xfrm>
            <a:prstGeom prst="line">
              <a:avLst/>
            </a:prstGeom>
            <a:grpFill/>
            <a:ln w="28575"/>
          </p:spPr>
          <p:style>
            <a:lnRef idx="1">
              <a:schemeClr val="dk1"/>
            </a:lnRef>
            <a:fillRef idx="0">
              <a:schemeClr val="dk1"/>
            </a:fillRef>
            <a:effectRef idx="0">
              <a:schemeClr val="dk1"/>
            </a:effectRef>
            <a:fontRef idx="minor">
              <a:schemeClr val="tx1"/>
            </a:fontRef>
          </p:style>
        </p:cxnSp>
      </p:grpSp>
      <p:grpSp>
        <p:nvGrpSpPr>
          <p:cNvPr id="93" name="Nhóm 39">
            <a:extLst>
              <a:ext uri="{FF2B5EF4-FFF2-40B4-BE49-F238E27FC236}">
                <a16:creationId xmlns:a16="http://schemas.microsoft.com/office/drawing/2014/main" id="{CABF9F34-33B3-4478-9C85-6F476CBCE9E3}"/>
              </a:ext>
            </a:extLst>
          </p:cNvPr>
          <p:cNvGrpSpPr/>
          <p:nvPr/>
        </p:nvGrpSpPr>
        <p:grpSpPr>
          <a:xfrm>
            <a:off x="5278657" y="5554625"/>
            <a:ext cx="986252" cy="455629"/>
            <a:chOff x="10590039" y="5597078"/>
            <a:chExt cx="986252" cy="455629"/>
          </a:xfrm>
          <a:noFill/>
        </p:grpSpPr>
        <p:sp>
          <p:nvSpPr>
            <p:cNvPr id="94" name="Hộp Văn bản 40">
              <a:extLst>
                <a:ext uri="{FF2B5EF4-FFF2-40B4-BE49-F238E27FC236}">
                  <a16:creationId xmlns:a16="http://schemas.microsoft.com/office/drawing/2014/main" id="{D91C993F-7DDF-4813-AC68-B84D71538378}"/>
                </a:ext>
              </a:extLst>
            </p:cNvPr>
            <p:cNvSpPr txBox="1"/>
            <p:nvPr/>
          </p:nvSpPr>
          <p:spPr>
            <a:xfrm>
              <a:off x="10590039" y="5652597"/>
              <a:ext cx="986252" cy="400110"/>
            </a:xfrm>
            <a:prstGeom prst="rect">
              <a:avLst/>
            </a:prstGeom>
            <a:grpFill/>
          </p:spPr>
          <p:txBody>
            <a:bodyPr wrap="square" rtlCol="0">
              <a:spAutoFit/>
            </a:bodyPr>
            <a:lstStyle/>
            <a:p>
              <a:r>
                <a:rPr lang="en-US" sz="2000" dirty="0"/>
                <a:t>2002</a:t>
              </a:r>
            </a:p>
          </p:txBody>
        </p:sp>
        <p:cxnSp>
          <p:nvCxnSpPr>
            <p:cNvPr id="95" name="Đường nối Thẳng 41">
              <a:extLst>
                <a:ext uri="{FF2B5EF4-FFF2-40B4-BE49-F238E27FC236}">
                  <a16:creationId xmlns:a16="http://schemas.microsoft.com/office/drawing/2014/main" id="{090687C3-FB09-4ECB-98D5-51062ADAEF46}"/>
                </a:ext>
              </a:extLst>
            </p:cNvPr>
            <p:cNvCxnSpPr/>
            <p:nvPr/>
          </p:nvCxnSpPr>
          <p:spPr>
            <a:xfrm>
              <a:off x="10807150" y="5597078"/>
              <a:ext cx="0" cy="77057"/>
            </a:xfrm>
            <a:prstGeom prst="line">
              <a:avLst/>
            </a:prstGeom>
            <a:grpFill/>
            <a:ln w="28575"/>
          </p:spPr>
          <p:style>
            <a:lnRef idx="1">
              <a:schemeClr val="dk1"/>
            </a:lnRef>
            <a:fillRef idx="0">
              <a:schemeClr val="dk1"/>
            </a:fillRef>
            <a:effectRef idx="0">
              <a:schemeClr val="dk1"/>
            </a:effectRef>
            <a:fontRef idx="minor">
              <a:schemeClr val="tx1"/>
            </a:fontRef>
          </p:style>
        </p:cxnSp>
      </p:grpSp>
      <p:cxnSp>
        <p:nvCxnSpPr>
          <p:cNvPr id="69" name="Đường nối Thẳng 4">
            <a:extLst>
              <a:ext uri="{FF2B5EF4-FFF2-40B4-BE49-F238E27FC236}">
                <a16:creationId xmlns:a16="http://schemas.microsoft.com/office/drawing/2014/main" id="{E53DA62B-DFF4-40F6-AA5F-ACBE73F90C8D}"/>
              </a:ext>
            </a:extLst>
          </p:cNvPr>
          <p:cNvCxnSpPr>
            <a:endCxn id="29" idx="5"/>
          </p:cNvCxnSpPr>
          <p:nvPr/>
        </p:nvCxnSpPr>
        <p:spPr>
          <a:xfrm flipV="1">
            <a:off x="1745881" y="4666340"/>
            <a:ext cx="1597954" cy="57431"/>
          </a:xfrm>
          <a:prstGeom prst="line">
            <a:avLst/>
          </a:prstGeom>
          <a:ln w="57150">
            <a:solidFill>
              <a:schemeClr val="tx1"/>
            </a:solidFill>
          </a:ln>
        </p:spPr>
        <p:style>
          <a:lnRef idx="1">
            <a:schemeClr val="dk1"/>
          </a:lnRef>
          <a:fillRef idx="0">
            <a:schemeClr val="dk1"/>
          </a:fillRef>
          <a:effectRef idx="0">
            <a:schemeClr val="dk1"/>
          </a:effectRef>
          <a:fontRef idx="minor">
            <a:schemeClr val="tx1"/>
          </a:fontRef>
        </p:style>
      </p:cxnSp>
      <p:cxnSp>
        <p:nvCxnSpPr>
          <p:cNvPr id="70" name="Đường nối Thẳng 49">
            <a:extLst>
              <a:ext uri="{FF2B5EF4-FFF2-40B4-BE49-F238E27FC236}">
                <a16:creationId xmlns:a16="http://schemas.microsoft.com/office/drawing/2014/main" id="{8137228F-8E28-4495-A2DB-4D7ACFB1DC95}"/>
              </a:ext>
            </a:extLst>
          </p:cNvPr>
          <p:cNvCxnSpPr>
            <a:cxnSpLocks/>
            <a:stCxn id="29" idx="5"/>
          </p:cNvCxnSpPr>
          <p:nvPr/>
        </p:nvCxnSpPr>
        <p:spPr>
          <a:xfrm>
            <a:off x="3343835" y="4666340"/>
            <a:ext cx="1486866" cy="40539"/>
          </a:xfrm>
          <a:prstGeom prst="line">
            <a:avLst/>
          </a:prstGeom>
          <a:ln w="57150">
            <a:solidFill>
              <a:schemeClr val="tx1"/>
            </a:solidFill>
          </a:ln>
        </p:spPr>
        <p:style>
          <a:lnRef idx="1">
            <a:schemeClr val="dk1"/>
          </a:lnRef>
          <a:fillRef idx="0">
            <a:schemeClr val="dk1"/>
          </a:fillRef>
          <a:effectRef idx="0">
            <a:schemeClr val="dk1"/>
          </a:effectRef>
          <a:fontRef idx="minor">
            <a:schemeClr val="tx1"/>
          </a:fontRef>
        </p:style>
      </p:cxnSp>
      <p:cxnSp>
        <p:nvCxnSpPr>
          <p:cNvPr id="71" name="Đường nối Thẳng 50">
            <a:extLst>
              <a:ext uri="{FF2B5EF4-FFF2-40B4-BE49-F238E27FC236}">
                <a16:creationId xmlns:a16="http://schemas.microsoft.com/office/drawing/2014/main" id="{CFCAAFF1-E71D-4E99-9C7F-785F5F983F7B}"/>
              </a:ext>
            </a:extLst>
          </p:cNvPr>
          <p:cNvCxnSpPr>
            <a:cxnSpLocks/>
            <a:stCxn id="48" idx="1"/>
          </p:cNvCxnSpPr>
          <p:nvPr/>
        </p:nvCxnSpPr>
        <p:spPr>
          <a:xfrm>
            <a:off x="4818076" y="4678546"/>
            <a:ext cx="614821" cy="45225"/>
          </a:xfrm>
          <a:prstGeom prst="line">
            <a:avLst/>
          </a:prstGeom>
          <a:ln w="57150">
            <a:solidFill>
              <a:schemeClr val="tx1"/>
            </a:solidFill>
          </a:ln>
        </p:spPr>
        <p:style>
          <a:lnRef idx="1">
            <a:schemeClr val="dk1"/>
          </a:lnRef>
          <a:fillRef idx="0">
            <a:schemeClr val="dk1"/>
          </a:fillRef>
          <a:effectRef idx="0">
            <a:schemeClr val="dk1"/>
          </a:effectRef>
          <a:fontRef idx="minor">
            <a:schemeClr val="tx1"/>
          </a:fontRef>
        </p:style>
      </p:cxnSp>
      <p:cxnSp>
        <p:nvCxnSpPr>
          <p:cNvPr id="72" name="Đường nối Thẳng 51">
            <a:extLst>
              <a:ext uri="{FF2B5EF4-FFF2-40B4-BE49-F238E27FC236}">
                <a16:creationId xmlns:a16="http://schemas.microsoft.com/office/drawing/2014/main" id="{362EBF31-7FE0-4DFE-AA73-FB83F5F09707}"/>
              </a:ext>
            </a:extLst>
          </p:cNvPr>
          <p:cNvCxnSpPr>
            <a:cxnSpLocks/>
            <a:endCxn id="45" idx="1"/>
          </p:cNvCxnSpPr>
          <p:nvPr/>
        </p:nvCxnSpPr>
        <p:spPr>
          <a:xfrm>
            <a:off x="5454097" y="4715952"/>
            <a:ext cx="5195060" cy="128904"/>
          </a:xfrm>
          <a:prstGeom prst="line">
            <a:avLst/>
          </a:prstGeom>
          <a:ln w="57150">
            <a:solidFill>
              <a:schemeClr val="tx1"/>
            </a:solidFill>
          </a:ln>
        </p:spPr>
        <p:style>
          <a:lnRef idx="1">
            <a:schemeClr val="dk1"/>
          </a:lnRef>
          <a:fillRef idx="0">
            <a:schemeClr val="dk1"/>
          </a:fillRef>
          <a:effectRef idx="0">
            <a:schemeClr val="dk1"/>
          </a:effectRef>
          <a:fontRef idx="minor">
            <a:schemeClr val="tx1"/>
          </a:fontRef>
        </p:style>
      </p:cxnSp>
      <p:cxnSp>
        <p:nvCxnSpPr>
          <p:cNvPr id="5" name="Straight Connector 4"/>
          <p:cNvCxnSpPr/>
          <p:nvPr/>
        </p:nvCxnSpPr>
        <p:spPr>
          <a:xfrm>
            <a:off x="930729" y="4701305"/>
            <a:ext cx="2917371"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3320890" y="3432629"/>
            <a:ext cx="0" cy="2205191"/>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53" name="Hộp Văn bản 2">
            <a:extLst>
              <a:ext uri="{FF2B5EF4-FFF2-40B4-BE49-F238E27FC236}">
                <a16:creationId xmlns:a16="http://schemas.microsoft.com/office/drawing/2014/main" id="{DE3B1197-7622-4B10-B1AC-B0D97C28982E}"/>
              </a:ext>
            </a:extLst>
          </p:cNvPr>
          <p:cNvSpPr txBox="1"/>
          <p:nvPr/>
        </p:nvSpPr>
        <p:spPr>
          <a:xfrm>
            <a:off x="2463349" y="231610"/>
            <a:ext cx="3846217" cy="954107"/>
          </a:xfrm>
          <a:prstGeom prst="rect">
            <a:avLst/>
          </a:prstGeom>
          <a:solidFill>
            <a:schemeClr val="accent5">
              <a:lumMod val="20000"/>
              <a:lumOff val="80000"/>
            </a:schemeClr>
          </a:solidFill>
        </p:spPr>
        <p:txBody>
          <a:bodyPr wrap="square" rtlCol="0">
            <a:spAutoFit/>
          </a:bodyPr>
          <a:lstStyle/>
          <a:p>
            <a:r>
              <a:rPr lang="en-US" sz="2800" dirty="0">
                <a:cs typeface="#9Slide03 Arima Madurai Light" panose="00000400000000000000" pitchFamily="2" charset="0"/>
              </a:rPr>
              <a:t>Vẽ </a:t>
            </a:r>
            <a:r>
              <a:rPr lang="en-US" sz="2800" dirty="0" err="1">
                <a:cs typeface="#9Slide03 Arima Madurai Light" panose="00000400000000000000" pitchFamily="2" charset="0"/>
              </a:rPr>
              <a:t>đường</a:t>
            </a:r>
            <a:r>
              <a:rPr lang="en-US" sz="2800" dirty="0">
                <a:cs typeface="#9Slide03 Arima Madurai Light" panose="00000400000000000000" pitchFamily="2" charset="0"/>
              </a:rPr>
              <a:t> </a:t>
            </a:r>
            <a:r>
              <a:rPr lang="en-US" sz="2800" dirty="0" err="1">
                <a:cs typeface="#9Slide03 Arima Madurai Light" panose="00000400000000000000" pitchFamily="2" charset="0"/>
              </a:rPr>
              <a:t>đầu</a:t>
            </a:r>
            <a:r>
              <a:rPr lang="en-US" sz="2800" dirty="0">
                <a:cs typeface="#9Slide03 Arima Madurai Light" panose="00000400000000000000" pitchFamily="2" charset="0"/>
              </a:rPr>
              <a:t> </a:t>
            </a:r>
            <a:r>
              <a:rPr lang="en-US" sz="2800" dirty="0" err="1">
                <a:cs typeface="#9Slide03 Arima Madurai Light" panose="00000400000000000000" pitchFamily="2" charset="0"/>
              </a:rPr>
              <a:t>tiên</a:t>
            </a:r>
            <a:r>
              <a:rPr lang="en-US" sz="2800" dirty="0">
                <a:cs typeface="#9Slide03 Arima Madurai Light" panose="00000400000000000000" pitchFamily="2" charset="0"/>
              </a:rPr>
              <a:t> </a:t>
            </a:r>
            <a:r>
              <a:rPr lang="en-US" sz="2800" dirty="0" err="1">
                <a:cs typeface="#9Slide03 Arima Madurai Light" panose="00000400000000000000" pitchFamily="2" charset="0"/>
              </a:rPr>
              <a:t>thể</a:t>
            </a:r>
            <a:r>
              <a:rPr lang="en-US" sz="2800" dirty="0">
                <a:cs typeface="#9Slide03 Arima Madurai Light" panose="00000400000000000000" pitchFamily="2" charset="0"/>
              </a:rPr>
              <a:t> </a:t>
            </a:r>
            <a:r>
              <a:rPr lang="en-US" sz="2800" dirty="0" err="1">
                <a:cs typeface="#9Slide03 Arima Madurai Light" panose="00000400000000000000" pitchFamily="2" charset="0"/>
              </a:rPr>
              <a:t>hiện</a:t>
            </a:r>
            <a:r>
              <a:rPr lang="en-US" sz="2800" dirty="0">
                <a:cs typeface="#9Slide03 Arima Madurai Light" panose="00000400000000000000" pitchFamily="2" charset="0"/>
              </a:rPr>
              <a:t> </a:t>
            </a:r>
            <a:r>
              <a:rPr lang="en-US" sz="2800" dirty="0" err="1">
                <a:cs typeface="#9Slide03 Arima Madurai Light" panose="00000400000000000000" pitchFamily="2" charset="0"/>
              </a:rPr>
              <a:t>tốc</a:t>
            </a:r>
            <a:r>
              <a:rPr lang="en-US" sz="2800" dirty="0">
                <a:cs typeface="#9Slide03 Arima Madurai Light" panose="00000400000000000000" pitchFamily="2" charset="0"/>
              </a:rPr>
              <a:t> </a:t>
            </a:r>
            <a:r>
              <a:rPr lang="en-US" sz="2800" dirty="0" err="1">
                <a:cs typeface="#9Slide03 Arima Madurai Light" panose="00000400000000000000" pitchFamily="2" charset="0"/>
              </a:rPr>
              <a:t>độ</a:t>
            </a:r>
            <a:r>
              <a:rPr lang="en-US" sz="2800" dirty="0">
                <a:cs typeface="#9Slide03 Arima Madurai Light" panose="00000400000000000000" pitchFamily="2" charset="0"/>
              </a:rPr>
              <a:t> tăng </a:t>
            </a:r>
            <a:r>
              <a:rPr lang="en-US" sz="2800" dirty="0" err="1">
                <a:cs typeface="#9Slide03 Arima Madurai Light" panose="00000400000000000000" pitchFamily="2" charset="0"/>
              </a:rPr>
              <a:t>trưởng</a:t>
            </a:r>
            <a:r>
              <a:rPr lang="en-US" sz="2800" dirty="0">
                <a:cs typeface="#9Slide03 Arima Madurai Light" panose="00000400000000000000" pitchFamily="2" charset="0"/>
              </a:rPr>
              <a:t> </a:t>
            </a:r>
            <a:r>
              <a:rPr lang="en-US" sz="2800" dirty="0" err="1">
                <a:cs typeface="#9Slide03 Arima Madurai Light" panose="00000400000000000000" pitchFamily="2" charset="0"/>
              </a:rPr>
              <a:t>của</a:t>
            </a:r>
            <a:r>
              <a:rPr lang="en-US" sz="2800" dirty="0">
                <a:cs typeface="#9Slide03 Arima Madurai Light" panose="00000400000000000000" pitchFamily="2" charset="0"/>
              </a:rPr>
              <a:t> TRÂU</a:t>
            </a:r>
          </a:p>
        </p:txBody>
      </p:sp>
      <p:sp>
        <p:nvSpPr>
          <p:cNvPr id="44" name="Hộp Văn bản 43">
            <a:extLst>
              <a:ext uri="{FF2B5EF4-FFF2-40B4-BE49-F238E27FC236}">
                <a16:creationId xmlns:a16="http://schemas.microsoft.com/office/drawing/2014/main" id="{507AFBB8-707E-4797-906B-4AA119DB37F6}"/>
              </a:ext>
            </a:extLst>
          </p:cNvPr>
          <p:cNvSpPr txBox="1"/>
          <p:nvPr/>
        </p:nvSpPr>
        <p:spPr>
          <a:xfrm>
            <a:off x="1649894" y="663063"/>
            <a:ext cx="701957" cy="369332"/>
          </a:xfrm>
          <a:prstGeom prst="rect">
            <a:avLst/>
          </a:prstGeom>
          <a:noFill/>
        </p:spPr>
        <p:txBody>
          <a:bodyPr wrap="square" rtlCol="0">
            <a:spAutoFit/>
          </a:bodyPr>
          <a:lstStyle/>
          <a:p>
            <a:r>
              <a:rPr lang="en-US" dirty="0"/>
              <a:t>%</a:t>
            </a:r>
          </a:p>
        </p:txBody>
      </p:sp>
      <p:sp>
        <p:nvSpPr>
          <p:cNvPr id="45" name="Tam giác Cân 44">
            <a:extLst>
              <a:ext uri="{FF2B5EF4-FFF2-40B4-BE49-F238E27FC236}">
                <a16:creationId xmlns:a16="http://schemas.microsoft.com/office/drawing/2014/main" id="{BC17672F-E8F5-4488-9C25-56703F71AE0F}"/>
              </a:ext>
            </a:extLst>
          </p:cNvPr>
          <p:cNvSpPr/>
          <p:nvPr/>
        </p:nvSpPr>
        <p:spPr>
          <a:xfrm>
            <a:off x="10619004" y="4775007"/>
            <a:ext cx="120611" cy="139698"/>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7" name="Tam giác Cân 46">
            <a:extLst>
              <a:ext uri="{FF2B5EF4-FFF2-40B4-BE49-F238E27FC236}">
                <a16:creationId xmlns:a16="http://schemas.microsoft.com/office/drawing/2014/main" id="{18A3BF7B-7240-49DD-9E98-6A4B1B48225B}"/>
              </a:ext>
            </a:extLst>
          </p:cNvPr>
          <p:cNvSpPr/>
          <p:nvPr/>
        </p:nvSpPr>
        <p:spPr>
          <a:xfrm>
            <a:off x="5410137" y="4616760"/>
            <a:ext cx="120611" cy="139698"/>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8" name="Tam giác Cân 47">
            <a:extLst>
              <a:ext uri="{FF2B5EF4-FFF2-40B4-BE49-F238E27FC236}">
                <a16:creationId xmlns:a16="http://schemas.microsoft.com/office/drawing/2014/main" id="{A6FEEC71-7D5E-4AB3-BF6A-321CC17421CF}"/>
              </a:ext>
            </a:extLst>
          </p:cNvPr>
          <p:cNvSpPr/>
          <p:nvPr/>
        </p:nvSpPr>
        <p:spPr>
          <a:xfrm>
            <a:off x="4787923" y="4608697"/>
            <a:ext cx="120611" cy="139698"/>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9" name="Tam giác Cân 48">
            <a:extLst>
              <a:ext uri="{FF2B5EF4-FFF2-40B4-BE49-F238E27FC236}">
                <a16:creationId xmlns:a16="http://schemas.microsoft.com/office/drawing/2014/main" id="{696F4C50-B393-4C25-AF83-C47C9CA206A5}"/>
              </a:ext>
            </a:extLst>
          </p:cNvPr>
          <p:cNvSpPr/>
          <p:nvPr/>
        </p:nvSpPr>
        <p:spPr>
          <a:xfrm>
            <a:off x="1728684" y="4605125"/>
            <a:ext cx="120611" cy="139698"/>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9" name="Tam giác Cân 28">
            <a:extLst>
              <a:ext uri="{FF2B5EF4-FFF2-40B4-BE49-F238E27FC236}">
                <a16:creationId xmlns:a16="http://schemas.microsoft.com/office/drawing/2014/main" id="{1507F8D8-EECB-42E4-AA72-679517BC6234}"/>
              </a:ext>
            </a:extLst>
          </p:cNvPr>
          <p:cNvSpPr/>
          <p:nvPr/>
        </p:nvSpPr>
        <p:spPr>
          <a:xfrm>
            <a:off x="3238500" y="4586511"/>
            <a:ext cx="140446" cy="159657"/>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4" name="Hộp Văn bản 2">
            <a:extLst>
              <a:ext uri="{FF2B5EF4-FFF2-40B4-BE49-F238E27FC236}">
                <a16:creationId xmlns:a16="http://schemas.microsoft.com/office/drawing/2014/main" id="{DE3B1197-7622-4B10-B1AC-B0D97C28982E}"/>
              </a:ext>
            </a:extLst>
          </p:cNvPr>
          <p:cNvSpPr txBox="1"/>
          <p:nvPr/>
        </p:nvSpPr>
        <p:spPr>
          <a:xfrm>
            <a:off x="2463349" y="231610"/>
            <a:ext cx="3846217" cy="1384995"/>
          </a:xfrm>
          <a:prstGeom prst="rect">
            <a:avLst/>
          </a:prstGeom>
          <a:solidFill>
            <a:schemeClr val="accent5">
              <a:lumMod val="20000"/>
              <a:lumOff val="80000"/>
            </a:schemeClr>
          </a:solidFill>
        </p:spPr>
        <p:txBody>
          <a:bodyPr wrap="square" rtlCol="0">
            <a:spAutoFit/>
          </a:bodyPr>
          <a:lstStyle/>
          <a:p>
            <a:r>
              <a:rPr lang="vi-VN" sz="2800" dirty="0">
                <a:cs typeface="#9Slide03 Arima Madurai Light" panose="00000400000000000000" pitchFamily="2" charset="0"/>
              </a:rPr>
              <a:t>Xác định giá trị từng năm của đường đầu tiên và dùng kí hiệu riêng cho từng đường</a:t>
            </a:r>
          </a:p>
        </p:txBody>
      </p:sp>
      <p:sp>
        <p:nvSpPr>
          <p:cNvPr id="55" name="Rectangle 54"/>
          <p:cNvSpPr/>
          <p:nvPr/>
        </p:nvSpPr>
        <p:spPr>
          <a:xfrm rot="19070505">
            <a:off x="8711741" y="838344"/>
            <a:ext cx="648138" cy="695671"/>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Rectangle 57"/>
          <p:cNvSpPr/>
          <p:nvPr/>
        </p:nvSpPr>
        <p:spPr>
          <a:xfrm rot="19070505">
            <a:off x="7587077" y="818961"/>
            <a:ext cx="706680" cy="693636"/>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Rectangle 58"/>
          <p:cNvSpPr/>
          <p:nvPr/>
        </p:nvSpPr>
        <p:spPr>
          <a:xfrm rot="19070505">
            <a:off x="9698360" y="875826"/>
            <a:ext cx="663071" cy="676266"/>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Rectangle 59"/>
          <p:cNvSpPr/>
          <p:nvPr/>
        </p:nvSpPr>
        <p:spPr>
          <a:xfrm rot="19070505">
            <a:off x="10484718" y="838393"/>
            <a:ext cx="611180" cy="69926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Rectangle 60"/>
          <p:cNvSpPr/>
          <p:nvPr/>
        </p:nvSpPr>
        <p:spPr>
          <a:xfrm rot="19070505">
            <a:off x="11253144" y="848931"/>
            <a:ext cx="618745" cy="690071"/>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Hộp Văn bản 49">
            <a:extLst>
              <a:ext uri="{FF2B5EF4-FFF2-40B4-BE49-F238E27FC236}">
                <a16:creationId xmlns:a16="http://schemas.microsoft.com/office/drawing/2014/main" id="{38683291-A0E7-4D28-8678-C3C84EFA1B11}"/>
              </a:ext>
            </a:extLst>
          </p:cNvPr>
          <p:cNvSpPr txBox="1"/>
          <p:nvPr/>
        </p:nvSpPr>
        <p:spPr>
          <a:xfrm>
            <a:off x="3007970" y="4772134"/>
            <a:ext cx="738530" cy="400110"/>
          </a:xfrm>
          <a:prstGeom prst="rect">
            <a:avLst/>
          </a:prstGeom>
          <a:noFill/>
          <a:ln>
            <a:noFill/>
          </a:ln>
        </p:spPr>
        <p:txBody>
          <a:bodyPr wrap="square" rtlCol="0">
            <a:spAutoFit/>
          </a:bodyPr>
          <a:lstStyle/>
          <a:p>
            <a:r>
              <a:rPr lang="en-US" sz="2000" dirty="0">
                <a:cs typeface="#9Slide03 Arima Madurai Light" panose="00000400000000000000" pitchFamily="2" charset="0"/>
              </a:rPr>
              <a:t>103,8</a:t>
            </a:r>
          </a:p>
        </p:txBody>
      </p:sp>
      <p:sp>
        <p:nvSpPr>
          <p:cNvPr id="64" name="Hộp Văn bản 49">
            <a:extLst>
              <a:ext uri="{FF2B5EF4-FFF2-40B4-BE49-F238E27FC236}">
                <a16:creationId xmlns:a16="http://schemas.microsoft.com/office/drawing/2014/main" id="{38683291-A0E7-4D28-8678-C3C84EFA1B11}"/>
              </a:ext>
            </a:extLst>
          </p:cNvPr>
          <p:cNvSpPr txBox="1"/>
          <p:nvPr/>
        </p:nvSpPr>
        <p:spPr>
          <a:xfrm>
            <a:off x="4557025" y="4732279"/>
            <a:ext cx="721375" cy="400110"/>
          </a:xfrm>
          <a:prstGeom prst="rect">
            <a:avLst/>
          </a:prstGeom>
          <a:noFill/>
          <a:ln>
            <a:noFill/>
          </a:ln>
        </p:spPr>
        <p:txBody>
          <a:bodyPr wrap="square" rtlCol="0">
            <a:spAutoFit/>
          </a:bodyPr>
          <a:lstStyle/>
          <a:p>
            <a:r>
              <a:rPr lang="en-US" sz="2000" dirty="0">
                <a:cs typeface="#9Slide03 Arima Madurai Light" panose="00000400000000000000" pitchFamily="2" charset="0"/>
              </a:rPr>
              <a:t>101,5</a:t>
            </a:r>
          </a:p>
        </p:txBody>
      </p:sp>
      <p:sp>
        <p:nvSpPr>
          <p:cNvPr id="65" name="Hộp Văn bản 49">
            <a:extLst>
              <a:ext uri="{FF2B5EF4-FFF2-40B4-BE49-F238E27FC236}">
                <a16:creationId xmlns:a16="http://schemas.microsoft.com/office/drawing/2014/main" id="{38683291-A0E7-4D28-8678-C3C84EFA1B11}"/>
              </a:ext>
            </a:extLst>
          </p:cNvPr>
          <p:cNvSpPr txBox="1"/>
          <p:nvPr/>
        </p:nvSpPr>
        <p:spPr>
          <a:xfrm>
            <a:off x="5213692" y="4772134"/>
            <a:ext cx="691808" cy="400110"/>
          </a:xfrm>
          <a:prstGeom prst="rect">
            <a:avLst/>
          </a:prstGeom>
          <a:noFill/>
          <a:ln>
            <a:noFill/>
          </a:ln>
        </p:spPr>
        <p:txBody>
          <a:bodyPr wrap="square" rtlCol="0">
            <a:spAutoFit/>
          </a:bodyPr>
          <a:lstStyle/>
          <a:p>
            <a:r>
              <a:rPr lang="en-US" sz="2000" dirty="0">
                <a:cs typeface="#9Slide03 Arima Madurai Light" panose="00000400000000000000" pitchFamily="2" charset="0"/>
              </a:rPr>
              <a:t>98,6</a:t>
            </a:r>
          </a:p>
        </p:txBody>
      </p:sp>
      <p:sp>
        <p:nvSpPr>
          <p:cNvPr id="66" name="Hộp Văn bản 49">
            <a:extLst>
              <a:ext uri="{FF2B5EF4-FFF2-40B4-BE49-F238E27FC236}">
                <a16:creationId xmlns:a16="http://schemas.microsoft.com/office/drawing/2014/main" id="{38683291-A0E7-4D28-8678-C3C84EFA1B11}"/>
              </a:ext>
            </a:extLst>
          </p:cNvPr>
          <p:cNvSpPr txBox="1"/>
          <p:nvPr/>
        </p:nvSpPr>
        <p:spPr>
          <a:xfrm>
            <a:off x="10409563" y="4851204"/>
            <a:ext cx="859512" cy="400110"/>
          </a:xfrm>
          <a:prstGeom prst="rect">
            <a:avLst/>
          </a:prstGeom>
          <a:noFill/>
          <a:ln>
            <a:noFill/>
          </a:ln>
        </p:spPr>
        <p:txBody>
          <a:bodyPr wrap="square" rtlCol="0">
            <a:spAutoFit/>
          </a:bodyPr>
          <a:lstStyle/>
          <a:p>
            <a:r>
              <a:rPr lang="en-US" sz="2000" dirty="0">
                <a:cs typeface="#9Slide03 Arima Madurai Light" panose="00000400000000000000" pitchFamily="2" charset="0"/>
              </a:rPr>
              <a:t>83,7</a:t>
            </a:r>
          </a:p>
        </p:txBody>
      </p:sp>
      <p:sp>
        <p:nvSpPr>
          <p:cNvPr id="74" name="Hộp Văn bản 2">
            <a:extLst>
              <a:ext uri="{FF2B5EF4-FFF2-40B4-BE49-F238E27FC236}">
                <a16:creationId xmlns:a16="http://schemas.microsoft.com/office/drawing/2014/main" id="{DE3B1197-7622-4B10-B1AC-B0D97C28982E}"/>
              </a:ext>
            </a:extLst>
          </p:cNvPr>
          <p:cNvSpPr txBox="1"/>
          <p:nvPr/>
        </p:nvSpPr>
        <p:spPr>
          <a:xfrm>
            <a:off x="2463349" y="231610"/>
            <a:ext cx="3846217" cy="1815882"/>
          </a:xfrm>
          <a:prstGeom prst="rect">
            <a:avLst/>
          </a:prstGeom>
          <a:solidFill>
            <a:schemeClr val="accent5">
              <a:lumMod val="20000"/>
              <a:lumOff val="80000"/>
            </a:schemeClr>
          </a:solidFill>
        </p:spPr>
        <p:txBody>
          <a:bodyPr wrap="square" rtlCol="0">
            <a:spAutoFit/>
          </a:bodyPr>
          <a:lstStyle/>
          <a:p>
            <a:r>
              <a:rPr lang="vi-VN" sz="2800" dirty="0">
                <a:cs typeface="#9Slide03 Arima Madurai Light" panose="00000400000000000000" pitchFamily="2" charset="0"/>
              </a:rPr>
              <a:t>Nối các điểm vừa xác định </a:t>
            </a:r>
          </a:p>
          <a:p>
            <a:r>
              <a:rPr lang="vi-VN" sz="2800" i="1" dirty="0">
                <a:cs typeface="#9Slide03 Arima Madurai Light" panose="00000400000000000000" pitchFamily="2" charset="0"/>
              </a:rPr>
              <a:t>(Lưu ý: xác định các điểm</a:t>
            </a:r>
            <a:endParaRPr lang="en-US" sz="2800" i="1" dirty="0">
              <a:cs typeface="#9Slide03 Arima Madurai Light" panose="00000400000000000000" pitchFamily="2" charset="0"/>
            </a:endParaRPr>
          </a:p>
          <a:p>
            <a:r>
              <a:rPr lang="vi-VN" sz="2800" i="1" dirty="0">
                <a:cs typeface="#9Slide03 Arima Madurai Light" panose="00000400000000000000" pitchFamily="2" charset="0"/>
              </a:rPr>
              <a:t> xong thì nối liền- tránh lộn sang đường khác)</a:t>
            </a:r>
          </a:p>
        </p:txBody>
      </p:sp>
      <p:sp>
        <p:nvSpPr>
          <p:cNvPr id="33" name="Rectangle 32"/>
          <p:cNvSpPr/>
          <p:nvPr/>
        </p:nvSpPr>
        <p:spPr>
          <a:xfrm rot="19070505">
            <a:off x="1213372" y="4160978"/>
            <a:ext cx="867034" cy="842789"/>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7" name="Hộp Văn bản 2">
            <a:extLst>
              <a:ext uri="{FF2B5EF4-FFF2-40B4-BE49-F238E27FC236}">
                <a16:creationId xmlns:a16="http://schemas.microsoft.com/office/drawing/2014/main" id="{DE3B1197-7622-4B10-B1AC-B0D97C28982E}"/>
              </a:ext>
            </a:extLst>
          </p:cNvPr>
          <p:cNvSpPr txBox="1"/>
          <p:nvPr/>
        </p:nvSpPr>
        <p:spPr>
          <a:xfrm>
            <a:off x="2478846" y="244310"/>
            <a:ext cx="3846217" cy="1815882"/>
          </a:xfrm>
          <a:prstGeom prst="rect">
            <a:avLst/>
          </a:prstGeom>
          <a:solidFill>
            <a:schemeClr val="accent5">
              <a:lumMod val="20000"/>
              <a:lumOff val="80000"/>
            </a:schemeClr>
          </a:solidFill>
        </p:spPr>
        <p:txBody>
          <a:bodyPr wrap="square" rtlCol="0">
            <a:spAutoFit/>
          </a:bodyPr>
          <a:lstStyle/>
          <a:p>
            <a:pPr lvl="0" algn="ctr"/>
            <a:r>
              <a:rPr lang="en-US" sz="2800" dirty="0" err="1">
                <a:solidFill>
                  <a:prstClr val="black"/>
                </a:solidFill>
                <a:cs typeface="#9Slide03 Arima Madurai Light" panose="00000400000000000000" pitchFamily="2" charset="0"/>
              </a:rPr>
              <a:t>Tương</a:t>
            </a:r>
            <a:r>
              <a:rPr lang="en-US" sz="2800" dirty="0">
                <a:solidFill>
                  <a:prstClr val="black"/>
                </a:solidFill>
                <a:cs typeface="#9Slide03 Arima Madurai Light" panose="00000400000000000000" pitchFamily="2" charset="0"/>
              </a:rPr>
              <a:t> </a:t>
            </a:r>
            <a:r>
              <a:rPr lang="en-US" sz="2800" dirty="0" err="1">
                <a:solidFill>
                  <a:prstClr val="black"/>
                </a:solidFill>
                <a:cs typeface="#9Slide03 Arima Madurai Light" panose="00000400000000000000" pitchFamily="2" charset="0"/>
              </a:rPr>
              <a:t>tự</a:t>
            </a:r>
            <a:r>
              <a:rPr lang="en-US" sz="2800" dirty="0">
                <a:solidFill>
                  <a:prstClr val="black"/>
                </a:solidFill>
                <a:cs typeface="#9Slide03 Arima Madurai Light" panose="00000400000000000000" pitchFamily="2" charset="0"/>
              </a:rPr>
              <a:t>, </a:t>
            </a:r>
            <a:r>
              <a:rPr lang="en-US" sz="2800" dirty="0" err="1">
                <a:solidFill>
                  <a:prstClr val="black"/>
                </a:solidFill>
                <a:cs typeface="#9Slide03 Arima Madurai Light" panose="00000400000000000000" pitchFamily="2" charset="0"/>
              </a:rPr>
              <a:t>các</a:t>
            </a:r>
            <a:r>
              <a:rPr lang="en-US" sz="2800" dirty="0">
                <a:solidFill>
                  <a:prstClr val="black"/>
                </a:solidFill>
                <a:cs typeface="#9Slide03 Arima Madurai Light" panose="00000400000000000000" pitchFamily="2" charset="0"/>
              </a:rPr>
              <a:t> </a:t>
            </a:r>
            <a:r>
              <a:rPr lang="en-US" sz="2800" dirty="0" err="1">
                <a:solidFill>
                  <a:prstClr val="black"/>
                </a:solidFill>
                <a:cs typeface="#9Slide03 Arima Madurai Light" panose="00000400000000000000" pitchFamily="2" charset="0"/>
              </a:rPr>
              <a:t>em</a:t>
            </a:r>
            <a:r>
              <a:rPr lang="en-US" sz="2800" dirty="0">
                <a:solidFill>
                  <a:prstClr val="black"/>
                </a:solidFill>
                <a:cs typeface="#9Slide03 Arima Madurai Light" panose="00000400000000000000" pitchFamily="2" charset="0"/>
              </a:rPr>
              <a:t> </a:t>
            </a:r>
            <a:r>
              <a:rPr lang="en-US" sz="2800" dirty="0" err="1">
                <a:solidFill>
                  <a:prstClr val="black"/>
                </a:solidFill>
                <a:cs typeface="#9Slide03 Arima Madurai Light" panose="00000400000000000000" pitchFamily="2" charset="0"/>
              </a:rPr>
              <a:t>vẽ</a:t>
            </a:r>
            <a:r>
              <a:rPr lang="en-US" sz="2800" dirty="0">
                <a:solidFill>
                  <a:prstClr val="black"/>
                </a:solidFill>
                <a:cs typeface="#9Slide03 Arima Madurai Light" panose="00000400000000000000" pitchFamily="2" charset="0"/>
              </a:rPr>
              <a:t> </a:t>
            </a:r>
            <a:r>
              <a:rPr lang="en-US" sz="2800" dirty="0" err="1">
                <a:solidFill>
                  <a:prstClr val="black"/>
                </a:solidFill>
                <a:cs typeface="#9Slide03 Arima Madurai Light" panose="00000400000000000000" pitchFamily="2" charset="0"/>
              </a:rPr>
              <a:t>các</a:t>
            </a:r>
            <a:r>
              <a:rPr lang="en-US" sz="2800" dirty="0">
                <a:solidFill>
                  <a:prstClr val="black"/>
                </a:solidFill>
                <a:cs typeface="#9Slide03 Arima Madurai Light" panose="00000400000000000000" pitchFamily="2" charset="0"/>
              </a:rPr>
              <a:t>  </a:t>
            </a:r>
            <a:r>
              <a:rPr lang="en-US" sz="2800" dirty="0" err="1">
                <a:solidFill>
                  <a:prstClr val="black"/>
                </a:solidFill>
                <a:cs typeface="#9Slide03 Arima Madurai Light" panose="00000400000000000000" pitchFamily="2" charset="0"/>
              </a:rPr>
              <a:t>đường</a:t>
            </a:r>
            <a:r>
              <a:rPr lang="en-US" sz="2800" dirty="0">
                <a:solidFill>
                  <a:prstClr val="black"/>
                </a:solidFill>
                <a:cs typeface="#9Slide03 Arima Madurai Light" panose="00000400000000000000" pitchFamily="2" charset="0"/>
              </a:rPr>
              <a:t> </a:t>
            </a:r>
            <a:r>
              <a:rPr lang="en-US" sz="2800" dirty="0" err="1">
                <a:solidFill>
                  <a:prstClr val="black"/>
                </a:solidFill>
                <a:cs typeface="#9Slide03 Arima Madurai Light" panose="00000400000000000000" pitchFamily="2" charset="0"/>
              </a:rPr>
              <a:t>còn</a:t>
            </a:r>
            <a:r>
              <a:rPr lang="en-US" sz="2800" dirty="0">
                <a:solidFill>
                  <a:prstClr val="black"/>
                </a:solidFill>
                <a:cs typeface="#9Slide03 Arima Madurai Light" panose="00000400000000000000" pitchFamily="2" charset="0"/>
              </a:rPr>
              <a:t> </a:t>
            </a:r>
            <a:r>
              <a:rPr lang="en-US" sz="2800" dirty="0" err="1">
                <a:solidFill>
                  <a:prstClr val="black"/>
                </a:solidFill>
                <a:cs typeface="#9Slide03 Arima Madurai Light" panose="00000400000000000000" pitchFamily="2" charset="0"/>
              </a:rPr>
              <a:t>lại</a:t>
            </a:r>
            <a:r>
              <a:rPr lang="en-US" sz="2800" dirty="0">
                <a:solidFill>
                  <a:prstClr val="black"/>
                </a:solidFill>
                <a:cs typeface="#9Slide03 Arima Madurai Light" panose="00000400000000000000" pitchFamily="2" charset="0"/>
              </a:rPr>
              <a:t> </a:t>
            </a:r>
            <a:r>
              <a:rPr lang="en-US" sz="2800" dirty="0" err="1">
                <a:solidFill>
                  <a:prstClr val="black"/>
                </a:solidFill>
                <a:cs typeface="#9Slide03 Arima Madurai Light" panose="00000400000000000000" pitchFamily="2" charset="0"/>
              </a:rPr>
              <a:t>nhé</a:t>
            </a:r>
            <a:r>
              <a:rPr lang="en-US" sz="2800" dirty="0">
                <a:solidFill>
                  <a:prstClr val="black"/>
                </a:solidFill>
                <a:cs typeface="#9Slide03 Arima Madurai Light" panose="00000400000000000000" pitchFamily="2" charset="0"/>
              </a:rPr>
              <a:t>, </a:t>
            </a:r>
            <a:r>
              <a:rPr lang="en-US" sz="2800" dirty="0" err="1">
                <a:solidFill>
                  <a:prstClr val="black"/>
                </a:solidFill>
                <a:cs typeface="#9Slide03 Arima Madurai Light" panose="00000400000000000000" pitchFamily="2" charset="0"/>
              </a:rPr>
              <a:t>sau</a:t>
            </a:r>
            <a:r>
              <a:rPr lang="en-US" sz="2800" dirty="0">
                <a:solidFill>
                  <a:prstClr val="black"/>
                </a:solidFill>
                <a:cs typeface="#9Slide03 Arima Madurai Light" panose="00000400000000000000" pitchFamily="2" charset="0"/>
              </a:rPr>
              <a:t> </a:t>
            </a:r>
            <a:r>
              <a:rPr lang="en-US" sz="2800" dirty="0" err="1">
                <a:solidFill>
                  <a:prstClr val="black"/>
                </a:solidFill>
                <a:cs typeface="#9Slide03 Arima Madurai Light" panose="00000400000000000000" pitchFamily="2" charset="0"/>
              </a:rPr>
              <a:t>đó</a:t>
            </a:r>
            <a:r>
              <a:rPr lang="en-US" sz="2800" dirty="0">
                <a:solidFill>
                  <a:prstClr val="black"/>
                </a:solidFill>
                <a:cs typeface="#9Slide03 Arima Madurai Light" panose="00000400000000000000" pitchFamily="2" charset="0"/>
              </a:rPr>
              <a:t> </a:t>
            </a:r>
            <a:r>
              <a:rPr lang="en-US" sz="2800" dirty="0" err="1">
                <a:solidFill>
                  <a:prstClr val="black"/>
                </a:solidFill>
                <a:cs typeface="#9Slide03 Arima Madurai Light" panose="00000400000000000000" pitchFamily="2" charset="0"/>
              </a:rPr>
              <a:t>thêm</a:t>
            </a:r>
            <a:r>
              <a:rPr lang="en-US" sz="2800" dirty="0">
                <a:solidFill>
                  <a:prstClr val="black"/>
                </a:solidFill>
                <a:cs typeface="#9Slide03 Arima Madurai Light" panose="00000400000000000000" pitchFamily="2" charset="0"/>
              </a:rPr>
              <a:t> </a:t>
            </a:r>
            <a:r>
              <a:rPr lang="en-US" sz="2800" dirty="0" err="1">
                <a:solidFill>
                  <a:prstClr val="black"/>
                </a:solidFill>
                <a:cs typeface="#9Slide03 Arima Madurai Light" panose="00000400000000000000" pitchFamily="2" charset="0"/>
              </a:rPr>
              <a:t>chú</a:t>
            </a:r>
            <a:r>
              <a:rPr lang="en-US" sz="2800" dirty="0">
                <a:solidFill>
                  <a:prstClr val="black"/>
                </a:solidFill>
                <a:cs typeface="#9Slide03 Arima Madurai Light" panose="00000400000000000000" pitchFamily="2" charset="0"/>
              </a:rPr>
              <a:t> </a:t>
            </a:r>
            <a:r>
              <a:rPr lang="en-US" sz="2800" dirty="0" err="1">
                <a:solidFill>
                  <a:prstClr val="black"/>
                </a:solidFill>
                <a:cs typeface="#9Slide03 Arima Madurai Light" panose="00000400000000000000" pitchFamily="2" charset="0"/>
              </a:rPr>
              <a:t>giải</a:t>
            </a:r>
            <a:r>
              <a:rPr lang="en-US" sz="2800" dirty="0">
                <a:solidFill>
                  <a:prstClr val="black"/>
                </a:solidFill>
                <a:cs typeface="#9Slide03 Arima Madurai Light" panose="00000400000000000000" pitchFamily="2" charset="0"/>
              </a:rPr>
              <a:t> </a:t>
            </a:r>
            <a:r>
              <a:rPr lang="en-US" sz="2800" dirty="0" err="1">
                <a:solidFill>
                  <a:prstClr val="black"/>
                </a:solidFill>
                <a:cs typeface="#9Slide03 Arima Madurai Light" panose="00000400000000000000" pitchFamily="2" charset="0"/>
              </a:rPr>
              <a:t>và</a:t>
            </a:r>
            <a:r>
              <a:rPr lang="en-US" sz="2800" dirty="0">
                <a:solidFill>
                  <a:prstClr val="black"/>
                </a:solidFill>
                <a:cs typeface="#9Slide03 Arima Madurai Light" panose="00000400000000000000" pitchFamily="2" charset="0"/>
              </a:rPr>
              <a:t> </a:t>
            </a:r>
            <a:r>
              <a:rPr lang="en-US" sz="2800" dirty="0" err="1">
                <a:solidFill>
                  <a:prstClr val="black"/>
                </a:solidFill>
                <a:cs typeface="#9Slide03 Arima Madurai Light" panose="00000400000000000000" pitchFamily="2" charset="0"/>
              </a:rPr>
              <a:t>tên</a:t>
            </a:r>
            <a:r>
              <a:rPr lang="en-US" sz="2800" dirty="0">
                <a:solidFill>
                  <a:prstClr val="black"/>
                </a:solidFill>
                <a:cs typeface="#9Slide03 Arima Madurai Light" panose="00000400000000000000" pitchFamily="2" charset="0"/>
              </a:rPr>
              <a:t> </a:t>
            </a:r>
            <a:r>
              <a:rPr lang="en-US" sz="2800" dirty="0" err="1">
                <a:solidFill>
                  <a:prstClr val="black"/>
                </a:solidFill>
                <a:cs typeface="#9Slide03 Arima Madurai Light" panose="00000400000000000000" pitchFamily="2" charset="0"/>
              </a:rPr>
              <a:t>biều</a:t>
            </a:r>
            <a:r>
              <a:rPr lang="en-US" sz="2800" dirty="0">
                <a:solidFill>
                  <a:prstClr val="black"/>
                </a:solidFill>
                <a:cs typeface="#9Slide03 Arima Madurai Light" panose="00000400000000000000" pitchFamily="2" charset="0"/>
              </a:rPr>
              <a:t> </a:t>
            </a:r>
            <a:r>
              <a:rPr lang="en-US" sz="2800" dirty="0" err="1">
                <a:solidFill>
                  <a:prstClr val="black"/>
                </a:solidFill>
                <a:cs typeface="#9Slide03 Arima Madurai Light" panose="00000400000000000000" pitchFamily="2" charset="0"/>
              </a:rPr>
              <a:t>đồ</a:t>
            </a:r>
            <a:endParaRPr lang="en-US" sz="2800" dirty="0">
              <a:solidFill>
                <a:prstClr val="black"/>
              </a:solidFill>
              <a:cs typeface="#9Slide03 Arima Madurai Light" panose="00000400000000000000" pitchFamily="2" charset="0"/>
            </a:endParaRPr>
          </a:p>
          <a:p>
            <a:pPr lvl="0" algn="ctr"/>
            <a:endParaRPr lang="en-US" sz="2800" dirty="0">
              <a:solidFill>
                <a:prstClr val="black"/>
              </a:solidFill>
              <a:cs typeface="#9Slide03 Arima Madurai Light" panose="00000400000000000000" pitchFamily="2" charset="0"/>
            </a:endParaRPr>
          </a:p>
        </p:txBody>
      </p:sp>
    </p:spTree>
    <p:extLst>
      <p:ext uri="{BB962C8B-B14F-4D97-AF65-F5344CB8AC3E}">
        <p14:creationId xmlns:p14="http://schemas.microsoft.com/office/powerpoint/2010/main" val="227755774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circle(in)">
                                      <p:cBhvr>
                                        <p:cTn id="7" dur="2000"/>
                                        <p:tgtEl>
                                          <p:spTgt spid="5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1" nodeType="clickEffect">
                                  <p:stCondLst>
                                    <p:cond delay="0"/>
                                  </p:stCondLst>
                                  <p:childTnLst>
                                    <p:set>
                                      <p:cBhvr>
                                        <p:cTn id="11" dur="1" fill="hold">
                                          <p:stCondLst>
                                            <p:cond delay="0"/>
                                          </p:stCondLst>
                                        </p:cTn>
                                        <p:tgtEl>
                                          <p:spTgt spid="58"/>
                                        </p:tgtEl>
                                        <p:attrNameLst>
                                          <p:attrName>style.visibility</p:attrName>
                                        </p:attrNameLst>
                                      </p:cBhvr>
                                      <p:to>
                                        <p:strVal val="visible"/>
                                      </p:to>
                                    </p:set>
                                    <p:animEffect transition="in" filter="wipe(down)">
                                      <p:cBhvr>
                                        <p:cTn id="12" dur="500"/>
                                        <p:tgtEl>
                                          <p:spTgt spid="58"/>
                                        </p:tgtEl>
                                      </p:cBhvr>
                                    </p:animEffect>
                                  </p:childTnLst>
                                </p:cTn>
                              </p:par>
                            </p:childTnLst>
                          </p:cTn>
                        </p:par>
                        <p:par>
                          <p:cTn id="13" fill="hold">
                            <p:stCondLst>
                              <p:cond delay="500"/>
                            </p:stCondLst>
                            <p:childTnLst>
                              <p:par>
                                <p:cTn id="14" presetID="8" presetClass="emph" presetSubtype="0" fill="hold" grpId="0" nodeType="afterEffect">
                                  <p:stCondLst>
                                    <p:cond delay="0"/>
                                  </p:stCondLst>
                                  <p:childTnLst>
                                    <p:animRot by="21600000">
                                      <p:cBhvr>
                                        <p:cTn id="15" dur="2000" fill="hold"/>
                                        <p:tgtEl>
                                          <p:spTgt spid="58"/>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8" presetClass="emph" presetSubtype="0" fill="hold" grpId="0" nodeType="clickEffect">
                                  <p:stCondLst>
                                    <p:cond delay="0"/>
                                  </p:stCondLst>
                                  <p:childTnLst>
                                    <p:animRot by="21600000">
                                      <p:cBhvr>
                                        <p:cTn id="19" dur="2000" fill="hold"/>
                                        <p:tgtEl>
                                          <p:spTgt spid="33"/>
                                        </p:tgtEl>
                                        <p:attrNameLst>
                                          <p:attrName>r</p:attrName>
                                        </p:attrNameLst>
                                      </p:cBhvr>
                                    </p:animRot>
                                  </p:childTnLst>
                                </p:cTn>
                              </p:par>
                            </p:childTnLst>
                          </p:cTn>
                        </p:par>
                      </p:childTnLst>
                    </p:cTn>
                  </p:par>
                  <p:par>
                    <p:cTn id="20" fill="hold">
                      <p:stCondLst>
                        <p:cond delay="indefinite"/>
                      </p:stCondLst>
                      <p:childTnLst>
                        <p:par>
                          <p:cTn id="21" fill="hold">
                            <p:stCondLst>
                              <p:cond delay="0"/>
                            </p:stCondLst>
                            <p:childTnLst>
                              <p:par>
                                <p:cTn id="22" presetID="42" presetClass="path" presetSubtype="0" accel="50000" decel="50000" fill="hold" grpId="1" nodeType="clickEffect">
                                  <p:stCondLst>
                                    <p:cond delay="0"/>
                                  </p:stCondLst>
                                  <p:childTnLst>
                                    <p:animMotion origin="layout" path="M 0.55273 -0.6132 L 3.95833E-6 4.44444E-6 " pathEditMode="relative" rAng="0" ptsTypes="AA">
                                      <p:cBhvr>
                                        <p:cTn id="23" dur="2000" fill="hold"/>
                                        <p:tgtEl>
                                          <p:spTgt spid="33"/>
                                        </p:tgtEl>
                                        <p:attrNameLst>
                                          <p:attrName>ppt_x</p:attrName>
                                          <p:attrName>ppt_y</p:attrName>
                                        </p:attrNameLst>
                                      </p:cBhvr>
                                      <p:rCtr x="-27643" y="30648"/>
                                    </p:animMotion>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1" nodeType="clickEffect">
                                  <p:stCondLst>
                                    <p:cond delay="0"/>
                                  </p:stCondLst>
                                  <p:childTnLst>
                                    <p:set>
                                      <p:cBhvr>
                                        <p:cTn id="27" dur="1" fill="hold">
                                          <p:stCondLst>
                                            <p:cond delay="0"/>
                                          </p:stCondLst>
                                        </p:cTn>
                                        <p:tgtEl>
                                          <p:spTgt spid="49"/>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27" presetClass="emph" presetSubtype="0" repeatCount="5000" fill="remove" grpId="0" nodeType="clickEffect">
                                  <p:stCondLst>
                                    <p:cond delay="0"/>
                                  </p:stCondLst>
                                  <p:childTnLst>
                                    <p:animClr clrSpc="rgb" dir="cw">
                                      <p:cBhvr override="childStyle">
                                        <p:cTn id="31" dur="250" autoRev="1" fill="remove"/>
                                        <p:tgtEl>
                                          <p:spTgt spid="49"/>
                                        </p:tgtEl>
                                        <p:attrNameLst>
                                          <p:attrName>style.color</p:attrName>
                                        </p:attrNameLst>
                                      </p:cBhvr>
                                      <p:to>
                                        <a:schemeClr val="bg1"/>
                                      </p:to>
                                    </p:animClr>
                                    <p:animClr clrSpc="rgb" dir="cw">
                                      <p:cBhvr>
                                        <p:cTn id="32" dur="250" autoRev="1" fill="remove"/>
                                        <p:tgtEl>
                                          <p:spTgt spid="49"/>
                                        </p:tgtEl>
                                        <p:attrNameLst>
                                          <p:attrName>fillcolor</p:attrName>
                                        </p:attrNameLst>
                                      </p:cBhvr>
                                      <p:to>
                                        <a:schemeClr val="bg1"/>
                                      </p:to>
                                    </p:animClr>
                                    <p:set>
                                      <p:cBhvr>
                                        <p:cTn id="33" dur="250" autoRev="1" fill="remove"/>
                                        <p:tgtEl>
                                          <p:spTgt spid="49"/>
                                        </p:tgtEl>
                                        <p:attrNameLst>
                                          <p:attrName>fill.type</p:attrName>
                                        </p:attrNameLst>
                                      </p:cBhvr>
                                      <p:to>
                                        <p:strVal val="solid"/>
                                      </p:to>
                                    </p:set>
                                    <p:set>
                                      <p:cBhvr>
                                        <p:cTn id="34" dur="250" autoRev="1" fill="remove"/>
                                        <p:tgtEl>
                                          <p:spTgt spid="49"/>
                                        </p:tgtEl>
                                        <p:attrNameLst>
                                          <p:attrName>fill.on</p:attrName>
                                        </p:attrNameLst>
                                      </p:cBhvr>
                                      <p:to>
                                        <p:strVal val="true"/>
                                      </p:to>
                                    </p:se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1" nodeType="clickEffect">
                                  <p:stCondLst>
                                    <p:cond delay="0"/>
                                  </p:stCondLst>
                                  <p:childTnLst>
                                    <p:set>
                                      <p:cBhvr>
                                        <p:cTn id="38" dur="1" fill="hold">
                                          <p:stCondLst>
                                            <p:cond delay="0"/>
                                          </p:stCondLst>
                                        </p:cTn>
                                        <p:tgtEl>
                                          <p:spTgt spid="55"/>
                                        </p:tgtEl>
                                        <p:attrNameLst>
                                          <p:attrName>style.visibility</p:attrName>
                                        </p:attrNameLst>
                                      </p:cBhvr>
                                      <p:to>
                                        <p:strVal val="visible"/>
                                      </p:to>
                                    </p:set>
                                    <p:animEffect transition="in" filter="wipe(down)">
                                      <p:cBhvr>
                                        <p:cTn id="39" dur="500"/>
                                        <p:tgtEl>
                                          <p:spTgt spid="55"/>
                                        </p:tgtEl>
                                      </p:cBhvr>
                                    </p:animEffect>
                                  </p:childTnLst>
                                </p:cTn>
                              </p:par>
                            </p:childTnLst>
                          </p:cTn>
                        </p:par>
                      </p:childTnLst>
                    </p:cTn>
                  </p:par>
                  <p:par>
                    <p:cTn id="40" fill="hold">
                      <p:stCondLst>
                        <p:cond delay="indefinite"/>
                      </p:stCondLst>
                      <p:childTnLst>
                        <p:par>
                          <p:cTn id="41" fill="hold">
                            <p:stCondLst>
                              <p:cond delay="0"/>
                            </p:stCondLst>
                            <p:childTnLst>
                              <p:par>
                                <p:cTn id="42" presetID="8" presetClass="emph" presetSubtype="0" fill="hold" grpId="0" nodeType="clickEffect">
                                  <p:stCondLst>
                                    <p:cond delay="0"/>
                                  </p:stCondLst>
                                  <p:childTnLst>
                                    <p:animRot by="21600000">
                                      <p:cBhvr>
                                        <p:cTn id="43" dur="2000" fill="hold"/>
                                        <p:tgtEl>
                                          <p:spTgt spid="55"/>
                                        </p:tgtEl>
                                        <p:attrNameLst>
                                          <p:attrName>r</p:attrName>
                                        </p:attrNameLst>
                                      </p:cBhvr>
                                    </p:animRot>
                                  </p:childTnLst>
                                </p:cTn>
                              </p:par>
                            </p:childTnLst>
                          </p:cTn>
                        </p:par>
                      </p:childTnLst>
                    </p:cTn>
                  </p:par>
                  <p:par>
                    <p:cTn id="44" fill="hold">
                      <p:stCondLst>
                        <p:cond delay="indefinite"/>
                      </p:stCondLst>
                      <p:childTnLst>
                        <p:par>
                          <p:cTn id="45" fill="hold">
                            <p:stCondLst>
                              <p:cond delay="0"/>
                            </p:stCondLst>
                            <p:childTnLst>
                              <p:par>
                                <p:cTn id="46" presetID="2" presetClass="entr" presetSubtype="8" fill="hold" nodeType="clickEffect">
                                  <p:stCondLst>
                                    <p:cond delay="0"/>
                                  </p:stCondLst>
                                  <p:childTnLst>
                                    <p:set>
                                      <p:cBhvr>
                                        <p:cTn id="47" dur="1" fill="hold">
                                          <p:stCondLst>
                                            <p:cond delay="0"/>
                                          </p:stCondLst>
                                        </p:cTn>
                                        <p:tgtEl>
                                          <p:spTgt spid="5"/>
                                        </p:tgtEl>
                                        <p:attrNameLst>
                                          <p:attrName>style.visibility</p:attrName>
                                        </p:attrNameLst>
                                      </p:cBhvr>
                                      <p:to>
                                        <p:strVal val="visible"/>
                                      </p:to>
                                    </p:set>
                                    <p:anim calcmode="lin" valueType="num">
                                      <p:cBhvr additive="base">
                                        <p:cTn id="48" dur="1000" fill="hold"/>
                                        <p:tgtEl>
                                          <p:spTgt spid="5"/>
                                        </p:tgtEl>
                                        <p:attrNameLst>
                                          <p:attrName>ppt_x</p:attrName>
                                        </p:attrNameLst>
                                      </p:cBhvr>
                                      <p:tavLst>
                                        <p:tav tm="0">
                                          <p:val>
                                            <p:strVal val="0-#ppt_w/2"/>
                                          </p:val>
                                        </p:tav>
                                        <p:tav tm="100000">
                                          <p:val>
                                            <p:strVal val="#ppt_x"/>
                                          </p:val>
                                        </p:tav>
                                      </p:tavLst>
                                    </p:anim>
                                    <p:anim calcmode="lin" valueType="num">
                                      <p:cBhvr additive="base">
                                        <p:cTn id="49" dur="10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8" fill="hold" nodeType="clickEffect">
                                  <p:stCondLst>
                                    <p:cond delay="0"/>
                                  </p:stCondLst>
                                  <p:childTnLst>
                                    <p:set>
                                      <p:cBhvr>
                                        <p:cTn id="53" dur="1" fill="hold">
                                          <p:stCondLst>
                                            <p:cond delay="0"/>
                                          </p:stCondLst>
                                        </p:cTn>
                                        <p:tgtEl>
                                          <p:spTgt spid="56"/>
                                        </p:tgtEl>
                                        <p:attrNameLst>
                                          <p:attrName>style.visibility</p:attrName>
                                        </p:attrNameLst>
                                      </p:cBhvr>
                                      <p:to>
                                        <p:strVal val="visible"/>
                                      </p:to>
                                    </p:set>
                                    <p:anim calcmode="lin" valueType="num">
                                      <p:cBhvr additive="base">
                                        <p:cTn id="54" dur="1000" fill="hold"/>
                                        <p:tgtEl>
                                          <p:spTgt spid="56"/>
                                        </p:tgtEl>
                                        <p:attrNameLst>
                                          <p:attrName>ppt_x</p:attrName>
                                        </p:attrNameLst>
                                      </p:cBhvr>
                                      <p:tavLst>
                                        <p:tav tm="0">
                                          <p:val>
                                            <p:strVal val="0-#ppt_w/2"/>
                                          </p:val>
                                        </p:tav>
                                        <p:tav tm="100000">
                                          <p:val>
                                            <p:strVal val="#ppt_x"/>
                                          </p:val>
                                        </p:tav>
                                      </p:tavLst>
                                    </p:anim>
                                    <p:anim calcmode="lin" valueType="num">
                                      <p:cBhvr additive="base">
                                        <p:cTn id="55" dur="1000" fill="hold"/>
                                        <p:tgtEl>
                                          <p:spTgt spid="56"/>
                                        </p:tgtEl>
                                        <p:attrNameLst>
                                          <p:attrName>ppt_y</p:attrName>
                                        </p:attrNameLst>
                                      </p:cBhvr>
                                      <p:tavLst>
                                        <p:tav tm="0">
                                          <p:val>
                                            <p:strVal val="#ppt_y"/>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29"/>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27" presetClass="emph" presetSubtype="0" repeatCount="5000" fill="remove" grpId="1" nodeType="clickEffect">
                                  <p:stCondLst>
                                    <p:cond delay="0"/>
                                  </p:stCondLst>
                                  <p:childTnLst>
                                    <p:animClr clrSpc="rgb" dir="cw">
                                      <p:cBhvr override="childStyle">
                                        <p:cTn id="63" dur="250" autoRev="1" fill="remove"/>
                                        <p:tgtEl>
                                          <p:spTgt spid="29"/>
                                        </p:tgtEl>
                                        <p:attrNameLst>
                                          <p:attrName>style.color</p:attrName>
                                        </p:attrNameLst>
                                      </p:cBhvr>
                                      <p:to>
                                        <a:schemeClr val="bg1"/>
                                      </p:to>
                                    </p:animClr>
                                    <p:animClr clrSpc="rgb" dir="cw">
                                      <p:cBhvr>
                                        <p:cTn id="64" dur="250" autoRev="1" fill="remove"/>
                                        <p:tgtEl>
                                          <p:spTgt spid="29"/>
                                        </p:tgtEl>
                                        <p:attrNameLst>
                                          <p:attrName>fillcolor</p:attrName>
                                        </p:attrNameLst>
                                      </p:cBhvr>
                                      <p:to>
                                        <a:schemeClr val="bg1"/>
                                      </p:to>
                                    </p:animClr>
                                    <p:set>
                                      <p:cBhvr>
                                        <p:cTn id="65" dur="250" autoRev="1" fill="remove"/>
                                        <p:tgtEl>
                                          <p:spTgt spid="29"/>
                                        </p:tgtEl>
                                        <p:attrNameLst>
                                          <p:attrName>fill.type</p:attrName>
                                        </p:attrNameLst>
                                      </p:cBhvr>
                                      <p:to>
                                        <p:strVal val="solid"/>
                                      </p:to>
                                    </p:set>
                                    <p:set>
                                      <p:cBhvr>
                                        <p:cTn id="66" dur="250" autoRev="1" fill="remove"/>
                                        <p:tgtEl>
                                          <p:spTgt spid="29"/>
                                        </p:tgtEl>
                                        <p:attrNameLst>
                                          <p:attrName>fill.on</p:attrName>
                                        </p:attrNameLst>
                                      </p:cBhvr>
                                      <p:to>
                                        <p:strVal val="true"/>
                                      </p:to>
                                    </p:set>
                                  </p:childTnLst>
                                </p:cTn>
                              </p:par>
                            </p:childTnLst>
                          </p:cTn>
                        </p:par>
                      </p:childTnLst>
                    </p:cTn>
                  </p:par>
                  <p:par>
                    <p:cTn id="67" fill="hold">
                      <p:stCondLst>
                        <p:cond delay="indefinite"/>
                      </p:stCondLst>
                      <p:childTnLst>
                        <p:par>
                          <p:cTn id="68" fill="hold">
                            <p:stCondLst>
                              <p:cond delay="0"/>
                            </p:stCondLst>
                            <p:childTnLst>
                              <p:par>
                                <p:cTn id="69" presetID="22" presetClass="entr" presetSubtype="4" fill="hold" grpId="0" nodeType="clickEffect">
                                  <p:stCondLst>
                                    <p:cond delay="0"/>
                                  </p:stCondLst>
                                  <p:childTnLst>
                                    <p:set>
                                      <p:cBhvr>
                                        <p:cTn id="70" dur="1" fill="hold">
                                          <p:stCondLst>
                                            <p:cond delay="0"/>
                                          </p:stCondLst>
                                        </p:cTn>
                                        <p:tgtEl>
                                          <p:spTgt spid="63"/>
                                        </p:tgtEl>
                                        <p:attrNameLst>
                                          <p:attrName>style.visibility</p:attrName>
                                        </p:attrNameLst>
                                      </p:cBhvr>
                                      <p:to>
                                        <p:strVal val="visible"/>
                                      </p:to>
                                    </p:set>
                                    <p:animEffect transition="in" filter="wipe(down)">
                                      <p:cBhvr>
                                        <p:cTn id="71" dur="500"/>
                                        <p:tgtEl>
                                          <p:spTgt spid="63"/>
                                        </p:tgtEl>
                                      </p:cBhvr>
                                    </p:animEffect>
                                  </p:childTnLst>
                                </p:cTn>
                              </p:par>
                            </p:childTnLst>
                          </p:cTn>
                        </p:par>
                      </p:childTnLst>
                    </p:cTn>
                  </p:par>
                  <p:par>
                    <p:cTn id="72" fill="hold">
                      <p:stCondLst>
                        <p:cond delay="indefinite"/>
                      </p:stCondLst>
                      <p:childTnLst>
                        <p:par>
                          <p:cTn id="73" fill="hold">
                            <p:stCondLst>
                              <p:cond delay="0"/>
                            </p:stCondLst>
                            <p:childTnLst>
                              <p:par>
                                <p:cTn id="74" presetID="12" presetClass="exit" presetSubtype="4" fill="hold" nodeType="clickEffect">
                                  <p:stCondLst>
                                    <p:cond delay="0"/>
                                  </p:stCondLst>
                                  <p:childTnLst>
                                    <p:anim calcmode="lin" valueType="num">
                                      <p:cBhvr additive="base">
                                        <p:cTn id="75" dur="500"/>
                                        <p:tgtEl>
                                          <p:spTgt spid="5"/>
                                        </p:tgtEl>
                                        <p:attrNameLst>
                                          <p:attrName>ppt_y</p:attrName>
                                        </p:attrNameLst>
                                      </p:cBhvr>
                                      <p:tavLst>
                                        <p:tav tm="0">
                                          <p:val>
                                            <p:strVal val="#ppt_y"/>
                                          </p:val>
                                        </p:tav>
                                        <p:tav tm="100000">
                                          <p:val>
                                            <p:strVal val="#ppt_y+#ppt_h*1.125000"/>
                                          </p:val>
                                        </p:tav>
                                      </p:tavLst>
                                    </p:anim>
                                    <p:animEffect transition="out" filter="wipe(down)">
                                      <p:cBhvr>
                                        <p:cTn id="76" dur="500"/>
                                        <p:tgtEl>
                                          <p:spTgt spid="5"/>
                                        </p:tgtEl>
                                      </p:cBhvr>
                                    </p:animEffect>
                                    <p:set>
                                      <p:cBhvr>
                                        <p:cTn id="77" dur="1" fill="hold">
                                          <p:stCondLst>
                                            <p:cond delay="499"/>
                                          </p:stCondLst>
                                        </p:cTn>
                                        <p:tgtEl>
                                          <p:spTgt spid="5"/>
                                        </p:tgtEl>
                                        <p:attrNameLst>
                                          <p:attrName>style.visibility</p:attrName>
                                        </p:attrNameLst>
                                      </p:cBhvr>
                                      <p:to>
                                        <p:strVal val="hidden"/>
                                      </p:to>
                                    </p:set>
                                  </p:childTnLst>
                                </p:cTn>
                              </p:par>
                              <p:par>
                                <p:cTn id="78" presetID="12" presetClass="exit" presetSubtype="4" fill="hold" nodeType="withEffect">
                                  <p:stCondLst>
                                    <p:cond delay="0"/>
                                  </p:stCondLst>
                                  <p:childTnLst>
                                    <p:anim calcmode="lin" valueType="num">
                                      <p:cBhvr additive="base">
                                        <p:cTn id="79" dur="500"/>
                                        <p:tgtEl>
                                          <p:spTgt spid="56"/>
                                        </p:tgtEl>
                                        <p:attrNameLst>
                                          <p:attrName>ppt_y</p:attrName>
                                        </p:attrNameLst>
                                      </p:cBhvr>
                                      <p:tavLst>
                                        <p:tav tm="0">
                                          <p:val>
                                            <p:strVal val="#ppt_y"/>
                                          </p:val>
                                        </p:tav>
                                        <p:tav tm="100000">
                                          <p:val>
                                            <p:strVal val="#ppt_y+#ppt_h*1.125000"/>
                                          </p:val>
                                        </p:tav>
                                      </p:tavLst>
                                    </p:anim>
                                    <p:animEffect transition="out" filter="wipe(down)">
                                      <p:cBhvr>
                                        <p:cTn id="80" dur="500"/>
                                        <p:tgtEl>
                                          <p:spTgt spid="56"/>
                                        </p:tgtEl>
                                      </p:cBhvr>
                                    </p:animEffect>
                                    <p:set>
                                      <p:cBhvr>
                                        <p:cTn id="81" dur="1" fill="hold">
                                          <p:stCondLst>
                                            <p:cond delay="499"/>
                                          </p:stCondLst>
                                        </p:cTn>
                                        <p:tgtEl>
                                          <p:spTgt spid="56"/>
                                        </p:tgtEl>
                                        <p:attrNameLst>
                                          <p:attrName>style.visibility</p:attrName>
                                        </p:attrNameLst>
                                      </p:cBhvr>
                                      <p:to>
                                        <p:strVal val="hidden"/>
                                      </p:to>
                                    </p:set>
                                  </p:childTnLst>
                                </p:cTn>
                              </p:par>
                            </p:childTnLst>
                          </p:cTn>
                        </p:par>
                      </p:childTnLst>
                    </p:cTn>
                  </p:par>
                  <p:par>
                    <p:cTn id="82" fill="hold">
                      <p:stCondLst>
                        <p:cond delay="indefinite"/>
                      </p:stCondLst>
                      <p:childTnLst>
                        <p:par>
                          <p:cTn id="83" fill="hold">
                            <p:stCondLst>
                              <p:cond delay="0"/>
                            </p:stCondLst>
                            <p:childTnLst>
                              <p:par>
                                <p:cTn id="84" presetID="22" presetClass="entr" presetSubtype="4" fill="hold" grpId="1" nodeType="clickEffect">
                                  <p:stCondLst>
                                    <p:cond delay="0"/>
                                  </p:stCondLst>
                                  <p:childTnLst>
                                    <p:set>
                                      <p:cBhvr>
                                        <p:cTn id="85" dur="1" fill="hold">
                                          <p:stCondLst>
                                            <p:cond delay="0"/>
                                          </p:stCondLst>
                                        </p:cTn>
                                        <p:tgtEl>
                                          <p:spTgt spid="59"/>
                                        </p:tgtEl>
                                        <p:attrNameLst>
                                          <p:attrName>style.visibility</p:attrName>
                                        </p:attrNameLst>
                                      </p:cBhvr>
                                      <p:to>
                                        <p:strVal val="visible"/>
                                      </p:to>
                                    </p:set>
                                    <p:animEffect transition="in" filter="wipe(down)">
                                      <p:cBhvr>
                                        <p:cTn id="86" dur="500"/>
                                        <p:tgtEl>
                                          <p:spTgt spid="59"/>
                                        </p:tgtEl>
                                      </p:cBhvr>
                                    </p:animEffect>
                                  </p:childTnLst>
                                </p:cTn>
                              </p:par>
                              <p:par>
                                <p:cTn id="87" presetID="8" presetClass="emph" presetSubtype="0" fill="hold" grpId="0" nodeType="withEffect">
                                  <p:stCondLst>
                                    <p:cond delay="0"/>
                                  </p:stCondLst>
                                  <p:childTnLst>
                                    <p:animRot by="21600000">
                                      <p:cBhvr>
                                        <p:cTn id="88" dur="2000" fill="hold"/>
                                        <p:tgtEl>
                                          <p:spTgt spid="59"/>
                                        </p:tgtEl>
                                        <p:attrNameLst>
                                          <p:attrName>r</p:attrName>
                                        </p:attrNameLst>
                                      </p:cBhvr>
                                    </p:animRo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48"/>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27" presetClass="emph" presetSubtype="0" repeatCount="5000" fill="remove" grpId="1" nodeType="clickEffect">
                                  <p:stCondLst>
                                    <p:cond delay="0"/>
                                  </p:stCondLst>
                                  <p:childTnLst>
                                    <p:animClr clrSpc="rgb" dir="cw">
                                      <p:cBhvr override="childStyle">
                                        <p:cTn id="96" dur="250" autoRev="1" fill="remove"/>
                                        <p:tgtEl>
                                          <p:spTgt spid="48"/>
                                        </p:tgtEl>
                                        <p:attrNameLst>
                                          <p:attrName>style.color</p:attrName>
                                        </p:attrNameLst>
                                      </p:cBhvr>
                                      <p:to>
                                        <a:schemeClr val="bg1"/>
                                      </p:to>
                                    </p:animClr>
                                    <p:animClr clrSpc="rgb" dir="cw">
                                      <p:cBhvr>
                                        <p:cTn id="97" dur="250" autoRev="1" fill="remove"/>
                                        <p:tgtEl>
                                          <p:spTgt spid="48"/>
                                        </p:tgtEl>
                                        <p:attrNameLst>
                                          <p:attrName>fillcolor</p:attrName>
                                        </p:attrNameLst>
                                      </p:cBhvr>
                                      <p:to>
                                        <a:schemeClr val="bg1"/>
                                      </p:to>
                                    </p:animClr>
                                    <p:set>
                                      <p:cBhvr>
                                        <p:cTn id="98" dur="250" autoRev="1" fill="remove"/>
                                        <p:tgtEl>
                                          <p:spTgt spid="48"/>
                                        </p:tgtEl>
                                        <p:attrNameLst>
                                          <p:attrName>fill.type</p:attrName>
                                        </p:attrNameLst>
                                      </p:cBhvr>
                                      <p:to>
                                        <p:strVal val="solid"/>
                                      </p:to>
                                    </p:set>
                                    <p:set>
                                      <p:cBhvr>
                                        <p:cTn id="99" dur="250" autoRev="1" fill="remove"/>
                                        <p:tgtEl>
                                          <p:spTgt spid="48"/>
                                        </p:tgtEl>
                                        <p:attrNameLst>
                                          <p:attrName>fill.on</p:attrName>
                                        </p:attrNameLst>
                                      </p:cBhvr>
                                      <p:to>
                                        <p:strVal val="true"/>
                                      </p:to>
                                    </p:set>
                                  </p:childTnLst>
                                </p:cTn>
                              </p:par>
                            </p:childTnLst>
                          </p:cTn>
                        </p:par>
                      </p:childTnLst>
                    </p:cTn>
                  </p:par>
                  <p:par>
                    <p:cTn id="100" fill="hold">
                      <p:stCondLst>
                        <p:cond delay="indefinite"/>
                      </p:stCondLst>
                      <p:childTnLst>
                        <p:par>
                          <p:cTn id="101" fill="hold">
                            <p:stCondLst>
                              <p:cond delay="0"/>
                            </p:stCondLst>
                            <p:childTnLst>
                              <p:par>
                                <p:cTn id="102" presetID="22" presetClass="entr" presetSubtype="4" fill="hold" grpId="0" nodeType="clickEffect">
                                  <p:stCondLst>
                                    <p:cond delay="0"/>
                                  </p:stCondLst>
                                  <p:childTnLst>
                                    <p:set>
                                      <p:cBhvr>
                                        <p:cTn id="103" dur="1" fill="hold">
                                          <p:stCondLst>
                                            <p:cond delay="0"/>
                                          </p:stCondLst>
                                        </p:cTn>
                                        <p:tgtEl>
                                          <p:spTgt spid="64"/>
                                        </p:tgtEl>
                                        <p:attrNameLst>
                                          <p:attrName>style.visibility</p:attrName>
                                        </p:attrNameLst>
                                      </p:cBhvr>
                                      <p:to>
                                        <p:strVal val="visible"/>
                                      </p:to>
                                    </p:set>
                                    <p:animEffect transition="in" filter="wipe(down)">
                                      <p:cBhvr>
                                        <p:cTn id="104" dur="500"/>
                                        <p:tgtEl>
                                          <p:spTgt spid="64"/>
                                        </p:tgtEl>
                                      </p:cBhvr>
                                    </p:animEffect>
                                  </p:childTnLst>
                                </p:cTn>
                              </p:par>
                            </p:childTnLst>
                          </p:cTn>
                        </p:par>
                      </p:childTnLst>
                    </p:cTn>
                  </p:par>
                  <p:par>
                    <p:cTn id="105" fill="hold">
                      <p:stCondLst>
                        <p:cond delay="indefinite"/>
                      </p:stCondLst>
                      <p:childTnLst>
                        <p:par>
                          <p:cTn id="106" fill="hold">
                            <p:stCondLst>
                              <p:cond delay="0"/>
                            </p:stCondLst>
                            <p:childTnLst>
                              <p:par>
                                <p:cTn id="107" presetID="22" presetClass="entr" presetSubtype="4" fill="hold" grpId="1" nodeType="clickEffect">
                                  <p:stCondLst>
                                    <p:cond delay="0"/>
                                  </p:stCondLst>
                                  <p:childTnLst>
                                    <p:set>
                                      <p:cBhvr>
                                        <p:cTn id="108" dur="1" fill="hold">
                                          <p:stCondLst>
                                            <p:cond delay="0"/>
                                          </p:stCondLst>
                                        </p:cTn>
                                        <p:tgtEl>
                                          <p:spTgt spid="60"/>
                                        </p:tgtEl>
                                        <p:attrNameLst>
                                          <p:attrName>style.visibility</p:attrName>
                                        </p:attrNameLst>
                                      </p:cBhvr>
                                      <p:to>
                                        <p:strVal val="visible"/>
                                      </p:to>
                                    </p:set>
                                    <p:animEffect transition="in" filter="wipe(down)">
                                      <p:cBhvr>
                                        <p:cTn id="109" dur="500"/>
                                        <p:tgtEl>
                                          <p:spTgt spid="60"/>
                                        </p:tgtEl>
                                      </p:cBhvr>
                                    </p:animEffect>
                                  </p:childTnLst>
                                </p:cTn>
                              </p:par>
                              <p:par>
                                <p:cTn id="110" presetID="8" presetClass="emph" presetSubtype="0" fill="hold" grpId="0" nodeType="withEffect">
                                  <p:stCondLst>
                                    <p:cond delay="0"/>
                                  </p:stCondLst>
                                  <p:childTnLst>
                                    <p:animRot by="21600000">
                                      <p:cBhvr>
                                        <p:cTn id="111" dur="2000" fill="hold"/>
                                        <p:tgtEl>
                                          <p:spTgt spid="60"/>
                                        </p:tgtEl>
                                        <p:attrNameLst>
                                          <p:attrName>r</p:attrName>
                                        </p:attrNameLst>
                                      </p:cBhvr>
                                    </p:animRot>
                                  </p:childTnLst>
                                </p:cTn>
                              </p:par>
                            </p:childTnLst>
                          </p:cTn>
                        </p:par>
                      </p:childTnLst>
                    </p:cTn>
                  </p:par>
                  <p:par>
                    <p:cTn id="112" fill="hold">
                      <p:stCondLst>
                        <p:cond delay="indefinite"/>
                      </p:stCondLst>
                      <p:childTnLst>
                        <p:par>
                          <p:cTn id="113" fill="hold">
                            <p:stCondLst>
                              <p:cond delay="0"/>
                            </p:stCondLst>
                            <p:childTnLst>
                              <p:par>
                                <p:cTn id="114" presetID="1" presetClass="entr" presetSubtype="0" fill="hold" grpId="0" nodeType="clickEffect">
                                  <p:stCondLst>
                                    <p:cond delay="0"/>
                                  </p:stCondLst>
                                  <p:childTnLst>
                                    <p:set>
                                      <p:cBhvr>
                                        <p:cTn id="115" dur="1" fill="hold">
                                          <p:stCondLst>
                                            <p:cond delay="0"/>
                                          </p:stCondLst>
                                        </p:cTn>
                                        <p:tgtEl>
                                          <p:spTgt spid="47"/>
                                        </p:tgtEl>
                                        <p:attrNameLst>
                                          <p:attrName>style.visibility</p:attrName>
                                        </p:attrNameLst>
                                      </p:cBhvr>
                                      <p:to>
                                        <p:strVal val="visible"/>
                                      </p:to>
                                    </p:set>
                                  </p:childTnLst>
                                </p:cTn>
                              </p:par>
                            </p:childTnLst>
                          </p:cTn>
                        </p:par>
                      </p:childTnLst>
                    </p:cTn>
                  </p:par>
                  <p:par>
                    <p:cTn id="116" fill="hold">
                      <p:stCondLst>
                        <p:cond delay="indefinite"/>
                      </p:stCondLst>
                      <p:childTnLst>
                        <p:par>
                          <p:cTn id="117" fill="hold">
                            <p:stCondLst>
                              <p:cond delay="0"/>
                            </p:stCondLst>
                            <p:childTnLst>
                              <p:par>
                                <p:cTn id="118" presetID="22" presetClass="entr" presetSubtype="4" fill="hold" grpId="0" nodeType="clickEffect">
                                  <p:stCondLst>
                                    <p:cond delay="0"/>
                                  </p:stCondLst>
                                  <p:childTnLst>
                                    <p:set>
                                      <p:cBhvr>
                                        <p:cTn id="119" dur="1" fill="hold">
                                          <p:stCondLst>
                                            <p:cond delay="0"/>
                                          </p:stCondLst>
                                        </p:cTn>
                                        <p:tgtEl>
                                          <p:spTgt spid="65"/>
                                        </p:tgtEl>
                                        <p:attrNameLst>
                                          <p:attrName>style.visibility</p:attrName>
                                        </p:attrNameLst>
                                      </p:cBhvr>
                                      <p:to>
                                        <p:strVal val="visible"/>
                                      </p:to>
                                    </p:set>
                                    <p:animEffect transition="in" filter="wipe(down)">
                                      <p:cBhvr>
                                        <p:cTn id="120" dur="500"/>
                                        <p:tgtEl>
                                          <p:spTgt spid="65"/>
                                        </p:tgtEl>
                                      </p:cBhvr>
                                    </p:animEffect>
                                  </p:childTnLst>
                                </p:cTn>
                              </p:par>
                            </p:childTnLst>
                          </p:cTn>
                        </p:par>
                      </p:childTnLst>
                    </p:cTn>
                  </p:par>
                  <p:par>
                    <p:cTn id="121" fill="hold">
                      <p:stCondLst>
                        <p:cond delay="indefinite"/>
                      </p:stCondLst>
                      <p:childTnLst>
                        <p:par>
                          <p:cTn id="122" fill="hold">
                            <p:stCondLst>
                              <p:cond delay="0"/>
                            </p:stCondLst>
                            <p:childTnLst>
                              <p:par>
                                <p:cTn id="123" presetID="27" presetClass="emph" presetSubtype="0" repeatCount="5000" fill="remove" grpId="1" nodeType="clickEffect">
                                  <p:stCondLst>
                                    <p:cond delay="0"/>
                                  </p:stCondLst>
                                  <p:childTnLst>
                                    <p:animClr clrSpc="rgb" dir="cw">
                                      <p:cBhvr override="childStyle">
                                        <p:cTn id="124" dur="250" autoRev="1" fill="remove"/>
                                        <p:tgtEl>
                                          <p:spTgt spid="47"/>
                                        </p:tgtEl>
                                        <p:attrNameLst>
                                          <p:attrName>style.color</p:attrName>
                                        </p:attrNameLst>
                                      </p:cBhvr>
                                      <p:to>
                                        <a:schemeClr val="bg1"/>
                                      </p:to>
                                    </p:animClr>
                                    <p:animClr clrSpc="rgb" dir="cw">
                                      <p:cBhvr>
                                        <p:cTn id="125" dur="250" autoRev="1" fill="remove"/>
                                        <p:tgtEl>
                                          <p:spTgt spid="47"/>
                                        </p:tgtEl>
                                        <p:attrNameLst>
                                          <p:attrName>fillcolor</p:attrName>
                                        </p:attrNameLst>
                                      </p:cBhvr>
                                      <p:to>
                                        <a:schemeClr val="bg1"/>
                                      </p:to>
                                    </p:animClr>
                                    <p:set>
                                      <p:cBhvr>
                                        <p:cTn id="126" dur="250" autoRev="1" fill="remove"/>
                                        <p:tgtEl>
                                          <p:spTgt spid="47"/>
                                        </p:tgtEl>
                                        <p:attrNameLst>
                                          <p:attrName>fill.type</p:attrName>
                                        </p:attrNameLst>
                                      </p:cBhvr>
                                      <p:to>
                                        <p:strVal val="solid"/>
                                      </p:to>
                                    </p:set>
                                    <p:set>
                                      <p:cBhvr>
                                        <p:cTn id="127" dur="250" autoRev="1" fill="remove"/>
                                        <p:tgtEl>
                                          <p:spTgt spid="47"/>
                                        </p:tgtEl>
                                        <p:attrNameLst>
                                          <p:attrName>fill.on</p:attrName>
                                        </p:attrNameLst>
                                      </p:cBhvr>
                                      <p:to>
                                        <p:strVal val="true"/>
                                      </p:to>
                                    </p:set>
                                  </p:childTnLst>
                                </p:cTn>
                              </p:par>
                            </p:childTnLst>
                          </p:cTn>
                        </p:par>
                      </p:childTnLst>
                    </p:cTn>
                  </p:par>
                  <p:par>
                    <p:cTn id="128" fill="hold">
                      <p:stCondLst>
                        <p:cond delay="indefinite"/>
                      </p:stCondLst>
                      <p:childTnLst>
                        <p:par>
                          <p:cTn id="129" fill="hold">
                            <p:stCondLst>
                              <p:cond delay="0"/>
                            </p:stCondLst>
                            <p:childTnLst>
                              <p:par>
                                <p:cTn id="130" presetID="22" presetClass="entr" presetSubtype="4" fill="hold" grpId="1" nodeType="clickEffect">
                                  <p:stCondLst>
                                    <p:cond delay="0"/>
                                  </p:stCondLst>
                                  <p:childTnLst>
                                    <p:set>
                                      <p:cBhvr>
                                        <p:cTn id="131" dur="1" fill="hold">
                                          <p:stCondLst>
                                            <p:cond delay="0"/>
                                          </p:stCondLst>
                                        </p:cTn>
                                        <p:tgtEl>
                                          <p:spTgt spid="61"/>
                                        </p:tgtEl>
                                        <p:attrNameLst>
                                          <p:attrName>style.visibility</p:attrName>
                                        </p:attrNameLst>
                                      </p:cBhvr>
                                      <p:to>
                                        <p:strVal val="visible"/>
                                      </p:to>
                                    </p:set>
                                    <p:animEffect transition="in" filter="wipe(down)">
                                      <p:cBhvr>
                                        <p:cTn id="132" dur="500"/>
                                        <p:tgtEl>
                                          <p:spTgt spid="61"/>
                                        </p:tgtEl>
                                      </p:cBhvr>
                                    </p:animEffect>
                                  </p:childTnLst>
                                </p:cTn>
                              </p:par>
                              <p:par>
                                <p:cTn id="133" presetID="8" presetClass="emph" presetSubtype="0" fill="hold" grpId="0" nodeType="withEffect">
                                  <p:stCondLst>
                                    <p:cond delay="0"/>
                                  </p:stCondLst>
                                  <p:childTnLst>
                                    <p:animRot by="21600000">
                                      <p:cBhvr>
                                        <p:cTn id="134" dur="2000" fill="hold"/>
                                        <p:tgtEl>
                                          <p:spTgt spid="61"/>
                                        </p:tgtEl>
                                        <p:attrNameLst>
                                          <p:attrName>r</p:attrName>
                                        </p:attrNameLst>
                                      </p:cBhvr>
                                    </p:animRot>
                                  </p:childTnLst>
                                </p:cTn>
                              </p:par>
                            </p:childTnLst>
                          </p:cTn>
                        </p:par>
                      </p:childTnLst>
                    </p:cTn>
                  </p:par>
                  <p:par>
                    <p:cTn id="135" fill="hold">
                      <p:stCondLst>
                        <p:cond delay="indefinite"/>
                      </p:stCondLst>
                      <p:childTnLst>
                        <p:par>
                          <p:cTn id="136" fill="hold">
                            <p:stCondLst>
                              <p:cond delay="0"/>
                            </p:stCondLst>
                            <p:childTnLst>
                              <p:par>
                                <p:cTn id="137" presetID="22" presetClass="entr" presetSubtype="4" fill="hold" grpId="0" nodeType="clickEffect">
                                  <p:stCondLst>
                                    <p:cond delay="0"/>
                                  </p:stCondLst>
                                  <p:childTnLst>
                                    <p:set>
                                      <p:cBhvr>
                                        <p:cTn id="138" dur="1" fill="hold">
                                          <p:stCondLst>
                                            <p:cond delay="0"/>
                                          </p:stCondLst>
                                        </p:cTn>
                                        <p:tgtEl>
                                          <p:spTgt spid="66"/>
                                        </p:tgtEl>
                                        <p:attrNameLst>
                                          <p:attrName>style.visibility</p:attrName>
                                        </p:attrNameLst>
                                      </p:cBhvr>
                                      <p:to>
                                        <p:strVal val="visible"/>
                                      </p:to>
                                    </p:set>
                                    <p:animEffect transition="in" filter="wipe(down)">
                                      <p:cBhvr>
                                        <p:cTn id="139" dur="500"/>
                                        <p:tgtEl>
                                          <p:spTgt spid="66"/>
                                        </p:tgtEl>
                                      </p:cBhvr>
                                    </p:animEffect>
                                  </p:childTnLst>
                                </p:cTn>
                              </p:par>
                            </p:childTnLst>
                          </p:cTn>
                        </p:par>
                      </p:childTnLst>
                    </p:cTn>
                  </p:par>
                  <p:par>
                    <p:cTn id="140" fill="hold">
                      <p:stCondLst>
                        <p:cond delay="indefinite"/>
                      </p:stCondLst>
                      <p:childTnLst>
                        <p:par>
                          <p:cTn id="141" fill="hold">
                            <p:stCondLst>
                              <p:cond delay="0"/>
                            </p:stCondLst>
                            <p:childTnLst>
                              <p:par>
                                <p:cTn id="142" presetID="1" presetClass="entr" presetSubtype="0" fill="hold" grpId="0" nodeType="clickEffect">
                                  <p:stCondLst>
                                    <p:cond delay="0"/>
                                  </p:stCondLst>
                                  <p:childTnLst>
                                    <p:set>
                                      <p:cBhvr>
                                        <p:cTn id="143" dur="1" fill="hold">
                                          <p:stCondLst>
                                            <p:cond delay="0"/>
                                          </p:stCondLst>
                                        </p:cTn>
                                        <p:tgtEl>
                                          <p:spTgt spid="45"/>
                                        </p:tgtEl>
                                        <p:attrNameLst>
                                          <p:attrName>style.visibility</p:attrName>
                                        </p:attrNameLst>
                                      </p:cBhvr>
                                      <p:to>
                                        <p:strVal val="visible"/>
                                      </p:to>
                                    </p:set>
                                  </p:childTnLst>
                                </p:cTn>
                              </p:par>
                            </p:childTnLst>
                          </p:cTn>
                        </p:par>
                      </p:childTnLst>
                    </p:cTn>
                  </p:par>
                  <p:par>
                    <p:cTn id="144" fill="hold">
                      <p:stCondLst>
                        <p:cond delay="indefinite"/>
                      </p:stCondLst>
                      <p:childTnLst>
                        <p:par>
                          <p:cTn id="145" fill="hold">
                            <p:stCondLst>
                              <p:cond delay="0"/>
                            </p:stCondLst>
                            <p:childTnLst>
                              <p:par>
                                <p:cTn id="146" presetID="27" presetClass="emph" presetSubtype="0" repeatCount="5000" fill="remove" grpId="1" nodeType="clickEffect">
                                  <p:stCondLst>
                                    <p:cond delay="0"/>
                                  </p:stCondLst>
                                  <p:childTnLst>
                                    <p:animClr clrSpc="rgb" dir="cw">
                                      <p:cBhvr override="childStyle">
                                        <p:cTn id="147" dur="250" autoRev="1" fill="remove"/>
                                        <p:tgtEl>
                                          <p:spTgt spid="45"/>
                                        </p:tgtEl>
                                        <p:attrNameLst>
                                          <p:attrName>style.color</p:attrName>
                                        </p:attrNameLst>
                                      </p:cBhvr>
                                      <p:to>
                                        <a:schemeClr val="bg1"/>
                                      </p:to>
                                    </p:animClr>
                                    <p:animClr clrSpc="rgb" dir="cw">
                                      <p:cBhvr>
                                        <p:cTn id="148" dur="250" autoRev="1" fill="remove"/>
                                        <p:tgtEl>
                                          <p:spTgt spid="45"/>
                                        </p:tgtEl>
                                        <p:attrNameLst>
                                          <p:attrName>fillcolor</p:attrName>
                                        </p:attrNameLst>
                                      </p:cBhvr>
                                      <p:to>
                                        <a:schemeClr val="bg1"/>
                                      </p:to>
                                    </p:animClr>
                                    <p:set>
                                      <p:cBhvr>
                                        <p:cTn id="149" dur="250" autoRev="1" fill="remove"/>
                                        <p:tgtEl>
                                          <p:spTgt spid="45"/>
                                        </p:tgtEl>
                                        <p:attrNameLst>
                                          <p:attrName>fill.type</p:attrName>
                                        </p:attrNameLst>
                                      </p:cBhvr>
                                      <p:to>
                                        <p:strVal val="solid"/>
                                      </p:to>
                                    </p:set>
                                    <p:set>
                                      <p:cBhvr>
                                        <p:cTn id="150" dur="250" autoRev="1" fill="remove"/>
                                        <p:tgtEl>
                                          <p:spTgt spid="45"/>
                                        </p:tgtEl>
                                        <p:attrNameLst>
                                          <p:attrName>fill.on</p:attrName>
                                        </p:attrNameLst>
                                      </p:cBhvr>
                                      <p:to>
                                        <p:strVal val="true"/>
                                      </p:to>
                                    </p:set>
                                  </p:childTnLst>
                                </p:cTn>
                              </p:par>
                            </p:childTnLst>
                          </p:cTn>
                        </p:par>
                      </p:childTnLst>
                    </p:cTn>
                  </p:par>
                  <p:par>
                    <p:cTn id="151" fill="hold">
                      <p:stCondLst>
                        <p:cond delay="indefinite"/>
                      </p:stCondLst>
                      <p:childTnLst>
                        <p:par>
                          <p:cTn id="152" fill="hold">
                            <p:stCondLst>
                              <p:cond delay="0"/>
                            </p:stCondLst>
                            <p:childTnLst>
                              <p:par>
                                <p:cTn id="153" presetID="6" presetClass="entr" presetSubtype="16" fill="hold" grpId="0" nodeType="clickEffect">
                                  <p:stCondLst>
                                    <p:cond delay="0"/>
                                  </p:stCondLst>
                                  <p:childTnLst>
                                    <p:set>
                                      <p:cBhvr>
                                        <p:cTn id="154" dur="1" fill="hold">
                                          <p:stCondLst>
                                            <p:cond delay="0"/>
                                          </p:stCondLst>
                                        </p:cTn>
                                        <p:tgtEl>
                                          <p:spTgt spid="74"/>
                                        </p:tgtEl>
                                        <p:attrNameLst>
                                          <p:attrName>style.visibility</p:attrName>
                                        </p:attrNameLst>
                                      </p:cBhvr>
                                      <p:to>
                                        <p:strVal val="visible"/>
                                      </p:to>
                                    </p:set>
                                    <p:animEffect transition="in" filter="circle(in)">
                                      <p:cBhvr>
                                        <p:cTn id="155" dur="2000"/>
                                        <p:tgtEl>
                                          <p:spTgt spid="74"/>
                                        </p:tgtEl>
                                      </p:cBhvr>
                                    </p:animEffect>
                                  </p:childTnLst>
                                </p:cTn>
                              </p:par>
                            </p:childTnLst>
                          </p:cTn>
                        </p:par>
                      </p:childTnLst>
                    </p:cTn>
                  </p:par>
                  <p:par>
                    <p:cTn id="156" fill="hold">
                      <p:stCondLst>
                        <p:cond delay="indefinite"/>
                      </p:stCondLst>
                      <p:childTnLst>
                        <p:par>
                          <p:cTn id="157" fill="hold">
                            <p:stCondLst>
                              <p:cond delay="0"/>
                            </p:stCondLst>
                            <p:childTnLst>
                              <p:par>
                                <p:cTn id="158" presetID="14" presetClass="entr" presetSubtype="10" fill="hold" nodeType="clickEffect">
                                  <p:stCondLst>
                                    <p:cond delay="0"/>
                                  </p:stCondLst>
                                  <p:childTnLst>
                                    <p:set>
                                      <p:cBhvr>
                                        <p:cTn id="159" dur="1" fill="hold">
                                          <p:stCondLst>
                                            <p:cond delay="0"/>
                                          </p:stCondLst>
                                        </p:cTn>
                                        <p:tgtEl>
                                          <p:spTgt spid="69"/>
                                        </p:tgtEl>
                                        <p:attrNameLst>
                                          <p:attrName>style.visibility</p:attrName>
                                        </p:attrNameLst>
                                      </p:cBhvr>
                                      <p:to>
                                        <p:strVal val="visible"/>
                                      </p:to>
                                    </p:set>
                                    <p:animEffect transition="in" filter="randombar(horizontal)">
                                      <p:cBhvr>
                                        <p:cTn id="160" dur="500"/>
                                        <p:tgtEl>
                                          <p:spTgt spid="69"/>
                                        </p:tgtEl>
                                      </p:cBhvr>
                                    </p:animEffect>
                                  </p:childTnLst>
                                </p:cTn>
                              </p:par>
                            </p:childTnLst>
                          </p:cTn>
                        </p:par>
                      </p:childTnLst>
                    </p:cTn>
                  </p:par>
                  <p:par>
                    <p:cTn id="161" fill="hold">
                      <p:stCondLst>
                        <p:cond delay="indefinite"/>
                      </p:stCondLst>
                      <p:childTnLst>
                        <p:par>
                          <p:cTn id="162" fill="hold">
                            <p:stCondLst>
                              <p:cond delay="0"/>
                            </p:stCondLst>
                            <p:childTnLst>
                              <p:par>
                                <p:cTn id="163" presetID="14" presetClass="entr" presetSubtype="10" fill="hold" nodeType="clickEffect">
                                  <p:stCondLst>
                                    <p:cond delay="0"/>
                                  </p:stCondLst>
                                  <p:childTnLst>
                                    <p:set>
                                      <p:cBhvr>
                                        <p:cTn id="164" dur="1" fill="hold">
                                          <p:stCondLst>
                                            <p:cond delay="0"/>
                                          </p:stCondLst>
                                        </p:cTn>
                                        <p:tgtEl>
                                          <p:spTgt spid="70"/>
                                        </p:tgtEl>
                                        <p:attrNameLst>
                                          <p:attrName>style.visibility</p:attrName>
                                        </p:attrNameLst>
                                      </p:cBhvr>
                                      <p:to>
                                        <p:strVal val="visible"/>
                                      </p:to>
                                    </p:set>
                                    <p:animEffect transition="in" filter="randombar(horizontal)">
                                      <p:cBhvr>
                                        <p:cTn id="165" dur="500"/>
                                        <p:tgtEl>
                                          <p:spTgt spid="70"/>
                                        </p:tgtEl>
                                      </p:cBhvr>
                                    </p:animEffect>
                                  </p:childTnLst>
                                </p:cTn>
                              </p:par>
                            </p:childTnLst>
                          </p:cTn>
                        </p:par>
                      </p:childTnLst>
                    </p:cTn>
                  </p:par>
                  <p:par>
                    <p:cTn id="166" fill="hold">
                      <p:stCondLst>
                        <p:cond delay="indefinite"/>
                      </p:stCondLst>
                      <p:childTnLst>
                        <p:par>
                          <p:cTn id="167" fill="hold">
                            <p:stCondLst>
                              <p:cond delay="0"/>
                            </p:stCondLst>
                            <p:childTnLst>
                              <p:par>
                                <p:cTn id="168" presetID="14" presetClass="entr" presetSubtype="10" fill="hold" nodeType="clickEffect">
                                  <p:stCondLst>
                                    <p:cond delay="0"/>
                                  </p:stCondLst>
                                  <p:childTnLst>
                                    <p:set>
                                      <p:cBhvr>
                                        <p:cTn id="169" dur="1" fill="hold">
                                          <p:stCondLst>
                                            <p:cond delay="0"/>
                                          </p:stCondLst>
                                        </p:cTn>
                                        <p:tgtEl>
                                          <p:spTgt spid="71"/>
                                        </p:tgtEl>
                                        <p:attrNameLst>
                                          <p:attrName>style.visibility</p:attrName>
                                        </p:attrNameLst>
                                      </p:cBhvr>
                                      <p:to>
                                        <p:strVal val="visible"/>
                                      </p:to>
                                    </p:set>
                                    <p:animEffect transition="in" filter="randombar(horizontal)">
                                      <p:cBhvr>
                                        <p:cTn id="170" dur="500"/>
                                        <p:tgtEl>
                                          <p:spTgt spid="71"/>
                                        </p:tgtEl>
                                      </p:cBhvr>
                                    </p:animEffect>
                                  </p:childTnLst>
                                </p:cTn>
                              </p:par>
                            </p:childTnLst>
                          </p:cTn>
                        </p:par>
                      </p:childTnLst>
                    </p:cTn>
                  </p:par>
                  <p:par>
                    <p:cTn id="171" fill="hold">
                      <p:stCondLst>
                        <p:cond delay="indefinite"/>
                      </p:stCondLst>
                      <p:childTnLst>
                        <p:par>
                          <p:cTn id="172" fill="hold">
                            <p:stCondLst>
                              <p:cond delay="0"/>
                            </p:stCondLst>
                            <p:childTnLst>
                              <p:par>
                                <p:cTn id="173" presetID="14" presetClass="entr" presetSubtype="10" fill="hold" nodeType="clickEffect">
                                  <p:stCondLst>
                                    <p:cond delay="0"/>
                                  </p:stCondLst>
                                  <p:childTnLst>
                                    <p:set>
                                      <p:cBhvr>
                                        <p:cTn id="174" dur="1" fill="hold">
                                          <p:stCondLst>
                                            <p:cond delay="0"/>
                                          </p:stCondLst>
                                        </p:cTn>
                                        <p:tgtEl>
                                          <p:spTgt spid="72"/>
                                        </p:tgtEl>
                                        <p:attrNameLst>
                                          <p:attrName>style.visibility</p:attrName>
                                        </p:attrNameLst>
                                      </p:cBhvr>
                                      <p:to>
                                        <p:strVal val="visible"/>
                                      </p:to>
                                    </p:set>
                                    <p:animEffect transition="in" filter="randombar(horizontal)">
                                      <p:cBhvr>
                                        <p:cTn id="175" dur="500"/>
                                        <p:tgtEl>
                                          <p:spTgt spid="72"/>
                                        </p:tgtEl>
                                      </p:cBhvr>
                                    </p:animEffect>
                                  </p:childTnLst>
                                </p:cTn>
                              </p:par>
                            </p:childTnLst>
                          </p:cTn>
                        </p:par>
                      </p:childTnLst>
                    </p:cTn>
                  </p:par>
                  <p:par>
                    <p:cTn id="176" fill="hold">
                      <p:stCondLst>
                        <p:cond delay="indefinite"/>
                      </p:stCondLst>
                      <p:childTnLst>
                        <p:par>
                          <p:cTn id="177" fill="hold">
                            <p:stCondLst>
                              <p:cond delay="0"/>
                            </p:stCondLst>
                            <p:childTnLst>
                              <p:par>
                                <p:cTn id="178" presetID="6" presetClass="entr" presetSubtype="16" fill="hold" grpId="0" nodeType="clickEffect">
                                  <p:stCondLst>
                                    <p:cond delay="0"/>
                                  </p:stCondLst>
                                  <p:childTnLst>
                                    <p:set>
                                      <p:cBhvr>
                                        <p:cTn id="179" dur="1" fill="hold">
                                          <p:stCondLst>
                                            <p:cond delay="0"/>
                                          </p:stCondLst>
                                        </p:cTn>
                                        <p:tgtEl>
                                          <p:spTgt spid="97"/>
                                        </p:tgtEl>
                                        <p:attrNameLst>
                                          <p:attrName>style.visibility</p:attrName>
                                        </p:attrNameLst>
                                      </p:cBhvr>
                                      <p:to>
                                        <p:strVal val="visible"/>
                                      </p:to>
                                    </p:set>
                                    <p:animEffect transition="in" filter="circle(in)">
                                      <p:cBhvr>
                                        <p:cTn id="180" dur="20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5" grpId="1" animBg="1"/>
      <p:bldP spid="47" grpId="0" animBg="1"/>
      <p:bldP spid="47" grpId="1" animBg="1"/>
      <p:bldP spid="48" grpId="0" animBg="1"/>
      <p:bldP spid="48" grpId="1" animBg="1"/>
      <p:bldP spid="49" grpId="0" animBg="1"/>
      <p:bldP spid="49" grpId="1" animBg="1"/>
      <p:bldP spid="29" grpId="0" animBg="1"/>
      <p:bldP spid="29" grpId="1" animBg="1"/>
      <p:bldP spid="54" grpId="0" animBg="1"/>
      <p:bldP spid="55" grpId="0" animBg="1"/>
      <p:bldP spid="55" grpId="1" animBg="1"/>
      <p:bldP spid="58" grpId="0" animBg="1"/>
      <p:bldP spid="58" grpId="1" animBg="1"/>
      <p:bldP spid="59" grpId="0" animBg="1"/>
      <p:bldP spid="59" grpId="1" animBg="1"/>
      <p:bldP spid="60" grpId="0" animBg="1"/>
      <p:bldP spid="60" grpId="1" animBg="1"/>
      <p:bldP spid="61" grpId="0" animBg="1"/>
      <p:bldP spid="61" grpId="1" animBg="1"/>
      <p:bldP spid="63" grpId="0"/>
      <p:bldP spid="64" grpId="0"/>
      <p:bldP spid="65" grpId="0"/>
      <p:bldP spid="66" grpId="0"/>
      <p:bldP spid="74" grpId="0" animBg="1"/>
      <p:bldP spid="33" grpId="0" animBg="1"/>
      <p:bldP spid="33" grpId="1" animBg="1"/>
      <p:bldP spid="9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6" name="Chart 65"/>
          <p:cNvGraphicFramePr>
            <a:graphicFrameLocks/>
          </p:cNvGraphicFramePr>
          <p:nvPr>
            <p:extLst>
              <p:ext uri="{D42A27DB-BD31-4B8C-83A1-F6EECF244321}">
                <p14:modId xmlns:p14="http://schemas.microsoft.com/office/powerpoint/2010/main" val="4046136961"/>
              </p:ext>
            </p:extLst>
          </p:nvPr>
        </p:nvGraphicFramePr>
        <p:xfrm>
          <a:off x="888304" y="10441"/>
          <a:ext cx="10490201" cy="6896679"/>
        </p:xfrm>
        <a:graphic>
          <a:graphicData uri="http://schemas.openxmlformats.org/drawingml/2006/chart">
            <c:chart xmlns:c="http://schemas.openxmlformats.org/drawingml/2006/chart" xmlns:r="http://schemas.openxmlformats.org/officeDocument/2006/relationships" r:id="rId2"/>
          </a:graphicData>
        </a:graphic>
      </p:graphicFrame>
      <p:cxnSp>
        <p:nvCxnSpPr>
          <p:cNvPr id="6" name="Đường kết nối Mũi tên Thẳng 5">
            <a:extLst>
              <a:ext uri="{FF2B5EF4-FFF2-40B4-BE49-F238E27FC236}">
                <a16:creationId xmlns:a16="http://schemas.microsoft.com/office/drawing/2014/main" id="{2DD8DB2E-5398-4EF3-81CB-D4D1FE13B88E}"/>
              </a:ext>
            </a:extLst>
          </p:cNvPr>
          <p:cNvCxnSpPr/>
          <p:nvPr/>
        </p:nvCxnSpPr>
        <p:spPr>
          <a:xfrm>
            <a:off x="1723192" y="5627625"/>
            <a:ext cx="9528313" cy="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30" name="Straight Arrow Connector 29"/>
          <p:cNvCxnSpPr/>
          <p:nvPr/>
        </p:nvCxnSpPr>
        <p:spPr>
          <a:xfrm rot="16200000">
            <a:off x="-468807" y="3261395"/>
            <a:ext cx="4572000" cy="0"/>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3" name="Hộp Văn bản 42">
            <a:extLst>
              <a:ext uri="{FF2B5EF4-FFF2-40B4-BE49-F238E27FC236}">
                <a16:creationId xmlns:a16="http://schemas.microsoft.com/office/drawing/2014/main" id="{A924E7ED-6719-4376-9481-49CE68A86B62}"/>
              </a:ext>
            </a:extLst>
          </p:cNvPr>
          <p:cNvSpPr txBox="1"/>
          <p:nvPr/>
        </p:nvSpPr>
        <p:spPr>
          <a:xfrm>
            <a:off x="11009706" y="5155096"/>
            <a:ext cx="819830" cy="400110"/>
          </a:xfrm>
          <a:prstGeom prst="rect">
            <a:avLst/>
          </a:prstGeom>
          <a:noFill/>
        </p:spPr>
        <p:txBody>
          <a:bodyPr wrap="square" rtlCol="0">
            <a:spAutoFit/>
          </a:bodyPr>
          <a:lstStyle/>
          <a:p>
            <a:r>
              <a:rPr lang="en-US" sz="2000" dirty="0" err="1"/>
              <a:t>Năm</a:t>
            </a:r>
            <a:r>
              <a:rPr lang="en-US" sz="2000" dirty="0"/>
              <a:t> </a:t>
            </a:r>
          </a:p>
        </p:txBody>
      </p:sp>
      <p:sp>
        <p:nvSpPr>
          <p:cNvPr id="44" name="Hộp Văn bản 43">
            <a:extLst>
              <a:ext uri="{FF2B5EF4-FFF2-40B4-BE49-F238E27FC236}">
                <a16:creationId xmlns:a16="http://schemas.microsoft.com/office/drawing/2014/main" id="{507AFBB8-707E-4797-906B-4AA119DB37F6}"/>
              </a:ext>
            </a:extLst>
          </p:cNvPr>
          <p:cNvSpPr txBox="1"/>
          <p:nvPr/>
        </p:nvSpPr>
        <p:spPr>
          <a:xfrm>
            <a:off x="1649894" y="663063"/>
            <a:ext cx="701957" cy="369332"/>
          </a:xfrm>
          <a:prstGeom prst="rect">
            <a:avLst/>
          </a:prstGeom>
          <a:noFill/>
        </p:spPr>
        <p:txBody>
          <a:bodyPr wrap="square" rtlCol="0">
            <a:spAutoFit/>
          </a:bodyPr>
          <a:lstStyle/>
          <a:p>
            <a:r>
              <a:rPr lang="en-US" dirty="0"/>
              <a:t>%</a:t>
            </a:r>
          </a:p>
        </p:txBody>
      </p:sp>
      <p:sp>
        <p:nvSpPr>
          <p:cNvPr id="71" name="Hộp Văn bản 42">
            <a:extLst>
              <a:ext uri="{FF2B5EF4-FFF2-40B4-BE49-F238E27FC236}">
                <a16:creationId xmlns:a16="http://schemas.microsoft.com/office/drawing/2014/main" id="{A924E7ED-6719-4376-9481-49CE68A86B62}"/>
              </a:ext>
            </a:extLst>
          </p:cNvPr>
          <p:cNvSpPr txBox="1"/>
          <p:nvPr/>
        </p:nvSpPr>
        <p:spPr>
          <a:xfrm>
            <a:off x="1519688" y="570850"/>
            <a:ext cx="819830" cy="400110"/>
          </a:xfrm>
          <a:prstGeom prst="rect">
            <a:avLst/>
          </a:prstGeom>
          <a:noFill/>
        </p:spPr>
        <p:txBody>
          <a:bodyPr wrap="square" rtlCol="0">
            <a:spAutoFit/>
          </a:bodyPr>
          <a:lstStyle/>
          <a:p>
            <a:r>
              <a:rPr lang="en-US" sz="2000" dirty="0">
                <a:latin typeface="Tahoma" panose="020B0604030504040204" pitchFamily="34" charset="0"/>
                <a:ea typeface="Tahoma" panose="020B0604030504040204" pitchFamily="34" charset="0"/>
                <a:cs typeface="Tahoma" panose="020B0604030504040204" pitchFamily="34" charset="0"/>
              </a:rPr>
              <a:t>%</a:t>
            </a:r>
          </a:p>
        </p:txBody>
      </p:sp>
      <p:sp>
        <p:nvSpPr>
          <p:cNvPr id="64" name="Title 1"/>
          <p:cNvSpPr txBox="1">
            <a:spLocks/>
          </p:cNvSpPr>
          <p:nvPr/>
        </p:nvSpPr>
        <p:spPr>
          <a:xfrm>
            <a:off x="2215237" y="-3451"/>
            <a:ext cx="8794469" cy="992871"/>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70000"/>
              </a:lnSpc>
            </a:pPr>
            <a:r>
              <a:rPr lang="vi-VN" sz="2800" dirty="0">
                <a:solidFill>
                  <a:srgbClr val="DF2935"/>
                </a:solidFill>
              </a:rPr>
              <a:t>ĐƯỜNG BIỂU DIỄN THỂ HIỆN CHỈ SỐ T</a:t>
            </a:r>
            <a:r>
              <a:rPr lang="en-US" sz="2800" dirty="0">
                <a:solidFill>
                  <a:srgbClr val="DF2935"/>
                </a:solidFill>
              </a:rPr>
              <a:t>Ă</a:t>
            </a:r>
            <a:r>
              <a:rPr lang="vi-VN" sz="2800" dirty="0">
                <a:solidFill>
                  <a:srgbClr val="DF2935"/>
                </a:solidFill>
              </a:rPr>
              <a:t>NG TRƯỞNG ĐÀN GIA SÚC, GIA CẨM QUA CÁC NẢM </a:t>
            </a:r>
            <a:endParaRPr lang="en-US" sz="2800" dirty="0">
              <a:solidFill>
                <a:srgbClr val="DF2935"/>
              </a:solidFill>
            </a:endParaRPr>
          </a:p>
        </p:txBody>
      </p:sp>
    </p:spTree>
    <p:extLst>
      <p:ext uri="{BB962C8B-B14F-4D97-AF65-F5344CB8AC3E}">
        <p14:creationId xmlns:p14="http://schemas.microsoft.com/office/powerpoint/2010/main" val="3486274848"/>
      </p:ext>
    </p:extLst>
  </p:cSld>
  <p:clrMapOvr>
    <a:masterClrMapping/>
  </p:clrMapOvr>
  <p:transition spd="slow">
    <p:randomBar dir="vert"/>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4368"/>
            <a:ext cx="10515600" cy="1325563"/>
          </a:xfrm>
        </p:spPr>
        <p:txBody>
          <a:bodyPr>
            <a:normAutofit/>
          </a:bodyPr>
          <a:lstStyle/>
          <a:p>
            <a:pPr algn="ctr"/>
            <a:r>
              <a:rPr lang="en-US" sz="3600" dirty="0">
                <a:solidFill>
                  <a:srgbClr val="FF0000"/>
                </a:solidFill>
              </a:rPr>
              <a:t>CÁCH NHẬN XÉT BIỂU ĐỒ ĐƯỜNG </a:t>
            </a:r>
            <a:br>
              <a:rPr lang="en-US" sz="3600" dirty="0">
                <a:solidFill>
                  <a:srgbClr val="FF0000"/>
                </a:solidFill>
              </a:rPr>
            </a:br>
            <a:r>
              <a:rPr lang="en-US" sz="3600" dirty="0">
                <a:solidFill>
                  <a:srgbClr val="FF0000"/>
                </a:solidFill>
              </a:rPr>
              <a:t>TỐC ĐỘ TĂNG TRƯỞNG </a:t>
            </a:r>
          </a:p>
        </p:txBody>
      </p:sp>
      <p:sp>
        <p:nvSpPr>
          <p:cNvPr id="6" name="Rectangle 5"/>
          <p:cNvSpPr/>
          <p:nvPr/>
        </p:nvSpPr>
        <p:spPr>
          <a:xfrm>
            <a:off x="6990736" y="1127831"/>
            <a:ext cx="48582" cy="573016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flipV="1">
            <a:off x="0" y="1074992"/>
            <a:ext cx="12192000" cy="528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18" name="Picture 2" descr="Hãy Giơ Tay để Trả Lời Câu Hỏi Gói Biểu Tượng Cảm Xúc Trong Ngày Hình ảnh |  Định dạng hình ảnh PSD 401606770| vn.lovepik.com"/>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811463" y="617529"/>
            <a:ext cx="2862221" cy="286222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9445829" y="1592372"/>
            <a:ext cx="2441371" cy="1077218"/>
          </a:xfrm>
          <a:prstGeom prst="rect">
            <a:avLst/>
          </a:prstGeom>
          <a:solidFill>
            <a:schemeClr val="accent5">
              <a:lumMod val="20000"/>
              <a:lumOff val="80000"/>
            </a:schemeClr>
          </a:solidFill>
        </p:spPr>
        <p:txBody>
          <a:bodyPr wrap="square" rtlCol="0">
            <a:spAutoFit/>
          </a:bodyPr>
          <a:lstStyle/>
          <a:p>
            <a:pPr algn="ctr"/>
            <a:r>
              <a:rPr lang="en-US" sz="3200" dirty="0" err="1"/>
              <a:t>Xung</a:t>
            </a:r>
            <a:r>
              <a:rPr lang="en-US" sz="3200" dirty="0"/>
              <a:t> </a:t>
            </a:r>
            <a:r>
              <a:rPr lang="en-US" sz="3200" dirty="0" err="1"/>
              <a:t>phong</a:t>
            </a:r>
            <a:r>
              <a:rPr lang="en-US" sz="3200" dirty="0"/>
              <a:t> </a:t>
            </a:r>
            <a:r>
              <a:rPr lang="en-US" sz="3200" dirty="0" err="1"/>
              <a:t>nhận</a:t>
            </a:r>
            <a:r>
              <a:rPr lang="en-US" sz="3200" dirty="0"/>
              <a:t> </a:t>
            </a:r>
            <a:r>
              <a:rPr lang="en-US" sz="3200" dirty="0" err="1"/>
              <a:t>xét</a:t>
            </a:r>
            <a:endParaRPr lang="en-US" sz="3200" dirty="0"/>
          </a:p>
        </p:txBody>
      </p:sp>
      <p:sp>
        <p:nvSpPr>
          <p:cNvPr id="14" name="Rectangle 13"/>
          <p:cNvSpPr/>
          <p:nvPr/>
        </p:nvSpPr>
        <p:spPr>
          <a:xfrm>
            <a:off x="7215333" y="2887682"/>
            <a:ext cx="4671867" cy="3785652"/>
          </a:xfrm>
          <a:prstGeom prst="rect">
            <a:avLst/>
          </a:prstGeom>
          <a:solidFill>
            <a:schemeClr val="accent5">
              <a:lumMod val="20000"/>
              <a:lumOff val="80000"/>
            </a:schemeClr>
          </a:solidFill>
        </p:spPr>
        <p:txBody>
          <a:bodyPr wrap="square">
            <a:spAutoFit/>
          </a:bodyPr>
          <a:lstStyle/>
          <a:p>
            <a:r>
              <a:rPr lang="en-US" sz="2400" dirty="0">
                <a:solidFill>
                  <a:schemeClr val="accent2"/>
                </a:solidFill>
              </a:rPr>
              <a:t>Giai </a:t>
            </a:r>
            <a:r>
              <a:rPr lang="en-US" sz="2400" dirty="0" err="1">
                <a:solidFill>
                  <a:schemeClr val="accent2"/>
                </a:solidFill>
              </a:rPr>
              <a:t>đoạn</a:t>
            </a:r>
            <a:r>
              <a:rPr lang="en-US" sz="2400" dirty="0">
                <a:solidFill>
                  <a:schemeClr val="accent2"/>
                </a:solidFill>
              </a:rPr>
              <a:t> 1990-2019, t</a:t>
            </a:r>
            <a:r>
              <a:rPr lang="vi-VN" sz="2400" dirty="0">
                <a:solidFill>
                  <a:schemeClr val="accent2"/>
                </a:solidFill>
              </a:rPr>
              <a:t>ốc độ tăng trưởng của  </a:t>
            </a:r>
            <a:endParaRPr lang="en-US" sz="2400" dirty="0">
              <a:solidFill>
                <a:schemeClr val="accent2"/>
              </a:solidFill>
            </a:endParaRPr>
          </a:p>
          <a:p>
            <a:r>
              <a:rPr lang="en-US" sz="2400" dirty="0">
                <a:solidFill>
                  <a:schemeClr val="accent5">
                    <a:lumMod val="75000"/>
                  </a:schemeClr>
                </a:solidFill>
              </a:rPr>
              <a:t>-</a:t>
            </a:r>
            <a:r>
              <a:rPr lang="vi-VN" sz="2400" dirty="0">
                <a:solidFill>
                  <a:schemeClr val="accent5">
                    <a:lumMod val="75000"/>
                  </a:schemeClr>
                </a:solidFill>
              </a:rPr>
              <a:t>Tốc độ tăng trưởng của đàn </a:t>
            </a:r>
            <a:r>
              <a:rPr lang="vi-VN" sz="2400" dirty="0">
                <a:solidFill>
                  <a:schemeClr val="accent2"/>
                </a:solidFill>
              </a:rPr>
              <a:t>gia cầm </a:t>
            </a:r>
            <a:r>
              <a:rPr lang="vi-VN" sz="2400" dirty="0">
                <a:solidFill>
                  <a:schemeClr val="accent5">
                    <a:lumMod val="75000"/>
                  </a:schemeClr>
                </a:solidFill>
              </a:rPr>
              <a:t>là </a:t>
            </a:r>
            <a:r>
              <a:rPr lang="vi-VN" sz="2400" dirty="0">
                <a:solidFill>
                  <a:schemeClr val="accent2"/>
                </a:solidFill>
              </a:rPr>
              <a:t>nhanh nhất </a:t>
            </a:r>
            <a:r>
              <a:rPr lang="vi-VN" sz="2400" dirty="0">
                <a:solidFill>
                  <a:schemeClr val="accent5">
                    <a:lumMod val="75000"/>
                  </a:schemeClr>
                </a:solidFill>
              </a:rPr>
              <a:t>( </a:t>
            </a:r>
            <a:r>
              <a:rPr lang="en-US" sz="2400" dirty="0">
                <a:solidFill>
                  <a:schemeClr val="accent5">
                    <a:lumMod val="75000"/>
                  </a:schemeClr>
                </a:solidFill>
              </a:rPr>
              <a:t>448</a:t>
            </a:r>
            <a:r>
              <a:rPr lang="en-US" sz="2400" dirty="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rPr>
              <a:t>%</a:t>
            </a:r>
            <a:r>
              <a:rPr lang="vi-VN" sz="2400" dirty="0">
                <a:solidFill>
                  <a:schemeClr val="accent5">
                    <a:lumMod val="75000"/>
                  </a:schemeClr>
                </a:solidFill>
              </a:rPr>
              <a:t>).</a:t>
            </a:r>
          </a:p>
          <a:p>
            <a:r>
              <a:rPr lang="vi-VN" sz="2400" dirty="0">
                <a:solidFill>
                  <a:schemeClr val="accent5">
                    <a:lumMod val="75000"/>
                  </a:schemeClr>
                </a:solidFill>
              </a:rPr>
              <a:t>- Tốc độ tăng trưởng của</a:t>
            </a:r>
            <a:r>
              <a:rPr lang="vi-VN" sz="2400" dirty="0">
                <a:solidFill>
                  <a:schemeClr val="accent2"/>
                </a:solidFill>
              </a:rPr>
              <a:t> </a:t>
            </a:r>
            <a:r>
              <a:rPr lang="en-US" sz="2400" dirty="0" err="1">
                <a:solidFill>
                  <a:schemeClr val="accent2"/>
                </a:solidFill>
              </a:rPr>
              <a:t>bò</a:t>
            </a:r>
            <a:r>
              <a:rPr lang="vi-VN" sz="2400" dirty="0">
                <a:solidFill>
                  <a:schemeClr val="accent2"/>
                </a:solidFill>
              </a:rPr>
              <a:t> </a:t>
            </a:r>
            <a:r>
              <a:rPr lang="vi-VN" sz="2400" dirty="0">
                <a:solidFill>
                  <a:schemeClr val="accent5">
                    <a:lumMod val="75000"/>
                  </a:schemeClr>
                </a:solidFill>
              </a:rPr>
              <a:t>là nhanh thứ 2 </a:t>
            </a:r>
            <a:r>
              <a:rPr lang="vi-VN" sz="2400" dirty="0">
                <a:solidFill>
                  <a:schemeClr val="accent2"/>
                </a:solidFill>
              </a:rPr>
              <a:t> </a:t>
            </a:r>
            <a:r>
              <a:rPr lang="vi-VN" sz="2400" dirty="0">
                <a:solidFill>
                  <a:schemeClr val="accent5">
                    <a:lumMod val="75000"/>
                  </a:schemeClr>
                </a:solidFill>
              </a:rPr>
              <a:t>( </a:t>
            </a:r>
            <a:r>
              <a:rPr lang="en-US" sz="2400" dirty="0">
                <a:solidFill>
                  <a:schemeClr val="accent5">
                    <a:lumMod val="75000"/>
                  </a:schemeClr>
                </a:solidFill>
              </a:rPr>
              <a:t>194,4</a:t>
            </a:r>
            <a:r>
              <a:rPr lang="en-US" sz="2400" dirty="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rPr>
              <a:t>%</a:t>
            </a:r>
            <a:r>
              <a:rPr lang="vi-VN" sz="2400" dirty="0">
                <a:solidFill>
                  <a:schemeClr val="accent5">
                    <a:lumMod val="75000"/>
                  </a:schemeClr>
                </a:solidFill>
              </a:rPr>
              <a:t>).</a:t>
            </a:r>
          </a:p>
          <a:p>
            <a:r>
              <a:rPr lang="vi-VN" sz="2400" dirty="0">
                <a:solidFill>
                  <a:schemeClr val="accent5">
                    <a:lumMod val="75000"/>
                  </a:schemeClr>
                </a:solidFill>
              </a:rPr>
              <a:t>- Tốc độ tăng trưởng của đàn </a:t>
            </a:r>
            <a:r>
              <a:rPr lang="en-US" sz="2400" dirty="0" err="1">
                <a:solidFill>
                  <a:schemeClr val="accent2"/>
                </a:solidFill>
              </a:rPr>
              <a:t>lợn</a:t>
            </a:r>
            <a:r>
              <a:rPr lang="vi-VN" sz="2400" dirty="0">
                <a:solidFill>
                  <a:schemeClr val="accent5">
                    <a:lumMod val="75000"/>
                  </a:schemeClr>
                </a:solidFill>
              </a:rPr>
              <a:t> là </a:t>
            </a:r>
            <a:r>
              <a:rPr lang="vi-VN" sz="2400" dirty="0">
                <a:solidFill>
                  <a:schemeClr val="accent2"/>
                </a:solidFill>
              </a:rPr>
              <a:t>chậm nhất  </a:t>
            </a:r>
            <a:r>
              <a:rPr lang="vi-VN" sz="2400" dirty="0">
                <a:solidFill>
                  <a:schemeClr val="accent5">
                    <a:lumMod val="75000"/>
                  </a:schemeClr>
                </a:solidFill>
              </a:rPr>
              <a:t>( </a:t>
            </a:r>
            <a:r>
              <a:rPr lang="en-US" sz="2400" dirty="0">
                <a:solidFill>
                  <a:schemeClr val="accent5">
                    <a:lumMod val="75000"/>
                  </a:schemeClr>
                </a:solidFill>
              </a:rPr>
              <a:t>160</a:t>
            </a:r>
            <a:r>
              <a:rPr lang="en-US" sz="2400" dirty="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rPr>
              <a:t>%</a:t>
            </a:r>
            <a:r>
              <a:rPr lang="vi-VN" sz="2400" dirty="0">
                <a:solidFill>
                  <a:schemeClr val="accent5">
                    <a:lumMod val="75000"/>
                  </a:schemeClr>
                </a:solidFill>
              </a:rPr>
              <a:t>).</a:t>
            </a:r>
          </a:p>
          <a:p>
            <a:r>
              <a:rPr lang="vi-VN" sz="2400" dirty="0">
                <a:solidFill>
                  <a:schemeClr val="accent5">
                    <a:lumMod val="75000"/>
                  </a:schemeClr>
                </a:solidFill>
              </a:rPr>
              <a:t>- Tốc độ tăng trưởng của </a:t>
            </a:r>
            <a:r>
              <a:rPr lang="vi-VN" sz="2400" dirty="0">
                <a:solidFill>
                  <a:schemeClr val="accent2"/>
                </a:solidFill>
              </a:rPr>
              <a:t>đàn trâu </a:t>
            </a:r>
            <a:r>
              <a:rPr lang="vi-VN" sz="2400" dirty="0">
                <a:solidFill>
                  <a:schemeClr val="accent5">
                    <a:lumMod val="75000"/>
                  </a:schemeClr>
                </a:solidFill>
              </a:rPr>
              <a:t>là có xu hướng </a:t>
            </a:r>
            <a:r>
              <a:rPr lang="vi-VN" sz="2400" dirty="0">
                <a:solidFill>
                  <a:schemeClr val="accent2"/>
                </a:solidFill>
              </a:rPr>
              <a:t>giảm  </a:t>
            </a:r>
            <a:r>
              <a:rPr lang="vi-VN" sz="2400" dirty="0">
                <a:solidFill>
                  <a:schemeClr val="accent5">
                    <a:lumMod val="75000"/>
                  </a:schemeClr>
                </a:solidFill>
              </a:rPr>
              <a:t>( </a:t>
            </a:r>
            <a:r>
              <a:rPr lang="en-US" sz="2400" dirty="0" err="1">
                <a:solidFill>
                  <a:schemeClr val="accent5">
                    <a:lumMod val="75000"/>
                  </a:schemeClr>
                </a:solidFill>
              </a:rPr>
              <a:t>từ</a:t>
            </a:r>
            <a:r>
              <a:rPr lang="en-US" sz="2400" dirty="0">
                <a:solidFill>
                  <a:schemeClr val="accent5">
                    <a:lumMod val="75000"/>
                  </a:schemeClr>
                </a:solidFill>
              </a:rPr>
              <a:t> 100 </a:t>
            </a:r>
            <a:r>
              <a:rPr lang="en-US" sz="2400" dirty="0" err="1">
                <a:solidFill>
                  <a:schemeClr val="accent5">
                    <a:lumMod val="75000"/>
                  </a:schemeClr>
                </a:solidFill>
              </a:rPr>
              <a:t>xuống</a:t>
            </a:r>
            <a:r>
              <a:rPr lang="en-US" sz="2400" dirty="0">
                <a:solidFill>
                  <a:schemeClr val="accent5">
                    <a:lumMod val="75000"/>
                  </a:schemeClr>
                </a:solidFill>
              </a:rPr>
              <a:t> 83,7</a:t>
            </a:r>
            <a:r>
              <a:rPr lang="en-US" sz="2400" dirty="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rPr>
              <a:t>%</a:t>
            </a:r>
            <a:r>
              <a:rPr lang="vi-VN" sz="2400" dirty="0">
                <a:solidFill>
                  <a:schemeClr val="accent5">
                    <a:lumMod val="75000"/>
                  </a:schemeClr>
                </a:solidFill>
              </a:rPr>
              <a:t>).</a:t>
            </a:r>
          </a:p>
        </p:txBody>
      </p:sp>
      <p:pic>
        <p:nvPicPr>
          <p:cNvPr id="15" name="Picture 14"/>
          <p:cNvPicPr>
            <a:picLocks noChangeAspect="1"/>
          </p:cNvPicPr>
          <p:nvPr/>
        </p:nvPicPr>
        <p:blipFill>
          <a:blip r:embed="rId5"/>
          <a:stretch>
            <a:fillRect/>
          </a:stretch>
        </p:blipFill>
        <p:spPr>
          <a:xfrm>
            <a:off x="301138" y="1304159"/>
            <a:ext cx="6689598" cy="4226186"/>
          </a:xfrm>
          <a:prstGeom prst="rect">
            <a:avLst/>
          </a:prstGeom>
        </p:spPr>
      </p:pic>
      <p:sp>
        <p:nvSpPr>
          <p:cNvPr id="16" name="Rectangle 15"/>
          <p:cNvSpPr/>
          <p:nvPr/>
        </p:nvSpPr>
        <p:spPr>
          <a:xfrm>
            <a:off x="7215333" y="2887682"/>
            <a:ext cx="4671867" cy="3970318"/>
          </a:xfrm>
          <a:prstGeom prst="rect">
            <a:avLst/>
          </a:prstGeom>
          <a:solidFill>
            <a:schemeClr val="accent5">
              <a:lumMod val="20000"/>
              <a:lumOff val="80000"/>
            </a:schemeClr>
          </a:solidFill>
        </p:spPr>
        <p:txBody>
          <a:bodyPr wrap="square">
            <a:spAutoFit/>
          </a:bodyPr>
          <a:lstStyle/>
          <a:p>
            <a:r>
              <a:rPr lang="en-US" sz="2800" dirty="0">
                <a:solidFill>
                  <a:schemeClr val="accent2"/>
                </a:solidFill>
              </a:rPr>
              <a:t>- </a:t>
            </a:r>
            <a:r>
              <a:rPr lang="en-US" sz="2800" dirty="0" err="1">
                <a:solidFill>
                  <a:schemeClr val="accent2"/>
                </a:solidFill>
              </a:rPr>
              <a:t>Đàn</a:t>
            </a:r>
            <a:r>
              <a:rPr lang="en-US" sz="2800" dirty="0">
                <a:solidFill>
                  <a:schemeClr val="accent2"/>
                </a:solidFill>
              </a:rPr>
              <a:t> </a:t>
            </a:r>
            <a:r>
              <a:rPr lang="en-US" sz="2800" dirty="0" err="1">
                <a:solidFill>
                  <a:schemeClr val="accent2"/>
                </a:solidFill>
              </a:rPr>
              <a:t>bò</a:t>
            </a:r>
            <a:r>
              <a:rPr lang="en-US" sz="2800" dirty="0">
                <a:solidFill>
                  <a:schemeClr val="accent2"/>
                </a:solidFill>
              </a:rPr>
              <a:t>, </a:t>
            </a:r>
            <a:r>
              <a:rPr lang="en-US" sz="2800" dirty="0" err="1">
                <a:solidFill>
                  <a:schemeClr val="accent2"/>
                </a:solidFill>
              </a:rPr>
              <a:t>lợn</a:t>
            </a:r>
            <a:r>
              <a:rPr lang="en-US" sz="2800" dirty="0">
                <a:solidFill>
                  <a:schemeClr val="accent2"/>
                </a:solidFill>
              </a:rPr>
              <a:t> </a:t>
            </a:r>
            <a:r>
              <a:rPr lang="en-US" sz="2800" dirty="0" err="1">
                <a:solidFill>
                  <a:schemeClr val="accent2"/>
                </a:solidFill>
              </a:rPr>
              <a:t>và</a:t>
            </a:r>
            <a:r>
              <a:rPr lang="en-US" sz="2800" dirty="0">
                <a:solidFill>
                  <a:schemeClr val="accent2"/>
                </a:solidFill>
              </a:rPr>
              <a:t> </a:t>
            </a:r>
            <a:r>
              <a:rPr lang="en-US" sz="2800" dirty="0" err="1">
                <a:solidFill>
                  <a:schemeClr val="accent2"/>
                </a:solidFill>
              </a:rPr>
              <a:t>gia</a:t>
            </a:r>
            <a:r>
              <a:rPr lang="en-US" sz="2800" dirty="0">
                <a:solidFill>
                  <a:schemeClr val="accent2"/>
                </a:solidFill>
              </a:rPr>
              <a:t> </a:t>
            </a:r>
            <a:r>
              <a:rPr lang="en-US" sz="2800" dirty="0" err="1">
                <a:solidFill>
                  <a:schemeClr val="accent2"/>
                </a:solidFill>
              </a:rPr>
              <a:t>cầm</a:t>
            </a:r>
            <a:r>
              <a:rPr lang="en-US" sz="2800" dirty="0">
                <a:solidFill>
                  <a:schemeClr val="accent2"/>
                </a:solidFill>
              </a:rPr>
              <a:t> tăng </a:t>
            </a:r>
            <a:r>
              <a:rPr lang="en-US" sz="2800" dirty="0" err="1">
                <a:solidFill>
                  <a:schemeClr val="accent2"/>
                </a:solidFill>
              </a:rPr>
              <a:t>vì</a:t>
            </a:r>
            <a:endParaRPr lang="en-US" sz="2800" dirty="0">
              <a:solidFill>
                <a:schemeClr val="accent2"/>
              </a:solidFill>
            </a:endParaRPr>
          </a:p>
          <a:p>
            <a:r>
              <a:rPr lang="en-US" sz="2800" dirty="0"/>
              <a:t>+ </a:t>
            </a:r>
            <a:r>
              <a:rPr lang="en-US" sz="2800" dirty="0" err="1"/>
              <a:t>Đây</a:t>
            </a:r>
            <a:r>
              <a:rPr lang="en-US" sz="2800" dirty="0"/>
              <a:t> </a:t>
            </a:r>
            <a:r>
              <a:rPr lang="en-US" sz="2800" dirty="0" err="1"/>
              <a:t>là</a:t>
            </a:r>
            <a:r>
              <a:rPr lang="en-US" sz="2800" dirty="0"/>
              <a:t> </a:t>
            </a:r>
            <a:r>
              <a:rPr lang="en-US" sz="2800" dirty="0" err="1"/>
              <a:t>nguồn</a:t>
            </a:r>
            <a:r>
              <a:rPr lang="en-US" sz="2800" dirty="0"/>
              <a:t> </a:t>
            </a:r>
            <a:r>
              <a:rPr lang="en-US" sz="2800" dirty="0" err="1"/>
              <a:t>cung</a:t>
            </a:r>
            <a:r>
              <a:rPr lang="en-US" sz="2800" dirty="0"/>
              <a:t> </a:t>
            </a:r>
            <a:r>
              <a:rPr lang="en-US" sz="2800" dirty="0" err="1"/>
              <a:t>cấp</a:t>
            </a:r>
            <a:r>
              <a:rPr lang="en-US" sz="2800" dirty="0"/>
              <a:t> </a:t>
            </a:r>
            <a:r>
              <a:rPr lang="en-US" sz="2800" dirty="0" err="1">
                <a:solidFill>
                  <a:schemeClr val="accent2"/>
                </a:solidFill>
              </a:rPr>
              <a:t>thịt</a:t>
            </a:r>
            <a:r>
              <a:rPr lang="en-US" sz="2800" dirty="0">
                <a:solidFill>
                  <a:schemeClr val="accent2"/>
                </a:solidFill>
              </a:rPr>
              <a:t> </a:t>
            </a:r>
            <a:r>
              <a:rPr lang="en-US" sz="2800" dirty="0" err="1">
                <a:solidFill>
                  <a:schemeClr val="accent2"/>
                </a:solidFill>
              </a:rPr>
              <a:t>chủ</a:t>
            </a:r>
            <a:r>
              <a:rPr lang="en-US" sz="2800" dirty="0">
                <a:solidFill>
                  <a:schemeClr val="accent2"/>
                </a:solidFill>
              </a:rPr>
              <a:t> </a:t>
            </a:r>
            <a:r>
              <a:rPr lang="en-US" sz="2800" dirty="0" err="1">
                <a:solidFill>
                  <a:schemeClr val="accent2"/>
                </a:solidFill>
              </a:rPr>
              <a:t>yếu</a:t>
            </a:r>
            <a:r>
              <a:rPr lang="en-US" sz="2800" dirty="0">
                <a:solidFill>
                  <a:schemeClr val="accent2"/>
                </a:solidFill>
              </a:rPr>
              <a:t>.</a:t>
            </a:r>
          </a:p>
          <a:p>
            <a:r>
              <a:rPr lang="en-US" sz="2800" dirty="0"/>
              <a:t>+ </a:t>
            </a:r>
            <a:r>
              <a:rPr lang="en-US" sz="2800" dirty="0" err="1"/>
              <a:t>Nhu</a:t>
            </a:r>
            <a:r>
              <a:rPr lang="en-US" sz="2800" dirty="0"/>
              <a:t> </a:t>
            </a:r>
            <a:r>
              <a:rPr lang="en-US" sz="2800" dirty="0" err="1"/>
              <a:t>cầu</a:t>
            </a:r>
            <a:r>
              <a:rPr lang="en-US" sz="2800" dirty="0"/>
              <a:t> </a:t>
            </a:r>
            <a:r>
              <a:rPr lang="en-US" sz="2800" dirty="0" err="1"/>
              <a:t>về</a:t>
            </a:r>
            <a:r>
              <a:rPr lang="en-US" sz="2800" dirty="0"/>
              <a:t> </a:t>
            </a:r>
            <a:r>
              <a:rPr lang="en-US" sz="2800" dirty="0" err="1">
                <a:solidFill>
                  <a:schemeClr val="accent2"/>
                </a:solidFill>
              </a:rPr>
              <a:t>thịt</a:t>
            </a:r>
            <a:r>
              <a:rPr lang="en-US" sz="2800" dirty="0">
                <a:solidFill>
                  <a:schemeClr val="accent2"/>
                </a:solidFill>
              </a:rPr>
              <a:t>, </a:t>
            </a:r>
            <a:r>
              <a:rPr lang="en-US" sz="2800" dirty="0" err="1">
                <a:solidFill>
                  <a:schemeClr val="accent2"/>
                </a:solidFill>
              </a:rPr>
              <a:t>trứng</a:t>
            </a:r>
            <a:r>
              <a:rPr lang="en-US" sz="2800" dirty="0">
                <a:solidFill>
                  <a:schemeClr val="accent2"/>
                </a:solidFill>
              </a:rPr>
              <a:t> </a:t>
            </a:r>
            <a:r>
              <a:rPr lang="en-US" sz="2800" dirty="0"/>
              <a:t>tăng </a:t>
            </a:r>
            <a:r>
              <a:rPr lang="en-US" sz="2800" dirty="0" err="1"/>
              <a:t>cao</a:t>
            </a:r>
            <a:r>
              <a:rPr lang="en-US" sz="2800" dirty="0"/>
              <a:t>.</a:t>
            </a:r>
          </a:p>
          <a:p>
            <a:r>
              <a:rPr lang="en-US" sz="2800" dirty="0"/>
              <a:t>+ </a:t>
            </a:r>
            <a:r>
              <a:rPr lang="en-US" sz="2800" dirty="0" err="1">
                <a:solidFill>
                  <a:schemeClr val="accent2"/>
                </a:solidFill>
              </a:rPr>
              <a:t>Giải</a:t>
            </a:r>
            <a:r>
              <a:rPr lang="en-US" sz="2800" dirty="0">
                <a:solidFill>
                  <a:schemeClr val="accent2"/>
                </a:solidFill>
              </a:rPr>
              <a:t> </a:t>
            </a:r>
            <a:r>
              <a:rPr lang="en-US" sz="2800" dirty="0" err="1">
                <a:solidFill>
                  <a:schemeClr val="accent2"/>
                </a:solidFill>
              </a:rPr>
              <a:t>quyết</a:t>
            </a:r>
            <a:r>
              <a:rPr lang="en-US" sz="2800" dirty="0">
                <a:solidFill>
                  <a:schemeClr val="accent2"/>
                </a:solidFill>
              </a:rPr>
              <a:t> </a:t>
            </a:r>
            <a:r>
              <a:rPr lang="en-US" sz="2800" dirty="0" err="1">
                <a:solidFill>
                  <a:schemeClr val="accent2"/>
                </a:solidFill>
              </a:rPr>
              <a:t>tốt</a:t>
            </a:r>
            <a:r>
              <a:rPr lang="en-US" sz="2800" dirty="0">
                <a:solidFill>
                  <a:schemeClr val="accent2"/>
                </a:solidFill>
              </a:rPr>
              <a:t> </a:t>
            </a:r>
            <a:r>
              <a:rPr lang="en-US" sz="2800" dirty="0" err="1"/>
              <a:t>vấn</a:t>
            </a:r>
            <a:r>
              <a:rPr lang="en-US" sz="2800" dirty="0"/>
              <a:t> </a:t>
            </a:r>
            <a:r>
              <a:rPr lang="en-US" sz="2800" dirty="0" err="1"/>
              <a:t>đề</a:t>
            </a:r>
            <a:r>
              <a:rPr lang="en-US" sz="2800" dirty="0"/>
              <a:t> </a:t>
            </a:r>
            <a:r>
              <a:rPr lang="en-US" sz="2800" dirty="0" err="1">
                <a:solidFill>
                  <a:schemeClr val="accent2"/>
                </a:solidFill>
              </a:rPr>
              <a:t>thức</a:t>
            </a:r>
            <a:r>
              <a:rPr lang="en-US" sz="2800" dirty="0">
                <a:solidFill>
                  <a:schemeClr val="accent2"/>
                </a:solidFill>
              </a:rPr>
              <a:t> </a:t>
            </a:r>
            <a:r>
              <a:rPr lang="en-US" sz="2800" dirty="0" err="1">
                <a:solidFill>
                  <a:schemeClr val="accent2"/>
                </a:solidFill>
              </a:rPr>
              <a:t>ăn</a:t>
            </a:r>
            <a:r>
              <a:rPr lang="en-US" sz="2800" dirty="0">
                <a:solidFill>
                  <a:schemeClr val="accent2"/>
                </a:solidFill>
              </a:rPr>
              <a:t>.</a:t>
            </a:r>
          </a:p>
          <a:p>
            <a:r>
              <a:rPr lang="en-US" sz="2800" dirty="0"/>
              <a:t>+ Các </a:t>
            </a:r>
            <a:r>
              <a:rPr lang="en-US" sz="2800" dirty="0" err="1">
                <a:solidFill>
                  <a:schemeClr val="accent2"/>
                </a:solidFill>
              </a:rPr>
              <a:t>hình</a:t>
            </a:r>
            <a:r>
              <a:rPr lang="en-US" sz="2800" dirty="0">
                <a:solidFill>
                  <a:schemeClr val="accent2"/>
                </a:solidFill>
              </a:rPr>
              <a:t> </a:t>
            </a:r>
            <a:r>
              <a:rPr lang="en-US" sz="2800" dirty="0" err="1">
                <a:solidFill>
                  <a:schemeClr val="accent2"/>
                </a:solidFill>
              </a:rPr>
              <a:t>thức</a:t>
            </a:r>
            <a:r>
              <a:rPr lang="en-US" sz="2800" dirty="0">
                <a:solidFill>
                  <a:schemeClr val="accent2"/>
                </a:solidFill>
              </a:rPr>
              <a:t> </a:t>
            </a:r>
            <a:r>
              <a:rPr lang="en-US" sz="2800" dirty="0" err="1"/>
              <a:t>chăn</a:t>
            </a:r>
            <a:r>
              <a:rPr lang="en-US" sz="2800" dirty="0"/>
              <a:t> </a:t>
            </a:r>
            <a:r>
              <a:rPr lang="en-US" sz="2800" dirty="0" err="1"/>
              <a:t>nuôi</a:t>
            </a:r>
            <a:r>
              <a:rPr lang="en-US" sz="2800" dirty="0"/>
              <a:t> </a:t>
            </a:r>
            <a:r>
              <a:rPr lang="en-US" sz="2800" dirty="0" err="1">
                <a:solidFill>
                  <a:schemeClr val="accent2"/>
                </a:solidFill>
              </a:rPr>
              <a:t>đa</a:t>
            </a:r>
            <a:r>
              <a:rPr lang="en-US" sz="2800" dirty="0">
                <a:solidFill>
                  <a:schemeClr val="accent2"/>
                </a:solidFill>
              </a:rPr>
              <a:t> dang.</a:t>
            </a:r>
          </a:p>
          <a:p>
            <a:r>
              <a:rPr lang="en-US" sz="2800" dirty="0"/>
              <a:t>- </a:t>
            </a:r>
            <a:r>
              <a:rPr lang="en-US" sz="2800" dirty="0" err="1"/>
              <a:t>Đàn</a:t>
            </a:r>
            <a:r>
              <a:rPr lang="en-US" sz="2800" dirty="0">
                <a:solidFill>
                  <a:schemeClr val="accent2"/>
                </a:solidFill>
              </a:rPr>
              <a:t> </a:t>
            </a:r>
            <a:r>
              <a:rPr lang="en-US" sz="2800" dirty="0" err="1">
                <a:solidFill>
                  <a:schemeClr val="accent2"/>
                </a:solidFill>
              </a:rPr>
              <a:t>trâu</a:t>
            </a:r>
            <a:r>
              <a:rPr lang="en-US" sz="2800" dirty="0">
                <a:solidFill>
                  <a:schemeClr val="accent2"/>
                </a:solidFill>
              </a:rPr>
              <a:t> </a:t>
            </a:r>
            <a:r>
              <a:rPr lang="en-US" sz="2800" dirty="0" err="1"/>
              <a:t>giảm</a:t>
            </a:r>
            <a:r>
              <a:rPr lang="en-US" sz="2800" dirty="0"/>
              <a:t>, </a:t>
            </a:r>
            <a:r>
              <a:rPr lang="en-US" sz="2800" dirty="0" err="1"/>
              <a:t>chủ</a:t>
            </a:r>
            <a:r>
              <a:rPr lang="en-US" sz="2800" dirty="0"/>
              <a:t> </a:t>
            </a:r>
            <a:r>
              <a:rPr lang="en-US" sz="2800" dirty="0" err="1"/>
              <a:t>yếu</a:t>
            </a:r>
            <a:r>
              <a:rPr lang="en-US" sz="2800" dirty="0"/>
              <a:t> do </a:t>
            </a:r>
            <a:r>
              <a:rPr lang="en-US" sz="2800" dirty="0" err="1"/>
              <a:t>nhu</a:t>
            </a:r>
            <a:r>
              <a:rPr lang="en-US" sz="2800" dirty="0"/>
              <a:t> </a:t>
            </a:r>
            <a:r>
              <a:rPr lang="en-US" sz="2800" dirty="0" err="1"/>
              <a:t>cầu</a:t>
            </a:r>
            <a:r>
              <a:rPr lang="en-US" sz="2800" dirty="0"/>
              <a:t> </a:t>
            </a:r>
            <a:r>
              <a:rPr lang="en-US" sz="2800" dirty="0" err="1"/>
              <a:t>về</a:t>
            </a:r>
            <a:r>
              <a:rPr lang="en-US" sz="2800" dirty="0"/>
              <a:t> </a:t>
            </a:r>
            <a:r>
              <a:rPr lang="en-US" sz="2800" dirty="0" err="1">
                <a:solidFill>
                  <a:schemeClr val="accent2"/>
                </a:solidFill>
              </a:rPr>
              <a:t>sức</a:t>
            </a:r>
            <a:r>
              <a:rPr lang="en-US" sz="2800" dirty="0">
                <a:solidFill>
                  <a:schemeClr val="accent2"/>
                </a:solidFill>
              </a:rPr>
              <a:t> </a:t>
            </a:r>
            <a:r>
              <a:rPr lang="en-US" sz="2800" dirty="0" err="1">
                <a:solidFill>
                  <a:schemeClr val="accent2"/>
                </a:solidFill>
              </a:rPr>
              <a:t>kéo</a:t>
            </a:r>
            <a:r>
              <a:rPr lang="en-US" sz="2800" dirty="0">
                <a:solidFill>
                  <a:schemeClr val="accent2"/>
                </a:solidFill>
              </a:rPr>
              <a:t> </a:t>
            </a:r>
            <a:r>
              <a:rPr lang="en-US" sz="2800" dirty="0" err="1"/>
              <a:t>của</a:t>
            </a:r>
            <a:r>
              <a:rPr lang="en-US" sz="2800" dirty="0"/>
              <a:t> </a:t>
            </a:r>
            <a:r>
              <a:rPr lang="en-US" sz="2800" dirty="0" err="1"/>
              <a:t>trâu</a:t>
            </a:r>
            <a:r>
              <a:rPr lang="en-US" sz="2800" dirty="0"/>
              <a:t>, </a:t>
            </a:r>
            <a:r>
              <a:rPr lang="en-US" sz="2800" dirty="0" err="1"/>
              <a:t>bò</a:t>
            </a:r>
            <a:r>
              <a:rPr lang="en-US" sz="2800" dirty="0"/>
              <a:t> </a:t>
            </a:r>
            <a:r>
              <a:rPr lang="en-US" sz="2800" dirty="0" err="1"/>
              <a:t>trong</a:t>
            </a:r>
            <a:r>
              <a:rPr lang="en-US" sz="2800" dirty="0"/>
              <a:t> </a:t>
            </a:r>
            <a:r>
              <a:rPr lang="en-US" sz="2800" dirty="0" err="1"/>
              <a:t>nông</a:t>
            </a:r>
            <a:r>
              <a:rPr lang="en-US" sz="2800" dirty="0"/>
              <a:t> </a:t>
            </a:r>
            <a:r>
              <a:rPr lang="en-US" sz="2800" dirty="0" err="1"/>
              <a:t>nghiệp</a:t>
            </a:r>
            <a:r>
              <a:rPr lang="en-US" sz="2800" dirty="0"/>
              <a:t> </a:t>
            </a:r>
            <a:r>
              <a:rPr lang="en-US" sz="2800" dirty="0" err="1">
                <a:solidFill>
                  <a:schemeClr val="accent2"/>
                </a:solidFill>
              </a:rPr>
              <a:t>giảm</a:t>
            </a:r>
            <a:r>
              <a:rPr lang="en-US" sz="2800" dirty="0"/>
              <a:t> </a:t>
            </a:r>
            <a:r>
              <a:rPr lang="en-US" sz="2800" dirty="0" err="1"/>
              <a:t>xuống</a:t>
            </a:r>
            <a:r>
              <a:rPr lang="en-US" sz="2800" dirty="0"/>
              <a:t>.</a:t>
            </a:r>
          </a:p>
        </p:txBody>
      </p:sp>
      <p:sp>
        <p:nvSpPr>
          <p:cNvPr id="17" name="Rectangle 16"/>
          <p:cNvSpPr/>
          <p:nvPr/>
        </p:nvSpPr>
        <p:spPr>
          <a:xfrm>
            <a:off x="236733" y="5875364"/>
            <a:ext cx="6577988" cy="830997"/>
          </a:xfrm>
          <a:prstGeom prst="rect">
            <a:avLst/>
          </a:prstGeom>
          <a:solidFill>
            <a:schemeClr val="accent5">
              <a:lumMod val="20000"/>
              <a:lumOff val="80000"/>
            </a:schemeClr>
          </a:solidFill>
        </p:spPr>
        <p:txBody>
          <a:bodyPr wrap="square">
            <a:spAutoFit/>
          </a:bodyPr>
          <a:lstStyle/>
          <a:p>
            <a:r>
              <a:rPr lang="en-US" sz="2400" dirty="0" err="1"/>
              <a:t>Riêng</a:t>
            </a:r>
            <a:r>
              <a:rPr lang="en-US" sz="2400" dirty="0"/>
              <a:t> </a:t>
            </a:r>
            <a:r>
              <a:rPr lang="en-US" sz="2400" dirty="0" err="1"/>
              <a:t>đàn</a:t>
            </a:r>
            <a:r>
              <a:rPr lang="en-US" sz="2400" dirty="0"/>
              <a:t> </a:t>
            </a:r>
            <a:r>
              <a:rPr lang="en-US" sz="2400" dirty="0" err="1"/>
              <a:t>lợn</a:t>
            </a:r>
            <a:r>
              <a:rPr lang="en-US" sz="2400" dirty="0"/>
              <a:t> </a:t>
            </a:r>
            <a:r>
              <a:rPr lang="en-US" sz="2400" dirty="0" err="1"/>
              <a:t>có</a:t>
            </a:r>
            <a:r>
              <a:rPr lang="en-US" sz="2400" dirty="0"/>
              <a:t> </a:t>
            </a:r>
            <a:r>
              <a:rPr lang="en-US" sz="2400" dirty="0" err="1"/>
              <a:t>xu</a:t>
            </a:r>
            <a:r>
              <a:rPr lang="en-US" sz="2400" dirty="0"/>
              <a:t> </a:t>
            </a:r>
            <a:r>
              <a:rPr lang="en-US" sz="2400" dirty="0" err="1"/>
              <a:t>hướng</a:t>
            </a:r>
            <a:r>
              <a:rPr lang="en-US" sz="2400" dirty="0"/>
              <a:t> </a:t>
            </a:r>
            <a:r>
              <a:rPr lang="en-US" sz="2400" dirty="0" err="1"/>
              <a:t>giảm</a:t>
            </a:r>
            <a:r>
              <a:rPr lang="en-US" sz="2400" dirty="0"/>
              <a:t> </a:t>
            </a:r>
            <a:r>
              <a:rPr lang="en-US" sz="2400" dirty="0" err="1"/>
              <a:t>trong</a:t>
            </a:r>
            <a:r>
              <a:rPr lang="en-US" sz="2400" dirty="0"/>
              <a:t> </a:t>
            </a:r>
            <a:r>
              <a:rPr lang="en-US" sz="2400" dirty="0" err="1"/>
              <a:t>những</a:t>
            </a:r>
            <a:r>
              <a:rPr lang="en-US" sz="2400" dirty="0"/>
              <a:t> </a:t>
            </a:r>
            <a:r>
              <a:rPr lang="en-US" sz="2400" dirty="0" err="1"/>
              <a:t>năm</a:t>
            </a:r>
            <a:r>
              <a:rPr lang="en-US" sz="2400" dirty="0"/>
              <a:t> </a:t>
            </a:r>
            <a:r>
              <a:rPr lang="en-US" sz="2400" dirty="0" err="1"/>
              <a:t>gần</a:t>
            </a:r>
            <a:r>
              <a:rPr lang="en-US" sz="2400" dirty="0"/>
              <a:t> </a:t>
            </a:r>
            <a:r>
              <a:rPr lang="en-US" sz="2400" dirty="0" err="1"/>
              <a:t>đây</a:t>
            </a:r>
            <a:r>
              <a:rPr lang="en-US" sz="2400" dirty="0"/>
              <a:t> do </a:t>
            </a:r>
            <a:r>
              <a:rPr lang="en-US" sz="2400" dirty="0" err="1"/>
              <a:t>dảnh</a:t>
            </a:r>
            <a:r>
              <a:rPr lang="en-US" sz="2400" dirty="0"/>
              <a:t> </a:t>
            </a:r>
            <a:r>
              <a:rPr lang="en-US" sz="2400" dirty="0" err="1"/>
              <a:t>hưởng</a:t>
            </a:r>
            <a:r>
              <a:rPr lang="en-US" sz="2400" dirty="0"/>
              <a:t> </a:t>
            </a:r>
            <a:r>
              <a:rPr lang="en-US" sz="2400" dirty="0" err="1"/>
              <a:t>của</a:t>
            </a:r>
            <a:r>
              <a:rPr lang="en-US" sz="2400" dirty="0"/>
              <a:t> </a:t>
            </a:r>
            <a:r>
              <a:rPr lang="en-US" sz="2400" dirty="0" err="1"/>
              <a:t>dịch</a:t>
            </a:r>
            <a:r>
              <a:rPr lang="en-US" sz="2400" dirty="0"/>
              <a:t> </a:t>
            </a:r>
            <a:r>
              <a:rPr lang="en-US" sz="2400" dirty="0" err="1"/>
              <a:t>bệnh</a:t>
            </a:r>
            <a:endParaRPr lang="en-US" sz="2400" dirty="0"/>
          </a:p>
        </p:txBody>
      </p:sp>
    </p:spTree>
    <p:extLst>
      <p:ext uri="{BB962C8B-B14F-4D97-AF65-F5344CB8AC3E}">
        <p14:creationId xmlns:p14="http://schemas.microsoft.com/office/powerpoint/2010/main" val="3116981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lt">
                                    <p:tmPct val="10000"/>
                                  </p:iterate>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type="lt">
                                    <p:tmPct val="10000"/>
                                  </p:iterate>
                                  <p:childTnLst>
                                    <p:set>
                                      <p:cBhvr>
                                        <p:cTn id="16" dur="1" fill="hold">
                                          <p:stCondLst>
                                            <p:cond delay="0"/>
                                          </p:stCondLst>
                                        </p:cTn>
                                        <p:tgtEl>
                                          <p:spTgt spid="16"/>
                                        </p:tgtEl>
                                        <p:attrNameLst>
                                          <p:attrName>style.visibility</p:attrName>
                                        </p:attrNameLst>
                                      </p:cBhvr>
                                      <p:to>
                                        <p:strVal val="visible"/>
                                      </p:to>
                                    </p:set>
                                    <p:animEffect transition="in" filter="wipe(left)">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iterate type="lt">
                                    <p:tmPct val="10000"/>
                                  </p:iterate>
                                  <p:childTnLst>
                                    <p:set>
                                      <p:cBhvr>
                                        <p:cTn id="21" dur="1" fill="hold">
                                          <p:stCondLst>
                                            <p:cond delay="0"/>
                                          </p:stCondLst>
                                        </p:cTn>
                                        <p:tgtEl>
                                          <p:spTgt spid="17"/>
                                        </p:tgtEl>
                                        <p:attrNameLst>
                                          <p:attrName>style.visibility</p:attrName>
                                        </p:attrNameLst>
                                      </p:cBhvr>
                                      <p:to>
                                        <p:strVal val="visible"/>
                                      </p:to>
                                    </p:set>
                                    <p:animEffect transition="in" filter="wipe(left)">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animBg="1"/>
      <p:bldP spid="16" grpId="0" animBg="1"/>
      <p:bldP spid="1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3403" y="-154125"/>
            <a:ext cx="4382655" cy="992871"/>
          </a:xfrm>
        </p:spPr>
        <p:txBody>
          <a:bodyPr>
            <a:normAutofit/>
          </a:bodyPr>
          <a:lstStyle/>
          <a:p>
            <a:r>
              <a:rPr lang="en-US" sz="4000" dirty="0">
                <a:solidFill>
                  <a:srgbClr val="DF2935"/>
                </a:solidFill>
              </a:rPr>
              <a:t>AI NHANH HƠN</a:t>
            </a:r>
          </a:p>
        </p:txBody>
      </p:sp>
      <p:sp>
        <p:nvSpPr>
          <p:cNvPr id="3" name="Rectangle 2"/>
          <p:cNvSpPr/>
          <p:nvPr/>
        </p:nvSpPr>
        <p:spPr>
          <a:xfrm>
            <a:off x="4006971" y="101600"/>
            <a:ext cx="45719" cy="66500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155910" y="912902"/>
            <a:ext cx="3664454" cy="830997"/>
          </a:xfrm>
          <a:prstGeom prst="rect">
            <a:avLst/>
          </a:prstGeom>
          <a:solidFill>
            <a:schemeClr val="accent5">
              <a:lumMod val="20000"/>
              <a:lumOff val="80000"/>
            </a:schemeClr>
          </a:solidFill>
        </p:spPr>
        <p:txBody>
          <a:bodyPr wrap="square">
            <a:spAutoFit/>
          </a:bodyPr>
          <a:lstStyle/>
          <a:p>
            <a:pPr algn="ctr"/>
            <a:r>
              <a:rPr lang="en-US" sz="2400" dirty="0"/>
              <a:t>TỔ 1, 2. VẼ BIỂU ĐỒ TRÒN- </a:t>
            </a:r>
          </a:p>
          <a:p>
            <a:pPr algn="ctr"/>
            <a:r>
              <a:rPr lang="en-US" sz="2400" dirty="0"/>
              <a:t>BÀI TẬP 1</a:t>
            </a:r>
          </a:p>
        </p:txBody>
      </p:sp>
      <p:sp>
        <p:nvSpPr>
          <p:cNvPr id="16" name="Rectangle 15"/>
          <p:cNvSpPr/>
          <p:nvPr/>
        </p:nvSpPr>
        <p:spPr>
          <a:xfrm>
            <a:off x="255698" y="2116763"/>
            <a:ext cx="3664454" cy="830997"/>
          </a:xfrm>
          <a:prstGeom prst="rect">
            <a:avLst/>
          </a:prstGeom>
          <a:solidFill>
            <a:schemeClr val="accent5">
              <a:lumMod val="20000"/>
              <a:lumOff val="80000"/>
            </a:schemeClr>
          </a:solidFill>
        </p:spPr>
        <p:txBody>
          <a:bodyPr wrap="square">
            <a:spAutoFit/>
          </a:bodyPr>
          <a:lstStyle/>
          <a:p>
            <a:pPr algn="ctr"/>
            <a:r>
              <a:rPr lang="en-US" sz="2400" dirty="0"/>
              <a:t>TỔ </a:t>
            </a:r>
            <a:r>
              <a:rPr lang="vi-VN" sz="2400" dirty="0"/>
              <a:t>3</a:t>
            </a:r>
            <a:r>
              <a:rPr lang="en-US" sz="2400" dirty="0"/>
              <a:t>, 4. VẼ BIỂU ĐỒ ĐƯỜNG- BÀI TẬP 2</a:t>
            </a:r>
          </a:p>
        </p:txBody>
      </p:sp>
      <p:grpSp>
        <p:nvGrpSpPr>
          <p:cNvPr id="57" name="Google Shape;24229;p107"/>
          <p:cNvGrpSpPr/>
          <p:nvPr/>
        </p:nvGrpSpPr>
        <p:grpSpPr>
          <a:xfrm>
            <a:off x="282530" y="5745382"/>
            <a:ext cx="1409279" cy="785876"/>
            <a:chOff x="5310288" y="2956312"/>
            <a:chExt cx="432292" cy="264412"/>
          </a:xfrm>
          <a:solidFill>
            <a:schemeClr val="bg1"/>
          </a:solidFill>
        </p:grpSpPr>
        <p:sp>
          <p:nvSpPr>
            <p:cNvPr id="58" name="Google Shape;24230;p107"/>
            <p:cNvSpPr/>
            <p:nvPr/>
          </p:nvSpPr>
          <p:spPr>
            <a:xfrm>
              <a:off x="5491220" y="3151083"/>
              <a:ext cx="69642" cy="69642"/>
            </a:xfrm>
            <a:custGeom>
              <a:avLst/>
              <a:gdLst/>
              <a:ahLst/>
              <a:cxnLst/>
              <a:rect l="l" t="t" r="r" b="b"/>
              <a:pathLst>
                <a:path w="2652" h="2652" extrusionOk="0">
                  <a:moveTo>
                    <a:pt x="1322" y="1"/>
                  </a:moveTo>
                  <a:cubicBezTo>
                    <a:pt x="594" y="1"/>
                    <a:pt x="1" y="594"/>
                    <a:pt x="1" y="1321"/>
                  </a:cubicBezTo>
                  <a:cubicBezTo>
                    <a:pt x="1" y="2058"/>
                    <a:pt x="594" y="2652"/>
                    <a:pt x="1322" y="2652"/>
                  </a:cubicBezTo>
                  <a:cubicBezTo>
                    <a:pt x="2058" y="2652"/>
                    <a:pt x="2652" y="2058"/>
                    <a:pt x="2652" y="1321"/>
                  </a:cubicBezTo>
                  <a:cubicBezTo>
                    <a:pt x="2652" y="594"/>
                    <a:pt x="2058" y="1"/>
                    <a:pt x="1322" y="1"/>
                  </a:cubicBezTo>
                  <a:close/>
                </a:path>
              </a:pathLst>
            </a:custGeom>
            <a:grpFill/>
            <a:ln w="28575">
              <a:solidFill>
                <a:srgbClr val="DF2935"/>
              </a:solid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 name="Google Shape;24231;p107"/>
            <p:cNvSpPr/>
            <p:nvPr/>
          </p:nvSpPr>
          <p:spPr>
            <a:xfrm>
              <a:off x="5505059" y="3164896"/>
              <a:ext cx="41727" cy="41753"/>
            </a:xfrm>
            <a:custGeom>
              <a:avLst/>
              <a:gdLst/>
              <a:ahLst/>
              <a:cxnLst/>
              <a:rect l="l" t="t" r="r" b="b"/>
              <a:pathLst>
                <a:path w="1589" h="1590" extrusionOk="0">
                  <a:moveTo>
                    <a:pt x="795" y="1"/>
                  </a:moveTo>
                  <a:cubicBezTo>
                    <a:pt x="364" y="1"/>
                    <a:pt x="0" y="355"/>
                    <a:pt x="0" y="795"/>
                  </a:cubicBezTo>
                  <a:cubicBezTo>
                    <a:pt x="0" y="1235"/>
                    <a:pt x="364" y="1590"/>
                    <a:pt x="795" y="1590"/>
                  </a:cubicBezTo>
                  <a:cubicBezTo>
                    <a:pt x="1235" y="1590"/>
                    <a:pt x="1589" y="1235"/>
                    <a:pt x="1589" y="795"/>
                  </a:cubicBezTo>
                  <a:cubicBezTo>
                    <a:pt x="1589" y="355"/>
                    <a:pt x="1235" y="1"/>
                    <a:pt x="795" y="1"/>
                  </a:cubicBezTo>
                  <a:close/>
                </a:path>
              </a:pathLst>
            </a:custGeom>
            <a:grpFill/>
            <a:ln w="28575">
              <a:solidFill>
                <a:srgbClr val="DF2935"/>
              </a:solid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 name="Google Shape;24232;p107"/>
            <p:cNvSpPr/>
            <p:nvPr/>
          </p:nvSpPr>
          <p:spPr>
            <a:xfrm>
              <a:off x="5589747" y="2956312"/>
              <a:ext cx="152833" cy="153070"/>
            </a:xfrm>
            <a:custGeom>
              <a:avLst/>
              <a:gdLst/>
              <a:ahLst/>
              <a:cxnLst/>
              <a:rect l="l" t="t" r="r" b="b"/>
              <a:pathLst>
                <a:path w="5820" h="5829" extrusionOk="0">
                  <a:moveTo>
                    <a:pt x="2910" y="1"/>
                  </a:moveTo>
                  <a:cubicBezTo>
                    <a:pt x="1637" y="1"/>
                    <a:pt x="699" y="1015"/>
                    <a:pt x="613" y="2269"/>
                  </a:cubicBezTo>
                  <a:cubicBezTo>
                    <a:pt x="565" y="2920"/>
                    <a:pt x="345" y="4183"/>
                    <a:pt x="67" y="4910"/>
                  </a:cubicBezTo>
                  <a:cubicBezTo>
                    <a:pt x="0" y="5073"/>
                    <a:pt x="77" y="5255"/>
                    <a:pt x="230" y="5322"/>
                  </a:cubicBezTo>
                  <a:cubicBezTo>
                    <a:pt x="766" y="5571"/>
                    <a:pt x="1340" y="5743"/>
                    <a:pt x="1924" y="5829"/>
                  </a:cubicBezTo>
                  <a:lnTo>
                    <a:pt x="3896" y="5829"/>
                  </a:lnTo>
                  <a:cubicBezTo>
                    <a:pt x="4479" y="5743"/>
                    <a:pt x="5054" y="5571"/>
                    <a:pt x="5589" y="5322"/>
                  </a:cubicBezTo>
                  <a:cubicBezTo>
                    <a:pt x="5743" y="5255"/>
                    <a:pt x="5819" y="5073"/>
                    <a:pt x="5762" y="4910"/>
                  </a:cubicBezTo>
                  <a:cubicBezTo>
                    <a:pt x="5484" y="4183"/>
                    <a:pt x="5264" y="2920"/>
                    <a:pt x="5216" y="2269"/>
                  </a:cubicBezTo>
                  <a:cubicBezTo>
                    <a:pt x="5121" y="1015"/>
                    <a:pt x="4183" y="1"/>
                    <a:pt x="2910" y="1"/>
                  </a:cubicBezTo>
                  <a:close/>
                </a:path>
              </a:pathLst>
            </a:custGeom>
            <a:grpFill/>
            <a:ln w="28575">
              <a:solidFill>
                <a:srgbClr val="DF2935"/>
              </a:solid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 name="Google Shape;24233;p107"/>
            <p:cNvSpPr/>
            <p:nvPr/>
          </p:nvSpPr>
          <p:spPr>
            <a:xfrm>
              <a:off x="5631212" y="2956312"/>
              <a:ext cx="111369" cy="152833"/>
            </a:xfrm>
            <a:custGeom>
              <a:avLst/>
              <a:gdLst/>
              <a:ahLst/>
              <a:cxnLst/>
              <a:rect l="l" t="t" r="r" b="b"/>
              <a:pathLst>
                <a:path w="4241" h="5820" extrusionOk="0">
                  <a:moveTo>
                    <a:pt x="1321" y="1"/>
                  </a:moveTo>
                  <a:cubicBezTo>
                    <a:pt x="345" y="1"/>
                    <a:pt x="1" y="1331"/>
                    <a:pt x="843" y="1829"/>
                  </a:cubicBezTo>
                  <a:cubicBezTo>
                    <a:pt x="871" y="1848"/>
                    <a:pt x="900" y="1857"/>
                    <a:pt x="929" y="1876"/>
                  </a:cubicBezTo>
                  <a:lnTo>
                    <a:pt x="1656" y="5819"/>
                  </a:lnTo>
                  <a:lnTo>
                    <a:pt x="2317" y="5819"/>
                  </a:lnTo>
                  <a:cubicBezTo>
                    <a:pt x="2900" y="5733"/>
                    <a:pt x="3475" y="5571"/>
                    <a:pt x="4010" y="5322"/>
                  </a:cubicBezTo>
                  <a:cubicBezTo>
                    <a:pt x="4164" y="5255"/>
                    <a:pt x="4240" y="5073"/>
                    <a:pt x="4173" y="4910"/>
                  </a:cubicBezTo>
                  <a:cubicBezTo>
                    <a:pt x="3896" y="4183"/>
                    <a:pt x="3676" y="2920"/>
                    <a:pt x="3637" y="2269"/>
                  </a:cubicBezTo>
                  <a:cubicBezTo>
                    <a:pt x="3542" y="1015"/>
                    <a:pt x="2604" y="1"/>
                    <a:pt x="1331" y="1"/>
                  </a:cubicBezTo>
                  <a:close/>
                </a:path>
              </a:pathLst>
            </a:custGeom>
            <a:grpFill/>
            <a:ln w="28575">
              <a:solidFill>
                <a:srgbClr val="DF2935"/>
              </a:solid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 name="Google Shape;24234;p107"/>
            <p:cNvSpPr/>
            <p:nvPr/>
          </p:nvSpPr>
          <p:spPr>
            <a:xfrm>
              <a:off x="5588487" y="3071909"/>
              <a:ext cx="153332" cy="120927"/>
            </a:xfrm>
            <a:custGeom>
              <a:avLst/>
              <a:gdLst/>
              <a:ahLst/>
              <a:cxnLst/>
              <a:rect l="l" t="t" r="r" b="b"/>
              <a:pathLst>
                <a:path w="5839" h="4605" extrusionOk="0">
                  <a:moveTo>
                    <a:pt x="1953" y="1"/>
                  </a:moveTo>
                  <a:lnTo>
                    <a:pt x="1953" y="968"/>
                  </a:lnTo>
                  <a:cubicBezTo>
                    <a:pt x="1943" y="1216"/>
                    <a:pt x="1809" y="1436"/>
                    <a:pt x="1589" y="1551"/>
                  </a:cubicBezTo>
                  <a:lnTo>
                    <a:pt x="546" y="2078"/>
                  </a:lnTo>
                  <a:cubicBezTo>
                    <a:pt x="211" y="2240"/>
                    <a:pt x="1" y="2575"/>
                    <a:pt x="1" y="2939"/>
                  </a:cubicBezTo>
                  <a:lnTo>
                    <a:pt x="1" y="4279"/>
                  </a:lnTo>
                  <a:cubicBezTo>
                    <a:pt x="1" y="4461"/>
                    <a:pt x="154" y="4604"/>
                    <a:pt x="326" y="4604"/>
                  </a:cubicBezTo>
                  <a:lnTo>
                    <a:pt x="5513" y="4604"/>
                  </a:lnTo>
                  <a:cubicBezTo>
                    <a:pt x="5685" y="4604"/>
                    <a:pt x="5838" y="4461"/>
                    <a:pt x="5838" y="4279"/>
                  </a:cubicBezTo>
                  <a:lnTo>
                    <a:pt x="5838" y="2949"/>
                  </a:lnTo>
                  <a:cubicBezTo>
                    <a:pt x="5838" y="2575"/>
                    <a:pt x="5628" y="2240"/>
                    <a:pt x="5303" y="2078"/>
                  </a:cubicBezTo>
                  <a:lnTo>
                    <a:pt x="4250" y="1551"/>
                  </a:lnTo>
                  <a:cubicBezTo>
                    <a:pt x="4030" y="1436"/>
                    <a:pt x="3896" y="1216"/>
                    <a:pt x="3896" y="968"/>
                  </a:cubicBezTo>
                  <a:lnTo>
                    <a:pt x="3896" y="1"/>
                  </a:lnTo>
                  <a:close/>
                </a:path>
              </a:pathLst>
            </a:custGeom>
            <a:grpFill/>
            <a:ln w="28575">
              <a:solidFill>
                <a:srgbClr val="DF2935"/>
              </a:solid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 name="Google Shape;24235;p107"/>
            <p:cNvSpPr/>
            <p:nvPr/>
          </p:nvSpPr>
          <p:spPr>
            <a:xfrm>
              <a:off x="5639247" y="3071909"/>
              <a:ext cx="52047" cy="33954"/>
            </a:xfrm>
            <a:custGeom>
              <a:avLst/>
              <a:gdLst/>
              <a:ahLst/>
              <a:cxnLst/>
              <a:rect l="l" t="t" r="r" b="b"/>
              <a:pathLst>
                <a:path w="1982" h="1293" extrusionOk="0">
                  <a:moveTo>
                    <a:pt x="20" y="1"/>
                  </a:moveTo>
                  <a:lnTo>
                    <a:pt x="20" y="977"/>
                  </a:lnTo>
                  <a:cubicBezTo>
                    <a:pt x="10" y="1015"/>
                    <a:pt x="10" y="1054"/>
                    <a:pt x="1" y="1092"/>
                  </a:cubicBezTo>
                  <a:cubicBezTo>
                    <a:pt x="307" y="1226"/>
                    <a:pt x="652" y="1293"/>
                    <a:pt x="987" y="1293"/>
                  </a:cubicBezTo>
                  <a:cubicBezTo>
                    <a:pt x="1331" y="1293"/>
                    <a:pt x="1666" y="1226"/>
                    <a:pt x="1982" y="1092"/>
                  </a:cubicBezTo>
                  <a:cubicBezTo>
                    <a:pt x="1963" y="1054"/>
                    <a:pt x="1963" y="1015"/>
                    <a:pt x="1963" y="977"/>
                  </a:cubicBezTo>
                  <a:lnTo>
                    <a:pt x="1963" y="1"/>
                  </a:lnTo>
                  <a:close/>
                </a:path>
              </a:pathLst>
            </a:custGeom>
            <a:grpFill/>
            <a:ln w="28575">
              <a:solidFill>
                <a:srgbClr val="DF2935"/>
              </a:solid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 name="Google Shape;24236;p107"/>
            <p:cNvSpPr/>
            <p:nvPr/>
          </p:nvSpPr>
          <p:spPr>
            <a:xfrm>
              <a:off x="5588749" y="3116656"/>
              <a:ext cx="153070" cy="76180"/>
            </a:xfrm>
            <a:custGeom>
              <a:avLst/>
              <a:gdLst/>
              <a:ahLst/>
              <a:cxnLst/>
              <a:rect l="l" t="t" r="r" b="b"/>
              <a:pathLst>
                <a:path w="5829" h="2901" extrusionOk="0">
                  <a:moveTo>
                    <a:pt x="1283" y="0"/>
                  </a:moveTo>
                  <a:lnTo>
                    <a:pt x="536" y="374"/>
                  </a:lnTo>
                  <a:cubicBezTo>
                    <a:pt x="201" y="536"/>
                    <a:pt x="0" y="871"/>
                    <a:pt x="0" y="1235"/>
                  </a:cubicBezTo>
                  <a:lnTo>
                    <a:pt x="0" y="2575"/>
                  </a:lnTo>
                  <a:cubicBezTo>
                    <a:pt x="0" y="2757"/>
                    <a:pt x="144" y="2900"/>
                    <a:pt x="326" y="2900"/>
                  </a:cubicBezTo>
                  <a:lnTo>
                    <a:pt x="5503" y="2900"/>
                  </a:lnTo>
                  <a:cubicBezTo>
                    <a:pt x="5685" y="2900"/>
                    <a:pt x="5828" y="2757"/>
                    <a:pt x="5828" y="2575"/>
                  </a:cubicBezTo>
                  <a:lnTo>
                    <a:pt x="5828" y="1245"/>
                  </a:lnTo>
                  <a:cubicBezTo>
                    <a:pt x="5828" y="871"/>
                    <a:pt x="5618" y="536"/>
                    <a:pt x="5293" y="374"/>
                  </a:cubicBezTo>
                  <a:lnTo>
                    <a:pt x="4546" y="0"/>
                  </a:lnTo>
                  <a:cubicBezTo>
                    <a:pt x="4163" y="589"/>
                    <a:pt x="3539" y="883"/>
                    <a:pt x="2914" y="883"/>
                  </a:cubicBezTo>
                  <a:cubicBezTo>
                    <a:pt x="2290" y="883"/>
                    <a:pt x="1665" y="589"/>
                    <a:pt x="1283" y="0"/>
                  </a:cubicBezTo>
                  <a:close/>
                </a:path>
              </a:pathLst>
            </a:custGeom>
            <a:grpFill/>
            <a:ln w="28575">
              <a:solidFill>
                <a:srgbClr val="DF2935"/>
              </a:solid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 name="Google Shape;24237;p107"/>
            <p:cNvSpPr/>
            <p:nvPr/>
          </p:nvSpPr>
          <p:spPr>
            <a:xfrm>
              <a:off x="5614116" y="3005314"/>
              <a:ext cx="102073" cy="83717"/>
            </a:xfrm>
            <a:custGeom>
              <a:avLst/>
              <a:gdLst/>
              <a:ahLst/>
              <a:cxnLst/>
              <a:rect l="l" t="t" r="r" b="b"/>
              <a:pathLst>
                <a:path w="3887" h="3188" extrusionOk="0">
                  <a:moveTo>
                    <a:pt x="1495" y="1"/>
                  </a:moveTo>
                  <a:cubicBezTo>
                    <a:pt x="1376" y="1"/>
                    <a:pt x="1262" y="72"/>
                    <a:pt x="1207" y="183"/>
                  </a:cubicBezTo>
                  <a:cubicBezTo>
                    <a:pt x="1101" y="403"/>
                    <a:pt x="948" y="604"/>
                    <a:pt x="766" y="766"/>
                  </a:cubicBezTo>
                  <a:cubicBezTo>
                    <a:pt x="594" y="920"/>
                    <a:pt x="393" y="1054"/>
                    <a:pt x="192" y="1159"/>
                  </a:cubicBezTo>
                  <a:cubicBezTo>
                    <a:pt x="68" y="1216"/>
                    <a:pt x="1" y="1350"/>
                    <a:pt x="20" y="1494"/>
                  </a:cubicBezTo>
                  <a:cubicBezTo>
                    <a:pt x="144" y="2460"/>
                    <a:pt x="967" y="3188"/>
                    <a:pt x="1944" y="3188"/>
                  </a:cubicBezTo>
                  <a:cubicBezTo>
                    <a:pt x="2958" y="3178"/>
                    <a:pt x="3800" y="2403"/>
                    <a:pt x="3877" y="1398"/>
                  </a:cubicBezTo>
                  <a:cubicBezTo>
                    <a:pt x="3886" y="1293"/>
                    <a:pt x="3848" y="1197"/>
                    <a:pt x="3771" y="1130"/>
                  </a:cubicBezTo>
                  <a:cubicBezTo>
                    <a:pt x="3130" y="604"/>
                    <a:pt x="2374" y="211"/>
                    <a:pt x="1570" y="10"/>
                  </a:cubicBezTo>
                  <a:cubicBezTo>
                    <a:pt x="1545" y="4"/>
                    <a:pt x="1520" y="1"/>
                    <a:pt x="1495" y="1"/>
                  </a:cubicBezTo>
                  <a:close/>
                </a:path>
              </a:pathLst>
            </a:custGeom>
            <a:grpFill/>
            <a:ln w="28575">
              <a:solidFill>
                <a:srgbClr val="DF2935"/>
              </a:solid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 name="Google Shape;24238;p107"/>
            <p:cNvSpPr/>
            <p:nvPr/>
          </p:nvSpPr>
          <p:spPr>
            <a:xfrm>
              <a:off x="5614116" y="3005314"/>
              <a:ext cx="102073" cy="82955"/>
            </a:xfrm>
            <a:custGeom>
              <a:avLst/>
              <a:gdLst/>
              <a:ahLst/>
              <a:cxnLst/>
              <a:rect l="l" t="t" r="r" b="b"/>
              <a:pathLst>
                <a:path w="3887" h="3159" extrusionOk="0">
                  <a:moveTo>
                    <a:pt x="1495" y="1"/>
                  </a:moveTo>
                  <a:cubicBezTo>
                    <a:pt x="1376" y="1"/>
                    <a:pt x="1262" y="72"/>
                    <a:pt x="1207" y="183"/>
                  </a:cubicBezTo>
                  <a:cubicBezTo>
                    <a:pt x="1130" y="345"/>
                    <a:pt x="1025" y="489"/>
                    <a:pt x="910" y="613"/>
                  </a:cubicBezTo>
                  <a:cubicBezTo>
                    <a:pt x="862" y="671"/>
                    <a:pt x="814" y="719"/>
                    <a:pt x="766" y="766"/>
                  </a:cubicBezTo>
                  <a:cubicBezTo>
                    <a:pt x="594" y="920"/>
                    <a:pt x="393" y="1054"/>
                    <a:pt x="192" y="1159"/>
                  </a:cubicBezTo>
                  <a:cubicBezTo>
                    <a:pt x="68" y="1216"/>
                    <a:pt x="1" y="1350"/>
                    <a:pt x="20" y="1494"/>
                  </a:cubicBezTo>
                  <a:cubicBezTo>
                    <a:pt x="135" y="2346"/>
                    <a:pt x="795" y="3025"/>
                    <a:pt x="1647" y="3159"/>
                  </a:cubicBezTo>
                  <a:cubicBezTo>
                    <a:pt x="1207" y="2891"/>
                    <a:pt x="948" y="2403"/>
                    <a:pt x="977" y="1886"/>
                  </a:cubicBezTo>
                  <a:lnTo>
                    <a:pt x="977" y="1427"/>
                  </a:lnTo>
                  <a:cubicBezTo>
                    <a:pt x="1044" y="1369"/>
                    <a:pt x="1120" y="1312"/>
                    <a:pt x="1197" y="1255"/>
                  </a:cubicBezTo>
                  <a:cubicBezTo>
                    <a:pt x="1369" y="1092"/>
                    <a:pt x="1532" y="910"/>
                    <a:pt x="1656" y="699"/>
                  </a:cubicBezTo>
                  <a:cubicBezTo>
                    <a:pt x="2278" y="891"/>
                    <a:pt x="2853" y="1207"/>
                    <a:pt x="3350" y="1618"/>
                  </a:cubicBezTo>
                  <a:cubicBezTo>
                    <a:pt x="3408" y="1676"/>
                    <a:pt x="3561" y="1819"/>
                    <a:pt x="3743" y="1982"/>
                  </a:cubicBezTo>
                  <a:cubicBezTo>
                    <a:pt x="3819" y="1790"/>
                    <a:pt x="3867" y="1589"/>
                    <a:pt x="3886" y="1389"/>
                  </a:cubicBezTo>
                  <a:cubicBezTo>
                    <a:pt x="3886" y="1293"/>
                    <a:pt x="3848" y="1197"/>
                    <a:pt x="3771" y="1130"/>
                  </a:cubicBezTo>
                  <a:cubicBezTo>
                    <a:pt x="3130" y="604"/>
                    <a:pt x="2374" y="211"/>
                    <a:pt x="1570" y="10"/>
                  </a:cubicBezTo>
                  <a:cubicBezTo>
                    <a:pt x="1545" y="4"/>
                    <a:pt x="1520" y="1"/>
                    <a:pt x="1495" y="1"/>
                  </a:cubicBezTo>
                  <a:close/>
                </a:path>
              </a:pathLst>
            </a:custGeom>
            <a:grpFill/>
            <a:ln w="28575">
              <a:solidFill>
                <a:srgbClr val="DF2935"/>
              </a:solid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7" name="Google Shape;24239;p107"/>
            <p:cNvSpPr/>
            <p:nvPr/>
          </p:nvSpPr>
          <p:spPr>
            <a:xfrm>
              <a:off x="5588749" y="3133751"/>
              <a:ext cx="33954" cy="59085"/>
            </a:xfrm>
            <a:custGeom>
              <a:avLst/>
              <a:gdLst/>
              <a:ahLst/>
              <a:cxnLst/>
              <a:rect l="l" t="t" r="r" b="b"/>
              <a:pathLst>
                <a:path w="1293" h="2250" extrusionOk="0">
                  <a:moveTo>
                    <a:pt x="192" y="0"/>
                  </a:moveTo>
                  <a:cubicBezTo>
                    <a:pt x="67" y="172"/>
                    <a:pt x="0" y="373"/>
                    <a:pt x="0" y="584"/>
                  </a:cubicBezTo>
                  <a:lnTo>
                    <a:pt x="0" y="1924"/>
                  </a:lnTo>
                  <a:cubicBezTo>
                    <a:pt x="0" y="2106"/>
                    <a:pt x="144" y="2249"/>
                    <a:pt x="316" y="2249"/>
                  </a:cubicBezTo>
                  <a:lnTo>
                    <a:pt x="1292" y="2249"/>
                  </a:lnTo>
                  <a:lnTo>
                    <a:pt x="1292" y="1197"/>
                  </a:lnTo>
                  <a:cubicBezTo>
                    <a:pt x="1292" y="996"/>
                    <a:pt x="1206" y="814"/>
                    <a:pt x="1053" y="689"/>
                  </a:cubicBezTo>
                  <a:lnTo>
                    <a:pt x="192" y="0"/>
                  </a:lnTo>
                  <a:close/>
                </a:path>
              </a:pathLst>
            </a:custGeom>
            <a:grpFill/>
            <a:ln w="28575">
              <a:solidFill>
                <a:srgbClr val="DF2935"/>
              </a:solid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 name="Google Shape;24240;p107"/>
            <p:cNvSpPr/>
            <p:nvPr/>
          </p:nvSpPr>
          <p:spPr>
            <a:xfrm>
              <a:off x="5707602" y="3133751"/>
              <a:ext cx="34217" cy="59085"/>
            </a:xfrm>
            <a:custGeom>
              <a:avLst/>
              <a:gdLst/>
              <a:ahLst/>
              <a:cxnLst/>
              <a:rect l="l" t="t" r="r" b="b"/>
              <a:pathLst>
                <a:path w="1303" h="2250" extrusionOk="0">
                  <a:moveTo>
                    <a:pt x="1101" y="0"/>
                  </a:moveTo>
                  <a:lnTo>
                    <a:pt x="240" y="689"/>
                  </a:lnTo>
                  <a:cubicBezTo>
                    <a:pt x="87" y="814"/>
                    <a:pt x="1" y="996"/>
                    <a:pt x="1" y="1197"/>
                  </a:cubicBezTo>
                  <a:lnTo>
                    <a:pt x="1" y="2249"/>
                  </a:lnTo>
                  <a:lnTo>
                    <a:pt x="977" y="2249"/>
                  </a:lnTo>
                  <a:cubicBezTo>
                    <a:pt x="1149" y="2249"/>
                    <a:pt x="1302" y="2106"/>
                    <a:pt x="1302" y="1924"/>
                  </a:cubicBezTo>
                  <a:lnTo>
                    <a:pt x="1302" y="584"/>
                  </a:lnTo>
                  <a:cubicBezTo>
                    <a:pt x="1302" y="373"/>
                    <a:pt x="1226" y="172"/>
                    <a:pt x="1101" y="0"/>
                  </a:cubicBezTo>
                  <a:close/>
                </a:path>
              </a:pathLst>
            </a:custGeom>
            <a:grpFill/>
            <a:ln w="28575">
              <a:solidFill>
                <a:srgbClr val="DF2935"/>
              </a:solid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9" name="Google Shape;24241;p107"/>
            <p:cNvSpPr/>
            <p:nvPr/>
          </p:nvSpPr>
          <p:spPr>
            <a:xfrm>
              <a:off x="5335419" y="2971648"/>
              <a:ext cx="41727" cy="91752"/>
            </a:xfrm>
            <a:custGeom>
              <a:avLst/>
              <a:gdLst/>
              <a:ahLst/>
              <a:cxnLst/>
              <a:rect l="l" t="t" r="r" b="b"/>
              <a:pathLst>
                <a:path w="1589" h="3494" extrusionOk="0">
                  <a:moveTo>
                    <a:pt x="957" y="0"/>
                  </a:moveTo>
                  <a:cubicBezTo>
                    <a:pt x="431" y="0"/>
                    <a:pt x="0" y="421"/>
                    <a:pt x="0" y="948"/>
                  </a:cubicBezTo>
                  <a:lnTo>
                    <a:pt x="0" y="1178"/>
                  </a:lnTo>
                  <a:cubicBezTo>
                    <a:pt x="0" y="1446"/>
                    <a:pt x="39" y="1713"/>
                    <a:pt x="134" y="1981"/>
                  </a:cubicBezTo>
                  <a:lnTo>
                    <a:pt x="632" y="3494"/>
                  </a:lnTo>
                  <a:lnTo>
                    <a:pt x="1589" y="3494"/>
                  </a:lnTo>
                  <a:lnTo>
                    <a:pt x="1589" y="0"/>
                  </a:lnTo>
                  <a:close/>
                </a:path>
              </a:pathLst>
            </a:custGeom>
            <a:grpFill/>
            <a:ln w="28575">
              <a:solidFill>
                <a:srgbClr val="DF2935"/>
              </a:solid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0" name="Google Shape;24242;p107"/>
            <p:cNvSpPr/>
            <p:nvPr/>
          </p:nvSpPr>
          <p:spPr>
            <a:xfrm>
              <a:off x="5351989" y="2963114"/>
              <a:ext cx="100313" cy="100287"/>
            </a:xfrm>
            <a:custGeom>
              <a:avLst/>
              <a:gdLst/>
              <a:ahLst/>
              <a:cxnLst/>
              <a:rect l="l" t="t" r="r" b="b"/>
              <a:pathLst>
                <a:path w="3820" h="3819" extrusionOk="0">
                  <a:moveTo>
                    <a:pt x="958" y="0"/>
                  </a:moveTo>
                  <a:cubicBezTo>
                    <a:pt x="432" y="0"/>
                    <a:pt x="1" y="431"/>
                    <a:pt x="1" y="957"/>
                  </a:cubicBezTo>
                  <a:cubicBezTo>
                    <a:pt x="1" y="1311"/>
                    <a:pt x="288" y="1598"/>
                    <a:pt x="642" y="1598"/>
                  </a:cubicBezTo>
                  <a:lnTo>
                    <a:pt x="3188" y="3819"/>
                  </a:lnTo>
                  <a:lnTo>
                    <a:pt x="3724" y="1933"/>
                  </a:lnTo>
                  <a:cubicBezTo>
                    <a:pt x="3791" y="1704"/>
                    <a:pt x="3819" y="1474"/>
                    <a:pt x="3819" y="1235"/>
                  </a:cubicBezTo>
                  <a:lnTo>
                    <a:pt x="3819" y="641"/>
                  </a:lnTo>
                  <a:cubicBezTo>
                    <a:pt x="3819" y="287"/>
                    <a:pt x="3542" y="0"/>
                    <a:pt x="3188" y="0"/>
                  </a:cubicBezTo>
                  <a:close/>
                </a:path>
              </a:pathLst>
            </a:custGeom>
            <a:grpFill/>
            <a:ln w="28575">
              <a:solidFill>
                <a:srgbClr val="DF2935"/>
              </a:solid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1" name="Google Shape;24243;p107"/>
            <p:cNvSpPr/>
            <p:nvPr/>
          </p:nvSpPr>
          <p:spPr>
            <a:xfrm>
              <a:off x="5368848" y="3088505"/>
              <a:ext cx="50025" cy="36974"/>
            </a:xfrm>
            <a:custGeom>
              <a:avLst/>
              <a:gdLst/>
              <a:ahLst/>
              <a:cxnLst/>
              <a:rect l="l" t="t" r="r" b="b"/>
              <a:pathLst>
                <a:path w="1905" h="1408" extrusionOk="0">
                  <a:moveTo>
                    <a:pt x="0" y="1"/>
                  </a:moveTo>
                  <a:lnTo>
                    <a:pt x="0" y="1407"/>
                  </a:lnTo>
                  <a:lnTo>
                    <a:pt x="1905" y="1407"/>
                  </a:lnTo>
                  <a:lnTo>
                    <a:pt x="1905" y="1"/>
                  </a:lnTo>
                  <a:close/>
                </a:path>
              </a:pathLst>
            </a:custGeom>
            <a:grpFill/>
            <a:ln w="28575">
              <a:solidFill>
                <a:srgbClr val="DF2935"/>
              </a:solid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2" name="Google Shape;24244;p107"/>
            <p:cNvSpPr/>
            <p:nvPr/>
          </p:nvSpPr>
          <p:spPr>
            <a:xfrm>
              <a:off x="5368848" y="3088505"/>
              <a:ext cx="50025" cy="20246"/>
            </a:xfrm>
            <a:custGeom>
              <a:avLst/>
              <a:gdLst/>
              <a:ahLst/>
              <a:cxnLst/>
              <a:rect l="l" t="t" r="r" b="b"/>
              <a:pathLst>
                <a:path w="1905" h="771" extrusionOk="0">
                  <a:moveTo>
                    <a:pt x="0" y="1"/>
                  </a:moveTo>
                  <a:lnTo>
                    <a:pt x="0" y="584"/>
                  </a:lnTo>
                  <a:cubicBezTo>
                    <a:pt x="306" y="709"/>
                    <a:pt x="629" y="771"/>
                    <a:pt x="952" y="771"/>
                  </a:cubicBezTo>
                  <a:cubicBezTo>
                    <a:pt x="1275" y="771"/>
                    <a:pt x="1598" y="709"/>
                    <a:pt x="1905" y="584"/>
                  </a:cubicBezTo>
                  <a:lnTo>
                    <a:pt x="1905" y="1"/>
                  </a:lnTo>
                  <a:close/>
                </a:path>
              </a:pathLst>
            </a:custGeom>
            <a:grpFill/>
            <a:ln w="28575">
              <a:solidFill>
                <a:srgbClr val="DF2935"/>
              </a:solid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3" name="Google Shape;24245;p107"/>
            <p:cNvSpPr/>
            <p:nvPr/>
          </p:nvSpPr>
          <p:spPr>
            <a:xfrm>
              <a:off x="5310288" y="3108620"/>
              <a:ext cx="166882" cy="84216"/>
            </a:xfrm>
            <a:custGeom>
              <a:avLst/>
              <a:gdLst/>
              <a:ahLst/>
              <a:cxnLst/>
              <a:rect l="l" t="t" r="r" b="b"/>
              <a:pathLst>
                <a:path w="6355" h="3207" extrusionOk="0">
                  <a:moveTo>
                    <a:pt x="2221" y="0"/>
                  </a:moveTo>
                  <a:lnTo>
                    <a:pt x="689" y="440"/>
                  </a:lnTo>
                  <a:cubicBezTo>
                    <a:pt x="278" y="555"/>
                    <a:pt x="0" y="929"/>
                    <a:pt x="0" y="1359"/>
                  </a:cubicBezTo>
                  <a:lnTo>
                    <a:pt x="0" y="2890"/>
                  </a:lnTo>
                  <a:cubicBezTo>
                    <a:pt x="0" y="3063"/>
                    <a:pt x="144" y="3206"/>
                    <a:pt x="316" y="3206"/>
                  </a:cubicBezTo>
                  <a:lnTo>
                    <a:pt x="6039" y="3206"/>
                  </a:lnTo>
                  <a:cubicBezTo>
                    <a:pt x="6211" y="3206"/>
                    <a:pt x="6355" y="3063"/>
                    <a:pt x="6355" y="2890"/>
                  </a:cubicBezTo>
                  <a:lnTo>
                    <a:pt x="6355" y="1359"/>
                  </a:lnTo>
                  <a:cubicBezTo>
                    <a:pt x="6355" y="938"/>
                    <a:pt x="6077" y="565"/>
                    <a:pt x="5666" y="440"/>
                  </a:cubicBezTo>
                  <a:lnTo>
                    <a:pt x="4135" y="0"/>
                  </a:lnTo>
                  <a:lnTo>
                    <a:pt x="3178" y="632"/>
                  </a:lnTo>
                  <a:lnTo>
                    <a:pt x="2221" y="0"/>
                  </a:lnTo>
                  <a:close/>
                </a:path>
              </a:pathLst>
            </a:custGeom>
            <a:grpFill/>
            <a:ln w="28575">
              <a:solidFill>
                <a:srgbClr val="DF2935"/>
              </a:solid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4" name="Google Shape;24246;p107"/>
            <p:cNvSpPr/>
            <p:nvPr/>
          </p:nvSpPr>
          <p:spPr>
            <a:xfrm>
              <a:off x="5385418" y="3125453"/>
              <a:ext cx="16859" cy="67383"/>
            </a:xfrm>
            <a:custGeom>
              <a:avLst/>
              <a:gdLst/>
              <a:ahLst/>
              <a:cxnLst/>
              <a:rect l="l" t="t" r="r" b="b"/>
              <a:pathLst>
                <a:path w="642" h="2566" extrusionOk="0">
                  <a:moveTo>
                    <a:pt x="163" y="0"/>
                  </a:moveTo>
                  <a:lnTo>
                    <a:pt x="1" y="2565"/>
                  </a:lnTo>
                  <a:lnTo>
                    <a:pt x="642" y="2565"/>
                  </a:lnTo>
                  <a:lnTo>
                    <a:pt x="479" y="0"/>
                  </a:lnTo>
                  <a:close/>
                </a:path>
              </a:pathLst>
            </a:custGeom>
            <a:grpFill/>
            <a:ln w="28575">
              <a:solidFill>
                <a:srgbClr val="DF2935"/>
              </a:solid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 name="Google Shape;24247;p107"/>
            <p:cNvSpPr/>
            <p:nvPr/>
          </p:nvSpPr>
          <p:spPr>
            <a:xfrm>
              <a:off x="5343717" y="3005051"/>
              <a:ext cx="100287" cy="91779"/>
            </a:xfrm>
            <a:custGeom>
              <a:avLst/>
              <a:gdLst/>
              <a:ahLst/>
              <a:cxnLst/>
              <a:rect l="l" t="t" r="r" b="b"/>
              <a:pathLst>
                <a:path w="3819" h="3495" extrusionOk="0">
                  <a:moveTo>
                    <a:pt x="1196" y="0"/>
                  </a:moveTo>
                  <a:cubicBezTo>
                    <a:pt x="1034" y="0"/>
                    <a:pt x="874" y="75"/>
                    <a:pt x="766" y="183"/>
                  </a:cubicBezTo>
                  <a:lnTo>
                    <a:pt x="192" y="767"/>
                  </a:lnTo>
                  <a:cubicBezTo>
                    <a:pt x="67" y="882"/>
                    <a:pt x="0" y="1044"/>
                    <a:pt x="0" y="1217"/>
                  </a:cubicBezTo>
                  <a:lnTo>
                    <a:pt x="0" y="1590"/>
                  </a:lnTo>
                  <a:cubicBezTo>
                    <a:pt x="0" y="2633"/>
                    <a:pt x="852" y="3494"/>
                    <a:pt x="1905" y="3494"/>
                  </a:cubicBezTo>
                  <a:cubicBezTo>
                    <a:pt x="2957" y="3494"/>
                    <a:pt x="3809" y="2633"/>
                    <a:pt x="3819" y="1590"/>
                  </a:cubicBezTo>
                  <a:lnTo>
                    <a:pt x="3819" y="1178"/>
                  </a:lnTo>
                  <a:cubicBezTo>
                    <a:pt x="3819" y="1016"/>
                    <a:pt x="3752" y="853"/>
                    <a:pt x="3637" y="729"/>
                  </a:cubicBezTo>
                  <a:cubicBezTo>
                    <a:pt x="3139" y="250"/>
                    <a:pt x="2240" y="30"/>
                    <a:pt x="1225" y="1"/>
                  </a:cubicBezTo>
                  <a:cubicBezTo>
                    <a:pt x="1215" y="1"/>
                    <a:pt x="1206" y="0"/>
                    <a:pt x="1196" y="0"/>
                  </a:cubicBezTo>
                  <a:close/>
                </a:path>
              </a:pathLst>
            </a:custGeom>
            <a:grpFill/>
            <a:ln w="28575">
              <a:solidFill>
                <a:srgbClr val="DF2935"/>
              </a:solid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6" name="Google Shape;24248;p107"/>
            <p:cNvSpPr/>
            <p:nvPr/>
          </p:nvSpPr>
          <p:spPr>
            <a:xfrm>
              <a:off x="5343717" y="3005051"/>
              <a:ext cx="100051" cy="89757"/>
            </a:xfrm>
            <a:custGeom>
              <a:avLst/>
              <a:gdLst/>
              <a:ahLst/>
              <a:cxnLst/>
              <a:rect l="l" t="t" r="r" b="b"/>
              <a:pathLst>
                <a:path w="3810" h="3418" extrusionOk="0">
                  <a:moveTo>
                    <a:pt x="1193" y="0"/>
                  </a:moveTo>
                  <a:cubicBezTo>
                    <a:pt x="1031" y="0"/>
                    <a:pt x="873" y="67"/>
                    <a:pt x="766" y="183"/>
                  </a:cubicBezTo>
                  <a:lnTo>
                    <a:pt x="182" y="757"/>
                  </a:lnTo>
                  <a:cubicBezTo>
                    <a:pt x="67" y="882"/>
                    <a:pt x="0" y="1044"/>
                    <a:pt x="0" y="1207"/>
                  </a:cubicBezTo>
                  <a:lnTo>
                    <a:pt x="0" y="1580"/>
                  </a:lnTo>
                  <a:cubicBezTo>
                    <a:pt x="0" y="2432"/>
                    <a:pt x="565" y="3179"/>
                    <a:pt x="1378" y="3418"/>
                  </a:cubicBezTo>
                  <a:cubicBezTo>
                    <a:pt x="1101" y="3073"/>
                    <a:pt x="957" y="2652"/>
                    <a:pt x="957" y="2222"/>
                  </a:cubicBezTo>
                  <a:lnTo>
                    <a:pt x="957" y="1293"/>
                  </a:lnTo>
                  <a:cubicBezTo>
                    <a:pt x="957" y="946"/>
                    <a:pt x="1236" y="660"/>
                    <a:pt x="1578" y="660"/>
                  </a:cubicBezTo>
                  <a:cubicBezTo>
                    <a:pt x="1594" y="660"/>
                    <a:pt x="1611" y="660"/>
                    <a:pt x="1627" y="662"/>
                  </a:cubicBezTo>
                  <a:cubicBezTo>
                    <a:pt x="2268" y="700"/>
                    <a:pt x="3225" y="805"/>
                    <a:pt x="3809" y="1083"/>
                  </a:cubicBezTo>
                  <a:cubicBezTo>
                    <a:pt x="3790" y="949"/>
                    <a:pt x="3733" y="824"/>
                    <a:pt x="3637" y="729"/>
                  </a:cubicBezTo>
                  <a:cubicBezTo>
                    <a:pt x="3139" y="250"/>
                    <a:pt x="2240" y="30"/>
                    <a:pt x="1225" y="1"/>
                  </a:cubicBezTo>
                  <a:cubicBezTo>
                    <a:pt x="1214" y="1"/>
                    <a:pt x="1203" y="0"/>
                    <a:pt x="1193" y="0"/>
                  </a:cubicBezTo>
                  <a:close/>
                </a:path>
              </a:pathLst>
            </a:custGeom>
            <a:grpFill/>
            <a:ln w="28575">
              <a:solidFill>
                <a:srgbClr val="DF2935"/>
              </a:solid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7" name="Google Shape;24249;p107"/>
            <p:cNvSpPr/>
            <p:nvPr/>
          </p:nvSpPr>
          <p:spPr>
            <a:xfrm>
              <a:off x="5310288" y="3129970"/>
              <a:ext cx="33692" cy="62866"/>
            </a:xfrm>
            <a:custGeom>
              <a:avLst/>
              <a:gdLst/>
              <a:ahLst/>
              <a:cxnLst/>
              <a:rect l="l" t="t" r="r" b="b"/>
              <a:pathLst>
                <a:path w="1283" h="2394" extrusionOk="0">
                  <a:moveTo>
                    <a:pt x="173" y="1"/>
                  </a:moveTo>
                  <a:cubicBezTo>
                    <a:pt x="67" y="163"/>
                    <a:pt x="0" y="345"/>
                    <a:pt x="0" y="546"/>
                  </a:cubicBezTo>
                  <a:lnTo>
                    <a:pt x="0" y="2077"/>
                  </a:lnTo>
                  <a:cubicBezTo>
                    <a:pt x="0" y="2250"/>
                    <a:pt x="144" y="2393"/>
                    <a:pt x="326" y="2393"/>
                  </a:cubicBezTo>
                  <a:lnTo>
                    <a:pt x="1283" y="2393"/>
                  </a:lnTo>
                  <a:lnTo>
                    <a:pt x="1273" y="1494"/>
                  </a:lnTo>
                  <a:cubicBezTo>
                    <a:pt x="1273" y="1235"/>
                    <a:pt x="1177" y="996"/>
                    <a:pt x="996" y="814"/>
                  </a:cubicBezTo>
                  <a:lnTo>
                    <a:pt x="173" y="1"/>
                  </a:lnTo>
                  <a:close/>
                </a:path>
              </a:pathLst>
            </a:custGeom>
            <a:grpFill/>
            <a:ln w="28575">
              <a:solidFill>
                <a:srgbClr val="DF2935"/>
              </a:solid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8" name="Google Shape;24250;p107"/>
            <p:cNvSpPr/>
            <p:nvPr/>
          </p:nvSpPr>
          <p:spPr>
            <a:xfrm>
              <a:off x="5443742" y="3129970"/>
              <a:ext cx="33692" cy="62866"/>
            </a:xfrm>
            <a:custGeom>
              <a:avLst/>
              <a:gdLst/>
              <a:ahLst/>
              <a:cxnLst/>
              <a:rect l="l" t="t" r="r" b="b"/>
              <a:pathLst>
                <a:path w="1283" h="2394" extrusionOk="0">
                  <a:moveTo>
                    <a:pt x="1110" y="1"/>
                  </a:moveTo>
                  <a:lnTo>
                    <a:pt x="287" y="814"/>
                  </a:lnTo>
                  <a:cubicBezTo>
                    <a:pt x="105" y="996"/>
                    <a:pt x="10" y="1235"/>
                    <a:pt x="10" y="1494"/>
                  </a:cubicBezTo>
                  <a:lnTo>
                    <a:pt x="0" y="1494"/>
                  </a:lnTo>
                  <a:lnTo>
                    <a:pt x="0" y="2393"/>
                  </a:lnTo>
                  <a:lnTo>
                    <a:pt x="957" y="2393"/>
                  </a:lnTo>
                  <a:cubicBezTo>
                    <a:pt x="1139" y="2393"/>
                    <a:pt x="1283" y="2250"/>
                    <a:pt x="1283" y="2077"/>
                  </a:cubicBezTo>
                  <a:lnTo>
                    <a:pt x="1283" y="546"/>
                  </a:lnTo>
                  <a:cubicBezTo>
                    <a:pt x="1283" y="345"/>
                    <a:pt x="1216" y="163"/>
                    <a:pt x="1110" y="1"/>
                  </a:cubicBezTo>
                  <a:close/>
                </a:path>
              </a:pathLst>
            </a:custGeom>
            <a:grpFill/>
            <a:ln w="28575">
              <a:solidFill>
                <a:srgbClr val="DF2935"/>
              </a:solid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9" name="Google Shape;24251;p107"/>
            <p:cNvSpPr/>
            <p:nvPr/>
          </p:nvSpPr>
          <p:spPr>
            <a:xfrm>
              <a:off x="5385681" y="3125453"/>
              <a:ext cx="16596" cy="16623"/>
            </a:xfrm>
            <a:custGeom>
              <a:avLst/>
              <a:gdLst/>
              <a:ahLst/>
              <a:cxnLst/>
              <a:rect l="l" t="t" r="r" b="b"/>
              <a:pathLst>
                <a:path w="632" h="633" extrusionOk="0">
                  <a:moveTo>
                    <a:pt x="0" y="0"/>
                  </a:moveTo>
                  <a:lnTo>
                    <a:pt x="0" y="498"/>
                  </a:lnTo>
                  <a:cubicBezTo>
                    <a:pt x="0" y="575"/>
                    <a:pt x="58" y="632"/>
                    <a:pt x="134" y="632"/>
                  </a:cubicBezTo>
                  <a:lnTo>
                    <a:pt x="498" y="632"/>
                  </a:lnTo>
                  <a:cubicBezTo>
                    <a:pt x="575" y="632"/>
                    <a:pt x="632" y="575"/>
                    <a:pt x="632" y="498"/>
                  </a:cubicBezTo>
                  <a:lnTo>
                    <a:pt x="632" y="0"/>
                  </a:lnTo>
                  <a:close/>
                </a:path>
              </a:pathLst>
            </a:custGeom>
            <a:grpFill/>
            <a:ln w="28575">
              <a:solidFill>
                <a:srgbClr val="DF2935"/>
              </a:solid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0" name="Google Shape;24252;p107"/>
            <p:cNvSpPr/>
            <p:nvPr/>
          </p:nvSpPr>
          <p:spPr>
            <a:xfrm>
              <a:off x="5359788" y="3102055"/>
              <a:ext cx="33954" cy="35110"/>
            </a:xfrm>
            <a:custGeom>
              <a:avLst/>
              <a:gdLst/>
              <a:ahLst/>
              <a:cxnLst/>
              <a:rect l="l" t="t" r="r" b="b"/>
              <a:pathLst>
                <a:path w="1293" h="1337" extrusionOk="0">
                  <a:moveTo>
                    <a:pt x="299" y="0"/>
                  </a:moveTo>
                  <a:cubicBezTo>
                    <a:pt x="256" y="0"/>
                    <a:pt x="214" y="20"/>
                    <a:pt x="192" y="59"/>
                  </a:cubicBezTo>
                  <a:lnTo>
                    <a:pt x="1" y="355"/>
                  </a:lnTo>
                  <a:lnTo>
                    <a:pt x="479" y="1236"/>
                  </a:lnTo>
                  <a:cubicBezTo>
                    <a:pt x="509" y="1301"/>
                    <a:pt x="571" y="1337"/>
                    <a:pt x="637" y="1337"/>
                  </a:cubicBezTo>
                  <a:cubicBezTo>
                    <a:pt x="678" y="1337"/>
                    <a:pt x="720" y="1323"/>
                    <a:pt x="757" y="1293"/>
                  </a:cubicBezTo>
                  <a:lnTo>
                    <a:pt x="1293" y="882"/>
                  </a:lnTo>
                  <a:lnTo>
                    <a:pt x="383" y="30"/>
                  </a:lnTo>
                  <a:cubicBezTo>
                    <a:pt x="359" y="10"/>
                    <a:pt x="329" y="0"/>
                    <a:pt x="299" y="0"/>
                  </a:cubicBezTo>
                  <a:close/>
                </a:path>
              </a:pathLst>
            </a:custGeom>
            <a:grpFill/>
            <a:ln w="28575">
              <a:solidFill>
                <a:srgbClr val="DF2935"/>
              </a:solid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1" name="Google Shape;24253;p107"/>
            <p:cNvSpPr/>
            <p:nvPr/>
          </p:nvSpPr>
          <p:spPr>
            <a:xfrm>
              <a:off x="5393716" y="3102055"/>
              <a:ext cx="34217" cy="35110"/>
            </a:xfrm>
            <a:custGeom>
              <a:avLst/>
              <a:gdLst/>
              <a:ahLst/>
              <a:cxnLst/>
              <a:rect l="l" t="t" r="r" b="b"/>
              <a:pathLst>
                <a:path w="1303" h="1337" extrusionOk="0">
                  <a:moveTo>
                    <a:pt x="1001" y="0"/>
                  </a:moveTo>
                  <a:cubicBezTo>
                    <a:pt x="972" y="0"/>
                    <a:pt x="943" y="10"/>
                    <a:pt x="919" y="30"/>
                  </a:cubicBezTo>
                  <a:lnTo>
                    <a:pt x="1" y="882"/>
                  </a:lnTo>
                  <a:lnTo>
                    <a:pt x="546" y="1293"/>
                  </a:lnTo>
                  <a:cubicBezTo>
                    <a:pt x="579" y="1323"/>
                    <a:pt x="619" y="1337"/>
                    <a:pt x="659" y="1337"/>
                  </a:cubicBezTo>
                  <a:cubicBezTo>
                    <a:pt x="724" y="1337"/>
                    <a:pt x="788" y="1301"/>
                    <a:pt x="824" y="1236"/>
                  </a:cubicBezTo>
                  <a:lnTo>
                    <a:pt x="1302" y="355"/>
                  </a:lnTo>
                  <a:lnTo>
                    <a:pt x="1111" y="59"/>
                  </a:lnTo>
                  <a:cubicBezTo>
                    <a:pt x="1083" y="20"/>
                    <a:pt x="1042" y="0"/>
                    <a:pt x="1001" y="0"/>
                  </a:cubicBezTo>
                  <a:close/>
                </a:path>
              </a:pathLst>
            </a:custGeom>
            <a:grpFill/>
            <a:ln w="28575">
              <a:solidFill>
                <a:srgbClr val="DF2935"/>
              </a:solid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 name="Google Shape;24254;p107"/>
            <p:cNvSpPr/>
            <p:nvPr/>
          </p:nvSpPr>
          <p:spPr>
            <a:xfrm>
              <a:off x="5413569" y="3157884"/>
              <a:ext cx="93774" cy="55803"/>
            </a:xfrm>
            <a:custGeom>
              <a:avLst/>
              <a:gdLst/>
              <a:ahLst/>
              <a:cxnLst/>
              <a:rect l="l" t="t" r="r" b="b"/>
              <a:pathLst>
                <a:path w="3571" h="2125" extrusionOk="0">
                  <a:moveTo>
                    <a:pt x="1366" y="0"/>
                  </a:moveTo>
                  <a:cubicBezTo>
                    <a:pt x="1314" y="0"/>
                    <a:pt x="1260" y="17"/>
                    <a:pt x="1207" y="57"/>
                  </a:cubicBezTo>
                  <a:lnTo>
                    <a:pt x="144" y="852"/>
                  </a:lnTo>
                  <a:cubicBezTo>
                    <a:pt x="1" y="957"/>
                    <a:pt x="1" y="1168"/>
                    <a:pt x="144" y="1273"/>
                  </a:cubicBezTo>
                  <a:lnTo>
                    <a:pt x="1207" y="2067"/>
                  </a:lnTo>
                  <a:cubicBezTo>
                    <a:pt x="1260" y="2107"/>
                    <a:pt x="1314" y="2125"/>
                    <a:pt x="1366" y="2125"/>
                  </a:cubicBezTo>
                  <a:cubicBezTo>
                    <a:pt x="1586" y="2125"/>
                    <a:pt x="1755" y="1816"/>
                    <a:pt x="1522" y="1646"/>
                  </a:cubicBezTo>
                  <a:lnTo>
                    <a:pt x="1101" y="1330"/>
                  </a:lnTo>
                  <a:lnTo>
                    <a:pt x="3226" y="1330"/>
                  </a:lnTo>
                  <a:cubicBezTo>
                    <a:pt x="3570" y="1330"/>
                    <a:pt x="3570" y="794"/>
                    <a:pt x="3226" y="794"/>
                  </a:cubicBezTo>
                  <a:lnTo>
                    <a:pt x="3226" y="804"/>
                  </a:lnTo>
                  <a:lnTo>
                    <a:pt x="1101" y="804"/>
                  </a:lnTo>
                  <a:lnTo>
                    <a:pt x="1522" y="478"/>
                  </a:lnTo>
                  <a:cubicBezTo>
                    <a:pt x="1755" y="308"/>
                    <a:pt x="1586" y="0"/>
                    <a:pt x="1366" y="0"/>
                  </a:cubicBezTo>
                  <a:close/>
                </a:path>
              </a:pathLst>
            </a:custGeom>
            <a:grpFill/>
            <a:ln w="28575">
              <a:solidFill>
                <a:srgbClr val="DF2935"/>
              </a:solid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 name="Google Shape;24255;p107"/>
            <p:cNvSpPr/>
            <p:nvPr/>
          </p:nvSpPr>
          <p:spPr>
            <a:xfrm>
              <a:off x="5544501" y="3157884"/>
              <a:ext cx="93774" cy="55908"/>
            </a:xfrm>
            <a:custGeom>
              <a:avLst/>
              <a:gdLst/>
              <a:ahLst/>
              <a:cxnLst/>
              <a:rect l="l" t="t" r="r" b="b"/>
              <a:pathLst>
                <a:path w="3571" h="2129" extrusionOk="0">
                  <a:moveTo>
                    <a:pt x="2211" y="0"/>
                  </a:moveTo>
                  <a:cubicBezTo>
                    <a:pt x="1988" y="0"/>
                    <a:pt x="1824" y="308"/>
                    <a:pt x="2049" y="478"/>
                  </a:cubicBezTo>
                  <a:lnTo>
                    <a:pt x="2479" y="804"/>
                  </a:lnTo>
                  <a:lnTo>
                    <a:pt x="355" y="804"/>
                  </a:lnTo>
                  <a:cubicBezTo>
                    <a:pt x="1" y="804"/>
                    <a:pt x="1" y="1330"/>
                    <a:pt x="355" y="1330"/>
                  </a:cubicBezTo>
                  <a:lnTo>
                    <a:pt x="2479" y="1330"/>
                  </a:lnTo>
                  <a:lnTo>
                    <a:pt x="2049" y="1646"/>
                  </a:lnTo>
                  <a:cubicBezTo>
                    <a:pt x="1825" y="1816"/>
                    <a:pt x="1987" y="2128"/>
                    <a:pt x="2208" y="2128"/>
                  </a:cubicBezTo>
                  <a:cubicBezTo>
                    <a:pt x="2261" y="2128"/>
                    <a:pt x="2318" y="2110"/>
                    <a:pt x="2374" y="2067"/>
                  </a:cubicBezTo>
                  <a:lnTo>
                    <a:pt x="3427" y="1273"/>
                  </a:lnTo>
                  <a:cubicBezTo>
                    <a:pt x="3570" y="1168"/>
                    <a:pt x="3570" y="957"/>
                    <a:pt x="3427" y="852"/>
                  </a:cubicBezTo>
                  <a:lnTo>
                    <a:pt x="2374" y="57"/>
                  </a:lnTo>
                  <a:cubicBezTo>
                    <a:pt x="2319" y="17"/>
                    <a:pt x="2263" y="0"/>
                    <a:pt x="2211" y="0"/>
                  </a:cubicBezTo>
                  <a:close/>
                </a:path>
              </a:pathLst>
            </a:custGeom>
            <a:grpFill/>
            <a:ln w="28575">
              <a:solidFill>
                <a:srgbClr val="DF2935"/>
              </a:solid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4" name="Google Shape;24256;p107"/>
            <p:cNvSpPr/>
            <p:nvPr/>
          </p:nvSpPr>
          <p:spPr>
            <a:xfrm>
              <a:off x="5519134" y="3178971"/>
              <a:ext cx="13839" cy="13865"/>
            </a:xfrm>
            <a:custGeom>
              <a:avLst/>
              <a:gdLst/>
              <a:ahLst/>
              <a:cxnLst/>
              <a:rect l="l" t="t" r="r" b="b"/>
              <a:pathLst>
                <a:path w="527" h="528" extrusionOk="0">
                  <a:moveTo>
                    <a:pt x="259" y="1"/>
                  </a:moveTo>
                  <a:cubicBezTo>
                    <a:pt x="115" y="1"/>
                    <a:pt x="0" y="116"/>
                    <a:pt x="0" y="259"/>
                  </a:cubicBezTo>
                  <a:cubicBezTo>
                    <a:pt x="0" y="412"/>
                    <a:pt x="115" y="527"/>
                    <a:pt x="259" y="527"/>
                  </a:cubicBezTo>
                  <a:cubicBezTo>
                    <a:pt x="412" y="527"/>
                    <a:pt x="527" y="412"/>
                    <a:pt x="527" y="259"/>
                  </a:cubicBezTo>
                  <a:cubicBezTo>
                    <a:pt x="527" y="116"/>
                    <a:pt x="412" y="1"/>
                    <a:pt x="259" y="1"/>
                  </a:cubicBezTo>
                  <a:close/>
                </a:path>
              </a:pathLst>
            </a:custGeom>
            <a:grpFill/>
            <a:ln w="28575">
              <a:solidFill>
                <a:srgbClr val="DF2935"/>
              </a:solid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86" name="Google Shape;22124;p106"/>
          <p:cNvGrpSpPr/>
          <p:nvPr/>
        </p:nvGrpSpPr>
        <p:grpSpPr>
          <a:xfrm>
            <a:off x="2888466" y="3162555"/>
            <a:ext cx="745488" cy="1285692"/>
            <a:chOff x="2483025" y="4268679"/>
            <a:chExt cx="202428" cy="349114"/>
          </a:xfrm>
          <a:solidFill>
            <a:srgbClr val="FFF07C"/>
          </a:solidFill>
        </p:grpSpPr>
        <p:sp>
          <p:nvSpPr>
            <p:cNvPr id="87" name="Google Shape;22125;p106"/>
            <p:cNvSpPr/>
            <p:nvPr/>
          </p:nvSpPr>
          <p:spPr>
            <a:xfrm>
              <a:off x="2497818" y="4274339"/>
              <a:ext cx="172528" cy="337780"/>
            </a:xfrm>
            <a:custGeom>
              <a:avLst/>
              <a:gdLst/>
              <a:ahLst/>
              <a:cxnLst/>
              <a:rect l="l" t="t" r="r" b="b"/>
              <a:pathLst>
                <a:path w="11523" h="22560" extrusionOk="0">
                  <a:moveTo>
                    <a:pt x="1" y="1"/>
                  </a:moveTo>
                  <a:lnTo>
                    <a:pt x="1" y="5719"/>
                  </a:lnTo>
                  <a:cubicBezTo>
                    <a:pt x="1" y="8326"/>
                    <a:pt x="1746" y="10597"/>
                    <a:pt x="4248" y="11291"/>
                  </a:cubicBezTo>
                  <a:cubicBezTo>
                    <a:pt x="1746" y="11964"/>
                    <a:pt x="1" y="14234"/>
                    <a:pt x="1" y="16841"/>
                  </a:cubicBezTo>
                  <a:lnTo>
                    <a:pt x="1" y="22560"/>
                  </a:lnTo>
                  <a:lnTo>
                    <a:pt x="11522" y="22560"/>
                  </a:lnTo>
                  <a:lnTo>
                    <a:pt x="11522" y="16841"/>
                  </a:lnTo>
                  <a:cubicBezTo>
                    <a:pt x="11522" y="14234"/>
                    <a:pt x="9798" y="11964"/>
                    <a:pt x="7296" y="11291"/>
                  </a:cubicBezTo>
                  <a:cubicBezTo>
                    <a:pt x="9798" y="10597"/>
                    <a:pt x="11522" y="8326"/>
                    <a:pt x="11522" y="5719"/>
                  </a:cubicBezTo>
                  <a:lnTo>
                    <a:pt x="11522" y="1"/>
                  </a:lnTo>
                  <a:close/>
                </a:path>
              </a:pathLst>
            </a:custGeom>
            <a:solidFill>
              <a:srgbClr val="F0F7EE"/>
            </a:solidFill>
            <a:ln>
              <a:solidFill>
                <a:srgbClr val="DF2935"/>
              </a:solid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8" name="Google Shape;22126;p106"/>
            <p:cNvSpPr/>
            <p:nvPr/>
          </p:nvSpPr>
          <p:spPr>
            <a:xfrm>
              <a:off x="2599811" y="4274339"/>
              <a:ext cx="76195" cy="337780"/>
            </a:xfrm>
            <a:custGeom>
              <a:avLst/>
              <a:gdLst/>
              <a:ahLst/>
              <a:cxnLst/>
              <a:rect l="l" t="t" r="r" b="b"/>
              <a:pathLst>
                <a:path w="5089" h="22560" extrusionOk="0">
                  <a:moveTo>
                    <a:pt x="4332" y="1"/>
                  </a:moveTo>
                  <a:lnTo>
                    <a:pt x="4332" y="5719"/>
                  </a:lnTo>
                  <a:cubicBezTo>
                    <a:pt x="4311" y="8137"/>
                    <a:pt x="2713" y="10261"/>
                    <a:pt x="379" y="10912"/>
                  </a:cubicBezTo>
                  <a:cubicBezTo>
                    <a:pt x="1" y="11018"/>
                    <a:pt x="1" y="11543"/>
                    <a:pt x="379" y="11648"/>
                  </a:cubicBezTo>
                  <a:cubicBezTo>
                    <a:pt x="2713" y="12300"/>
                    <a:pt x="4311" y="14423"/>
                    <a:pt x="4332" y="16841"/>
                  </a:cubicBezTo>
                  <a:lnTo>
                    <a:pt x="4332" y="22560"/>
                  </a:lnTo>
                  <a:lnTo>
                    <a:pt x="5068" y="22560"/>
                  </a:lnTo>
                  <a:lnTo>
                    <a:pt x="5068" y="16841"/>
                  </a:lnTo>
                  <a:cubicBezTo>
                    <a:pt x="5068" y="14465"/>
                    <a:pt x="3701" y="12300"/>
                    <a:pt x="1557" y="11291"/>
                  </a:cubicBezTo>
                  <a:cubicBezTo>
                    <a:pt x="3701" y="10261"/>
                    <a:pt x="5089" y="8116"/>
                    <a:pt x="5089" y="5719"/>
                  </a:cubicBezTo>
                  <a:lnTo>
                    <a:pt x="5089" y="1"/>
                  </a:lnTo>
                  <a:close/>
                </a:path>
              </a:pathLst>
            </a:custGeom>
            <a:grpFill/>
            <a:ln>
              <a:solidFill>
                <a:srgbClr val="DF2935"/>
              </a:solid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9" name="Google Shape;22127;p106"/>
            <p:cNvSpPr/>
            <p:nvPr/>
          </p:nvSpPr>
          <p:spPr>
            <a:xfrm>
              <a:off x="2492159" y="4274339"/>
              <a:ext cx="76195" cy="337780"/>
            </a:xfrm>
            <a:custGeom>
              <a:avLst/>
              <a:gdLst/>
              <a:ahLst/>
              <a:cxnLst/>
              <a:rect l="l" t="t" r="r" b="b"/>
              <a:pathLst>
                <a:path w="5089" h="22560" extrusionOk="0">
                  <a:moveTo>
                    <a:pt x="0" y="1"/>
                  </a:moveTo>
                  <a:lnTo>
                    <a:pt x="0" y="5719"/>
                  </a:lnTo>
                  <a:cubicBezTo>
                    <a:pt x="21" y="8095"/>
                    <a:pt x="1388" y="10261"/>
                    <a:pt x="3533" y="11291"/>
                  </a:cubicBezTo>
                  <a:cubicBezTo>
                    <a:pt x="1388" y="12300"/>
                    <a:pt x="21" y="14465"/>
                    <a:pt x="0" y="16841"/>
                  </a:cubicBezTo>
                  <a:lnTo>
                    <a:pt x="0" y="22560"/>
                  </a:lnTo>
                  <a:lnTo>
                    <a:pt x="757" y="22560"/>
                  </a:lnTo>
                  <a:lnTo>
                    <a:pt x="757" y="16841"/>
                  </a:lnTo>
                  <a:cubicBezTo>
                    <a:pt x="757" y="14402"/>
                    <a:pt x="2376" y="12279"/>
                    <a:pt x="4710" y="11648"/>
                  </a:cubicBezTo>
                  <a:cubicBezTo>
                    <a:pt x="5088" y="11543"/>
                    <a:pt x="5088" y="11018"/>
                    <a:pt x="4710" y="10912"/>
                  </a:cubicBezTo>
                  <a:cubicBezTo>
                    <a:pt x="2376" y="10282"/>
                    <a:pt x="757" y="8158"/>
                    <a:pt x="757" y="5719"/>
                  </a:cubicBezTo>
                  <a:lnTo>
                    <a:pt x="757" y="1"/>
                  </a:lnTo>
                  <a:close/>
                </a:path>
              </a:pathLst>
            </a:custGeom>
            <a:grpFill/>
            <a:ln>
              <a:solidFill>
                <a:srgbClr val="DF2935"/>
              </a:solid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0" name="Google Shape;22128;p106"/>
            <p:cNvSpPr/>
            <p:nvPr/>
          </p:nvSpPr>
          <p:spPr>
            <a:xfrm>
              <a:off x="2483025" y="4606444"/>
              <a:ext cx="202428" cy="11349"/>
            </a:xfrm>
            <a:custGeom>
              <a:avLst/>
              <a:gdLst/>
              <a:ahLst/>
              <a:cxnLst/>
              <a:rect l="l" t="t" r="r" b="b"/>
              <a:pathLst>
                <a:path w="13520" h="758" extrusionOk="0">
                  <a:moveTo>
                    <a:pt x="484" y="0"/>
                  </a:moveTo>
                  <a:cubicBezTo>
                    <a:pt x="1" y="0"/>
                    <a:pt x="1" y="757"/>
                    <a:pt x="484" y="757"/>
                  </a:cubicBezTo>
                  <a:lnTo>
                    <a:pt x="13015" y="757"/>
                  </a:lnTo>
                  <a:cubicBezTo>
                    <a:pt x="13519" y="757"/>
                    <a:pt x="13519" y="0"/>
                    <a:pt x="13015" y="0"/>
                  </a:cubicBezTo>
                  <a:close/>
                </a:path>
              </a:pathLst>
            </a:custGeom>
            <a:grpFill/>
            <a:ln>
              <a:solidFill>
                <a:srgbClr val="DF2935"/>
              </a:solid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1" name="Google Shape;22129;p106"/>
            <p:cNvSpPr/>
            <p:nvPr/>
          </p:nvSpPr>
          <p:spPr>
            <a:xfrm>
              <a:off x="2483025" y="4268679"/>
              <a:ext cx="202428" cy="11349"/>
            </a:xfrm>
            <a:custGeom>
              <a:avLst/>
              <a:gdLst/>
              <a:ahLst/>
              <a:cxnLst/>
              <a:rect l="l" t="t" r="r" b="b"/>
              <a:pathLst>
                <a:path w="13520" h="758" extrusionOk="0">
                  <a:moveTo>
                    <a:pt x="484" y="0"/>
                  </a:moveTo>
                  <a:cubicBezTo>
                    <a:pt x="1" y="0"/>
                    <a:pt x="1" y="757"/>
                    <a:pt x="484" y="757"/>
                  </a:cubicBezTo>
                  <a:lnTo>
                    <a:pt x="13015" y="757"/>
                  </a:lnTo>
                  <a:cubicBezTo>
                    <a:pt x="13519" y="757"/>
                    <a:pt x="13519" y="0"/>
                    <a:pt x="13015" y="0"/>
                  </a:cubicBezTo>
                  <a:close/>
                </a:path>
              </a:pathLst>
            </a:custGeom>
            <a:grpFill/>
            <a:ln>
              <a:solidFill>
                <a:srgbClr val="DF2935"/>
              </a:solid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2" name="Google Shape;22130;p106"/>
            <p:cNvSpPr/>
            <p:nvPr/>
          </p:nvSpPr>
          <p:spPr>
            <a:xfrm>
              <a:off x="2520487" y="4378847"/>
              <a:ext cx="127506" cy="210933"/>
            </a:xfrm>
            <a:custGeom>
              <a:avLst/>
              <a:gdLst/>
              <a:ahLst/>
              <a:cxnLst/>
              <a:rect l="l" t="t" r="r" b="b"/>
              <a:pathLst>
                <a:path w="8516" h="14088" extrusionOk="0">
                  <a:moveTo>
                    <a:pt x="190" y="1"/>
                  </a:moveTo>
                  <a:cubicBezTo>
                    <a:pt x="610" y="1388"/>
                    <a:pt x="1725" y="2482"/>
                    <a:pt x="3133" y="2860"/>
                  </a:cubicBezTo>
                  <a:cubicBezTo>
                    <a:pt x="3365" y="2923"/>
                    <a:pt x="3617" y="2965"/>
                    <a:pt x="3869" y="2986"/>
                  </a:cubicBezTo>
                  <a:lnTo>
                    <a:pt x="3869" y="7927"/>
                  </a:lnTo>
                  <a:cubicBezTo>
                    <a:pt x="1683" y="8116"/>
                    <a:pt x="1" y="9966"/>
                    <a:pt x="1" y="12153"/>
                  </a:cubicBezTo>
                  <a:lnTo>
                    <a:pt x="1" y="14087"/>
                  </a:lnTo>
                  <a:lnTo>
                    <a:pt x="8515" y="14087"/>
                  </a:lnTo>
                  <a:lnTo>
                    <a:pt x="8515" y="12174"/>
                  </a:lnTo>
                  <a:cubicBezTo>
                    <a:pt x="8515" y="9966"/>
                    <a:pt x="6834" y="8116"/>
                    <a:pt x="4626" y="7927"/>
                  </a:cubicBezTo>
                  <a:lnTo>
                    <a:pt x="4626" y="2986"/>
                  </a:lnTo>
                  <a:cubicBezTo>
                    <a:pt x="4878" y="2965"/>
                    <a:pt x="5131" y="2923"/>
                    <a:pt x="5383" y="2860"/>
                  </a:cubicBezTo>
                  <a:cubicBezTo>
                    <a:pt x="6770" y="2461"/>
                    <a:pt x="7885" y="1388"/>
                    <a:pt x="8305" y="1"/>
                  </a:cubicBezTo>
                  <a:close/>
                </a:path>
              </a:pathLst>
            </a:custGeom>
            <a:grpFill/>
            <a:ln>
              <a:solidFill>
                <a:srgbClr val="DF2935"/>
              </a:solid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93" name="Rectangle 92"/>
          <p:cNvSpPr/>
          <p:nvPr/>
        </p:nvSpPr>
        <p:spPr>
          <a:xfrm>
            <a:off x="2439858" y="4791275"/>
            <a:ext cx="1380506" cy="954107"/>
          </a:xfrm>
          <a:prstGeom prst="rect">
            <a:avLst/>
          </a:prstGeom>
          <a:solidFill>
            <a:schemeClr val="accent5">
              <a:lumMod val="20000"/>
              <a:lumOff val="80000"/>
            </a:schemeClr>
          </a:solidFill>
        </p:spPr>
        <p:txBody>
          <a:bodyPr wrap="none">
            <a:spAutoFit/>
          </a:bodyPr>
          <a:lstStyle/>
          <a:p>
            <a:pPr algn="ctr"/>
            <a:r>
              <a:rPr lang="en-US" sz="2800" dirty="0" err="1"/>
              <a:t>Thời</a:t>
            </a:r>
            <a:r>
              <a:rPr lang="en-US" sz="2800" dirty="0"/>
              <a:t> </a:t>
            </a:r>
            <a:r>
              <a:rPr lang="en-US" sz="2800" dirty="0" err="1"/>
              <a:t>gian</a:t>
            </a:r>
            <a:endParaRPr lang="en-US" sz="2800" dirty="0"/>
          </a:p>
          <a:p>
            <a:pPr algn="ctr"/>
            <a:r>
              <a:rPr lang="en-US" sz="2800" dirty="0"/>
              <a:t>15’</a:t>
            </a:r>
          </a:p>
        </p:txBody>
      </p:sp>
      <p:graphicFrame>
        <p:nvGraphicFramePr>
          <p:cNvPr id="94" name="Table 93"/>
          <p:cNvGraphicFramePr>
            <a:graphicFrameLocks noGrp="1"/>
          </p:cNvGraphicFramePr>
          <p:nvPr>
            <p:extLst>
              <p:ext uri="{D42A27DB-BD31-4B8C-83A1-F6EECF244321}">
                <p14:modId xmlns:p14="http://schemas.microsoft.com/office/powerpoint/2010/main" val="3688114833"/>
              </p:ext>
            </p:extLst>
          </p:nvPr>
        </p:nvGraphicFramePr>
        <p:xfrm>
          <a:off x="4373414" y="4622820"/>
          <a:ext cx="7392109" cy="2129285"/>
        </p:xfrm>
        <a:graphic>
          <a:graphicData uri="http://schemas.openxmlformats.org/drawingml/2006/table">
            <a:tbl>
              <a:tblPr/>
              <a:tblGrid>
                <a:gridCol w="1356260">
                  <a:extLst>
                    <a:ext uri="{9D8B030D-6E8A-4147-A177-3AD203B41FA5}">
                      <a16:colId xmlns:a16="http://schemas.microsoft.com/office/drawing/2014/main" val="4050954747"/>
                    </a:ext>
                  </a:extLst>
                </a:gridCol>
                <a:gridCol w="1475814">
                  <a:extLst>
                    <a:ext uri="{9D8B030D-6E8A-4147-A177-3AD203B41FA5}">
                      <a16:colId xmlns:a16="http://schemas.microsoft.com/office/drawing/2014/main" val="2884825472"/>
                    </a:ext>
                  </a:extLst>
                </a:gridCol>
                <a:gridCol w="1351670">
                  <a:extLst>
                    <a:ext uri="{9D8B030D-6E8A-4147-A177-3AD203B41FA5}">
                      <a16:colId xmlns:a16="http://schemas.microsoft.com/office/drawing/2014/main" val="1943897920"/>
                    </a:ext>
                  </a:extLst>
                </a:gridCol>
                <a:gridCol w="1069455">
                  <a:extLst>
                    <a:ext uri="{9D8B030D-6E8A-4147-A177-3AD203B41FA5}">
                      <a16:colId xmlns:a16="http://schemas.microsoft.com/office/drawing/2014/main" val="198091078"/>
                    </a:ext>
                  </a:extLst>
                </a:gridCol>
                <a:gridCol w="1069455">
                  <a:extLst>
                    <a:ext uri="{9D8B030D-6E8A-4147-A177-3AD203B41FA5}">
                      <a16:colId xmlns:a16="http://schemas.microsoft.com/office/drawing/2014/main" val="3353690271"/>
                    </a:ext>
                  </a:extLst>
                </a:gridCol>
                <a:gridCol w="1069455">
                  <a:extLst>
                    <a:ext uri="{9D8B030D-6E8A-4147-A177-3AD203B41FA5}">
                      <a16:colId xmlns:a16="http://schemas.microsoft.com/office/drawing/2014/main" val="713918260"/>
                    </a:ext>
                  </a:extLst>
                </a:gridCol>
              </a:tblGrid>
              <a:tr h="381516">
                <a:tc>
                  <a:txBody>
                    <a:bodyPr/>
                    <a:lstStyle/>
                    <a:p>
                      <a:pPr algn="ctr" fontAlgn="ctr"/>
                      <a:r>
                        <a:rPr lang="en-US" sz="2400" b="0" i="0" u="none" strike="noStrike">
                          <a:solidFill>
                            <a:srgbClr val="000000"/>
                          </a:solidFill>
                          <a:effectLst/>
                          <a:latin typeface="+mn-lt"/>
                        </a:rPr>
                        <a:t>Năm</a:t>
                      </a:r>
                    </a:p>
                  </a:txBody>
                  <a:tcPr marL="14377" marR="14377" marT="143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b"/>
                      <a:r>
                        <a:rPr lang="en-US" sz="2700" b="0" i="0" u="none" strike="noStrike" dirty="0">
                          <a:solidFill>
                            <a:srgbClr val="000000"/>
                          </a:solidFill>
                          <a:effectLst/>
                          <a:latin typeface="+mn-lt"/>
                        </a:rPr>
                        <a:t>1990</a:t>
                      </a:r>
                    </a:p>
                  </a:txBody>
                  <a:tcPr marL="14377" marR="14377" marT="143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b"/>
                      <a:r>
                        <a:rPr lang="en-US" sz="2700" b="0" i="0" u="none" strike="noStrike" dirty="0">
                          <a:solidFill>
                            <a:srgbClr val="000000"/>
                          </a:solidFill>
                          <a:effectLst/>
                          <a:latin typeface="+mn-lt"/>
                        </a:rPr>
                        <a:t>1995</a:t>
                      </a:r>
                    </a:p>
                  </a:txBody>
                  <a:tcPr marL="14377" marR="14377" marT="143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b"/>
                      <a:r>
                        <a:rPr lang="en-US" sz="2700" b="0" i="0" u="none" strike="noStrike" dirty="0">
                          <a:solidFill>
                            <a:srgbClr val="000000"/>
                          </a:solidFill>
                          <a:effectLst/>
                          <a:latin typeface="+mn-lt"/>
                        </a:rPr>
                        <a:t>2000</a:t>
                      </a:r>
                    </a:p>
                  </a:txBody>
                  <a:tcPr marL="14377" marR="14377" marT="143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b"/>
                      <a:r>
                        <a:rPr lang="en-US" sz="2700" b="0" i="0" u="none" strike="noStrike">
                          <a:solidFill>
                            <a:srgbClr val="000000"/>
                          </a:solidFill>
                          <a:effectLst/>
                          <a:latin typeface="+mn-lt"/>
                        </a:rPr>
                        <a:t>2002</a:t>
                      </a:r>
                    </a:p>
                  </a:txBody>
                  <a:tcPr marL="14377" marR="14377" marT="143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b"/>
                      <a:r>
                        <a:rPr lang="en-US" sz="2700" b="0" i="0" u="none" strike="noStrike">
                          <a:solidFill>
                            <a:srgbClr val="000000"/>
                          </a:solidFill>
                          <a:effectLst/>
                          <a:latin typeface="+mn-lt"/>
                        </a:rPr>
                        <a:t>2019</a:t>
                      </a:r>
                    </a:p>
                  </a:txBody>
                  <a:tcPr marL="14377" marR="14377" marT="143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142252101"/>
                  </a:ext>
                </a:extLst>
              </a:tr>
              <a:tr h="381516">
                <a:tc>
                  <a:txBody>
                    <a:bodyPr/>
                    <a:lstStyle/>
                    <a:p>
                      <a:pPr algn="ctr" fontAlgn="b"/>
                      <a:r>
                        <a:rPr lang="en-US" sz="2700" b="0" i="0" u="none" strike="noStrike">
                          <a:solidFill>
                            <a:srgbClr val="000000"/>
                          </a:solidFill>
                          <a:effectLst/>
                          <a:latin typeface="+mn-lt"/>
                        </a:rPr>
                        <a:t>Trâu</a:t>
                      </a:r>
                    </a:p>
                  </a:txBody>
                  <a:tcPr marL="14377" marR="14377" marT="143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ctr"/>
                      <a:r>
                        <a:rPr lang="en-US" sz="2700" b="0" i="0" u="none" strike="noStrike">
                          <a:solidFill>
                            <a:srgbClr val="000000"/>
                          </a:solidFill>
                          <a:effectLst/>
                          <a:latin typeface="+mn-lt"/>
                        </a:rPr>
                        <a:t>100.0</a:t>
                      </a:r>
                    </a:p>
                  </a:txBody>
                  <a:tcPr marL="14377" marR="14377" marT="143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ctr"/>
                      <a:r>
                        <a:rPr lang="en-US" sz="2700" b="0" i="0" u="none" strike="noStrike" dirty="0">
                          <a:solidFill>
                            <a:srgbClr val="000000"/>
                          </a:solidFill>
                          <a:effectLst/>
                          <a:latin typeface="+mn-lt"/>
                        </a:rPr>
                        <a:t>103.8</a:t>
                      </a:r>
                    </a:p>
                  </a:txBody>
                  <a:tcPr marL="14377" marR="14377" marT="143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ctr"/>
                      <a:r>
                        <a:rPr lang="en-US" sz="2700" b="0" i="0" u="none" strike="noStrike" dirty="0">
                          <a:solidFill>
                            <a:srgbClr val="000000"/>
                          </a:solidFill>
                          <a:effectLst/>
                          <a:latin typeface="+mn-lt"/>
                        </a:rPr>
                        <a:t>101.5</a:t>
                      </a:r>
                    </a:p>
                  </a:txBody>
                  <a:tcPr marL="14377" marR="14377" marT="143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ctr"/>
                      <a:r>
                        <a:rPr lang="en-US" sz="2700" b="0" i="0" u="none" strike="noStrike">
                          <a:solidFill>
                            <a:srgbClr val="000000"/>
                          </a:solidFill>
                          <a:effectLst/>
                          <a:latin typeface="+mn-lt"/>
                        </a:rPr>
                        <a:t>98.6</a:t>
                      </a:r>
                    </a:p>
                  </a:txBody>
                  <a:tcPr marL="14377" marR="14377" marT="143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ctr"/>
                      <a:r>
                        <a:rPr lang="en-US" sz="2700" b="0" i="0" u="none" strike="noStrike">
                          <a:solidFill>
                            <a:srgbClr val="000000"/>
                          </a:solidFill>
                          <a:effectLst/>
                          <a:latin typeface="+mn-lt"/>
                        </a:rPr>
                        <a:t>83.7</a:t>
                      </a:r>
                    </a:p>
                  </a:txBody>
                  <a:tcPr marL="14377" marR="14377" marT="143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445538880"/>
                  </a:ext>
                </a:extLst>
              </a:tr>
              <a:tr h="381516">
                <a:tc>
                  <a:txBody>
                    <a:bodyPr/>
                    <a:lstStyle/>
                    <a:p>
                      <a:pPr algn="ctr" fontAlgn="b"/>
                      <a:r>
                        <a:rPr lang="en-US" sz="2700" b="0" i="0" u="none" strike="noStrike">
                          <a:solidFill>
                            <a:srgbClr val="000000"/>
                          </a:solidFill>
                          <a:effectLst/>
                          <a:latin typeface="+mn-lt"/>
                        </a:rPr>
                        <a:t>Bò</a:t>
                      </a:r>
                    </a:p>
                  </a:txBody>
                  <a:tcPr marL="14377" marR="14377" marT="143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ctr"/>
                      <a:r>
                        <a:rPr lang="en-US" sz="2700" b="0" i="0" u="none" strike="noStrike">
                          <a:solidFill>
                            <a:srgbClr val="000000"/>
                          </a:solidFill>
                          <a:effectLst/>
                          <a:latin typeface="+mn-lt"/>
                        </a:rPr>
                        <a:t>100.0</a:t>
                      </a:r>
                    </a:p>
                  </a:txBody>
                  <a:tcPr marL="14377" marR="14377" marT="143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ctr"/>
                      <a:r>
                        <a:rPr lang="en-US" sz="2700" b="0" i="0" u="none" strike="noStrike">
                          <a:solidFill>
                            <a:srgbClr val="000000"/>
                          </a:solidFill>
                          <a:effectLst/>
                          <a:latin typeface="+mn-lt"/>
                        </a:rPr>
                        <a:t>116.7</a:t>
                      </a:r>
                    </a:p>
                  </a:txBody>
                  <a:tcPr marL="14377" marR="14377" marT="143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ctr"/>
                      <a:r>
                        <a:rPr lang="en-US" sz="2700" b="0" i="0" u="none" strike="noStrike" dirty="0">
                          <a:solidFill>
                            <a:srgbClr val="000000"/>
                          </a:solidFill>
                          <a:effectLst/>
                          <a:latin typeface="+mn-lt"/>
                        </a:rPr>
                        <a:t>132.4</a:t>
                      </a:r>
                    </a:p>
                  </a:txBody>
                  <a:tcPr marL="14377" marR="14377" marT="143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ctr"/>
                      <a:r>
                        <a:rPr lang="en-US" sz="2700" b="0" i="0" u="none" strike="noStrike">
                          <a:solidFill>
                            <a:srgbClr val="000000"/>
                          </a:solidFill>
                          <a:effectLst/>
                          <a:latin typeface="+mn-lt"/>
                        </a:rPr>
                        <a:t>130.4</a:t>
                      </a:r>
                    </a:p>
                  </a:txBody>
                  <a:tcPr marL="14377" marR="14377" marT="143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ctr"/>
                      <a:r>
                        <a:rPr lang="en-US" sz="2700" b="0" i="0" u="none" strike="noStrike">
                          <a:solidFill>
                            <a:srgbClr val="000000"/>
                          </a:solidFill>
                          <a:effectLst/>
                          <a:latin typeface="+mn-lt"/>
                        </a:rPr>
                        <a:t>194.4</a:t>
                      </a:r>
                    </a:p>
                  </a:txBody>
                  <a:tcPr marL="14377" marR="14377" marT="143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01278492"/>
                  </a:ext>
                </a:extLst>
              </a:tr>
              <a:tr h="381516">
                <a:tc>
                  <a:txBody>
                    <a:bodyPr/>
                    <a:lstStyle/>
                    <a:p>
                      <a:pPr algn="ctr" fontAlgn="b"/>
                      <a:r>
                        <a:rPr lang="en-US" sz="2700" b="0" i="0" u="none" strike="noStrike">
                          <a:solidFill>
                            <a:srgbClr val="000000"/>
                          </a:solidFill>
                          <a:effectLst/>
                          <a:latin typeface="+mn-lt"/>
                        </a:rPr>
                        <a:t>Lợn</a:t>
                      </a:r>
                    </a:p>
                  </a:txBody>
                  <a:tcPr marL="14377" marR="14377" marT="143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ctr"/>
                      <a:r>
                        <a:rPr lang="en-US" sz="2700" b="0" i="0" u="none" strike="noStrike" dirty="0">
                          <a:solidFill>
                            <a:srgbClr val="000000"/>
                          </a:solidFill>
                          <a:effectLst/>
                          <a:latin typeface="+mn-lt"/>
                        </a:rPr>
                        <a:t>100.0</a:t>
                      </a:r>
                    </a:p>
                  </a:txBody>
                  <a:tcPr marL="14377" marR="14377" marT="143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ctr"/>
                      <a:r>
                        <a:rPr lang="en-US" sz="2700" b="0" i="0" u="none" strike="noStrike">
                          <a:solidFill>
                            <a:srgbClr val="000000"/>
                          </a:solidFill>
                          <a:effectLst/>
                          <a:latin typeface="+mn-lt"/>
                        </a:rPr>
                        <a:t>133.0</a:t>
                      </a:r>
                    </a:p>
                  </a:txBody>
                  <a:tcPr marL="14377" marR="14377" marT="143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ctr"/>
                      <a:r>
                        <a:rPr lang="en-US" sz="2700" b="0" i="0" u="none" strike="noStrike" dirty="0">
                          <a:solidFill>
                            <a:srgbClr val="000000"/>
                          </a:solidFill>
                          <a:effectLst/>
                          <a:latin typeface="+mn-lt"/>
                        </a:rPr>
                        <a:t>164.7</a:t>
                      </a:r>
                    </a:p>
                  </a:txBody>
                  <a:tcPr marL="14377" marR="14377" marT="143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ctr"/>
                      <a:r>
                        <a:rPr lang="en-US" sz="2700" b="0" i="0" u="none" strike="noStrike" dirty="0">
                          <a:solidFill>
                            <a:srgbClr val="000000"/>
                          </a:solidFill>
                          <a:effectLst/>
                          <a:latin typeface="+mn-lt"/>
                        </a:rPr>
                        <a:t>189.0</a:t>
                      </a:r>
                    </a:p>
                  </a:txBody>
                  <a:tcPr marL="14377" marR="14377" marT="143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ctr"/>
                      <a:r>
                        <a:rPr lang="en-US" sz="2700" b="0" i="0" u="none" strike="noStrike">
                          <a:solidFill>
                            <a:srgbClr val="000000"/>
                          </a:solidFill>
                          <a:effectLst/>
                          <a:latin typeface="+mn-lt"/>
                        </a:rPr>
                        <a:t>160.0</a:t>
                      </a:r>
                    </a:p>
                  </a:txBody>
                  <a:tcPr marL="14377" marR="14377" marT="143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141630128"/>
                  </a:ext>
                </a:extLst>
              </a:tr>
              <a:tr h="410348">
                <a:tc>
                  <a:txBody>
                    <a:bodyPr/>
                    <a:lstStyle/>
                    <a:p>
                      <a:pPr algn="ctr" fontAlgn="b"/>
                      <a:r>
                        <a:rPr lang="en-US" sz="2700" b="0" i="0" u="none" strike="noStrike" dirty="0" err="1">
                          <a:solidFill>
                            <a:srgbClr val="000000"/>
                          </a:solidFill>
                          <a:effectLst/>
                          <a:latin typeface="+mn-lt"/>
                        </a:rPr>
                        <a:t>Gia</a:t>
                      </a:r>
                      <a:r>
                        <a:rPr lang="en-US" sz="2700" b="0" i="0" u="none" strike="noStrike" dirty="0">
                          <a:solidFill>
                            <a:srgbClr val="000000"/>
                          </a:solidFill>
                          <a:effectLst/>
                          <a:latin typeface="+mn-lt"/>
                        </a:rPr>
                        <a:t> </a:t>
                      </a:r>
                      <a:r>
                        <a:rPr lang="en-US" sz="2700" b="0" i="0" u="none" strike="noStrike" dirty="0" err="1">
                          <a:solidFill>
                            <a:srgbClr val="000000"/>
                          </a:solidFill>
                          <a:effectLst/>
                          <a:latin typeface="+mn-lt"/>
                        </a:rPr>
                        <a:t>cầm</a:t>
                      </a:r>
                      <a:r>
                        <a:rPr lang="en-US" sz="2700" b="0" i="0" u="none" strike="noStrike" dirty="0">
                          <a:solidFill>
                            <a:srgbClr val="000000"/>
                          </a:solidFill>
                          <a:effectLst/>
                          <a:latin typeface="+mn-lt"/>
                        </a:rPr>
                        <a:t> </a:t>
                      </a:r>
                    </a:p>
                  </a:txBody>
                  <a:tcPr marL="14377" marR="14377" marT="143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ctr"/>
                      <a:r>
                        <a:rPr lang="en-US" sz="2700" b="0" i="0" u="none" strike="noStrike" dirty="0">
                          <a:solidFill>
                            <a:srgbClr val="000000"/>
                          </a:solidFill>
                          <a:effectLst/>
                          <a:latin typeface="+mn-lt"/>
                        </a:rPr>
                        <a:t>100.0</a:t>
                      </a:r>
                    </a:p>
                  </a:txBody>
                  <a:tcPr marL="14377" marR="14377" marT="143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ctr"/>
                      <a:r>
                        <a:rPr lang="en-US" sz="2700" b="0" i="0" u="none" strike="noStrike" dirty="0">
                          <a:solidFill>
                            <a:srgbClr val="000000"/>
                          </a:solidFill>
                          <a:effectLst/>
                          <a:latin typeface="+mn-lt"/>
                        </a:rPr>
                        <a:t>132.3</a:t>
                      </a:r>
                    </a:p>
                  </a:txBody>
                  <a:tcPr marL="14377" marR="14377" marT="143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ctr"/>
                      <a:r>
                        <a:rPr lang="en-US" sz="2700" b="0" i="0" u="none" strike="noStrike">
                          <a:solidFill>
                            <a:srgbClr val="000000"/>
                          </a:solidFill>
                          <a:effectLst/>
                          <a:latin typeface="+mn-lt"/>
                        </a:rPr>
                        <a:t>182.6</a:t>
                      </a:r>
                    </a:p>
                  </a:txBody>
                  <a:tcPr marL="14377" marR="14377" marT="143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ctr"/>
                      <a:r>
                        <a:rPr lang="en-US" sz="2700" b="0" i="0" u="none" strike="noStrike" dirty="0">
                          <a:solidFill>
                            <a:srgbClr val="000000"/>
                          </a:solidFill>
                          <a:effectLst/>
                          <a:latin typeface="+mn-lt"/>
                        </a:rPr>
                        <a:t>217.2</a:t>
                      </a:r>
                    </a:p>
                  </a:txBody>
                  <a:tcPr marL="14377" marR="14377" marT="143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ctr"/>
                      <a:r>
                        <a:rPr lang="en-US" sz="2700" b="0" i="0" u="none" strike="noStrike" dirty="0">
                          <a:solidFill>
                            <a:srgbClr val="000000"/>
                          </a:solidFill>
                          <a:effectLst/>
                          <a:latin typeface="+mn-lt"/>
                        </a:rPr>
                        <a:t>448.0</a:t>
                      </a:r>
                    </a:p>
                  </a:txBody>
                  <a:tcPr marL="14377" marR="14377" marT="143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8700787"/>
                  </a:ext>
                </a:extLst>
              </a:tr>
            </a:tbl>
          </a:graphicData>
        </a:graphic>
      </p:graphicFrame>
      <p:graphicFrame>
        <p:nvGraphicFramePr>
          <p:cNvPr id="95" name="Table 94"/>
          <p:cNvGraphicFramePr>
            <a:graphicFrameLocks noGrp="1"/>
          </p:cNvGraphicFramePr>
          <p:nvPr>
            <p:extLst>
              <p:ext uri="{D42A27DB-BD31-4B8C-83A1-F6EECF244321}">
                <p14:modId xmlns:p14="http://schemas.microsoft.com/office/powerpoint/2010/main" val="2593930050"/>
              </p:ext>
            </p:extLst>
          </p:nvPr>
        </p:nvGraphicFramePr>
        <p:xfrm>
          <a:off x="4314146" y="1004757"/>
          <a:ext cx="7451376" cy="2158341"/>
        </p:xfrm>
        <a:graphic>
          <a:graphicData uri="http://schemas.openxmlformats.org/drawingml/2006/table">
            <a:tbl>
              <a:tblPr firstRow="1" firstCol="1" bandRow="1">
                <a:tableStyleId>{D27102A9-8310-4765-A935-A1911B00CA55}</a:tableStyleId>
              </a:tblPr>
              <a:tblGrid>
                <a:gridCol w="4475946">
                  <a:extLst>
                    <a:ext uri="{9D8B030D-6E8A-4147-A177-3AD203B41FA5}">
                      <a16:colId xmlns:a16="http://schemas.microsoft.com/office/drawing/2014/main" val="4280455976"/>
                    </a:ext>
                  </a:extLst>
                </a:gridCol>
                <a:gridCol w="1267223">
                  <a:extLst>
                    <a:ext uri="{9D8B030D-6E8A-4147-A177-3AD203B41FA5}">
                      <a16:colId xmlns:a16="http://schemas.microsoft.com/office/drawing/2014/main" val="1925071787"/>
                    </a:ext>
                  </a:extLst>
                </a:gridCol>
                <a:gridCol w="1708207">
                  <a:extLst>
                    <a:ext uri="{9D8B030D-6E8A-4147-A177-3AD203B41FA5}">
                      <a16:colId xmlns:a16="http://schemas.microsoft.com/office/drawing/2014/main" val="1162671244"/>
                    </a:ext>
                  </a:extLst>
                </a:gridCol>
              </a:tblGrid>
              <a:tr h="295114">
                <a:tc>
                  <a:txBody>
                    <a:bodyPr/>
                    <a:lstStyle/>
                    <a:p>
                      <a:pPr algn="ctr">
                        <a:lnSpc>
                          <a:spcPct val="115000"/>
                        </a:lnSpc>
                        <a:spcAft>
                          <a:spcPts val="0"/>
                        </a:spcAft>
                        <a:tabLst>
                          <a:tab pos="1929130" algn="l"/>
                        </a:tabLst>
                      </a:pPr>
                      <a:r>
                        <a:rPr lang="vi-VN" sz="2400" b="0" dirty="0">
                          <a:solidFill>
                            <a:srgbClr val="FF0000"/>
                          </a:solidFill>
                          <a:effectLst/>
                        </a:rPr>
                        <a:t>Các nhóm cây</a:t>
                      </a:r>
                      <a:endParaRPr lang="en-US" sz="2400" b="0" i="1" dirty="0">
                        <a:solidFill>
                          <a:srgbClr val="FF0000"/>
                        </a:solidFill>
                        <a:effectLst/>
                        <a:latin typeface="+mn-lt"/>
                        <a:ea typeface="Arial" panose="020B0604020202020204" pitchFamily="34"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254000" algn="ctr">
                        <a:lnSpc>
                          <a:spcPct val="115000"/>
                        </a:lnSpc>
                        <a:spcBef>
                          <a:spcPts val="400"/>
                        </a:spcBef>
                        <a:spcAft>
                          <a:spcPts val="0"/>
                        </a:spcAft>
                      </a:pPr>
                      <a:r>
                        <a:rPr lang="vi-VN" sz="2400" b="0" dirty="0">
                          <a:solidFill>
                            <a:srgbClr val="FF0000"/>
                          </a:solidFill>
                          <a:effectLst/>
                        </a:rPr>
                        <a:t>2002</a:t>
                      </a:r>
                      <a:endParaRPr lang="en-US" sz="2400" b="0" i="1" dirty="0">
                        <a:solidFill>
                          <a:srgbClr val="FF0000"/>
                        </a:solidFill>
                        <a:effectLst/>
                        <a:latin typeface="+mn-lt"/>
                        <a:ea typeface="Arial" panose="020B0604020202020204" pitchFamily="34"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254000" algn="ctr">
                        <a:lnSpc>
                          <a:spcPct val="115000"/>
                        </a:lnSpc>
                        <a:spcBef>
                          <a:spcPts val="400"/>
                        </a:spcBef>
                        <a:spcAft>
                          <a:spcPts val="650"/>
                        </a:spcAft>
                      </a:pPr>
                      <a:r>
                        <a:rPr lang="vi-VN" sz="2400" b="0" dirty="0">
                          <a:solidFill>
                            <a:srgbClr val="FF0000"/>
                          </a:solidFill>
                          <a:effectLst/>
                        </a:rPr>
                        <a:t>2019</a:t>
                      </a:r>
                      <a:endParaRPr lang="en-US" sz="2400" b="0" i="1" dirty="0">
                        <a:solidFill>
                          <a:srgbClr val="FF0000"/>
                        </a:solidFill>
                        <a:effectLst/>
                        <a:latin typeface="+mn-lt"/>
                        <a:ea typeface="Arial" panose="020B0604020202020204" pitchFamily="34"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50165569"/>
                  </a:ext>
                </a:extLst>
              </a:tr>
              <a:tr h="295114">
                <a:tc>
                  <a:txBody>
                    <a:bodyPr/>
                    <a:lstStyle/>
                    <a:p>
                      <a:pPr indent="127000" algn="ctr">
                        <a:lnSpc>
                          <a:spcPct val="115000"/>
                        </a:lnSpc>
                        <a:spcAft>
                          <a:spcPts val="0"/>
                        </a:spcAft>
                      </a:pPr>
                      <a:r>
                        <a:rPr lang="vi-VN" sz="2400" b="0" dirty="0">
                          <a:effectLst/>
                        </a:rPr>
                        <a:t>Tống số</a:t>
                      </a:r>
                      <a:endParaRPr lang="en-US" sz="2400" b="0" i="1" dirty="0">
                        <a:effectLst/>
                        <a:latin typeface="+mn-lt"/>
                        <a:ea typeface="Arial" panose="020B0604020202020204" pitchFamily="34"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139700" indent="254000" algn="ctr" defTabSz="914400" rtl="0" eaLnBrk="1" latinLnBrk="0" hangingPunct="1">
                        <a:lnSpc>
                          <a:spcPct val="115000"/>
                        </a:lnSpc>
                        <a:spcAft>
                          <a:spcPts val="0"/>
                        </a:spcAft>
                      </a:pPr>
                      <a:r>
                        <a:rPr lang="vi-VN" sz="2400" b="0" kern="1200" dirty="0">
                          <a:solidFill>
                            <a:schemeClr val="tx1"/>
                          </a:solidFill>
                          <a:effectLst/>
                          <a:latin typeface="+mn-lt"/>
                          <a:ea typeface="+mn-ea"/>
                          <a:cs typeface="+mn-cs"/>
                        </a:rPr>
                        <a:t>12831,4</a:t>
                      </a:r>
                      <a:endParaRPr lang="en-US" sz="2400" b="0" kern="1200" dirty="0">
                        <a:solidFill>
                          <a:schemeClr val="tx1"/>
                        </a:solidFill>
                        <a:effectLst/>
                        <a:latin typeface="+mn-lt"/>
                        <a:ea typeface="+mn-ea"/>
                        <a:cs typeface="+mn-cs"/>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139700" indent="254000" algn="ctr" defTabSz="914400" rtl="0" eaLnBrk="1" latinLnBrk="0" hangingPunct="1">
                        <a:lnSpc>
                          <a:spcPct val="115000"/>
                        </a:lnSpc>
                        <a:spcAft>
                          <a:spcPts val="0"/>
                        </a:spcAft>
                      </a:pPr>
                      <a:r>
                        <a:rPr lang="vi-VN" sz="2400" b="0" kern="1200" dirty="0">
                          <a:solidFill>
                            <a:schemeClr val="tx1"/>
                          </a:solidFill>
                          <a:effectLst/>
                          <a:latin typeface="+mn-lt"/>
                          <a:ea typeface="+mn-ea"/>
                          <a:cs typeface="+mn-cs"/>
                        </a:rPr>
                        <a:t>14707.6</a:t>
                      </a:r>
                      <a:endParaRPr lang="en-US" sz="2400" b="0" kern="1200" dirty="0">
                        <a:solidFill>
                          <a:schemeClr val="tx1"/>
                        </a:solidFill>
                        <a:effectLst/>
                        <a:latin typeface="+mn-lt"/>
                        <a:ea typeface="+mn-ea"/>
                        <a:cs typeface="+mn-cs"/>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40577093"/>
                  </a:ext>
                </a:extLst>
              </a:tr>
              <a:tr h="295114">
                <a:tc>
                  <a:txBody>
                    <a:bodyPr/>
                    <a:lstStyle/>
                    <a:p>
                      <a:pPr indent="127000" algn="ctr">
                        <a:lnSpc>
                          <a:spcPct val="115000"/>
                        </a:lnSpc>
                        <a:spcAft>
                          <a:spcPts val="0"/>
                        </a:spcAft>
                      </a:pPr>
                      <a:r>
                        <a:rPr lang="vi-VN" sz="2400" b="0" dirty="0">
                          <a:effectLst/>
                        </a:rPr>
                        <a:t>Cây lương thực</a:t>
                      </a:r>
                      <a:endParaRPr lang="en-US" sz="2400" b="0" i="1" dirty="0">
                        <a:effectLst/>
                        <a:latin typeface="+mn-lt"/>
                        <a:ea typeface="Arial" panose="020B0604020202020204" pitchFamily="34"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254000" algn="ctr">
                        <a:lnSpc>
                          <a:spcPct val="115000"/>
                        </a:lnSpc>
                        <a:spcAft>
                          <a:spcPts val="0"/>
                        </a:spcAft>
                      </a:pPr>
                      <a:r>
                        <a:rPr lang="vi-VN" sz="2400" b="0" dirty="0">
                          <a:effectLst/>
                        </a:rPr>
                        <a:t>8320,3</a:t>
                      </a:r>
                      <a:endParaRPr lang="en-US" sz="2400" b="0" i="1" dirty="0">
                        <a:effectLst/>
                        <a:latin typeface="+mn-lt"/>
                        <a:ea typeface="Arial" panose="020B0604020202020204" pitchFamily="34"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254000" algn="ctr">
                        <a:lnSpc>
                          <a:spcPct val="115000"/>
                        </a:lnSpc>
                        <a:spcAft>
                          <a:spcPts val="0"/>
                        </a:spcAft>
                      </a:pPr>
                      <a:r>
                        <a:rPr lang="vi-VN" sz="2400" b="0" dirty="0">
                          <a:effectLst/>
                        </a:rPr>
                        <a:t>8458.7</a:t>
                      </a:r>
                      <a:endParaRPr lang="en-US" sz="2400" b="0" i="1" dirty="0">
                        <a:effectLst/>
                        <a:latin typeface="+mn-lt"/>
                        <a:ea typeface="Arial" panose="020B0604020202020204" pitchFamily="34"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93421388"/>
                  </a:ext>
                </a:extLst>
              </a:tr>
              <a:tr h="295114">
                <a:tc>
                  <a:txBody>
                    <a:bodyPr/>
                    <a:lstStyle/>
                    <a:p>
                      <a:pPr indent="127000" algn="ctr">
                        <a:lnSpc>
                          <a:spcPct val="115000"/>
                        </a:lnSpc>
                        <a:spcAft>
                          <a:spcPts val="0"/>
                        </a:spcAft>
                      </a:pPr>
                      <a:r>
                        <a:rPr lang="vi-VN" sz="2400" b="0" dirty="0">
                          <a:effectLst/>
                        </a:rPr>
                        <a:t>Cây công nghiệp</a:t>
                      </a:r>
                      <a:endParaRPr lang="en-US" sz="2400" b="0" i="1" dirty="0">
                        <a:effectLst/>
                        <a:latin typeface="+mn-lt"/>
                        <a:ea typeface="Arial" panose="020B0604020202020204" pitchFamily="34"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254000" algn="ctr">
                        <a:lnSpc>
                          <a:spcPct val="115000"/>
                        </a:lnSpc>
                        <a:spcAft>
                          <a:spcPts val="0"/>
                        </a:spcAft>
                      </a:pPr>
                      <a:r>
                        <a:rPr lang="vi-VN" sz="2400" b="0" dirty="0">
                          <a:effectLst/>
                        </a:rPr>
                        <a:t>2337,3</a:t>
                      </a:r>
                      <a:endParaRPr lang="en-US" sz="2400" b="0" i="1" dirty="0">
                        <a:effectLst/>
                        <a:latin typeface="+mn-lt"/>
                        <a:ea typeface="Arial" panose="020B0604020202020204" pitchFamily="34"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254000" algn="ctr">
                        <a:lnSpc>
                          <a:spcPct val="115000"/>
                        </a:lnSpc>
                        <a:spcAft>
                          <a:spcPts val="0"/>
                        </a:spcAft>
                      </a:pPr>
                      <a:r>
                        <a:rPr lang="vi-VN" sz="2400" b="0" dirty="0">
                          <a:effectLst/>
                        </a:rPr>
                        <a:t>4071.4</a:t>
                      </a:r>
                      <a:endParaRPr lang="en-US" sz="2400" b="0" i="1" dirty="0">
                        <a:effectLst/>
                        <a:latin typeface="+mn-lt"/>
                        <a:ea typeface="Arial" panose="020B0604020202020204" pitchFamily="34"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6315902"/>
                  </a:ext>
                </a:extLst>
              </a:tr>
              <a:tr h="617321">
                <a:tc>
                  <a:txBody>
                    <a:bodyPr/>
                    <a:lstStyle/>
                    <a:p>
                      <a:pPr indent="127000" algn="ctr">
                        <a:lnSpc>
                          <a:spcPct val="115000"/>
                        </a:lnSpc>
                        <a:spcAft>
                          <a:spcPts val="0"/>
                        </a:spcAft>
                      </a:pPr>
                      <a:r>
                        <a:rPr lang="vi-VN" sz="2400" b="0" dirty="0">
                          <a:effectLst/>
                        </a:rPr>
                        <a:t>Cây thực phẩm, cây ăn quả, cây khác</a:t>
                      </a:r>
                      <a:endParaRPr lang="en-US" sz="2400" b="0" i="1" dirty="0">
                        <a:effectLst/>
                        <a:latin typeface="+mn-lt"/>
                        <a:ea typeface="Arial" panose="020B0604020202020204" pitchFamily="34"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254000" algn="ctr">
                        <a:lnSpc>
                          <a:spcPct val="115000"/>
                        </a:lnSpc>
                        <a:spcAft>
                          <a:spcPts val="0"/>
                        </a:spcAft>
                      </a:pPr>
                      <a:r>
                        <a:rPr lang="vi-VN" sz="2400" b="0" dirty="0">
                          <a:effectLst/>
                        </a:rPr>
                        <a:t>2173,8</a:t>
                      </a:r>
                      <a:endParaRPr lang="en-US" sz="2400" b="0" i="1" dirty="0">
                        <a:effectLst/>
                        <a:latin typeface="+mn-lt"/>
                        <a:ea typeface="Arial" panose="020B0604020202020204" pitchFamily="34"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254000" algn="ctr">
                        <a:lnSpc>
                          <a:spcPct val="115000"/>
                        </a:lnSpc>
                        <a:spcAft>
                          <a:spcPts val="0"/>
                        </a:spcAft>
                      </a:pPr>
                      <a:r>
                        <a:rPr lang="vi-VN" sz="2400" b="0" dirty="0">
                          <a:effectLst/>
                        </a:rPr>
                        <a:t>2177.5</a:t>
                      </a:r>
                      <a:endParaRPr lang="en-US" sz="2400" b="0" i="1" dirty="0">
                        <a:effectLst/>
                        <a:latin typeface="+mn-lt"/>
                        <a:ea typeface="Arial" panose="020B0604020202020204" pitchFamily="34"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45549887"/>
                  </a:ext>
                </a:extLst>
              </a:tr>
            </a:tbl>
          </a:graphicData>
        </a:graphic>
      </p:graphicFrame>
      <p:sp>
        <p:nvSpPr>
          <p:cNvPr id="96" name="Rectangle 95"/>
          <p:cNvSpPr/>
          <p:nvPr/>
        </p:nvSpPr>
        <p:spPr>
          <a:xfrm>
            <a:off x="4395277" y="-68334"/>
            <a:ext cx="6998969" cy="1138773"/>
          </a:xfrm>
          <a:prstGeom prst="rect">
            <a:avLst/>
          </a:prstGeom>
        </p:spPr>
        <p:txBody>
          <a:bodyPr wrap="square">
            <a:spAutoFit/>
          </a:bodyPr>
          <a:lstStyle/>
          <a:p>
            <a:pPr algn="ctr"/>
            <a:r>
              <a:rPr lang="en-US" sz="2400" dirty="0" err="1"/>
              <a:t>Bài</a:t>
            </a:r>
            <a:r>
              <a:rPr lang="en-US" sz="2400" dirty="0"/>
              <a:t> 1. Cho </a:t>
            </a:r>
            <a:r>
              <a:rPr lang="en-US" sz="2400" dirty="0" err="1"/>
              <a:t>bảng</a:t>
            </a:r>
            <a:r>
              <a:rPr lang="en-US" sz="2400" dirty="0"/>
              <a:t> </a:t>
            </a:r>
            <a:r>
              <a:rPr lang="en-US" sz="2400" dirty="0" err="1"/>
              <a:t>số</a:t>
            </a:r>
            <a:r>
              <a:rPr lang="en-US" sz="2400" dirty="0"/>
              <a:t> </a:t>
            </a:r>
            <a:r>
              <a:rPr lang="en-US" sz="2400" dirty="0" err="1"/>
              <a:t>liệu</a:t>
            </a:r>
            <a:r>
              <a:rPr lang="en-US" sz="2400" dirty="0"/>
              <a:t> :</a:t>
            </a:r>
          </a:p>
          <a:p>
            <a:pPr algn="ctr"/>
            <a:r>
              <a:rPr lang="en-US" sz="2400" dirty="0">
                <a:solidFill>
                  <a:srgbClr val="FF0000"/>
                </a:solidFill>
              </a:rPr>
              <a:t>DIỆN TÍCH GIEO TRỔNG, PHÂN THEO NHÓM CÂY</a:t>
            </a:r>
          </a:p>
          <a:p>
            <a:pPr algn="r"/>
            <a:r>
              <a:rPr lang="en-US" i="1" dirty="0"/>
              <a:t>(</a:t>
            </a:r>
            <a:r>
              <a:rPr lang="en-US" i="1" dirty="0" err="1"/>
              <a:t>Nguồn</a:t>
            </a:r>
            <a:r>
              <a:rPr lang="en-US" i="1" dirty="0"/>
              <a:t> SL </a:t>
            </a:r>
            <a:r>
              <a:rPr lang="en-US" i="1" dirty="0" err="1"/>
              <a:t>năm</a:t>
            </a:r>
            <a:r>
              <a:rPr lang="en-US" i="1" dirty="0"/>
              <a:t> 2019: </a:t>
            </a:r>
            <a:r>
              <a:rPr lang="en-US" i="1" dirty="0" err="1"/>
              <a:t>Tổng</a:t>
            </a:r>
            <a:r>
              <a:rPr lang="en-US" i="1" dirty="0"/>
              <a:t> </a:t>
            </a:r>
            <a:r>
              <a:rPr lang="en-US" i="1" dirty="0" err="1"/>
              <a:t>cục</a:t>
            </a:r>
            <a:r>
              <a:rPr lang="en-US" i="1" dirty="0"/>
              <a:t> </a:t>
            </a:r>
            <a:r>
              <a:rPr lang="en-US" i="1" dirty="0" err="1"/>
              <a:t>thống</a:t>
            </a:r>
            <a:r>
              <a:rPr lang="en-US" i="1" dirty="0"/>
              <a:t> </a:t>
            </a:r>
            <a:r>
              <a:rPr lang="en-US" i="1" dirty="0" err="1"/>
              <a:t>kê</a:t>
            </a:r>
            <a:r>
              <a:rPr lang="en-US" i="1" dirty="0"/>
              <a:t>) (</a:t>
            </a:r>
            <a:r>
              <a:rPr lang="en-US" i="1" dirty="0" err="1"/>
              <a:t>nghìn</a:t>
            </a:r>
            <a:r>
              <a:rPr lang="en-US" i="1" dirty="0"/>
              <a:t> ha)</a:t>
            </a:r>
          </a:p>
        </p:txBody>
      </p:sp>
      <p:sp>
        <p:nvSpPr>
          <p:cNvPr id="97" name="Rectangle 96"/>
          <p:cNvSpPr/>
          <p:nvPr/>
        </p:nvSpPr>
        <p:spPr>
          <a:xfrm>
            <a:off x="4029830" y="3293864"/>
            <a:ext cx="7987999" cy="1200329"/>
          </a:xfrm>
          <a:prstGeom prst="rect">
            <a:avLst/>
          </a:prstGeom>
        </p:spPr>
        <p:txBody>
          <a:bodyPr wrap="square">
            <a:spAutoFit/>
          </a:bodyPr>
          <a:lstStyle/>
          <a:p>
            <a:pPr algn="ctr"/>
            <a:r>
              <a:rPr lang="en-US" sz="2400" dirty="0" err="1"/>
              <a:t>Bài</a:t>
            </a:r>
            <a:r>
              <a:rPr lang="en-US" sz="2400" dirty="0"/>
              <a:t> 2. Cho </a:t>
            </a:r>
            <a:r>
              <a:rPr lang="en-US" sz="2400" dirty="0" err="1"/>
              <a:t>bảng</a:t>
            </a:r>
            <a:r>
              <a:rPr lang="en-US" sz="2400" dirty="0"/>
              <a:t> </a:t>
            </a:r>
            <a:r>
              <a:rPr lang="en-US" sz="2400" dirty="0" err="1"/>
              <a:t>số</a:t>
            </a:r>
            <a:r>
              <a:rPr lang="en-US" sz="2400" dirty="0"/>
              <a:t> </a:t>
            </a:r>
            <a:r>
              <a:rPr lang="en-US" sz="2400" dirty="0" err="1"/>
              <a:t>liệu</a:t>
            </a:r>
            <a:r>
              <a:rPr lang="en-US" sz="2400" dirty="0"/>
              <a:t> :</a:t>
            </a:r>
          </a:p>
          <a:p>
            <a:pPr algn="ctr"/>
            <a:r>
              <a:rPr lang="vi-VN" sz="2400" dirty="0">
                <a:solidFill>
                  <a:srgbClr val="FF0000"/>
                </a:solidFill>
              </a:rPr>
              <a:t>SỐ LƯỢNG GIA SÚC, GIA CẦM VÀ CHỈ SỐ TĂNG TRƯỞNG </a:t>
            </a:r>
            <a:endParaRPr lang="en-US" sz="2400" dirty="0">
              <a:solidFill>
                <a:srgbClr val="FF0000"/>
              </a:solidFill>
            </a:endParaRPr>
          </a:p>
          <a:p>
            <a:pPr algn="ctr"/>
            <a:r>
              <a:rPr lang="vi-VN" sz="2400" dirty="0">
                <a:solidFill>
                  <a:srgbClr val="FF0000"/>
                </a:solidFill>
              </a:rPr>
              <a:t>(NĂM 1990 = 100,0</a:t>
            </a:r>
            <a:r>
              <a:rPr lang="vi-VN" sz="2400" dirty="0">
                <a:solidFill>
                  <a:srgbClr val="FF0000"/>
                </a:solidFill>
                <a:latin typeface="Tahoma" panose="020B0604030504040204" pitchFamily="34" charset="0"/>
                <a:ea typeface="Tahoma" panose="020B0604030504040204" pitchFamily="34" charset="0"/>
                <a:cs typeface="Tahoma" panose="020B0604030504040204" pitchFamily="34" charset="0"/>
              </a:rPr>
              <a:t>%</a:t>
            </a:r>
            <a:r>
              <a:rPr lang="vi-VN" sz="2400" dirty="0">
                <a:solidFill>
                  <a:srgbClr val="FF0000"/>
                </a:solidFill>
              </a:rPr>
              <a:t>)</a:t>
            </a:r>
            <a:r>
              <a:rPr lang="en-US" i="1" dirty="0"/>
              <a:t>(</a:t>
            </a:r>
            <a:r>
              <a:rPr lang="en-US" i="1" dirty="0" err="1"/>
              <a:t>Nguồn</a:t>
            </a:r>
            <a:r>
              <a:rPr lang="en-US" i="1" dirty="0"/>
              <a:t> SL </a:t>
            </a:r>
            <a:r>
              <a:rPr lang="en-US" i="1" dirty="0" err="1"/>
              <a:t>năm</a:t>
            </a:r>
            <a:r>
              <a:rPr lang="en-US" i="1" dirty="0"/>
              <a:t> 2019: </a:t>
            </a:r>
            <a:r>
              <a:rPr lang="en-US" i="1" dirty="0" err="1"/>
              <a:t>Tổng</a:t>
            </a:r>
            <a:r>
              <a:rPr lang="en-US" i="1" dirty="0"/>
              <a:t> </a:t>
            </a:r>
            <a:r>
              <a:rPr lang="en-US" i="1" dirty="0" err="1"/>
              <a:t>cục</a:t>
            </a:r>
            <a:r>
              <a:rPr lang="en-US" i="1" dirty="0"/>
              <a:t> </a:t>
            </a:r>
            <a:r>
              <a:rPr lang="en-US" i="1" dirty="0" err="1"/>
              <a:t>thống</a:t>
            </a:r>
            <a:r>
              <a:rPr lang="en-US" i="1" dirty="0"/>
              <a:t> </a:t>
            </a:r>
            <a:r>
              <a:rPr lang="en-US" i="1" dirty="0" err="1"/>
              <a:t>kê</a:t>
            </a:r>
            <a:r>
              <a:rPr lang="en-US" i="1" dirty="0"/>
              <a:t>) (</a:t>
            </a:r>
            <a:r>
              <a:rPr lang="en-US" i="1" dirty="0">
                <a:latin typeface="Tahoma" panose="020B0604030504040204" pitchFamily="34" charset="0"/>
                <a:ea typeface="Tahoma" panose="020B0604030504040204" pitchFamily="34" charset="0"/>
                <a:cs typeface="Tahoma" panose="020B0604030504040204" pitchFamily="34" charset="0"/>
              </a:rPr>
              <a:t>%</a:t>
            </a:r>
            <a:r>
              <a:rPr lang="en-US" i="1" dirty="0"/>
              <a:t>)</a:t>
            </a:r>
          </a:p>
        </p:txBody>
      </p:sp>
      <p:sp>
        <p:nvSpPr>
          <p:cNvPr id="99" name="TextBox 98"/>
          <p:cNvSpPr txBox="1"/>
          <p:nvPr/>
        </p:nvSpPr>
        <p:spPr>
          <a:xfrm>
            <a:off x="4314146" y="23998"/>
            <a:ext cx="7472353" cy="954107"/>
          </a:xfrm>
          <a:prstGeom prst="rect">
            <a:avLst/>
          </a:prstGeom>
          <a:solidFill>
            <a:schemeClr val="accent5">
              <a:lumMod val="20000"/>
              <a:lumOff val="80000"/>
            </a:schemeClr>
          </a:solidFill>
        </p:spPr>
        <p:txBody>
          <a:bodyPr wrap="square" rtlCol="0">
            <a:spAutoFit/>
          </a:bodyPr>
          <a:lstStyle/>
          <a:p>
            <a:pPr algn="ctr"/>
            <a:r>
              <a:rPr lang="vi-VN" sz="2800" dirty="0"/>
              <a:t>L</a:t>
            </a:r>
            <a:r>
              <a:rPr lang="en-US" sz="2800" dirty="0" err="1"/>
              <a:t>ưu</a:t>
            </a:r>
            <a:r>
              <a:rPr lang="en-US" sz="2800" dirty="0"/>
              <a:t> ý: </a:t>
            </a:r>
            <a:r>
              <a:rPr lang="en-US" sz="2800" dirty="0" err="1"/>
              <a:t>bán</a:t>
            </a:r>
            <a:r>
              <a:rPr lang="en-US" sz="2800" dirty="0"/>
              <a:t> </a:t>
            </a:r>
            <a:r>
              <a:rPr lang="en-US" sz="2800" dirty="0" err="1"/>
              <a:t>kính</a:t>
            </a:r>
            <a:r>
              <a:rPr lang="en-US" sz="2800" dirty="0"/>
              <a:t> </a:t>
            </a:r>
            <a:r>
              <a:rPr lang="en-US" sz="2800" dirty="0" err="1"/>
              <a:t>đường</a:t>
            </a:r>
            <a:r>
              <a:rPr lang="en-US" sz="2800" dirty="0"/>
              <a:t> </a:t>
            </a:r>
            <a:r>
              <a:rPr lang="en-US" sz="2800" dirty="0" err="1"/>
              <a:t>tròn</a:t>
            </a:r>
            <a:r>
              <a:rPr lang="en-US" sz="2800" dirty="0"/>
              <a:t> </a:t>
            </a:r>
            <a:r>
              <a:rPr lang="en-US" sz="2800" dirty="0" err="1"/>
              <a:t>năm</a:t>
            </a:r>
            <a:r>
              <a:rPr lang="en-US" sz="2800" dirty="0"/>
              <a:t> 2002 </a:t>
            </a:r>
            <a:r>
              <a:rPr lang="en-US" sz="2800" dirty="0" err="1"/>
              <a:t>là</a:t>
            </a:r>
            <a:r>
              <a:rPr lang="en-US" sz="2800" dirty="0"/>
              <a:t> 2 cm, </a:t>
            </a:r>
            <a:r>
              <a:rPr lang="en-US" sz="2800" dirty="0" err="1"/>
              <a:t>bán</a:t>
            </a:r>
            <a:r>
              <a:rPr lang="en-US" sz="2800" dirty="0"/>
              <a:t> </a:t>
            </a:r>
            <a:r>
              <a:rPr lang="en-US" sz="2800" dirty="0" err="1"/>
              <a:t>kính</a:t>
            </a:r>
            <a:r>
              <a:rPr lang="en-US" sz="2800" dirty="0"/>
              <a:t> </a:t>
            </a:r>
            <a:r>
              <a:rPr lang="en-US" sz="2800" dirty="0" err="1"/>
              <a:t>đường</a:t>
            </a:r>
            <a:r>
              <a:rPr lang="en-US" sz="2800" dirty="0"/>
              <a:t> </a:t>
            </a:r>
            <a:r>
              <a:rPr lang="en-US" sz="2800" dirty="0" err="1"/>
              <a:t>tròn</a:t>
            </a:r>
            <a:r>
              <a:rPr lang="en-US" sz="2800" dirty="0"/>
              <a:t> </a:t>
            </a:r>
            <a:r>
              <a:rPr lang="en-US" sz="2800" dirty="0" err="1"/>
              <a:t>năm</a:t>
            </a:r>
            <a:r>
              <a:rPr lang="en-US" sz="2800" dirty="0"/>
              <a:t> 2019 </a:t>
            </a:r>
            <a:r>
              <a:rPr lang="en-US" sz="2800" dirty="0" err="1"/>
              <a:t>là</a:t>
            </a:r>
            <a:r>
              <a:rPr lang="en-US" sz="2800" dirty="0"/>
              <a:t> 2,14cm (</a:t>
            </a:r>
            <a:r>
              <a:rPr lang="en-US" sz="2800" dirty="0" err="1"/>
              <a:t>chỉ</a:t>
            </a:r>
            <a:r>
              <a:rPr lang="en-US" sz="2800" dirty="0"/>
              <a:t> </a:t>
            </a:r>
            <a:r>
              <a:rPr lang="en-US" sz="2800" dirty="0" err="1"/>
              <a:t>lớn</a:t>
            </a:r>
            <a:r>
              <a:rPr lang="en-US" sz="2800" dirty="0"/>
              <a:t> </a:t>
            </a:r>
            <a:r>
              <a:rPr lang="en-US" sz="2800" dirty="0" err="1"/>
              <a:t>hơn</a:t>
            </a:r>
            <a:r>
              <a:rPr lang="en-US" sz="2800" dirty="0"/>
              <a:t> 1 </a:t>
            </a:r>
            <a:r>
              <a:rPr lang="en-US" sz="2800" dirty="0" err="1"/>
              <a:t>xíu</a:t>
            </a:r>
            <a:r>
              <a:rPr lang="en-US" sz="2800" dirty="0"/>
              <a:t>) </a:t>
            </a:r>
          </a:p>
        </p:txBody>
      </p:sp>
    </p:spTree>
    <p:extLst>
      <p:ext uri="{BB962C8B-B14F-4D97-AF65-F5344CB8AC3E}">
        <p14:creationId xmlns:p14="http://schemas.microsoft.com/office/powerpoint/2010/main" val="1141509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circle(in)">
                                      <p:cBhvr>
                                        <p:cTn id="12" dur="20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57"/>
                                        </p:tgtEl>
                                        <p:attrNameLst>
                                          <p:attrName>style.visibility</p:attrName>
                                        </p:attrNameLst>
                                      </p:cBhvr>
                                      <p:to>
                                        <p:strVal val="visible"/>
                                      </p:to>
                                    </p:set>
                                    <p:animEffect transition="in" filter="circle(in)">
                                      <p:cBhvr>
                                        <p:cTn id="17" dur="2000"/>
                                        <p:tgtEl>
                                          <p:spTgt spid="57"/>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93"/>
                                        </p:tgtEl>
                                        <p:attrNameLst>
                                          <p:attrName>style.visibility</p:attrName>
                                        </p:attrNameLst>
                                      </p:cBhvr>
                                      <p:to>
                                        <p:strVal val="visible"/>
                                      </p:to>
                                    </p:set>
                                    <p:animEffect transition="in" filter="circle(in)">
                                      <p:cBhvr>
                                        <p:cTn id="22" dur="2000"/>
                                        <p:tgtEl>
                                          <p:spTgt spid="93"/>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86"/>
                                        </p:tgtEl>
                                        <p:attrNameLst>
                                          <p:attrName>style.visibility</p:attrName>
                                        </p:attrNameLst>
                                      </p:cBhvr>
                                      <p:to>
                                        <p:strVal val="visible"/>
                                      </p:to>
                                    </p:set>
                                    <p:animEffect transition="in" filter="circle(in)">
                                      <p:cBhvr>
                                        <p:cTn id="27" dur="2000"/>
                                        <p:tgtEl>
                                          <p:spTgt spid="86"/>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99"/>
                                        </p:tgtEl>
                                        <p:attrNameLst>
                                          <p:attrName>style.visibility</p:attrName>
                                        </p:attrNameLst>
                                      </p:cBhvr>
                                      <p:to>
                                        <p:strVal val="visible"/>
                                      </p:to>
                                    </p:set>
                                    <p:animEffect transition="in" filter="circle(in)">
                                      <p:cBhvr>
                                        <p:cTn id="32" dur="2000"/>
                                        <p:tgtEl>
                                          <p:spTgt spid="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6" grpId="0" animBg="1"/>
      <p:bldP spid="93" grpId="0" animBg="1"/>
      <p:bldP spid="9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R 360° - Trải nghiệm Trang trại TH">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155"/>
            <a:ext cx="12192000" cy="6857845"/>
          </a:xfrm>
        </p:spPr>
      </p:pic>
      <p:sp>
        <p:nvSpPr>
          <p:cNvPr id="2" name="Title 1"/>
          <p:cNvSpPr>
            <a:spLocks noGrp="1"/>
          </p:cNvSpPr>
          <p:nvPr>
            <p:ph type="title"/>
          </p:nvPr>
        </p:nvSpPr>
        <p:spPr/>
        <p:txBody>
          <a:bodyPr>
            <a:normAutofit/>
          </a:bodyPr>
          <a:lstStyle/>
          <a:p>
            <a:pPr algn="ctr"/>
            <a:r>
              <a:rPr lang="en-US" sz="3600" dirty="0">
                <a:solidFill>
                  <a:schemeClr val="bg1"/>
                </a:solidFill>
              </a:rPr>
              <a:t>THĂM TRANG TRẠI  LỚN NHẤT CHÂU Á </a:t>
            </a:r>
          </a:p>
        </p:txBody>
      </p:sp>
    </p:spTree>
    <p:extLst>
      <p:ext uri="{BB962C8B-B14F-4D97-AF65-F5344CB8AC3E}">
        <p14:creationId xmlns:p14="http://schemas.microsoft.com/office/powerpoint/2010/main" val="419182315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15966"/>
            <a:ext cx="10515600" cy="1325563"/>
          </a:xfrm>
        </p:spPr>
        <p:txBody>
          <a:bodyPr/>
          <a:lstStyle/>
          <a:p>
            <a:pPr algn="ctr"/>
            <a:r>
              <a:rPr lang="en-US" dirty="0">
                <a:solidFill>
                  <a:srgbClr val="FF0000"/>
                </a:solidFill>
              </a:rPr>
              <a:t>LUYỆN TẬP</a:t>
            </a:r>
          </a:p>
        </p:txBody>
      </p:sp>
      <p:sp>
        <p:nvSpPr>
          <p:cNvPr id="7" name="Rectangle 6"/>
          <p:cNvSpPr/>
          <p:nvPr/>
        </p:nvSpPr>
        <p:spPr>
          <a:xfrm flipV="1">
            <a:off x="0" y="973394"/>
            <a:ext cx="12192000" cy="528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p:cNvSpPr txBox="1">
            <a:spLocks/>
          </p:cNvSpPr>
          <p:nvPr/>
        </p:nvSpPr>
        <p:spPr>
          <a:xfrm>
            <a:off x="2385305" y="1170965"/>
            <a:ext cx="7859744" cy="881896"/>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dirty="0">
                <a:solidFill>
                  <a:srgbClr val="DF2935"/>
                </a:solidFill>
                <a:latin typeface="+mn-lt"/>
              </a:rPr>
              <a:t>KHẢO SÁT Ý KIẾN HỌC SINH VỀ BÀI THỰC HÀNH</a:t>
            </a:r>
          </a:p>
        </p:txBody>
      </p:sp>
      <p:graphicFrame>
        <p:nvGraphicFramePr>
          <p:cNvPr id="12" name="Chart 11"/>
          <p:cNvGraphicFramePr>
            <a:graphicFrameLocks/>
          </p:cNvGraphicFramePr>
          <p:nvPr/>
        </p:nvGraphicFramePr>
        <p:xfrm>
          <a:off x="1907971" y="699574"/>
          <a:ext cx="9445829" cy="592982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 name="Table 2"/>
          <p:cNvGraphicFramePr>
            <a:graphicFrameLocks noGrp="1"/>
          </p:cNvGraphicFramePr>
          <p:nvPr>
            <p:extLst>
              <p:ext uri="{D42A27DB-BD31-4B8C-83A1-F6EECF244321}">
                <p14:modId xmlns:p14="http://schemas.microsoft.com/office/powerpoint/2010/main" val="4027407413"/>
              </p:ext>
            </p:extLst>
          </p:nvPr>
        </p:nvGraphicFramePr>
        <p:xfrm>
          <a:off x="323861" y="1691308"/>
          <a:ext cx="11621396" cy="4118866"/>
        </p:xfrm>
        <a:graphic>
          <a:graphicData uri="http://schemas.openxmlformats.org/drawingml/2006/table">
            <a:tbl>
              <a:tblPr firstRow="1" firstCol="1" bandRow="1">
                <a:tableStyleId>{5C22544A-7EE6-4342-B048-85BDC9FD1C3A}</a:tableStyleId>
              </a:tblPr>
              <a:tblGrid>
                <a:gridCol w="833435">
                  <a:extLst>
                    <a:ext uri="{9D8B030D-6E8A-4147-A177-3AD203B41FA5}">
                      <a16:colId xmlns:a16="http://schemas.microsoft.com/office/drawing/2014/main" val="2545952178"/>
                    </a:ext>
                  </a:extLst>
                </a:gridCol>
                <a:gridCol w="3595209">
                  <a:extLst>
                    <a:ext uri="{9D8B030D-6E8A-4147-A177-3AD203B41FA5}">
                      <a16:colId xmlns:a16="http://schemas.microsoft.com/office/drawing/2014/main" val="3041939903"/>
                    </a:ext>
                  </a:extLst>
                </a:gridCol>
                <a:gridCol w="3596376">
                  <a:extLst>
                    <a:ext uri="{9D8B030D-6E8A-4147-A177-3AD203B41FA5}">
                      <a16:colId xmlns:a16="http://schemas.microsoft.com/office/drawing/2014/main" val="4123046884"/>
                    </a:ext>
                  </a:extLst>
                </a:gridCol>
                <a:gridCol w="3596376">
                  <a:extLst>
                    <a:ext uri="{9D8B030D-6E8A-4147-A177-3AD203B41FA5}">
                      <a16:colId xmlns:a16="http://schemas.microsoft.com/office/drawing/2014/main" val="1574637085"/>
                    </a:ext>
                  </a:extLst>
                </a:gridCol>
              </a:tblGrid>
              <a:tr h="1599284">
                <a:tc>
                  <a:txBody>
                    <a:bodyPr/>
                    <a:lstStyle/>
                    <a:p>
                      <a:pPr indent="180340" algn="ctr">
                        <a:lnSpc>
                          <a:spcPct val="120000"/>
                        </a:lnSpc>
                        <a:spcAft>
                          <a:spcPts val="600"/>
                        </a:spcAft>
                      </a:pPr>
                      <a:r>
                        <a:rPr lang="vi-VN" sz="3200" b="0" dirty="0">
                          <a:solidFill>
                            <a:schemeClr val="bg1"/>
                          </a:solidFill>
                          <a:effectLst/>
                        </a:rPr>
                        <a:t>STT</a:t>
                      </a:r>
                      <a:endParaRPr lang="en-US" sz="2800" b="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indent="180340" algn="ctr">
                        <a:lnSpc>
                          <a:spcPct val="120000"/>
                        </a:lnSpc>
                        <a:spcAft>
                          <a:spcPts val="600"/>
                        </a:spcAft>
                      </a:pPr>
                      <a:r>
                        <a:rPr lang="vi-VN" sz="3200" b="0" dirty="0">
                          <a:solidFill>
                            <a:schemeClr val="bg1"/>
                          </a:solidFill>
                          <a:effectLst/>
                        </a:rPr>
                        <a:t>3 điều tốt</a:t>
                      </a:r>
                      <a:endParaRPr lang="en-US" sz="2800" b="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indent="180340" algn="ctr">
                        <a:lnSpc>
                          <a:spcPct val="120000"/>
                        </a:lnSpc>
                        <a:spcAft>
                          <a:spcPts val="600"/>
                        </a:spcAft>
                      </a:pPr>
                      <a:r>
                        <a:rPr lang="vi-VN" sz="3200" b="0" dirty="0">
                          <a:solidFill>
                            <a:schemeClr val="bg1"/>
                          </a:solidFill>
                          <a:effectLst/>
                        </a:rPr>
                        <a:t>3 điều chưa tốt</a:t>
                      </a:r>
                      <a:endParaRPr lang="en-US" sz="2800" b="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indent="180340" algn="ctr">
                        <a:lnSpc>
                          <a:spcPct val="120000"/>
                        </a:lnSpc>
                        <a:spcAft>
                          <a:spcPts val="600"/>
                        </a:spcAft>
                      </a:pPr>
                      <a:r>
                        <a:rPr lang="vi-VN" sz="3200" b="0" dirty="0">
                          <a:solidFill>
                            <a:schemeClr val="bg1"/>
                          </a:solidFill>
                          <a:effectLst/>
                        </a:rPr>
                        <a:t> </a:t>
                      </a:r>
                      <a:endParaRPr lang="en-US" sz="2800" b="0" dirty="0">
                        <a:solidFill>
                          <a:schemeClr val="bg1"/>
                        </a:solidFill>
                        <a:effectLst/>
                      </a:endParaRPr>
                    </a:p>
                    <a:p>
                      <a:pPr indent="180340" algn="ctr">
                        <a:lnSpc>
                          <a:spcPct val="120000"/>
                        </a:lnSpc>
                        <a:spcAft>
                          <a:spcPts val="600"/>
                        </a:spcAft>
                      </a:pPr>
                      <a:r>
                        <a:rPr lang="vi-VN" sz="3200" b="0" dirty="0">
                          <a:solidFill>
                            <a:schemeClr val="bg1"/>
                          </a:solidFill>
                          <a:effectLst/>
                        </a:rPr>
                        <a:t>3 ý kiến góp ý.</a:t>
                      </a:r>
                      <a:endParaRPr lang="en-US" sz="2800" b="0" dirty="0">
                        <a:solidFill>
                          <a:schemeClr val="bg1"/>
                        </a:solidFill>
                        <a:effectLst/>
                      </a:endParaRPr>
                    </a:p>
                    <a:p>
                      <a:pPr indent="180340" algn="just">
                        <a:lnSpc>
                          <a:spcPct val="120000"/>
                        </a:lnSpc>
                        <a:spcAft>
                          <a:spcPts val="600"/>
                        </a:spcAft>
                      </a:pPr>
                      <a:r>
                        <a:rPr lang="vi-VN" sz="3200" b="0" dirty="0">
                          <a:solidFill>
                            <a:schemeClr val="bg1"/>
                          </a:solidFill>
                          <a:effectLst/>
                        </a:rPr>
                        <a:t> </a:t>
                      </a:r>
                      <a:endParaRPr lang="en-US" sz="2800" b="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497390948"/>
                  </a:ext>
                </a:extLst>
              </a:tr>
              <a:tr h="459791">
                <a:tc>
                  <a:txBody>
                    <a:bodyPr/>
                    <a:lstStyle/>
                    <a:p>
                      <a:pPr indent="180340" algn="ctr">
                        <a:lnSpc>
                          <a:spcPct val="120000"/>
                        </a:lnSpc>
                        <a:spcAft>
                          <a:spcPts val="600"/>
                        </a:spcAft>
                      </a:pPr>
                      <a:r>
                        <a:rPr lang="vi-VN" sz="3200" b="0">
                          <a:solidFill>
                            <a:schemeClr val="bg1"/>
                          </a:solidFill>
                          <a:effectLst/>
                        </a:rPr>
                        <a:t>1</a:t>
                      </a:r>
                      <a:endParaRPr lang="en-US" sz="2800" b="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indent="180340" algn="just">
                        <a:lnSpc>
                          <a:spcPct val="120000"/>
                        </a:lnSpc>
                        <a:spcAft>
                          <a:spcPts val="600"/>
                        </a:spcAft>
                      </a:pPr>
                      <a:r>
                        <a:rPr lang="vi-VN" sz="3200" b="0">
                          <a:solidFill>
                            <a:schemeClr val="tx1"/>
                          </a:solidFill>
                          <a:effectLst/>
                        </a:rPr>
                        <a:t> </a:t>
                      </a:r>
                      <a:endParaRPr lang="en-US" sz="2800" b="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indent="180340" algn="just">
                        <a:lnSpc>
                          <a:spcPct val="120000"/>
                        </a:lnSpc>
                        <a:spcAft>
                          <a:spcPts val="600"/>
                        </a:spcAft>
                      </a:pPr>
                      <a:r>
                        <a:rPr lang="vi-VN" sz="3200" b="0">
                          <a:solidFill>
                            <a:schemeClr val="tx1"/>
                          </a:solidFill>
                          <a:effectLst/>
                        </a:rPr>
                        <a:t> </a:t>
                      </a:r>
                      <a:endParaRPr lang="en-US" sz="2800" b="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indent="180340" algn="just">
                        <a:lnSpc>
                          <a:spcPct val="120000"/>
                        </a:lnSpc>
                        <a:spcAft>
                          <a:spcPts val="600"/>
                        </a:spcAft>
                      </a:pPr>
                      <a:r>
                        <a:rPr lang="vi-VN" sz="3200" b="0" dirty="0">
                          <a:solidFill>
                            <a:schemeClr val="tx1"/>
                          </a:solidFill>
                          <a:effectLst/>
                        </a:rPr>
                        <a:t> </a:t>
                      </a:r>
                      <a:endParaRPr lang="en-US" sz="28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846527626"/>
                  </a:ext>
                </a:extLst>
              </a:tr>
              <a:tr h="1029483">
                <a:tc>
                  <a:txBody>
                    <a:bodyPr/>
                    <a:lstStyle/>
                    <a:p>
                      <a:pPr indent="180340" algn="ctr">
                        <a:lnSpc>
                          <a:spcPct val="120000"/>
                        </a:lnSpc>
                        <a:spcAft>
                          <a:spcPts val="600"/>
                        </a:spcAft>
                      </a:pPr>
                      <a:r>
                        <a:rPr lang="vi-VN" sz="3200" b="0">
                          <a:solidFill>
                            <a:schemeClr val="bg1"/>
                          </a:solidFill>
                          <a:effectLst/>
                        </a:rPr>
                        <a:t>2</a:t>
                      </a:r>
                      <a:endParaRPr lang="en-US" sz="2800" b="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indent="180340" algn="just">
                        <a:lnSpc>
                          <a:spcPct val="120000"/>
                        </a:lnSpc>
                        <a:spcAft>
                          <a:spcPts val="600"/>
                        </a:spcAft>
                      </a:pPr>
                      <a:r>
                        <a:rPr lang="vi-VN" sz="3200" b="0">
                          <a:solidFill>
                            <a:schemeClr val="tx1"/>
                          </a:solidFill>
                          <a:effectLst/>
                        </a:rPr>
                        <a:t> </a:t>
                      </a:r>
                      <a:endParaRPr lang="en-US" sz="2800" b="0">
                        <a:solidFill>
                          <a:schemeClr val="tx1"/>
                        </a:solidFill>
                        <a:effectLst/>
                      </a:endParaRPr>
                    </a:p>
                    <a:p>
                      <a:pPr indent="180340" algn="just">
                        <a:lnSpc>
                          <a:spcPct val="120000"/>
                        </a:lnSpc>
                        <a:spcAft>
                          <a:spcPts val="600"/>
                        </a:spcAft>
                      </a:pPr>
                      <a:r>
                        <a:rPr lang="vi-VN" sz="3200" b="0">
                          <a:solidFill>
                            <a:schemeClr val="tx1"/>
                          </a:solidFill>
                          <a:effectLst/>
                        </a:rPr>
                        <a:t> </a:t>
                      </a:r>
                      <a:endParaRPr lang="en-US" sz="2800" b="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indent="180340" algn="just">
                        <a:lnSpc>
                          <a:spcPct val="120000"/>
                        </a:lnSpc>
                        <a:spcAft>
                          <a:spcPts val="600"/>
                        </a:spcAft>
                      </a:pPr>
                      <a:r>
                        <a:rPr lang="vi-VN" sz="3200" b="0">
                          <a:solidFill>
                            <a:schemeClr val="tx1"/>
                          </a:solidFill>
                          <a:effectLst/>
                        </a:rPr>
                        <a:t> </a:t>
                      </a:r>
                      <a:endParaRPr lang="en-US" sz="2800" b="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indent="180340" algn="just">
                        <a:lnSpc>
                          <a:spcPct val="120000"/>
                        </a:lnSpc>
                        <a:spcAft>
                          <a:spcPts val="600"/>
                        </a:spcAft>
                      </a:pPr>
                      <a:r>
                        <a:rPr lang="vi-VN" sz="3200" b="0">
                          <a:solidFill>
                            <a:schemeClr val="tx1"/>
                          </a:solidFill>
                          <a:effectLst/>
                        </a:rPr>
                        <a:t> </a:t>
                      </a:r>
                      <a:endParaRPr lang="en-US" sz="2800" b="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383982164"/>
                  </a:ext>
                </a:extLst>
              </a:tr>
              <a:tr h="459791">
                <a:tc>
                  <a:txBody>
                    <a:bodyPr/>
                    <a:lstStyle/>
                    <a:p>
                      <a:pPr indent="180340" algn="ctr">
                        <a:lnSpc>
                          <a:spcPct val="120000"/>
                        </a:lnSpc>
                        <a:spcAft>
                          <a:spcPts val="600"/>
                        </a:spcAft>
                      </a:pPr>
                      <a:r>
                        <a:rPr lang="vi-VN" sz="3200" b="0" dirty="0">
                          <a:solidFill>
                            <a:schemeClr val="bg1"/>
                          </a:solidFill>
                          <a:effectLst/>
                        </a:rPr>
                        <a:t>3</a:t>
                      </a:r>
                      <a:endParaRPr lang="en-US" sz="2800" b="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indent="180340" algn="just">
                        <a:lnSpc>
                          <a:spcPct val="120000"/>
                        </a:lnSpc>
                        <a:spcAft>
                          <a:spcPts val="600"/>
                        </a:spcAft>
                      </a:pPr>
                      <a:r>
                        <a:rPr lang="vi-VN" sz="3200" b="0">
                          <a:solidFill>
                            <a:schemeClr val="tx1"/>
                          </a:solidFill>
                          <a:effectLst/>
                        </a:rPr>
                        <a:t> </a:t>
                      </a:r>
                      <a:endParaRPr lang="en-US" sz="2800" b="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indent="180340" algn="just">
                        <a:lnSpc>
                          <a:spcPct val="120000"/>
                        </a:lnSpc>
                        <a:spcAft>
                          <a:spcPts val="600"/>
                        </a:spcAft>
                      </a:pPr>
                      <a:r>
                        <a:rPr lang="vi-VN" sz="3200" b="0">
                          <a:solidFill>
                            <a:schemeClr val="tx1"/>
                          </a:solidFill>
                          <a:effectLst/>
                        </a:rPr>
                        <a:t> </a:t>
                      </a:r>
                      <a:endParaRPr lang="en-US" sz="2800" b="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indent="180340" algn="just">
                        <a:lnSpc>
                          <a:spcPct val="120000"/>
                        </a:lnSpc>
                        <a:spcAft>
                          <a:spcPts val="600"/>
                        </a:spcAft>
                      </a:pPr>
                      <a:r>
                        <a:rPr lang="vi-VN" sz="3200" b="0" dirty="0">
                          <a:solidFill>
                            <a:schemeClr val="tx1"/>
                          </a:solidFill>
                          <a:effectLst/>
                        </a:rPr>
                        <a:t> </a:t>
                      </a:r>
                      <a:endParaRPr lang="en-US" sz="28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571225592"/>
                  </a:ext>
                </a:extLst>
              </a:tr>
            </a:tbl>
          </a:graphicData>
        </a:graphic>
      </p:graphicFrame>
      <p:sp>
        <p:nvSpPr>
          <p:cNvPr id="15" name="Title 1"/>
          <p:cNvSpPr txBox="1">
            <a:spLocks/>
          </p:cNvSpPr>
          <p:nvPr/>
        </p:nvSpPr>
        <p:spPr>
          <a:xfrm>
            <a:off x="2385305" y="5976104"/>
            <a:ext cx="7859744" cy="881896"/>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dirty="0">
                <a:solidFill>
                  <a:srgbClr val="DF2935"/>
                </a:solidFill>
                <a:latin typeface="+mn-lt"/>
              </a:rPr>
              <a:t>HOÀN THÀNH BÀI TẬP THỰC HÀNH Ở NHÀ</a:t>
            </a:r>
          </a:p>
        </p:txBody>
      </p:sp>
    </p:spTree>
    <p:extLst>
      <p:ext uri="{BB962C8B-B14F-4D97-AF65-F5344CB8AC3E}">
        <p14:creationId xmlns:p14="http://schemas.microsoft.com/office/powerpoint/2010/main" val="1634617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circle(in)">
                                      <p:cBhvr>
                                        <p:cTn id="7" dur="20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cungphuot.info/wp-content/uploads/2019/09/doi-che-long-co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202845"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838200" y="460375"/>
            <a:ext cx="10515600" cy="1325563"/>
          </a:xfrm>
        </p:spPr>
        <p:txBody>
          <a:bodyPr/>
          <a:lstStyle/>
          <a:p>
            <a:pPr algn="ctr"/>
            <a:br>
              <a:rPr lang="en-US" dirty="0">
                <a:effectLst/>
              </a:rPr>
            </a:br>
            <a:endParaRPr lang="en-US" dirty="0"/>
          </a:p>
        </p:txBody>
      </p:sp>
      <p:sp>
        <p:nvSpPr>
          <p:cNvPr id="4" name="Title 1"/>
          <p:cNvSpPr txBox="1">
            <a:spLocks/>
          </p:cNvSpPr>
          <p:nvPr/>
        </p:nvSpPr>
        <p:spPr>
          <a:xfrm>
            <a:off x="189186" y="346840"/>
            <a:ext cx="11824138" cy="2779817"/>
          </a:xfrm>
          <a:prstGeom prst="rect">
            <a:avLst/>
          </a:prstGeom>
          <a:solidFill>
            <a:srgbClr val="567F0E">
              <a:alpha val="60000"/>
            </a:srgb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vi-VN" sz="4000" b="1" dirty="0">
                <a:ln w="12700">
                  <a:solidFill>
                    <a:schemeClr val="bg1"/>
                  </a:solidFill>
                </a:ln>
                <a:solidFill>
                  <a:srgbClr val="FF0000"/>
                </a:solidFill>
                <a:latin typeface="+mn-lt"/>
              </a:rPr>
              <a:t>Tiết 13 - </a:t>
            </a:r>
            <a:r>
              <a:rPr lang="nl-NL" sz="4000" b="1" dirty="0">
                <a:ln w="12700">
                  <a:solidFill>
                    <a:schemeClr val="bg1"/>
                  </a:solidFill>
                </a:ln>
                <a:solidFill>
                  <a:srgbClr val="FF0000"/>
                </a:solidFill>
                <a:latin typeface="+mn-lt"/>
              </a:rPr>
              <a:t>Bài</a:t>
            </a:r>
            <a:r>
              <a:rPr lang="vi-VN" sz="4000" b="1" dirty="0">
                <a:ln w="12700">
                  <a:solidFill>
                    <a:schemeClr val="bg1"/>
                  </a:solidFill>
                </a:ln>
                <a:solidFill>
                  <a:srgbClr val="FF0000"/>
                </a:solidFill>
                <a:latin typeface="+mn-lt"/>
              </a:rPr>
              <a:t> 10: Vẽ và phân tích biểu đồ </a:t>
            </a:r>
            <a:endParaRPr lang="en-US" sz="4000" b="1" dirty="0">
              <a:ln w="12700">
                <a:solidFill>
                  <a:schemeClr val="bg1"/>
                </a:solidFill>
              </a:ln>
              <a:solidFill>
                <a:srgbClr val="FF0000"/>
              </a:solidFill>
              <a:latin typeface="+mn-lt"/>
            </a:endParaRPr>
          </a:p>
          <a:p>
            <a:pPr algn="ctr">
              <a:lnSpc>
                <a:spcPct val="200000"/>
              </a:lnSpc>
            </a:pPr>
            <a:r>
              <a:rPr lang="vi-VN" sz="2400" b="1" dirty="0">
                <a:solidFill>
                  <a:schemeClr val="bg1"/>
                </a:solidFill>
              </a:rPr>
              <a:t>VỀ SỰ THAY ĐỔI CƠ CẤU DIỆN TÍCH GIEO TRỒNG PHÂN THEO CÁC LOẠI CÂY, </a:t>
            </a:r>
          </a:p>
          <a:p>
            <a:pPr algn="ctr">
              <a:lnSpc>
                <a:spcPct val="200000"/>
              </a:lnSpc>
            </a:pPr>
            <a:r>
              <a:rPr lang="vi-VN" sz="2400" b="1" dirty="0">
                <a:solidFill>
                  <a:schemeClr val="bg1"/>
                </a:solidFill>
              </a:rPr>
              <a:t>SỰ TĂNG TRƯỞNG ĐÀN GIA SÚC, GIA CẦM</a:t>
            </a:r>
          </a:p>
        </p:txBody>
      </p:sp>
    </p:spTree>
    <p:extLst>
      <p:ext uri="{BB962C8B-B14F-4D97-AF65-F5344CB8AC3E}">
        <p14:creationId xmlns:p14="http://schemas.microsoft.com/office/powerpoint/2010/main" val="33704471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15A21E9-B5B0-4EFA-9D29-BD15838B09EC}"/>
              </a:ext>
            </a:extLst>
          </p:cNvPr>
          <p:cNvPicPr>
            <a:picLocks noChangeAspect="1"/>
          </p:cNvPicPr>
          <p:nvPr/>
        </p:nvPicPr>
        <p:blipFill rotWithShape="1">
          <a:blip r:embed="rId2"/>
          <a:srcRect l="1747" r="5363" b="-1"/>
          <a:stretch/>
        </p:blipFill>
        <p:spPr>
          <a:xfrm>
            <a:off x="20" y="10"/>
            <a:ext cx="12191980" cy="6857990"/>
          </a:xfrm>
          <a:prstGeom prst="rect">
            <a:avLst/>
          </a:prstGeom>
        </p:spPr>
      </p:pic>
    </p:spTree>
    <p:extLst>
      <p:ext uri="{BB962C8B-B14F-4D97-AF65-F5344CB8AC3E}">
        <p14:creationId xmlns:p14="http://schemas.microsoft.com/office/powerpoint/2010/main" val="258841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iểu đồ Pie Biểu Tượng Png-biểu Tượng-miễn Phí Biểu Tượng Miễn Phí Tải Về">
            <a:extLst>
              <a:ext uri="{FF2B5EF4-FFF2-40B4-BE49-F238E27FC236}">
                <a16:creationId xmlns:a16="http://schemas.microsoft.com/office/drawing/2014/main" id="{FBFA00DB-9245-4AFD-AF54-EEF31F8B6B0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714" t="13997" r="14772" b="21116"/>
          <a:stretch/>
        </p:blipFill>
        <p:spPr bwMode="auto">
          <a:xfrm>
            <a:off x="7595715" y="0"/>
            <a:ext cx="4304715" cy="243003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037635E5-58B1-4994-8A8F-C17AE7D923A9}"/>
              </a:ext>
            </a:extLst>
          </p:cNvPr>
          <p:cNvSpPr/>
          <p:nvPr/>
        </p:nvSpPr>
        <p:spPr>
          <a:xfrm>
            <a:off x="628915" y="1209079"/>
            <a:ext cx="6807200" cy="2680750"/>
          </a:xfrm>
          <a:custGeom>
            <a:avLst/>
            <a:gdLst>
              <a:gd name="connsiteX0" fmla="*/ 0 w 6807200"/>
              <a:gd name="connsiteY0" fmla="*/ 0 h 2680750"/>
              <a:gd name="connsiteX1" fmla="*/ 567267 w 6807200"/>
              <a:gd name="connsiteY1" fmla="*/ 0 h 2680750"/>
              <a:gd name="connsiteX2" fmla="*/ 998389 w 6807200"/>
              <a:gd name="connsiteY2" fmla="*/ 0 h 2680750"/>
              <a:gd name="connsiteX3" fmla="*/ 1633728 w 6807200"/>
              <a:gd name="connsiteY3" fmla="*/ 0 h 2680750"/>
              <a:gd name="connsiteX4" fmla="*/ 2064851 w 6807200"/>
              <a:gd name="connsiteY4" fmla="*/ 0 h 2680750"/>
              <a:gd name="connsiteX5" fmla="*/ 2632117 w 6807200"/>
              <a:gd name="connsiteY5" fmla="*/ 0 h 2680750"/>
              <a:gd name="connsiteX6" fmla="*/ 3267456 w 6807200"/>
              <a:gd name="connsiteY6" fmla="*/ 0 h 2680750"/>
              <a:gd name="connsiteX7" fmla="*/ 3902795 w 6807200"/>
              <a:gd name="connsiteY7" fmla="*/ 0 h 2680750"/>
              <a:gd name="connsiteX8" fmla="*/ 4265845 w 6807200"/>
              <a:gd name="connsiteY8" fmla="*/ 0 h 2680750"/>
              <a:gd name="connsiteX9" fmla="*/ 4969256 w 6807200"/>
              <a:gd name="connsiteY9" fmla="*/ 0 h 2680750"/>
              <a:gd name="connsiteX10" fmla="*/ 5468451 w 6807200"/>
              <a:gd name="connsiteY10" fmla="*/ 0 h 2680750"/>
              <a:gd name="connsiteX11" fmla="*/ 6171861 w 6807200"/>
              <a:gd name="connsiteY11" fmla="*/ 0 h 2680750"/>
              <a:gd name="connsiteX12" fmla="*/ 6807200 w 6807200"/>
              <a:gd name="connsiteY12" fmla="*/ 0 h 2680750"/>
              <a:gd name="connsiteX13" fmla="*/ 6807200 w 6807200"/>
              <a:gd name="connsiteY13" fmla="*/ 589765 h 2680750"/>
              <a:gd name="connsiteX14" fmla="*/ 6807200 w 6807200"/>
              <a:gd name="connsiteY14" fmla="*/ 1072300 h 2680750"/>
              <a:gd name="connsiteX15" fmla="*/ 6807200 w 6807200"/>
              <a:gd name="connsiteY15" fmla="*/ 1554835 h 2680750"/>
              <a:gd name="connsiteX16" fmla="*/ 6807200 w 6807200"/>
              <a:gd name="connsiteY16" fmla="*/ 2064178 h 2680750"/>
              <a:gd name="connsiteX17" fmla="*/ 6807200 w 6807200"/>
              <a:gd name="connsiteY17" fmla="*/ 2680750 h 2680750"/>
              <a:gd name="connsiteX18" fmla="*/ 6103789 w 6807200"/>
              <a:gd name="connsiteY18" fmla="*/ 2680750 h 2680750"/>
              <a:gd name="connsiteX19" fmla="*/ 5400379 w 6807200"/>
              <a:gd name="connsiteY19" fmla="*/ 2680750 h 2680750"/>
              <a:gd name="connsiteX20" fmla="*/ 4765040 w 6807200"/>
              <a:gd name="connsiteY20" fmla="*/ 2680750 h 2680750"/>
              <a:gd name="connsiteX21" fmla="*/ 4265845 w 6807200"/>
              <a:gd name="connsiteY21" fmla="*/ 2680750 h 2680750"/>
              <a:gd name="connsiteX22" fmla="*/ 3834723 w 6807200"/>
              <a:gd name="connsiteY22" fmla="*/ 2680750 h 2680750"/>
              <a:gd name="connsiteX23" fmla="*/ 3403600 w 6807200"/>
              <a:gd name="connsiteY23" fmla="*/ 2680750 h 2680750"/>
              <a:gd name="connsiteX24" fmla="*/ 2904405 w 6807200"/>
              <a:gd name="connsiteY24" fmla="*/ 2680750 h 2680750"/>
              <a:gd name="connsiteX25" fmla="*/ 2200995 w 6807200"/>
              <a:gd name="connsiteY25" fmla="*/ 2680750 h 2680750"/>
              <a:gd name="connsiteX26" fmla="*/ 1701800 w 6807200"/>
              <a:gd name="connsiteY26" fmla="*/ 2680750 h 2680750"/>
              <a:gd name="connsiteX27" fmla="*/ 1134533 w 6807200"/>
              <a:gd name="connsiteY27" fmla="*/ 2680750 h 2680750"/>
              <a:gd name="connsiteX28" fmla="*/ 0 w 6807200"/>
              <a:gd name="connsiteY28" fmla="*/ 2680750 h 2680750"/>
              <a:gd name="connsiteX29" fmla="*/ 0 w 6807200"/>
              <a:gd name="connsiteY29" fmla="*/ 2090985 h 2680750"/>
              <a:gd name="connsiteX30" fmla="*/ 0 w 6807200"/>
              <a:gd name="connsiteY30" fmla="*/ 1635258 h 2680750"/>
              <a:gd name="connsiteX31" fmla="*/ 0 w 6807200"/>
              <a:gd name="connsiteY31" fmla="*/ 1152722 h 2680750"/>
              <a:gd name="connsiteX32" fmla="*/ 0 w 6807200"/>
              <a:gd name="connsiteY32" fmla="*/ 670187 h 2680750"/>
              <a:gd name="connsiteX33" fmla="*/ 0 w 6807200"/>
              <a:gd name="connsiteY33" fmla="*/ 0 h 2680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07200" h="2680750" fill="none" extrusionOk="0">
                <a:moveTo>
                  <a:pt x="0" y="0"/>
                </a:moveTo>
                <a:cubicBezTo>
                  <a:pt x="257442" y="-24313"/>
                  <a:pt x="410406" y="29082"/>
                  <a:pt x="567267" y="0"/>
                </a:cubicBezTo>
                <a:cubicBezTo>
                  <a:pt x="724128" y="-29082"/>
                  <a:pt x="864400" y="37216"/>
                  <a:pt x="998389" y="0"/>
                </a:cubicBezTo>
                <a:cubicBezTo>
                  <a:pt x="1132378" y="-37216"/>
                  <a:pt x="1479628" y="31985"/>
                  <a:pt x="1633728" y="0"/>
                </a:cubicBezTo>
                <a:cubicBezTo>
                  <a:pt x="1787828" y="-31985"/>
                  <a:pt x="1861697" y="40996"/>
                  <a:pt x="2064851" y="0"/>
                </a:cubicBezTo>
                <a:cubicBezTo>
                  <a:pt x="2268005" y="-40996"/>
                  <a:pt x="2462825" y="63750"/>
                  <a:pt x="2632117" y="0"/>
                </a:cubicBezTo>
                <a:cubicBezTo>
                  <a:pt x="2801409" y="-63750"/>
                  <a:pt x="3095281" y="52012"/>
                  <a:pt x="3267456" y="0"/>
                </a:cubicBezTo>
                <a:cubicBezTo>
                  <a:pt x="3439631" y="-52012"/>
                  <a:pt x="3635328" y="23634"/>
                  <a:pt x="3902795" y="0"/>
                </a:cubicBezTo>
                <a:cubicBezTo>
                  <a:pt x="4170262" y="-23634"/>
                  <a:pt x="4089944" y="41208"/>
                  <a:pt x="4265845" y="0"/>
                </a:cubicBezTo>
                <a:cubicBezTo>
                  <a:pt x="4441746" y="-41208"/>
                  <a:pt x="4681795" y="60447"/>
                  <a:pt x="4969256" y="0"/>
                </a:cubicBezTo>
                <a:cubicBezTo>
                  <a:pt x="5256717" y="-60447"/>
                  <a:pt x="5318964" y="56641"/>
                  <a:pt x="5468451" y="0"/>
                </a:cubicBezTo>
                <a:cubicBezTo>
                  <a:pt x="5617939" y="-56641"/>
                  <a:pt x="5828582" y="77344"/>
                  <a:pt x="6171861" y="0"/>
                </a:cubicBezTo>
                <a:cubicBezTo>
                  <a:pt x="6515140" y="-77344"/>
                  <a:pt x="6677332" y="6889"/>
                  <a:pt x="6807200" y="0"/>
                </a:cubicBezTo>
                <a:cubicBezTo>
                  <a:pt x="6828552" y="272544"/>
                  <a:pt x="6750062" y="330825"/>
                  <a:pt x="6807200" y="589765"/>
                </a:cubicBezTo>
                <a:cubicBezTo>
                  <a:pt x="6864338" y="848706"/>
                  <a:pt x="6783491" y="924531"/>
                  <a:pt x="6807200" y="1072300"/>
                </a:cubicBezTo>
                <a:cubicBezTo>
                  <a:pt x="6830909" y="1220069"/>
                  <a:pt x="6789496" y="1418573"/>
                  <a:pt x="6807200" y="1554835"/>
                </a:cubicBezTo>
                <a:cubicBezTo>
                  <a:pt x="6824904" y="1691097"/>
                  <a:pt x="6756686" y="1820439"/>
                  <a:pt x="6807200" y="2064178"/>
                </a:cubicBezTo>
                <a:cubicBezTo>
                  <a:pt x="6857714" y="2307917"/>
                  <a:pt x="6736870" y="2466978"/>
                  <a:pt x="6807200" y="2680750"/>
                </a:cubicBezTo>
                <a:cubicBezTo>
                  <a:pt x="6598525" y="2682830"/>
                  <a:pt x="6285167" y="2607668"/>
                  <a:pt x="6103789" y="2680750"/>
                </a:cubicBezTo>
                <a:cubicBezTo>
                  <a:pt x="5922411" y="2753832"/>
                  <a:pt x="5708974" y="2667237"/>
                  <a:pt x="5400379" y="2680750"/>
                </a:cubicBezTo>
                <a:cubicBezTo>
                  <a:pt x="5091784" y="2694263"/>
                  <a:pt x="4895765" y="2633826"/>
                  <a:pt x="4765040" y="2680750"/>
                </a:cubicBezTo>
                <a:cubicBezTo>
                  <a:pt x="4634315" y="2727674"/>
                  <a:pt x="4368381" y="2646337"/>
                  <a:pt x="4265845" y="2680750"/>
                </a:cubicBezTo>
                <a:cubicBezTo>
                  <a:pt x="4163309" y="2715163"/>
                  <a:pt x="4025777" y="2653821"/>
                  <a:pt x="3834723" y="2680750"/>
                </a:cubicBezTo>
                <a:cubicBezTo>
                  <a:pt x="3643669" y="2707679"/>
                  <a:pt x="3505776" y="2643938"/>
                  <a:pt x="3403600" y="2680750"/>
                </a:cubicBezTo>
                <a:cubicBezTo>
                  <a:pt x="3301424" y="2717562"/>
                  <a:pt x="3138143" y="2661663"/>
                  <a:pt x="2904405" y="2680750"/>
                </a:cubicBezTo>
                <a:cubicBezTo>
                  <a:pt x="2670668" y="2699837"/>
                  <a:pt x="2431570" y="2672499"/>
                  <a:pt x="2200995" y="2680750"/>
                </a:cubicBezTo>
                <a:cubicBezTo>
                  <a:pt x="1970420" y="2689001"/>
                  <a:pt x="1863963" y="2637631"/>
                  <a:pt x="1701800" y="2680750"/>
                </a:cubicBezTo>
                <a:cubicBezTo>
                  <a:pt x="1539638" y="2723869"/>
                  <a:pt x="1345494" y="2657072"/>
                  <a:pt x="1134533" y="2680750"/>
                </a:cubicBezTo>
                <a:cubicBezTo>
                  <a:pt x="923572" y="2704428"/>
                  <a:pt x="270627" y="2570025"/>
                  <a:pt x="0" y="2680750"/>
                </a:cubicBezTo>
                <a:cubicBezTo>
                  <a:pt x="-40879" y="2400220"/>
                  <a:pt x="7673" y="2277077"/>
                  <a:pt x="0" y="2090985"/>
                </a:cubicBezTo>
                <a:cubicBezTo>
                  <a:pt x="-7673" y="1904894"/>
                  <a:pt x="48441" y="1781074"/>
                  <a:pt x="0" y="1635258"/>
                </a:cubicBezTo>
                <a:cubicBezTo>
                  <a:pt x="-48441" y="1489442"/>
                  <a:pt x="7746" y="1324211"/>
                  <a:pt x="0" y="1152722"/>
                </a:cubicBezTo>
                <a:cubicBezTo>
                  <a:pt x="-7746" y="981233"/>
                  <a:pt x="2236" y="842969"/>
                  <a:pt x="0" y="670187"/>
                </a:cubicBezTo>
                <a:cubicBezTo>
                  <a:pt x="-2236" y="497406"/>
                  <a:pt x="21992" y="293585"/>
                  <a:pt x="0" y="0"/>
                </a:cubicBezTo>
                <a:close/>
              </a:path>
              <a:path w="6807200" h="2680750" stroke="0" extrusionOk="0">
                <a:moveTo>
                  <a:pt x="0" y="0"/>
                </a:moveTo>
                <a:cubicBezTo>
                  <a:pt x="106913" y="-43459"/>
                  <a:pt x="239363" y="34190"/>
                  <a:pt x="363051" y="0"/>
                </a:cubicBezTo>
                <a:cubicBezTo>
                  <a:pt x="486739" y="-34190"/>
                  <a:pt x="751508" y="5582"/>
                  <a:pt x="1066461" y="0"/>
                </a:cubicBezTo>
                <a:cubicBezTo>
                  <a:pt x="1381414" y="-5582"/>
                  <a:pt x="1424338" y="72342"/>
                  <a:pt x="1769872" y="0"/>
                </a:cubicBezTo>
                <a:cubicBezTo>
                  <a:pt x="2115406" y="-72342"/>
                  <a:pt x="2105905" y="43461"/>
                  <a:pt x="2337139" y="0"/>
                </a:cubicBezTo>
                <a:cubicBezTo>
                  <a:pt x="2568373" y="-43461"/>
                  <a:pt x="2747250" y="13352"/>
                  <a:pt x="2972477" y="0"/>
                </a:cubicBezTo>
                <a:cubicBezTo>
                  <a:pt x="3197704" y="-13352"/>
                  <a:pt x="3383700" y="66678"/>
                  <a:pt x="3607816" y="0"/>
                </a:cubicBezTo>
                <a:cubicBezTo>
                  <a:pt x="3831932" y="-66678"/>
                  <a:pt x="3958369" y="6737"/>
                  <a:pt x="4175083" y="0"/>
                </a:cubicBezTo>
                <a:cubicBezTo>
                  <a:pt x="4391797" y="-6737"/>
                  <a:pt x="4570720" y="38046"/>
                  <a:pt x="4742349" y="0"/>
                </a:cubicBezTo>
                <a:cubicBezTo>
                  <a:pt x="4913978" y="-38046"/>
                  <a:pt x="5163547" y="22729"/>
                  <a:pt x="5309616" y="0"/>
                </a:cubicBezTo>
                <a:cubicBezTo>
                  <a:pt x="5455685" y="-22729"/>
                  <a:pt x="5675382" y="34712"/>
                  <a:pt x="5876883" y="0"/>
                </a:cubicBezTo>
                <a:cubicBezTo>
                  <a:pt x="6078384" y="-34712"/>
                  <a:pt x="6397228" y="103310"/>
                  <a:pt x="6807200" y="0"/>
                </a:cubicBezTo>
                <a:cubicBezTo>
                  <a:pt x="6864077" y="164506"/>
                  <a:pt x="6749270" y="317170"/>
                  <a:pt x="6807200" y="509343"/>
                </a:cubicBezTo>
                <a:cubicBezTo>
                  <a:pt x="6865130" y="701516"/>
                  <a:pt x="6789010" y="807417"/>
                  <a:pt x="6807200" y="1018685"/>
                </a:cubicBezTo>
                <a:cubicBezTo>
                  <a:pt x="6825390" y="1229953"/>
                  <a:pt x="6776124" y="1454288"/>
                  <a:pt x="6807200" y="1608450"/>
                </a:cubicBezTo>
                <a:cubicBezTo>
                  <a:pt x="6838276" y="1762613"/>
                  <a:pt x="6762051" y="1955867"/>
                  <a:pt x="6807200" y="2117793"/>
                </a:cubicBezTo>
                <a:cubicBezTo>
                  <a:pt x="6852349" y="2279719"/>
                  <a:pt x="6791784" y="2485056"/>
                  <a:pt x="6807200" y="2680750"/>
                </a:cubicBezTo>
                <a:cubicBezTo>
                  <a:pt x="6509630" y="2731163"/>
                  <a:pt x="6319266" y="2628630"/>
                  <a:pt x="6171861" y="2680750"/>
                </a:cubicBezTo>
                <a:cubicBezTo>
                  <a:pt x="6024456" y="2732870"/>
                  <a:pt x="5752714" y="2622110"/>
                  <a:pt x="5536523" y="2680750"/>
                </a:cubicBezTo>
                <a:cubicBezTo>
                  <a:pt x="5320332" y="2739390"/>
                  <a:pt x="5130068" y="2638230"/>
                  <a:pt x="4833112" y="2680750"/>
                </a:cubicBezTo>
                <a:cubicBezTo>
                  <a:pt x="4536156" y="2723270"/>
                  <a:pt x="4409098" y="2602039"/>
                  <a:pt x="4129701" y="2680750"/>
                </a:cubicBezTo>
                <a:cubicBezTo>
                  <a:pt x="3850304" y="2759461"/>
                  <a:pt x="3645658" y="2646958"/>
                  <a:pt x="3426291" y="2680750"/>
                </a:cubicBezTo>
                <a:cubicBezTo>
                  <a:pt x="3206924" y="2714542"/>
                  <a:pt x="2971063" y="2611048"/>
                  <a:pt x="2722880" y="2680750"/>
                </a:cubicBezTo>
                <a:cubicBezTo>
                  <a:pt x="2474697" y="2750452"/>
                  <a:pt x="2419814" y="2629832"/>
                  <a:pt x="2291757" y="2680750"/>
                </a:cubicBezTo>
                <a:cubicBezTo>
                  <a:pt x="2163700" y="2731668"/>
                  <a:pt x="2005872" y="2638328"/>
                  <a:pt x="1928707" y="2680750"/>
                </a:cubicBezTo>
                <a:cubicBezTo>
                  <a:pt x="1851542" y="2723172"/>
                  <a:pt x="1595666" y="2672121"/>
                  <a:pt x="1429512" y="2680750"/>
                </a:cubicBezTo>
                <a:cubicBezTo>
                  <a:pt x="1263358" y="2689379"/>
                  <a:pt x="984150" y="2604982"/>
                  <a:pt x="726101" y="2680750"/>
                </a:cubicBezTo>
                <a:cubicBezTo>
                  <a:pt x="468052" y="2756518"/>
                  <a:pt x="316563" y="2639420"/>
                  <a:pt x="0" y="2680750"/>
                </a:cubicBezTo>
                <a:cubicBezTo>
                  <a:pt x="-13709" y="2506477"/>
                  <a:pt x="46138" y="2328525"/>
                  <a:pt x="0" y="2144600"/>
                </a:cubicBezTo>
                <a:cubicBezTo>
                  <a:pt x="-46138" y="1960675"/>
                  <a:pt x="59269" y="1815399"/>
                  <a:pt x="0" y="1581643"/>
                </a:cubicBezTo>
                <a:cubicBezTo>
                  <a:pt x="-59269" y="1347887"/>
                  <a:pt x="41026" y="1215639"/>
                  <a:pt x="0" y="991878"/>
                </a:cubicBezTo>
                <a:cubicBezTo>
                  <a:pt x="-41026" y="768117"/>
                  <a:pt x="112239" y="259564"/>
                  <a:pt x="0" y="0"/>
                </a:cubicBezTo>
                <a:close/>
              </a:path>
            </a:pathLst>
          </a:custGeom>
          <a:solidFill>
            <a:srgbClr val="92D050"/>
          </a:solidFill>
          <a:ln>
            <a:solidFill>
              <a:srgbClr val="7030A0"/>
            </a:solidFill>
            <a:extLst>
              <a:ext uri="{C807C97D-BFC1-408E-A445-0C87EB9F89A2}">
                <ask:lineSketchStyleProps xmlns:ask="http://schemas.microsoft.com/office/drawing/2018/sketchyshapes" sd="1792566146">
                  <a:prstGeom prst="rect">
                    <a:avLst/>
                  </a:prstGeom>
                  <ask:type>
                    <ask:lineSketchScribble/>
                  </ask:type>
                </ask:lineSketchStyleProps>
              </a:ext>
            </a:extLst>
          </a:ln>
          <a:effectLst>
            <a:glow rad="139700">
              <a:schemeClr val="accent2">
                <a:satMod val="175000"/>
                <a:alpha val="40000"/>
              </a:schemeClr>
            </a:glow>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9Slide03 Roboto Black (Headings)"/>
              </a:rPr>
              <a:t>PHÂN</a:t>
            </a:r>
            <a:r>
              <a:rPr kumimoji="0" lang="en-US" sz="4800" b="1" i="0" u="none" strike="noStrike" kern="1200" cap="none" spc="0" normalizeH="0" noProof="0" dirty="0">
                <a:ln>
                  <a:noFill/>
                </a:ln>
                <a:solidFill>
                  <a:prstClr val="white"/>
                </a:solidFill>
                <a:effectLst/>
                <a:uLnTx/>
                <a:uFillTx/>
                <a:latin typeface="#9Slide03 Roboto Black (Headings)"/>
              </a:rPr>
              <a:t> BIỆT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noProof="0" dirty="0">
                <a:ln>
                  <a:noFill/>
                </a:ln>
                <a:solidFill>
                  <a:prstClr val="white"/>
                </a:solidFill>
                <a:effectLst/>
                <a:uLnTx/>
                <a:uFillTx/>
                <a:latin typeface="#9Slide03 Roboto Black (Headings)"/>
              </a:rPr>
              <a:t>2 DẠNG BIỂU ĐỒ</a:t>
            </a:r>
            <a:endParaRPr kumimoji="0" lang="en-US" sz="4800" b="1" i="0" u="none" strike="noStrike" kern="1200" cap="none" spc="0" normalizeH="0" baseline="0" noProof="0" dirty="0">
              <a:ln>
                <a:noFill/>
              </a:ln>
              <a:solidFill>
                <a:prstClr val="white"/>
              </a:solidFill>
              <a:effectLst/>
              <a:uLnTx/>
              <a:uFillTx/>
              <a:latin typeface="#9Slide03 Roboto Black (Headings)"/>
            </a:endParaRPr>
          </a:p>
        </p:txBody>
      </p:sp>
      <p:sp>
        <p:nvSpPr>
          <p:cNvPr id="5" name="Rectangle 4">
            <a:extLst>
              <a:ext uri="{FF2B5EF4-FFF2-40B4-BE49-F238E27FC236}">
                <a16:creationId xmlns:a16="http://schemas.microsoft.com/office/drawing/2014/main" id="{A5B6BFF6-58A3-4B15-8118-8900637B0CC6}"/>
              </a:ext>
            </a:extLst>
          </p:cNvPr>
          <p:cNvSpPr/>
          <p:nvPr/>
        </p:nvSpPr>
        <p:spPr>
          <a:xfrm>
            <a:off x="3925262" y="3443142"/>
            <a:ext cx="7181307" cy="1941342"/>
          </a:xfrm>
          <a:custGeom>
            <a:avLst/>
            <a:gdLst>
              <a:gd name="connsiteX0" fmla="*/ 0 w 6133514"/>
              <a:gd name="connsiteY0" fmla="*/ 0 h 1941342"/>
              <a:gd name="connsiteX1" fmla="*/ 496257 w 6133514"/>
              <a:gd name="connsiteY1" fmla="*/ 0 h 1941342"/>
              <a:gd name="connsiteX2" fmla="*/ 1176520 w 6133514"/>
              <a:gd name="connsiteY2" fmla="*/ 0 h 1941342"/>
              <a:gd name="connsiteX3" fmla="*/ 1856782 w 6133514"/>
              <a:gd name="connsiteY3" fmla="*/ 0 h 1941342"/>
              <a:gd name="connsiteX4" fmla="*/ 2291704 w 6133514"/>
              <a:gd name="connsiteY4" fmla="*/ 0 h 1941342"/>
              <a:gd name="connsiteX5" fmla="*/ 2849296 w 6133514"/>
              <a:gd name="connsiteY5" fmla="*/ 0 h 1941342"/>
              <a:gd name="connsiteX6" fmla="*/ 3468223 w 6133514"/>
              <a:gd name="connsiteY6" fmla="*/ 0 h 1941342"/>
              <a:gd name="connsiteX7" fmla="*/ 4025816 w 6133514"/>
              <a:gd name="connsiteY7" fmla="*/ 0 h 1941342"/>
              <a:gd name="connsiteX8" fmla="*/ 4583408 w 6133514"/>
              <a:gd name="connsiteY8" fmla="*/ 0 h 1941342"/>
              <a:gd name="connsiteX9" fmla="*/ 5079665 w 6133514"/>
              <a:gd name="connsiteY9" fmla="*/ 0 h 1941342"/>
              <a:gd name="connsiteX10" fmla="*/ 5453252 w 6133514"/>
              <a:gd name="connsiteY10" fmla="*/ 0 h 1941342"/>
              <a:gd name="connsiteX11" fmla="*/ 6133514 w 6133514"/>
              <a:gd name="connsiteY11" fmla="*/ 0 h 1941342"/>
              <a:gd name="connsiteX12" fmla="*/ 6133514 w 6133514"/>
              <a:gd name="connsiteY12" fmla="*/ 485336 h 1941342"/>
              <a:gd name="connsiteX13" fmla="*/ 6133514 w 6133514"/>
              <a:gd name="connsiteY13" fmla="*/ 990084 h 1941342"/>
              <a:gd name="connsiteX14" fmla="*/ 6133514 w 6133514"/>
              <a:gd name="connsiteY14" fmla="*/ 1456007 h 1941342"/>
              <a:gd name="connsiteX15" fmla="*/ 6133514 w 6133514"/>
              <a:gd name="connsiteY15" fmla="*/ 1941342 h 1941342"/>
              <a:gd name="connsiteX16" fmla="*/ 5759927 w 6133514"/>
              <a:gd name="connsiteY16" fmla="*/ 1941342 h 1941342"/>
              <a:gd name="connsiteX17" fmla="*/ 5141000 w 6133514"/>
              <a:gd name="connsiteY17" fmla="*/ 1941342 h 1941342"/>
              <a:gd name="connsiteX18" fmla="*/ 4583408 w 6133514"/>
              <a:gd name="connsiteY18" fmla="*/ 1941342 h 1941342"/>
              <a:gd name="connsiteX19" fmla="*/ 3964480 w 6133514"/>
              <a:gd name="connsiteY19" fmla="*/ 1941342 h 1941342"/>
              <a:gd name="connsiteX20" fmla="*/ 3529559 w 6133514"/>
              <a:gd name="connsiteY20" fmla="*/ 1941342 h 1941342"/>
              <a:gd name="connsiteX21" fmla="*/ 2971966 w 6133514"/>
              <a:gd name="connsiteY21" fmla="*/ 1941342 h 1941342"/>
              <a:gd name="connsiteX22" fmla="*/ 2414374 w 6133514"/>
              <a:gd name="connsiteY22" fmla="*/ 1941342 h 1941342"/>
              <a:gd name="connsiteX23" fmla="*/ 1856782 w 6133514"/>
              <a:gd name="connsiteY23" fmla="*/ 1941342 h 1941342"/>
              <a:gd name="connsiteX24" fmla="*/ 1483195 w 6133514"/>
              <a:gd name="connsiteY24" fmla="*/ 1941342 h 1941342"/>
              <a:gd name="connsiteX25" fmla="*/ 1109608 w 6133514"/>
              <a:gd name="connsiteY25" fmla="*/ 1941342 h 1941342"/>
              <a:gd name="connsiteX26" fmla="*/ 736022 w 6133514"/>
              <a:gd name="connsiteY26" fmla="*/ 1941342 h 1941342"/>
              <a:gd name="connsiteX27" fmla="*/ 0 w 6133514"/>
              <a:gd name="connsiteY27" fmla="*/ 1941342 h 1941342"/>
              <a:gd name="connsiteX28" fmla="*/ 0 w 6133514"/>
              <a:gd name="connsiteY28" fmla="*/ 1494833 h 1941342"/>
              <a:gd name="connsiteX29" fmla="*/ 0 w 6133514"/>
              <a:gd name="connsiteY29" fmla="*/ 1048325 h 1941342"/>
              <a:gd name="connsiteX30" fmla="*/ 0 w 6133514"/>
              <a:gd name="connsiteY30" fmla="*/ 562989 h 1941342"/>
              <a:gd name="connsiteX31" fmla="*/ 0 w 6133514"/>
              <a:gd name="connsiteY31" fmla="*/ 0 h 1941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133514" h="1941342" fill="none" extrusionOk="0">
                <a:moveTo>
                  <a:pt x="0" y="0"/>
                </a:moveTo>
                <a:cubicBezTo>
                  <a:pt x="126745" y="-4396"/>
                  <a:pt x="329823" y="12908"/>
                  <a:pt x="496257" y="0"/>
                </a:cubicBezTo>
                <a:cubicBezTo>
                  <a:pt x="662691" y="-12908"/>
                  <a:pt x="958691" y="17511"/>
                  <a:pt x="1176520" y="0"/>
                </a:cubicBezTo>
                <a:cubicBezTo>
                  <a:pt x="1394349" y="-17511"/>
                  <a:pt x="1635833" y="26964"/>
                  <a:pt x="1856782" y="0"/>
                </a:cubicBezTo>
                <a:cubicBezTo>
                  <a:pt x="2077731" y="-26964"/>
                  <a:pt x="2192396" y="37039"/>
                  <a:pt x="2291704" y="0"/>
                </a:cubicBezTo>
                <a:cubicBezTo>
                  <a:pt x="2391012" y="-37039"/>
                  <a:pt x="2727054" y="16649"/>
                  <a:pt x="2849296" y="0"/>
                </a:cubicBezTo>
                <a:cubicBezTo>
                  <a:pt x="2971538" y="-16649"/>
                  <a:pt x="3174314" y="18158"/>
                  <a:pt x="3468223" y="0"/>
                </a:cubicBezTo>
                <a:cubicBezTo>
                  <a:pt x="3762132" y="-18158"/>
                  <a:pt x="3849550" y="6232"/>
                  <a:pt x="4025816" y="0"/>
                </a:cubicBezTo>
                <a:cubicBezTo>
                  <a:pt x="4202082" y="-6232"/>
                  <a:pt x="4311475" y="4397"/>
                  <a:pt x="4583408" y="0"/>
                </a:cubicBezTo>
                <a:cubicBezTo>
                  <a:pt x="4855341" y="-4397"/>
                  <a:pt x="4970413" y="43381"/>
                  <a:pt x="5079665" y="0"/>
                </a:cubicBezTo>
                <a:cubicBezTo>
                  <a:pt x="5188917" y="-43381"/>
                  <a:pt x="5339598" y="9895"/>
                  <a:pt x="5453252" y="0"/>
                </a:cubicBezTo>
                <a:cubicBezTo>
                  <a:pt x="5566906" y="-9895"/>
                  <a:pt x="5824056" y="26060"/>
                  <a:pt x="6133514" y="0"/>
                </a:cubicBezTo>
                <a:cubicBezTo>
                  <a:pt x="6171352" y="241256"/>
                  <a:pt x="6079913" y="350947"/>
                  <a:pt x="6133514" y="485336"/>
                </a:cubicBezTo>
                <a:cubicBezTo>
                  <a:pt x="6187115" y="619725"/>
                  <a:pt x="6129777" y="879262"/>
                  <a:pt x="6133514" y="990084"/>
                </a:cubicBezTo>
                <a:cubicBezTo>
                  <a:pt x="6137251" y="1100906"/>
                  <a:pt x="6090110" y="1322564"/>
                  <a:pt x="6133514" y="1456007"/>
                </a:cubicBezTo>
                <a:cubicBezTo>
                  <a:pt x="6176918" y="1589450"/>
                  <a:pt x="6098355" y="1785863"/>
                  <a:pt x="6133514" y="1941342"/>
                </a:cubicBezTo>
                <a:cubicBezTo>
                  <a:pt x="6054342" y="1955638"/>
                  <a:pt x="5897669" y="1903383"/>
                  <a:pt x="5759927" y="1941342"/>
                </a:cubicBezTo>
                <a:cubicBezTo>
                  <a:pt x="5622185" y="1979301"/>
                  <a:pt x="5323432" y="1872228"/>
                  <a:pt x="5141000" y="1941342"/>
                </a:cubicBezTo>
                <a:cubicBezTo>
                  <a:pt x="4958568" y="2010456"/>
                  <a:pt x="4840801" y="1899794"/>
                  <a:pt x="4583408" y="1941342"/>
                </a:cubicBezTo>
                <a:cubicBezTo>
                  <a:pt x="4326015" y="1982890"/>
                  <a:pt x="4147544" y="1939730"/>
                  <a:pt x="3964480" y="1941342"/>
                </a:cubicBezTo>
                <a:cubicBezTo>
                  <a:pt x="3781416" y="1942954"/>
                  <a:pt x="3681580" y="1937914"/>
                  <a:pt x="3529559" y="1941342"/>
                </a:cubicBezTo>
                <a:cubicBezTo>
                  <a:pt x="3377538" y="1944770"/>
                  <a:pt x="3084973" y="1934089"/>
                  <a:pt x="2971966" y="1941342"/>
                </a:cubicBezTo>
                <a:cubicBezTo>
                  <a:pt x="2858959" y="1948595"/>
                  <a:pt x="2608725" y="1875075"/>
                  <a:pt x="2414374" y="1941342"/>
                </a:cubicBezTo>
                <a:cubicBezTo>
                  <a:pt x="2220023" y="2007609"/>
                  <a:pt x="2047128" y="1882334"/>
                  <a:pt x="1856782" y="1941342"/>
                </a:cubicBezTo>
                <a:cubicBezTo>
                  <a:pt x="1666436" y="2000350"/>
                  <a:pt x="1580771" y="1916255"/>
                  <a:pt x="1483195" y="1941342"/>
                </a:cubicBezTo>
                <a:cubicBezTo>
                  <a:pt x="1385619" y="1966429"/>
                  <a:pt x="1217461" y="1934719"/>
                  <a:pt x="1109608" y="1941342"/>
                </a:cubicBezTo>
                <a:cubicBezTo>
                  <a:pt x="1001755" y="1947965"/>
                  <a:pt x="842055" y="1900045"/>
                  <a:pt x="736022" y="1941342"/>
                </a:cubicBezTo>
                <a:cubicBezTo>
                  <a:pt x="629989" y="1982639"/>
                  <a:pt x="240203" y="1929597"/>
                  <a:pt x="0" y="1941342"/>
                </a:cubicBezTo>
                <a:cubicBezTo>
                  <a:pt x="-40359" y="1781521"/>
                  <a:pt x="40536" y="1688193"/>
                  <a:pt x="0" y="1494833"/>
                </a:cubicBezTo>
                <a:cubicBezTo>
                  <a:pt x="-40536" y="1301473"/>
                  <a:pt x="53334" y="1259717"/>
                  <a:pt x="0" y="1048325"/>
                </a:cubicBezTo>
                <a:cubicBezTo>
                  <a:pt x="-53334" y="836933"/>
                  <a:pt x="34902" y="787121"/>
                  <a:pt x="0" y="562989"/>
                </a:cubicBezTo>
                <a:cubicBezTo>
                  <a:pt x="-34902" y="338857"/>
                  <a:pt x="41147" y="228515"/>
                  <a:pt x="0" y="0"/>
                </a:cubicBezTo>
                <a:close/>
              </a:path>
              <a:path w="6133514" h="1941342" stroke="0" extrusionOk="0">
                <a:moveTo>
                  <a:pt x="0" y="0"/>
                </a:moveTo>
                <a:cubicBezTo>
                  <a:pt x="250139" y="-8990"/>
                  <a:pt x="362151" y="16029"/>
                  <a:pt x="557592" y="0"/>
                </a:cubicBezTo>
                <a:cubicBezTo>
                  <a:pt x="753033" y="-16029"/>
                  <a:pt x="1005023" y="62003"/>
                  <a:pt x="1176520" y="0"/>
                </a:cubicBezTo>
                <a:cubicBezTo>
                  <a:pt x="1348017" y="-62003"/>
                  <a:pt x="1480745" y="18473"/>
                  <a:pt x="1734112" y="0"/>
                </a:cubicBezTo>
                <a:cubicBezTo>
                  <a:pt x="1987479" y="-18473"/>
                  <a:pt x="2077588" y="78706"/>
                  <a:pt x="2414374" y="0"/>
                </a:cubicBezTo>
                <a:cubicBezTo>
                  <a:pt x="2751160" y="-78706"/>
                  <a:pt x="2747732" y="60732"/>
                  <a:pt x="3033301" y="0"/>
                </a:cubicBezTo>
                <a:cubicBezTo>
                  <a:pt x="3318870" y="-60732"/>
                  <a:pt x="3276397" y="6737"/>
                  <a:pt x="3406888" y="0"/>
                </a:cubicBezTo>
                <a:cubicBezTo>
                  <a:pt x="3537379" y="-6737"/>
                  <a:pt x="3846710" y="19967"/>
                  <a:pt x="4087151" y="0"/>
                </a:cubicBezTo>
                <a:cubicBezTo>
                  <a:pt x="4327592" y="-19967"/>
                  <a:pt x="4337441" y="5227"/>
                  <a:pt x="4460737" y="0"/>
                </a:cubicBezTo>
                <a:cubicBezTo>
                  <a:pt x="4584033" y="-5227"/>
                  <a:pt x="4743563" y="36646"/>
                  <a:pt x="4956994" y="0"/>
                </a:cubicBezTo>
                <a:cubicBezTo>
                  <a:pt x="5170425" y="-36646"/>
                  <a:pt x="5238490" y="53221"/>
                  <a:pt x="5514587" y="0"/>
                </a:cubicBezTo>
                <a:cubicBezTo>
                  <a:pt x="5790684" y="-53221"/>
                  <a:pt x="5943389" y="70941"/>
                  <a:pt x="6133514" y="0"/>
                </a:cubicBezTo>
                <a:cubicBezTo>
                  <a:pt x="6184891" y="100797"/>
                  <a:pt x="6100359" y="265146"/>
                  <a:pt x="6133514" y="485336"/>
                </a:cubicBezTo>
                <a:cubicBezTo>
                  <a:pt x="6166669" y="705526"/>
                  <a:pt x="6085655" y="714570"/>
                  <a:pt x="6133514" y="912431"/>
                </a:cubicBezTo>
                <a:cubicBezTo>
                  <a:pt x="6181373" y="1110292"/>
                  <a:pt x="6128050" y="1196261"/>
                  <a:pt x="6133514" y="1397766"/>
                </a:cubicBezTo>
                <a:cubicBezTo>
                  <a:pt x="6138978" y="1599272"/>
                  <a:pt x="6127211" y="1688752"/>
                  <a:pt x="6133514" y="1941342"/>
                </a:cubicBezTo>
                <a:cubicBezTo>
                  <a:pt x="5914138" y="1997989"/>
                  <a:pt x="5787053" y="1915332"/>
                  <a:pt x="5514587" y="1941342"/>
                </a:cubicBezTo>
                <a:cubicBezTo>
                  <a:pt x="5242121" y="1967352"/>
                  <a:pt x="5213748" y="1905615"/>
                  <a:pt x="5018330" y="1941342"/>
                </a:cubicBezTo>
                <a:cubicBezTo>
                  <a:pt x="4822912" y="1977069"/>
                  <a:pt x="4553961" y="1908251"/>
                  <a:pt x="4338067" y="1941342"/>
                </a:cubicBezTo>
                <a:cubicBezTo>
                  <a:pt x="4122173" y="1974433"/>
                  <a:pt x="3921735" y="1906322"/>
                  <a:pt x="3719140" y="1941342"/>
                </a:cubicBezTo>
                <a:cubicBezTo>
                  <a:pt x="3516545" y="1976362"/>
                  <a:pt x="3420303" y="1910030"/>
                  <a:pt x="3284218" y="1941342"/>
                </a:cubicBezTo>
                <a:cubicBezTo>
                  <a:pt x="3148133" y="1972654"/>
                  <a:pt x="2994019" y="1893346"/>
                  <a:pt x="2726626" y="1941342"/>
                </a:cubicBezTo>
                <a:cubicBezTo>
                  <a:pt x="2459233" y="1989338"/>
                  <a:pt x="2463224" y="1935857"/>
                  <a:pt x="2230369" y="1941342"/>
                </a:cubicBezTo>
                <a:cubicBezTo>
                  <a:pt x="1997514" y="1946827"/>
                  <a:pt x="1890312" y="1900772"/>
                  <a:pt x="1795447" y="1941342"/>
                </a:cubicBezTo>
                <a:cubicBezTo>
                  <a:pt x="1700582" y="1981912"/>
                  <a:pt x="1604629" y="1899887"/>
                  <a:pt x="1421860" y="1941342"/>
                </a:cubicBezTo>
                <a:cubicBezTo>
                  <a:pt x="1239091" y="1982797"/>
                  <a:pt x="1190614" y="1912418"/>
                  <a:pt x="986938" y="1941342"/>
                </a:cubicBezTo>
                <a:cubicBezTo>
                  <a:pt x="783262" y="1970266"/>
                  <a:pt x="299840" y="1870786"/>
                  <a:pt x="0" y="1941342"/>
                </a:cubicBezTo>
                <a:cubicBezTo>
                  <a:pt x="-26243" y="1835922"/>
                  <a:pt x="15883" y="1671497"/>
                  <a:pt x="0" y="1494833"/>
                </a:cubicBezTo>
                <a:cubicBezTo>
                  <a:pt x="-15883" y="1318169"/>
                  <a:pt x="51132" y="1116853"/>
                  <a:pt x="0" y="1009498"/>
                </a:cubicBezTo>
                <a:cubicBezTo>
                  <a:pt x="-51132" y="902143"/>
                  <a:pt x="44015" y="659908"/>
                  <a:pt x="0" y="485336"/>
                </a:cubicBezTo>
                <a:cubicBezTo>
                  <a:pt x="-44015" y="310764"/>
                  <a:pt x="9451" y="209670"/>
                  <a:pt x="0" y="0"/>
                </a:cubicBezTo>
                <a:close/>
              </a:path>
            </a:pathLst>
          </a:custGeom>
          <a:ln>
            <a:solidFill>
              <a:srgbClr val="FF0000"/>
            </a:solidFill>
            <a:extLst>
              <a:ext uri="{C807C97D-BFC1-408E-A445-0C87EB9F89A2}">
                <ask:lineSketchStyleProps xmlns:ask="http://schemas.microsoft.com/office/drawing/2018/sketchyshapes" sd="538528915">
                  <a:prstGeom prst="rect">
                    <a:avLst/>
                  </a:prstGeom>
                  <ask:type>
                    <ask:lineSketchScribble/>
                  </ask:type>
                </ask:lineSketchStyleProps>
              </a:ext>
            </a:extLst>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FFFF00"/>
                </a:solidFill>
                <a:latin typeface="#9Slide03 Roboto Black (Headings)"/>
              </a:rPr>
              <a:t>TRÒN</a:t>
            </a:r>
            <a:r>
              <a:rPr lang="en-US" sz="4800" b="1" dirty="0">
                <a:solidFill>
                  <a:prstClr val="white"/>
                </a:solidFill>
                <a:latin typeface="#9Slide03 Roboto Black (Headings)"/>
              </a:rPr>
              <a:t> &amp; </a:t>
            </a:r>
          </a:p>
          <a:p>
            <a:pPr algn="ctr"/>
            <a:r>
              <a:rPr lang="en-US" sz="4800" b="1" dirty="0">
                <a:solidFill>
                  <a:srgbClr val="FFFF00"/>
                </a:solidFill>
                <a:latin typeface="#9Slide03 Roboto Black (Headings)"/>
              </a:rPr>
              <a:t>ĐƯỜNG</a:t>
            </a:r>
            <a:r>
              <a:rPr lang="en-US" sz="4800" b="1" dirty="0">
                <a:solidFill>
                  <a:prstClr val="white"/>
                </a:solidFill>
                <a:latin typeface="#9Slide03 Roboto Black (Headings)"/>
              </a:rPr>
              <a:t> </a:t>
            </a:r>
            <a:r>
              <a:rPr lang="en-US" sz="4800" b="1" dirty="0">
                <a:solidFill>
                  <a:prstClr val="white"/>
                </a:solidFill>
                <a:latin typeface="#9Slide03 Roboto Black (Headings)"/>
                <a:ea typeface="Tahoma" panose="020B0604030504040204" pitchFamily="34" charset="0"/>
                <a:cs typeface="Tahoma" panose="020B0604030504040204" pitchFamily="34" charset="0"/>
              </a:rPr>
              <a:t>(</a:t>
            </a:r>
            <a:r>
              <a:rPr lang="en-US" sz="4800" b="1" dirty="0" err="1">
                <a:solidFill>
                  <a:prstClr val="white"/>
                </a:solidFill>
                <a:latin typeface="#9Slide07 IcielBaliho Script" pitchFamily="2" charset="0"/>
                <a:ea typeface="Tahoma" panose="020B0604030504040204" pitchFamily="34" charset="0"/>
                <a:cs typeface="Tahoma" panose="020B0604030504040204" pitchFamily="34" charset="0"/>
              </a:rPr>
              <a:t>tốc</a:t>
            </a:r>
            <a:r>
              <a:rPr lang="en-US" sz="4800" b="1" dirty="0">
                <a:solidFill>
                  <a:prstClr val="white"/>
                </a:solidFill>
                <a:latin typeface="#9Slide07 IcielBaliho Script" pitchFamily="2" charset="0"/>
                <a:ea typeface="Tahoma" panose="020B0604030504040204" pitchFamily="34" charset="0"/>
                <a:cs typeface="Tahoma" panose="020B0604030504040204" pitchFamily="34" charset="0"/>
              </a:rPr>
              <a:t> </a:t>
            </a:r>
            <a:r>
              <a:rPr lang="en-US" sz="4800" b="1" dirty="0" err="1">
                <a:solidFill>
                  <a:prstClr val="white"/>
                </a:solidFill>
                <a:latin typeface="#9Slide07 IcielBaliho Script" pitchFamily="2" charset="0"/>
                <a:ea typeface="Tahoma" panose="020B0604030504040204" pitchFamily="34" charset="0"/>
                <a:cs typeface="Tahoma" panose="020B0604030504040204" pitchFamily="34" charset="0"/>
              </a:rPr>
              <a:t>độ</a:t>
            </a:r>
            <a:r>
              <a:rPr lang="en-US" sz="4800" b="1" dirty="0">
                <a:solidFill>
                  <a:prstClr val="white"/>
                </a:solidFill>
                <a:latin typeface="#9Slide07 IcielBaliho Script" pitchFamily="2" charset="0"/>
                <a:ea typeface="Tahoma" panose="020B0604030504040204" pitchFamily="34" charset="0"/>
                <a:cs typeface="Tahoma" panose="020B0604030504040204" pitchFamily="34" charset="0"/>
              </a:rPr>
              <a:t> tăng </a:t>
            </a:r>
            <a:r>
              <a:rPr lang="en-US" sz="4800" b="1" dirty="0" err="1">
                <a:solidFill>
                  <a:prstClr val="white"/>
                </a:solidFill>
                <a:latin typeface="#9Slide07 IcielBaliho Script" pitchFamily="2" charset="0"/>
                <a:ea typeface="Tahoma" panose="020B0604030504040204" pitchFamily="34" charset="0"/>
                <a:cs typeface="Tahoma" panose="020B0604030504040204" pitchFamily="34" charset="0"/>
              </a:rPr>
              <a:t>trường</a:t>
            </a:r>
            <a:r>
              <a:rPr lang="en-US" sz="4800" b="1" dirty="0">
                <a:solidFill>
                  <a:prstClr val="white"/>
                </a:solidFill>
                <a:latin typeface="#9Slide07 IcielBaliho Script" pitchFamily="2" charset="0"/>
                <a:ea typeface="Tahoma" panose="020B0604030504040204" pitchFamily="34" charset="0"/>
                <a:cs typeface="Tahoma" panose="020B0604030504040204" pitchFamily="34" charset="0"/>
              </a:rPr>
              <a:t>)</a:t>
            </a:r>
          </a:p>
        </p:txBody>
      </p:sp>
      <p:pic>
        <p:nvPicPr>
          <p:cNvPr id="1028" name="Picture 4" descr="Vector Graphics: Sơ đồ Tròn – The &amp;#39;N&amp;#39; – CNTN2013 – ITUS">
            <a:extLst>
              <a:ext uri="{FF2B5EF4-FFF2-40B4-BE49-F238E27FC236}">
                <a16:creationId xmlns:a16="http://schemas.microsoft.com/office/drawing/2014/main" id="{933EBB5B-B6BB-4973-A7A1-509F7349A806}"/>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9417" b="91042" l="10000" r="90000">
                        <a14:foregroundMark x1="50844" y1="91042" x2="50844" y2="91042"/>
                        <a14:foregroundMark x1="56563" y1="90583" x2="50844" y2="89625"/>
                        <a14:foregroundMark x1="61219" y1="9417" x2="61219" y2="9417"/>
                        <a14:foregroundMark x1="32938" y1="44250" x2="30438" y2="40458"/>
                        <a14:foregroundMark x1="38656" y1="46667" x2="28125" y2="35667"/>
                        <a14:foregroundMark x1="28125" y1="35667" x2="35813" y2="41875"/>
                        <a14:foregroundMark x1="44750" y1="45708" x2="44750" y2="45708"/>
                        <a14:foregroundMark x1="44750" y1="45708" x2="30062" y2="46167"/>
                        <a14:foregroundMark x1="30062" y1="46167" x2="30062" y2="46167"/>
                        <a14:foregroundMark x1="30062" y1="46167" x2="30062" y2="46167"/>
                        <a14:foregroundMark x1="30062" y1="46167" x2="42969" y2="45208"/>
                        <a14:foregroundMark x1="42969" y1="45208" x2="42969" y2="45208"/>
                      </a14:backgroundRemoval>
                    </a14:imgEffect>
                  </a14:imgLayer>
                </a14:imgProps>
              </a:ext>
              <a:ext uri="{28A0092B-C50C-407E-A947-70E740481C1C}">
                <a14:useLocalDpi xmlns:a14="http://schemas.microsoft.com/office/drawing/2010/main" val="0"/>
              </a:ext>
            </a:extLst>
          </a:blip>
          <a:srcRect/>
          <a:stretch>
            <a:fillRect/>
          </a:stretch>
        </p:blipFill>
        <p:spPr bwMode="auto">
          <a:xfrm>
            <a:off x="9383375" y="4751531"/>
            <a:ext cx="2808625" cy="210646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ậu Bé, Đứa Trẻ, Trẻ Em, Học Bài, Học Tập, Tải hình PNG 137 -  Free.Vector6.com">
            <a:extLst>
              <a:ext uri="{FF2B5EF4-FFF2-40B4-BE49-F238E27FC236}">
                <a16:creationId xmlns:a16="http://schemas.microsoft.com/office/drawing/2014/main" id="{F79387D7-EC5E-4484-8C0D-409C997E398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7023" y="3889829"/>
            <a:ext cx="2857500" cy="220027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Trẻ Em, Mầm Non, Cậu Bé, Học Tập, Tải hình PNG 339 - Free.Vector6.com">
            <a:extLst>
              <a:ext uri="{FF2B5EF4-FFF2-40B4-BE49-F238E27FC236}">
                <a16:creationId xmlns:a16="http://schemas.microsoft.com/office/drawing/2014/main" id="{D136BA29-C75C-45E2-9415-8CAE40823E1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78549" y="571500"/>
            <a:ext cx="2491488" cy="24914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6590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935136"/>
            <a:ext cx="8368146" cy="1316037"/>
          </a:xfrm>
        </p:spPr>
        <p:txBody>
          <a:bodyPr/>
          <a:lstStyle/>
          <a:p>
            <a:r>
              <a:rPr lang="en-US" dirty="0">
                <a:solidFill>
                  <a:srgbClr val="DF2935"/>
                </a:solidFill>
              </a:rPr>
              <a:t>NHẬN DẠNG BIỂU ĐỒ</a:t>
            </a:r>
          </a:p>
        </p:txBody>
      </p:sp>
      <p:sp>
        <p:nvSpPr>
          <p:cNvPr id="3" name="Rectangle 2"/>
          <p:cNvSpPr/>
          <p:nvPr/>
        </p:nvSpPr>
        <p:spPr>
          <a:xfrm>
            <a:off x="6351698" y="2065608"/>
            <a:ext cx="45719" cy="35553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2"/>
          <a:stretch>
            <a:fillRect/>
          </a:stretch>
        </p:blipFill>
        <p:spPr>
          <a:xfrm>
            <a:off x="280481" y="2251173"/>
            <a:ext cx="5839838" cy="2740231"/>
          </a:xfrm>
          <a:prstGeom prst="rect">
            <a:avLst/>
          </a:prstGeom>
          <a:ln w="12700" cap="sq" cmpd="thickThin">
            <a:solidFill>
              <a:srgbClr val="000000"/>
            </a:solidFill>
            <a:prstDash val="solid"/>
            <a:miter lim="800000"/>
          </a:ln>
          <a:effectLst>
            <a:innerShdw blurRad="76200">
              <a:srgbClr val="000000"/>
            </a:innerShdw>
          </a:effectLst>
        </p:spPr>
      </p:pic>
      <p:pic>
        <p:nvPicPr>
          <p:cNvPr id="5" name="Picture 4"/>
          <p:cNvPicPr>
            <a:picLocks noChangeAspect="1"/>
          </p:cNvPicPr>
          <p:nvPr/>
        </p:nvPicPr>
        <p:blipFill>
          <a:blip r:embed="rId3"/>
          <a:stretch>
            <a:fillRect/>
          </a:stretch>
        </p:blipFill>
        <p:spPr>
          <a:xfrm>
            <a:off x="6585957" y="2251173"/>
            <a:ext cx="5420739" cy="3090818"/>
          </a:xfrm>
          <a:prstGeom prst="rect">
            <a:avLst/>
          </a:prstGeom>
          <a:ln w="12700" cap="sq" cmpd="thickThin">
            <a:solidFill>
              <a:srgbClr val="000000"/>
            </a:solidFill>
            <a:prstDash val="solid"/>
            <a:miter lim="800000"/>
          </a:ln>
          <a:effectLst>
            <a:innerShdw blurRad="76200">
              <a:srgbClr val="000000"/>
            </a:innerShdw>
          </a:effectLst>
        </p:spPr>
      </p:pic>
      <p:sp>
        <p:nvSpPr>
          <p:cNvPr id="22" name="Rectangle 21"/>
          <p:cNvSpPr/>
          <p:nvPr/>
        </p:nvSpPr>
        <p:spPr>
          <a:xfrm>
            <a:off x="280481" y="5159322"/>
            <a:ext cx="5839838" cy="461665"/>
          </a:xfrm>
          <a:prstGeom prst="rect">
            <a:avLst/>
          </a:prstGeom>
          <a:ln>
            <a:solidFill>
              <a:schemeClr val="tx1"/>
            </a:solidFill>
            <a:prstDash val="dash"/>
          </a:ln>
        </p:spPr>
        <p:txBody>
          <a:bodyPr wrap="square">
            <a:spAutoFit/>
          </a:bodyPr>
          <a:lstStyle/>
          <a:p>
            <a:r>
              <a:rPr lang="en-US" sz="2400" dirty="0" err="1">
                <a:solidFill>
                  <a:srgbClr val="002060"/>
                </a:solidFill>
              </a:rPr>
              <a:t>Đề</a:t>
            </a:r>
            <a:r>
              <a:rPr lang="en-US" sz="2400" dirty="0">
                <a:solidFill>
                  <a:srgbClr val="002060"/>
                </a:solidFill>
              </a:rPr>
              <a:t> </a:t>
            </a:r>
            <a:r>
              <a:rPr lang="en-US" sz="2400" dirty="0" err="1">
                <a:solidFill>
                  <a:srgbClr val="002060"/>
                </a:solidFill>
              </a:rPr>
              <a:t>yêu</a:t>
            </a:r>
            <a:r>
              <a:rPr lang="en-US" sz="2400" dirty="0">
                <a:solidFill>
                  <a:srgbClr val="002060"/>
                </a:solidFill>
              </a:rPr>
              <a:t> </a:t>
            </a:r>
            <a:r>
              <a:rPr lang="en-US" sz="2400" dirty="0" err="1">
                <a:solidFill>
                  <a:srgbClr val="002060"/>
                </a:solidFill>
              </a:rPr>
              <a:t>cầu</a:t>
            </a:r>
            <a:r>
              <a:rPr lang="en-US" sz="2400" dirty="0">
                <a:solidFill>
                  <a:srgbClr val="002060"/>
                </a:solidFill>
              </a:rPr>
              <a:t> </a:t>
            </a:r>
            <a:r>
              <a:rPr lang="en-US" sz="2400" dirty="0" err="1">
                <a:solidFill>
                  <a:srgbClr val="002060"/>
                </a:solidFill>
              </a:rPr>
              <a:t>vẽ</a:t>
            </a:r>
            <a:r>
              <a:rPr lang="en-US" sz="2400" dirty="0">
                <a:solidFill>
                  <a:srgbClr val="002060"/>
                </a:solidFill>
              </a:rPr>
              <a:t> </a:t>
            </a:r>
            <a:r>
              <a:rPr lang="en-US" sz="2400" dirty="0" err="1">
                <a:solidFill>
                  <a:srgbClr val="002060"/>
                </a:solidFill>
              </a:rPr>
              <a:t>biểu</a:t>
            </a:r>
            <a:r>
              <a:rPr lang="en-US" sz="2400" dirty="0">
                <a:solidFill>
                  <a:srgbClr val="002060"/>
                </a:solidFill>
              </a:rPr>
              <a:t> </a:t>
            </a:r>
            <a:r>
              <a:rPr lang="en-US" sz="2400" dirty="0" err="1">
                <a:solidFill>
                  <a:srgbClr val="002060"/>
                </a:solidFill>
              </a:rPr>
              <a:t>đồ</a:t>
            </a:r>
            <a:r>
              <a:rPr lang="en-US" sz="2400" dirty="0">
                <a:solidFill>
                  <a:srgbClr val="002060"/>
                </a:solidFill>
              </a:rPr>
              <a:t> </a:t>
            </a:r>
            <a:r>
              <a:rPr lang="en-US" sz="2400" dirty="0" err="1">
                <a:solidFill>
                  <a:srgbClr val="002060"/>
                </a:solidFill>
              </a:rPr>
              <a:t>gì</a:t>
            </a:r>
            <a:r>
              <a:rPr lang="en-US" sz="2400" dirty="0">
                <a:solidFill>
                  <a:srgbClr val="002060"/>
                </a:solidFill>
              </a:rPr>
              <a:t> </a:t>
            </a:r>
            <a:r>
              <a:rPr lang="en-US" sz="2400" dirty="0" err="1">
                <a:solidFill>
                  <a:srgbClr val="002060"/>
                </a:solidFill>
              </a:rPr>
              <a:t>trong</a:t>
            </a:r>
            <a:r>
              <a:rPr lang="en-US" sz="2400" dirty="0">
                <a:solidFill>
                  <a:srgbClr val="002060"/>
                </a:solidFill>
              </a:rPr>
              <a:t> </a:t>
            </a:r>
            <a:r>
              <a:rPr lang="en-US" sz="2400" dirty="0" err="1">
                <a:solidFill>
                  <a:srgbClr val="002060"/>
                </a:solidFill>
              </a:rPr>
              <a:t>bài</a:t>
            </a:r>
            <a:r>
              <a:rPr lang="en-US" sz="2400" dirty="0">
                <a:solidFill>
                  <a:srgbClr val="002060"/>
                </a:solidFill>
              </a:rPr>
              <a:t> </a:t>
            </a:r>
            <a:r>
              <a:rPr lang="en-US" sz="2400" dirty="0" err="1">
                <a:solidFill>
                  <a:srgbClr val="002060"/>
                </a:solidFill>
              </a:rPr>
              <a:t>tập</a:t>
            </a:r>
            <a:r>
              <a:rPr lang="en-US" sz="2400" dirty="0">
                <a:solidFill>
                  <a:srgbClr val="002060"/>
                </a:solidFill>
              </a:rPr>
              <a:t> 1 </a:t>
            </a:r>
            <a:r>
              <a:rPr lang="en-US" sz="2400" dirty="0" err="1">
                <a:solidFill>
                  <a:srgbClr val="002060"/>
                </a:solidFill>
              </a:rPr>
              <a:t>và</a:t>
            </a:r>
            <a:r>
              <a:rPr lang="en-US" sz="2400" dirty="0">
                <a:solidFill>
                  <a:srgbClr val="002060"/>
                </a:solidFill>
              </a:rPr>
              <a:t> 2 SGK</a:t>
            </a:r>
          </a:p>
        </p:txBody>
      </p:sp>
      <p:cxnSp>
        <p:nvCxnSpPr>
          <p:cNvPr id="7" name="Straight Connector 6"/>
          <p:cNvCxnSpPr/>
          <p:nvPr/>
        </p:nvCxnSpPr>
        <p:spPr>
          <a:xfrm>
            <a:off x="1625599" y="4322657"/>
            <a:ext cx="667658" cy="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25" name="Straight Connector 24"/>
          <p:cNvCxnSpPr/>
          <p:nvPr/>
        </p:nvCxnSpPr>
        <p:spPr>
          <a:xfrm>
            <a:off x="8868228" y="4729057"/>
            <a:ext cx="667658" cy="0"/>
          </a:xfrm>
          <a:prstGeom prst="line">
            <a:avLst/>
          </a:prstGeom>
          <a:ln w="28575"/>
        </p:spPr>
        <p:style>
          <a:lnRef idx="1">
            <a:schemeClr val="accent2"/>
          </a:lnRef>
          <a:fillRef idx="0">
            <a:schemeClr val="accent2"/>
          </a:fillRef>
          <a:effectRef idx="0">
            <a:schemeClr val="accent2"/>
          </a:effectRef>
          <a:fontRef idx="minor">
            <a:schemeClr val="tx1"/>
          </a:fontRef>
        </p:style>
      </p:cxnSp>
      <p:sp>
        <p:nvSpPr>
          <p:cNvPr id="27" name="Rectangle 26"/>
          <p:cNvSpPr/>
          <p:nvPr/>
        </p:nvSpPr>
        <p:spPr>
          <a:xfrm flipV="1">
            <a:off x="280480" y="5733982"/>
            <a:ext cx="11726215"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p:cNvPicPr>
            <a:picLocks noChangeAspect="1"/>
          </p:cNvPicPr>
          <p:nvPr/>
        </p:nvPicPr>
        <p:blipFill rotWithShape="1">
          <a:blip r:embed="rId4"/>
          <a:srcRect l="17204" t="17708" r="60435" b="40246"/>
          <a:stretch/>
        </p:blipFill>
        <p:spPr>
          <a:xfrm>
            <a:off x="8585923" y="1040740"/>
            <a:ext cx="1035041" cy="1094186"/>
          </a:xfrm>
          <a:prstGeom prst="roundRect">
            <a:avLst>
              <a:gd name="adj" fmla="val 4167"/>
            </a:avLst>
          </a:prstGeom>
          <a:solidFill>
            <a:srgbClr val="FFFFFF"/>
          </a:solidFill>
          <a:ln w="127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31" name="Picture 30"/>
          <p:cNvPicPr>
            <a:picLocks noChangeAspect="1"/>
          </p:cNvPicPr>
          <p:nvPr/>
        </p:nvPicPr>
        <p:blipFill rotWithShape="1">
          <a:blip r:embed="rId5"/>
          <a:srcRect l="11737" t="23483" r="56582" b="43104"/>
          <a:stretch/>
        </p:blipFill>
        <p:spPr>
          <a:xfrm>
            <a:off x="10118828" y="1040740"/>
            <a:ext cx="1845338" cy="1094185"/>
          </a:xfrm>
          <a:prstGeom prst="roundRect">
            <a:avLst>
              <a:gd name="adj" fmla="val 4167"/>
            </a:avLst>
          </a:prstGeom>
          <a:solidFill>
            <a:srgbClr val="FFFFFF"/>
          </a:solidFill>
          <a:ln w="127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3325733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2">
                                            <p:bg/>
                                          </p:spTgt>
                                        </p:tgtEl>
                                        <p:attrNameLst>
                                          <p:attrName>style.visibility</p:attrName>
                                        </p:attrNameLst>
                                      </p:cBhvr>
                                      <p:to>
                                        <p:strVal val="visible"/>
                                      </p:to>
                                    </p:set>
                                    <p:animEffect transition="in" filter="wipe(down)">
                                      <p:cBhvr>
                                        <p:cTn id="7" dur="500"/>
                                        <p:tgtEl>
                                          <p:spTgt spid="22">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2">
                                            <p:txEl>
                                              <p:pRg st="0" end="0"/>
                                            </p:txEl>
                                          </p:spTgt>
                                        </p:tgtEl>
                                        <p:attrNameLst>
                                          <p:attrName>style.visibility</p:attrName>
                                        </p:attrNameLst>
                                      </p:cBhvr>
                                      <p:to>
                                        <p:strVal val="visible"/>
                                      </p:to>
                                    </p:set>
                                    <p:animEffect transition="in" filter="wipe(down)">
                                      <p:cBhvr>
                                        <p:cTn id="12" dur="500"/>
                                        <p:tgtEl>
                                          <p:spTgt spid="2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wipe(down)">
                                      <p:cBhvr>
                                        <p:cTn id="2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uild="p"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447195" y="950165"/>
            <a:ext cx="4210050" cy="3514725"/>
          </a:xfrm>
          <a:prstGeom prst="rect">
            <a:avLst/>
          </a:prstGeom>
        </p:spPr>
      </p:pic>
      <p:sp>
        <p:nvSpPr>
          <p:cNvPr id="2" name="Title 1"/>
          <p:cNvSpPr>
            <a:spLocks noGrp="1"/>
          </p:cNvSpPr>
          <p:nvPr>
            <p:ph type="title"/>
          </p:nvPr>
        </p:nvSpPr>
        <p:spPr>
          <a:xfrm>
            <a:off x="838200" y="-9236"/>
            <a:ext cx="10515600" cy="1325563"/>
          </a:xfrm>
        </p:spPr>
        <p:txBody>
          <a:bodyPr/>
          <a:lstStyle/>
          <a:p>
            <a:pPr algn="ctr"/>
            <a:r>
              <a:rPr lang="en-US" dirty="0">
                <a:solidFill>
                  <a:srgbClr val="3772FF"/>
                </a:solidFill>
              </a:rPr>
              <a:t>1. KHI NÀO VẼ BIỂU ĐỒ TRÒN</a:t>
            </a:r>
          </a:p>
        </p:txBody>
      </p:sp>
      <p:sp>
        <p:nvSpPr>
          <p:cNvPr id="3" name="Content Placeholder 2"/>
          <p:cNvSpPr>
            <a:spLocks noGrp="1"/>
          </p:cNvSpPr>
          <p:nvPr>
            <p:ph idx="1"/>
          </p:nvPr>
        </p:nvSpPr>
        <p:spPr>
          <a:xfrm>
            <a:off x="4933950" y="1463675"/>
            <a:ext cx="6419850" cy="595484"/>
          </a:xfrm>
        </p:spPr>
        <p:txBody>
          <a:bodyPr>
            <a:noAutofit/>
          </a:bodyPr>
          <a:lstStyle/>
          <a:p>
            <a:r>
              <a:rPr lang="en-US" sz="4000" dirty="0"/>
              <a:t>Khi </a:t>
            </a:r>
            <a:r>
              <a:rPr lang="en-US" sz="4000" dirty="0" err="1">
                <a:solidFill>
                  <a:srgbClr val="FF0000"/>
                </a:solidFill>
              </a:rPr>
              <a:t>đề</a:t>
            </a:r>
            <a:r>
              <a:rPr lang="en-US" sz="4000" dirty="0">
                <a:solidFill>
                  <a:srgbClr val="FF0000"/>
                </a:solidFill>
              </a:rPr>
              <a:t> </a:t>
            </a:r>
            <a:r>
              <a:rPr lang="en-US" sz="4000" dirty="0" err="1">
                <a:solidFill>
                  <a:srgbClr val="FF0000"/>
                </a:solidFill>
              </a:rPr>
              <a:t>yêu</a:t>
            </a:r>
            <a:r>
              <a:rPr lang="en-US" sz="4000" dirty="0">
                <a:solidFill>
                  <a:srgbClr val="FF0000"/>
                </a:solidFill>
              </a:rPr>
              <a:t> </a:t>
            </a:r>
            <a:r>
              <a:rPr lang="en-US" sz="4000" dirty="0" err="1">
                <a:solidFill>
                  <a:srgbClr val="FF0000"/>
                </a:solidFill>
              </a:rPr>
              <a:t>cầu</a:t>
            </a:r>
            <a:r>
              <a:rPr lang="en-US" sz="4000" dirty="0"/>
              <a:t>: </a:t>
            </a:r>
            <a:r>
              <a:rPr lang="en-US" sz="4000" dirty="0" err="1"/>
              <a:t>Vẽ</a:t>
            </a:r>
            <a:r>
              <a:rPr lang="en-US" sz="4000" dirty="0"/>
              <a:t> </a:t>
            </a:r>
            <a:r>
              <a:rPr lang="en-US" sz="4000" dirty="0" err="1"/>
              <a:t>biểu</a:t>
            </a:r>
            <a:r>
              <a:rPr lang="en-US" sz="4000" dirty="0"/>
              <a:t> </a:t>
            </a:r>
            <a:r>
              <a:rPr lang="en-US" sz="4000" dirty="0" err="1"/>
              <a:t>đồ</a:t>
            </a:r>
            <a:r>
              <a:rPr lang="en-US" sz="4000" dirty="0"/>
              <a:t> </a:t>
            </a:r>
            <a:r>
              <a:rPr lang="en-US" sz="4000" dirty="0" err="1"/>
              <a:t>tròn</a:t>
            </a:r>
            <a:r>
              <a:rPr lang="en-US" sz="4000" dirty="0"/>
              <a:t>…</a:t>
            </a:r>
          </a:p>
          <a:p>
            <a:pPr marL="0" indent="0">
              <a:buNone/>
            </a:pPr>
            <a:endParaRPr lang="en-US" sz="4000" dirty="0"/>
          </a:p>
        </p:txBody>
      </p:sp>
      <p:sp>
        <p:nvSpPr>
          <p:cNvPr id="5" name="Content Placeholder 2"/>
          <p:cNvSpPr txBox="1">
            <a:spLocks/>
          </p:cNvSpPr>
          <p:nvPr/>
        </p:nvSpPr>
        <p:spPr>
          <a:xfrm>
            <a:off x="4933950" y="2297346"/>
            <a:ext cx="6419850" cy="59548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vi-VN" sz="4000" dirty="0"/>
              <a:t>Yêu cầu của bài có ghi các từ: </a:t>
            </a:r>
            <a:r>
              <a:rPr lang="vi-VN" sz="4000" dirty="0">
                <a:solidFill>
                  <a:srgbClr val="FF0000"/>
                </a:solidFill>
              </a:rPr>
              <a:t>Cơ cấu, tỉ trọng</a:t>
            </a:r>
            <a:r>
              <a:rPr lang="en-US" sz="4000" dirty="0">
                <a:solidFill>
                  <a:srgbClr val="FF0000"/>
                </a:solidFill>
              </a:rPr>
              <a:t>, </a:t>
            </a:r>
            <a:r>
              <a:rPr lang="vi-VN" sz="4000" dirty="0">
                <a:solidFill>
                  <a:srgbClr val="FF0000"/>
                </a:solidFill>
              </a:rPr>
              <a:t>quy mô và cơ cấu.</a:t>
            </a:r>
          </a:p>
        </p:txBody>
      </p:sp>
      <p:sp>
        <p:nvSpPr>
          <p:cNvPr id="6" name="Content Placeholder 2"/>
          <p:cNvSpPr txBox="1">
            <a:spLocks/>
          </p:cNvSpPr>
          <p:nvPr/>
        </p:nvSpPr>
        <p:spPr>
          <a:xfrm>
            <a:off x="4933950" y="3529305"/>
            <a:ext cx="5562600" cy="60745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nSpc>
                <a:spcPct val="100000"/>
              </a:lnSpc>
              <a:spcBef>
                <a:spcPts val="0"/>
              </a:spcBef>
            </a:pPr>
            <a:r>
              <a:rPr lang="vi-VN" sz="4000" dirty="0"/>
              <a:t>Đơn vị biểu đồ tròn: luôn luôn là </a:t>
            </a:r>
            <a:r>
              <a:rPr lang="vi-VN" sz="4000" dirty="0">
                <a:solidFill>
                  <a:srgbClr val="FF0000"/>
                </a:solidFill>
                <a:latin typeface="Tahoma" panose="020B0604030504040204" pitchFamily="34" charset="0"/>
                <a:ea typeface="Tahoma" panose="020B0604030504040204" pitchFamily="34" charset="0"/>
                <a:cs typeface="Tahoma" panose="020B0604030504040204" pitchFamily="34" charset="0"/>
              </a:rPr>
              <a:t>%</a:t>
            </a:r>
            <a:r>
              <a:rPr lang="en-US" sz="4000"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prstClr val="black"/>
                </a:solidFill>
              </a:rPr>
              <a:t>Nếu</a:t>
            </a:r>
            <a:r>
              <a:rPr lang="en-US" sz="4000" dirty="0">
                <a:solidFill>
                  <a:srgbClr val="FF0000"/>
                </a:solidFill>
              </a:rPr>
              <a:t> </a:t>
            </a:r>
            <a:r>
              <a:rPr lang="en-US" sz="4000" dirty="0" err="1">
                <a:solidFill>
                  <a:srgbClr val="FF0000"/>
                </a:solidFill>
              </a:rPr>
              <a:t>chưa</a:t>
            </a:r>
            <a:r>
              <a:rPr lang="en-US" sz="4000" dirty="0">
                <a:solidFill>
                  <a:srgbClr val="FF0000"/>
                </a:solidFill>
              </a:rPr>
              <a:t> </a:t>
            </a:r>
            <a:r>
              <a:rPr lang="en-US" sz="4000" dirty="0" err="1">
                <a:solidFill>
                  <a:prstClr val="black"/>
                </a:solidFill>
              </a:rPr>
              <a:t>phải</a:t>
            </a:r>
            <a:r>
              <a:rPr lang="en-US" sz="4000" dirty="0">
                <a:solidFill>
                  <a:prstClr val="black"/>
                </a:solidFill>
              </a:rPr>
              <a:t> </a:t>
            </a:r>
            <a:r>
              <a:rPr lang="en-US" sz="4000" dirty="0" err="1">
                <a:solidFill>
                  <a:prstClr val="black"/>
                </a:solidFill>
              </a:rPr>
              <a:t>là</a:t>
            </a:r>
            <a:r>
              <a:rPr lang="en-US" sz="4000" dirty="0">
                <a:solidFill>
                  <a:prstClr val="black"/>
                </a:solidFill>
              </a:rPr>
              <a:t> </a:t>
            </a:r>
            <a:r>
              <a:rPr lang="en-US" sz="4000"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prstClr val="black"/>
                </a:solidFill>
              </a:rPr>
              <a:t>thì</a:t>
            </a:r>
            <a:r>
              <a:rPr lang="en-US" sz="4000" dirty="0">
                <a:solidFill>
                  <a:prstClr val="black"/>
                </a:solidFill>
              </a:rPr>
              <a:t> </a:t>
            </a:r>
            <a:r>
              <a:rPr lang="en-US" sz="4000" dirty="0" err="1">
                <a:solidFill>
                  <a:prstClr val="black"/>
                </a:solidFill>
              </a:rPr>
              <a:t>cần</a:t>
            </a:r>
            <a:r>
              <a:rPr lang="en-US" sz="4000" dirty="0">
                <a:solidFill>
                  <a:prstClr val="black"/>
                </a:solidFill>
              </a:rPr>
              <a:t> </a:t>
            </a:r>
            <a:r>
              <a:rPr lang="en-US" sz="4000" dirty="0" err="1">
                <a:solidFill>
                  <a:srgbClr val="FF0000"/>
                </a:solidFill>
              </a:rPr>
              <a:t>xử</a:t>
            </a:r>
            <a:r>
              <a:rPr lang="en-US" sz="4000" dirty="0">
                <a:solidFill>
                  <a:srgbClr val="FF0000"/>
                </a:solidFill>
              </a:rPr>
              <a:t> </a:t>
            </a:r>
            <a:r>
              <a:rPr lang="en-US" sz="4000" dirty="0" err="1">
                <a:solidFill>
                  <a:srgbClr val="FF0000"/>
                </a:solidFill>
              </a:rPr>
              <a:t>lí</a:t>
            </a:r>
            <a:r>
              <a:rPr lang="en-US" sz="4000" dirty="0">
                <a:solidFill>
                  <a:srgbClr val="FF0000"/>
                </a:solidFill>
              </a:rPr>
              <a:t> </a:t>
            </a:r>
            <a:r>
              <a:rPr lang="en-US" sz="4000" dirty="0" err="1">
                <a:solidFill>
                  <a:srgbClr val="FF0000"/>
                </a:solidFill>
              </a:rPr>
              <a:t>số</a:t>
            </a:r>
            <a:r>
              <a:rPr lang="en-US" sz="4000" dirty="0">
                <a:solidFill>
                  <a:srgbClr val="FF0000"/>
                </a:solidFill>
              </a:rPr>
              <a:t> </a:t>
            </a:r>
            <a:r>
              <a:rPr lang="en-US" sz="4000" dirty="0" err="1">
                <a:solidFill>
                  <a:srgbClr val="FF0000"/>
                </a:solidFill>
              </a:rPr>
              <a:t>liệu</a:t>
            </a:r>
            <a:endParaRPr lang="vi-VN" sz="4000" dirty="0">
              <a:solidFill>
                <a:srgbClr val="FF0000"/>
              </a:solidFill>
              <a:latin typeface="Tahoma" panose="020B0604030504040204" pitchFamily="34" charset="0"/>
              <a:ea typeface="Tahoma" panose="020B0604030504040204" pitchFamily="34" charset="0"/>
              <a:cs typeface="Tahoma" panose="020B0604030504040204" pitchFamily="34" charset="0"/>
            </a:endParaRPr>
          </a:p>
          <a:p>
            <a:r>
              <a:rPr lang="en-US" sz="4000" dirty="0" err="1">
                <a:ea typeface="Tahoma" panose="020B0604030504040204" pitchFamily="34" charset="0"/>
                <a:cs typeface="Tahoma" panose="020B0604030504040204" pitchFamily="34" charset="0"/>
              </a:rPr>
              <a:t>Số</a:t>
            </a:r>
            <a:r>
              <a:rPr lang="en-US" sz="4000" dirty="0">
                <a:ea typeface="Tahoma" panose="020B0604030504040204" pitchFamily="34" charset="0"/>
                <a:cs typeface="Tahoma" panose="020B0604030504040204" pitchFamily="34" charset="0"/>
              </a:rPr>
              <a:t> </a:t>
            </a:r>
            <a:r>
              <a:rPr lang="en-US" sz="4000" dirty="0" err="1">
                <a:ea typeface="Tahoma" panose="020B0604030504040204" pitchFamily="34" charset="0"/>
                <a:cs typeface="Tahoma" panose="020B0604030504040204" pitchFamily="34" charset="0"/>
              </a:rPr>
              <a:t>năm</a:t>
            </a:r>
            <a:r>
              <a:rPr lang="en-US" sz="4000" dirty="0">
                <a:ea typeface="Tahoma" panose="020B0604030504040204" pitchFamily="34" charset="0"/>
                <a:cs typeface="Tahoma" panose="020B0604030504040204" pitchFamily="34" charset="0"/>
              </a:rPr>
              <a:t>: 1-3 </a:t>
            </a:r>
            <a:r>
              <a:rPr lang="en-US" sz="4000" dirty="0" err="1">
                <a:ea typeface="Tahoma" panose="020B0604030504040204" pitchFamily="34" charset="0"/>
                <a:cs typeface="Tahoma" panose="020B0604030504040204" pitchFamily="34" charset="0"/>
              </a:rPr>
              <a:t>năm</a:t>
            </a:r>
            <a:endParaRPr lang="vi-VN" sz="4000" dirty="0">
              <a:ea typeface="Tahoma" panose="020B0604030504040204" pitchFamily="34" charset="0"/>
              <a:cs typeface="Tahoma" panose="020B0604030504040204" pitchFamily="34" charset="0"/>
            </a:endParaRPr>
          </a:p>
        </p:txBody>
      </p:sp>
      <p:sp>
        <p:nvSpPr>
          <p:cNvPr id="7" name="Content Placeholder 2"/>
          <p:cNvSpPr txBox="1">
            <a:spLocks/>
          </p:cNvSpPr>
          <p:nvPr/>
        </p:nvSpPr>
        <p:spPr>
          <a:xfrm>
            <a:off x="4933950" y="5380687"/>
            <a:ext cx="5562600" cy="60745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vi-VN" sz="4000"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830175" y="5684413"/>
            <a:ext cx="5429251" cy="4071938"/>
          </a:xfrm>
          <a:prstGeom prst="rect">
            <a:avLst/>
          </a:prstGeom>
        </p:spPr>
      </p:pic>
      <p:pic>
        <p:nvPicPr>
          <p:cNvPr id="1026" name="Picture 2" descr="Luyện tập gì trước buổi phỏng vấn, đây là câu hỏi gợi ý dành cho bạn! -"/>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8152" y="4464889"/>
            <a:ext cx="3463144" cy="23087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0584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lt">
                                    <p:tmPct val="10000"/>
                                  </p:iterate>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left)">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type="lt">
                                    <p:tmPct val="10000"/>
                                  </p:iterate>
                                  <p:childTnLst>
                                    <p:set>
                                      <p:cBhvr>
                                        <p:cTn id="16" dur="1" fill="hold">
                                          <p:stCondLst>
                                            <p:cond delay="0"/>
                                          </p:stCondLst>
                                        </p:cTn>
                                        <p:tgtEl>
                                          <p:spTgt spid="6">
                                            <p:txEl>
                                              <p:pRg st="0" end="0"/>
                                            </p:txEl>
                                          </p:spTgt>
                                        </p:tgtEl>
                                        <p:attrNameLst>
                                          <p:attrName>style.visibility</p:attrName>
                                        </p:attrNameLst>
                                      </p:cBhvr>
                                      <p:to>
                                        <p:strVal val="visible"/>
                                      </p:to>
                                    </p:set>
                                    <p:animEffect transition="in" filter="wipe(left)">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iterate type="lt">
                                    <p:tmPct val="10000"/>
                                  </p:iterate>
                                  <p:childTnLst>
                                    <p:set>
                                      <p:cBhvr>
                                        <p:cTn id="21" dur="1" fill="hold">
                                          <p:stCondLst>
                                            <p:cond delay="0"/>
                                          </p:stCondLst>
                                        </p:cTn>
                                        <p:tgtEl>
                                          <p:spTgt spid="6">
                                            <p:txEl>
                                              <p:pRg st="1" end="1"/>
                                            </p:txEl>
                                          </p:spTgt>
                                        </p:tgtEl>
                                        <p:attrNameLst>
                                          <p:attrName>style.visibility</p:attrName>
                                        </p:attrNameLst>
                                      </p:cBhvr>
                                      <p:to>
                                        <p:strVal val="visible"/>
                                      </p:to>
                                    </p:set>
                                    <p:animEffect transition="in" filter="wipe(left)">
                                      <p:cBhvr>
                                        <p:cTn id="22" dur="500"/>
                                        <p:tgtEl>
                                          <p:spTgt spid="6">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nodePh="1">
                                  <p:stCondLst>
                                    <p:cond delay="0"/>
                                  </p:stCondLst>
                                  <p:endCondLst>
                                    <p:cond evt="begin" delay="0">
                                      <p:tn val="25"/>
                                    </p:cond>
                                  </p:endCondLst>
                                  <p:iterate type="lt">
                                    <p:tmPct val="10000"/>
                                  </p:iterate>
                                  <p:childTnLst>
                                    <p:set>
                                      <p:cBhvr>
                                        <p:cTn id="26" dur="1" fill="hold">
                                          <p:stCondLst>
                                            <p:cond delay="0"/>
                                          </p:stCondLst>
                                        </p:cTn>
                                        <p:tgtEl>
                                          <p:spTgt spid="7">
                                            <p:txEl>
                                              <p:pRg st="0" end="0"/>
                                            </p:txEl>
                                          </p:spTgt>
                                        </p:tgtEl>
                                        <p:attrNameLst>
                                          <p:attrName>style.visibility</p:attrName>
                                        </p:attrNameLst>
                                      </p:cBhvr>
                                      <p:to>
                                        <p:strVal val="visible"/>
                                      </p:to>
                                    </p:set>
                                    <p:animEffect transition="in" filter="wipe(left)">
                                      <p:cBhvr>
                                        <p:cTn id="2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build="p"/>
      <p:bldP spid="6" grpId="0" build="p"/>
      <p:bldP spid="7"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rgbClr val="3772FF"/>
                </a:solidFill>
              </a:rPr>
              <a:t>1. KHI NÀO VẼ BIỂU ĐỒ ĐƯỜNG</a:t>
            </a:r>
          </a:p>
        </p:txBody>
      </p:sp>
      <p:sp>
        <p:nvSpPr>
          <p:cNvPr id="3" name="Content Placeholder 2"/>
          <p:cNvSpPr>
            <a:spLocks noGrp="1"/>
          </p:cNvSpPr>
          <p:nvPr>
            <p:ph idx="1"/>
          </p:nvPr>
        </p:nvSpPr>
        <p:spPr>
          <a:xfrm>
            <a:off x="4933950" y="1463675"/>
            <a:ext cx="6419850" cy="595484"/>
          </a:xfrm>
        </p:spPr>
        <p:txBody>
          <a:bodyPr>
            <a:noAutofit/>
          </a:bodyPr>
          <a:lstStyle/>
          <a:p>
            <a:r>
              <a:rPr lang="en-US" sz="4000" dirty="0"/>
              <a:t>Khi </a:t>
            </a:r>
            <a:r>
              <a:rPr lang="en-US" sz="4000" dirty="0" err="1"/>
              <a:t>đề</a:t>
            </a:r>
            <a:r>
              <a:rPr lang="en-US" sz="4000" dirty="0"/>
              <a:t> </a:t>
            </a:r>
            <a:r>
              <a:rPr lang="en-US" sz="4000" dirty="0" err="1"/>
              <a:t>yêu</a:t>
            </a:r>
            <a:r>
              <a:rPr lang="en-US" sz="4000" dirty="0"/>
              <a:t> </a:t>
            </a:r>
            <a:r>
              <a:rPr lang="en-US" sz="4000" dirty="0" err="1"/>
              <a:t>cầu</a:t>
            </a:r>
            <a:r>
              <a:rPr lang="en-US" sz="4000" dirty="0"/>
              <a:t>: </a:t>
            </a:r>
            <a:r>
              <a:rPr lang="en-US" sz="4000" dirty="0" err="1"/>
              <a:t>Vẽ</a:t>
            </a:r>
            <a:r>
              <a:rPr lang="en-US" sz="4000" dirty="0"/>
              <a:t> </a:t>
            </a:r>
            <a:r>
              <a:rPr lang="en-US" sz="4000" dirty="0" err="1"/>
              <a:t>biểu</a:t>
            </a:r>
            <a:r>
              <a:rPr lang="en-US" sz="4000" dirty="0"/>
              <a:t> </a:t>
            </a:r>
            <a:r>
              <a:rPr lang="en-US" sz="4000" dirty="0" err="1"/>
              <a:t>đồ</a:t>
            </a:r>
            <a:r>
              <a:rPr lang="en-US" sz="4000" dirty="0"/>
              <a:t> </a:t>
            </a:r>
            <a:r>
              <a:rPr lang="en-US" sz="4000" dirty="0" err="1">
                <a:solidFill>
                  <a:srgbClr val="FF0000"/>
                </a:solidFill>
              </a:rPr>
              <a:t>đường</a:t>
            </a:r>
            <a:endParaRPr lang="en-US" sz="4000" dirty="0">
              <a:solidFill>
                <a:srgbClr val="FF0000"/>
              </a:solidFill>
            </a:endParaRPr>
          </a:p>
          <a:p>
            <a:pPr marL="0" indent="0">
              <a:buNone/>
            </a:pPr>
            <a:endParaRPr lang="en-US" sz="4000" dirty="0"/>
          </a:p>
        </p:txBody>
      </p:sp>
      <p:sp>
        <p:nvSpPr>
          <p:cNvPr id="5" name="Content Placeholder 2"/>
          <p:cNvSpPr txBox="1">
            <a:spLocks/>
          </p:cNvSpPr>
          <p:nvPr/>
        </p:nvSpPr>
        <p:spPr>
          <a:xfrm>
            <a:off x="4933950" y="3786359"/>
            <a:ext cx="6419850" cy="59548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vi-VN" sz="4000" dirty="0"/>
              <a:t>Yêu cầu của bài có ghi </a:t>
            </a:r>
            <a:r>
              <a:rPr lang="en-US" sz="4000" dirty="0" err="1"/>
              <a:t>cụm</a:t>
            </a:r>
            <a:r>
              <a:rPr lang="en-US" sz="4000" dirty="0"/>
              <a:t> </a:t>
            </a:r>
            <a:r>
              <a:rPr lang="vi-VN" sz="4000" dirty="0"/>
              <a:t>từ: </a:t>
            </a:r>
            <a:r>
              <a:rPr lang="en-US" sz="4000" dirty="0" err="1">
                <a:solidFill>
                  <a:srgbClr val="FF0000"/>
                </a:solidFill>
              </a:rPr>
              <a:t>tốc</a:t>
            </a:r>
            <a:r>
              <a:rPr lang="en-US" sz="4000" dirty="0">
                <a:solidFill>
                  <a:srgbClr val="FF0000"/>
                </a:solidFill>
              </a:rPr>
              <a:t> </a:t>
            </a:r>
            <a:r>
              <a:rPr lang="en-US" sz="4000" dirty="0" err="1">
                <a:solidFill>
                  <a:srgbClr val="FF0000"/>
                </a:solidFill>
              </a:rPr>
              <a:t>độ</a:t>
            </a:r>
            <a:r>
              <a:rPr lang="en-US" sz="4000" dirty="0">
                <a:solidFill>
                  <a:srgbClr val="FF0000"/>
                </a:solidFill>
              </a:rPr>
              <a:t> tăng </a:t>
            </a:r>
            <a:r>
              <a:rPr lang="en-US" sz="4000" dirty="0" err="1">
                <a:solidFill>
                  <a:srgbClr val="FF0000"/>
                </a:solidFill>
              </a:rPr>
              <a:t>trưởng</a:t>
            </a:r>
            <a:r>
              <a:rPr lang="en-US" sz="4000" dirty="0">
                <a:solidFill>
                  <a:srgbClr val="FF0000"/>
                </a:solidFill>
              </a:rPr>
              <a:t> </a:t>
            </a:r>
            <a:endParaRPr lang="vi-VN" sz="4000" dirty="0">
              <a:solidFill>
                <a:srgbClr val="FF0000"/>
              </a:solidFill>
            </a:endParaRPr>
          </a:p>
        </p:txBody>
      </p:sp>
      <p:sp>
        <p:nvSpPr>
          <p:cNvPr id="6" name="Content Placeholder 2"/>
          <p:cNvSpPr txBox="1">
            <a:spLocks/>
          </p:cNvSpPr>
          <p:nvPr/>
        </p:nvSpPr>
        <p:spPr>
          <a:xfrm>
            <a:off x="4933950" y="5157576"/>
            <a:ext cx="6972300" cy="60745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vi-VN" sz="4000" dirty="0"/>
              <a:t>Đơn vị biểu đồ: </a:t>
            </a:r>
            <a:r>
              <a:rPr lang="vi-VN" sz="4000" dirty="0">
                <a:solidFill>
                  <a:srgbClr val="FF0000"/>
                </a:solidFill>
                <a:latin typeface="Tahoma" panose="020B0604030504040204" pitchFamily="34" charset="0"/>
                <a:ea typeface="Tahoma" panose="020B0604030504040204" pitchFamily="34" charset="0"/>
                <a:cs typeface="Tahoma" panose="020B0604030504040204" pitchFamily="34" charset="0"/>
              </a:rPr>
              <a:t>%</a:t>
            </a:r>
            <a:r>
              <a:rPr lang="en-US" sz="4000" dirty="0">
                <a:latin typeface="Tahoma" panose="020B0604030504040204" pitchFamily="34" charset="0"/>
                <a:ea typeface="Tahoma" panose="020B0604030504040204" pitchFamily="34" charset="0"/>
                <a:cs typeface="Tahoma" panose="020B0604030504040204" pitchFamily="34" charset="0"/>
              </a:rPr>
              <a:t>, </a:t>
            </a:r>
            <a:r>
              <a:rPr lang="en-US" sz="4000" dirty="0" err="1">
                <a:latin typeface="#9Slide07 IcielBaliho Script" pitchFamily="2" charset="0"/>
                <a:ea typeface="Tahoma" panose="020B0604030504040204" pitchFamily="34" charset="0"/>
                <a:cs typeface="Tahoma" panose="020B0604030504040204" pitchFamily="34" charset="0"/>
              </a:rPr>
              <a:t>tất</a:t>
            </a:r>
            <a:r>
              <a:rPr lang="en-US" sz="4000" dirty="0">
                <a:latin typeface="#9Slide07 IcielBaliho Script" pitchFamily="2" charset="0"/>
                <a:ea typeface="Tahoma" panose="020B0604030504040204" pitchFamily="34" charset="0"/>
                <a:cs typeface="Tahoma" panose="020B0604030504040204" pitchFamily="34" charset="0"/>
              </a:rPr>
              <a:t> </a:t>
            </a:r>
            <a:r>
              <a:rPr lang="en-US" sz="4000" dirty="0" err="1">
                <a:latin typeface="#9Slide07 IcielBaliho Script" pitchFamily="2" charset="0"/>
                <a:ea typeface="Tahoma" panose="020B0604030504040204" pitchFamily="34" charset="0"/>
                <a:cs typeface="Tahoma" panose="020B0604030504040204" pitchFamily="34" charset="0"/>
              </a:rPr>
              <a:t>cả</a:t>
            </a:r>
            <a:r>
              <a:rPr lang="en-US" sz="4000" dirty="0">
                <a:latin typeface="#9Slide07 IcielBaliho Script" pitchFamily="2" charset="0"/>
                <a:ea typeface="Tahoma" panose="020B0604030504040204" pitchFamily="34" charset="0"/>
                <a:cs typeface="Tahoma" panose="020B0604030504040204" pitchFamily="34" charset="0"/>
              </a:rPr>
              <a:t> </a:t>
            </a:r>
            <a:r>
              <a:rPr lang="en-US" sz="4000" dirty="0" err="1">
                <a:latin typeface="#9Slide07 IcielBaliho Script" pitchFamily="2" charset="0"/>
                <a:ea typeface="Tahoma" panose="020B0604030504040204" pitchFamily="34" charset="0"/>
                <a:cs typeface="Tahoma" panose="020B0604030504040204" pitchFamily="34" charset="0"/>
              </a:rPr>
              <a:t>các</a:t>
            </a:r>
            <a:r>
              <a:rPr lang="en-US" sz="4000" dirty="0">
                <a:latin typeface="#9Slide07 IcielBaliho Script" pitchFamily="2" charset="0"/>
                <a:ea typeface="Tahoma" panose="020B0604030504040204" pitchFamily="34" charset="0"/>
                <a:cs typeface="Tahoma" panose="020B0604030504040204" pitchFamily="34" charset="0"/>
              </a:rPr>
              <a:t> </a:t>
            </a:r>
            <a:r>
              <a:rPr lang="en-US" sz="4000" dirty="0" err="1">
                <a:latin typeface="#9Slide07 IcielBaliho Script" pitchFamily="2" charset="0"/>
                <a:ea typeface="Tahoma" panose="020B0604030504040204" pitchFamily="34" charset="0"/>
                <a:cs typeface="Tahoma" panose="020B0604030504040204" pitchFamily="34" charset="0"/>
              </a:rPr>
              <a:t>đối</a:t>
            </a:r>
            <a:r>
              <a:rPr lang="en-US" sz="4000" dirty="0">
                <a:latin typeface="#9Slide07 IcielBaliho Script" pitchFamily="2" charset="0"/>
                <a:ea typeface="Tahoma" panose="020B0604030504040204" pitchFamily="34" charset="0"/>
                <a:cs typeface="Tahoma" panose="020B0604030504040204" pitchFamily="34" charset="0"/>
              </a:rPr>
              <a:t> </a:t>
            </a:r>
            <a:r>
              <a:rPr lang="en-US" sz="4000" dirty="0" err="1">
                <a:latin typeface="#9Slide07 IcielBaliho Script" pitchFamily="2" charset="0"/>
                <a:ea typeface="Tahoma" panose="020B0604030504040204" pitchFamily="34" charset="0"/>
                <a:cs typeface="Tahoma" panose="020B0604030504040204" pitchFamily="34" charset="0"/>
              </a:rPr>
              <a:t>tượng</a:t>
            </a:r>
            <a:r>
              <a:rPr lang="en-US" sz="4000" dirty="0">
                <a:latin typeface="#9Slide07 IcielBaliho Script" pitchFamily="2" charset="0"/>
                <a:ea typeface="Tahoma" panose="020B0604030504040204" pitchFamily="34" charset="0"/>
                <a:cs typeface="Tahoma" panose="020B0604030504040204" pitchFamily="34" charset="0"/>
              </a:rPr>
              <a:t> </a:t>
            </a:r>
            <a:r>
              <a:rPr lang="en-US" sz="4000" dirty="0" err="1">
                <a:latin typeface="#9Slide07 IcielBaliho Script" pitchFamily="2" charset="0"/>
                <a:ea typeface="Tahoma" panose="020B0604030504040204" pitchFamily="34" charset="0"/>
                <a:cs typeface="Tahoma" panose="020B0604030504040204" pitchFamily="34" charset="0"/>
              </a:rPr>
              <a:t>có</a:t>
            </a:r>
            <a:r>
              <a:rPr lang="en-US" sz="4000" dirty="0">
                <a:latin typeface="#9Slide07 IcielBaliho Script" pitchFamily="2" charset="0"/>
                <a:ea typeface="Tahoma" panose="020B0604030504040204" pitchFamily="34" charset="0"/>
                <a:cs typeface="Tahoma" panose="020B0604030504040204" pitchFamily="34" charset="0"/>
              </a:rPr>
              <a:t> </a:t>
            </a:r>
            <a:r>
              <a:rPr lang="en-US" sz="4000" dirty="0" err="1">
                <a:latin typeface="#9Slide07 IcielBaliho Script" pitchFamily="2" charset="0"/>
                <a:ea typeface="Tahoma" panose="020B0604030504040204" pitchFamily="34" charset="0"/>
                <a:cs typeface="Tahoma" panose="020B0604030504040204" pitchFamily="34" charset="0"/>
              </a:rPr>
              <a:t>năm</a:t>
            </a:r>
            <a:r>
              <a:rPr lang="en-US" sz="4000" dirty="0">
                <a:latin typeface="#9Slide07 IcielBaliho Script" pitchFamily="2" charset="0"/>
                <a:ea typeface="Tahoma" panose="020B0604030504040204" pitchFamily="34" charset="0"/>
                <a:cs typeface="Tahoma" panose="020B0604030504040204" pitchFamily="34" charset="0"/>
              </a:rPr>
              <a:t> </a:t>
            </a:r>
            <a:r>
              <a:rPr lang="en-US" sz="4000" dirty="0" err="1">
                <a:latin typeface="#9Slide07 IcielBaliho Script" pitchFamily="2" charset="0"/>
                <a:ea typeface="Tahoma" panose="020B0604030504040204" pitchFamily="34" charset="0"/>
                <a:cs typeface="Tahoma" panose="020B0604030504040204" pitchFamily="34" charset="0"/>
              </a:rPr>
              <a:t>đầu</a:t>
            </a:r>
            <a:r>
              <a:rPr lang="en-US" sz="4000" dirty="0">
                <a:latin typeface="#9Slide07 IcielBaliho Script" pitchFamily="2" charset="0"/>
                <a:ea typeface="Tahoma" panose="020B0604030504040204" pitchFamily="34" charset="0"/>
                <a:cs typeface="Tahoma" panose="020B0604030504040204" pitchFamily="34" charset="0"/>
              </a:rPr>
              <a:t> </a:t>
            </a:r>
            <a:r>
              <a:rPr lang="en-US" sz="4000" dirty="0" err="1">
                <a:latin typeface="#9Slide07 IcielBaliho Script" pitchFamily="2" charset="0"/>
                <a:ea typeface="Tahoma" panose="020B0604030504040204" pitchFamily="34" charset="0"/>
                <a:cs typeface="Tahoma" panose="020B0604030504040204" pitchFamily="34" charset="0"/>
              </a:rPr>
              <a:t>tiên</a:t>
            </a:r>
            <a:r>
              <a:rPr lang="en-US" sz="4000" dirty="0">
                <a:latin typeface="#9Slide07 IcielBaliho Script" pitchFamily="2" charset="0"/>
                <a:ea typeface="Tahoma" panose="020B0604030504040204" pitchFamily="34" charset="0"/>
                <a:cs typeface="Tahoma" panose="020B0604030504040204" pitchFamily="34" charset="0"/>
              </a:rPr>
              <a:t> </a:t>
            </a:r>
            <a:r>
              <a:rPr lang="en-US" sz="4000" dirty="0" err="1">
                <a:latin typeface="#9Slide07 IcielBaliho Script" pitchFamily="2" charset="0"/>
                <a:ea typeface="Tahoma" panose="020B0604030504040204" pitchFamily="34" charset="0"/>
                <a:cs typeface="Tahoma" panose="020B0604030504040204" pitchFamily="34" charset="0"/>
              </a:rPr>
              <a:t>là</a:t>
            </a:r>
            <a:r>
              <a:rPr lang="en-US" sz="4000" dirty="0">
                <a:latin typeface="#9Slide07 IcielBaliho Script" pitchFamily="2" charset="0"/>
                <a:ea typeface="Tahoma" panose="020B0604030504040204" pitchFamily="34" charset="0"/>
                <a:cs typeface="Tahoma" panose="020B0604030504040204" pitchFamily="34" charset="0"/>
              </a:rPr>
              <a:t> 100</a:t>
            </a:r>
            <a:r>
              <a:rPr lang="en-US" sz="4000" dirty="0">
                <a:latin typeface="Tahoma" panose="020B0604030504040204" pitchFamily="34" charset="0"/>
                <a:ea typeface="Tahoma" panose="020B0604030504040204" pitchFamily="34" charset="0"/>
                <a:cs typeface="Tahoma" panose="020B0604030504040204" pitchFamily="34" charset="0"/>
              </a:rPr>
              <a:t> </a:t>
            </a:r>
            <a:endParaRPr lang="vi-VN" sz="4000" dirty="0">
              <a:latin typeface="Tahoma" panose="020B0604030504040204" pitchFamily="34" charset="0"/>
              <a:ea typeface="Tahoma" panose="020B0604030504040204" pitchFamily="34" charset="0"/>
              <a:cs typeface="Tahoma" panose="020B0604030504040204" pitchFamily="34" charset="0"/>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849225" y="6666876"/>
            <a:ext cx="5429251" cy="4071938"/>
          </a:xfrm>
          <a:prstGeom prst="rect">
            <a:avLst/>
          </a:prstGeom>
        </p:spPr>
      </p:pic>
      <p:sp>
        <p:nvSpPr>
          <p:cNvPr id="9" name="Content Placeholder 2"/>
          <p:cNvSpPr txBox="1">
            <a:spLocks/>
          </p:cNvSpPr>
          <p:nvPr/>
        </p:nvSpPr>
        <p:spPr>
          <a:xfrm>
            <a:off x="4933950" y="2327275"/>
            <a:ext cx="6419850" cy="59548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000" dirty="0" err="1"/>
              <a:t>Có</a:t>
            </a:r>
            <a:r>
              <a:rPr lang="en-US" sz="4000" dirty="0"/>
              <a:t> </a:t>
            </a:r>
            <a:r>
              <a:rPr lang="en-US" sz="4000" dirty="0" err="1"/>
              <a:t>nhiều</a:t>
            </a:r>
            <a:r>
              <a:rPr lang="en-US" sz="4000" dirty="0"/>
              <a:t> </a:t>
            </a:r>
            <a:r>
              <a:rPr lang="en-US" sz="4000" dirty="0" err="1"/>
              <a:t>mốc</a:t>
            </a:r>
            <a:r>
              <a:rPr lang="en-US" sz="4000" dirty="0"/>
              <a:t> </a:t>
            </a:r>
            <a:r>
              <a:rPr lang="en-US" sz="4000" dirty="0" err="1"/>
              <a:t>thời</a:t>
            </a:r>
            <a:r>
              <a:rPr lang="en-US" sz="4000" dirty="0"/>
              <a:t> </a:t>
            </a:r>
            <a:r>
              <a:rPr lang="en-US" sz="4000" dirty="0" err="1"/>
              <a:t>gian</a:t>
            </a:r>
            <a:r>
              <a:rPr lang="en-US" sz="4000" dirty="0"/>
              <a:t> (</a:t>
            </a:r>
            <a:r>
              <a:rPr lang="en-US" sz="4000" dirty="0" err="1"/>
              <a:t>nhiều</a:t>
            </a:r>
            <a:r>
              <a:rPr lang="en-US" sz="4000" dirty="0"/>
              <a:t> </a:t>
            </a:r>
            <a:r>
              <a:rPr lang="en-US" sz="4000" dirty="0" err="1"/>
              <a:t>năm</a:t>
            </a:r>
            <a:r>
              <a:rPr lang="en-US" sz="4000" dirty="0"/>
              <a:t>)</a:t>
            </a:r>
            <a:endParaRPr lang="vi-VN" sz="4000" dirty="0">
              <a:solidFill>
                <a:srgbClr val="FF0000"/>
              </a:solidFill>
            </a:endParaRPr>
          </a:p>
        </p:txBody>
      </p:sp>
      <p:pic>
        <p:nvPicPr>
          <p:cNvPr id="10" name="Picture 9"/>
          <p:cNvPicPr>
            <a:picLocks noChangeAspect="1"/>
          </p:cNvPicPr>
          <p:nvPr/>
        </p:nvPicPr>
        <p:blipFill>
          <a:blip r:embed="rId3">
            <a:duotone>
              <a:schemeClr val="accent2">
                <a:shade val="45000"/>
                <a:satMod val="135000"/>
              </a:schemeClr>
              <a:prstClr val="white"/>
            </a:duotone>
          </a:blip>
          <a:stretch>
            <a:fillRect/>
          </a:stretch>
        </p:blipFill>
        <p:spPr>
          <a:xfrm>
            <a:off x="577910" y="1066578"/>
            <a:ext cx="3918570" cy="3315265"/>
          </a:xfrm>
          <a:prstGeom prst="rect">
            <a:avLst/>
          </a:prstGeom>
          <a:ln>
            <a:noFill/>
          </a:ln>
        </p:spPr>
      </p:pic>
      <p:pic>
        <p:nvPicPr>
          <p:cNvPr id="11" name="Picture 2" descr="Luyện tập gì trước buổi phỏng vấn, đây là câu hỏi gợi ý dành cho bạn! -"/>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5865" y="4089380"/>
            <a:ext cx="3463144" cy="23087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339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lt">
                                    <p:tmPct val="10000"/>
                                  </p:iterate>
                                  <p:childTnLst>
                                    <p:set>
                                      <p:cBhvr>
                                        <p:cTn id="11" dur="1" fill="hold">
                                          <p:stCondLst>
                                            <p:cond delay="0"/>
                                          </p:stCondLst>
                                        </p:cTn>
                                        <p:tgtEl>
                                          <p:spTgt spid="9">
                                            <p:txEl>
                                              <p:pRg st="0" end="0"/>
                                            </p:txEl>
                                          </p:spTgt>
                                        </p:tgtEl>
                                        <p:attrNameLst>
                                          <p:attrName>style.visibility</p:attrName>
                                        </p:attrNameLst>
                                      </p:cBhvr>
                                      <p:to>
                                        <p:strVal val="visible"/>
                                      </p:to>
                                    </p:set>
                                    <p:animEffect transition="in" filter="wipe(left)">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type="lt">
                                    <p:tmPct val="10000"/>
                                  </p:iterate>
                                  <p:childTnLst>
                                    <p:set>
                                      <p:cBhvr>
                                        <p:cTn id="16" dur="1" fill="hold">
                                          <p:stCondLst>
                                            <p:cond delay="0"/>
                                          </p:stCondLst>
                                        </p:cTn>
                                        <p:tgtEl>
                                          <p:spTgt spid="5">
                                            <p:txEl>
                                              <p:pRg st="0" end="0"/>
                                            </p:txEl>
                                          </p:spTgt>
                                        </p:tgtEl>
                                        <p:attrNameLst>
                                          <p:attrName>style.visibility</p:attrName>
                                        </p:attrNameLst>
                                      </p:cBhvr>
                                      <p:to>
                                        <p:strVal val="visible"/>
                                      </p:to>
                                    </p:set>
                                    <p:animEffect transition="in" filter="wipe(left)">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iterate type="lt">
                                    <p:tmPct val="10000"/>
                                  </p:iterate>
                                  <p:childTnLst>
                                    <p:set>
                                      <p:cBhvr>
                                        <p:cTn id="21" dur="1" fill="hold">
                                          <p:stCondLst>
                                            <p:cond delay="0"/>
                                          </p:stCondLst>
                                        </p:cTn>
                                        <p:tgtEl>
                                          <p:spTgt spid="6">
                                            <p:txEl>
                                              <p:pRg st="0" end="0"/>
                                            </p:txEl>
                                          </p:spTgt>
                                        </p:tgtEl>
                                        <p:attrNameLst>
                                          <p:attrName>style.visibility</p:attrName>
                                        </p:attrNameLst>
                                      </p:cBhvr>
                                      <p:to>
                                        <p:strVal val="visible"/>
                                      </p:to>
                                    </p:set>
                                    <p:animEffect transition="in" filter="wipe(left)">
                                      <p:cBhvr>
                                        <p:cTn id="22"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build="p"/>
      <p:bldP spid="6" grpId="0" build="p"/>
      <p:bldP spid="9"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60530" y="-115493"/>
            <a:ext cx="8368146" cy="992871"/>
          </a:xfrm>
        </p:spPr>
        <p:txBody>
          <a:bodyPr>
            <a:normAutofit/>
          </a:bodyPr>
          <a:lstStyle/>
          <a:p>
            <a:r>
              <a:rPr lang="en-US" sz="4400" dirty="0">
                <a:solidFill>
                  <a:srgbClr val="DF2935"/>
                </a:solidFill>
              </a:rPr>
              <a:t>XỬ LÍ SỐ LIỆU</a:t>
            </a:r>
          </a:p>
        </p:txBody>
      </p:sp>
      <p:sp>
        <p:nvSpPr>
          <p:cNvPr id="3" name="Rectangle 2"/>
          <p:cNvSpPr/>
          <p:nvPr/>
        </p:nvSpPr>
        <p:spPr>
          <a:xfrm flipH="1">
            <a:off x="7163229" y="856267"/>
            <a:ext cx="45719" cy="58953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0" name="Table 9"/>
          <p:cNvGraphicFramePr>
            <a:graphicFrameLocks noGrp="1"/>
          </p:cNvGraphicFramePr>
          <p:nvPr>
            <p:extLst>
              <p:ext uri="{D42A27DB-BD31-4B8C-83A1-F6EECF244321}">
                <p14:modId xmlns:p14="http://schemas.microsoft.com/office/powerpoint/2010/main" val="1547958153"/>
              </p:ext>
            </p:extLst>
          </p:nvPr>
        </p:nvGraphicFramePr>
        <p:xfrm>
          <a:off x="72367" y="2078298"/>
          <a:ext cx="6938032" cy="2973190"/>
        </p:xfrm>
        <a:graphic>
          <a:graphicData uri="http://schemas.openxmlformats.org/drawingml/2006/table">
            <a:tbl>
              <a:tblPr firstRow="1" firstCol="1" bandRow="1">
                <a:tableStyleId>{D27102A9-8310-4765-A935-A1911B00CA55}</a:tableStyleId>
              </a:tblPr>
              <a:tblGrid>
                <a:gridCol w="3695343">
                  <a:extLst>
                    <a:ext uri="{9D8B030D-6E8A-4147-A177-3AD203B41FA5}">
                      <a16:colId xmlns:a16="http://schemas.microsoft.com/office/drawing/2014/main" val="4280455976"/>
                    </a:ext>
                  </a:extLst>
                </a:gridCol>
                <a:gridCol w="1652164">
                  <a:extLst>
                    <a:ext uri="{9D8B030D-6E8A-4147-A177-3AD203B41FA5}">
                      <a16:colId xmlns:a16="http://schemas.microsoft.com/office/drawing/2014/main" val="1925071787"/>
                    </a:ext>
                  </a:extLst>
                </a:gridCol>
                <a:gridCol w="1590525">
                  <a:extLst>
                    <a:ext uri="{9D8B030D-6E8A-4147-A177-3AD203B41FA5}">
                      <a16:colId xmlns:a16="http://schemas.microsoft.com/office/drawing/2014/main" val="1162671244"/>
                    </a:ext>
                  </a:extLst>
                </a:gridCol>
              </a:tblGrid>
              <a:tr h="533290">
                <a:tc>
                  <a:txBody>
                    <a:bodyPr/>
                    <a:lstStyle/>
                    <a:p>
                      <a:pPr algn="ctr">
                        <a:lnSpc>
                          <a:spcPct val="115000"/>
                        </a:lnSpc>
                        <a:spcAft>
                          <a:spcPts val="0"/>
                        </a:spcAft>
                        <a:tabLst>
                          <a:tab pos="1929130" algn="l"/>
                        </a:tabLst>
                      </a:pPr>
                      <a:r>
                        <a:rPr lang="vi-VN" sz="2800" b="0" dirty="0">
                          <a:solidFill>
                            <a:srgbClr val="FF0000"/>
                          </a:solidFill>
                          <a:effectLst/>
                        </a:rPr>
                        <a:t>Các nhóm cây</a:t>
                      </a:r>
                      <a:endParaRPr lang="en-US" sz="3200" b="0" i="1" dirty="0">
                        <a:solidFill>
                          <a:srgbClr val="FF0000"/>
                        </a:solidFill>
                        <a:effectLst/>
                        <a:latin typeface="+mn-lt"/>
                        <a:ea typeface="Arial" panose="020B0604020202020204" pitchFamily="34"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254000" algn="ctr">
                        <a:lnSpc>
                          <a:spcPct val="115000"/>
                        </a:lnSpc>
                        <a:spcBef>
                          <a:spcPts val="400"/>
                        </a:spcBef>
                        <a:spcAft>
                          <a:spcPts val="0"/>
                        </a:spcAft>
                      </a:pPr>
                      <a:r>
                        <a:rPr lang="vi-VN" sz="2800" b="0" dirty="0">
                          <a:solidFill>
                            <a:srgbClr val="FF0000"/>
                          </a:solidFill>
                          <a:effectLst/>
                        </a:rPr>
                        <a:t>2002</a:t>
                      </a:r>
                      <a:endParaRPr lang="en-US" sz="3200" b="0" i="1" dirty="0">
                        <a:solidFill>
                          <a:srgbClr val="FF0000"/>
                        </a:solidFill>
                        <a:effectLst/>
                        <a:latin typeface="+mn-lt"/>
                        <a:ea typeface="Arial" panose="020B0604020202020204" pitchFamily="34"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254000" algn="ctr">
                        <a:lnSpc>
                          <a:spcPct val="115000"/>
                        </a:lnSpc>
                        <a:spcBef>
                          <a:spcPts val="400"/>
                        </a:spcBef>
                        <a:spcAft>
                          <a:spcPts val="650"/>
                        </a:spcAft>
                      </a:pPr>
                      <a:r>
                        <a:rPr lang="vi-VN" sz="2800" b="0" dirty="0">
                          <a:solidFill>
                            <a:srgbClr val="FF0000"/>
                          </a:solidFill>
                          <a:effectLst/>
                        </a:rPr>
                        <a:t>2019</a:t>
                      </a:r>
                      <a:endParaRPr lang="en-US" sz="3200" b="0" i="1" dirty="0">
                        <a:solidFill>
                          <a:srgbClr val="FF0000"/>
                        </a:solidFill>
                        <a:effectLst/>
                        <a:latin typeface="+mn-lt"/>
                        <a:ea typeface="Arial" panose="020B0604020202020204" pitchFamily="34"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50165569"/>
                  </a:ext>
                </a:extLst>
              </a:tr>
              <a:tr h="487980">
                <a:tc>
                  <a:txBody>
                    <a:bodyPr/>
                    <a:lstStyle/>
                    <a:p>
                      <a:pPr indent="127000" algn="ctr">
                        <a:lnSpc>
                          <a:spcPct val="115000"/>
                        </a:lnSpc>
                        <a:spcAft>
                          <a:spcPts val="0"/>
                        </a:spcAft>
                      </a:pPr>
                      <a:r>
                        <a:rPr lang="vi-VN" sz="2800" b="0" dirty="0">
                          <a:effectLst/>
                        </a:rPr>
                        <a:t>Tống số</a:t>
                      </a:r>
                      <a:endParaRPr lang="en-US" sz="3200" b="0" i="1" dirty="0">
                        <a:effectLst/>
                        <a:latin typeface="+mn-lt"/>
                        <a:ea typeface="Arial" panose="020B0604020202020204" pitchFamily="34"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139700" algn="ctr">
                        <a:lnSpc>
                          <a:spcPct val="115000"/>
                        </a:lnSpc>
                        <a:spcAft>
                          <a:spcPts val="0"/>
                        </a:spcAft>
                      </a:pPr>
                      <a:r>
                        <a:rPr lang="vi-VN" sz="2800" b="0" dirty="0">
                          <a:effectLst/>
                        </a:rPr>
                        <a:t>12831,4</a:t>
                      </a:r>
                      <a:endParaRPr lang="en-US" sz="3200" b="0" i="1" dirty="0">
                        <a:effectLst/>
                        <a:latin typeface="+mn-lt"/>
                        <a:ea typeface="Arial" panose="020B0604020202020204" pitchFamily="34"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139700" algn="ctr">
                        <a:lnSpc>
                          <a:spcPct val="115000"/>
                        </a:lnSpc>
                        <a:spcAft>
                          <a:spcPts val="0"/>
                        </a:spcAft>
                      </a:pPr>
                      <a:r>
                        <a:rPr lang="vi-VN" sz="2800" b="0" dirty="0">
                          <a:effectLst/>
                        </a:rPr>
                        <a:t>14707.6</a:t>
                      </a:r>
                      <a:endParaRPr lang="en-US" sz="3200" b="0" i="1" dirty="0">
                        <a:effectLst/>
                        <a:latin typeface="+mn-lt"/>
                        <a:ea typeface="Arial" panose="020B0604020202020204" pitchFamily="34"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40577093"/>
                  </a:ext>
                </a:extLst>
              </a:tr>
              <a:tr h="487980">
                <a:tc>
                  <a:txBody>
                    <a:bodyPr/>
                    <a:lstStyle/>
                    <a:p>
                      <a:pPr indent="127000" algn="ctr">
                        <a:lnSpc>
                          <a:spcPct val="115000"/>
                        </a:lnSpc>
                        <a:spcAft>
                          <a:spcPts val="0"/>
                        </a:spcAft>
                      </a:pPr>
                      <a:r>
                        <a:rPr lang="vi-VN" sz="2800" b="0" dirty="0">
                          <a:effectLst/>
                        </a:rPr>
                        <a:t>Cây lương thực</a:t>
                      </a:r>
                      <a:endParaRPr lang="en-US" sz="3200" b="0" i="1" dirty="0">
                        <a:effectLst/>
                        <a:latin typeface="+mn-lt"/>
                        <a:ea typeface="Arial" panose="020B0604020202020204" pitchFamily="34"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254000" algn="ctr">
                        <a:lnSpc>
                          <a:spcPct val="115000"/>
                        </a:lnSpc>
                        <a:spcAft>
                          <a:spcPts val="0"/>
                        </a:spcAft>
                      </a:pPr>
                      <a:r>
                        <a:rPr lang="vi-VN" sz="2800" b="0" dirty="0">
                          <a:effectLst/>
                        </a:rPr>
                        <a:t>8320,3</a:t>
                      </a:r>
                      <a:endParaRPr lang="en-US" sz="3200" b="0" i="1" dirty="0">
                        <a:effectLst/>
                        <a:latin typeface="+mn-lt"/>
                        <a:ea typeface="Arial" panose="020B0604020202020204" pitchFamily="34"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254000" algn="ctr">
                        <a:lnSpc>
                          <a:spcPct val="115000"/>
                        </a:lnSpc>
                        <a:spcAft>
                          <a:spcPts val="0"/>
                        </a:spcAft>
                      </a:pPr>
                      <a:r>
                        <a:rPr lang="vi-VN" sz="2800" b="0" dirty="0">
                          <a:effectLst/>
                        </a:rPr>
                        <a:t>8458.7</a:t>
                      </a:r>
                      <a:endParaRPr lang="en-US" sz="3200" b="0" i="1" dirty="0">
                        <a:effectLst/>
                        <a:latin typeface="+mn-lt"/>
                        <a:ea typeface="Arial" panose="020B0604020202020204" pitchFamily="34"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93421388"/>
                  </a:ext>
                </a:extLst>
              </a:tr>
              <a:tr h="487980">
                <a:tc>
                  <a:txBody>
                    <a:bodyPr/>
                    <a:lstStyle/>
                    <a:p>
                      <a:pPr indent="127000" algn="ctr">
                        <a:lnSpc>
                          <a:spcPct val="115000"/>
                        </a:lnSpc>
                        <a:spcAft>
                          <a:spcPts val="0"/>
                        </a:spcAft>
                      </a:pPr>
                      <a:r>
                        <a:rPr lang="vi-VN" sz="2800" b="0">
                          <a:effectLst/>
                        </a:rPr>
                        <a:t>Cây công nghiệp</a:t>
                      </a:r>
                      <a:endParaRPr lang="en-US" sz="3200" b="0" i="1">
                        <a:effectLst/>
                        <a:latin typeface="+mn-lt"/>
                        <a:ea typeface="Arial" panose="020B0604020202020204" pitchFamily="34"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254000" algn="ctr">
                        <a:lnSpc>
                          <a:spcPct val="115000"/>
                        </a:lnSpc>
                        <a:spcAft>
                          <a:spcPts val="0"/>
                        </a:spcAft>
                      </a:pPr>
                      <a:r>
                        <a:rPr lang="vi-VN" sz="2800" b="0" dirty="0">
                          <a:effectLst/>
                        </a:rPr>
                        <a:t>2337,3</a:t>
                      </a:r>
                      <a:endParaRPr lang="en-US" sz="3200" b="0" i="1" dirty="0">
                        <a:effectLst/>
                        <a:latin typeface="+mn-lt"/>
                        <a:ea typeface="Arial" panose="020B0604020202020204" pitchFamily="34"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254000" algn="ctr">
                        <a:lnSpc>
                          <a:spcPct val="115000"/>
                        </a:lnSpc>
                        <a:spcAft>
                          <a:spcPts val="0"/>
                        </a:spcAft>
                      </a:pPr>
                      <a:r>
                        <a:rPr lang="vi-VN" sz="2800" b="0" dirty="0">
                          <a:effectLst/>
                        </a:rPr>
                        <a:t>4071.4</a:t>
                      </a:r>
                      <a:endParaRPr lang="en-US" sz="3200" b="0" i="1" dirty="0">
                        <a:effectLst/>
                        <a:latin typeface="+mn-lt"/>
                        <a:ea typeface="Arial" panose="020B0604020202020204" pitchFamily="34"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6315902"/>
                  </a:ext>
                </a:extLst>
              </a:tr>
              <a:tr h="975960">
                <a:tc>
                  <a:txBody>
                    <a:bodyPr/>
                    <a:lstStyle/>
                    <a:p>
                      <a:pPr indent="127000" algn="ctr">
                        <a:lnSpc>
                          <a:spcPct val="115000"/>
                        </a:lnSpc>
                        <a:spcAft>
                          <a:spcPts val="0"/>
                        </a:spcAft>
                      </a:pPr>
                      <a:r>
                        <a:rPr lang="vi-VN" sz="2800" b="0" dirty="0">
                          <a:effectLst/>
                        </a:rPr>
                        <a:t>Cây thực phẩm, cây ăn quả, cây khác</a:t>
                      </a:r>
                      <a:endParaRPr lang="en-US" sz="3200" b="0" i="1" dirty="0">
                        <a:effectLst/>
                        <a:latin typeface="+mn-lt"/>
                        <a:ea typeface="Arial" panose="020B0604020202020204" pitchFamily="34"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254000" algn="ctr">
                        <a:lnSpc>
                          <a:spcPct val="115000"/>
                        </a:lnSpc>
                        <a:spcAft>
                          <a:spcPts val="0"/>
                        </a:spcAft>
                      </a:pPr>
                      <a:r>
                        <a:rPr lang="vi-VN" sz="2800" b="0" dirty="0">
                          <a:effectLst/>
                        </a:rPr>
                        <a:t>2173,8</a:t>
                      </a:r>
                      <a:endParaRPr lang="en-US" sz="3200" b="0" i="1" dirty="0">
                        <a:effectLst/>
                        <a:latin typeface="+mn-lt"/>
                        <a:ea typeface="Arial" panose="020B0604020202020204" pitchFamily="34"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254000" algn="ctr">
                        <a:lnSpc>
                          <a:spcPct val="115000"/>
                        </a:lnSpc>
                        <a:spcAft>
                          <a:spcPts val="0"/>
                        </a:spcAft>
                      </a:pPr>
                      <a:r>
                        <a:rPr lang="vi-VN" sz="2800" b="0" dirty="0">
                          <a:effectLst/>
                        </a:rPr>
                        <a:t>2177.5</a:t>
                      </a:r>
                      <a:endParaRPr lang="en-US" sz="3200" b="0" i="1" dirty="0">
                        <a:effectLst/>
                        <a:latin typeface="+mn-lt"/>
                        <a:ea typeface="Arial" panose="020B0604020202020204" pitchFamily="34"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45549887"/>
                  </a:ext>
                </a:extLst>
              </a:tr>
            </a:tbl>
          </a:graphicData>
        </a:graphic>
      </p:graphicFrame>
      <p:sp>
        <p:nvSpPr>
          <p:cNvPr id="11" name="Rectangle 10"/>
          <p:cNvSpPr/>
          <p:nvPr/>
        </p:nvSpPr>
        <p:spPr>
          <a:xfrm>
            <a:off x="255697" y="856267"/>
            <a:ext cx="6998969" cy="1200329"/>
          </a:xfrm>
          <a:prstGeom prst="rect">
            <a:avLst/>
          </a:prstGeom>
        </p:spPr>
        <p:txBody>
          <a:bodyPr wrap="square">
            <a:spAutoFit/>
          </a:bodyPr>
          <a:lstStyle/>
          <a:p>
            <a:pPr algn="ctr"/>
            <a:r>
              <a:rPr lang="en-US" sz="2400" dirty="0" err="1">
                <a:solidFill>
                  <a:srgbClr val="FF0000"/>
                </a:solidFill>
              </a:rPr>
              <a:t>Bài</a:t>
            </a:r>
            <a:r>
              <a:rPr lang="en-US" sz="2400" dirty="0">
                <a:solidFill>
                  <a:srgbClr val="FF0000"/>
                </a:solidFill>
              </a:rPr>
              <a:t> 1. Cho </a:t>
            </a:r>
            <a:r>
              <a:rPr lang="en-US" sz="2400" dirty="0" err="1">
                <a:solidFill>
                  <a:srgbClr val="FF0000"/>
                </a:solidFill>
              </a:rPr>
              <a:t>bảng</a:t>
            </a:r>
            <a:r>
              <a:rPr lang="en-US" sz="2400" dirty="0">
                <a:solidFill>
                  <a:srgbClr val="FF0000"/>
                </a:solidFill>
              </a:rPr>
              <a:t> </a:t>
            </a:r>
            <a:r>
              <a:rPr lang="en-US" sz="2400" dirty="0" err="1">
                <a:solidFill>
                  <a:srgbClr val="FF0000"/>
                </a:solidFill>
              </a:rPr>
              <a:t>số</a:t>
            </a:r>
            <a:r>
              <a:rPr lang="en-US" sz="2400" dirty="0">
                <a:solidFill>
                  <a:srgbClr val="FF0000"/>
                </a:solidFill>
              </a:rPr>
              <a:t> </a:t>
            </a:r>
            <a:r>
              <a:rPr lang="en-US" sz="2400" dirty="0" err="1">
                <a:solidFill>
                  <a:srgbClr val="FF0000"/>
                </a:solidFill>
              </a:rPr>
              <a:t>liệu</a:t>
            </a:r>
            <a:r>
              <a:rPr lang="en-US" sz="2400" dirty="0">
                <a:solidFill>
                  <a:srgbClr val="FF0000"/>
                </a:solidFill>
              </a:rPr>
              <a:t> :</a:t>
            </a:r>
          </a:p>
          <a:p>
            <a:pPr algn="ctr"/>
            <a:r>
              <a:rPr lang="en-US" sz="2400" dirty="0"/>
              <a:t>BÂNG 10.1. DIỆN TÍCH GIEO TRỔNG, PHÂN THEO NHÓM CÂY</a:t>
            </a:r>
          </a:p>
          <a:p>
            <a:pPr algn="r"/>
            <a:r>
              <a:rPr lang="en-US" sz="2400" dirty="0"/>
              <a:t>(</a:t>
            </a:r>
            <a:r>
              <a:rPr lang="en-US" sz="2400" dirty="0" err="1"/>
              <a:t>Nguồn</a:t>
            </a:r>
            <a:r>
              <a:rPr lang="en-US" sz="2400" dirty="0"/>
              <a:t> SL </a:t>
            </a:r>
            <a:r>
              <a:rPr lang="en-US" sz="2400" dirty="0" err="1"/>
              <a:t>năm</a:t>
            </a:r>
            <a:r>
              <a:rPr lang="en-US" sz="2400" dirty="0"/>
              <a:t> 2019: </a:t>
            </a:r>
            <a:r>
              <a:rPr lang="en-US" sz="2400" dirty="0" err="1"/>
              <a:t>Tổng</a:t>
            </a:r>
            <a:r>
              <a:rPr lang="en-US" sz="2400" dirty="0"/>
              <a:t> </a:t>
            </a:r>
            <a:r>
              <a:rPr lang="en-US" sz="2400" dirty="0" err="1"/>
              <a:t>cục</a:t>
            </a:r>
            <a:r>
              <a:rPr lang="en-US" sz="2400" dirty="0"/>
              <a:t> </a:t>
            </a:r>
            <a:r>
              <a:rPr lang="en-US" sz="2400" dirty="0" err="1"/>
              <a:t>thống</a:t>
            </a:r>
            <a:r>
              <a:rPr lang="en-US" sz="2400" dirty="0"/>
              <a:t> </a:t>
            </a:r>
            <a:r>
              <a:rPr lang="en-US" sz="2400" dirty="0" err="1"/>
              <a:t>kê</a:t>
            </a:r>
            <a:r>
              <a:rPr lang="en-US" sz="2400" dirty="0"/>
              <a:t>) (</a:t>
            </a:r>
            <a:r>
              <a:rPr lang="en-US" sz="2400" dirty="0" err="1"/>
              <a:t>nghìn</a:t>
            </a:r>
            <a:r>
              <a:rPr lang="en-US" sz="2400" dirty="0"/>
              <a:t> ha)</a:t>
            </a:r>
          </a:p>
        </p:txBody>
      </p:sp>
      <p:grpSp>
        <p:nvGrpSpPr>
          <p:cNvPr id="13" name="Group 12"/>
          <p:cNvGrpSpPr/>
          <p:nvPr/>
        </p:nvGrpSpPr>
        <p:grpSpPr>
          <a:xfrm>
            <a:off x="7320045" y="856267"/>
            <a:ext cx="4743801" cy="1754326"/>
            <a:chOff x="7320045" y="856267"/>
            <a:chExt cx="4743801" cy="1754326"/>
          </a:xfrm>
        </p:grpSpPr>
        <p:sp>
          <p:nvSpPr>
            <p:cNvPr id="12" name="Rectangle 11"/>
            <p:cNvSpPr/>
            <p:nvPr/>
          </p:nvSpPr>
          <p:spPr>
            <a:xfrm>
              <a:off x="7320045" y="856267"/>
              <a:ext cx="4743801" cy="1754326"/>
            </a:xfrm>
            <a:prstGeom prst="rect">
              <a:avLst/>
            </a:prstGeom>
            <a:solidFill>
              <a:srgbClr val="F0F7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7362794" y="856267"/>
              <a:ext cx="4553481" cy="1754326"/>
            </a:xfrm>
            <a:prstGeom prst="rect">
              <a:avLst/>
            </a:prstGeom>
            <a:ln>
              <a:noFill/>
              <a:prstDash val="dash"/>
            </a:ln>
          </p:spPr>
          <p:txBody>
            <a:bodyPr wrap="square">
              <a:spAutoFit/>
            </a:bodyPr>
            <a:lstStyle/>
            <a:p>
              <a:r>
                <a:rPr lang="en-US" sz="3600" dirty="0" err="1">
                  <a:solidFill>
                    <a:srgbClr val="002060"/>
                  </a:solidFill>
                </a:rPr>
                <a:t>Số</a:t>
              </a:r>
              <a:r>
                <a:rPr lang="en-US" sz="3600" dirty="0">
                  <a:solidFill>
                    <a:srgbClr val="002060"/>
                  </a:solidFill>
                </a:rPr>
                <a:t> </a:t>
              </a:r>
              <a:r>
                <a:rPr lang="en-US" sz="3600" dirty="0" err="1">
                  <a:solidFill>
                    <a:srgbClr val="002060"/>
                  </a:solidFill>
                </a:rPr>
                <a:t>liệu</a:t>
              </a:r>
              <a:r>
                <a:rPr lang="en-US" sz="3600" dirty="0">
                  <a:solidFill>
                    <a:srgbClr val="002060"/>
                  </a:solidFill>
                </a:rPr>
                <a:t> </a:t>
              </a:r>
              <a:r>
                <a:rPr lang="en-US" sz="3600" dirty="0" err="1">
                  <a:solidFill>
                    <a:srgbClr val="002060"/>
                  </a:solidFill>
                </a:rPr>
                <a:t>và</a:t>
              </a:r>
              <a:r>
                <a:rPr lang="en-US" sz="3600" dirty="0">
                  <a:solidFill>
                    <a:srgbClr val="002060"/>
                  </a:solidFill>
                </a:rPr>
                <a:t> </a:t>
              </a:r>
              <a:r>
                <a:rPr lang="en-US" sz="3600" dirty="0" err="1">
                  <a:solidFill>
                    <a:srgbClr val="002060"/>
                  </a:solidFill>
                </a:rPr>
                <a:t>đơn</a:t>
              </a:r>
              <a:r>
                <a:rPr lang="en-US" sz="3600" dirty="0">
                  <a:solidFill>
                    <a:srgbClr val="002060"/>
                  </a:solidFill>
                </a:rPr>
                <a:t> </a:t>
              </a:r>
              <a:r>
                <a:rPr lang="en-US" sz="3600" dirty="0" err="1">
                  <a:solidFill>
                    <a:srgbClr val="002060"/>
                  </a:solidFill>
                </a:rPr>
                <a:t>vị</a:t>
              </a:r>
              <a:r>
                <a:rPr lang="en-US" sz="3600" dirty="0">
                  <a:solidFill>
                    <a:srgbClr val="002060"/>
                  </a:solidFill>
                </a:rPr>
                <a:t> </a:t>
              </a:r>
              <a:r>
                <a:rPr lang="en-US" sz="3600" dirty="0" err="1">
                  <a:solidFill>
                    <a:srgbClr val="002060"/>
                  </a:solidFill>
                </a:rPr>
                <a:t>như</a:t>
              </a:r>
              <a:r>
                <a:rPr lang="en-US" sz="3600" dirty="0">
                  <a:solidFill>
                    <a:srgbClr val="002060"/>
                  </a:solidFill>
                </a:rPr>
                <a:t> </a:t>
              </a:r>
              <a:r>
                <a:rPr lang="en-US" sz="3600" dirty="0" err="1">
                  <a:solidFill>
                    <a:srgbClr val="002060"/>
                  </a:solidFill>
                </a:rPr>
                <a:t>bên</a:t>
              </a:r>
              <a:r>
                <a:rPr lang="en-US" sz="3600" dirty="0">
                  <a:solidFill>
                    <a:srgbClr val="002060"/>
                  </a:solidFill>
                </a:rPr>
                <a:t> </a:t>
              </a:r>
              <a:r>
                <a:rPr lang="en-US" sz="3600" dirty="0" err="1">
                  <a:solidFill>
                    <a:srgbClr val="002060"/>
                  </a:solidFill>
                </a:rPr>
                <a:t>đã</a:t>
              </a:r>
              <a:r>
                <a:rPr lang="en-US" sz="3600" dirty="0">
                  <a:solidFill>
                    <a:srgbClr val="002060"/>
                  </a:solidFill>
                </a:rPr>
                <a:t> </a:t>
              </a:r>
              <a:r>
                <a:rPr lang="en-US" sz="3600" dirty="0" err="1">
                  <a:solidFill>
                    <a:srgbClr val="002060"/>
                  </a:solidFill>
                </a:rPr>
                <a:t>vẽ</a:t>
              </a:r>
              <a:r>
                <a:rPr lang="en-US" sz="3600" dirty="0">
                  <a:solidFill>
                    <a:srgbClr val="002060"/>
                  </a:solidFill>
                </a:rPr>
                <a:t> </a:t>
              </a:r>
              <a:r>
                <a:rPr lang="en-US" sz="3600" dirty="0" err="1">
                  <a:solidFill>
                    <a:srgbClr val="002060"/>
                  </a:solidFill>
                </a:rPr>
                <a:t>được</a:t>
              </a:r>
              <a:r>
                <a:rPr lang="en-US" sz="3600" dirty="0">
                  <a:solidFill>
                    <a:srgbClr val="002060"/>
                  </a:solidFill>
                </a:rPr>
                <a:t> </a:t>
              </a:r>
              <a:r>
                <a:rPr lang="en-US" sz="3600" dirty="0" err="1">
                  <a:solidFill>
                    <a:srgbClr val="002060"/>
                  </a:solidFill>
                </a:rPr>
                <a:t>biểu</a:t>
              </a:r>
              <a:r>
                <a:rPr lang="en-US" sz="3600" dirty="0">
                  <a:solidFill>
                    <a:srgbClr val="002060"/>
                  </a:solidFill>
                </a:rPr>
                <a:t> </a:t>
              </a:r>
              <a:r>
                <a:rPr lang="en-US" sz="3600" dirty="0" err="1">
                  <a:solidFill>
                    <a:srgbClr val="002060"/>
                  </a:solidFill>
                </a:rPr>
                <a:t>đồ</a:t>
              </a:r>
              <a:r>
                <a:rPr lang="en-US" sz="3600" dirty="0">
                  <a:solidFill>
                    <a:srgbClr val="002060"/>
                  </a:solidFill>
                </a:rPr>
                <a:t> TRÒN </a:t>
              </a:r>
              <a:r>
                <a:rPr lang="en-US" sz="3600" dirty="0" err="1">
                  <a:solidFill>
                    <a:srgbClr val="002060"/>
                  </a:solidFill>
                </a:rPr>
                <a:t>chưa</a:t>
              </a:r>
              <a:r>
                <a:rPr lang="en-US" sz="3600" dirty="0">
                  <a:solidFill>
                    <a:srgbClr val="002060"/>
                  </a:solidFill>
                </a:rPr>
                <a:t>?</a:t>
              </a:r>
            </a:p>
          </p:txBody>
        </p:sp>
      </p:grpSp>
      <p:grpSp>
        <p:nvGrpSpPr>
          <p:cNvPr id="39" name="Group 38"/>
          <p:cNvGrpSpPr/>
          <p:nvPr/>
        </p:nvGrpSpPr>
        <p:grpSpPr>
          <a:xfrm>
            <a:off x="7320045" y="2933389"/>
            <a:ext cx="4743801" cy="1754326"/>
            <a:chOff x="7320045" y="856267"/>
            <a:chExt cx="4743801" cy="1754326"/>
          </a:xfrm>
        </p:grpSpPr>
        <p:sp>
          <p:nvSpPr>
            <p:cNvPr id="40" name="Rectangle 39"/>
            <p:cNvSpPr/>
            <p:nvPr/>
          </p:nvSpPr>
          <p:spPr>
            <a:xfrm>
              <a:off x="7320045" y="856267"/>
              <a:ext cx="4743801" cy="1754326"/>
            </a:xfrm>
            <a:prstGeom prst="rect">
              <a:avLst/>
            </a:prstGeom>
            <a:solidFill>
              <a:srgbClr val="F0F7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a:off x="7362794" y="856267"/>
              <a:ext cx="4553481" cy="1200329"/>
            </a:xfrm>
            <a:prstGeom prst="rect">
              <a:avLst/>
            </a:prstGeom>
            <a:ln>
              <a:noFill/>
              <a:prstDash val="dash"/>
            </a:ln>
          </p:spPr>
          <p:txBody>
            <a:bodyPr wrap="square">
              <a:spAutoFit/>
            </a:bodyPr>
            <a:lstStyle/>
            <a:p>
              <a:r>
                <a:rPr lang="en-US" sz="3600" dirty="0">
                  <a:solidFill>
                    <a:srgbClr val="002060"/>
                  </a:solidFill>
                  <a:sym typeface="Wingdings" panose="05000000000000000000" pitchFamily="2" charset="2"/>
                </a:rPr>
                <a:t> </a:t>
              </a:r>
              <a:r>
                <a:rPr lang="en-US" sz="3600" dirty="0" err="1">
                  <a:solidFill>
                    <a:srgbClr val="002060"/>
                  </a:solidFill>
                  <a:sym typeface="Wingdings" panose="05000000000000000000" pitchFamily="2" charset="2"/>
                </a:rPr>
                <a:t>Chưa</a:t>
              </a:r>
              <a:r>
                <a:rPr lang="en-US" sz="3600" dirty="0">
                  <a:solidFill>
                    <a:srgbClr val="002060"/>
                  </a:solidFill>
                  <a:sym typeface="Wingdings" panose="05000000000000000000" pitchFamily="2" charset="2"/>
                </a:rPr>
                <a:t> </a:t>
              </a:r>
              <a:r>
                <a:rPr lang="en-US" sz="3600" dirty="0" err="1">
                  <a:solidFill>
                    <a:srgbClr val="002060"/>
                  </a:solidFill>
                  <a:sym typeface="Wingdings" panose="05000000000000000000" pitchFamily="2" charset="2"/>
                </a:rPr>
                <a:t>phải</a:t>
              </a:r>
              <a:r>
                <a:rPr lang="en-US" sz="3600" dirty="0">
                  <a:solidFill>
                    <a:srgbClr val="002060"/>
                  </a:solidFill>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 % </a:t>
              </a:r>
              <a:r>
                <a:rPr lang="en-US" sz="3600" dirty="0" err="1">
                  <a:solidFill>
                    <a:srgbClr val="002060"/>
                  </a:solidFill>
                  <a:sym typeface="Wingdings" panose="05000000000000000000" pitchFamily="2" charset="2"/>
                </a:rPr>
                <a:t>nên</a:t>
              </a:r>
              <a:r>
                <a:rPr lang="en-US" sz="3600" dirty="0">
                  <a:solidFill>
                    <a:srgbClr val="002060"/>
                  </a:solidFill>
                  <a:sym typeface="Wingdings" panose="05000000000000000000" pitchFamily="2" charset="2"/>
                </a:rPr>
                <a:t> </a:t>
              </a:r>
              <a:r>
                <a:rPr lang="en-US" sz="3600" dirty="0" err="1">
                  <a:solidFill>
                    <a:srgbClr val="002060"/>
                  </a:solidFill>
                  <a:sym typeface="Wingdings" panose="05000000000000000000" pitchFamily="2" charset="2"/>
                </a:rPr>
                <a:t>cần</a:t>
              </a:r>
              <a:r>
                <a:rPr lang="en-US" sz="3600" dirty="0">
                  <a:solidFill>
                    <a:srgbClr val="002060"/>
                  </a:solidFill>
                  <a:sym typeface="Wingdings" panose="05000000000000000000" pitchFamily="2" charset="2"/>
                </a:rPr>
                <a:t> </a:t>
              </a:r>
              <a:r>
                <a:rPr lang="en-US" sz="3600" dirty="0" err="1">
                  <a:solidFill>
                    <a:srgbClr val="002060"/>
                  </a:solidFill>
                  <a:sym typeface="Wingdings" panose="05000000000000000000" pitchFamily="2" charset="2"/>
                </a:rPr>
                <a:t>phải</a:t>
              </a:r>
              <a:r>
                <a:rPr lang="en-US" sz="3600" dirty="0">
                  <a:solidFill>
                    <a:srgbClr val="002060"/>
                  </a:solidFill>
                  <a:sym typeface="Wingdings" panose="05000000000000000000" pitchFamily="2" charset="2"/>
                </a:rPr>
                <a:t> </a:t>
              </a:r>
              <a:r>
                <a:rPr lang="en-US" sz="3600" dirty="0" err="1">
                  <a:solidFill>
                    <a:srgbClr val="002060"/>
                  </a:solidFill>
                  <a:sym typeface="Wingdings" panose="05000000000000000000" pitchFamily="2" charset="2"/>
                </a:rPr>
                <a:t>xử</a:t>
              </a:r>
              <a:r>
                <a:rPr lang="en-US" sz="3600" dirty="0">
                  <a:solidFill>
                    <a:srgbClr val="002060"/>
                  </a:solidFill>
                  <a:sym typeface="Wingdings" panose="05000000000000000000" pitchFamily="2" charset="2"/>
                </a:rPr>
                <a:t> </a:t>
              </a:r>
              <a:r>
                <a:rPr lang="en-US" sz="3600" dirty="0" err="1">
                  <a:solidFill>
                    <a:srgbClr val="002060"/>
                  </a:solidFill>
                  <a:sym typeface="Wingdings" panose="05000000000000000000" pitchFamily="2" charset="2"/>
                </a:rPr>
                <a:t>lí</a:t>
              </a:r>
              <a:r>
                <a:rPr lang="en-US" sz="3600" dirty="0">
                  <a:solidFill>
                    <a:srgbClr val="002060"/>
                  </a:solidFill>
                  <a:sym typeface="Wingdings" panose="05000000000000000000" pitchFamily="2" charset="2"/>
                </a:rPr>
                <a:t> </a:t>
              </a:r>
              <a:r>
                <a:rPr lang="en-US" sz="3600" dirty="0" err="1">
                  <a:solidFill>
                    <a:srgbClr val="002060"/>
                  </a:solidFill>
                  <a:sym typeface="Wingdings" panose="05000000000000000000" pitchFamily="2" charset="2"/>
                </a:rPr>
                <a:t>số</a:t>
              </a:r>
              <a:r>
                <a:rPr lang="en-US" sz="3600" dirty="0">
                  <a:solidFill>
                    <a:srgbClr val="002060"/>
                  </a:solidFill>
                  <a:sym typeface="Wingdings" panose="05000000000000000000" pitchFamily="2" charset="2"/>
                </a:rPr>
                <a:t> </a:t>
              </a:r>
              <a:r>
                <a:rPr lang="en-US" sz="3600" dirty="0" err="1">
                  <a:solidFill>
                    <a:srgbClr val="002060"/>
                  </a:solidFill>
                  <a:sym typeface="Wingdings" panose="05000000000000000000" pitchFamily="2" charset="2"/>
                </a:rPr>
                <a:t>liệu</a:t>
              </a:r>
              <a:endParaRPr lang="en-US" sz="3600" dirty="0">
                <a:solidFill>
                  <a:srgbClr val="002060"/>
                </a:solidFill>
              </a:endParaRPr>
            </a:p>
          </p:txBody>
        </p:sp>
      </p:grpSp>
      <p:grpSp>
        <p:nvGrpSpPr>
          <p:cNvPr id="45" name="Group 44"/>
          <p:cNvGrpSpPr/>
          <p:nvPr/>
        </p:nvGrpSpPr>
        <p:grpSpPr>
          <a:xfrm>
            <a:off x="7361777" y="5010512"/>
            <a:ext cx="4743801" cy="1754326"/>
            <a:chOff x="7320045" y="856267"/>
            <a:chExt cx="4743801" cy="1754326"/>
          </a:xfrm>
          <a:solidFill>
            <a:schemeClr val="accent4">
              <a:lumMod val="20000"/>
              <a:lumOff val="80000"/>
            </a:schemeClr>
          </a:solidFill>
        </p:grpSpPr>
        <p:sp>
          <p:nvSpPr>
            <p:cNvPr id="47" name="Rectangle 46"/>
            <p:cNvSpPr/>
            <p:nvPr/>
          </p:nvSpPr>
          <p:spPr>
            <a:xfrm>
              <a:off x="7320045" y="856267"/>
              <a:ext cx="4743801" cy="175432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p:cNvSpPr/>
            <p:nvPr/>
          </p:nvSpPr>
          <p:spPr>
            <a:xfrm>
              <a:off x="7510365" y="1317200"/>
              <a:ext cx="4553481" cy="646331"/>
            </a:xfrm>
            <a:prstGeom prst="rect">
              <a:avLst/>
            </a:prstGeom>
            <a:grpFill/>
            <a:ln>
              <a:noFill/>
              <a:prstDash val="dash"/>
            </a:ln>
          </p:spPr>
          <p:txBody>
            <a:bodyPr wrap="square">
              <a:spAutoFit/>
            </a:bodyPr>
            <a:lstStyle/>
            <a:p>
              <a:r>
                <a:rPr lang="en-US" sz="3600" dirty="0" err="1">
                  <a:solidFill>
                    <a:srgbClr val="002060"/>
                  </a:solidFill>
                </a:rPr>
                <a:t>Cách</a:t>
              </a:r>
              <a:r>
                <a:rPr lang="en-US" sz="3600" dirty="0">
                  <a:solidFill>
                    <a:srgbClr val="002060"/>
                  </a:solidFill>
                </a:rPr>
                <a:t> </a:t>
              </a:r>
              <a:r>
                <a:rPr lang="en-US" sz="3600" dirty="0" err="1">
                  <a:solidFill>
                    <a:srgbClr val="002060"/>
                  </a:solidFill>
                </a:rPr>
                <a:t>xử</a:t>
              </a:r>
              <a:r>
                <a:rPr lang="en-US" sz="3600" dirty="0">
                  <a:solidFill>
                    <a:srgbClr val="002060"/>
                  </a:solidFill>
                </a:rPr>
                <a:t> </a:t>
              </a:r>
              <a:r>
                <a:rPr lang="en-US" sz="3600" dirty="0" err="1">
                  <a:solidFill>
                    <a:srgbClr val="002060"/>
                  </a:solidFill>
                </a:rPr>
                <a:t>lí</a:t>
              </a:r>
              <a:r>
                <a:rPr lang="en-US" sz="3600" dirty="0">
                  <a:solidFill>
                    <a:srgbClr val="002060"/>
                  </a:solidFill>
                </a:rPr>
                <a:t> </a:t>
              </a:r>
              <a:r>
                <a:rPr lang="en-US" sz="3600" dirty="0" err="1">
                  <a:solidFill>
                    <a:srgbClr val="002060"/>
                  </a:solidFill>
                </a:rPr>
                <a:t>số</a:t>
              </a:r>
              <a:r>
                <a:rPr lang="en-US" sz="3600" dirty="0">
                  <a:solidFill>
                    <a:srgbClr val="002060"/>
                  </a:solidFill>
                </a:rPr>
                <a:t> </a:t>
              </a:r>
              <a:r>
                <a:rPr lang="en-US" sz="3600" dirty="0" err="1">
                  <a:solidFill>
                    <a:srgbClr val="002060"/>
                  </a:solidFill>
                </a:rPr>
                <a:t>liệu</a:t>
              </a:r>
              <a:r>
                <a:rPr lang="en-US" sz="3600" dirty="0">
                  <a:solidFill>
                    <a:srgbClr val="002060"/>
                  </a:solidFill>
                </a:rPr>
                <a:t> </a:t>
              </a:r>
              <a:r>
                <a:rPr lang="en-US" sz="3600" dirty="0" err="1">
                  <a:solidFill>
                    <a:srgbClr val="002060"/>
                  </a:solidFill>
                </a:rPr>
                <a:t>về</a:t>
              </a:r>
              <a:r>
                <a:rPr lang="en-US" sz="3600" dirty="0">
                  <a:solidFill>
                    <a:srgbClr val="002060"/>
                  </a:solidFill>
                </a:rPr>
                <a:t> </a:t>
              </a:r>
              <a:r>
                <a:rPr lang="en-US" sz="3600" dirty="0">
                  <a:solidFill>
                    <a:srgbClr val="002060"/>
                  </a:solidFill>
                  <a:latin typeface="Tahoma" panose="020B0604030504040204" pitchFamily="34" charset="0"/>
                  <a:ea typeface="Tahoma" panose="020B0604030504040204" pitchFamily="34" charset="0"/>
                  <a:cs typeface="Tahoma" panose="020B0604030504040204" pitchFamily="34" charset="0"/>
                </a:rPr>
                <a:t>%</a:t>
              </a:r>
            </a:p>
          </p:txBody>
        </p:sp>
      </p:grpSp>
      <p:pic>
        <p:nvPicPr>
          <p:cNvPr id="14" name="Picture 13"/>
          <p:cNvPicPr>
            <a:picLocks noChangeAspect="1"/>
          </p:cNvPicPr>
          <p:nvPr/>
        </p:nvPicPr>
        <p:blipFill>
          <a:blip r:embed="rId2"/>
          <a:stretch>
            <a:fillRect/>
          </a:stretch>
        </p:blipFill>
        <p:spPr>
          <a:xfrm>
            <a:off x="72368" y="5151411"/>
            <a:ext cx="6938032" cy="1600200"/>
          </a:xfrm>
          <a:prstGeom prst="rect">
            <a:avLst/>
          </a:prstGeom>
          <a:ln w="12700" cap="sq" cmpd="thickThin">
            <a:solidFill>
              <a:srgbClr val="000000"/>
            </a:solidFill>
            <a:prstDash val="solid"/>
            <a:miter lim="800000"/>
          </a:ln>
          <a:effectLst>
            <a:innerShdw blurRad="76200">
              <a:srgbClr val="000000"/>
            </a:innerShdw>
          </a:effectLst>
        </p:spPr>
      </p:pic>
      <p:sp>
        <p:nvSpPr>
          <p:cNvPr id="16" name="Rectangle 15"/>
          <p:cNvSpPr/>
          <p:nvPr/>
        </p:nvSpPr>
        <p:spPr>
          <a:xfrm>
            <a:off x="1956390" y="770083"/>
            <a:ext cx="10235609" cy="5445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Hình ảnh Phân Tích Phân Tích Học Kinh Doanh Tài Chính Của Máy Bay Nghiên  Cứu Biểu Tượng Gr, Hạch Toán Kế Toán, Phân Tích., Phân Tích Học Vector và  PNG với"/>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17596" y="-616213"/>
            <a:ext cx="2651420" cy="26514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1088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barn(inVertical)">
                                      <p:cBhvr>
                                        <p:cTn id="12" dur="500"/>
                                        <p:tgtEl>
                                          <p:spTgt spid="3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5"/>
                                        </p:tgtEl>
                                        <p:attrNameLst>
                                          <p:attrName>style.visibility</p:attrName>
                                        </p:attrNameLst>
                                      </p:cBhvr>
                                      <p:to>
                                        <p:strVal val="visible"/>
                                      </p:to>
                                    </p:set>
                                    <p:animEffect transition="in" filter="barn(inVertical)">
                                      <p:cBhvr>
                                        <p:cTn id="17"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Protractor Angle Geometry - Free vector graphic on Pixabay">
            <a:extLst>
              <a:ext uri="{FF2B5EF4-FFF2-40B4-BE49-F238E27FC236}">
                <a16:creationId xmlns:a16="http://schemas.microsoft.com/office/drawing/2014/main" id="{D97B68F4-CA6A-4C17-B183-95C6080BD16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1353961" y="3013352"/>
            <a:ext cx="4378910" cy="2309191"/>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6" descr="Protractor Angle Geometry - Free vector graphic on Pixabay">
            <a:extLst>
              <a:ext uri="{FF2B5EF4-FFF2-40B4-BE49-F238E27FC236}">
                <a16:creationId xmlns:a16="http://schemas.microsoft.com/office/drawing/2014/main" id="{3F3DB627-E001-4B94-A58C-5541C8C8EBA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6200000">
            <a:off x="-706746" y="3007332"/>
            <a:ext cx="4378910" cy="2309191"/>
          </a:xfrm>
          <a:prstGeom prst="rect">
            <a:avLst/>
          </a:prstGeom>
          <a:noFill/>
          <a:ln w="19050">
            <a:noFill/>
          </a:ln>
          <a:extLst>
            <a:ext uri="{909E8E84-426E-40DD-AFC4-6F175D3DCCD1}">
              <a14:hiddenFill xmlns:a14="http://schemas.microsoft.com/office/drawing/2010/main">
                <a:solidFill>
                  <a:srgbClr val="FFFFFF"/>
                </a:solidFill>
              </a14:hiddenFill>
            </a:ext>
          </a:extLst>
        </p:spPr>
      </p:pic>
      <p:sp>
        <p:nvSpPr>
          <p:cNvPr id="9" name="Rectangle 8"/>
          <p:cNvSpPr/>
          <p:nvPr/>
        </p:nvSpPr>
        <p:spPr>
          <a:xfrm>
            <a:off x="9166770" y="3490268"/>
            <a:ext cx="3025230" cy="336773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val 1">
            <a:extLst>
              <a:ext uri="{FF2B5EF4-FFF2-40B4-BE49-F238E27FC236}">
                <a16:creationId xmlns:a16="http://schemas.microsoft.com/office/drawing/2014/main" id="{8E6392F5-1E68-4E94-B77B-BD06A2127CFF}"/>
              </a:ext>
            </a:extLst>
          </p:cNvPr>
          <p:cNvSpPr/>
          <p:nvPr/>
        </p:nvSpPr>
        <p:spPr>
          <a:xfrm>
            <a:off x="393242" y="2057356"/>
            <a:ext cx="4209143" cy="4209143"/>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CF947B8A-7734-423E-83B9-8849887FF285}"/>
              </a:ext>
            </a:extLst>
          </p:cNvPr>
          <p:cNvSpPr txBox="1"/>
          <p:nvPr/>
        </p:nvSpPr>
        <p:spPr>
          <a:xfrm>
            <a:off x="6274903" y="1712662"/>
            <a:ext cx="5213103" cy="461665"/>
          </a:xfrm>
          <a:prstGeom prst="rect">
            <a:avLst/>
          </a:prstGeom>
          <a:noFill/>
        </p:spPr>
        <p:txBody>
          <a:bodyPr wrap="square" rtlCol="0">
            <a:spAutoFit/>
          </a:bodyPr>
          <a:lstStyle/>
          <a:p>
            <a:r>
              <a:rPr lang="en-US" sz="2400" dirty="0" err="1">
                <a:solidFill>
                  <a:srgbClr val="0070C0"/>
                </a:solidFill>
              </a:rPr>
              <a:t>Bước</a:t>
            </a:r>
            <a:r>
              <a:rPr lang="en-US" sz="2400" dirty="0">
                <a:solidFill>
                  <a:srgbClr val="0070C0"/>
                </a:solidFill>
              </a:rPr>
              <a:t> 1: </a:t>
            </a:r>
            <a:r>
              <a:rPr lang="en-US" sz="2400" dirty="0" err="1">
                <a:solidFill>
                  <a:srgbClr val="0070C0"/>
                </a:solidFill>
              </a:rPr>
              <a:t>Vẽ</a:t>
            </a:r>
            <a:r>
              <a:rPr lang="en-US" sz="2400" dirty="0">
                <a:solidFill>
                  <a:srgbClr val="0070C0"/>
                </a:solidFill>
              </a:rPr>
              <a:t> </a:t>
            </a:r>
            <a:r>
              <a:rPr lang="en-US" sz="2400" dirty="0" err="1">
                <a:solidFill>
                  <a:srgbClr val="0070C0"/>
                </a:solidFill>
              </a:rPr>
              <a:t>đường</a:t>
            </a:r>
            <a:r>
              <a:rPr lang="en-US" sz="2400" dirty="0">
                <a:solidFill>
                  <a:srgbClr val="0070C0"/>
                </a:solidFill>
              </a:rPr>
              <a:t> </a:t>
            </a:r>
            <a:r>
              <a:rPr lang="en-US" sz="2400" dirty="0" err="1">
                <a:solidFill>
                  <a:srgbClr val="0070C0"/>
                </a:solidFill>
              </a:rPr>
              <a:t>tròn</a:t>
            </a:r>
            <a:r>
              <a:rPr lang="en-US" sz="2400" dirty="0">
                <a:solidFill>
                  <a:srgbClr val="0070C0"/>
                </a:solidFill>
              </a:rPr>
              <a:t> </a:t>
            </a:r>
            <a:r>
              <a:rPr lang="en-US" sz="2400" dirty="0" err="1">
                <a:solidFill>
                  <a:srgbClr val="0070C0"/>
                </a:solidFill>
              </a:rPr>
              <a:t>bán</a:t>
            </a:r>
            <a:r>
              <a:rPr lang="en-US" sz="2400" dirty="0">
                <a:solidFill>
                  <a:srgbClr val="0070C0"/>
                </a:solidFill>
              </a:rPr>
              <a:t> </a:t>
            </a:r>
            <a:r>
              <a:rPr lang="en-US" sz="2400" dirty="0" err="1">
                <a:solidFill>
                  <a:srgbClr val="0070C0"/>
                </a:solidFill>
              </a:rPr>
              <a:t>kính</a:t>
            </a:r>
            <a:r>
              <a:rPr lang="en-US" sz="2400" dirty="0">
                <a:solidFill>
                  <a:srgbClr val="0070C0"/>
                </a:solidFill>
              </a:rPr>
              <a:t> R (R = 2 cm)</a:t>
            </a:r>
          </a:p>
        </p:txBody>
      </p:sp>
      <p:sp>
        <p:nvSpPr>
          <p:cNvPr id="20" name="TextBox 19">
            <a:extLst>
              <a:ext uri="{FF2B5EF4-FFF2-40B4-BE49-F238E27FC236}">
                <a16:creationId xmlns:a16="http://schemas.microsoft.com/office/drawing/2014/main" id="{849626D0-40E2-480A-A58C-D64DAA4C0D50}"/>
              </a:ext>
            </a:extLst>
          </p:cNvPr>
          <p:cNvSpPr txBox="1"/>
          <p:nvPr/>
        </p:nvSpPr>
        <p:spPr>
          <a:xfrm>
            <a:off x="6358903" y="2331551"/>
            <a:ext cx="5615735" cy="461665"/>
          </a:xfrm>
          <a:prstGeom prst="rect">
            <a:avLst/>
          </a:prstGeom>
          <a:noFill/>
        </p:spPr>
        <p:txBody>
          <a:bodyPr wrap="square" rtlCol="0">
            <a:spAutoFit/>
          </a:bodyPr>
          <a:lstStyle/>
          <a:p>
            <a:r>
              <a:rPr lang="en-US" sz="2400" dirty="0" err="1">
                <a:solidFill>
                  <a:srgbClr val="0070C0"/>
                </a:solidFill>
              </a:rPr>
              <a:t>Lấy</a:t>
            </a:r>
            <a:r>
              <a:rPr lang="en-US" sz="2400" dirty="0">
                <a:solidFill>
                  <a:srgbClr val="0070C0"/>
                </a:solidFill>
              </a:rPr>
              <a:t> </a:t>
            </a:r>
            <a:r>
              <a:rPr lang="en-US" sz="2400" dirty="0" err="1">
                <a:solidFill>
                  <a:srgbClr val="0070C0"/>
                </a:solidFill>
              </a:rPr>
              <a:t>kim</a:t>
            </a:r>
            <a:r>
              <a:rPr lang="en-US" sz="2400" dirty="0">
                <a:solidFill>
                  <a:srgbClr val="0070C0"/>
                </a:solidFill>
              </a:rPr>
              <a:t> 12h </a:t>
            </a:r>
            <a:r>
              <a:rPr lang="en-US" sz="2400" dirty="0" err="1">
                <a:solidFill>
                  <a:srgbClr val="0070C0"/>
                </a:solidFill>
              </a:rPr>
              <a:t>làm</a:t>
            </a:r>
            <a:r>
              <a:rPr lang="en-US" sz="2400" dirty="0">
                <a:solidFill>
                  <a:srgbClr val="0070C0"/>
                </a:solidFill>
              </a:rPr>
              <a:t> </a:t>
            </a:r>
            <a:r>
              <a:rPr lang="en-US" sz="2400" dirty="0" err="1">
                <a:solidFill>
                  <a:srgbClr val="0070C0"/>
                </a:solidFill>
              </a:rPr>
              <a:t>gốc</a:t>
            </a:r>
            <a:r>
              <a:rPr lang="en-US" sz="2400" dirty="0">
                <a:solidFill>
                  <a:srgbClr val="0070C0"/>
                </a:solidFill>
              </a:rPr>
              <a:t> 0</a:t>
            </a:r>
            <a:r>
              <a:rPr lang="en-US" sz="2400" baseline="30000" dirty="0">
                <a:solidFill>
                  <a:srgbClr val="0070C0"/>
                </a:solidFill>
              </a:rPr>
              <a:t>o   </a:t>
            </a:r>
            <a:r>
              <a:rPr lang="en-US" sz="2400" dirty="0" err="1">
                <a:solidFill>
                  <a:srgbClr val="0070C0"/>
                </a:solidFill>
              </a:rPr>
              <a:t>Vẽ</a:t>
            </a:r>
            <a:r>
              <a:rPr lang="en-US" sz="2400" dirty="0">
                <a:solidFill>
                  <a:srgbClr val="0070C0"/>
                </a:solidFill>
              </a:rPr>
              <a:t> </a:t>
            </a:r>
            <a:r>
              <a:rPr lang="en-US" sz="2400" dirty="0" err="1">
                <a:solidFill>
                  <a:srgbClr val="0070C0"/>
                </a:solidFill>
              </a:rPr>
              <a:t>thuận</a:t>
            </a:r>
            <a:r>
              <a:rPr lang="en-US" sz="2400" dirty="0">
                <a:solidFill>
                  <a:srgbClr val="0070C0"/>
                </a:solidFill>
              </a:rPr>
              <a:t> </a:t>
            </a:r>
            <a:r>
              <a:rPr lang="en-US" sz="2400" dirty="0" err="1">
                <a:solidFill>
                  <a:srgbClr val="0070C0"/>
                </a:solidFill>
              </a:rPr>
              <a:t>kim</a:t>
            </a:r>
            <a:r>
              <a:rPr lang="en-US" sz="2400" dirty="0">
                <a:solidFill>
                  <a:srgbClr val="0070C0"/>
                </a:solidFill>
              </a:rPr>
              <a:t> </a:t>
            </a:r>
            <a:r>
              <a:rPr lang="en-US" sz="2400" dirty="0" err="1">
                <a:solidFill>
                  <a:srgbClr val="0070C0"/>
                </a:solidFill>
              </a:rPr>
              <a:t>đồng</a:t>
            </a:r>
            <a:r>
              <a:rPr lang="en-US" sz="2400" dirty="0">
                <a:solidFill>
                  <a:srgbClr val="0070C0"/>
                </a:solidFill>
              </a:rPr>
              <a:t> </a:t>
            </a:r>
            <a:r>
              <a:rPr lang="en-US" sz="2400" dirty="0" err="1">
                <a:solidFill>
                  <a:srgbClr val="0070C0"/>
                </a:solidFill>
              </a:rPr>
              <a:t>hồ</a:t>
            </a:r>
            <a:endParaRPr lang="en-US" sz="2400" dirty="0">
              <a:solidFill>
                <a:srgbClr val="0070C0"/>
              </a:solidFill>
            </a:endParaRPr>
          </a:p>
        </p:txBody>
      </p:sp>
      <p:graphicFrame>
        <p:nvGraphicFramePr>
          <p:cNvPr id="23" name="Table 3">
            <a:extLst>
              <a:ext uri="{FF2B5EF4-FFF2-40B4-BE49-F238E27FC236}">
                <a16:creationId xmlns:a16="http://schemas.microsoft.com/office/drawing/2014/main" id="{BBCBB3F3-BD14-49D1-B012-904A7FDFAF2D}"/>
              </a:ext>
            </a:extLst>
          </p:cNvPr>
          <p:cNvGraphicFramePr>
            <a:graphicFrameLocks noGrp="1"/>
          </p:cNvGraphicFramePr>
          <p:nvPr>
            <p:extLst>
              <p:ext uri="{D42A27DB-BD31-4B8C-83A1-F6EECF244321}">
                <p14:modId xmlns:p14="http://schemas.microsoft.com/office/powerpoint/2010/main" val="804458329"/>
              </p:ext>
            </p:extLst>
          </p:nvPr>
        </p:nvGraphicFramePr>
        <p:xfrm>
          <a:off x="260478" y="82479"/>
          <a:ext cx="5259010" cy="2112645"/>
        </p:xfrm>
        <a:graphic>
          <a:graphicData uri="http://schemas.openxmlformats.org/drawingml/2006/table">
            <a:tbl>
              <a:tblPr firstRow="1" bandRow="1">
                <a:tableStyleId>{5940675A-B579-460E-94D1-54222C63F5DA}</a:tableStyleId>
              </a:tblPr>
              <a:tblGrid>
                <a:gridCol w="3261522">
                  <a:extLst>
                    <a:ext uri="{9D8B030D-6E8A-4147-A177-3AD203B41FA5}">
                      <a16:colId xmlns:a16="http://schemas.microsoft.com/office/drawing/2014/main" val="3787422791"/>
                    </a:ext>
                  </a:extLst>
                </a:gridCol>
                <a:gridCol w="1997488">
                  <a:extLst>
                    <a:ext uri="{9D8B030D-6E8A-4147-A177-3AD203B41FA5}">
                      <a16:colId xmlns:a16="http://schemas.microsoft.com/office/drawing/2014/main" val="645687302"/>
                    </a:ext>
                  </a:extLst>
                </a:gridCol>
              </a:tblGrid>
              <a:tr h="405938">
                <a:tc>
                  <a:txBody>
                    <a:bodyPr/>
                    <a:lstStyle/>
                    <a:p>
                      <a:pPr algn="ctr"/>
                      <a:endParaRPr lang="en-US" sz="2400" b="1" dirty="0"/>
                    </a:p>
                  </a:txBody>
                  <a:tcPr/>
                </a:tc>
                <a:tc>
                  <a:txBody>
                    <a:bodyPr/>
                    <a:lstStyle/>
                    <a:p>
                      <a:pPr algn="ctr"/>
                      <a:r>
                        <a:rPr lang="en-US" sz="2400" b="0" dirty="0"/>
                        <a:t>2002</a:t>
                      </a:r>
                    </a:p>
                  </a:txBody>
                  <a:tcPr/>
                </a:tc>
                <a:extLst>
                  <a:ext uri="{0D108BD9-81ED-4DB2-BD59-A6C34878D82A}">
                    <a16:rowId xmlns:a16="http://schemas.microsoft.com/office/drawing/2014/main" val="359188173"/>
                  </a:ext>
                </a:extLst>
              </a:tr>
              <a:tr h="405938">
                <a:tc>
                  <a:txBody>
                    <a:bodyPr/>
                    <a:lstStyle/>
                    <a:p>
                      <a:pPr algn="l" fontAlgn="ctr"/>
                      <a:r>
                        <a:rPr lang="vi-VN" sz="2400" b="0" i="0" u="none" strike="noStrike" dirty="0">
                          <a:solidFill>
                            <a:srgbClr val="000000"/>
                          </a:solidFill>
                          <a:effectLst/>
                          <a:latin typeface="+mn-lt"/>
                        </a:rPr>
                        <a:t>Cây lương thực</a:t>
                      </a:r>
                    </a:p>
                  </a:txBody>
                  <a:tcPr marL="9525" marR="9525" marT="9525" marB="0" anchor="ctr"/>
                </a:tc>
                <a:tc>
                  <a:txBody>
                    <a:bodyPr/>
                    <a:lstStyle/>
                    <a:p>
                      <a:pPr algn="ctr"/>
                      <a:r>
                        <a:rPr lang="en-US" sz="2400" dirty="0"/>
                        <a:t>64,8</a:t>
                      </a:r>
                    </a:p>
                  </a:txBody>
                  <a:tcPr/>
                </a:tc>
                <a:extLst>
                  <a:ext uri="{0D108BD9-81ED-4DB2-BD59-A6C34878D82A}">
                    <a16:rowId xmlns:a16="http://schemas.microsoft.com/office/drawing/2014/main" val="2080895942"/>
                  </a:ext>
                </a:extLst>
              </a:tr>
              <a:tr h="405938">
                <a:tc>
                  <a:txBody>
                    <a:bodyPr/>
                    <a:lstStyle/>
                    <a:p>
                      <a:pPr algn="l" fontAlgn="ctr"/>
                      <a:r>
                        <a:rPr lang="vi-VN" sz="2400" b="0" i="0" u="none" strike="noStrike">
                          <a:solidFill>
                            <a:srgbClr val="000000"/>
                          </a:solidFill>
                          <a:effectLst/>
                          <a:latin typeface="+mn-lt"/>
                        </a:rPr>
                        <a:t>Cây công nghiệp</a:t>
                      </a:r>
                    </a:p>
                  </a:txBody>
                  <a:tcPr marL="9525" marR="9525" marT="9525" marB="0" anchor="ctr"/>
                </a:tc>
                <a:tc>
                  <a:txBody>
                    <a:bodyPr/>
                    <a:lstStyle/>
                    <a:p>
                      <a:pPr algn="ctr"/>
                      <a:r>
                        <a:rPr lang="en-US" sz="2400" dirty="0"/>
                        <a:t>18,2</a:t>
                      </a:r>
                    </a:p>
                  </a:txBody>
                  <a:tcPr/>
                </a:tc>
                <a:extLst>
                  <a:ext uri="{0D108BD9-81ED-4DB2-BD59-A6C34878D82A}">
                    <a16:rowId xmlns:a16="http://schemas.microsoft.com/office/drawing/2014/main" val="3716340885"/>
                  </a:ext>
                </a:extLst>
              </a:tr>
              <a:tr h="301661">
                <a:tc>
                  <a:txBody>
                    <a:bodyPr/>
                    <a:lstStyle/>
                    <a:p>
                      <a:pPr algn="l" fontAlgn="ctr"/>
                      <a:r>
                        <a:rPr lang="vi-VN" sz="2400" b="0" i="0" u="none" strike="noStrike" dirty="0">
                          <a:solidFill>
                            <a:srgbClr val="000000"/>
                          </a:solidFill>
                          <a:effectLst/>
                          <a:latin typeface="+mn-lt"/>
                        </a:rPr>
                        <a:t>Cây thực phẩm. cây ăn quả. cây khác</a:t>
                      </a:r>
                    </a:p>
                  </a:txBody>
                  <a:tcPr marL="9525" marR="9525" marT="9525" marB="0" anchor="ctr"/>
                </a:tc>
                <a:tc>
                  <a:txBody>
                    <a:bodyPr/>
                    <a:lstStyle/>
                    <a:p>
                      <a:pPr algn="ctr"/>
                      <a:r>
                        <a:rPr lang="en-US" sz="2400"/>
                        <a:t>17</a:t>
                      </a:r>
                      <a:endParaRPr lang="en-US" sz="2400" dirty="0"/>
                    </a:p>
                  </a:txBody>
                  <a:tcPr/>
                </a:tc>
                <a:extLst>
                  <a:ext uri="{0D108BD9-81ED-4DB2-BD59-A6C34878D82A}">
                    <a16:rowId xmlns:a16="http://schemas.microsoft.com/office/drawing/2014/main" val="789288047"/>
                  </a:ext>
                </a:extLst>
              </a:tr>
            </a:tbl>
          </a:graphicData>
        </a:graphic>
      </p:graphicFrame>
      <p:sp>
        <p:nvSpPr>
          <p:cNvPr id="17" name="TextBox 16">
            <a:extLst>
              <a:ext uri="{FF2B5EF4-FFF2-40B4-BE49-F238E27FC236}">
                <a16:creationId xmlns:a16="http://schemas.microsoft.com/office/drawing/2014/main" id="{FA8EF287-188C-4BB1-A2CB-8A5E362B0361}"/>
              </a:ext>
            </a:extLst>
          </p:cNvPr>
          <p:cNvSpPr txBox="1"/>
          <p:nvPr/>
        </p:nvSpPr>
        <p:spPr>
          <a:xfrm>
            <a:off x="6370530" y="2964836"/>
            <a:ext cx="7645544" cy="461665"/>
          </a:xfrm>
          <a:prstGeom prst="rect">
            <a:avLst/>
          </a:prstGeom>
          <a:noFill/>
        </p:spPr>
        <p:txBody>
          <a:bodyPr wrap="square" rtlCol="0">
            <a:spAutoFit/>
          </a:bodyPr>
          <a:lstStyle/>
          <a:p>
            <a:r>
              <a:rPr lang="en-US" sz="2400" dirty="0" err="1">
                <a:solidFill>
                  <a:srgbClr val="0070C0"/>
                </a:solidFill>
              </a:rPr>
              <a:t>Bước</a:t>
            </a:r>
            <a:r>
              <a:rPr lang="en-US" sz="2400" dirty="0">
                <a:solidFill>
                  <a:srgbClr val="0070C0"/>
                </a:solidFill>
              </a:rPr>
              <a:t> 2: </a:t>
            </a:r>
            <a:r>
              <a:rPr lang="en-US" sz="2400" dirty="0" err="1">
                <a:solidFill>
                  <a:srgbClr val="0070C0"/>
                </a:solidFill>
              </a:rPr>
              <a:t>Vẽ</a:t>
            </a:r>
            <a:r>
              <a:rPr lang="en-US" sz="2400" dirty="0">
                <a:solidFill>
                  <a:srgbClr val="0070C0"/>
                </a:solidFill>
              </a:rPr>
              <a:t> </a:t>
            </a:r>
            <a:r>
              <a:rPr lang="en-US" sz="2400" dirty="0" err="1">
                <a:solidFill>
                  <a:srgbClr val="0070C0"/>
                </a:solidFill>
              </a:rPr>
              <a:t>theo</a:t>
            </a:r>
            <a:r>
              <a:rPr lang="en-US" sz="2400" dirty="0">
                <a:solidFill>
                  <a:srgbClr val="0070C0"/>
                </a:solidFill>
              </a:rPr>
              <a:t> </a:t>
            </a:r>
            <a:r>
              <a:rPr lang="en-US" sz="2400" dirty="0" err="1">
                <a:solidFill>
                  <a:srgbClr val="0070C0"/>
                </a:solidFill>
              </a:rPr>
              <a:t>thứ</a:t>
            </a:r>
            <a:r>
              <a:rPr lang="en-US" sz="2400" dirty="0">
                <a:solidFill>
                  <a:srgbClr val="0070C0"/>
                </a:solidFill>
              </a:rPr>
              <a:t> </a:t>
            </a:r>
            <a:r>
              <a:rPr lang="en-US" sz="2400" dirty="0" err="1">
                <a:solidFill>
                  <a:srgbClr val="0070C0"/>
                </a:solidFill>
              </a:rPr>
              <a:t>tự</a:t>
            </a:r>
            <a:r>
              <a:rPr lang="en-US" sz="2400" dirty="0">
                <a:solidFill>
                  <a:srgbClr val="0070C0"/>
                </a:solidFill>
              </a:rPr>
              <a:t> </a:t>
            </a:r>
            <a:r>
              <a:rPr lang="en-US" sz="2400" dirty="0" err="1">
                <a:solidFill>
                  <a:srgbClr val="0070C0"/>
                </a:solidFill>
              </a:rPr>
              <a:t>trên</a:t>
            </a:r>
            <a:r>
              <a:rPr lang="en-US" sz="2400" dirty="0">
                <a:solidFill>
                  <a:srgbClr val="0070C0"/>
                </a:solidFill>
              </a:rPr>
              <a:t> </a:t>
            </a:r>
            <a:r>
              <a:rPr lang="en-US" sz="2400" dirty="0" err="1">
                <a:solidFill>
                  <a:srgbClr val="0070C0"/>
                </a:solidFill>
              </a:rPr>
              <a:t>biểu</a:t>
            </a:r>
            <a:r>
              <a:rPr lang="en-US" sz="2400" dirty="0">
                <a:solidFill>
                  <a:srgbClr val="0070C0"/>
                </a:solidFill>
              </a:rPr>
              <a:t> </a:t>
            </a:r>
            <a:r>
              <a:rPr lang="en-US" sz="2400" dirty="0" err="1">
                <a:solidFill>
                  <a:srgbClr val="0070C0"/>
                </a:solidFill>
              </a:rPr>
              <a:t>đồ</a:t>
            </a:r>
            <a:r>
              <a:rPr lang="en-US" sz="2400" dirty="0">
                <a:solidFill>
                  <a:srgbClr val="0070C0"/>
                </a:solidFill>
              </a:rPr>
              <a:t>, </a:t>
            </a:r>
            <a:r>
              <a:rPr lang="en-US" sz="2400" err="1">
                <a:solidFill>
                  <a:srgbClr val="0070C0"/>
                </a:solidFill>
              </a:rPr>
              <a:t>mỗi</a:t>
            </a:r>
            <a:r>
              <a:rPr lang="en-US" sz="2400">
                <a:solidFill>
                  <a:srgbClr val="FF0000"/>
                </a:solidFill>
              </a:rPr>
              <a:t> 1% </a:t>
            </a:r>
            <a:r>
              <a:rPr lang="en-US" sz="240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400">
                <a:solidFill>
                  <a:srgbClr val="0070C0"/>
                </a:solidFill>
              </a:rPr>
              <a:t>là </a:t>
            </a:r>
            <a:r>
              <a:rPr lang="en-US" sz="2400" dirty="0">
                <a:solidFill>
                  <a:srgbClr val="0070C0"/>
                </a:solidFill>
              </a:rPr>
              <a:t>3,6</a:t>
            </a:r>
            <a:r>
              <a:rPr lang="en-US" sz="2400" baseline="30000" dirty="0">
                <a:solidFill>
                  <a:srgbClr val="0070C0"/>
                </a:solidFill>
              </a:rPr>
              <a:t>o</a:t>
            </a:r>
            <a:r>
              <a:rPr lang="en-US" sz="2400" dirty="0">
                <a:solidFill>
                  <a:srgbClr val="0070C0"/>
                </a:solidFill>
              </a:rPr>
              <a:t> </a:t>
            </a:r>
          </a:p>
        </p:txBody>
      </p:sp>
      <p:sp>
        <p:nvSpPr>
          <p:cNvPr id="26" name="TextBox 25">
            <a:extLst>
              <a:ext uri="{FF2B5EF4-FFF2-40B4-BE49-F238E27FC236}">
                <a16:creationId xmlns:a16="http://schemas.microsoft.com/office/drawing/2014/main" id="{546C4749-B2D1-484D-AD58-557E501A19A0}"/>
              </a:ext>
            </a:extLst>
          </p:cNvPr>
          <p:cNvSpPr txBox="1"/>
          <p:nvPr/>
        </p:nvSpPr>
        <p:spPr>
          <a:xfrm>
            <a:off x="4805855" y="3532179"/>
            <a:ext cx="3466608" cy="584775"/>
          </a:xfrm>
          <a:prstGeom prst="rect">
            <a:avLst/>
          </a:prstGeom>
          <a:noFill/>
        </p:spPr>
        <p:txBody>
          <a:bodyPr wrap="square" rtlCol="0">
            <a:spAutoFit/>
          </a:bodyPr>
          <a:lstStyle/>
          <a:p>
            <a:r>
              <a:rPr lang="en-US" sz="3200" dirty="0">
                <a:solidFill>
                  <a:srgbClr val="FF0000"/>
                </a:solidFill>
              </a:rPr>
              <a:t>64,8 x 3,6</a:t>
            </a:r>
            <a:r>
              <a:rPr lang="en-US" sz="3200" baseline="30000" dirty="0">
                <a:solidFill>
                  <a:srgbClr val="FF0000"/>
                </a:solidFill>
              </a:rPr>
              <a:t>o</a:t>
            </a:r>
            <a:r>
              <a:rPr lang="en-US" sz="3200" dirty="0">
                <a:solidFill>
                  <a:srgbClr val="FF0000"/>
                </a:solidFill>
              </a:rPr>
              <a:t> = 233</a:t>
            </a:r>
            <a:r>
              <a:rPr lang="en-US" sz="3200" baseline="30000" dirty="0">
                <a:solidFill>
                  <a:srgbClr val="FF0000"/>
                </a:solidFill>
              </a:rPr>
              <a:t>0</a:t>
            </a:r>
            <a:endParaRPr lang="en-US" sz="3200" dirty="0">
              <a:solidFill>
                <a:srgbClr val="FF0000"/>
              </a:solidFill>
            </a:endParaRPr>
          </a:p>
        </p:txBody>
      </p:sp>
      <p:cxnSp>
        <p:nvCxnSpPr>
          <p:cNvPr id="29" name="Straight Connector 28">
            <a:extLst>
              <a:ext uri="{FF2B5EF4-FFF2-40B4-BE49-F238E27FC236}">
                <a16:creationId xmlns:a16="http://schemas.microsoft.com/office/drawing/2014/main" id="{9C1FE08E-FE92-43ED-B123-721037ED0EDF}"/>
              </a:ext>
            </a:extLst>
          </p:cNvPr>
          <p:cNvCxnSpPr>
            <a:cxnSpLocks/>
          </p:cNvCxnSpPr>
          <p:nvPr/>
        </p:nvCxnSpPr>
        <p:spPr>
          <a:xfrm flipH="1">
            <a:off x="798753" y="4155907"/>
            <a:ext cx="1709324" cy="132673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7D42697B-4F6E-4075-A929-7D7C76340CFA}"/>
              </a:ext>
            </a:extLst>
          </p:cNvPr>
          <p:cNvSpPr txBox="1"/>
          <p:nvPr/>
        </p:nvSpPr>
        <p:spPr>
          <a:xfrm>
            <a:off x="2889983" y="3932288"/>
            <a:ext cx="814797" cy="369332"/>
          </a:xfrm>
          <a:prstGeom prst="rect">
            <a:avLst/>
          </a:prstGeom>
          <a:noFill/>
          <a:ln w="19050">
            <a:noFill/>
          </a:ln>
        </p:spPr>
        <p:txBody>
          <a:bodyPr wrap="square">
            <a:spAutoFit/>
          </a:bodyPr>
          <a:lstStyle/>
          <a:p>
            <a:r>
              <a:rPr lang="en-US" dirty="0">
                <a:solidFill>
                  <a:srgbClr val="FF0000"/>
                </a:solidFill>
              </a:rPr>
              <a:t>64,8</a:t>
            </a:r>
            <a:endParaRPr lang="en-US" dirty="0"/>
          </a:p>
        </p:txBody>
      </p:sp>
      <p:pic>
        <p:nvPicPr>
          <p:cNvPr id="2075" name="Picture 14" descr="icon-tick | Giải pháp in mã ký hiệu">
            <a:extLst>
              <a:ext uri="{FF2B5EF4-FFF2-40B4-BE49-F238E27FC236}">
                <a16:creationId xmlns:a16="http://schemas.microsoft.com/office/drawing/2014/main" id="{095388A5-09FF-49C4-8B78-0ED75F79FFF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66186" y="1475921"/>
            <a:ext cx="859822" cy="767698"/>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14" descr="icon-tick | Giải pháp in mã ký hiệu">
            <a:extLst>
              <a:ext uri="{FF2B5EF4-FFF2-40B4-BE49-F238E27FC236}">
                <a16:creationId xmlns:a16="http://schemas.microsoft.com/office/drawing/2014/main" id="{2D883C20-3BA9-406A-98A6-DA7CF4755BB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26530" y="2135472"/>
            <a:ext cx="859822" cy="767698"/>
          </a:xfrm>
          <a:prstGeom prst="rect">
            <a:avLst/>
          </a:prstGeom>
          <a:noFill/>
          <a:extLst>
            <a:ext uri="{909E8E84-426E-40DD-AFC4-6F175D3DCCD1}">
              <a14:hiddenFill xmlns:a14="http://schemas.microsoft.com/office/drawing/2010/main">
                <a:solidFill>
                  <a:srgbClr val="FFFFFF"/>
                </a:solidFill>
              </a14:hiddenFill>
            </a:ext>
          </a:extLst>
        </p:spPr>
      </p:pic>
      <p:pic>
        <p:nvPicPr>
          <p:cNvPr id="82" name="Picture 14" descr="icon-tick | Giải pháp in mã ký hiệu">
            <a:extLst>
              <a:ext uri="{FF2B5EF4-FFF2-40B4-BE49-F238E27FC236}">
                <a16:creationId xmlns:a16="http://schemas.microsoft.com/office/drawing/2014/main" id="{26E1944F-6A41-4746-8620-2EC674E6CE4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26530" y="2829938"/>
            <a:ext cx="859822" cy="767698"/>
          </a:xfrm>
          <a:prstGeom prst="rect">
            <a:avLst/>
          </a:prstGeom>
          <a:noFill/>
          <a:extLst>
            <a:ext uri="{909E8E84-426E-40DD-AFC4-6F175D3DCCD1}">
              <a14:hiddenFill xmlns:a14="http://schemas.microsoft.com/office/drawing/2010/main">
                <a:solidFill>
                  <a:srgbClr val="FFFFFF"/>
                </a:solidFill>
              </a14:hiddenFill>
            </a:ext>
          </a:extLst>
        </p:spPr>
      </p:pic>
      <p:sp>
        <p:nvSpPr>
          <p:cNvPr id="95" name="Title 1"/>
          <p:cNvSpPr txBox="1">
            <a:spLocks/>
          </p:cNvSpPr>
          <p:nvPr/>
        </p:nvSpPr>
        <p:spPr>
          <a:xfrm>
            <a:off x="5736411" y="297333"/>
            <a:ext cx="8368146" cy="99287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rgbClr val="DF2935"/>
                </a:solidFill>
              </a:rPr>
              <a:t>CÁCH VẼ BIỂU ĐỒ TRÒN</a:t>
            </a:r>
          </a:p>
        </p:txBody>
      </p:sp>
      <p:pic>
        <p:nvPicPr>
          <p:cNvPr id="4098" name="Picture 2" descr="Compas Icon High Res Stock Images | Shutterstoc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07620" y="3897565"/>
            <a:ext cx="1496510" cy="1611625"/>
          </a:xfrm>
          <a:prstGeom prst="rect">
            <a:avLst/>
          </a:prstGeom>
          <a:noFill/>
          <a:extLst>
            <a:ext uri="{909E8E84-426E-40DD-AFC4-6F175D3DCCD1}">
              <a14:hiddenFill xmlns:a14="http://schemas.microsoft.com/office/drawing/2010/main">
                <a:solidFill>
                  <a:srgbClr val="FFFFFF"/>
                </a:solidFill>
              </a14:hiddenFill>
            </a:ext>
          </a:extLst>
        </p:spPr>
      </p:pic>
      <p:pic>
        <p:nvPicPr>
          <p:cNvPr id="96" name="Picture 6" descr="Protractor Angle Geometry - Free vector graphic on Pixabay">
            <a:extLst>
              <a:ext uri="{FF2B5EF4-FFF2-40B4-BE49-F238E27FC236}">
                <a16:creationId xmlns:a16="http://schemas.microsoft.com/office/drawing/2014/main" id="{3F3DB627-E001-4B94-A58C-5541C8C8EBA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432850" y="4231008"/>
            <a:ext cx="1759150" cy="927677"/>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ình ảnh Biểu Tượng Tỷ Lệ Bút Chì Cho Dự án, Nền, Thiết Kế., Yếu Tố Vector  và PNG với nền trong suốt để tải xuống miễn phí"/>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146327" y="5373296"/>
            <a:ext cx="1341679" cy="1341679"/>
          </a:xfrm>
          <a:prstGeom prst="rect">
            <a:avLst/>
          </a:prstGeom>
          <a:noFill/>
          <a:extLst>
            <a:ext uri="{909E8E84-426E-40DD-AFC4-6F175D3DCCD1}">
              <a14:hiddenFill xmlns:a14="http://schemas.microsoft.com/office/drawing/2010/main">
                <a:solidFill>
                  <a:srgbClr val="FFFFFF"/>
                </a:solidFill>
              </a14:hiddenFill>
            </a:ext>
          </a:extLst>
        </p:spPr>
      </p:pic>
      <p:sp>
        <p:nvSpPr>
          <p:cNvPr id="97" name="Title 1"/>
          <p:cNvSpPr txBox="1">
            <a:spLocks/>
          </p:cNvSpPr>
          <p:nvPr/>
        </p:nvSpPr>
        <p:spPr>
          <a:xfrm>
            <a:off x="9905429" y="3532179"/>
            <a:ext cx="2145220" cy="99287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a:solidFill>
                  <a:srgbClr val="DF2935"/>
                </a:solidFill>
              </a:rPr>
              <a:t>DỤNG CỤ</a:t>
            </a:r>
          </a:p>
        </p:txBody>
      </p:sp>
      <p:sp>
        <p:nvSpPr>
          <p:cNvPr id="70" name="TextBox 69">
            <a:extLst>
              <a:ext uri="{FF2B5EF4-FFF2-40B4-BE49-F238E27FC236}">
                <a16:creationId xmlns:a16="http://schemas.microsoft.com/office/drawing/2014/main" id="{A771A419-7AD3-4097-AD5A-EA4411E293EC}"/>
              </a:ext>
            </a:extLst>
          </p:cNvPr>
          <p:cNvSpPr txBox="1"/>
          <p:nvPr/>
        </p:nvSpPr>
        <p:spPr>
          <a:xfrm>
            <a:off x="2367386" y="6296555"/>
            <a:ext cx="4874370" cy="584775"/>
          </a:xfrm>
          <a:prstGeom prst="rect">
            <a:avLst/>
          </a:prstGeom>
          <a:noFill/>
        </p:spPr>
        <p:txBody>
          <a:bodyPr wrap="square">
            <a:spAutoFit/>
          </a:bodyPr>
          <a:lstStyle/>
          <a:p>
            <a:r>
              <a:rPr lang="en-US" sz="3200" dirty="0">
                <a:solidFill>
                  <a:srgbClr val="FF0000"/>
                </a:solidFill>
              </a:rPr>
              <a:t>180</a:t>
            </a:r>
            <a:r>
              <a:rPr lang="en-US" sz="3200" baseline="30000" dirty="0">
                <a:solidFill>
                  <a:srgbClr val="FF0000"/>
                </a:solidFill>
              </a:rPr>
              <a:t>o</a:t>
            </a:r>
            <a:r>
              <a:rPr lang="en-US" sz="3200" dirty="0">
                <a:solidFill>
                  <a:srgbClr val="FF0000"/>
                </a:solidFill>
              </a:rPr>
              <a:t> </a:t>
            </a:r>
            <a:r>
              <a:rPr lang="en-US" sz="3200" dirty="0">
                <a:solidFill>
                  <a:srgbClr val="FF0000"/>
                </a:solidFill>
                <a:sym typeface="Wingdings" panose="05000000000000000000" pitchFamily="2" charset="2"/>
              </a:rPr>
              <a:t> </a:t>
            </a:r>
            <a:r>
              <a:rPr lang="en-US" sz="3200" dirty="0" err="1">
                <a:solidFill>
                  <a:srgbClr val="FF0000"/>
                </a:solidFill>
                <a:sym typeface="Wingdings" panose="05000000000000000000" pitchFamily="2" charset="2"/>
              </a:rPr>
              <a:t>còn</a:t>
            </a:r>
            <a:r>
              <a:rPr lang="en-US" sz="3200" dirty="0">
                <a:solidFill>
                  <a:srgbClr val="FF0000"/>
                </a:solidFill>
                <a:sym typeface="Wingdings" panose="05000000000000000000" pitchFamily="2" charset="2"/>
              </a:rPr>
              <a:t> </a:t>
            </a:r>
            <a:r>
              <a:rPr lang="en-US" sz="3200" dirty="0" err="1">
                <a:solidFill>
                  <a:srgbClr val="FF0000"/>
                </a:solidFill>
                <a:sym typeface="Wingdings" panose="05000000000000000000" pitchFamily="2" charset="2"/>
              </a:rPr>
              <a:t>lại</a:t>
            </a:r>
            <a:r>
              <a:rPr lang="en-US" sz="3200" dirty="0">
                <a:solidFill>
                  <a:srgbClr val="FF0000"/>
                </a:solidFill>
                <a:sym typeface="Wingdings" panose="05000000000000000000" pitchFamily="2" charset="2"/>
              </a:rPr>
              <a:t> 233 – 180 = 53</a:t>
            </a:r>
            <a:r>
              <a:rPr lang="en-US" sz="3200" baseline="30000" dirty="0">
                <a:solidFill>
                  <a:srgbClr val="FF0000"/>
                </a:solidFill>
                <a:sym typeface="Wingdings" panose="05000000000000000000" pitchFamily="2" charset="2"/>
              </a:rPr>
              <a:t>o</a:t>
            </a:r>
            <a:endParaRPr lang="en-US" sz="3200" baseline="30000" dirty="0"/>
          </a:p>
        </p:txBody>
      </p:sp>
      <p:cxnSp>
        <p:nvCxnSpPr>
          <p:cNvPr id="87" name="Straight Connector 86">
            <a:extLst>
              <a:ext uri="{FF2B5EF4-FFF2-40B4-BE49-F238E27FC236}">
                <a16:creationId xmlns:a16="http://schemas.microsoft.com/office/drawing/2014/main" id="{56B603A7-128E-482C-852E-871819D5B506}"/>
              </a:ext>
            </a:extLst>
          </p:cNvPr>
          <p:cNvCxnSpPr>
            <a:cxnSpLocks/>
          </p:cNvCxnSpPr>
          <p:nvPr/>
        </p:nvCxnSpPr>
        <p:spPr>
          <a:xfrm>
            <a:off x="2504264" y="2035802"/>
            <a:ext cx="1" cy="212612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1" name="TextBox 90">
            <a:extLst>
              <a:ext uri="{FF2B5EF4-FFF2-40B4-BE49-F238E27FC236}">
                <a16:creationId xmlns:a16="http://schemas.microsoft.com/office/drawing/2014/main" id="{CF947B8A-7734-423E-83B9-8849887FF285}"/>
              </a:ext>
            </a:extLst>
          </p:cNvPr>
          <p:cNvSpPr txBox="1"/>
          <p:nvPr/>
        </p:nvSpPr>
        <p:spPr>
          <a:xfrm>
            <a:off x="4813457" y="4143892"/>
            <a:ext cx="3810288" cy="830997"/>
          </a:xfrm>
          <a:prstGeom prst="rect">
            <a:avLst/>
          </a:prstGeom>
          <a:noFill/>
        </p:spPr>
        <p:txBody>
          <a:bodyPr wrap="square" rtlCol="0">
            <a:spAutoFit/>
          </a:bodyPr>
          <a:lstStyle/>
          <a:p>
            <a:r>
              <a:rPr lang="en-US" sz="2400" dirty="0">
                <a:solidFill>
                  <a:srgbClr val="0070C0"/>
                </a:solidFill>
                <a:sym typeface="Wingdings" panose="05000000000000000000" pitchFamily="2" charset="2"/>
              </a:rPr>
              <a:t> </a:t>
            </a:r>
            <a:r>
              <a:rPr lang="en-US" sz="2400" dirty="0" err="1">
                <a:solidFill>
                  <a:srgbClr val="0070C0"/>
                </a:solidFill>
                <a:sym typeface="Wingdings" panose="05000000000000000000" pitchFamily="2" charset="2"/>
              </a:rPr>
              <a:t>Đã</a:t>
            </a:r>
            <a:r>
              <a:rPr lang="en-US" sz="2400" dirty="0">
                <a:solidFill>
                  <a:srgbClr val="0070C0"/>
                </a:solidFill>
                <a:sym typeface="Wingdings" panose="05000000000000000000" pitchFamily="2" charset="2"/>
              </a:rPr>
              <a:t> </a:t>
            </a:r>
            <a:r>
              <a:rPr lang="en-US" sz="2400" dirty="0" err="1">
                <a:solidFill>
                  <a:srgbClr val="0070C0"/>
                </a:solidFill>
                <a:sym typeface="Wingdings" panose="05000000000000000000" pitchFamily="2" charset="2"/>
              </a:rPr>
              <a:t>vẽ</a:t>
            </a:r>
            <a:r>
              <a:rPr lang="en-US" sz="2400" dirty="0">
                <a:solidFill>
                  <a:srgbClr val="0070C0"/>
                </a:solidFill>
                <a:sym typeface="Wingdings" panose="05000000000000000000" pitchFamily="2" charset="2"/>
              </a:rPr>
              <a:t> </a:t>
            </a:r>
            <a:r>
              <a:rPr lang="en-US" sz="2400" dirty="0" err="1">
                <a:solidFill>
                  <a:srgbClr val="0070C0"/>
                </a:solidFill>
                <a:sym typeface="Wingdings" panose="05000000000000000000" pitchFamily="2" charset="2"/>
              </a:rPr>
              <a:t>xong</a:t>
            </a:r>
            <a:r>
              <a:rPr lang="en-US" sz="2400" dirty="0">
                <a:solidFill>
                  <a:srgbClr val="0070C0"/>
                </a:solidFill>
                <a:sym typeface="Wingdings" panose="05000000000000000000" pitchFamily="2" charset="2"/>
              </a:rPr>
              <a:t> </a:t>
            </a:r>
            <a:r>
              <a:rPr lang="en-US" sz="2400" dirty="0" err="1">
                <a:solidFill>
                  <a:srgbClr val="0070C0"/>
                </a:solidFill>
                <a:sym typeface="Wingdings" panose="05000000000000000000" pitchFamily="2" charset="2"/>
              </a:rPr>
              <a:t>mảnh</a:t>
            </a:r>
            <a:r>
              <a:rPr lang="en-US" sz="2400" dirty="0">
                <a:solidFill>
                  <a:srgbClr val="0070C0"/>
                </a:solidFill>
                <a:sym typeface="Wingdings" panose="05000000000000000000" pitchFamily="2" charset="2"/>
              </a:rPr>
              <a:t> </a:t>
            </a:r>
            <a:r>
              <a:rPr lang="en-US" sz="2400" dirty="0" err="1">
                <a:solidFill>
                  <a:srgbClr val="0070C0"/>
                </a:solidFill>
                <a:sym typeface="Wingdings" panose="05000000000000000000" pitchFamily="2" charset="2"/>
              </a:rPr>
              <a:t>của</a:t>
            </a:r>
            <a:r>
              <a:rPr lang="en-US" sz="2400" dirty="0">
                <a:solidFill>
                  <a:srgbClr val="0070C0"/>
                </a:solidFill>
                <a:sym typeface="Wingdings" panose="05000000000000000000" pitchFamily="2" charset="2"/>
              </a:rPr>
              <a:t> </a:t>
            </a:r>
            <a:r>
              <a:rPr lang="en-US" sz="2400" dirty="0" err="1">
                <a:solidFill>
                  <a:srgbClr val="FF0000"/>
                </a:solidFill>
                <a:sym typeface="Wingdings" panose="05000000000000000000" pitchFamily="2" charset="2"/>
              </a:rPr>
              <a:t>cây</a:t>
            </a:r>
            <a:r>
              <a:rPr lang="en-US" sz="2400" dirty="0">
                <a:solidFill>
                  <a:srgbClr val="FF0000"/>
                </a:solidFill>
                <a:sym typeface="Wingdings" panose="05000000000000000000" pitchFamily="2" charset="2"/>
              </a:rPr>
              <a:t> </a:t>
            </a:r>
            <a:r>
              <a:rPr lang="en-US" sz="2400" dirty="0" err="1">
                <a:solidFill>
                  <a:srgbClr val="FF0000"/>
                </a:solidFill>
                <a:sym typeface="Wingdings" panose="05000000000000000000" pitchFamily="2" charset="2"/>
              </a:rPr>
              <a:t>lương</a:t>
            </a:r>
            <a:r>
              <a:rPr lang="en-US" sz="2400" dirty="0">
                <a:solidFill>
                  <a:srgbClr val="FF0000"/>
                </a:solidFill>
                <a:sym typeface="Wingdings" panose="05000000000000000000" pitchFamily="2" charset="2"/>
              </a:rPr>
              <a:t> </a:t>
            </a:r>
            <a:r>
              <a:rPr lang="en-US" sz="2400" dirty="0" err="1">
                <a:solidFill>
                  <a:srgbClr val="FF0000"/>
                </a:solidFill>
                <a:sym typeface="Wingdings" panose="05000000000000000000" pitchFamily="2" charset="2"/>
              </a:rPr>
              <a:t>thực</a:t>
            </a:r>
            <a:endParaRPr lang="en-US" sz="2400" dirty="0">
              <a:solidFill>
                <a:srgbClr val="FF0000"/>
              </a:solidFill>
            </a:endParaRPr>
          </a:p>
        </p:txBody>
      </p:sp>
      <p:sp>
        <p:nvSpPr>
          <p:cNvPr id="24" name="Oval 23">
            <a:extLst>
              <a:ext uri="{FF2B5EF4-FFF2-40B4-BE49-F238E27FC236}">
                <a16:creationId xmlns:a16="http://schemas.microsoft.com/office/drawing/2014/main" id="{F4CC4A8D-9453-47A3-9340-F7B828ABBCC9}"/>
              </a:ext>
            </a:extLst>
          </p:cNvPr>
          <p:cNvSpPr/>
          <p:nvPr/>
        </p:nvSpPr>
        <p:spPr>
          <a:xfrm>
            <a:off x="2441205" y="4089358"/>
            <a:ext cx="145137" cy="14513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152583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075"/>
                                        </p:tgtEl>
                                        <p:attrNameLst>
                                          <p:attrName>style.visibility</p:attrName>
                                        </p:attrNameLst>
                                      </p:cBhvr>
                                      <p:to>
                                        <p:strVal val="visible"/>
                                      </p:to>
                                    </p:set>
                                    <p:anim calcmode="lin" valueType="num">
                                      <p:cBhvr>
                                        <p:cTn id="7" dur="500" fill="hold"/>
                                        <p:tgtEl>
                                          <p:spTgt spid="2075"/>
                                        </p:tgtEl>
                                        <p:attrNameLst>
                                          <p:attrName>ppt_w</p:attrName>
                                        </p:attrNameLst>
                                      </p:cBhvr>
                                      <p:tavLst>
                                        <p:tav tm="0">
                                          <p:val>
                                            <p:fltVal val="0"/>
                                          </p:val>
                                        </p:tav>
                                        <p:tav tm="100000">
                                          <p:val>
                                            <p:strVal val="#ppt_w"/>
                                          </p:val>
                                        </p:tav>
                                      </p:tavLst>
                                    </p:anim>
                                    <p:anim calcmode="lin" valueType="num">
                                      <p:cBhvr>
                                        <p:cTn id="8" dur="500" fill="hold"/>
                                        <p:tgtEl>
                                          <p:spTgt spid="2075"/>
                                        </p:tgtEl>
                                        <p:attrNameLst>
                                          <p:attrName>ppt_h</p:attrName>
                                        </p:attrNameLst>
                                      </p:cBhvr>
                                      <p:tavLst>
                                        <p:tav tm="0">
                                          <p:val>
                                            <p:fltVal val="0"/>
                                          </p:val>
                                        </p:tav>
                                        <p:tav tm="100000">
                                          <p:val>
                                            <p:strVal val="#ppt_h"/>
                                          </p:val>
                                        </p:tav>
                                      </p:tavLst>
                                    </p:anim>
                                    <p:animEffect transition="in" filter="fade">
                                      <p:cBhvr>
                                        <p:cTn id="9" dur="500"/>
                                        <p:tgtEl>
                                          <p:spTgt spid="2075"/>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8" presetClass="entr" presetSubtype="12"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strips(downLeft)">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81"/>
                                        </p:tgtEl>
                                        <p:attrNameLst>
                                          <p:attrName>style.visibility</p:attrName>
                                        </p:attrNameLst>
                                      </p:cBhvr>
                                      <p:to>
                                        <p:strVal val="visible"/>
                                      </p:to>
                                    </p:set>
                                    <p:anim calcmode="lin" valueType="num">
                                      <p:cBhvr>
                                        <p:cTn id="26" dur="500" fill="hold"/>
                                        <p:tgtEl>
                                          <p:spTgt spid="81"/>
                                        </p:tgtEl>
                                        <p:attrNameLst>
                                          <p:attrName>ppt_w</p:attrName>
                                        </p:attrNameLst>
                                      </p:cBhvr>
                                      <p:tavLst>
                                        <p:tav tm="0">
                                          <p:val>
                                            <p:fltVal val="0"/>
                                          </p:val>
                                        </p:tav>
                                        <p:tav tm="100000">
                                          <p:val>
                                            <p:strVal val="#ppt_w"/>
                                          </p:val>
                                        </p:tav>
                                      </p:tavLst>
                                    </p:anim>
                                    <p:anim calcmode="lin" valueType="num">
                                      <p:cBhvr>
                                        <p:cTn id="27" dur="500" fill="hold"/>
                                        <p:tgtEl>
                                          <p:spTgt spid="81"/>
                                        </p:tgtEl>
                                        <p:attrNameLst>
                                          <p:attrName>ppt_h</p:attrName>
                                        </p:attrNameLst>
                                      </p:cBhvr>
                                      <p:tavLst>
                                        <p:tav tm="0">
                                          <p:val>
                                            <p:fltVal val="0"/>
                                          </p:val>
                                        </p:tav>
                                        <p:tav tm="100000">
                                          <p:val>
                                            <p:strVal val="#ppt_h"/>
                                          </p:val>
                                        </p:tav>
                                      </p:tavLst>
                                    </p:anim>
                                    <p:animEffect transition="in" filter="fade">
                                      <p:cBhvr>
                                        <p:cTn id="28" dur="500"/>
                                        <p:tgtEl>
                                          <p:spTgt spid="81"/>
                                        </p:tgtEl>
                                      </p:cBhvr>
                                    </p:animEffect>
                                  </p:childTnLst>
                                </p:cTn>
                              </p:par>
                            </p:childTnLst>
                          </p:cTn>
                        </p:par>
                      </p:childTnLst>
                    </p:cTn>
                  </p:par>
                  <p:par>
                    <p:cTn id="29" fill="hold">
                      <p:stCondLst>
                        <p:cond delay="indefinite"/>
                      </p:stCondLst>
                      <p:childTnLst>
                        <p:par>
                          <p:cTn id="30" fill="hold">
                            <p:stCondLst>
                              <p:cond delay="0"/>
                            </p:stCondLst>
                            <p:childTnLst>
                              <p:par>
                                <p:cTn id="31" presetID="47" presetClass="entr" presetSubtype="0" fill="hold" grpId="0"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fade">
                                      <p:cBhvr>
                                        <p:cTn id="33" dur="1000"/>
                                        <p:tgtEl>
                                          <p:spTgt spid="20"/>
                                        </p:tgtEl>
                                      </p:cBhvr>
                                    </p:animEffect>
                                    <p:anim calcmode="lin" valueType="num">
                                      <p:cBhvr>
                                        <p:cTn id="34" dur="1000" fill="hold"/>
                                        <p:tgtEl>
                                          <p:spTgt spid="20"/>
                                        </p:tgtEl>
                                        <p:attrNameLst>
                                          <p:attrName>ppt_x</p:attrName>
                                        </p:attrNameLst>
                                      </p:cBhvr>
                                      <p:tavLst>
                                        <p:tav tm="0">
                                          <p:val>
                                            <p:strVal val="#ppt_x"/>
                                          </p:val>
                                        </p:tav>
                                        <p:tav tm="100000">
                                          <p:val>
                                            <p:strVal val="#ppt_x"/>
                                          </p:val>
                                        </p:tav>
                                      </p:tavLst>
                                    </p:anim>
                                    <p:anim calcmode="lin" valueType="num">
                                      <p:cBhvr>
                                        <p:cTn id="35"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6" presetClass="entr" presetSubtype="16" fill="hold" nodeType="clickEffect">
                                  <p:stCondLst>
                                    <p:cond delay="0"/>
                                  </p:stCondLst>
                                  <p:childTnLst>
                                    <p:set>
                                      <p:cBhvr>
                                        <p:cTn id="39" dur="1" fill="hold">
                                          <p:stCondLst>
                                            <p:cond delay="0"/>
                                          </p:stCondLst>
                                        </p:cTn>
                                        <p:tgtEl>
                                          <p:spTgt spid="87"/>
                                        </p:tgtEl>
                                        <p:attrNameLst>
                                          <p:attrName>style.visibility</p:attrName>
                                        </p:attrNameLst>
                                      </p:cBhvr>
                                      <p:to>
                                        <p:strVal val="visible"/>
                                      </p:to>
                                    </p:set>
                                    <p:animEffect transition="in" filter="circle(in)">
                                      <p:cBhvr>
                                        <p:cTn id="40" dur="2000"/>
                                        <p:tgtEl>
                                          <p:spTgt spid="87"/>
                                        </p:tgtEl>
                                      </p:cBhvr>
                                    </p:animEffect>
                                  </p:childTnLst>
                                </p:cTn>
                              </p:par>
                            </p:childTnLst>
                          </p:cTn>
                        </p:par>
                      </p:childTnLst>
                    </p:cTn>
                  </p:par>
                  <p:par>
                    <p:cTn id="41" fill="hold">
                      <p:stCondLst>
                        <p:cond delay="indefinite"/>
                      </p:stCondLst>
                      <p:childTnLst>
                        <p:par>
                          <p:cTn id="42" fill="hold">
                            <p:stCondLst>
                              <p:cond delay="0"/>
                            </p:stCondLst>
                            <p:childTnLst>
                              <p:par>
                                <p:cTn id="43" presetID="6" presetClass="entr" presetSubtype="16" fill="hold" grpId="0" nodeType="clickEffect">
                                  <p:stCondLst>
                                    <p:cond delay="0"/>
                                  </p:stCondLst>
                                  <p:childTnLst>
                                    <p:set>
                                      <p:cBhvr>
                                        <p:cTn id="44" dur="1" fill="hold">
                                          <p:stCondLst>
                                            <p:cond delay="0"/>
                                          </p:stCondLst>
                                        </p:cTn>
                                        <p:tgtEl>
                                          <p:spTgt spid="24"/>
                                        </p:tgtEl>
                                        <p:attrNameLst>
                                          <p:attrName>style.visibility</p:attrName>
                                        </p:attrNameLst>
                                      </p:cBhvr>
                                      <p:to>
                                        <p:strVal val="visible"/>
                                      </p:to>
                                    </p:set>
                                    <p:animEffect transition="in" filter="circle(in)">
                                      <p:cBhvr>
                                        <p:cTn id="45" dur="2000"/>
                                        <p:tgtEl>
                                          <p:spTgt spid="24"/>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nodeType="clickEffect">
                                  <p:stCondLst>
                                    <p:cond delay="0"/>
                                  </p:stCondLst>
                                  <p:childTnLst>
                                    <p:set>
                                      <p:cBhvr>
                                        <p:cTn id="49" dur="1" fill="hold">
                                          <p:stCondLst>
                                            <p:cond delay="0"/>
                                          </p:stCondLst>
                                        </p:cTn>
                                        <p:tgtEl>
                                          <p:spTgt spid="82"/>
                                        </p:tgtEl>
                                        <p:attrNameLst>
                                          <p:attrName>style.visibility</p:attrName>
                                        </p:attrNameLst>
                                      </p:cBhvr>
                                      <p:to>
                                        <p:strVal val="visible"/>
                                      </p:to>
                                    </p:set>
                                    <p:anim calcmode="lin" valueType="num">
                                      <p:cBhvr>
                                        <p:cTn id="50" dur="500" fill="hold"/>
                                        <p:tgtEl>
                                          <p:spTgt spid="82"/>
                                        </p:tgtEl>
                                        <p:attrNameLst>
                                          <p:attrName>ppt_w</p:attrName>
                                        </p:attrNameLst>
                                      </p:cBhvr>
                                      <p:tavLst>
                                        <p:tav tm="0">
                                          <p:val>
                                            <p:fltVal val="0"/>
                                          </p:val>
                                        </p:tav>
                                        <p:tav tm="100000">
                                          <p:val>
                                            <p:strVal val="#ppt_w"/>
                                          </p:val>
                                        </p:tav>
                                      </p:tavLst>
                                    </p:anim>
                                    <p:anim calcmode="lin" valueType="num">
                                      <p:cBhvr>
                                        <p:cTn id="51" dur="500" fill="hold"/>
                                        <p:tgtEl>
                                          <p:spTgt spid="82"/>
                                        </p:tgtEl>
                                        <p:attrNameLst>
                                          <p:attrName>ppt_h</p:attrName>
                                        </p:attrNameLst>
                                      </p:cBhvr>
                                      <p:tavLst>
                                        <p:tav tm="0">
                                          <p:val>
                                            <p:fltVal val="0"/>
                                          </p:val>
                                        </p:tav>
                                        <p:tav tm="100000">
                                          <p:val>
                                            <p:strVal val="#ppt_h"/>
                                          </p:val>
                                        </p:tav>
                                      </p:tavLst>
                                    </p:anim>
                                    <p:animEffect transition="in" filter="fade">
                                      <p:cBhvr>
                                        <p:cTn id="52" dur="500"/>
                                        <p:tgtEl>
                                          <p:spTgt spid="82"/>
                                        </p:tgtEl>
                                      </p:cBhvr>
                                    </p:animEffect>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grpId="0" nodeType="click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fade">
                                      <p:cBhvr>
                                        <p:cTn id="57" dur="1000"/>
                                        <p:tgtEl>
                                          <p:spTgt spid="17"/>
                                        </p:tgtEl>
                                      </p:cBhvr>
                                    </p:animEffect>
                                    <p:anim calcmode="lin" valueType="num">
                                      <p:cBhvr>
                                        <p:cTn id="58" dur="1000" fill="hold"/>
                                        <p:tgtEl>
                                          <p:spTgt spid="17"/>
                                        </p:tgtEl>
                                        <p:attrNameLst>
                                          <p:attrName>ppt_x</p:attrName>
                                        </p:attrNameLst>
                                      </p:cBhvr>
                                      <p:tavLst>
                                        <p:tav tm="0">
                                          <p:val>
                                            <p:strVal val="#ppt_x"/>
                                          </p:val>
                                        </p:tav>
                                        <p:tav tm="100000">
                                          <p:val>
                                            <p:strVal val="#ppt_x"/>
                                          </p:val>
                                        </p:tav>
                                      </p:tavLst>
                                    </p:anim>
                                    <p:anim calcmode="lin" valueType="num">
                                      <p:cBhvr>
                                        <p:cTn id="5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42" presetClass="entr" presetSubtype="0" fill="hold" nodeType="clickEffect">
                                  <p:stCondLst>
                                    <p:cond delay="0"/>
                                  </p:stCondLst>
                                  <p:childTnLst>
                                    <p:set>
                                      <p:cBhvr>
                                        <p:cTn id="63" dur="1" fill="hold">
                                          <p:stCondLst>
                                            <p:cond delay="0"/>
                                          </p:stCondLst>
                                        </p:cTn>
                                        <p:tgtEl>
                                          <p:spTgt spid="23"/>
                                        </p:tgtEl>
                                        <p:attrNameLst>
                                          <p:attrName>style.visibility</p:attrName>
                                        </p:attrNameLst>
                                      </p:cBhvr>
                                      <p:to>
                                        <p:strVal val="visible"/>
                                      </p:to>
                                    </p:set>
                                    <p:animEffect transition="in" filter="fade">
                                      <p:cBhvr>
                                        <p:cTn id="64" dur="1000"/>
                                        <p:tgtEl>
                                          <p:spTgt spid="23"/>
                                        </p:tgtEl>
                                      </p:cBhvr>
                                    </p:animEffect>
                                    <p:anim calcmode="lin" valueType="num">
                                      <p:cBhvr>
                                        <p:cTn id="65" dur="1000" fill="hold"/>
                                        <p:tgtEl>
                                          <p:spTgt spid="23"/>
                                        </p:tgtEl>
                                        <p:attrNameLst>
                                          <p:attrName>ppt_x</p:attrName>
                                        </p:attrNameLst>
                                      </p:cBhvr>
                                      <p:tavLst>
                                        <p:tav tm="0">
                                          <p:val>
                                            <p:strVal val="#ppt_x"/>
                                          </p:val>
                                        </p:tav>
                                        <p:tav tm="100000">
                                          <p:val>
                                            <p:strVal val="#ppt_x"/>
                                          </p:val>
                                        </p:tav>
                                      </p:tavLst>
                                    </p:anim>
                                    <p:anim calcmode="lin" valueType="num">
                                      <p:cBhvr>
                                        <p:cTn id="66"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42" presetClass="entr" presetSubtype="0" fill="hold" grpId="0" nodeType="clickEffect">
                                  <p:stCondLst>
                                    <p:cond delay="0"/>
                                  </p:stCondLst>
                                  <p:childTnLst>
                                    <p:set>
                                      <p:cBhvr>
                                        <p:cTn id="70" dur="1" fill="hold">
                                          <p:stCondLst>
                                            <p:cond delay="0"/>
                                          </p:stCondLst>
                                        </p:cTn>
                                        <p:tgtEl>
                                          <p:spTgt spid="26"/>
                                        </p:tgtEl>
                                        <p:attrNameLst>
                                          <p:attrName>style.visibility</p:attrName>
                                        </p:attrNameLst>
                                      </p:cBhvr>
                                      <p:to>
                                        <p:strVal val="visible"/>
                                      </p:to>
                                    </p:set>
                                    <p:animEffect transition="in" filter="fade">
                                      <p:cBhvr>
                                        <p:cTn id="71" dur="1000"/>
                                        <p:tgtEl>
                                          <p:spTgt spid="26"/>
                                        </p:tgtEl>
                                      </p:cBhvr>
                                    </p:animEffect>
                                    <p:anim calcmode="lin" valueType="num">
                                      <p:cBhvr>
                                        <p:cTn id="72" dur="1000" fill="hold"/>
                                        <p:tgtEl>
                                          <p:spTgt spid="26"/>
                                        </p:tgtEl>
                                        <p:attrNameLst>
                                          <p:attrName>ppt_x</p:attrName>
                                        </p:attrNameLst>
                                      </p:cBhvr>
                                      <p:tavLst>
                                        <p:tav tm="0">
                                          <p:val>
                                            <p:strVal val="#ppt_x"/>
                                          </p:val>
                                        </p:tav>
                                        <p:tav tm="100000">
                                          <p:val>
                                            <p:strVal val="#ppt_x"/>
                                          </p:val>
                                        </p:tav>
                                      </p:tavLst>
                                    </p:anim>
                                    <p:anim calcmode="lin" valueType="num">
                                      <p:cBhvr>
                                        <p:cTn id="73"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2" presetClass="entr" presetSubtype="2" fill="hold" nodeType="clickEffect">
                                  <p:stCondLst>
                                    <p:cond delay="0"/>
                                  </p:stCondLst>
                                  <p:childTnLst>
                                    <p:set>
                                      <p:cBhvr>
                                        <p:cTn id="77" dur="1" fill="hold">
                                          <p:stCondLst>
                                            <p:cond delay="0"/>
                                          </p:stCondLst>
                                        </p:cTn>
                                        <p:tgtEl>
                                          <p:spTgt spid="2054"/>
                                        </p:tgtEl>
                                        <p:attrNameLst>
                                          <p:attrName>style.visibility</p:attrName>
                                        </p:attrNameLst>
                                      </p:cBhvr>
                                      <p:to>
                                        <p:strVal val="visible"/>
                                      </p:to>
                                    </p:set>
                                    <p:anim calcmode="lin" valueType="num">
                                      <p:cBhvr additive="base">
                                        <p:cTn id="78" dur="500" fill="hold"/>
                                        <p:tgtEl>
                                          <p:spTgt spid="2054"/>
                                        </p:tgtEl>
                                        <p:attrNameLst>
                                          <p:attrName>ppt_x</p:attrName>
                                        </p:attrNameLst>
                                      </p:cBhvr>
                                      <p:tavLst>
                                        <p:tav tm="0">
                                          <p:val>
                                            <p:strVal val="1+#ppt_w/2"/>
                                          </p:val>
                                        </p:tav>
                                        <p:tav tm="100000">
                                          <p:val>
                                            <p:strVal val="#ppt_x"/>
                                          </p:val>
                                        </p:tav>
                                      </p:tavLst>
                                    </p:anim>
                                    <p:anim calcmode="lin" valueType="num">
                                      <p:cBhvr additive="base">
                                        <p:cTn id="79" dur="500" fill="hold"/>
                                        <p:tgtEl>
                                          <p:spTgt spid="2054"/>
                                        </p:tgtEl>
                                        <p:attrNameLst>
                                          <p:attrName>ppt_y</p:attrName>
                                        </p:attrNameLst>
                                      </p:cBhvr>
                                      <p:tavLst>
                                        <p:tav tm="0">
                                          <p:val>
                                            <p:strVal val="#ppt_y"/>
                                          </p:val>
                                        </p:tav>
                                        <p:tav tm="100000">
                                          <p:val>
                                            <p:strVal val="#ppt_y"/>
                                          </p:val>
                                        </p:tav>
                                      </p:tavLst>
                                    </p:anim>
                                  </p:childTnLst>
                                </p:cTn>
                              </p:par>
                              <p:par>
                                <p:cTn id="80" presetID="16" presetClass="entr" presetSubtype="21" fill="hold" grpId="0" nodeType="withEffect">
                                  <p:stCondLst>
                                    <p:cond delay="0"/>
                                  </p:stCondLst>
                                  <p:childTnLst>
                                    <p:set>
                                      <p:cBhvr>
                                        <p:cTn id="81" dur="1" fill="hold">
                                          <p:stCondLst>
                                            <p:cond delay="0"/>
                                          </p:stCondLst>
                                        </p:cTn>
                                        <p:tgtEl>
                                          <p:spTgt spid="70"/>
                                        </p:tgtEl>
                                        <p:attrNameLst>
                                          <p:attrName>style.visibility</p:attrName>
                                        </p:attrNameLst>
                                      </p:cBhvr>
                                      <p:to>
                                        <p:strVal val="visible"/>
                                      </p:to>
                                    </p:set>
                                    <p:animEffect transition="in" filter="barn(inVertical)">
                                      <p:cBhvr>
                                        <p:cTn id="82" dur="500"/>
                                        <p:tgtEl>
                                          <p:spTgt spid="70"/>
                                        </p:tgtEl>
                                      </p:cBhvr>
                                    </p:animEffect>
                                  </p:childTnLst>
                                </p:cTn>
                              </p:par>
                            </p:childTnLst>
                          </p:cTn>
                        </p:par>
                      </p:childTnLst>
                    </p:cTn>
                  </p:par>
                  <p:par>
                    <p:cTn id="83" fill="hold">
                      <p:stCondLst>
                        <p:cond delay="indefinite"/>
                      </p:stCondLst>
                      <p:childTnLst>
                        <p:par>
                          <p:cTn id="84" fill="hold">
                            <p:stCondLst>
                              <p:cond delay="0"/>
                            </p:stCondLst>
                            <p:childTnLst>
                              <p:par>
                                <p:cTn id="85" presetID="53" presetClass="exit" presetSubtype="32" fill="hold" nodeType="clickEffect">
                                  <p:stCondLst>
                                    <p:cond delay="0"/>
                                  </p:stCondLst>
                                  <p:childTnLst>
                                    <p:anim calcmode="lin" valueType="num">
                                      <p:cBhvr>
                                        <p:cTn id="86" dur="500"/>
                                        <p:tgtEl>
                                          <p:spTgt spid="2054"/>
                                        </p:tgtEl>
                                        <p:attrNameLst>
                                          <p:attrName>ppt_w</p:attrName>
                                        </p:attrNameLst>
                                      </p:cBhvr>
                                      <p:tavLst>
                                        <p:tav tm="0">
                                          <p:val>
                                            <p:strVal val="ppt_w"/>
                                          </p:val>
                                        </p:tav>
                                        <p:tav tm="100000">
                                          <p:val>
                                            <p:fltVal val="0"/>
                                          </p:val>
                                        </p:tav>
                                      </p:tavLst>
                                    </p:anim>
                                    <p:anim calcmode="lin" valueType="num">
                                      <p:cBhvr>
                                        <p:cTn id="87" dur="500"/>
                                        <p:tgtEl>
                                          <p:spTgt spid="2054"/>
                                        </p:tgtEl>
                                        <p:attrNameLst>
                                          <p:attrName>ppt_h</p:attrName>
                                        </p:attrNameLst>
                                      </p:cBhvr>
                                      <p:tavLst>
                                        <p:tav tm="0">
                                          <p:val>
                                            <p:strVal val="ppt_h"/>
                                          </p:val>
                                        </p:tav>
                                        <p:tav tm="100000">
                                          <p:val>
                                            <p:fltVal val="0"/>
                                          </p:val>
                                        </p:tav>
                                      </p:tavLst>
                                    </p:anim>
                                    <p:animEffect transition="out" filter="fade">
                                      <p:cBhvr>
                                        <p:cTn id="88" dur="500"/>
                                        <p:tgtEl>
                                          <p:spTgt spid="2054"/>
                                        </p:tgtEl>
                                      </p:cBhvr>
                                    </p:animEffect>
                                    <p:set>
                                      <p:cBhvr>
                                        <p:cTn id="89" dur="1" fill="hold">
                                          <p:stCondLst>
                                            <p:cond delay="499"/>
                                          </p:stCondLst>
                                        </p:cTn>
                                        <p:tgtEl>
                                          <p:spTgt spid="2054"/>
                                        </p:tgtEl>
                                        <p:attrNameLst>
                                          <p:attrName>style.visibility</p:attrName>
                                        </p:attrNameLst>
                                      </p:cBhvr>
                                      <p:to>
                                        <p:strVal val="hidden"/>
                                      </p:to>
                                    </p:set>
                                  </p:childTnLst>
                                </p:cTn>
                              </p:par>
                            </p:childTnLst>
                          </p:cTn>
                        </p:par>
                      </p:childTnLst>
                    </p:cTn>
                  </p:par>
                  <p:par>
                    <p:cTn id="90" fill="hold">
                      <p:stCondLst>
                        <p:cond delay="indefinite"/>
                      </p:stCondLst>
                      <p:childTnLst>
                        <p:par>
                          <p:cTn id="91" fill="hold">
                            <p:stCondLst>
                              <p:cond delay="0"/>
                            </p:stCondLst>
                            <p:childTnLst>
                              <p:par>
                                <p:cTn id="92" presetID="53" presetClass="entr" presetSubtype="16" fill="hold" nodeType="clickEffect">
                                  <p:stCondLst>
                                    <p:cond delay="0"/>
                                  </p:stCondLst>
                                  <p:childTnLst>
                                    <p:set>
                                      <p:cBhvr>
                                        <p:cTn id="93" dur="1" fill="hold">
                                          <p:stCondLst>
                                            <p:cond delay="0"/>
                                          </p:stCondLst>
                                        </p:cTn>
                                        <p:tgtEl>
                                          <p:spTgt spid="51"/>
                                        </p:tgtEl>
                                        <p:attrNameLst>
                                          <p:attrName>style.visibility</p:attrName>
                                        </p:attrNameLst>
                                      </p:cBhvr>
                                      <p:to>
                                        <p:strVal val="visible"/>
                                      </p:to>
                                    </p:set>
                                    <p:anim calcmode="lin" valueType="num">
                                      <p:cBhvr>
                                        <p:cTn id="94" dur="500" fill="hold"/>
                                        <p:tgtEl>
                                          <p:spTgt spid="51"/>
                                        </p:tgtEl>
                                        <p:attrNameLst>
                                          <p:attrName>ppt_w</p:attrName>
                                        </p:attrNameLst>
                                      </p:cBhvr>
                                      <p:tavLst>
                                        <p:tav tm="0">
                                          <p:val>
                                            <p:fltVal val="0"/>
                                          </p:val>
                                        </p:tav>
                                        <p:tav tm="100000">
                                          <p:val>
                                            <p:strVal val="#ppt_w"/>
                                          </p:val>
                                        </p:tav>
                                      </p:tavLst>
                                    </p:anim>
                                    <p:anim calcmode="lin" valueType="num">
                                      <p:cBhvr>
                                        <p:cTn id="95" dur="500" fill="hold"/>
                                        <p:tgtEl>
                                          <p:spTgt spid="51"/>
                                        </p:tgtEl>
                                        <p:attrNameLst>
                                          <p:attrName>ppt_h</p:attrName>
                                        </p:attrNameLst>
                                      </p:cBhvr>
                                      <p:tavLst>
                                        <p:tav tm="0">
                                          <p:val>
                                            <p:fltVal val="0"/>
                                          </p:val>
                                        </p:tav>
                                        <p:tav tm="100000">
                                          <p:val>
                                            <p:strVal val="#ppt_h"/>
                                          </p:val>
                                        </p:tav>
                                      </p:tavLst>
                                    </p:anim>
                                    <p:animEffect transition="in" filter="fade">
                                      <p:cBhvr>
                                        <p:cTn id="96" dur="500"/>
                                        <p:tgtEl>
                                          <p:spTgt spid="51"/>
                                        </p:tgtEl>
                                      </p:cBhvr>
                                    </p:animEffect>
                                  </p:childTnLst>
                                </p:cTn>
                              </p:par>
                            </p:childTnLst>
                          </p:cTn>
                        </p:par>
                      </p:childTnLst>
                    </p:cTn>
                  </p:par>
                  <p:par>
                    <p:cTn id="97" fill="hold">
                      <p:stCondLst>
                        <p:cond delay="indefinite"/>
                      </p:stCondLst>
                      <p:childTnLst>
                        <p:par>
                          <p:cTn id="98" fill="hold">
                            <p:stCondLst>
                              <p:cond delay="0"/>
                            </p:stCondLst>
                            <p:childTnLst>
                              <p:par>
                                <p:cTn id="99" presetID="6" presetClass="entr" presetSubtype="16" fill="hold" nodeType="clickEffect">
                                  <p:stCondLst>
                                    <p:cond delay="0"/>
                                  </p:stCondLst>
                                  <p:childTnLst>
                                    <p:set>
                                      <p:cBhvr>
                                        <p:cTn id="100" dur="1" fill="hold">
                                          <p:stCondLst>
                                            <p:cond delay="0"/>
                                          </p:stCondLst>
                                        </p:cTn>
                                        <p:tgtEl>
                                          <p:spTgt spid="29"/>
                                        </p:tgtEl>
                                        <p:attrNameLst>
                                          <p:attrName>style.visibility</p:attrName>
                                        </p:attrNameLst>
                                      </p:cBhvr>
                                      <p:to>
                                        <p:strVal val="visible"/>
                                      </p:to>
                                    </p:set>
                                    <p:animEffect transition="in" filter="circle(in)">
                                      <p:cBhvr>
                                        <p:cTn id="101" dur="2000"/>
                                        <p:tgtEl>
                                          <p:spTgt spid="29"/>
                                        </p:tgtEl>
                                      </p:cBhvr>
                                    </p:animEffect>
                                  </p:childTnLst>
                                </p:cTn>
                              </p:par>
                            </p:childTnLst>
                          </p:cTn>
                        </p:par>
                      </p:childTnLst>
                    </p:cTn>
                  </p:par>
                  <p:par>
                    <p:cTn id="102" fill="hold">
                      <p:stCondLst>
                        <p:cond delay="indefinite"/>
                      </p:stCondLst>
                      <p:childTnLst>
                        <p:par>
                          <p:cTn id="103" fill="hold">
                            <p:stCondLst>
                              <p:cond delay="0"/>
                            </p:stCondLst>
                            <p:childTnLst>
                              <p:par>
                                <p:cTn id="104" presetID="53" presetClass="exit" presetSubtype="32" fill="hold" nodeType="clickEffect">
                                  <p:stCondLst>
                                    <p:cond delay="0"/>
                                  </p:stCondLst>
                                  <p:childTnLst>
                                    <p:anim calcmode="lin" valueType="num">
                                      <p:cBhvr>
                                        <p:cTn id="105" dur="500"/>
                                        <p:tgtEl>
                                          <p:spTgt spid="51"/>
                                        </p:tgtEl>
                                        <p:attrNameLst>
                                          <p:attrName>ppt_w</p:attrName>
                                        </p:attrNameLst>
                                      </p:cBhvr>
                                      <p:tavLst>
                                        <p:tav tm="0">
                                          <p:val>
                                            <p:strVal val="ppt_w"/>
                                          </p:val>
                                        </p:tav>
                                        <p:tav tm="100000">
                                          <p:val>
                                            <p:fltVal val="0"/>
                                          </p:val>
                                        </p:tav>
                                      </p:tavLst>
                                    </p:anim>
                                    <p:anim calcmode="lin" valueType="num">
                                      <p:cBhvr>
                                        <p:cTn id="106" dur="500"/>
                                        <p:tgtEl>
                                          <p:spTgt spid="51"/>
                                        </p:tgtEl>
                                        <p:attrNameLst>
                                          <p:attrName>ppt_h</p:attrName>
                                        </p:attrNameLst>
                                      </p:cBhvr>
                                      <p:tavLst>
                                        <p:tav tm="0">
                                          <p:val>
                                            <p:strVal val="ppt_h"/>
                                          </p:val>
                                        </p:tav>
                                        <p:tav tm="100000">
                                          <p:val>
                                            <p:fltVal val="0"/>
                                          </p:val>
                                        </p:tav>
                                      </p:tavLst>
                                    </p:anim>
                                    <p:animEffect transition="out" filter="fade">
                                      <p:cBhvr>
                                        <p:cTn id="107" dur="500"/>
                                        <p:tgtEl>
                                          <p:spTgt spid="51"/>
                                        </p:tgtEl>
                                      </p:cBhvr>
                                    </p:animEffect>
                                    <p:set>
                                      <p:cBhvr>
                                        <p:cTn id="108" dur="1" fill="hold">
                                          <p:stCondLst>
                                            <p:cond delay="499"/>
                                          </p:stCondLst>
                                        </p:cTn>
                                        <p:tgtEl>
                                          <p:spTgt spid="51"/>
                                        </p:tgtEl>
                                        <p:attrNameLst>
                                          <p:attrName>style.visibility</p:attrName>
                                        </p:attrNameLst>
                                      </p:cBhvr>
                                      <p:to>
                                        <p:strVal val="hidden"/>
                                      </p:to>
                                    </p:set>
                                  </p:childTnLst>
                                </p:cTn>
                              </p:par>
                            </p:childTnLst>
                          </p:cTn>
                        </p:par>
                      </p:childTnLst>
                    </p:cTn>
                  </p:par>
                  <p:par>
                    <p:cTn id="109" fill="hold">
                      <p:stCondLst>
                        <p:cond delay="indefinite"/>
                      </p:stCondLst>
                      <p:childTnLst>
                        <p:par>
                          <p:cTn id="110" fill="hold">
                            <p:stCondLst>
                              <p:cond delay="0"/>
                            </p:stCondLst>
                            <p:childTnLst>
                              <p:par>
                                <p:cTn id="111" presetID="6" presetClass="entr" presetSubtype="16" fill="hold" grpId="0" nodeType="clickEffect">
                                  <p:stCondLst>
                                    <p:cond delay="0"/>
                                  </p:stCondLst>
                                  <p:childTnLst>
                                    <p:set>
                                      <p:cBhvr>
                                        <p:cTn id="112" dur="1" fill="hold">
                                          <p:stCondLst>
                                            <p:cond delay="0"/>
                                          </p:stCondLst>
                                        </p:cTn>
                                        <p:tgtEl>
                                          <p:spTgt spid="55"/>
                                        </p:tgtEl>
                                        <p:attrNameLst>
                                          <p:attrName>style.visibility</p:attrName>
                                        </p:attrNameLst>
                                      </p:cBhvr>
                                      <p:to>
                                        <p:strVal val="visible"/>
                                      </p:to>
                                    </p:set>
                                    <p:animEffect transition="in" filter="circle(in)">
                                      <p:cBhvr>
                                        <p:cTn id="113" dur="2000"/>
                                        <p:tgtEl>
                                          <p:spTgt spid="55"/>
                                        </p:tgtEl>
                                      </p:cBhvr>
                                    </p:animEffect>
                                  </p:childTnLst>
                                </p:cTn>
                              </p:par>
                            </p:childTnLst>
                          </p:cTn>
                        </p:par>
                      </p:childTnLst>
                    </p:cTn>
                  </p:par>
                  <p:par>
                    <p:cTn id="114" fill="hold">
                      <p:stCondLst>
                        <p:cond delay="indefinite"/>
                      </p:stCondLst>
                      <p:childTnLst>
                        <p:par>
                          <p:cTn id="115" fill="hold">
                            <p:stCondLst>
                              <p:cond delay="0"/>
                            </p:stCondLst>
                            <p:childTnLst>
                              <p:par>
                                <p:cTn id="116" presetID="42" presetClass="entr" presetSubtype="0" fill="hold" grpId="0" nodeType="clickEffect">
                                  <p:stCondLst>
                                    <p:cond delay="0"/>
                                  </p:stCondLst>
                                  <p:childTnLst>
                                    <p:set>
                                      <p:cBhvr>
                                        <p:cTn id="117" dur="1" fill="hold">
                                          <p:stCondLst>
                                            <p:cond delay="0"/>
                                          </p:stCondLst>
                                        </p:cTn>
                                        <p:tgtEl>
                                          <p:spTgt spid="91"/>
                                        </p:tgtEl>
                                        <p:attrNameLst>
                                          <p:attrName>style.visibility</p:attrName>
                                        </p:attrNameLst>
                                      </p:cBhvr>
                                      <p:to>
                                        <p:strVal val="visible"/>
                                      </p:to>
                                    </p:set>
                                    <p:animEffect transition="in" filter="fade">
                                      <p:cBhvr>
                                        <p:cTn id="118" dur="1000"/>
                                        <p:tgtEl>
                                          <p:spTgt spid="91"/>
                                        </p:tgtEl>
                                      </p:cBhvr>
                                    </p:animEffect>
                                    <p:anim calcmode="lin" valueType="num">
                                      <p:cBhvr>
                                        <p:cTn id="119" dur="1000" fill="hold"/>
                                        <p:tgtEl>
                                          <p:spTgt spid="91"/>
                                        </p:tgtEl>
                                        <p:attrNameLst>
                                          <p:attrName>ppt_x</p:attrName>
                                        </p:attrNameLst>
                                      </p:cBhvr>
                                      <p:tavLst>
                                        <p:tav tm="0">
                                          <p:val>
                                            <p:strVal val="#ppt_x"/>
                                          </p:val>
                                        </p:tav>
                                        <p:tav tm="100000">
                                          <p:val>
                                            <p:strVal val="#ppt_x"/>
                                          </p:val>
                                        </p:tav>
                                      </p:tavLst>
                                    </p:anim>
                                    <p:anim calcmode="lin" valueType="num">
                                      <p:cBhvr>
                                        <p:cTn id="120" dur="1000" fill="hold"/>
                                        <p:tgtEl>
                                          <p:spTgt spid="9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3" grpId="0"/>
      <p:bldP spid="20" grpId="0"/>
      <p:bldP spid="17" grpId="0"/>
      <p:bldP spid="26" grpId="0"/>
      <p:bldP spid="55" grpId="0"/>
      <p:bldP spid="70" grpId="0"/>
      <p:bldP spid="91" grpId="0"/>
      <p:bldP spid="2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Picture 6" descr="Protractor Angle Geometry - Free vector graphic on Pixabay">
            <a:extLst>
              <a:ext uri="{FF2B5EF4-FFF2-40B4-BE49-F238E27FC236}">
                <a16:creationId xmlns:a16="http://schemas.microsoft.com/office/drawing/2014/main" id="{3F3DB627-E001-4B94-A58C-5541C8C8EBA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9348421">
            <a:off x="-317231" y="2190580"/>
            <a:ext cx="4378910" cy="2309191"/>
          </a:xfrm>
          <a:prstGeom prst="rect">
            <a:avLst/>
          </a:prstGeom>
          <a:noFill/>
          <a:extLst>
            <a:ext uri="{909E8E84-426E-40DD-AFC4-6F175D3DCCD1}">
              <a14:hiddenFill xmlns:a14="http://schemas.microsoft.com/office/drawing/2010/main">
                <a:solidFill>
                  <a:srgbClr val="FFFFFF"/>
                </a:solidFill>
              </a14:hiddenFill>
            </a:ext>
          </a:extLst>
        </p:spPr>
      </p:pic>
      <p:cxnSp>
        <p:nvCxnSpPr>
          <p:cNvPr id="74" name="Straight Connector 73">
            <a:extLst>
              <a:ext uri="{FF2B5EF4-FFF2-40B4-BE49-F238E27FC236}">
                <a16:creationId xmlns:a16="http://schemas.microsoft.com/office/drawing/2014/main" id="{9C1FE08E-FE92-43ED-B123-721037ED0EDF}"/>
              </a:ext>
            </a:extLst>
          </p:cNvPr>
          <p:cNvCxnSpPr>
            <a:cxnSpLocks/>
          </p:cNvCxnSpPr>
          <p:nvPr/>
        </p:nvCxnSpPr>
        <p:spPr>
          <a:xfrm flipH="1">
            <a:off x="798753" y="4155907"/>
            <a:ext cx="1709324" cy="132673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01C433B-77E8-4C24-AE0E-6DFE38D9451A}"/>
              </a:ext>
            </a:extLst>
          </p:cNvPr>
          <p:cNvCxnSpPr>
            <a:cxnSpLocks/>
            <a:stCxn id="2" idx="0"/>
            <a:endCxn id="8" idx="4"/>
          </p:cNvCxnSpPr>
          <p:nvPr/>
        </p:nvCxnSpPr>
        <p:spPr>
          <a:xfrm flipH="1">
            <a:off x="2483294" y="2057356"/>
            <a:ext cx="14520" cy="217713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9166770" y="3490268"/>
            <a:ext cx="3025230" cy="336773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val 1">
            <a:extLst>
              <a:ext uri="{FF2B5EF4-FFF2-40B4-BE49-F238E27FC236}">
                <a16:creationId xmlns:a16="http://schemas.microsoft.com/office/drawing/2014/main" id="{8E6392F5-1E68-4E94-B77B-BD06A2127CFF}"/>
              </a:ext>
            </a:extLst>
          </p:cNvPr>
          <p:cNvSpPr/>
          <p:nvPr/>
        </p:nvSpPr>
        <p:spPr>
          <a:xfrm>
            <a:off x="393242" y="2057356"/>
            <a:ext cx="4209143" cy="4209143"/>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F4CC4A8D-9453-47A3-9340-F7B828ABBCC9}"/>
              </a:ext>
            </a:extLst>
          </p:cNvPr>
          <p:cNvSpPr/>
          <p:nvPr/>
        </p:nvSpPr>
        <p:spPr>
          <a:xfrm>
            <a:off x="2410725" y="4089358"/>
            <a:ext cx="145137" cy="14513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CF947B8A-7734-423E-83B9-8849887FF285}"/>
              </a:ext>
            </a:extLst>
          </p:cNvPr>
          <p:cNvSpPr txBox="1"/>
          <p:nvPr/>
        </p:nvSpPr>
        <p:spPr>
          <a:xfrm>
            <a:off x="6299027" y="1051418"/>
            <a:ext cx="5213103" cy="1077218"/>
          </a:xfrm>
          <a:prstGeom prst="rect">
            <a:avLst/>
          </a:prstGeom>
          <a:noFill/>
        </p:spPr>
        <p:txBody>
          <a:bodyPr wrap="square" rtlCol="0">
            <a:spAutoFit/>
          </a:bodyPr>
          <a:lstStyle/>
          <a:p>
            <a:r>
              <a:rPr lang="en-US" sz="3200" dirty="0" err="1">
                <a:solidFill>
                  <a:srgbClr val="0070C0"/>
                </a:solidFill>
              </a:rPr>
              <a:t>Tiếp</a:t>
            </a:r>
            <a:r>
              <a:rPr lang="en-US" sz="3200" dirty="0">
                <a:solidFill>
                  <a:srgbClr val="0070C0"/>
                </a:solidFill>
              </a:rPr>
              <a:t> </a:t>
            </a:r>
            <a:r>
              <a:rPr lang="en-US" sz="3200" dirty="0" err="1">
                <a:solidFill>
                  <a:srgbClr val="0070C0"/>
                </a:solidFill>
              </a:rPr>
              <a:t>tục</a:t>
            </a:r>
            <a:r>
              <a:rPr lang="en-US" sz="3200" dirty="0">
                <a:solidFill>
                  <a:srgbClr val="0070C0"/>
                </a:solidFill>
              </a:rPr>
              <a:t> </a:t>
            </a:r>
            <a:r>
              <a:rPr lang="en-US" sz="3200" dirty="0" err="1">
                <a:solidFill>
                  <a:srgbClr val="0070C0"/>
                </a:solidFill>
              </a:rPr>
              <a:t>vẽ</a:t>
            </a:r>
            <a:r>
              <a:rPr lang="en-US" sz="3200" dirty="0">
                <a:solidFill>
                  <a:srgbClr val="0070C0"/>
                </a:solidFill>
              </a:rPr>
              <a:t> </a:t>
            </a:r>
            <a:r>
              <a:rPr lang="en-US" sz="3200" dirty="0" err="1">
                <a:solidFill>
                  <a:srgbClr val="0070C0"/>
                </a:solidFill>
              </a:rPr>
              <a:t>mảnh</a:t>
            </a:r>
            <a:r>
              <a:rPr lang="en-US" sz="3200" dirty="0">
                <a:solidFill>
                  <a:srgbClr val="0070C0"/>
                </a:solidFill>
              </a:rPr>
              <a:t> </a:t>
            </a:r>
            <a:r>
              <a:rPr lang="en-US" sz="3200" dirty="0" err="1">
                <a:solidFill>
                  <a:srgbClr val="0070C0"/>
                </a:solidFill>
              </a:rPr>
              <a:t>thứ</a:t>
            </a:r>
            <a:r>
              <a:rPr lang="en-US" sz="3200" dirty="0">
                <a:solidFill>
                  <a:srgbClr val="0070C0"/>
                </a:solidFill>
              </a:rPr>
              <a:t> 2 </a:t>
            </a:r>
            <a:r>
              <a:rPr lang="en-US" sz="3200" dirty="0" err="1">
                <a:solidFill>
                  <a:srgbClr val="0070C0"/>
                </a:solidFill>
              </a:rPr>
              <a:t>của</a:t>
            </a:r>
            <a:r>
              <a:rPr lang="en-US" sz="3200" dirty="0">
                <a:solidFill>
                  <a:srgbClr val="0070C0"/>
                </a:solidFill>
              </a:rPr>
              <a:t> </a:t>
            </a:r>
            <a:r>
              <a:rPr lang="en-US" sz="3200" dirty="0" err="1">
                <a:solidFill>
                  <a:srgbClr val="0070C0"/>
                </a:solidFill>
              </a:rPr>
              <a:t>cây</a:t>
            </a:r>
            <a:r>
              <a:rPr lang="en-US" sz="3200" dirty="0">
                <a:solidFill>
                  <a:srgbClr val="0070C0"/>
                </a:solidFill>
              </a:rPr>
              <a:t> </a:t>
            </a:r>
            <a:r>
              <a:rPr lang="en-US" sz="3200" dirty="0" err="1">
                <a:solidFill>
                  <a:srgbClr val="0070C0"/>
                </a:solidFill>
              </a:rPr>
              <a:t>công</a:t>
            </a:r>
            <a:r>
              <a:rPr lang="en-US" sz="3200" dirty="0">
                <a:solidFill>
                  <a:srgbClr val="0070C0"/>
                </a:solidFill>
              </a:rPr>
              <a:t> </a:t>
            </a:r>
            <a:r>
              <a:rPr lang="en-US" sz="3200" dirty="0" err="1">
                <a:solidFill>
                  <a:srgbClr val="0070C0"/>
                </a:solidFill>
              </a:rPr>
              <a:t>nghiệp</a:t>
            </a:r>
            <a:r>
              <a:rPr lang="en-US" sz="3200" dirty="0">
                <a:solidFill>
                  <a:srgbClr val="0070C0"/>
                </a:solidFill>
              </a:rPr>
              <a:t> </a:t>
            </a:r>
          </a:p>
        </p:txBody>
      </p:sp>
      <p:graphicFrame>
        <p:nvGraphicFramePr>
          <p:cNvPr id="23" name="Table 3">
            <a:extLst>
              <a:ext uri="{FF2B5EF4-FFF2-40B4-BE49-F238E27FC236}">
                <a16:creationId xmlns:a16="http://schemas.microsoft.com/office/drawing/2014/main" id="{BBCBB3F3-BD14-49D1-B012-904A7FDFAF2D}"/>
              </a:ext>
            </a:extLst>
          </p:cNvPr>
          <p:cNvGraphicFramePr>
            <a:graphicFrameLocks noGrp="1"/>
          </p:cNvGraphicFramePr>
          <p:nvPr>
            <p:extLst>
              <p:ext uri="{D42A27DB-BD31-4B8C-83A1-F6EECF244321}">
                <p14:modId xmlns:p14="http://schemas.microsoft.com/office/powerpoint/2010/main" val="2508148416"/>
              </p:ext>
            </p:extLst>
          </p:nvPr>
        </p:nvGraphicFramePr>
        <p:xfrm>
          <a:off x="260478" y="82479"/>
          <a:ext cx="5259010" cy="2112645"/>
        </p:xfrm>
        <a:graphic>
          <a:graphicData uri="http://schemas.openxmlformats.org/drawingml/2006/table">
            <a:tbl>
              <a:tblPr firstRow="1" bandRow="1">
                <a:tableStyleId>{5940675A-B579-460E-94D1-54222C63F5DA}</a:tableStyleId>
              </a:tblPr>
              <a:tblGrid>
                <a:gridCol w="3261522">
                  <a:extLst>
                    <a:ext uri="{9D8B030D-6E8A-4147-A177-3AD203B41FA5}">
                      <a16:colId xmlns:a16="http://schemas.microsoft.com/office/drawing/2014/main" val="3787422791"/>
                    </a:ext>
                  </a:extLst>
                </a:gridCol>
                <a:gridCol w="1997488">
                  <a:extLst>
                    <a:ext uri="{9D8B030D-6E8A-4147-A177-3AD203B41FA5}">
                      <a16:colId xmlns:a16="http://schemas.microsoft.com/office/drawing/2014/main" val="645687302"/>
                    </a:ext>
                  </a:extLst>
                </a:gridCol>
              </a:tblGrid>
              <a:tr h="406043">
                <a:tc>
                  <a:txBody>
                    <a:bodyPr/>
                    <a:lstStyle/>
                    <a:p>
                      <a:pPr algn="ctr"/>
                      <a:endParaRPr lang="en-US" sz="2400" b="1" dirty="0"/>
                    </a:p>
                  </a:txBody>
                  <a:tcPr/>
                </a:tc>
                <a:tc>
                  <a:txBody>
                    <a:bodyPr/>
                    <a:lstStyle/>
                    <a:p>
                      <a:pPr algn="ctr"/>
                      <a:r>
                        <a:rPr lang="en-US" sz="2400" b="0" dirty="0"/>
                        <a:t>2002</a:t>
                      </a:r>
                    </a:p>
                  </a:txBody>
                  <a:tcPr/>
                </a:tc>
                <a:extLst>
                  <a:ext uri="{0D108BD9-81ED-4DB2-BD59-A6C34878D82A}">
                    <a16:rowId xmlns:a16="http://schemas.microsoft.com/office/drawing/2014/main" val="359188173"/>
                  </a:ext>
                </a:extLst>
              </a:tr>
              <a:tr h="406043">
                <a:tc>
                  <a:txBody>
                    <a:bodyPr/>
                    <a:lstStyle/>
                    <a:p>
                      <a:pPr algn="l" fontAlgn="ctr"/>
                      <a:r>
                        <a:rPr lang="vi-VN" sz="2400" b="0" i="0" u="none" strike="noStrike" dirty="0">
                          <a:solidFill>
                            <a:srgbClr val="000000"/>
                          </a:solidFill>
                          <a:effectLst/>
                          <a:latin typeface="+mn-lt"/>
                        </a:rPr>
                        <a:t>Cây lương thực</a:t>
                      </a:r>
                    </a:p>
                  </a:txBody>
                  <a:tcPr marL="9525" marR="9525" marT="9525" marB="0" anchor="ctr"/>
                </a:tc>
                <a:tc>
                  <a:txBody>
                    <a:bodyPr/>
                    <a:lstStyle/>
                    <a:p>
                      <a:pPr algn="ctr"/>
                      <a:r>
                        <a:rPr lang="en-US" sz="2400" dirty="0"/>
                        <a:t>64,8</a:t>
                      </a:r>
                    </a:p>
                  </a:txBody>
                  <a:tcPr/>
                </a:tc>
                <a:extLst>
                  <a:ext uri="{0D108BD9-81ED-4DB2-BD59-A6C34878D82A}">
                    <a16:rowId xmlns:a16="http://schemas.microsoft.com/office/drawing/2014/main" val="2080895942"/>
                  </a:ext>
                </a:extLst>
              </a:tr>
              <a:tr h="406043">
                <a:tc>
                  <a:txBody>
                    <a:bodyPr/>
                    <a:lstStyle/>
                    <a:p>
                      <a:pPr algn="l" fontAlgn="ctr"/>
                      <a:r>
                        <a:rPr lang="vi-VN" sz="2400" b="0" i="0" u="none" strike="noStrike" dirty="0">
                          <a:solidFill>
                            <a:srgbClr val="000000"/>
                          </a:solidFill>
                          <a:effectLst/>
                          <a:latin typeface="+mn-lt"/>
                        </a:rPr>
                        <a:t>Cây công nghiệp</a:t>
                      </a:r>
                    </a:p>
                  </a:txBody>
                  <a:tcPr marL="9525" marR="9525" marT="9525" marB="0" anchor="ctr"/>
                </a:tc>
                <a:tc>
                  <a:txBody>
                    <a:bodyPr/>
                    <a:lstStyle/>
                    <a:p>
                      <a:pPr algn="ctr"/>
                      <a:r>
                        <a:rPr lang="en-US" sz="2400" dirty="0"/>
                        <a:t>18,2</a:t>
                      </a:r>
                    </a:p>
                  </a:txBody>
                  <a:tcPr/>
                </a:tc>
                <a:extLst>
                  <a:ext uri="{0D108BD9-81ED-4DB2-BD59-A6C34878D82A}">
                    <a16:rowId xmlns:a16="http://schemas.microsoft.com/office/drawing/2014/main" val="3716340885"/>
                  </a:ext>
                </a:extLst>
              </a:tr>
              <a:tr h="658129">
                <a:tc>
                  <a:txBody>
                    <a:bodyPr/>
                    <a:lstStyle/>
                    <a:p>
                      <a:pPr algn="l" fontAlgn="ctr"/>
                      <a:r>
                        <a:rPr lang="vi-VN" sz="2400" b="0" i="0" u="none" strike="noStrike" dirty="0">
                          <a:solidFill>
                            <a:srgbClr val="000000"/>
                          </a:solidFill>
                          <a:effectLst/>
                          <a:latin typeface="+mn-lt"/>
                        </a:rPr>
                        <a:t>Cây thực phẩm. cây ăn quả. cây khác</a:t>
                      </a:r>
                    </a:p>
                  </a:txBody>
                  <a:tcPr marL="9525" marR="9525" marT="9525" marB="0" anchor="ctr"/>
                </a:tc>
                <a:tc>
                  <a:txBody>
                    <a:bodyPr/>
                    <a:lstStyle/>
                    <a:p>
                      <a:pPr algn="ctr"/>
                      <a:r>
                        <a:rPr lang="en-US" sz="2400"/>
                        <a:t>17</a:t>
                      </a:r>
                      <a:endParaRPr lang="en-US" sz="2400" dirty="0"/>
                    </a:p>
                  </a:txBody>
                  <a:tcPr/>
                </a:tc>
                <a:extLst>
                  <a:ext uri="{0D108BD9-81ED-4DB2-BD59-A6C34878D82A}">
                    <a16:rowId xmlns:a16="http://schemas.microsoft.com/office/drawing/2014/main" val="789288047"/>
                  </a:ext>
                </a:extLst>
              </a:tr>
            </a:tbl>
          </a:graphicData>
        </a:graphic>
      </p:graphicFrame>
      <p:sp>
        <p:nvSpPr>
          <p:cNvPr id="25" name="TextBox 24">
            <a:extLst>
              <a:ext uri="{FF2B5EF4-FFF2-40B4-BE49-F238E27FC236}">
                <a16:creationId xmlns:a16="http://schemas.microsoft.com/office/drawing/2014/main" id="{A3B004AC-45DF-45B5-99B9-3B0F0E7F90C3}"/>
              </a:ext>
            </a:extLst>
          </p:cNvPr>
          <p:cNvSpPr txBox="1"/>
          <p:nvPr/>
        </p:nvSpPr>
        <p:spPr>
          <a:xfrm>
            <a:off x="5758845" y="4472546"/>
            <a:ext cx="2433711" cy="461665"/>
          </a:xfrm>
          <a:prstGeom prst="rect">
            <a:avLst/>
          </a:prstGeom>
          <a:noFill/>
        </p:spPr>
        <p:txBody>
          <a:bodyPr wrap="square" rtlCol="0">
            <a:spAutoFit/>
          </a:bodyPr>
          <a:lstStyle/>
          <a:p>
            <a:r>
              <a:rPr lang="vi-VN" sz="2400" dirty="0">
                <a:solidFill>
                  <a:srgbClr val="0070C0"/>
                </a:solidFill>
              </a:rPr>
              <a:t>Cây lương thực</a:t>
            </a:r>
          </a:p>
        </p:txBody>
      </p:sp>
      <p:sp>
        <p:nvSpPr>
          <p:cNvPr id="33" name="TextBox 32">
            <a:extLst>
              <a:ext uri="{FF2B5EF4-FFF2-40B4-BE49-F238E27FC236}">
                <a16:creationId xmlns:a16="http://schemas.microsoft.com/office/drawing/2014/main" id="{9C0FA7FD-4132-406E-88DA-C8FAE7D95761}"/>
              </a:ext>
            </a:extLst>
          </p:cNvPr>
          <p:cNvSpPr txBox="1"/>
          <p:nvPr/>
        </p:nvSpPr>
        <p:spPr>
          <a:xfrm>
            <a:off x="5758845" y="5012134"/>
            <a:ext cx="2819541" cy="461665"/>
          </a:xfrm>
          <a:prstGeom prst="rect">
            <a:avLst/>
          </a:prstGeom>
          <a:noFill/>
        </p:spPr>
        <p:txBody>
          <a:bodyPr wrap="square" rtlCol="0">
            <a:spAutoFit/>
          </a:bodyPr>
          <a:lstStyle/>
          <a:p>
            <a:r>
              <a:rPr lang="en-US" sz="2400" dirty="0" err="1">
                <a:solidFill>
                  <a:srgbClr val="0070C0"/>
                </a:solidFill>
              </a:rPr>
              <a:t>Cây</a:t>
            </a:r>
            <a:r>
              <a:rPr lang="en-US" sz="2400" dirty="0">
                <a:solidFill>
                  <a:srgbClr val="0070C0"/>
                </a:solidFill>
              </a:rPr>
              <a:t> </a:t>
            </a:r>
            <a:r>
              <a:rPr lang="en-US" sz="2400" dirty="0" err="1">
                <a:solidFill>
                  <a:srgbClr val="0070C0"/>
                </a:solidFill>
              </a:rPr>
              <a:t>công</a:t>
            </a:r>
            <a:r>
              <a:rPr lang="en-US" sz="2400" dirty="0">
                <a:solidFill>
                  <a:srgbClr val="0070C0"/>
                </a:solidFill>
              </a:rPr>
              <a:t> </a:t>
            </a:r>
            <a:r>
              <a:rPr lang="en-US" sz="2400" dirty="0" err="1">
                <a:solidFill>
                  <a:srgbClr val="0070C0"/>
                </a:solidFill>
              </a:rPr>
              <a:t>nghiệp</a:t>
            </a:r>
            <a:endParaRPr lang="en-US" sz="2400" dirty="0">
              <a:solidFill>
                <a:srgbClr val="0070C0"/>
              </a:solidFill>
            </a:endParaRPr>
          </a:p>
        </p:txBody>
      </p:sp>
      <p:sp>
        <p:nvSpPr>
          <p:cNvPr id="55" name="TextBox 54">
            <a:extLst>
              <a:ext uri="{FF2B5EF4-FFF2-40B4-BE49-F238E27FC236}">
                <a16:creationId xmlns:a16="http://schemas.microsoft.com/office/drawing/2014/main" id="{7D42697B-4F6E-4075-A929-7D7C76340CFA}"/>
              </a:ext>
            </a:extLst>
          </p:cNvPr>
          <p:cNvSpPr txBox="1"/>
          <p:nvPr/>
        </p:nvSpPr>
        <p:spPr>
          <a:xfrm>
            <a:off x="995615" y="4034616"/>
            <a:ext cx="814797" cy="369332"/>
          </a:xfrm>
          <a:prstGeom prst="rect">
            <a:avLst/>
          </a:prstGeom>
          <a:noFill/>
        </p:spPr>
        <p:txBody>
          <a:bodyPr wrap="square">
            <a:spAutoFit/>
          </a:bodyPr>
          <a:lstStyle/>
          <a:p>
            <a:r>
              <a:rPr lang="en-US">
                <a:solidFill>
                  <a:srgbClr val="FF0000"/>
                </a:solidFill>
              </a:rPr>
              <a:t>18,2</a:t>
            </a:r>
            <a:endParaRPr lang="en-US" dirty="0"/>
          </a:p>
        </p:txBody>
      </p:sp>
      <p:sp>
        <p:nvSpPr>
          <p:cNvPr id="56" name="TextBox 55">
            <a:extLst>
              <a:ext uri="{FF2B5EF4-FFF2-40B4-BE49-F238E27FC236}">
                <a16:creationId xmlns:a16="http://schemas.microsoft.com/office/drawing/2014/main" id="{1351B740-C186-4779-8FB5-D26292229EF7}"/>
              </a:ext>
            </a:extLst>
          </p:cNvPr>
          <p:cNvSpPr txBox="1"/>
          <p:nvPr/>
        </p:nvSpPr>
        <p:spPr>
          <a:xfrm>
            <a:off x="1282667" y="3156657"/>
            <a:ext cx="814797" cy="400110"/>
          </a:xfrm>
          <a:prstGeom prst="rect">
            <a:avLst/>
          </a:prstGeom>
          <a:noFill/>
        </p:spPr>
        <p:txBody>
          <a:bodyPr wrap="square">
            <a:spAutoFit/>
          </a:bodyPr>
          <a:lstStyle/>
          <a:p>
            <a:r>
              <a:rPr lang="en-US" sz="2000">
                <a:solidFill>
                  <a:srgbClr val="FF0000"/>
                </a:solidFill>
              </a:rPr>
              <a:t>17</a:t>
            </a:r>
            <a:endParaRPr lang="en-US" sz="2000" dirty="0"/>
          </a:p>
        </p:txBody>
      </p:sp>
      <p:sp>
        <p:nvSpPr>
          <p:cNvPr id="66" name="TextBox 65">
            <a:extLst>
              <a:ext uri="{FF2B5EF4-FFF2-40B4-BE49-F238E27FC236}">
                <a16:creationId xmlns:a16="http://schemas.microsoft.com/office/drawing/2014/main" id="{44EC0976-A2B0-42DE-84C8-DB26E1E67DD7}"/>
              </a:ext>
            </a:extLst>
          </p:cNvPr>
          <p:cNvSpPr txBox="1"/>
          <p:nvPr/>
        </p:nvSpPr>
        <p:spPr>
          <a:xfrm>
            <a:off x="5736411" y="5625569"/>
            <a:ext cx="2819541" cy="830997"/>
          </a:xfrm>
          <a:prstGeom prst="rect">
            <a:avLst/>
          </a:prstGeom>
          <a:noFill/>
        </p:spPr>
        <p:txBody>
          <a:bodyPr wrap="square" rtlCol="0">
            <a:spAutoFit/>
          </a:bodyPr>
          <a:lstStyle/>
          <a:p>
            <a:r>
              <a:rPr lang="en-US" sz="2400" dirty="0" err="1">
                <a:solidFill>
                  <a:srgbClr val="0070C0"/>
                </a:solidFill>
              </a:rPr>
              <a:t>Cây</a:t>
            </a:r>
            <a:r>
              <a:rPr lang="en-US" sz="2400" dirty="0">
                <a:solidFill>
                  <a:srgbClr val="0070C0"/>
                </a:solidFill>
              </a:rPr>
              <a:t> </a:t>
            </a:r>
            <a:r>
              <a:rPr lang="en-US" sz="2400" dirty="0" err="1">
                <a:solidFill>
                  <a:srgbClr val="0070C0"/>
                </a:solidFill>
              </a:rPr>
              <a:t>thực</a:t>
            </a:r>
            <a:r>
              <a:rPr lang="en-US" sz="2400" dirty="0">
                <a:solidFill>
                  <a:srgbClr val="0070C0"/>
                </a:solidFill>
              </a:rPr>
              <a:t> </a:t>
            </a:r>
            <a:r>
              <a:rPr lang="en-US" sz="2400" dirty="0" err="1">
                <a:solidFill>
                  <a:srgbClr val="0070C0"/>
                </a:solidFill>
              </a:rPr>
              <a:t>phẩm</a:t>
            </a:r>
            <a:r>
              <a:rPr lang="en-US" sz="2400" dirty="0">
                <a:solidFill>
                  <a:srgbClr val="0070C0"/>
                </a:solidFill>
              </a:rPr>
              <a:t>. </a:t>
            </a:r>
            <a:r>
              <a:rPr lang="en-US" sz="2400" dirty="0" err="1">
                <a:solidFill>
                  <a:srgbClr val="0070C0"/>
                </a:solidFill>
              </a:rPr>
              <a:t>cây</a:t>
            </a:r>
            <a:r>
              <a:rPr lang="en-US" sz="2400" dirty="0">
                <a:solidFill>
                  <a:srgbClr val="0070C0"/>
                </a:solidFill>
              </a:rPr>
              <a:t> </a:t>
            </a:r>
            <a:r>
              <a:rPr lang="en-US" sz="2400" dirty="0" err="1">
                <a:solidFill>
                  <a:srgbClr val="0070C0"/>
                </a:solidFill>
              </a:rPr>
              <a:t>ăn</a:t>
            </a:r>
            <a:r>
              <a:rPr lang="en-US" sz="2400" dirty="0">
                <a:solidFill>
                  <a:srgbClr val="0070C0"/>
                </a:solidFill>
              </a:rPr>
              <a:t> </a:t>
            </a:r>
            <a:r>
              <a:rPr lang="en-US" sz="2400" dirty="0" err="1">
                <a:solidFill>
                  <a:srgbClr val="0070C0"/>
                </a:solidFill>
              </a:rPr>
              <a:t>quả</a:t>
            </a:r>
            <a:r>
              <a:rPr lang="en-US" sz="2400" dirty="0">
                <a:solidFill>
                  <a:srgbClr val="0070C0"/>
                </a:solidFill>
              </a:rPr>
              <a:t>. </a:t>
            </a:r>
            <a:r>
              <a:rPr lang="en-US" sz="2400" dirty="0" err="1">
                <a:solidFill>
                  <a:srgbClr val="0070C0"/>
                </a:solidFill>
              </a:rPr>
              <a:t>cây</a:t>
            </a:r>
            <a:r>
              <a:rPr lang="en-US" sz="2400" dirty="0">
                <a:solidFill>
                  <a:srgbClr val="0070C0"/>
                </a:solidFill>
              </a:rPr>
              <a:t> </a:t>
            </a:r>
            <a:r>
              <a:rPr lang="en-US" sz="2400" dirty="0" err="1">
                <a:solidFill>
                  <a:srgbClr val="0070C0"/>
                </a:solidFill>
              </a:rPr>
              <a:t>khác</a:t>
            </a:r>
            <a:endParaRPr lang="en-US" sz="2400" dirty="0">
              <a:solidFill>
                <a:srgbClr val="0070C0"/>
              </a:solidFill>
            </a:endParaRPr>
          </a:p>
        </p:txBody>
      </p:sp>
      <p:sp>
        <p:nvSpPr>
          <p:cNvPr id="2069" name="Rectangle 2068">
            <a:extLst>
              <a:ext uri="{FF2B5EF4-FFF2-40B4-BE49-F238E27FC236}">
                <a16:creationId xmlns:a16="http://schemas.microsoft.com/office/drawing/2014/main" id="{9BB6C535-AB25-4737-891C-FF9031F34F09}"/>
              </a:ext>
            </a:extLst>
          </p:cNvPr>
          <p:cNvSpPr/>
          <p:nvPr/>
        </p:nvSpPr>
        <p:spPr>
          <a:xfrm>
            <a:off x="4828281" y="4516519"/>
            <a:ext cx="691162" cy="278103"/>
          </a:xfrm>
          <a:prstGeom prst="rect">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9B7FAFF7-302F-45B0-9062-7A761199C3AA}"/>
              </a:ext>
            </a:extLst>
          </p:cNvPr>
          <p:cNvSpPr/>
          <p:nvPr/>
        </p:nvSpPr>
        <p:spPr>
          <a:xfrm>
            <a:off x="4858818" y="5118742"/>
            <a:ext cx="691162" cy="278103"/>
          </a:xfrm>
          <a:prstGeom prst="rect">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35802F3D-52BB-41A7-AC16-E895F8D8CA61}"/>
              </a:ext>
            </a:extLst>
          </p:cNvPr>
          <p:cNvSpPr/>
          <p:nvPr/>
        </p:nvSpPr>
        <p:spPr>
          <a:xfrm>
            <a:off x="4889036" y="5796452"/>
            <a:ext cx="691162" cy="278103"/>
          </a:xfrm>
          <a:prstGeom prst="rect">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TextBox 75">
            <a:extLst>
              <a:ext uri="{FF2B5EF4-FFF2-40B4-BE49-F238E27FC236}">
                <a16:creationId xmlns:a16="http://schemas.microsoft.com/office/drawing/2014/main" id="{323CB0F9-46AA-4522-819E-C8DE6A636986}"/>
              </a:ext>
            </a:extLst>
          </p:cNvPr>
          <p:cNvSpPr txBox="1"/>
          <p:nvPr/>
        </p:nvSpPr>
        <p:spPr>
          <a:xfrm>
            <a:off x="5758845" y="3919384"/>
            <a:ext cx="2819541" cy="584775"/>
          </a:xfrm>
          <a:prstGeom prst="rect">
            <a:avLst/>
          </a:prstGeom>
          <a:noFill/>
        </p:spPr>
        <p:txBody>
          <a:bodyPr wrap="square" rtlCol="0">
            <a:spAutoFit/>
          </a:bodyPr>
          <a:lstStyle/>
          <a:p>
            <a:r>
              <a:rPr lang="en-US" sz="3200" dirty="0" err="1">
                <a:solidFill>
                  <a:schemeClr val="accent6">
                    <a:lumMod val="50000"/>
                  </a:schemeClr>
                </a:solidFill>
              </a:rPr>
              <a:t>Chú</a:t>
            </a:r>
            <a:r>
              <a:rPr lang="en-US" sz="3200" dirty="0">
                <a:solidFill>
                  <a:schemeClr val="accent6">
                    <a:lumMod val="50000"/>
                  </a:schemeClr>
                </a:solidFill>
              </a:rPr>
              <a:t> </a:t>
            </a:r>
            <a:r>
              <a:rPr lang="en-US" sz="3200" dirty="0" err="1">
                <a:solidFill>
                  <a:schemeClr val="accent6">
                    <a:lumMod val="50000"/>
                  </a:schemeClr>
                </a:solidFill>
              </a:rPr>
              <a:t>thích</a:t>
            </a:r>
            <a:endParaRPr lang="en-US" sz="3200" dirty="0">
              <a:solidFill>
                <a:schemeClr val="accent6">
                  <a:lumMod val="50000"/>
                </a:schemeClr>
              </a:solidFill>
            </a:endParaRPr>
          </a:p>
        </p:txBody>
      </p:sp>
      <p:sp>
        <p:nvSpPr>
          <p:cNvPr id="2073" name="Rectangle 2072">
            <a:extLst>
              <a:ext uri="{FF2B5EF4-FFF2-40B4-BE49-F238E27FC236}">
                <a16:creationId xmlns:a16="http://schemas.microsoft.com/office/drawing/2014/main" id="{0567E73E-5D44-45A1-BE58-92D3B3AFFD9E}"/>
              </a:ext>
            </a:extLst>
          </p:cNvPr>
          <p:cNvSpPr/>
          <p:nvPr/>
        </p:nvSpPr>
        <p:spPr>
          <a:xfrm>
            <a:off x="4731270" y="4037262"/>
            <a:ext cx="4087682" cy="2419304"/>
          </a:xfrm>
          <a:prstGeom prst="rect">
            <a:avLst/>
          </a:prstGeom>
          <a:noFill/>
          <a:ln>
            <a:solidFill>
              <a:srgbClr val="00B0F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75" name="Picture 14" descr="icon-tick | Giải pháp in mã ký hiệu">
            <a:extLst>
              <a:ext uri="{FF2B5EF4-FFF2-40B4-BE49-F238E27FC236}">
                <a16:creationId xmlns:a16="http://schemas.microsoft.com/office/drawing/2014/main" id="{095388A5-09FF-49C4-8B78-0ED75F79FFF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90310" y="814677"/>
            <a:ext cx="859822" cy="767698"/>
          </a:xfrm>
          <a:prstGeom prst="rect">
            <a:avLst/>
          </a:prstGeom>
          <a:noFill/>
          <a:extLst>
            <a:ext uri="{909E8E84-426E-40DD-AFC4-6F175D3DCCD1}">
              <a14:hiddenFill xmlns:a14="http://schemas.microsoft.com/office/drawing/2010/main">
                <a:solidFill>
                  <a:srgbClr val="FFFFFF"/>
                </a:solidFill>
              </a14:hiddenFill>
            </a:ext>
          </a:extLst>
        </p:spPr>
      </p:pic>
      <p:sp>
        <p:nvSpPr>
          <p:cNvPr id="83" name="TextBox 82">
            <a:extLst>
              <a:ext uri="{FF2B5EF4-FFF2-40B4-BE49-F238E27FC236}">
                <a16:creationId xmlns:a16="http://schemas.microsoft.com/office/drawing/2014/main" id="{50D237BA-612E-4C50-A81E-A187BA330C21}"/>
              </a:ext>
            </a:extLst>
          </p:cNvPr>
          <p:cNvSpPr txBox="1"/>
          <p:nvPr/>
        </p:nvSpPr>
        <p:spPr>
          <a:xfrm>
            <a:off x="1886061" y="6345017"/>
            <a:ext cx="1417170" cy="461665"/>
          </a:xfrm>
          <a:prstGeom prst="rect">
            <a:avLst/>
          </a:prstGeom>
          <a:noFill/>
        </p:spPr>
        <p:txBody>
          <a:bodyPr wrap="square" rtlCol="0">
            <a:spAutoFit/>
          </a:bodyPr>
          <a:lstStyle/>
          <a:p>
            <a:r>
              <a:rPr lang="en-US" sz="2400" dirty="0">
                <a:solidFill>
                  <a:srgbClr val="002060"/>
                </a:solidFill>
              </a:rPr>
              <a:t>NĂM 2002</a:t>
            </a:r>
          </a:p>
        </p:txBody>
      </p:sp>
      <p:grpSp>
        <p:nvGrpSpPr>
          <p:cNvPr id="5" name="Group 4"/>
          <p:cNvGrpSpPr/>
          <p:nvPr/>
        </p:nvGrpSpPr>
        <p:grpSpPr>
          <a:xfrm>
            <a:off x="655625" y="3765360"/>
            <a:ext cx="1158723" cy="1380327"/>
            <a:chOff x="1757123" y="4180682"/>
            <a:chExt cx="1158723" cy="1380327"/>
          </a:xfrm>
        </p:grpSpPr>
        <p:sp>
          <p:nvSpPr>
            <p:cNvPr id="4" name="Cross 3"/>
            <p:cNvSpPr/>
            <p:nvPr/>
          </p:nvSpPr>
          <p:spPr>
            <a:xfrm>
              <a:off x="1905943" y="5369839"/>
              <a:ext cx="191170" cy="191170"/>
            </a:xfrm>
            <a:prstGeom prst="plus">
              <a:avLst>
                <a:gd name="adj" fmla="val 41245"/>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7" name="Cross 46"/>
            <p:cNvSpPr/>
            <p:nvPr/>
          </p:nvSpPr>
          <p:spPr>
            <a:xfrm>
              <a:off x="2724676" y="4866633"/>
              <a:ext cx="191170" cy="191170"/>
            </a:xfrm>
            <a:prstGeom prst="plus">
              <a:avLst>
                <a:gd name="adj" fmla="val 41245"/>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8" name="Cross 47"/>
            <p:cNvSpPr/>
            <p:nvPr/>
          </p:nvSpPr>
          <p:spPr>
            <a:xfrm>
              <a:off x="2698813" y="4422055"/>
              <a:ext cx="191170" cy="191170"/>
            </a:xfrm>
            <a:prstGeom prst="plus">
              <a:avLst>
                <a:gd name="adj" fmla="val 41245"/>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0" name="Cross 49"/>
            <p:cNvSpPr/>
            <p:nvPr/>
          </p:nvSpPr>
          <p:spPr>
            <a:xfrm>
              <a:off x="2268025" y="5096964"/>
              <a:ext cx="191170" cy="191170"/>
            </a:xfrm>
            <a:prstGeom prst="plus">
              <a:avLst>
                <a:gd name="adj" fmla="val 41245"/>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3" name="Cross 52"/>
            <p:cNvSpPr/>
            <p:nvPr/>
          </p:nvSpPr>
          <p:spPr>
            <a:xfrm>
              <a:off x="2242162" y="4180682"/>
              <a:ext cx="191170" cy="191170"/>
            </a:xfrm>
            <a:prstGeom prst="plus">
              <a:avLst>
                <a:gd name="adj" fmla="val 41245"/>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7" name="Cross 56"/>
            <p:cNvSpPr/>
            <p:nvPr/>
          </p:nvSpPr>
          <p:spPr>
            <a:xfrm>
              <a:off x="1757123" y="4850936"/>
              <a:ext cx="191170" cy="191170"/>
            </a:xfrm>
            <a:prstGeom prst="plus">
              <a:avLst>
                <a:gd name="adj" fmla="val 41245"/>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1" name="Cross 60"/>
            <p:cNvSpPr/>
            <p:nvPr/>
          </p:nvSpPr>
          <p:spPr>
            <a:xfrm>
              <a:off x="1771848" y="4323725"/>
              <a:ext cx="191170" cy="191170"/>
            </a:xfrm>
            <a:prstGeom prst="plus">
              <a:avLst>
                <a:gd name="adj" fmla="val 41245"/>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grpSp>
        <p:nvGrpSpPr>
          <p:cNvPr id="7" name="Group 6"/>
          <p:cNvGrpSpPr/>
          <p:nvPr/>
        </p:nvGrpSpPr>
        <p:grpSpPr>
          <a:xfrm>
            <a:off x="1077173" y="2220745"/>
            <a:ext cx="1314781" cy="1541476"/>
            <a:chOff x="432496" y="3112688"/>
            <a:chExt cx="1560858" cy="1161307"/>
          </a:xfrm>
        </p:grpSpPr>
        <p:sp>
          <p:nvSpPr>
            <p:cNvPr id="6" name="Minus 5"/>
            <p:cNvSpPr/>
            <p:nvPr/>
          </p:nvSpPr>
          <p:spPr>
            <a:xfrm>
              <a:off x="1722315" y="3403292"/>
              <a:ext cx="271038" cy="80868"/>
            </a:xfrm>
            <a:prstGeom prst="mathMinus">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7" name="Minus 66"/>
            <p:cNvSpPr/>
            <p:nvPr/>
          </p:nvSpPr>
          <p:spPr>
            <a:xfrm>
              <a:off x="1722315" y="3646080"/>
              <a:ext cx="271038" cy="80868"/>
            </a:xfrm>
            <a:prstGeom prst="mathMinus">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8" name="Minus 67"/>
            <p:cNvSpPr/>
            <p:nvPr/>
          </p:nvSpPr>
          <p:spPr>
            <a:xfrm>
              <a:off x="1722315" y="3917795"/>
              <a:ext cx="271038" cy="80868"/>
            </a:xfrm>
            <a:prstGeom prst="mathMinus">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1" name="Minus 70"/>
            <p:cNvSpPr/>
            <p:nvPr/>
          </p:nvSpPr>
          <p:spPr>
            <a:xfrm>
              <a:off x="1722315" y="3112688"/>
              <a:ext cx="271038" cy="80868"/>
            </a:xfrm>
            <a:prstGeom prst="mathMinus">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2" name="Minus 71"/>
            <p:cNvSpPr/>
            <p:nvPr/>
          </p:nvSpPr>
          <p:spPr>
            <a:xfrm>
              <a:off x="993435" y="3746104"/>
              <a:ext cx="271039" cy="80868"/>
            </a:xfrm>
            <a:prstGeom prst="mathMinus">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5" name="Minus 74"/>
            <p:cNvSpPr/>
            <p:nvPr/>
          </p:nvSpPr>
          <p:spPr>
            <a:xfrm>
              <a:off x="1257258" y="4033737"/>
              <a:ext cx="271038" cy="80868"/>
            </a:xfrm>
            <a:prstGeom prst="mathMinus">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8" name="Minus 77"/>
            <p:cNvSpPr/>
            <p:nvPr/>
          </p:nvSpPr>
          <p:spPr>
            <a:xfrm>
              <a:off x="1257258" y="3500345"/>
              <a:ext cx="271038" cy="80868"/>
            </a:xfrm>
            <a:prstGeom prst="mathMinus">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9" name="Minus 78"/>
            <p:cNvSpPr/>
            <p:nvPr/>
          </p:nvSpPr>
          <p:spPr>
            <a:xfrm>
              <a:off x="599301" y="3560440"/>
              <a:ext cx="271039" cy="80868"/>
            </a:xfrm>
            <a:prstGeom prst="mathMinus">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80" name="Minus 79"/>
            <p:cNvSpPr/>
            <p:nvPr/>
          </p:nvSpPr>
          <p:spPr>
            <a:xfrm>
              <a:off x="432496" y="3836927"/>
              <a:ext cx="271038" cy="80868"/>
            </a:xfrm>
            <a:prstGeom prst="mathMinus">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84" name="Minus 83"/>
            <p:cNvSpPr/>
            <p:nvPr/>
          </p:nvSpPr>
          <p:spPr>
            <a:xfrm>
              <a:off x="862338" y="4127531"/>
              <a:ext cx="271038" cy="80868"/>
            </a:xfrm>
            <a:prstGeom prst="mathMinus">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85" name="Minus 84"/>
            <p:cNvSpPr/>
            <p:nvPr/>
          </p:nvSpPr>
          <p:spPr>
            <a:xfrm>
              <a:off x="862338" y="3322424"/>
              <a:ext cx="271038" cy="80868"/>
            </a:xfrm>
            <a:prstGeom prst="mathMinus">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88" name="Minus 87"/>
            <p:cNvSpPr/>
            <p:nvPr/>
          </p:nvSpPr>
          <p:spPr>
            <a:xfrm>
              <a:off x="1248240" y="3494287"/>
              <a:ext cx="271038" cy="80868"/>
            </a:xfrm>
            <a:prstGeom prst="mathMinus">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01" name="Minus 100"/>
            <p:cNvSpPr/>
            <p:nvPr/>
          </p:nvSpPr>
          <p:spPr>
            <a:xfrm>
              <a:off x="1722316" y="4193127"/>
              <a:ext cx="271038" cy="80868"/>
            </a:xfrm>
            <a:prstGeom prst="mathMinus">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sp>
        <p:nvSpPr>
          <p:cNvPr id="90" name="Cross 89"/>
          <p:cNvSpPr/>
          <p:nvPr/>
        </p:nvSpPr>
        <p:spPr>
          <a:xfrm>
            <a:off x="5078277" y="5158685"/>
            <a:ext cx="191170" cy="191170"/>
          </a:xfrm>
          <a:prstGeom prst="plus">
            <a:avLst>
              <a:gd name="adj" fmla="val 41245"/>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92" name="Minus 91"/>
          <p:cNvSpPr/>
          <p:nvPr/>
        </p:nvSpPr>
        <p:spPr>
          <a:xfrm>
            <a:off x="5086456" y="5895069"/>
            <a:ext cx="271038" cy="80868"/>
          </a:xfrm>
          <a:prstGeom prst="mathMinus">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95" name="Title 1"/>
          <p:cNvSpPr txBox="1">
            <a:spLocks/>
          </p:cNvSpPr>
          <p:nvPr/>
        </p:nvSpPr>
        <p:spPr>
          <a:xfrm>
            <a:off x="5712665" y="151490"/>
            <a:ext cx="8368146" cy="99287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rgbClr val="DF2935"/>
                </a:solidFill>
              </a:rPr>
              <a:t>CÁCH VẼ BIỂU ĐỒ TRÒN</a:t>
            </a:r>
          </a:p>
        </p:txBody>
      </p:sp>
      <p:pic>
        <p:nvPicPr>
          <p:cNvPr id="4098" name="Picture 2" descr="Compas Icon High Res Stock Images | Shutterstoc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07620" y="3897565"/>
            <a:ext cx="1496510" cy="1611625"/>
          </a:xfrm>
          <a:prstGeom prst="rect">
            <a:avLst/>
          </a:prstGeom>
          <a:noFill/>
          <a:extLst>
            <a:ext uri="{909E8E84-426E-40DD-AFC4-6F175D3DCCD1}">
              <a14:hiddenFill xmlns:a14="http://schemas.microsoft.com/office/drawing/2010/main">
                <a:solidFill>
                  <a:srgbClr val="FFFFFF"/>
                </a:solidFill>
              </a14:hiddenFill>
            </a:ext>
          </a:extLst>
        </p:spPr>
      </p:pic>
      <p:pic>
        <p:nvPicPr>
          <p:cNvPr id="96" name="Picture 6" descr="Protractor Angle Geometry - Free vector graphic on Pixabay">
            <a:extLst>
              <a:ext uri="{FF2B5EF4-FFF2-40B4-BE49-F238E27FC236}">
                <a16:creationId xmlns:a16="http://schemas.microsoft.com/office/drawing/2014/main" id="{3F3DB627-E001-4B94-A58C-5541C8C8EBA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432850" y="4231008"/>
            <a:ext cx="1759150" cy="927677"/>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ình ảnh Biểu Tượng Tỷ Lệ Bút Chì Cho Dự án, Nền, Thiết Kế., Yếu Tố Vector  và PNG với nền trong suốt để tải xuống miễn phí"/>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146327" y="5373296"/>
            <a:ext cx="1341679" cy="1341679"/>
          </a:xfrm>
          <a:prstGeom prst="rect">
            <a:avLst/>
          </a:prstGeom>
          <a:noFill/>
          <a:extLst>
            <a:ext uri="{909E8E84-426E-40DD-AFC4-6F175D3DCCD1}">
              <a14:hiddenFill xmlns:a14="http://schemas.microsoft.com/office/drawing/2010/main">
                <a:solidFill>
                  <a:srgbClr val="FFFFFF"/>
                </a:solidFill>
              </a14:hiddenFill>
            </a:ext>
          </a:extLst>
        </p:spPr>
      </p:pic>
      <p:sp>
        <p:nvSpPr>
          <p:cNvPr id="97" name="Title 1"/>
          <p:cNvSpPr txBox="1">
            <a:spLocks/>
          </p:cNvSpPr>
          <p:nvPr/>
        </p:nvSpPr>
        <p:spPr>
          <a:xfrm>
            <a:off x="9905429" y="3532179"/>
            <a:ext cx="2145220" cy="99287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a:solidFill>
                  <a:srgbClr val="DF2935"/>
                </a:solidFill>
              </a:rPr>
              <a:t>DỤNG CỤ</a:t>
            </a:r>
          </a:p>
        </p:txBody>
      </p:sp>
      <p:sp>
        <p:nvSpPr>
          <p:cNvPr id="77" name="TextBox 76">
            <a:extLst>
              <a:ext uri="{FF2B5EF4-FFF2-40B4-BE49-F238E27FC236}">
                <a16:creationId xmlns:a16="http://schemas.microsoft.com/office/drawing/2014/main" id="{7D42697B-4F6E-4075-A929-7D7C76340CFA}"/>
              </a:ext>
            </a:extLst>
          </p:cNvPr>
          <p:cNvSpPr txBox="1"/>
          <p:nvPr/>
        </p:nvSpPr>
        <p:spPr>
          <a:xfrm>
            <a:off x="3031417" y="4177564"/>
            <a:ext cx="814797" cy="369332"/>
          </a:xfrm>
          <a:prstGeom prst="rect">
            <a:avLst/>
          </a:prstGeom>
          <a:noFill/>
          <a:ln w="19050">
            <a:noFill/>
          </a:ln>
        </p:spPr>
        <p:txBody>
          <a:bodyPr wrap="square">
            <a:spAutoFit/>
          </a:bodyPr>
          <a:lstStyle/>
          <a:p>
            <a:r>
              <a:rPr lang="en-US" dirty="0">
                <a:solidFill>
                  <a:srgbClr val="FF0000"/>
                </a:solidFill>
              </a:rPr>
              <a:t>64,8</a:t>
            </a:r>
            <a:endParaRPr lang="en-US" dirty="0"/>
          </a:p>
        </p:txBody>
      </p:sp>
      <p:sp>
        <p:nvSpPr>
          <p:cNvPr id="91" name="TextBox 90">
            <a:extLst>
              <a:ext uri="{FF2B5EF4-FFF2-40B4-BE49-F238E27FC236}">
                <a16:creationId xmlns:a16="http://schemas.microsoft.com/office/drawing/2014/main" id="{CF947B8A-7734-423E-83B9-8849887FF285}"/>
              </a:ext>
            </a:extLst>
          </p:cNvPr>
          <p:cNvSpPr txBox="1"/>
          <p:nvPr/>
        </p:nvSpPr>
        <p:spPr>
          <a:xfrm>
            <a:off x="6299027" y="2099158"/>
            <a:ext cx="5213103" cy="584775"/>
          </a:xfrm>
          <a:prstGeom prst="rect">
            <a:avLst/>
          </a:prstGeom>
          <a:noFill/>
        </p:spPr>
        <p:txBody>
          <a:bodyPr wrap="square" rtlCol="0">
            <a:spAutoFit/>
          </a:bodyPr>
          <a:lstStyle/>
          <a:p>
            <a:r>
              <a:rPr lang="en-US" sz="3200" dirty="0">
                <a:solidFill>
                  <a:srgbClr val="FF0000"/>
                </a:solidFill>
              </a:rPr>
              <a:t>18,2</a:t>
            </a:r>
            <a:r>
              <a:rPr lang="en-US" sz="3200"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200" dirty="0">
                <a:solidFill>
                  <a:srgbClr val="FF0000"/>
                </a:solidFill>
              </a:rPr>
              <a:t>= 66</a:t>
            </a:r>
            <a:r>
              <a:rPr lang="en-US" sz="3200" baseline="30000" dirty="0">
                <a:solidFill>
                  <a:srgbClr val="FF0000"/>
                </a:solidFill>
              </a:rPr>
              <a:t>o</a:t>
            </a:r>
          </a:p>
        </p:txBody>
      </p:sp>
      <p:cxnSp>
        <p:nvCxnSpPr>
          <p:cNvPr id="100" name="Straight Connector 99">
            <a:extLst>
              <a:ext uri="{FF2B5EF4-FFF2-40B4-BE49-F238E27FC236}">
                <a16:creationId xmlns:a16="http://schemas.microsoft.com/office/drawing/2014/main" id="{9C1FE08E-FE92-43ED-B123-721037ED0EDF}"/>
              </a:ext>
            </a:extLst>
          </p:cNvPr>
          <p:cNvCxnSpPr>
            <a:cxnSpLocks/>
            <a:stCxn id="8" idx="5"/>
          </p:cNvCxnSpPr>
          <p:nvPr/>
        </p:nvCxnSpPr>
        <p:spPr>
          <a:xfrm flipH="1" flipV="1">
            <a:off x="608714" y="3328929"/>
            <a:ext cx="1925893" cy="88431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77039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75"/>
                                        </p:tgtEl>
                                        <p:attrNameLst>
                                          <p:attrName>style.visibility</p:attrName>
                                        </p:attrNameLst>
                                      </p:cBhvr>
                                      <p:to>
                                        <p:strVal val="visible"/>
                                      </p:to>
                                    </p:set>
                                    <p:animEffect transition="in" filter="wipe(down)">
                                      <p:cBhvr>
                                        <p:cTn id="7" dur="500"/>
                                        <p:tgtEl>
                                          <p:spTgt spid="207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91"/>
                                        </p:tgtEl>
                                        <p:attrNameLst>
                                          <p:attrName>style.visibility</p:attrName>
                                        </p:attrNameLst>
                                      </p:cBhvr>
                                      <p:to>
                                        <p:strVal val="visible"/>
                                      </p:to>
                                    </p:set>
                                    <p:animEffect transition="in" filter="circle(in)">
                                      <p:cBhvr>
                                        <p:cTn id="15" dur="2000"/>
                                        <p:tgtEl>
                                          <p:spTgt spid="91"/>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51"/>
                                        </p:tgtEl>
                                        <p:attrNameLst>
                                          <p:attrName>style.visibility</p:attrName>
                                        </p:attrNameLst>
                                      </p:cBhvr>
                                      <p:to>
                                        <p:strVal val="visible"/>
                                      </p:to>
                                    </p:set>
                                    <p:animEffect transition="in" filter="wipe(down)">
                                      <p:cBhvr>
                                        <p:cTn id="20" dur="500"/>
                                        <p:tgtEl>
                                          <p:spTgt spid="51"/>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00"/>
                                        </p:tgtEl>
                                        <p:attrNameLst>
                                          <p:attrName>style.visibility</p:attrName>
                                        </p:attrNameLst>
                                      </p:cBhvr>
                                      <p:to>
                                        <p:strVal val="visible"/>
                                      </p:to>
                                    </p:set>
                                    <p:animEffect transition="in" filter="wipe(down)">
                                      <p:cBhvr>
                                        <p:cTn id="25" dur="500"/>
                                        <p:tgtEl>
                                          <p:spTgt spid="100"/>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xit" presetSubtype="0" fill="hold" nodeType="clickEffect">
                                  <p:stCondLst>
                                    <p:cond delay="0"/>
                                  </p:stCondLst>
                                  <p:childTnLst>
                                    <p:set>
                                      <p:cBhvr>
                                        <p:cTn id="29" dur="1" fill="hold">
                                          <p:stCondLst>
                                            <p:cond delay="0"/>
                                          </p:stCondLst>
                                        </p:cTn>
                                        <p:tgtEl>
                                          <p:spTgt spid="51"/>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nodeType="click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circle(in)">
                                      <p:cBhvr>
                                        <p:cTn id="34" dur="2000"/>
                                        <p:tgtEl>
                                          <p:spTgt spid="5"/>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grpId="0" nodeType="clickEffect">
                                  <p:stCondLst>
                                    <p:cond delay="0"/>
                                  </p:stCondLst>
                                  <p:childTnLst>
                                    <p:set>
                                      <p:cBhvr>
                                        <p:cTn id="38" dur="1" fill="hold">
                                          <p:stCondLst>
                                            <p:cond delay="0"/>
                                          </p:stCondLst>
                                        </p:cTn>
                                        <p:tgtEl>
                                          <p:spTgt spid="55"/>
                                        </p:tgtEl>
                                        <p:attrNameLst>
                                          <p:attrName>style.visibility</p:attrName>
                                        </p:attrNameLst>
                                      </p:cBhvr>
                                      <p:to>
                                        <p:strVal val="visible"/>
                                      </p:to>
                                    </p:set>
                                    <p:animEffect transition="in" filter="circle(in)">
                                      <p:cBhvr>
                                        <p:cTn id="39" dur="2000"/>
                                        <p:tgtEl>
                                          <p:spTgt spid="55"/>
                                        </p:tgtEl>
                                      </p:cBhvr>
                                    </p:animEffect>
                                  </p:childTnLst>
                                </p:cTn>
                              </p:par>
                            </p:childTnLst>
                          </p:cTn>
                        </p:par>
                      </p:childTnLst>
                    </p:cTn>
                  </p:par>
                  <p:par>
                    <p:cTn id="40" fill="hold">
                      <p:stCondLst>
                        <p:cond delay="indefinite"/>
                      </p:stCondLst>
                      <p:childTnLst>
                        <p:par>
                          <p:cTn id="41" fill="hold">
                            <p:stCondLst>
                              <p:cond delay="0"/>
                            </p:stCondLst>
                            <p:childTnLst>
                              <p:par>
                                <p:cTn id="42" presetID="6" presetClass="entr" presetSubtype="16" fill="hold" grpId="0" nodeType="clickEffect">
                                  <p:stCondLst>
                                    <p:cond delay="0"/>
                                  </p:stCondLst>
                                  <p:childTnLst>
                                    <p:set>
                                      <p:cBhvr>
                                        <p:cTn id="43" dur="1" fill="hold">
                                          <p:stCondLst>
                                            <p:cond delay="0"/>
                                          </p:stCondLst>
                                        </p:cTn>
                                        <p:tgtEl>
                                          <p:spTgt spid="56"/>
                                        </p:tgtEl>
                                        <p:attrNameLst>
                                          <p:attrName>style.visibility</p:attrName>
                                        </p:attrNameLst>
                                      </p:cBhvr>
                                      <p:to>
                                        <p:strVal val="visible"/>
                                      </p:to>
                                    </p:set>
                                    <p:animEffect transition="in" filter="circle(in)">
                                      <p:cBhvr>
                                        <p:cTn id="44" dur="2000"/>
                                        <p:tgtEl>
                                          <p:spTgt spid="56"/>
                                        </p:tgtEl>
                                      </p:cBhvr>
                                    </p:animEffect>
                                  </p:childTnLst>
                                </p:cTn>
                              </p:par>
                            </p:childTnLst>
                          </p:cTn>
                        </p:par>
                      </p:childTnLst>
                    </p:cTn>
                  </p:par>
                  <p:par>
                    <p:cTn id="45" fill="hold">
                      <p:stCondLst>
                        <p:cond delay="indefinite"/>
                      </p:stCondLst>
                      <p:childTnLst>
                        <p:par>
                          <p:cTn id="46" fill="hold">
                            <p:stCondLst>
                              <p:cond delay="0"/>
                            </p:stCondLst>
                            <p:childTnLst>
                              <p:par>
                                <p:cTn id="47" presetID="6" presetClass="entr" presetSubtype="16" fill="hold" nodeType="clickEffect">
                                  <p:stCondLst>
                                    <p:cond delay="0"/>
                                  </p:stCondLst>
                                  <p:childTnLst>
                                    <p:set>
                                      <p:cBhvr>
                                        <p:cTn id="48" dur="1" fill="hold">
                                          <p:stCondLst>
                                            <p:cond delay="0"/>
                                          </p:stCondLst>
                                        </p:cTn>
                                        <p:tgtEl>
                                          <p:spTgt spid="7"/>
                                        </p:tgtEl>
                                        <p:attrNameLst>
                                          <p:attrName>style.visibility</p:attrName>
                                        </p:attrNameLst>
                                      </p:cBhvr>
                                      <p:to>
                                        <p:strVal val="visible"/>
                                      </p:to>
                                    </p:set>
                                    <p:animEffect transition="in" filter="circle(in)">
                                      <p:cBhvr>
                                        <p:cTn id="49" dur="2000"/>
                                        <p:tgtEl>
                                          <p:spTgt spid="7"/>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grpId="0" nodeType="clickEffect">
                                  <p:stCondLst>
                                    <p:cond delay="0"/>
                                  </p:stCondLst>
                                  <p:childTnLst>
                                    <p:set>
                                      <p:cBhvr>
                                        <p:cTn id="53" dur="1" fill="hold">
                                          <p:stCondLst>
                                            <p:cond delay="0"/>
                                          </p:stCondLst>
                                        </p:cTn>
                                        <p:tgtEl>
                                          <p:spTgt spid="2073"/>
                                        </p:tgtEl>
                                        <p:attrNameLst>
                                          <p:attrName>style.visibility</p:attrName>
                                        </p:attrNameLst>
                                      </p:cBhvr>
                                      <p:to>
                                        <p:strVal val="visible"/>
                                      </p:to>
                                    </p:set>
                                    <p:animEffect transition="in" filter="wipe(down)">
                                      <p:cBhvr>
                                        <p:cTn id="54" dur="500"/>
                                        <p:tgtEl>
                                          <p:spTgt spid="2073"/>
                                        </p:tgtEl>
                                      </p:cBhvr>
                                    </p:animEffect>
                                  </p:childTnLst>
                                </p:cTn>
                              </p:par>
                            </p:childTnLst>
                          </p:cTn>
                        </p:par>
                      </p:childTnLst>
                    </p:cTn>
                  </p:par>
                  <p:par>
                    <p:cTn id="55" fill="hold">
                      <p:stCondLst>
                        <p:cond delay="indefinite"/>
                      </p:stCondLst>
                      <p:childTnLst>
                        <p:par>
                          <p:cTn id="56" fill="hold">
                            <p:stCondLst>
                              <p:cond delay="0"/>
                            </p:stCondLst>
                            <p:childTnLst>
                              <p:par>
                                <p:cTn id="57" presetID="6" presetClass="entr" presetSubtype="16" fill="hold" grpId="0" nodeType="clickEffect">
                                  <p:stCondLst>
                                    <p:cond delay="0"/>
                                  </p:stCondLst>
                                  <p:childTnLst>
                                    <p:set>
                                      <p:cBhvr>
                                        <p:cTn id="58" dur="1" fill="hold">
                                          <p:stCondLst>
                                            <p:cond delay="0"/>
                                          </p:stCondLst>
                                        </p:cTn>
                                        <p:tgtEl>
                                          <p:spTgt spid="83"/>
                                        </p:tgtEl>
                                        <p:attrNameLst>
                                          <p:attrName>style.visibility</p:attrName>
                                        </p:attrNameLst>
                                      </p:cBhvr>
                                      <p:to>
                                        <p:strVal val="visible"/>
                                      </p:to>
                                    </p:set>
                                    <p:animEffect transition="in" filter="circle(in)">
                                      <p:cBhvr>
                                        <p:cTn id="59" dur="2000"/>
                                        <p:tgtEl>
                                          <p:spTgt spid="83"/>
                                        </p:tgtEl>
                                      </p:cBhvr>
                                    </p:animEffect>
                                  </p:childTnLst>
                                </p:cTn>
                              </p:par>
                              <p:par>
                                <p:cTn id="60" presetID="22" presetClass="entr" presetSubtype="4" fill="hold" grpId="0" nodeType="withEffect">
                                  <p:stCondLst>
                                    <p:cond delay="0"/>
                                  </p:stCondLst>
                                  <p:childTnLst>
                                    <p:set>
                                      <p:cBhvr>
                                        <p:cTn id="61" dur="1" fill="hold">
                                          <p:stCondLst>
                                            <p:cond delay="0"/>
                                          </p:stCondLst>
                                        </p:cTn>
                                        <p:tgtEl>
                                          <p:spTgt spid="25"/>
                                        </p:tgtEl>
                                        <p:attrNameLst>
                                          <p:attrName>style.visibility</p:attrName>
                                        </p:attrNameLst>
                                      </p:cBhvr>
                                      <p:to>
                                        <p:strVal val="visible"/>
                                      </p:to>
                                    </p:set>
                                    <p:animEffect transition="in" filter="wipe(down)">
                                      <p:cBhvr>
                                        <p:cTn id="62" dur="500"/>
                                        <p:tgtEl>
                                          <p:spTgt spid="25"/>
                                        </p:tgtEl>
                                      </p:cBhvr>
                                    </p:animEffect>
                                  </p:childTnLst>
                                </p:cTn>
                              </p:par>
                              <p:par>
                                <p:cTn id="63" presetID="22" presetClass="entr" presetSubtype="4" fill="hold" grpId="0" nodeType="withEffect">
                                  <p:stCondLst>
                                    <p:cond delay="0"/>
                                  </p:stCondLst>
                                  <p:childTnLst>
                                    <p:set>
                                      <p:cBhvr>
                                        <p:cTn id="64" dur="1" fill="hold">
                                          <p:stCondLst>
                                            <p:cond delay="0"/>
                                          </p:stCondLst>
                                        </p:cTn>
                                        <p:tgtEl>
                                          <p:spTgt spid="33"/>
                                        </p:tgtEl>
                                        <p:attrNameLst>
                                          <p:attrName>style.visibility</p:attrName>
                                        </p:attrNameLst>
                                      </p:cBhvr>
                                      <p:to>
                                        <p:strVal val="visible"/>
                                      </p:to>
                                    </p:set>
                                    <p:animEffect transition="in" filter="wipe(down)">
                                      <p:cBhvr>
                                        <p:cTn id="65" dur="500"/>
                                        <p:tgtEl>
                                          <p:spTgt spid="33"/>
                                        </p:tgtEl>
                                      </p:cBhvr>
                                    </p:animEffect>
                                  </p:childTnLst>
                                </p:cTn>
                              </p:par>
                              <p:par>
                                <p:cTn id="66" presetID="22" presetClass="entr" presetSubtype="4" fill="hold" grpId="0" nodeType="withEffect">
                                  <p:stCondLst>
                                    <p:cond delay="0"/>
                                  </p:stCondLst>
                                  <p:childTnLst>
                                    <p:set>
                                      <p:cBhvr>
                                        <p:cTn id="67" dur="1" fill="hold">
                                          <p:stCondLst>
                                            <p:cond delay="0"/>
                                          </p:stCondLst>
                                        </p:cTn>
                                        <p:tgtEl>
                                          <p:spTgt spid="66"/>
                                        </p:tgtEl>
                                        <p:attrNameLst>
                                          <p:attrName>style.visibility</p:attrName>
                                        </p:attrNameLst>
                                      </p:cBhvr>
                                      <p:to>
                                        <p:strVal val="visible"/>
                                      </p:to>
                                    </p:set>
                                    <p:animEffect transition="in" filter="wipe(down)">
                                      <p:cBhvr>
                                        <p:cTn id="68" dur="500"/>
                                        <p:tgtEl>
                                          <p:spTgt spid="66"/>
                                        </p:tgtEl>
                                      </p:cBhvr>
                                    </p:animEffect>
                                  </p:childTnLst>
                                </p:cTn>
                              </p:par>
                              <p:par>
                                <p:cTn id="69" presetID="22" presetClass="entr" presetSubtype="4" fill="hold" grpId="0" nodeType="withEffect">
                                  <p:stCondLst>
                                    <p:cond delay="0"/>
                                  </p:stCondLst>
                                  <p:childTnLst>
                                    <p:set>
                                      <p:cBhvr>
                                        <p:cTn id="70" dur="1" fill="hold">
                                          <p:stCondLst>
                                            <p:cond delay="0"/>
                                          </p:stCondLst>
                                        </p:cTn>
                                        <p:tgtEl>
                                          <p:spTgt spid="2069"/>
                                        </p:tgtEl>
                                        <p:attrNameLst>
                                          <p:attrName>style.visibility</p:attrName>
                                        </p:attrNameLst>
                                      </p:cBhvr>
                                      <p:to>
                                        <p:strVal val="visible"/>
                                      </p:to>
                                    </p:set>
                                    <p:animEffect transition="in" filter="wipe(down)">
                                      <p:cBhvr>
                                        <p:cTn id="71" dur="500"/>
                                        <p:tgtEl>
                                          <p:spTgt spid="2069"/>
                                        </p:tgtEl>
                                      </p:cBhvr>
                                    </p:animEffect>
                                  </p:childTnLst>
                                </p:cTn>
                              </p:par>
                              <p:par>
                                <p:cTn id="72" presetID="22" presetClass="entr" presetSubtype="4" fill="hold" grpId="0" nodeType="withEffect">
                                  <p:stCondLst>
                                    <p:cond delay="0"/>
                                  </p:stCondLst>
                                  <p:childTnLst>
                                    <p:set>
                                      <p:cBhvr>
                                        <p:cTn id="73" dur="1" fill="hold">
                                          <p:stCondLst>
                                            <p:cond delay="0"/>
                                          </p:stCondLst>
                                        </p:cTn>
                                        <p:tgtEl>
                                          <p:spTgt spid="69"/>
                                        </p:tgtEl>
                                        <p:attrNameLst>
                                          <p:attrName>style.visibility</p:attrName>
                                        </p:attrNameLst>
                                      </p:cBhvr>
                                      <p:to>
                                        <p:strVal val="visible"/>
                                      </p:to>
                                    </p:set>
                                    <p:animEffect transition="in" filter="wipe(down)">
                                      <p:cBhvr>
                                        <p:cTn id="74" dur="500"/>
                                        <p:tgtEl>
                                          <p:spTgt spid="69"/>
                                        </p:tgtEl>
                                      </p:cBhvr>
                                    </p:animEffect>
                                  </p:childTnLst>
                                </p:cTn>
                              </p:par>
                              <p:par>
                                <p:cTn id="75" presetID="22" presetClass="entr" presetSubtype="4" fill="hold" grpId="0" nodeType="withEffect">
                                  <p:stCondLst>
                                    <p:cond delay="0"/>
                                  </p:stCondLst>
                                  <p:childTnLst>
                                    <p:set>
                                      <p:cBhvr>
                                        <p:cTn id="76" dur="1" fill="hold">
                                          <p:stCondLst>
                                            <p:cond delay="0"/>
                                          </p:stCondLst>
                                        </p:cTn>
                                        <p:tgtEl>
                                          <p:spTgt spid="73"/>
                                        </p:tgtEl>
                                        <p:attrNameLst>
                                          <p:attrName>style.visibility</p:attrName>
                                        </p:attrNameLst>
                                      </p:cBhvr>
                                      <p:to>
                                        <p:strVal val="visible"/>
                                      </p:to>
                                    </p:set>
                                    <p:animEffect transition="in" filter="wipe(down)">
                                      <p:cBhvr>
                                        <p:cTn id="77" dur="500"/>
                                        <p:tgtEl>
                                          <p:spTgt spid="73"/>
                                        </p:tgtEl>
                                      </p:cBhvr>
                                    </p:animEffect>
                                  </p:childTnLst>
                                </p:cTn>
                              </p:par>
                              <p:par>
                                <p:cTn id="78" presetID="22" presetClass="entr" presetSubtype="4" fill="hold" grpId="0" nodeType="withEffect">
                                  <p:stCondLst>
                                    <p:cond delay="0"/>
                                  </p:stCondLst>
                                  <p:childTnLst>
                                    <p:set>
                                      <p:cBhvr>
                                        <p:cTn id="79" dur="1" fill="hold">
                                          <p:stCondLst>
                                            <p:cond delay="0"/>
                                          </p:stCondLst>
                                        </p:cTn>
                                        <p:tgtEl>
                                          <p:spTgt spid="76"/>
                                        </p:tgtEl>
                                        <p:attrNameLst>
                                          <p:attrName>style.visibility</p:attrName>
                                        </p:attrNameLst>
                                      </p:cBhvr>
                                      <p:to>
                                        <p:strVal val="visible"/>
                                      </p:to>
                                    </p:set>
                                    <p:animEffect transition="in" filter="wipe(down)">
                                      <p:cBhvr>
                                        <p:cTn id="80" dur="500"/>
                                        <p:tgtEl>
                                          <p:spTgt spid="76"/>
                                        </p:tgtEl>
                                      </p:cBhvr>
                                    </p:animEffect>
                                  </p:childTnLst>
                                </p:cTn>
                              </p:par>
                              <p:par>
                                <p:cTn id="81" presetID="22" presetClass="entr" presetSubtype="4" fill="hold" grpId="0" nodeType="withEffect">
                                  <p:stCondLst>
                                    <p:cond delay="0"/>
                                  </p:stCondLst>
                                  <p:childTnLst>
                                    <p:set>
                                      <p:cBhvr>
                                        <p:cTn id="82" dur="1" fill="hold">
                                          <p:stCondLst>
                                            <p:cond delay="0"/>
                                          </p:stCondLst>
                                        </p:cTn>
                                        <p:tgtEl>
                                          <p:spTgt spid="90"/>
                                        </p:tgtEl>
                                        <p:attrNameLst>
                                          <p:attrName>style.visibility</p:attrName>
                                        </p:attrNameLst>
                                      </p:cBhvr>
                                      <p:to>
                                        <p:strVal val="visible"/>
                                      </p:to>
                                    </p:set>
                                    <p:animEffect transition="in" filter="wipe(down)">
                                      <p:cBhvr>
                                        <p:cTn id="83" dur="500"/>
                                        <p:tgtEl>
                                          <p:spTgt spid="90"/>
                                        </p:tgtEl>
                                      </p:cBhvr>
                                    </p:animEffect>
                                  </p:childTnLst>
                                </p:cTn>
                              </p:par>
                              <p:par>
                                <p:cTn id="84" presetID="22" presetClass="entr" presetSubtype="4" fill="hold" grpId="0" nodeType="withEffect">
                                  <p:stCondLst>
                                    <p:cond delay="0"/>
                                  </p:stCondLst>
                                  <p:childTnLst>
                                    <p:set>
                                      <p:cBhvr>
                                        <p:cTn id="85" dur="1" fill="hold">
                                          <p:stCondLst>
                                            <p:cond delay="0"/>
                                          </p:stCondLst>
                                        </p:cTn>
                                        <p:tgtEl>
                                          <p:spTgt spid="92"/>
                                        </p:tgtEl>
                                        <p:attrNameLst>
                                          <p:attrName>style.visibility</p:attrName>
                                        </p:attrNameLst>
                                      </p:cBhvr>
                                      <p:to>
                                        <p:strVal val="visible"/>
                                      </p:to>
                                    </p:set>
                                    <p:animEffect transition="in" filter="wipe(down)">
                                      <p:cBhvr>
                                        <p:cTn id="86" dur="500"/>
                                        <p:tgtEl>
                                          <p:spTgt spid="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5" grpId="0"/>
      <p:bldP spid="33" grpId="0"/>
      <p:bldP spid="55" grpId="0"/>
      <p:bldP spid="56" grpId="0"/>
      <p:bldP spid="66" grpId="0"/>
      <p:bldP spid="2069" grpId="0" animBg="1"/>
      <p:bldP spid="69" grpId="0" animBg="1"/>
      <p:bldP spid="73" grpId="0" animBg="1"/>
      <p:bldP spid="76" grpId="0"/>
      <p:bldP spid="2073" grpId="0" animBg="1"/>
      <p:bldP spid="83" grpId="0"/>
      <p:bldP spid="90" grpId="0" animBg="1"/>
      <p:bldP spid="92" grpId="0" animBg="1"/>
      <p:bldP spid="91"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5">
      <a:majorFont>
        <a:latin typeface="#9Slide03 Roboto Black"/>
        <a:ea typeface=""/>
        <a:cs typeface=""/>
      </a:majorFont>
      <a:minorFont>
        <a:latin typeface="#9Slide07 IcielBaliho Script"/>
        <a:ea typeface=""/>
        <a:cs typeface=""/>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535</TotalTime>
  <Words>1888</Words>
  <Application>Microsoft Office PowerPoint</Application>
  <PresentationFormat>Widescreen</PresentationFormat>
  <Paragraphs>380</Paragraphs>
  <Slides>20</Slides>
  <Notes>5</Notes>
  <HiddenSlides>0</HiddenSlides>
  <MMClips>1</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20</vt:i4>
      </vt:variant>
    </vt:vector>
  </HeadingPairs>
  <TitlesOfParts>
    <vt:vector size="30" baseType="lpstr">
      <vt:lpstr>#9Slide03 Roboto Black</vt:lpstr>
      <vt:lpstr>#9Slide03 Roboto Black (Headings)</vt:lpstr>
      <vt:lpstr>#9Slide07 IcielBaliho Script</vt:lpstr>
      <vt:lpstr>Arial</vt:lpstr>
      <vt:lpstr>Calibri</vt:lpstr>
      <vt:lpstr>Calibri Light</vt:lpstr>
      <vt:lpstr>Tahoma</vt:lpstr>
      <vt:lpstr>Times New Roman</vt:lpstr>
      <vt:lpstr>Office Theme</vt:lpstr>
      <vt:lpstr>1_Office Theme</vt:lpstr>
      <vt:lpstr>XUẤT PHÁT</vt:lpstr>
      <vt:lpstr> </vt:lpstr>
      <vt:lpstr>PowerPoint Presentation</vt:lpstr>
      <vt:lpstr>NHẬN DẠNG BIỂU ĐỒ</vt:lpstr>
      <vt:lpstr>1. KHI NÀO VẼ BIỂU ĐỒ TRÒN</vt:lpstr>
      <vt:lpstr>1. KHI NÀO VẼ BIỂU ĐỒ ĐƯỜNG</vt:lpstr>
      <vt:lpstr>XỬ LÍ SỐ LIỆU</vt:lpstr>
      <vt:lpstr>PowerPoint Presentation</vt:lpstr>
      <vt:lpstr>PowerPoint Presentation</vt:lpstr>
      <vt:lpstr>PowerPoint Presentation</vt:lpstr>
      <vt:lpstr>CÁCH NHẬN XÉT BIỂU ĐỒ TRÒN </vt:lpstr>
      <vt:lpstr>PowerPoint Presentation</vt:lpstr>
      <vt:lpstr>PowerPoint Presentation</vt:lpstr>
      <vt:lpstr>PowerPoint Presentation</vt:lpstr>
      <vt:lpstr>PowerPoint Presentation</vt:lpstr>
      <vt:lpstr>CÁCH NHẬN XÉT BIỂU ĐỒ ĐƯỜNG  TỐC ĐỘ TĂNG TRƯỞNG </vt:lpstr>
      <vt:lpstr>AI NHANH HƠN</vt:lpstr>
      <vt:lpstr>THĂM TRANG TRẠI  LỚN NHẤT CHÂU Á </vt:lpstr>
      <vt:lpstr>LUYỆN TẬP</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XUẤT PHÁT</dc:title>
  <dc:creator>Admin</dc:creator>
  <cp:lastModifiedBy>84974897627</cp:lastModifiedBy>
  <cp:revision>77</cp:revision>
  <dcterms:created xsi:type="dcterms:W3CDTF">2021-08-24T07:53:06Z</dcterms:created>
  <dcterms:modified xsi:type="dcterms:W3CDTF">2021-12-08T03:44:32Z</dcterms:modified>
</cp:coreProperties>
</file>