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523" r:id="rId2"/>
    <p:sldId id="525" r:id="rId3"/>
    <p:sldId id="526" r:id="rId4"/>
    <p:sldId id="256" r:id="rId5"/>
    <p:sldId id="322" r:id="rId6"/>
    <p:sldId id="260" r:id="rId7"/>
    <p:sldId id="263" r:id="rId8"/>
    <p:sldId id="527" r:id="rId9"/>
    <p:sldId id="262" r:id="rId10"/>
    <p:sldId id="287" r:id="rId11"/>
    <p:sldId id="267" r:id="rId12"/>
    <p:sldId id="274" r:id="rId13"/>
    <p:sldId id="529" r:id="rId14"/>
    <p:sldId id="272" r:id="rId15"/>
    <p:sldId id="269" r:id="rId16"/>
    <p:sldId id="271" r:id="rId17"/>
    <p:sldId id="268" r:id="rId18"/>
    <p:sldId id="532" r:id="rId19"/>
    <p:sldId id="531" r:id="rId20"/>
    <p:sldId id="361" r:id="rId21"/>
    <p:sldId id="362" r:id="rId22"/>
    <p:sldId id="259" r:id="rId23"/>
    <p:sldId id="358" r:id="rId24"/>
    <p:sldId id="524" r:id="rId25"/>
    <p:sldId id="273" r:id="rId26"/>
    <p:sldId id="27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0099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3792" autoAdjust="0"/>
  </p:normalViewPr>
  <p:slideViewPr>
    <p:cSldViewPr snapToGrid="0" showGuides="1">
      <p:cViewPr varScale="1">
        <p:scale>
          <a:sx n="65" d="100"/>
          <a:sy n="65" d="100"/>
        </p:scale>
        <p:origin x="25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22A1CF-7BA6-4B99-A1B7-5D5ED2F9E287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147EFC-451E-4C40-849A-A5A5A7A0BC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97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B5B9EF-557D-4E21-8994-2DFFAE49AE4D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8520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>
            <a:extLst>
              <a:ext uri="{FF2B5EF4-FFF2-40B4-BE49-F238E27FC236}">
                <a16:creationId xmlns:a16="http://schemas.microsoft.com/office/drawing/2014/main" id="{1B197BBB-E57A-4FBD-BA4C-1215A11CD11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>
            <a:extLst>
              <a:ext uri="{FF2B5EF4-FFF2-40B4-BE49-F238E27FC236}">
                <a16:creationId xmlns:a16="http://schemas.microsoft.com/office/drawing/2014/main" id="{A82A9510-5C8C-4245-9FB9-79FF9663B77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3012" name="Slide Number Placeholder 3">
            <a:extLst>
              <a:ext uri="{FF2B5EF4-FFF2-40B4-BE49-F238E27FC236}">
                <a16:creationId xmlns:a16="http://schemas.microsoft.com/office/drawing/2014/main" id="{BA1C5A3E-E73F-4196-B7FF-2830D272CB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fld id="{BEA8D99E-0169-45CD-9940-51D7DA3DAA9F}" type="slidenum">
              <a:rPr lang="en-US" altLang="en-US">
                <a:latin typeface="Arial" panose="020B0604020202020204" pitchFamily="34" charset="0"/>
              </a:rPr>
              <a:pPr eaLnBrk="1" hangingPunct="1"/>
              <a:t>9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147EFC-451E-4C40-849A-A5A5A7A0BCE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512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giải</a:t>
            </a:r>
            <a:r>
              <a:rPr lang="en-US" dirty="0"/>
              <a:t> </a:t>
            </a:r>
            <a:r>
              <a:rPr lang="en-US" dirty="0" err="1"/>
              <a:t>pháp</a:t>
            </a:r>
            <a:r>
              <a:rPr lang="en-US" dirty="0"/>
              <a:t>: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tư</a:t>
            </a:r>
            <a:r>
              <a:rPr lang="en-US" dirty="0"/>
              <a:t> </a:t>
            </a:r>
            <a:r>
              <a:rPr lang="en-US" dirty="0" err="1"/>
              <a:t>vốn</a:t>
            </a:r>
            <a:r>
              <a:rPr lang="en-US" dirty="0"/>
              <a:t>, </a:t>
            </a:r>
            <a:r>
              <a:rPr lang="en-US" dirty="0" err="1"/>
              <a:t>hạ</a:t>
            </a:r>
            <a:r>
              <a:rPr lang="en-US" dirty="0"/>
              <a:t> </a:t>
            </a:r>
            <a:r>
              <a:rPr lang="en-US" dirty="0" err="1"/>
              <a:t>tầng</a:t>
            </a:r>
            <a:r>
              <a:rPr lang="en-US" dirty="0"/>
              <a:t>,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lực</a:t>
            </a:r>
            <a:r>
              <a:rPr lang="en-US" dirty="0"/>
              <a:t>,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triển</a:t>
            </a:r>
            <a:r>
              <a:rPr lang="en-US" dirty="0"/>
              <a:t> </a:t>
            </a:r>
            <a:r>
              <a:rPr lang="en-US" dirty="0" err="1"/>
              <a:t>bền</a:t>
            </a:r>
            <a:r>
              <a:rPr lang="en-US" dirty="0"/>
              <a:t> </a:t>
            </a:r>
            <a:r>
              <a:rPr lang="en-US" dirty="0" err="1"/>
              <a:t>vững</a:t>
            </a:r>
            <a:r>
              <a:rPr lang="en-US" dirty="0"/>
              <a:t>, BVMT…</a:t>
            </a:r>
          </a:p>
          <a:p>
            <a:r>
              <a:rPr lang="en-US" dirty="0"/>
              <a:t>GV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nghề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HS,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dục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ý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bảo</a:t>
            </a:r>
            <a:r>
              <a:rPr lang="en-US" dirty="0"/>
              <a:t> </a:t>
            </a:r>
            <a:r>
              <a:rPr lang="en-US" dirty="0" err="1"/>
              <a:t>vệ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nguyên</a:t>
            </a:r>
            <a:r>
              <a:rPr lang="en-US" dirty="0"/>
              <a:t> </a:t>
            </a:r>
            <a:r>
              <a:rPr lang="en-US" dirty="0" err="1"/>
              <a:t>địa</a:t>
            </a:r>
            <a:r>
              <a:rPr lang="en-US" dirty="0"/>
              <a:t> </a:t>
            </a:r>
            <a:r>
              <a:rPr lang="en-US" dirty="0" err="1"/>
              <a:t>phương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147EFC-451E-4C40-849A-A5A5A7A0BCE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005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>
            <a:extLst>
              <a:ext uri="{FF2B5EF4-FFF2-40B4-BE49-F238E27FC236}">
                <a16:creationId xmlns:a16="http://schemas.microsoft.com/office/drawing/2014/main" id="{CE82AF85-D9FC-47E4-B246-4CEC4D76FAE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>
            <a:extLst>
              <a:ext uri="{FF2B5EF4-FFF2-40B4-BE49-F238E27FC236}">
                <a16:creationId xmlns:a16="http://schemas.microsoft.com/office/drawing/2014/main" id="{E719FBE1-67DF-4304-90FF-E92B2B50BE5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/>
              <a:t>Slide </a:t>
            </a:r>
            <a:r>
              <a:rPr lang="en-US" altLang="en-US" dirty="0" err="1"/>
              <a:t>này</a:t>
            </a:r>
            <a:r>
              <a:rPr lang="en-US" altLang="en-US" dirty="0"/>
              <a:t> </a:t>
            </a:r>
            <a:r>
              <a:rPr lang="en-US" altLang="en-US" dirty="0" err="1"/>
              <a:t>để</a:t>
            </a:r>
            <a:r>
              <a:rPr lang="en-US" altLang="en-US" dirty="0"/>
              <a:t> </a:t>
            </a:r>
            <a:r>
              <a:rPr lang="en-US" altLang="en-US" dirty="0" err="1"/>
              <a:t>tham</a:t>
            </a:r>
            <a:r>
              <a:rPr lang="en-US" altLang="en-US" dirty="0"/>
              <a:t> </a:t>
            </a:r>
            <a:r>
              <a:rPr lang="en-US" altLang="en-US" dirty="0" err="1"/>
              <a:t>khảo</a:t>
            </a:r>
            <a:r>
              <a:rPr lang="en-US" altLang="en-US" dirty="0"/>
              <a:t> </a:t>
            </a:r>
            <a:r>
              <a:rPr lang="en-US" altLang="en-US" dirty="0" err="1"/>
              <a:t>nếu</a:t>
            </a:r>
            <a:r>
              <a:rPr lang="en-US" altLang="en-US" dirty="0"/>
              <a:t> </a:t>
            </a:r>
            <a:r>
              <a:rPr lang="en-US" altLang="en-US" dirty="0" err="1"/>
              <a:t>cần</a:t>
            </a:r>
            <a:endParaRPr lang="en-US" altLang="en-US" dirty="0"/>
          </a:p>
        </p:txBody>
      </p:sp>
      <p:sp>
        <p:nvSpPr>
          <p:cNvPr id="46084" name="Slide Number Placeholder 3">
            <a:extLst>
              <a:ext uri="{FF2B5EF4-FFF2-40B4-BE49-F238E27FC236}">
                <a16:creationId xmlns:a16="http://schemas.microsoft.com/office/drawing/2014/main" id="{FD2868BE-3855-43F7-903A-9046A5709D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fld id="{9BB30223-1FA8-4E2E-BDDA-033D32712049}" type="slidenum">
              <a:rPr lang="en-US" altLang="en-US"/>
              <a:pPr eaLnBrk="1" hangingPunct="1"/>
              <a:t>26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EA09E-F5D6-4F82-9E87-1E4A77B4B0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199F14-EDD9-466A-A9DC-DEC8F5351B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ED1BBB-C463-4A3C-B669-FF02BB9BC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06ECD-30A3-4641-8587-A4941262489F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7526CB-8896-4157-9972-A1382A22D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ED6730-6700-4BE8-975F-2C248976E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03724-86CA-4680-86AD-0DEE66769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378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405EE-19A9-4377-BA8B-402A70B84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A57BF2-D3E2-45DD-8BE7-C397A8D80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90574F-CE41-47FB-AEB3-07F08B451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06ECD-30A3-4641-8587-A4941262489F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8CB3E0-93D8-4879-A9C4-3DD056778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4532AC-E91F-4A60-AD99-F193DD1B7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03724-86CA-4680-86AD-0DEE66769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213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0C74EE-EDCE-45C2-BFC7-51D9403737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F1656D-0122-44F6-8A04-C498269442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0D2E21-C7D1-42E8-BD29-06AA8ABBB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06ECD-30A3-4641-8587-A4941262489F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6191F-3930-45CE-AE77-B97173E47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0CA96-DA45-428A-B296-67FF659ED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03724-86CA-4680-86AD-0DEE66769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082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581402" y="0"/>
            <a:ext cx="7814853" cy="6868522"/>
          </a:xfrm>
          <a:custGeom>
            <a:avLst/>
            <a:gdLst>
              <a:gd name="connsiteX0" fmla="*/ 0 w 7814853"/>
              <a:gd name="connsiteY0" fmla="*/ 0 h 6868522"/>
              <a:gd name="connsiteX1" fmla="*/ 7814853 w 7814853"/>
              <a:gd name="connsiteY1" fmla="*/ 0 h 6868522"/>
              <a:gd name="connsiteX2" fmla="*/ 7814853 w 7814853"/>
              <a:gd name="connsiteY2" fmla="*/ 6868522 h 6868522"/>
              <a:gd name="connsiteX3" fmla="*/ 4047943 w 7814853"/>
              <a:gd name="connsiteY3" fmla="*/ 6868522 h 6868522"/>
              <a:gd name="connsiteX4" fmla="*/ 2297383 w 7814853"/>
              <a:gd name="connsiteY4" fmla="*/ 3363323 h 6868522"/>
              <a:gd name="connsiteX5" fmla="*/ 1746929 w 7814853"/>
              <a:gd name="connsiteY5" fmla="*/ 3271883 h 6868522"/>
              <a:gd name="connsiteX6" fmla="*/ 0 w 7814853"/>
              <a:gd name="connsiteY6" fmla="*/ 247777 h 686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14853" h="6868522">
                <a:moveTo>
                  <a:pt x="0" y="0"/>
                </a:moveTo>
                <a:lnTo>
                  <a:pt x="7814853" y="0"/>
                </a:lnTo>
                <a:lnTo>
                  <a:pt x="7814853" y="6868522"/>
                </a:lnTo>
                <a:lnTo>
                  <a:pt x="4047943" y="6868522"/>
                </a:lnTo>
                <a:lnTo>
                  <a:pt x="2297383" y="3363323"/>
                </a:lnTo>
                <a:lnTo>
                  <a:pt x="1746929" y="3271883"/>
                </a:lnTo>
                <a:lnTo>
                  <a:pt x="0" y="247777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8B11B-6CB3-43B5-B9E8-259FB65B0743}" type="datetimeFigureOut">
              <a:rPr lang="en-US" smtClean="0"/>
              <a:t>1/25/2022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CF54C-FA28-4969-B654-5B65D226AF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36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E76E7-DEC9-4D45-8956-08F2F8DE6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DA0CE-9EE3-47FC-A279-F2A5C003E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DDD67-F23C-42BB-9EE8-AF108DD03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06ECD-30A3-4641-8587-A4941262489F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A91B7C-792D-4FD3-8B1C-EABDBF93D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FFF7D5-5F7D-49B5-B940-8CC83BC6A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03724-86CA-4680-86AD-0DEE66769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921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33F63-3E06-4A5F-819A-2D129165C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FAC4E0-E009-4BAA-B8F7-B69447597E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723E51-4F17-43A7-9463-2CC463722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06ECD-30A3-4641-8587-A4941262489F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CA9042-A7FC-497F-AB40-B78EA5DA9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0ADCF-55B8-49EF-A4A0-3626B176B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03724-86CA-4680-86AD-0DEE66769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323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578FD-DBB3-413D-B72F-5E355C696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84DF4B-BD47-4AD2-8C80-5A5D0E9FAC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F00247-150E-4DBC-A820-9BAEDFE51D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DA0164-61C5-4800-A0B0-5244E6DBF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06ECD-30A3-4641-8587-A4941262489F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7DE4C0-8B84-4539-B85D-86C2F6CC3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570B1F-C46D-4186-83E6-914231795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03724-86CA-4680-86AD-0DEE66769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566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FC941-4D68-45AF-B18B-75CEA6A0B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537965-7B30-4F3C-B9D9-F41FB53541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C6D38C-57AC-4749-A409-EBB5DCFA38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61C564-8457-47E2-9E18-DC190D0730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2B9256-F2A7-4518-BCFC-A033C5A96A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7868D3-033F-439B-AC48-FDD2D7071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06ECD-30A3-4641-8587-A4941262489F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BBE802-08E0-422D-B827-BB6EA213A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166284-F39E-4C15-8E9B-CB36C4155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03724-86CA-4680-86AD-0DEE66769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714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C3303-8901-44C1-B879-01633A086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431645-0A38-476C-BAA8-B52CFE790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06ECD-30A3-4641-8587-A4941262489F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C69F65-D88B-468C-A88C-2DC2652EC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F03172-19C4-4078-880E-EEC954534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03724-86CA-4680-86AD-0DEE66769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742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08113A-30C9-49D5-9A0F-5700B8184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06ECD-30A3-4641-8587-A4941262489F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AD9067-C15B-4271-804C-BD6F7A0E7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E0F59F-A9BA-43A1-9278-B3F53766A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03724-86CA-4680-86AD-0DEE66769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332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54F29-1746-4071-9F3F-0497042D5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0D7228-2890-4E31-9431-B95F0F2BB2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2F606F-D888-4A54-9959-2D30F5C109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4CB42D-A929-41FF-BCFC-980CB06CF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06ECD-30A3-4641-8587-A4941262489F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9AF28A-7FA2-4F4D-9F8F-957A68122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ADF7D8-A567-46AD-B282-A76947B1F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03724-86CA-4680-86AD-0DEE66769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113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09030-97B0-45FB-AE16-CAD7CE6DF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ABFA6C-F0FE-4ECA-9011-99FC98D028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F080F1-6675-4204-B7BA-F67EA79BFE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4136A3-CFC7-46F3-8CD4-64636E3F8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06ECD-30A3-4641-8587-A4941262489F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CAD68D-1DBA-4F03-A62E-A2A7FF136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AD2013-AC54-486D-B995-E36B5D1F4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03724-86CA-4680-86AD-0DEE66769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914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2B6B97-41DB-4398-8DEF-0C9ADC6EB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2AB6B-4152-48EA-AB28-0DEAD38286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1077B5-B032-4907-AB75-416D7636F4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06ECD-30A3-4641-8587-A4941262489F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E5FCA-5A13-4B43-A88D-4D907F3989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17CBA-E824-451F-A57B-15D218B9B6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03724-86CA-4680-86AD-0DEE66769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505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svg"/><Relationship Id="rId18" Type="http://schemas.openxmlformats.org/officeDocument/2006/relationships/image" Target="../media/image55.png"/><Relationship Id="rId3" Type="http://schemas.openxmlformats.org/officeDocument/2006/relationships/image" Target="../media/image40.svg"/><Relationship Id="rId21" Type="http://schemas.openxmlformats.org/officeDocument/2006/relationships/image" Target="../media/image58.png"/><Relationship Id="rId7" Type="http://schemas.openxmlformats.org/officeDocument/2006/relationships/image" Target="../media/image44.svg"/><Relationship Id="rId12" Type="http://schemas.openxmlformats.org/officeDocument/2006/relationships/image" Target="../media/image49.png"/><Relationship Id="rId17" Type="http://schemas.openxmlformats.org/officeDocument/2006/relationships/image" Target="../media/image54.svg"/><Relationship Id="rId2" Type="http://schemas.openxmlformats.org/officeDocument/2006/relationships/image" Target="../media/image39.png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5" Type="http://schemas.openxmlformats.org/officeDocument/2006/relationships/image" Target="../media/image52.svg"/><Relationship Id="rId23" Type="http://schemas.openxmlformats.org/officeDocument/2006/relationships/image" Target="../media/image60.jpeg"/><Relationship Id="rId10" Type="http://schemas.openxmlformats.org/officeDocument/2006/relationships/image" Target="../media/image47.png"/><Relationship Id="rId19" Type="http://schemas.openxmlformats.org/officeDocument/2006/relationships/image" Target="../media/image56.svg"/><Relationship Id="rId4" Type="http://schemas.openxmlformats.org/officeDocument/2006/relationships/image" Target="../media/image41.png"/><Relationship Id="rId9" Type="http://schemas.openxmlformats.org/officeDocument/2006/relationships/image" Target="../media/image46.svg"/><Relationship Id="rId14" Type="http://schemas.openxmlformats.org/officeDocument/2006/relationships/image" Target="../media/image51.png"/><Relationship Id="rId22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62.png"/><Relationship Id="rId7" Type="http://schemas.openxmlformats.org/officeDocument/2006/relationships/image" Target="../media/image65.sv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29.svg"/><Relationship Id="rId5" Type="http://schemas.openxmlformats.org/officeDocument/2006/relationships/image" Target="../media/image63.png"/><Relationship Id="rId10" Type="http://schemas.openxmlformats.org/officeDocument/2006/relationships/image" Target="../media/image28.png"/><Relationship Id="rId4" Type="http://schemas.microsoft.com/office/2007/relationships/hdphoto" Target="../media/hdphoto5.wdp"/><Relationship Id="rId9" Type="http://schemas.openxmlformats.org/officeDocument/2006/relationships/image" Target="../media/image25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svg"/><Relationship Id="rId18" Type="http://schemas.openxmlformats.org/officeDocument/2006/relationships/image" Target="../media/image94.png"/><Relationship Id="rId3" Type="http://schemas.openxmlformats.org/officeDocument/2006/relationships/image" Target="../media/image79.jpeg"/><Relationship Id="rId7" Type="http://schemas.openxmlformats.org/officeDocument/2006/relationships/image" Target="../media/image83.svg"/><Relationship Id="rId12" Type="http://schemas.openxmlformats.org/officeDocument/2006/relationships/image" Target="../media/image88.png"/><Relationship Id="rId17" Type="http://schemas.openxmlformats.org/officeDocument/2006/relationships/image" Target="../media/image93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87.svg"/><Relationship Id="rId5" Type="http://schemas.openxmlformats.org/officeDocument/2006/relationships/image" Target="../media/image81.svg"/><Relationship Id="rId15" Type="http://schemas.openxmlformats.org/officeDocument/2006/relationships/image" Target="../media/image91.svg"/><Relationship Id="rId10" Type="http://schemas.openxmlformats.org/officeDocument/2006/relationships/image" Target="../media/image86.png"/><Relationship Id="rId19" Type="http://schemas.openxmlformats.org/officeDocument/2006/relationships/image" Target="../media/image95.svg"/><Relationship Id="rId4" Type="http://schemas.openxmlformats.org/officeDocument/2006/relationships/image" Target="../media/image80.png"/><Relationship Id="rId9" Type="http://schemas.openxmlformats.org/officeDocument/2006/relationships/image" Target="../media/image85.svg"/><Relationship Id="rId14" Type="http://schemas.openxmlformats.org/officeDocument/2006/relationships/image" Target="../media/image9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7" Type="http://schemas.openxmlformats.org/officeDocument/2006/relationships/slide" Target="slide2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5" Type="http://schemas.openxmlformats.org/officeDocument/2006/relationships/slide" Target="slide17.xml"/><Relationship Id="rId4" Type="http://schemas.openxmlformats.org/officeDocument/2006/relationships/slide" Target="slide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Lan Ha Bay, tropical islands, rocks, Vietnam, tourism, summer travel">
            <a:extLst>
              <a:ext uri="{FF2B5EF4-FFF2-40B4-BE49-F238E27FC236}">
                <a16:creationId xmlns:a16="http://schemas.microsoft.com/office/drawing/2014/main" id="{9EA8FFB4-40CA-4F76-8F6A-B9AA17368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2FF712-F5E4-4510-B961-1EB08BB481BF}"/>
              </a:ext>
            </a:extLst>
          </p:cNvPr>
          <p:cNvSpPr txBox="1"/>
          <p:nvPr/>
        </p:nvSpPr>
        <p:spPr>
          <a:xfrm>
            <a:off x="0" y="1333374"/>
            <a:ext cx="1219199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 err="1">
                <a:ln>
                  <a:solidFill>
                    <a:srgbClr val="ED5565">
                      <a:lumMod val="50000"/>
                    </a:srgb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Hollycakes" panose="02000000000000000000" pitchFamily="2" charset="0"/>
              </a:rPr>
              <a:t>Chào</a:t>
            </a:r>
            <a:r>
              <a:rPr kumimoji="0" lang="en-US" sz="13800" b="1" i="0" u="none" strike="noStrike" kern="1200" cap="none" spc="0" normalizeH="0" baseline="0" noProof="0" dirty="0">
                <a:ln>
                  <a:solidFill>
                    <a:srgbClr val="ED5565">
                      <a:lumMod val="50000"/>
                    </a:srgb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Hollycakes" panose="02000000000000000000" pitchFamily="2" charset="0"/>
              </a:rPr>
              <a:t> m</a:t>
            </a:r>
            <a:r>
              <a:rPr kumimoji="0" lang="en-US" sz="13800" b="1" i="0" u="none" strike="noStrike" kern="1200" cap="none" spc="0" normalizeH="0" baseline="0" noProof="0" dirty="0" err="1">
                <a:ln>
                  <a:solidFill>
                    <a:srgbClr val="ED5565">
                      <a:lumMod val="50000"/>
                    </a:srgb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Hollycakes" panose="02000000000000000000" pitchFamily="2" charset="0"/>
              </a:rPr>
              <a:t>ừng</a:t>
            </a:r>
            <a:r>
              <a:rPr kumimoji="0" lang="en-US" sz="13800" b="1" i="0" u="none" strike="noStrike" kern="1200" cap="none" spc="0" normalizeH="0" baseline="0" noProof="0" dirty="0">
                <a:ln>
                  <a:solidFill>
                    <a:srgbClr val="ED5565">
                      <a:lumMod val="50000"/>
                    </a:srgb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Hollycakes" panose="02000000000000000000" pitchFamily="2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Hollycakes" panose="02000000000000000000" pitchFamily="2" charset="0"/>
              </a:rPr>
              <a:t>Quý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Hollycakes" panose="0200000000000000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Hollycakes" panose="02000000000000000000" pitchFamily="2" charset="0"/>
              </a:rPr>
              <a:t>thầy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Hollycakes" panose="0200000000000000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Hollycakes" panose="02000000000000000000" pitchFamily="2" charset="0"/>
              </a:rPr>
              <a:t>cô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Hollycakes" panose="0200000000000000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Hollycakes" panose="02000000000000000000" pitchFamily="2" charset="0"/>
              </a:rPr>
              <a:t>giáo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Hollycakes" panose="0200000000000000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Hollycakes" panose="02000000000000000000" pitchFamily="2" charset="0"/>
              </a:rPr>
              <a:t>về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Hollycakes" panose="02000000000000000000" pitchFamily="2" charset="0"/>
              </a:rPr>
              <a:t> dự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Hollycakes" panose="02000000000000000000" pitchFamily="2" charset="0"/>
              </a:rPr>
              <a:t>giờ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Hollycakes" panose="0200000000000000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Hollycakes" panose="02000000000000000000" pitchFamily="2" charset="0"/>
              </a:rPr>
              <a:t>thăm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Hollycakes" panose="0200000000000000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Hollycakes" panose="02000000000000000000" pitchFamily="2" charset="0"/>
              </a:rPr>
              <a:t>lớp</a:t>
            </a:r>
            <a:endParaRPr kumimoji="0" lang="en-US" sz="6000" b="1" i="0" u="none" strike="noStrike" kern="1200" cap="none" spc="0" normalizeH="0" baseline="0" noProof="0" dirty="0">
              <a:ln>
                <a:solidFill>
                  <a:srgbClr val="00206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5 SVNHollycake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77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6" name="Picture 10">
            <a:extLst>
              <a:ext uri="{FF2B5EF4-FFF2-40B4-BE49-F238E27FC236}">
                <a16:creationId xmlns:a16="http://schemas.microsoft.com/office/drawing/2014/main" id="{400CF099-68F6-4457-9BA7-6E6622144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51816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90" name="Oval 14">
            <a:extLst>
              <a:ext uri="{FF2B5EF4-FFF2-40B4-BE49-F238E27FC236}">
                <a16:creationId xmlns:a16="http://schemas.microsoft.com/office/drawing/2014/main" id="{81205B82-19D7-4FDA-866E-868CD30697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838200"/>
            <a:ext cx="3048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0191" name="Text Box 15">
            <a:extLst>
              <a:ext uri="{FF2B5EF4-FFF2-40B4-BE49-F238E27FC236}">
                <a16:creationId xmlns:a16="http://schemas.microsoft.com/office/drawing/2014/main" id="{DF61FBDB-8A58-4D09-B94F-8C6BF64E04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746126"/>
            <a:ext cx="990600" cy="396875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66FF"/>
                </a:solidFill>
              </a:rPr>
              <a:t>Hà Nội</a:t>
            </a:r>
            <a:endParaRPr lang="vi-VN" altLang="en-US" sz="2000" b="1">
              <a:solidFill>
                <a:srgbClr val="0066FF"/>
              </a:solidFill>
            </a:endParaRPr>
          </a:p>
        </p:txBody>
      </p:sp>
      <p:sp>
        <p:nvSpPr>
          <p:cNvPr id="50192" name="Text Box 16">
            <a:extLst>
              <a:ext uri="{FF2B5EF4-FFF2-40B4-BE49-F238E27FC236}">
                <a16:creationId xmlns:a16="http://schemas.microsoft.com/office/drawing/2014/main" id="{59FA9294-E702-44AF-81CC-6BA7DC4A8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4876801"/>
            <a:ext cx="1295400" cy="396875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66FF"/>
                </a:solidFill>
              </a:rPr>
              <a:t>TP  HCM</a:t>
            </a:r>
            <a:endParaRPr lang="vi-VN" altLang="en-US" sz="2000" b="1">
              <a:solidFill>
                <a:srgbClr val="0066FF"/>
              </a:solidFill>
            </a:endParaRPr>
          </a:p>
        </p:txBody>
      </p:sp>
      <p:sp>
        <p:nvSpPr>
          <p:cNvPr id="50193" name="Oval 17">
            <a:extLst>
              <a:ext uri="{FF2B5EF4-FFF2-40B4-BE49-F238E27FC236}">
                <a16:creationId xmlns:a16="http://schemas.microsoft.com/office/drawing/2014/main" id="{08D482FD-3FA5-4F92-A721-B347B536D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4495800"/>
            <a:ext cx="3048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50195" name="Picture 19">
            <a:extLst>
              <a:ext uri="{FF2B5EF4-FFF2-40B4-BE49-F238E27FC236}">
                <a16:creationId xmlns:a16="http://schemas.microsoft.com/office/drawing/2014/main" id="{53BD4FB7-F7B4-42B2-8407-65CE52010936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2" b="4858"/>
          <a:stretch>
            <a:fillRect/>
          </a:stretch>
        </p:blipFill>
        <p:spPr>
          <a:xfrm>
            <a:off x="4648200" y="1"/>
            <a:ext cx="3352800" cy="2606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0196" name="Picture 20">
            <a:extLst>
              <a:ext uri="{FF2B5EF4-FFF2-40B4-BE49-F238E27FC236}">
                <a16:creationId xmlns:a16="http://schemas.microsoft.com/office/drawing/2014/main" id="{4D17E621-B4DF-49D5-9794-455BAB3C2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0"/>
            <a:ext cx="32766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97" name="Text Box 21">
            <a:extLst>
              <a:ext uri="{FF2B5EF4-FFF2-40B4-BE49-F238E27FC236}">
                <a16:creationId xmlns:a16="http://schemas.microsoft.com/office/drawing/2014/main" id="{94AE3F8E-4EB3-4899-ACBB-D32732FC3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574926"/>
            <a:ext cx="2819400" cy="3968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66FF"/>
                </a:solidFill>
              </a:rPr>
              <a:t>Chợ Đồng Xuân (HN)</a:t>
            </a:r>
            <a:endParaRPr lang="vi-VN" altLang="en-US" sz="2000" b="1">
              <a:solidFill>
                <a:srgbClr val="0066FF"/>
              </a:solidFill>
            </a:endParaRPr>
          </a:p>
        </p:txBody>
      </p:sp>
      <p:sp>
        <p:nvSpPr>
          <p:cNvPr id="50198" name="Text Box 22">
            <a:extLst>
              <a:ext uri="{FF2B5EF4-FFF2-40B4-BE49-F238E27FC236}">
                <a16:creationId xmlns:a16="http://schemas.microsoft.com/office/drawing/2014/main" id="{B34D9E48-3AE1-4EE3-98B5-5640C3DE89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2362201"/>
            <a:ext cx="3200400" cy="7016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66FF"/>
                </a:solidFill>
              </a:rPr>
              <a:t>Trung tâm thương mại Tràng Tiền (HN)</a:t>
            </a:r>
            <a:endParaRPr lang="vi-VN" altLang="en-US" sz="2000" b="1">
              <a:solidFill>
                <a:srgbClr val="0066FF"/>
              </a:solidFill>
            </a:endParaRPr>
          </a:p>
        </p:txBody>
      </p:sp>
      <p:pic>
        <p:nvPicPr>
          <p:cNvPr id="50199" name="Picture 23">
            <a:extLst>
              <a:ext uri="{FF2B5EF4-FFF2-40B4-BE49-F238E27FC236}">
                <a16:creationId xmlns:a16="http://schemas.microsoft.com/office/drawing/2014/main" id="{27A25951-A19E-4BD9-B31B-3A6D89C78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2"/>
          <a:stretch>
            <a:fillRect/>
          </a:stretch>
        </p:blipFill>
        <p:spPr bwMode="auto">
          <a:xfrm>
            <a:off x="4343400" y="3048000"/>
            <a:ext cx="31242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200" name="Picture 24">
            <a:extLst>
              <a:ext uri="{FF2B5EF4-FFF2-40B4-BE49-F238E27FC236}">
                <a16:creationId xmlns:a16="http://schemas.microsoft.com/office/drawing/2014/main" id="{6FBAD940-0AF2-4866-9FAB-2345E52E0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048000"/>
            <a:ext cx="31242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201" name="Text Box 25">
            <a:extLst>
              <a:ext uri="{FF2B5EF4-FFF2-40B4-BE49-F238E27FC236}">
                <a16:creationId xmlns:a16="http://schemas.microsoft.com/office/drawing/2014/main" id="{C80E27A7-74B0-4885-86BD-0B0543337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6019801"/>
            <a:ext cx="3429000" cy="3968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66FF"/>
                </a:solidFill>
              </a:rPr>
              <a:t>Chợ Bến Thành (TPHCM)</a:t>
            </a:r>
            <a:endParaRPr lang="vi-VN" altLang="en-US" sz="2000" b="1">
              <a:solidFill>
                <a:srgbClr val="0066FF"/>
              </a:solidFill>
            </a:endParaRPr>
          </a:p>
        </p:txBody>
      </p:sp>
      <p:sp>
        <p:nvSpPr>
          <p:cNvPr id="50202" name="Text Box 26">
            <a:extLst>
              <a:ext uri="{FF2B5EF4-FFF2-40B4-BE49-F238E27FC236}">
                <a16:creationId xmlns:a16="http://schemas.microsoft.com/office/drawing/2014/main" id="{04C903EB-FB4C-4E81-98B6-4563D53E92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5943601"/>
            <a:ext cx="3124200" cy="7016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en-US" sz="2000" b="1">
                <a:solidFill>
                  <a:srgbClr val="0066FF"/>
                </a:solidFill>
              </a:rPr>
              <a:t>Trung tâm thương mại Sài Gòn (TPHCM)</a:t>
            </a:r>
          </a:p>
        </p:txBody>
      </p:sp>
      <p:sp>
        <p:nvSpPr>
          <p:cNvPr id="50203" name="Rectangle 27">
            <a:extLst>
              <a:ext uri="{FF2B5EF4-FFF2-40B4-BE49-F238E27FC236}">
                <a16:creationId xmlns:a16="http://schemas.microsoft.com/office/drawing/2014/main" id="{1B5FE39A-DF02-4A5D-9CFF-36864B9834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328738"/>
            <a:ext cx="2895600" cy="3778250"/>
          </a:xfrm>
          <a:prstGeom prst="rect">
            <a:avLst/>
          </a:prstGeom>
          <a:solidFill>
            <a:srgbClr val="FF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000000"/>
                </a:solidFill>
              </a:rPr>
              <a:t>Hà Nội và TPHCM chiếm 1/3 tổng mức bán lẻ và dịch vụ, hơn 1/3 số doanh nghiệp thương mại dịch vụ và khoảng 1/3 số người kinh doanh thương mại dịch vụ của cả nước. Có nhiều chợ lớn, các trung tâm thương mại lớn, các siêu thị…</a:t>
            </a:r>
            <a:endParaRPr lang="vi-VN" altLang="en-US" sz="2000" b="1">
              <a:solidFill>
                <a:srgbClr val="000000"/>
              </a:solidFill>
            </a:endParaRPr>
          </a:p>
        </p:txBody>
      </p:sp>
      <p:sp>
        <p:nvSpPr>
          <p:cNvPr id="50205" name="Text Box 29">
            <a:extLst>
              <a:ext uri="{FF2B5EF4-FFF2-40B4-BE49-F238E27FC236}">
                <a16:creationId xmlns:a16="http://schemas.microsoft.com/office/drawing/2014/main" id="{ACFA637A-2F09-4EB4-858F-2529E04902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228601"/>
            <a:ext cx="5105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FF0000"/>
                </a:solidFill>
              </a:rPr>
              <a:t>Hãy xác định trên lược đồ vị trí của hai trung tâm thương mại lớn nhất nước ta</a:t>
            </a:r>
            <a:endParaRPr lang="vi-VN" altLang="en-US" sz="20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50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0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50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50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0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0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0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0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0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0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0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91" grpId="0" animBg="1"/>
      <p:bldP spid="50192" grpId="0" animBg="1"/>
      <p:bldP spid="50197" grpId="0" animBg="1"/>
      <p:bldP spid="50198" grpId="0" animBg="1"/>
      <p:bldP spid="50201" grpId="0" animBg="1"/>
      <p:bldP spid="50202" grpId="0" animBg="1"/>
      <p:bldP spid="5020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7D2A8-9AAE-4D50-AA7C-534C0AAFE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763"/>
            <a:ext cx="12192000" cy="984478"/>
          </a:xfrm>
          <a:solidFill>
            <a:srgbClr val="002060"/>
          </a:solidFill>
        </p:spPr>
        <p:txBody>
          <a:bodyPr/>
          <a:lstStyle/>
          <a:p>
            <a:r>
              <a:rPr lang="en-US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 THƯ</a:t>
            </a:r>
            <a:r>
              <a:rPr lang="vi-VN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 MẠI</a:t>
            </a:r>
          </a:p>
        </p:txBody>
      </p:sp>
      <p:pic>
        <p:nvPicPr>
          <p:cNvPr id="6" name="Content Placeholder 5" descr="Bar graph with upward trend">
            <a:extLst>
              <a:ext uri="{FF2B5EF4-FFF2-40B4-BE49-F238E27FC236}">
                <a16:creationId xmlns:a16="http://schemas.microsoft.com/office/drawing/2014/main" id="{A3B867D9-B9D9-4E75-9794-3CCCBC6C88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57338" y="10725"/>
            <a:ext cx="914400" cy="914400"/>
          </a:xfrm>
        </p:spPr>
      </p:pic>
      <p:pic>
        <p:nvPicPr>
          <p:cNvPr id="8" name="Graphic 7" descr="Handshake">
            <a:extLst>
              <a:ext uri="{FF2B5EF4-FFF2-40B4-BE49-F238E27FC236}">
                <a16:creationId xmlns:a16="http://schemas.microsoft.com/office/drawing/2014/main" id="{79E0829D-E538-4146-BA56-E8CE4D7210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24091" y="-78463"/>
            <a:ext cx="1131878" cy="1131878"/>
          </a:xfrm>
          <a:prstGeom prst="rect">
            <a:avLst/>
          </a:prstGeom>
        </p:spPr>
      </p:pic>
      <p:pic>
        <p:nvPicPr>
          <p:cNvPr id="10" name="Graphic 9" descr="Dollar">
            <a:extLst>
              <a:ext uri="{FF2B5EF4-FFF2-40B4-BE49-F238E27FC236}">
                <a16:creationId xmlns:a16="http://schemas.microsoft.com/office/drawing/2014/main" id="{F7B599B5-04EC-4BF8-9BD1-C4F2223F7E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84019" y="-4763"/>
            <a:ext cx="914400" cy="914400"/>
          </a:xfrm>
          <a:prstGeom prst="rect">
            <a:avLst/>
          </a:prstGeom>
        </p:spPr>
      </p:pic>
      <p:pic>
        <p:nvPicPr>
          <p:cNvPr id="12" name="Graphic 11" descr="Yuan">
            <a:extLst>
              <a:ext uri="{FF2B5EF4-FFF2-40B4-BE49-F238E27FC236}">
                <a16:creationId xmlns:a16="http://schemas.microsoft.com/office/drawing/2014/main" id="{A8CD5D69-B4EE-4B88-B95E-B3618C01E79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575076" y="37609"/>
            <a:ext cx="914400" cy="914400"/>
          </a:xfrm>
          <a:prstGeom prst="rect">
            <a:avLst/>
          </a:prstGeom>
        </p:spPr>
      </p:pic>
      <p:pic>
        <p:nvPicPr>
          <p:cNvPr id="14" name="Graphic 13" descr="Cent">
            <a:extLst>
              <a:ext uri="{FF2B5EF4-FFF2-40B4-BE49-F238E27FC236}">
                <a16:creationId xmlns:a16="http://schemas.microsoft.com/office/drawing/2014/main" id="{CA703685-B29D-464B-B79D-87289AE1AAE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654938" y="0"/>
            <a:ext cx="914400" cy="9144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F9C7B9F-6B39-4DED-A316-0824944566D6}"/>
              </a:ext>
            </a:extLst>
          </p:cNvPr>
          <p:cNvSpPr txBox="1">
            <a:spLocks/>
          </p:cNvSpPr>
          <p:nvPr/>
        </p:nvSpPr>
        <p:spPr>
          <a:xfrm>
            <a:off x="355805" y="1032202"/>
            <a:ext cx="3357154" cy="6171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Ngoại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vi-V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35B5A9-4C2F-475D-AE0B-A9D1D0F525A5}"/>
              </a:ext>
            </a:extLst>
          </p:cNvPr>
          <p:cNvPicPr/>
          <p:nvPr/>
        </p:nvPicPr>
        <p:blipFill>
          <a:blip r:embed="rId12"/>
          <a:stretch>
            <a:fillRect/>
          </a:stretch>
        </p:blipFill>
        <p:spPr>
          <a:xfrm>
            <a:off x="5857338" y="1032202"/>
            <a:ext cx="5978857" cy="2990639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5B91D9E-3664-4136-AF6A-CA9F705810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8920484"/>
              </p:ext>
            </p:extLst>
          </p:nvPr>
        </p:nvGraphicFramePr>
        <p:xfrm>
          <a:off x="1856838" y="2642410"/>
          <a:ext cx="4000500" cy="8005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00500">
                  <a:extLst>
                    <a:ext uri="{9D8B030D-6E8A-4147-A177-3AD203B41FA5}">
                      <a16:colId xmlns:a16="http://schemas.microsoft.com/office/drawing/2014/main" val="1000147836"/>
                    </a:ext>
                  </a:extLst>
                </a:gridCol>
              </a:tblGrid>
              <a:tr h="8005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Biểu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đồ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cơ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cấu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hàng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hóa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xuất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khẩu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nước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ta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năm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2017 (%)</a:t>
                      </a:r>
                    </a:p>
                  </a:txBody>
                  <a:tcPr marL="114300" marR="11430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534529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81F34D6-0C76-4C08-A771-203A4028F4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0567755"/>
              </p:ext>
            </p:extLst>
          </p:nvPr>
        </p:nvGraphicFramePr>
        <p:xfrm>
          <a:off x="102919" y="4222608"/>
          <a:ext cx="11986162" cy="25058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3691">
                  <a:extLst>
                    <a:ext uri="{9D8B030D-6E8A-4147-A177-3AD203B41FA5}">
                      <a16:colId xmlns:a16="http://schemas.microsoft.com/office/drawing/2014/main" val="4136712460"/>
                    </a:ext>
                  </a:extLst>
                </a:gridCol>
                <a:gridCol w="9432471">
                  <a:extLst>
                    <a:ext uri="{9D8B030D-6E8A-4147-A177-3AD203B41FA5}">
                      <a16:colId xmlns:a16="http://schemas.microsoft.com/office/drawing/2014/main" val="1994051931"/>
                    </a:ext>
                  </a:extLst>
                </a:gridCol>
              </a:tblGrid>
              <a:tr h="4366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Tiêu chí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0894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Thông tin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6970467"/>
                  </a:ext>
                </a:extLst>
              </a:tr>
              <a:tr h="436619">
                <a:tc>
                  <a:txBody>
                    <a:bodyPr/>
                    <a:lstStyle/>
                    <a:p>
                      <a:pPr marL="1905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Giá trị hàng xuất khẩu, nhập khẩu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vi-VN" sz="2000" b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Tăng liên tục, xuất khẩu lớn hơn nhập khẩu &gt;&gt;&gt; Xuất siêu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3020111"/>
                  </a:ext>
                </a:extLst>
              </a:tr>
              <a:tr h="436619">
                <a:tc>
                  <a:txBody>
                    <a:bodyPr/>
                    <a:lstStyle/>
                    <a:p>
                      <a:pPr marL="1905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Thị trường chính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Ngày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càng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mở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rộng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Lớn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nhất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là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khu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vực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châu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Á-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Thái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Bình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Dương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6262481"/>
                  </a:ext>
                </a:extLst>
              </a:tr>
              <a:tr h="807637">
                <a:tc>
                  <a:txBody>
                    <a:bodyPr/>
                    <a:lstStyle/>
                    <a:p>
                      <a:pPr marL="1905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Các mặt hàng quan trọng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Xuất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khẩu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: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Hàng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CN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nặng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và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khoáng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sản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Hàng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CN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nhẹ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và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tiểu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thủ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CN;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Hàng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nông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lâm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thủy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sản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Nhập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khẩu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: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Máy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móc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thiết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bị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nguyên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liệu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6566173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68D60393-BED5-4D61-862D-084A4E43D331}"/>
              </a:ext>
            </a:extLst>
          </p:cNvPr>
          <p:cNvSpPr/>
          <p:nvPr/>
        </p:nvSpPr>
        <p:spPr>
          <a:xfrm>
            <a:off x="2686739" y="4729758"/>
            <a:ext cx="8674703" cy="528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D6FFF8A-A4CA-4B45-A604-B8DE14AB4352}"/>
              </a:ext>
            </a:extLst>
          </p:cNvPr>
          <p:cNvSpPr/>
          <p:nvPr/>
        </p:nvSpPr>
        <p:spPr>
          <a:xfrm>
            <a:off x="2725168" y="5550454"/>
            <a:ext cx="8674703" cy="270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D7AD8D5-7E21-4E2C-AAA7-9947C7B8F087}"/>
              </a:ext>
            </a:extLst>
          </p:cNvPr>
          <p:cNvSpPr/>
          <p:nvPr/>
        </p:nvSpPr>
        <p:spPr>
          <a:xfrm>
            <a:off x="2686738" y="5902371"/>
            <a:ext cx="9402343" cy="783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17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CDF5BB-5FAD-4376-99DA-E81D7E5FB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65" y="5780314"/>
            <a:ext cx="7487142" cy="1025434"/>
          </a:xfrm>
          <a:solidFill>
            <a:schemeClr val="accent6">
              <a:lumMod val="40000"/>
              <a:lumOff val="60000"/>
            </a:schemeClr>
          </a:solidFill>
          <a:ln>
            <a:solidFill>
              <a:srgbClr val="0000CC"/>
            </a:solidFill>
          </a:ln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Địa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khẩu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hàng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tiêu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biểu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4" name="Picture 3" descr="Infographic] Năm 2019, có 6 mặt hàng xuất khẩu trên 10 tỷ USD">
            <a:extLst>
              <a:ext uri="{FF2B5EF4-FFF2-40B4-BE49-F238E27FC236}">
                <a16:creationId xmlns:a16="http://schemas.microsoft.com/office/drawing/2014/main" id="{AD2BD69B-48C3-41C9-8203-12816E69671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4" y="52251"/>
            <a:ext cx="4223815" cy="5532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Infographics] Ngành nông nghiệp đạt kỷ lục xuất khẩu hơn 41 tỷ USD - Bông  lúa vàng Việt Nam">
            <a:extLst>
              <a:ext uri="{FF2B5EF4-FFF2-40B4-BE49-F238E27FC236}">
                <a16:creationId xmlns:a16="http://schemas.microsoft.com/office/drawing/2014/main" id="{766871FB-E0FC-4821-9B96-3C09F78B2EA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276" y="52251"/>
            <a:ext cx="4551659" cy="675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Infographic] Năm 2020: Xuất khẩu gạo hướng tới mục tiêu hơn 6 triệu tấn -  Tạp chí điện tử Môi trường &amp; Cuộc sống">
            <a:extLst>
              <a:ext uri="{FF2B5EF4-FFF2-40B4-BE49-F238E27FC236}">
                <a16:creationId xmlns:a16="http://schemas.microsoft.com/office/drawing/2014/main" id="{168F13FB-668B-4AF6-92B4-FC438375DC7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195" y="52251"/>
            <a:ext cx="3086978" cy="55321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142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4F3C0C8-9B55-4118-A1C2-95B54604E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436"/>
            <a:ext cx="12192000" cy="63427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A06396D-87C0-4AB4-BC50-003A342317C1}"/>
              </a:ext>
            </a:extLst>
          </p:cNvPr>
          <p:cNvSpPr txBox="1"/>
          <p:nvPr/>
        </p:nvSpPr>
        <p:spPr>
          <a:xfrm>
            <a:off x="277091" y="621044"/>
            <a:ext cx="11637818" cy="2276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pt-BR" sz="2000" b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pt-BR" sz="20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 mại</a:t>
            </a:r>
            <a:endParaRPr lang="en-US" sz="2000">
              <a:solidFill>
                <a:srgbClr val="FFFF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Nội thương</a:t>
            </a:r>
          </a:p>
          <a:p>
            <a:pPr>
              <a:lnSpc>
                <a:spcPct val="120000"/>
              </a:lnSpc>
            </a:pPr>
            <a:r>
              <a:rPr lang="pt-BR" sz="2000" kern="120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Nội thương phát triển với hàng hóa đa dạng, phong phú.</a:t>
            </a:r>
            <a:endParaRPr lang="en-US" sz="2000" kern="120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pt-BR" sz="2000" kern="120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kern="120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 tr</a:t>
            </a:r>
            <a:r>
              <a:rPr lang="vi-VN" sz="20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ung </a:t>
            </a:r>
            <a:r>
              <a:rPr lang="en-US" sz="20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nhiều </a:t>
            </a:r>
            <a:r>
              <a:rPr lang="vi-VN" sz="20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ở Đông Nam Bộ, ĐB Sông Cửu Long, ĐB Sông Hồng</a:t>
            </a:r>
            <a:r>
              <a:rPr lang="en-US" sz="20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ít ở Tây Nguyên, miền núi.</a:t>
            </a:r>
          </a:p>
          <a:p>
            <a:pPr algn="just">
              <a:lnSpc>
                <a:spcPct val="120000"/>
              </a:lnSpc>
            </a:pPr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vi-VN" sz="20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 sự tham gia của nhiều thành phần </a:t>
            </a:r>
            <a:r>
              <a:rPr lang="en-US" sz="20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KT</a:t>
            </a:r>
            <a:r>
              <a:rPr lang="vi-VN" sz="20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đặc biệt là </a:t>
            </a:r>
            <a:r>
              <a:rPr lang="en-US" sz="20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KT </a:t>
            </a:r>
            <a:r>
              <a:rPr lang="vi-VN" sz="20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tư nhân.</a:t>
            </a:r>
            <a:r>
              <a:rPr lang="en-US" sz="20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KT Nhà nước giảm tỉ trọng. </a:t>
            </a:r>
          </a:p>
          <a:p>
            <a:pPr>
              <a:lnSpc>
                <a:spcPct val="120000"/>
              </a:lnSpc>
            </a:pPr>
            <a:r>
              <a:rPr lang="en-US" sz="20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vi-VN" sz="20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 Nội và TP HCM là 2 trung tâm thương mại lớn nhất </a:t>
            </a:r>
            <a:r>
              <a:rPr lang="en-US" sz="20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 </a:t>
            </a:r>
            <a:r>
              <a:rPr lang="vi-VN" sz="20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nướ</a:t>
            </a:r>
            <a:r>
              <a:rPr lang="en-US" sz="20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A18461-C5BF-41AD-AC6F-CBF5A0995E30}"/>
              </a:ext>
            </a:extLst>
          </p:cNvPr>
          <p:cNvSpPr txBox="1"/>
          <p:nvPr/>
        </p:nvSpPr>
        <p:spPr>
          <a:xfrm>
            <a:off x="277091" y="97824"/>
            <a:ext cx="116378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>
                <a:solidFill>
                  <a:srgbClr val="002060"/>
                </a:solidFill>
                <a:latin typeface="#9Slide03 AllRoundGothic" panose="020B0703020202020104" pitchFamily="34" charset="0"/>
              </a:rPr>
              <a:t>TIẾT 21 - </a:t>
            </a:r>
            <a:r>
              <a:rPr lang="en-US" sz="2800" b="1">
                <a:solidFill>
                  <a:srgbClr val="002060"/>
                </a:solidFill>
                <a:latin typeface="#9Slide03 AllRoundGothic" panose="020B0703020202020104" pitchFamily="34" charset="0"/>
              </a:rPr>
              <a:t>Bài 15: TH</a:t>
            </a:r>
            <a:r>
              <a:rPr lang="vi-VN" sz="2800" b="1">
                <a:solidFill>
                  <a:srgbClr val="002060"/>
                </a:solidFill>
                <a:latin typeface="#9Slide03 AllRoundGothic" panose="020B0703020202020104" pitchFamily="34" charset="0"/>
              </a:rPr>
              <a:t>Ư</a:t>
            </a:r>
            <a:r>
              <a:rPr lang="en-US" sz="2800" b="1">
                <a:solidFill>
                  <a:srgbClr val="002060"/>
                </a:solidFill>
                <a:latin typeface="#9Slide03 AllRoundGothic" panose="020B0703020202020104" pitchFamily="34" charset="0"/>
              </a:rPr>
              <a:t>ƠNG MẠI VÀ DU LỊCH</a:t>
            </a:r>
            <a:endParaRPr lang="en-US" sz="280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0AD402-44DD-47BD-A4D8-9C63245E1998}"/>
              </a:ext>
            </a:extLst>
          </p:cNvPr>
          <p:cNvSpPr txBox="1"/>
          <p:nvPr/>
        </p:nvSpPr>
        <p:spPr>
          <a:xfrm>
            <a:off x="277091" y="2372988"/>
            <a:ext cx="11914909" cy="4128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endParaRPr lang="vi-VN" sz="2000" b="1">
              <a:solidFill>
                <a:srgbClr val="FFFF00"/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vi-VN" sz="2000" b="1">
                <a:solidFill>
                  <a:srgbClr val="FFFF00"/>
                </a:solidFill>
                <a:latin typeface="+mj-lt"/>
              </a:rPr>
              <a:t>2. Ngoại thương.</a:t>
            </a:r>
          </a:p>
          <a:p>
            <a:pPr>
              <a:lnSpc>
                <a:spcPct val="120000"/>
              </a:lnSpc>
            </a:pPr>
            <a:r>
              <a:rPr lang="vi-VN" sz="2000">
                <a:solidFill>
                  <a:schemeClr val="bg1"/>
                </a:solidFill>
                <a:latin typeface="+mj-lt"/>
              </a:rPr>
              <a:t>* Vai trò: </a:t>
            </a:r>
            <a:endParaRPr lang="en-US" sz="200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vi-VN" sz="2000">
                <a:solidFill>
                  <a:schemeClr val="bg1"/>
                </a:solidFill>
              </a:rPr>
              <a:t>- </a:t>
            </a:r>
            <a:r>
              <a:rPr lang="vi-VN" sz="2000">
                <a:solidFill>
                  <a:schemeClr val="bg1"/>
                </a:solidFill>
                <a:latin typeface="+mj-lt"/>
              </a:rPr>
              <a:t>Là hoạt động KT đối ngoại quan trọng nhất nước ta.</a:t>
            </a:r>
          </a:p>
          <a:p>
            <a:pPr>
              <a:lnSpc>
                <a:spcPct val="120000"/>
              </a:lnSpc>
            </a:pPr>
            <a:r>
              <a:rPr lang="vi-VN" sz="2000">
                <a:solidFill>
                  <a:schemeClr val="bg1"/>
                </a:solidFill>
                <a:latin typeface="+mj-lt"/>
              </a:rPr>
              <a:t>- Giải quyết đầu ra cho sản phẩm.</a:t>
            </a:r>
          </a:p>
          <a:p>
            <a:pPr>
              <a:lnSpc>
                <a:spcPct val="120000"/>
              </a:lnSpc>
            </a:pPr>
            <a:r>
              <a:rPr lang="vi-VN" sz="2000">
                <a:solidFill>
                  <a:schemeClr val="bg1"/>
                </a:solidFill>
                <a:latin typeface="+mj-lt"/>
              </a:rPr>
              <a:t>- Đổi mới công nghệ, mở rộng sxuất.</a:t>
            </a:r>
          </a:p>
          <a:p>
            <a:pPr>
              <a:lnSpc>
                <a:spcPct val="120000"/>
              </a:lnSpc>
            </a:pPr>
            <a:r>
              <a:rPr lang="vi-VN" sz="2000">
                <a:solidFill>
                  <a:schemeClr val="bg1"/>
                </a:solidFill>
                <a:latin typeface="+mj-lt"/>
              </a:rPr>
              <a:t>- Cải thiện đời sống.</a:t>
            </a:r>
          </a:p>
          <a:p>
            <a:pPr>
              <a:lnSpc>
                <a:spcPct val="120000"/>
              </a:lnSpc>
            </a:pPr>
            <a:r>
              <a:rPr lang="vi-VN" sz="2000">
                <a:solidFill>
                  <a:schemeClr val="bg1"/>
                </a:solidFill>
                <a:latin typeface="+mj-lt"/>
              </a:rPr>
              <a:t>* </a:t>
            </a:r>
            <a:r>
              <a:rPr lang="en-US" sz="2000">
                <a:solidFill>
                  <a:schemeClr val="bg1"/>
                </a:solidFill>
                <a:latin typeface="+mj-lt"/>
              </a:rPr>
              <a:t>N</a:t>
            </a:r>
            <a:r>
              <a:rPr lang="vi-VN" sz="2000">
                <a:solidFill>
                  <a:schemeClr val="bg1"/>
                </a:solidFill>
                <a:latin typeface="+mj-lt"/>
              </a:rPr>
              <a:t>hập khẩu</a:t>
            </a:r>
            <a:r>
              <a:rPr lang="en-US" sz="2000">
                <a:solidFill>
                  <a:schemeClr val="bg1"/>
                </a:solidFill>
                <a:latin typeface="+mj-lt"/>
              </a:rPr>
              <a:t>: m</a:t>
            </a:r>
            <a:r>
              <a:rPr lang="vi-VN" sz="2000">
                <a:solidFill>
                  <a:schemeClr val="bg1"/>
                </a:solidFill>
                <a:latin typeface="+mj-lt"/>
              </a:rPr>
              <a:t>áy móc, thiết bị, nguyên liệu và một số mặt hàng tiêu dùng.</a:t>
            </a:r>
            <a:endParaRPr lang="en-US" sz="200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US" alt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Xuất khẩu: hàng công nghiệp nhẹ và tiểu thủ công nghiệp;  hang công nghiệp nặng và khoáng sản; hàng nông, lâm, thủy sản.</a:t>
            </a:r>
            <a:endParaRPr lang="vi-VN" altLang="en-US" sz="2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vi-VN" sz="2000">
                <a:solidFill>
                  <a:schemeClr val="bg1"/>
                </a:solidFill>
                <a:latin typeface="+mj-lt"/>
              </a:rPr>
              <a:t>- </a:t>
            </a:r>
            <a:r>
              <a:rPr lang="en-US" sz="2000">
                <a:solidFill>
                  <a:schemeClr val="bg1"/>
                </a:solidFill>
                <a:latin typeface="+mj-lt"/>
              </a:rPr>
              <a:t>Có </a:t>
            </a:r>
            <a:r>
              <a:rPr lang="vi-VN" sz="2000">
                <a:solidFill>
                  <a:schemeClr val="bg1"/>
                </a:solidFill>
                <a:latin typeface="+mj-lt"/>
              </a:rPr>
              <a:t> quan hệ buôn bán chủ yếu với thị trường Châu </a:t>
            </a:r>
            <a:r>
              <a:rPr lang="en-US" sz="2000">
                <a:solidFill>
                  <a:schemeClr val="bg1"/>
                </a:solidFill>
                <a:latin typeface="+mj-lt"/>
              </a:rPr>
              <a:t>Á </a:t>
            </a:r>
            <a:r>
              <a:rPr lang="vi-VN" sz="2000">
                <a:solidFill>
                  <a:schemeClr val="bg1"/>
                </a:solidFill>
                <a:latin typeface="+mj-lt"/>
              </a:rPr>
              <a:t>TBD</a:t>
            </a:r>
          </a:p>
        </p:txBody>
      </p:sp>
    </p:spTree>
    <p:extLst>
      <p:ext uri="{BB962C8B-B14F-4D97-AF65-F5344CB8AC3E}">
        <p14:creationId xmlns:p14="http://schemas.microsoft.com/office/powerpoint/2010/main" val="2986083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9794EB-17D5-471D-8AB6-ACD0DFB847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494" y="18256"/>
            <a:ext cx="4809506" cy="6858000"/>
          </a:xfrm>
          <a:prstGeom prst="rect">
            <a:avLst/>
          </a:prstGeom>
          <a:ln>
            <a:solidFill>
              <a:srgbClr val="0000CC"/>
            </a:solidFill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7E7D328-27B6-4DE3-AF7C-2AA70D7B101F}"/>
              </a:ext>
            </a:extLst>
          </p:cNvPr>
          <p:cNvSpPr txBox="1">
            <a:spLocks/>
          </p:cNvSpPr>
          <p:nvPr/>
        </p:nvSpPr>
        <p:spPr>
          <a:xfrm>
            <a:off x="0" y="-4763"/>
            <a:ext cx="7276011" cy="984478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DU LỊCH</a:t>
            </a:r>
          </a:p>
        </p:txBody>
      </p:sp>
    </p:spTree>
    <p:extLst>
      <p:ext uri="{BB962C8B-B14F-4D97-AF65-F5344CB8AC3E}">
        <p14:creationId xmlns:p14="http://schemas.microsoft.com/office/powerpoint/2010/main" val="282424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9C908-6B88-4E31-97BA-614D361DD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6057707"/>
            <a:ext cx="12192000" cy="840594"/>
          </a:xfrm>
          <a:ln>
            <a:solidFill>
              <a:srgbClr val="0000CC"/>
            </a:solidFill>
          </a:ln>
        </p:spPr>
        <p:txBody>
          <a:bodyPr>
            <a:noAutofit/>
          </a:bodyPr>
          <a:lstStyle/>
          <a:p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Dựa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trang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lịch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</a:t>
            </a:r>
            <a:r>
              <a:rPr lang="vi-VN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chứng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minh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</a:t>
            </a:r>
            <a:r>
              <a:rPr lang="vi-VN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tài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lịch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phong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nhanh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endParaRPr lang="en-US" sz="2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06F76C5-2F75-4371-AB34-B858685AC343}"/>
              </a:ext>
            </a:extLst>
          </p:cNvPr>
          <p:cNvSpPr txBox="1">
            <a:spLocks/>
          </p:cNvSpPr>
          <p:nvPr/>
        </p:nvSpPr>
        <p:spPr>
          <a:xfrm>
            <a:off x="0" y="-6121"/>
            <a:ext cx="12192000" cy="984478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DU LỊCH</a:t>
            </a:r>
          </a:p>
        </p:txBody>
      </p:sp>
      <p:pic>
        <p:nvPicPr>
          <p:cNvPr id="5" name="Graphic 4" descr="Elephant">
            <a:extLst>
              <a:ext uri="{FF2B5EF4-FFF2-40B4-BE49-F238E27FC236}">
                <a16:creationId xmlns:a16="http://schemas.microsoft.com/office/drawing/2014/main" id="{AE7E9944-F004-4E30-A362-CAE212AE101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26044" y="4954644"/>
            <a:ext cx="914400" cy="984478"/>
          </a:xfrm>
          <a:prstGeom prst="rect">
            <a:avLst/>
          </a:prstGeom>
        </p:spPr>
      </p:pic>
      <p:pic>
        <p:nvPicPr>
          <p:cNvPr id="6" name="Graphic 5" descr="Fork and knife">
            <a:extLst>
              <a:ext uri="{FF2B5EF4-FFF2-40B4-BE49-F238E27FC236}">
                <a16:creationId xmlns:a16="http://schemas.microsoft.com/office/drawing/2014/main" id="{192015B7-20F6-4CC8-B146-F0E1F261235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49586" y="4954644"/>
            <a:ext cx="914400" cy="984478"/>
          </a:xfrm>
          <a:prstGeom prst="rect">
            <a:avLst/>
          </a:prstGeom>
        </p:spPr>
      </p:pic>
      <p:pic>
        <p:nvPicPr>
          <p:cNvPr id="7" name="Graphic 6" descr="Dragon dance">
            <a:extLst>
              <a:ext uri="{FF2B5EF4-FFF2-40B4-BE49-F238E27FC236}">
                <a16:creationId xmlns:a16="http://schemas.microsoft.com/office/drawing/2014/main" id="{213903B5-8BBE-409F-B1C6-370A69C54A3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47750" y="4915386"/>
            <a:ext cx="914400" cy="984478"/>
          </a:xfrm>
          <a:prstGeom prst="rect">
            <a:avLst/>
          </a:prstGeom>
        </p:spPr>
      </p:pic>
      <p:pic>
        <p:nvPicPr>
          <p:cNvPr id="8" name="Graphic 7" descr="Tropical scene">
            <a:extLst>
              <a:ext uri="{FF2B5EF4-FFF2-40B4-BE49-F238E27FC236}">
                <a16:creationId xmlns:a16="http://schemas.microsoft.com/office/drawing/2014/main" id="{804D3AAB-EDFB-4E2B-B0CF-A646A696C2E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7956" y="4836770"/>
            <a:ext cx="780758" cy="840594"/>
          </a:xfrm>
          <a:prstGeom prst="rect">
            <a:avLst/>
          </a:prstGeom>
        </p:spPr>
      </p:pic>
      <p:pic>
        <p:nvPicPr>
          <p:cNvPr id="9" name="Graphic 8" descr="Deciduous tree">
            <a:extLst>
              <a:ext uri="{FF2B5EF4-FFF2-40B4-BE49-F238E27FC236}">
                <a16:creationId xmlns:a16="http://schemas.microsoft.com/office/drawing/2014/main" id="{583BB9A9-177F-45F7-8DEE-DC1F34ACFCF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426952" y="4983263"/>
            <a:ext cx="780758" cy="840594"/>
          </a:xfrm>
          <a:prstGeom prst="rect">
            <a:avLst/>
          </a:prstGeom>
        </p:spPr>
      </p:pic>
      <p:pic>
        <p:nvPicPr>
          <p:cNvPr id="10" name="Graphic 9" descr="Sun">
            <a:extLst>
              <a:ext uri="{FF2B5EF4-FFF2-40B4-BE49-F238E27FC236}">
                <a16:creationId xmlns:a16="http://schemas.microsoft.com/office/drawing/2014/main" id="{FB457908-E99C-42DE-96C8-39789E36C5B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720638" y="4983263"/>
            <a:ext cx="780758" cy="840594"/>
          </a:xfrm>
          <a:prstGeom prst="rect">
            <a:avLst/>
          </a:prstGeom>
        </p:spPr>
      </p:pic>
      <p:pic>
        <p:nvPicPr>
          <p:cNvPr id="11" name="Graphic 10" descr="Highway scene">
            <a:extLst>
              <a:ext uri="{FF2B5EF4-FFF2-40B4-BE49-F238E27FC236}">
                <a16:creationId xmlns:a16="http://schemas.microsoft.com/office/drawing/2014/main" id="{2930AFC7-39F0-4A19-B20F-4B84E39D7A6B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20129" y="4815978"/>
            <a:ext cx="834819" cy="898798"/>
          </a:xfrm>
          <a:prstGeom prst="rect">
            <a:avLst/>
          </a:prstGeom>
        </p:spPr>
      </p:pic>
      <p:pic>
        <p:nvPicPr>
          <p:cNvPr id="12" name="Graphic 11" descr="Building">
            <a:extLst>
              <a:ext uri="{FF2B5EF4-FFF2-40B4-BE49-F238E27FC236}">
                <a16:creationId xmlns:a16="http://schemas.microsoft.com/office/drawing/2014/main" id="{A141EDAE-5671-4D41-A87E-583F6E961861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355523" y="2549907"/>
            <a:ext cx="914400" cy="914400"/>
          </a:xfrm>
          <a:prstGeom prst="rect">
            <a:avLst/>
          </a:prstGeom>
        </p:spPr>
      </p:pic>
      <p:pic>
        <p:nvPicPr>
          <p:cNvPr id="13" name="Graphic 12" descr="Music notation">
            <a:extLst>
              <a:ext uri="{FF2B5EF4-FFF2-40B4-BE49-F238E27FC236}">
                <a16:creationId xmlns:a16="http://schemas.microsoft.com/office/drawing/2014/main" id="{FF6EBDB6-72E3-493F-A060-D94039A6078F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1157471" y="4995883"/>
            <a:ext cx="914400" cy="984478"/>
          </a:xfrm>
          <a:prstGeom prst="rect">
            <a:avLst/>
          </a:prstGeom>
        </p:spPr>
      </p:pic>
      <p:sp>
        <p:nvSpPr>
          <p:cNvPr id="14" name="Flowchart: Alternate Process 13">
            <a:extLst>
              <a:ext uri="{FF2B5EF4-FFF2-40B4-BE49-F238E27FC236}">
                <a16:creationId xmlns:a16="http://schemas.microsoft.com/office/drawing/2014/main" id="{EAC12F15-8D1F-4F90-A159-732E8F6D50D7}"/>
              </a:ext>
            </a:extLst>
          </p:cNvPr>
          <p:cNvSpPr/>
          <p:nvPr/>
        </p:nvSpPr>
        <p:spPr>
          <a:xfrm>
            <a:off x="4120798" y="1128723"/>
            <a:ext cx="3690644" cy="755392"/>
          </a:xfrm>
          <a:prstGeom prst="flowChartAlternate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TÀI NGUYÊN DU LỊCH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DA3B9E2-8F74-4A85-96DF-B7E1D83DD3FC}"/>
              </a:ext>
            </a:extLst>
          </p:cNvPr>
          <p:cNvSpPr/>
          <p:nvPr/>
        </p:nvSpPr>
        <p:spPr>
          <a:xfrm>
            <a:off x="1374835" y="2429875"/>
            <a:ext cx="2275208" cy="639553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 nhiên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FF5A536-BD53-4DB1-876E-4D3B9F2F2272}"/>
              </a:ext>
            </a:extLst>
          </p:cNvPr>
          <p:cNvSpPr/>
          <p:nvPr/>
        </p:nvSpPr>
        <p:spPr>
          <a:xfrm>
            <a:off x="8631333" y="2414613"/>
            <a:ext cx="2275208" cy="639553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 văn</a:t>
            </a:r>
          </a:p>
        </p:txBody>
      </p:sp>
      <p:pic>
        <p:nvPicPr>
          <p:cNvPr id="7170" name="Picture 2" descr="Image result for heritage icon">
            <a:extLst>
              <a:ext uri="{FF2B5EF4-FFF2-40B4-BE49-F238E27FC236}">
                <a16:creationId xmlns:a16="http://schemas.microsoft.com/office/drawing/2014/main" id="{66ECC568-864A-4144-A36F-94759200E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117" y="4995883"/>
            <a:ext cx="914400" cy="98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Image result for heritage icon">
            <a:extLst>
              <a:ext uri="{FF2B5EF4-FFF2-40B4-BE49-F238E27FC236}">
                <a16:creationId xmlns:a16="http://schemas.microsoft.com/office/drawing/2014/main" id="{CA113699-7C7A-4184-9754-4E8CED2F39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5" t="15694" r="16445" b="15416"/>
          <a:stretch/>
        </p:blipFill>
        <p:spPr bwMode="auto">
          <a:xfrm>
            <a:off x="5898323" y="4997379"/>
            <a:ext cx="914400" cy="98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Image result for village icon">
            <a:extLst>
              <a:ext uri="{FF2B5EF4-FFF2-40B4-BE49-F238E27FC236}">
                <a16:creationId xmlns:a16="http://schemas.microsoft.com/office/drawing/2014/main" id="{C17A5281-8A7F-4E9C-9F3E-E11E9F2CA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206" y="4872836"/>
            <a:ext cx="1056273" cy="113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21AE0F7-0C48-4C53-BD1E-91BE5BAA8B6D}"/>
              </a:ext>
            </a:extLst>
          </p:cNvPr>
          <p:cNvSpPr/>
          <p:nvPr/>
        </p:nvSpPr>
        <p:spPr>
          <a:xfrm>
            <a:off x="321211" y="3616452"/>
            <a:ext cx="851808" cy="984477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Địa hình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E31C12A-6FA8-420F-A4EF-1C5A42160E4B}"/>
              </a:ext>
            </a:extLst>
          </p:cNvPr>
          <p:cNvSpPr/>
          <p:nvPr/>
        </p:nvSpPr>
        <p:spPr>
          <a:xfrm>
            <a:off x="1374835" y="3644671"/>
            <a:ext cx="851808" cy="984477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 hậu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827AB0E-F0D0-4CA1-B14F-AF92062259BE}"/>
              </a:ext>
            </a:extLst>
          </p:cNvPr>
          <p:cNvSpPr/>
          <p:nvPr/>
        </p:nvSpPr>
        <p:spPr>
          <a:xfrm>
            <a:off x="2523711" y="3659818"/>
            <a:ext cx="851808" cy="984477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 vật</a:t>
            </a:r>
          </a:p>
        </p:txBody>
      </p:sp>
      <p:pic>
        <p:nvPicPr>
          <p:cNvPr id="7178" name="Picture 10" descr="Image result for river icon">
            <a:extLst>
              <a:ext uri="{FF2B5EF4-FFF2-40B4-BE49-F238E27FC236}">
                <a16:creationId xmlns:a16="http://schemas.microsoft.com/office/drawing/2014/main" id="{C476199D-5E05-417A-8E6C-A6400765CB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t="22327" r="8681" b="30653"/>
          <a:stretch/>
        </p:blipFill>
        <p:spPr bwMode="auto">
          <a:xfrm>
            <a:off x="4127922" y="5141018"/>
            <a:ext cx="972104" cy="59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D3AA485-3761-46A0-A35D-672D2A209E37}"/>
              </a:ext>
            </a:extLst>
          </p:cNvPr>
          <p:cNvSpPr/>
          <p:nvPr/>
        </p:nvSpPr>
        <p:spPr>
          <a:xfrm>
            <a:off x="3650044" y="3687538"/>
            <a:ext cx="1196276" cy="984477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Nguồn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</a:t>
            </a:r>
            <a:r>
              <a:rPr lang="vi-VN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43245E2-896E-41A7-AC1E-B0B2BA483185}"/>
              </a:ext>
            </a:extLst>
          </p:cNvPr>
          <p:cNvSpPr/>
          <p:nvPr/>
        </p:nvSpPr>
        <p:spPr>
          <a:xfrm>
            <a:off x="6240041" y="3737109"/>
            <a:ext cx="1196276" cy="984477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 tích LS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97307A0-4E81-490D-80BF-F714CC9B70DC}"/>
              </a:ext>
            </a:extLst>
          </p:cNvPr>
          <p:cNvSpPr/>
          <p:nvPr/>
        </p:nvSpPr>
        <p:spPr>
          <a:xfrm>
            <a:off x="7680237" y="3715860"/>
            <a:ext cx="914400" cy="984477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Lễ hội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44678AB-0FC2-48E3-A610-0A2A1A33B95C}"/>
              </a:ext>
            </a:extLst>
          </p:cNvPr>
          <p:cNvSpPr/>
          <p:nvPr/>
        </p:nvSpPr>
        <p:spPr>
          <a:xfrm>
            <a:off x="8880482" y="3689608"/>
            <a:ext cx="904685" cy="984477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Ẩm thực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F944D21-29CA-4C41-9A48-D1956C13F0C9}"/>
              </a:ext>
            </a:extLst>
          </p:cNvPr>
          <p:cNvSpPr/>
          <p:nvPr/>
        </p:nvSpPr>
        <p:spPr>
          <a:xfrm>
            <a:off x="11114193" y="3722697"/>
            <a:ext cx="914400" cy="984477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 hóa DG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4CCA647-0253-4908-94E3-8ADF1048121B}"/>
              </a:ext>
            </a:extLst>
          </p:cNvPr>
          <p:cNvSpPr/>
          <p:nvPr/>
        </p:nvSpPr>
        <p:spPr>
          <a:xfrm>
            <a:off x="9992480" y="3715860"/>
            <a:ext cx="914400" cy="984477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Làng nghề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14A05D3-B72C-4969-A619-F9A174FCF49C}"/>
              </a:ext>
            </a:extLst>
          </p:cNvPr>
          <p:cNvCxnSpPr>
            <a:stCxn id="15" idx="0"/>
          </p:cNvCxnSpPr>
          <p:nvPr/>
        </p:nvCxnSpPr>
        <p:spPr>
          <a:xfrm flipV="1">
            <a:off x="2512439" y="1884115"/>
            <a:ext cx="3274407" cy="54576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B65AAA8-982C-496D-ADCB-AD940594E5A8}"/>
              </a:ext>
            </a:extLst>
          </p:cNvPr>
          <p:cNvCxnSpPr>
            <a:cxnSpLocks/>
            <a:endCxn id="14" idx="2"/>
          </p:cNvCxnSpPr>
          <p:nvPr/>
        </p:nvCxnSpPr>
        <p:spPr>
          <a:xfrm flipH="1" flipV="1">
            <a:off x="5966120" y="1884115"/>
            <a:ext cx="3517514" cy="53049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07E1753-B90C-4F1F-908F-64EB6A25817F}"/>
              </a:ext>
            </a:extLst>
          </p:cNvPr>
          <p:cNvCxnSpPr>
            <a:cxnSpLocks/>
            <a:endCxn id="15" idx="2"/>
          </p:cNvCxnSpPr>
          <p:nvPr/>
        </p:nvCxnSpPr>
        <p:spPr>
          <a:xfrm flipV="1">
            <a:off x="747115" y="3069428"/>
            <a:ext cx="1765324" cy="51714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F1A8E4B-B112-40B6-A98F-096A74058CFD}"/>
              </a:ext>
            </a:extLst>
          </p:cNvPr>
          <p:cNvCxnSpPr>
            <a:cxnSpLocks/>
            <a:stCxn id="22" idx="0"/>
            <a:endCxn id="15" idx="2"/>
          </p:cNvCxnSpPr>
          <p:nvPr/>
        </p:nvCxnSpPr>
        <p:spPr>
          <a:xfrm flipV="1">
            <a:off x="1800739" y="3069428"/>
            <a:ext cx="711700" cy="57524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8503FD5-1443-46D5-B703-D27F547CD219}"/>
              </a:ext>
            </a:extLst>
          </p:cNvPr>
          <p:cNvCxnSpPr>
            <a:cxnSpLocks/>
            <a:stCxn id="23" idx="0"/>
            <a:endCxn id="15" idx="2"/>
          </p:cNvCxnSpPr>
          <p:nvPr/>
        </p:nvCxnSpPr>
        <p:spPr>
          <a:xfrm flipH="1" flipV="1">
            <a:off x="2512439" y="3069428"/>
            <a:ext cx="437176" cy="59039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58AB12C-BE44-4060-916A-22AEE41700CA}"/>
              </a:ext>
            </a:extLst>
          </p:cNvPr>
          <p:cNvCxnSpPr>
            <a:cxnSpLocks/>
            <a:endCxn id="15" idx="2"/>
          </p:cNvCxnSpPr>
          <p:nvPr/>
        </p:nvCxnSpPr>
        <p:spPr>
          <a:xfrm flipH="1" flipV="1">
            <a:off x="2512439" y="3069428"/>
            <a:ext cx="1830897" cy="61811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081D101-EF03-483E-9886-FA28D31B830A}"/>
              </a:ext>
            </a:extLst>
          </p:cNvPr>
          <p:cNvCxnSpPr>
            <a:cxnSpLocks/>
            <a:stCxn id="27" idx="0"/>
          </p:cNvCxnSpPr>
          <p:nvPr/>
        </p:nvCxnSpPr>
        <p:spPr>
          <a:xfrm flipV="1">
            <a:off x="8137437" y="3079204"/>
            <a:ext cx="1647730" cy="63665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2F2B452-B1E8-4988-8D41-29EB83E14E49}"/>
              </a:ext>
            </a:extLst>
          </p:cNvPr>
          <p:cNvCxnSpPr>
            <a:cxnSpLocks/>
          </p:cNvCxnSpPr>
          <p:nvPr/>
        </p:nvCxnSpPr>
        <p:spPr>
          <a:xfrm flipV="1">
            <a:off x="9073467" y="3079203"/>
            <a:ext cx="711700" cy="57524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00419C3-6DD4-4A17-A734-FA2ACD19EB8A}"/>
              </a:ext>
            </a:extLst>
          </p:cNvPr>
          <p:cNvCxnSpPr>
            <a:cxnSpLocks/>
          </p:cNvCxnSpPr>
          <p:nvPr/>
        </p:nvCxnSpPr>
        <p:spPr>
          <a:xfrm flipH="1" flipV="1">
            <a:off x="9785167" y="3079203"/>
            <a:ext cx="437176" cy="59039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3A400481-440D-4FA5-A0C6-D8EF0F5325AB}"/>
              </a:ext>
            </a:extLst>
          </p:cNvPr>
          <p:cNvCxnSpPr>
            <a:cxnSpLocks/>
          </p:cNvCxnSpPr>
          <p:nvPr/>
        </p:nvCxnSpPr>
        <p:spPr>
          <a:xfrm flipH="1" flipV="1">
            <a:off x="9785167" y="3079203"/>
            <a:ext cx="1830897" cy="61811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67907D7-785C-4906-BB9A-9661CA60309F}"/>
              </a:ext>
            </a:extLst>
          </p:cNvPr>
          <p:cNvCxnSpPr>
            <a:cxnSpLocks/>
            <a:stCxn id="26" idx="0"/>
          </p:cNvCxnSpPr>
          <p:nvPr/>
        </p:nvCxnSpPr>
        <p:spPr>
          <a:xfrm flipV="1">
            <a:off x="6838179" y="3074807"/>
            <a:ext cx="2939286" cy="66230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3753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 animBg="1"/>
      <p:bldP spid="16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>
            <a:extLst>
              <a:ext uri="{FF2B5EF4-FFF2-40B4-BE49-F238E27FC236}">
                <a16:creationId xmlns:a16="http://schemas.microsoft.com/office/drawing/2014/main" id="{118AC8EE-E225-45A8-BB89-40D8566BA8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9356" y="12700"/>
            <a:ext cx="6452644" cy="762000"/>
          </a:xfrm>
          <a:prstGeom prst="rect">
            <a:avLst/>
          </a:prstGeom>
          <a:solidFill>
            <a:srgbClr val="00206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LƯỢC ĐỒ PHÂN BỐ DI SẢN ĐƯỢC UNESCO CÔNG NHẬN Ở NƯỚC TA</a:t>
            </a:r>
          </a:p>
        </p:txBody>
      </p:sp>
      <p:pic>
        <p:nvPicPr>
          <p:cNvPr id="8194" name="Picture 2" descr="Image result for Báº£n Äá» di sáº£n">
            <a:extLst>
              <a:ext uri="{FF2B5EF4-FFF2-40B4-BE49-F238E27FC236}">
                <a16:creationId xmlns:a16="http://schemas.microsoft.com/office/drawing/2014/main" id="{44EE5B1F-01ED-49EE-A757-C8DD3A774D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61" b="16057"/>
          <a:stretch/>
        </p:blipFill>
        <p:spPr bwMode="auto">
          <a:xfrm>
            <a:off x="0" y="12700"/>
            <a:ext cx="5660136" cy="686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Káº¿t quáº£ hÃ¬nh áº£nh cho Du lá»ch 2018">
            <a:extLst>
              <a:ext uri="{FF2B5EF4-FFF2-40B4-BE49-F238E27FC236}">
                <a16:creationId xmlns:a16="http://schemas.microsoft.com/office/drawing/2014/main" id="{F9BC2231-9530-4615-B704-C514CDE74DC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Káº¿t quáº£ hÃ¬nh áº£nh cho Du lá»ch 2018">
            <a:extLst>
              <a:ext uri="{FF2B5EF4-FFF2-40B4-BE49-F238E27FC236}">
                <a16:creationId xmlns:a16="http://schemas.microsoft.com/office/drawing/2014/main" id="{50508A3C-E2AB-482F-975B-32C1693044B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50" name="Picture 6" descr="Káº¿t quáº£ hÃ¬nh áº£nh cho Du lá»ch 2018">
            <a:extLst>
              <a:ext uri="{FF2B5EF4-FFF2-40B4-BE49-F238E27FC236}">
                <a16:creationId xmlns:a16="http://schemas.microsoft.com/office/drawing/2014/main" id="{24B40AAF-DB0D-4FF3-83E2-DF276FD15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17" y="3525504"/>
            <a:ext cx="5455783" cy="3232778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8" descr="Káº¿t quáº£ hÃ¬nh áº£nh cho Du lá»ch 2018">
            <a:extLst>
              <a:ext uri="{FF2B5EF4-FFF2-40B4-BE49-F238E27FC236}">
                <a16:creationId xmlns:a16="http://schemas.microsoft.com/office/drawing/2014/main" id="{B22198AD-C3F7-45DB-841B-A1688C9E3F8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93E076B-DF5C-4A97-BC73-018A6B2009B3}"/>
              </a:ext>
            </a:extLst>
          </p:cNvPr>
          <p:cNvSpPr/>
          <p:nvPr/>
        </p:nvSpPr>
        <p:spPr>
          <a:xfrm>
            <a:off x="838199" y="1772193"/>
            <a:ext cx="2211979" cy="977093"/>
          </a:xfrm>
          <a:prstGeom prst="roundRect">
            <a:avLst/>
          </a:prstGeom>
          <a:solidFill>
            <a:srgbClr val="0000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18 tr</a:t>
            </a:r>
            <a:endParaRPr lang="en-US" sz="6000" b="1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AD7F0BB-CA9F-476C-B3A2-4FB60107F443}"/>
              </a:ext>
            </a:extLst>
          </p:cNvPr>
          <p:cNvSpPr/>
          <p:nvPr/>
        </p:nvSpPr>
        <p:spPr>
          <a:xfrm>
            <a:off x="4515393" y="1772195"/>
            <a:ext cx="2211979" cy="1032939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85 tr</a:t>
            </a:r>
            <a:endParaRPr lang="en-US" sz="6000" b="1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5DA8686-6B62-4969-8075-16BC9B80421E}"/>
              </a:ext>
            </a:extLst>
          </p:cNvPr>
          <p:cNvSpPr/>
          <p:nvPr/>
        </p:nvSpPr>
        <p:spPr>
          <a:xfrm>
            <a:off x="7931329" y="1771236"/>
            <a:ext cx="3030583" cy="900529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726 000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570905-008F-4D1F-8689-09C8CEABEC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774" b="2420"/>
          <a:stretch/>
        </p:blipFill>
        <p:spPr>
          <a:xfrm>
            <a:off x="13063" y="13062"/>
            <a:ext cx="12192000" cy="1056179"/>
          </a:xfrm>
          <a:prstGeom prst="rect">
            <a:avLst/>
          </a:prstGeom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F75AACF1-420A-4D21-8B1F-D4D120089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3" y="1069241"/>
            <a:ext cx="12178937" cy="623866"/>
          </a:xfrm>
        </p:spPr>
        <p:txBody>
          <a:bodyPr>
            <a:normAutofit fontScale="90000"/>
          </a:bodyPr>
          <a:lstStyle/>
          <a:p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ngành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vi-VN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2019?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B36BDDA-BBE6-4FFA-8ACF-023BCA123445}"/>
              </a:ext>
            </a:extLst>
          </p:cNvPr>
          <p:cNvSpPr/>
          <p:nvPr/>
        </p:nvSpPr>
        <p:spPr>
          <a:xfrm>
            <a:off x="4767943" y="5129928"/>
            <a:ext cx="444137" cy="48332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Graphic 27" descr="Hike">
            <a:extLst>
              <a:ext uri="{FF2B5EF4-FFF2-40B4-BE49-F238E27FC236}">
                <a16:creationId xmlns:a16="http://schemas.microsoft.com/office/drawing/2014/main" id="{31C13F90-C9B3-4F89-924D-AADCCC928A0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91708" y="68868"/>
            <a:ext cx="914400" cy="914400"/>
          </a:xfrm>
          <a:prstGeom prst="rect">
            <a:avLst/>
          </a:prstGeom>
        </p:spPr>
      </p:pic>
      <p:pic>
        <p:nvPicPr>
          <p:cNvPr id="49" name="Content Placeholder 5" descr="Bar graph with upward trend">
            <a:extLst>
              <a:ext uri="{FF2B5EF4-FFF2-40B4-BE49-F238E27FC236}">
                <a16:creationId xmlns:a16="http://schemas.microsoft.com/office/drawing/2014/main" id="{CDB8D394-EEDE-4D7F-8C71-FB1300E69E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61835" y="66158"/>
            <a:ext cx="914400" cy="914400"/>
          </a:xfrm>
        </p:spPr>
      </p:pic>
      <p:pic>
        <p:nvPicPr>
          <p:cNvPr id="50" name="Graphic 49" descr="Dollar">
            <a:extLst>
              <a:ext uri="{FF2B5EF4-FFF2-40B4-BE49-F238E27FC236}">
                <a16:creationId xmlns:a16="http://schemas.microsoft.com/office/drawing/2014/main" id="{DFD022E6-DD6D-4FE2-992D-24F8D0F982E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565768" y="50447"/>
            <a:ext cx="914400" cy="914400"/>
          </a:xfrm>
          <a:prstGeom prst="rect">
            <a:avLst/>
          </a:prstGeom>
        </p:spPr>
      </p:pic>
      <p:pic>
        <p:nvPicPr>
          <p:cNvPr id="51" name="Graphic 50" descr="Hike">
            <a:extLst>
              <a:ext uri="{FF2B5EF4-FFF2-40B4-BE49-F238E27FC236}">
                <a16:creationId xmlns:a16="http://schemas.microsoft.com/office/drawing/2014/main" id="{4AAFB1AC-2C20-4D4A-AAFF-E4B1005D96E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7389" y="24820"/>
            <a:ext cx="914400" cy="914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BB44BB-87DB-4E1F-94F0-E5DC4998643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29053" y="3490087"/>
            <a:ext cx="3456705" cy="324537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7B76C81-FC17-4B63-9E24-26EED716F403}"/>
              </a:ext>
            </a:extLst>
          </p:cNvPr>
          <p:cNvSpPr txBox="1"/>
          <p:nvPr/>
        </p:nvSpPr>
        <p:spPr>
          <a:xfrm>
            <a:off x="9806559" y="3387754"/>
            <a:ext cx="2218425" cy="83099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đóng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góp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8,8% GDP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0748B8-D59B-457A-AB8B-CD34AC5F3FF7}"/>
              </a:ext>
            </a:extLst>
          </p:cNvPr>
          <p:cNvSpPr txBox="1"/>
          <p:nvPr/>
        </p:nvSpPr>
        <p:spPr>
          <a:xfrm>
            <a:off x="9806559" y="4398897"/>
            <a:ext cx="2218425" cy="83099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5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triệu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việc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làm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5DB12B-44A4-4200-ADDF-CAF38AF228D6}"/>
              </a:ext>
            </a:extLst>
          </p:cNvPr>
          <p:cNvSpPr txBox="1"/>
          <p:nvPr/>
        </p:nvSpPr>
        <p:spPr>
          <a:xfrm>
            <a:off x="9806559" y="5371591"/>
            <a:ext cx="2218425" cy="1200329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Top 10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nước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tang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trưởng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nhanh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nhất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A432DD-33B7-435F-8DC0-CBA9B5350B6D}"/>
              </a:ext>
            </a:extLst>
          </p:cNvPr>
          <p:cNvSpPr txBox="1"/>
          <p:nvPr/>
        </p:nvSpPr>
        <p:spPr>
          <a:xfrm>
            <a:off x="362929" y="2901638"/>
            <a:ext cx="3162517" cy="4001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i="0" dirty="0" err="1">
                <a:effectLst/>
                <a:latin typeface="Arial" panose="020B0604020202020204" pitchFamily="34" charset="0"/>
              </a:rPr>
              <a:t>Số</a:t>
            </a:r>
            <a:r>
              <a:rPr lang="en-US" sz="2000" b="1" i="0" dirty="0">
                <a:effectLst/>
                <a:latin typeface="Arial" panose="020B0604020202020204" pitchFamily="34" charset="0"/>
              </a:rPr>
              <a:t> </a:t>
            </a:r>
            <a:r>
              <a:rPr lang="en-US" sz="2000" b="1" i="0" dirty="0" err="1">
                <a:effectLst/>
                <a:latin typeface="Arial" panose="020B0604020202020204" pitchFamily="34" charset="0"/>
              </a:rPr>
              <a:t>lượt</a:t>
            </a:r>
            <a:r>
              <a:rPr lang="en-US" sz="2000" b="1" i="0" dirty="0">
                <a:effectLst/>
                <a:latin typeface="Arial" panose="020B0604020202020204" pitchFamily="34" charset="0"/>
              </a:rPr>
              <a:t> </a:t>
            </a:r>
            <a:r>
              <a:rPr lang="en-US" sz="2000" b="1" i="0" dirty="0" err="1">
                <a:effectLst/>
                <a:latin typeface="Arial" panose="020B0604020202020204" pitchFamily="34" charset="0"/>
              </a:rPr>
              <a:t>khách</a:t>
            </a:r>
            <a:r>
              <a:rPr lang="en-US" sz="2000" b="1" i="0" dirty="0">
                <a:effectLst/>
                <a:latin typeface="Arial" panose="020B0604020202020204" pitchFamily="34" charset="0"/>
              </a:rPr>
              <a:t> </a:t>
            </a:r>
            <a:r>
              <a:rPr lang="en-US" sz="2000" b="1" i="0" dirty="0" err="1">
                <a:effectLst/>
                <a:latin typeface="Arial" panose="020B0604020202020204" pitchFamily="34" charset="0"/>
              </a:rPr>
              <a:t>quốc</a:t>
            </a:r>
            <a:r>
              <a:rPr lang="en-US" sz="2000" b="1" i="0" dirty="0">
                <a:effectLst/>
                <a:latin typeface="Arial" panose="020B0604020202020204" pitchFamily="34" charset="0"/>
              </a:rPr>
              <a:t> </a:t>
            </a:r>
            <a:r>
              <a:rPr lang="en-US" sz="2000" b="1" i="0" dirty="0" err="1">
                <a:effectLst/>
                <a:latin typeface="Arial" panose="020B0604020202020204" pitchFamily="34" charset="0"/>
              </a:rPr>
              <a:t>tế</a:t>
            </a:r>
            <a:endParaRPr lang="en-US" sz="20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48E988-F4B6-4797-8D2F-A5E823D71770}"/>
              </a:ext>
            </a:extLst>
          </p:cNvPr>
          <p:cNvSpPr txBox="1"/>
          <p:nvPr/>
        </p:nvSpPr>
        <p:spPr>
          <a:xfrm>
            <a:off x="3869161" y="2889660"/>
            <a:ext cx="3456705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i="0" dirty="0" err="1">
                <a:effectLst/>
                <a:latin typeface="Arial" panose="020B0604020202020204" pitchFamily="34" charset="0"/>
              </a:rPr>
              <a:t>Số</a:t>
            </a:r>
            <a:r>
              <a:rPr lang="en-US" sz="2000" b="1" i="0" dirty="0">
                <a:effectLst/>
                <a:latin typeface="Arial" panose="020B0604020202020204" pitchFamily="34" charset="0"/>
              </a:rPr>
              <a:t> </a:t>
            </a:r>
            <a:r>
              <a:rPr lang="en-US" sz="2000" b="1" i="0" dirty="0" err="1">
                <a:effectLst/>
                <a:latin typeface="Arial" panose="020B0604020202020204" pitchFamily="34" charset="0"/>
              </a:rPr>
              <a:t>lượt</a:t>
            </a:r>
            <a:r>
              <a:rPr lang="en-US" sz="2000" b="1" i="0" dirty="0">
                <a:effectLst/>
                <a:latin typeface="Arial" panose="020B0604020202020204" pitchFamily="34" charset="0"/>
              </a:rPr>
              <a:t> </a:t>
            </a:r>
            <a:r>
              <a:rPr lang="en-US" sz="2000" b="1" i="0" dirty="0" err="1">
                <a:effectLst/>
                <a:latin typeface="Arial" panose="020B0604020202020204" pitchFamily="34" charset="0"/>
              </a:rPr>
              <a:t>khách</a:t>
            </a:r>
            <a:r>
              <a:rPr lang="en-US" sz="2000" b="1" i="0" dirty="0">
                <a:effectLst/>
                <a:latin typeface="Arial" panose="020B0604020202020204" pitchFamily="34" charset="0"/>
              </a:rPr>
              <a:t> </a:t>
            </a:r>
            <a:r>
              <a:rPr lang="en-US" sz="2000" b="1" i="0" dirty="0" err="1">
                <a:effectLst/>
                <a:latin typeface="Arial" panose="020B0604020202020204" pitchFamily="34" charset="0"/>
              </a:rPr>
              <a:t>trong</a:t>
            </a:r>
            <a:r>
              <a:rPr lang="en-US" sz="2000" b="1" i="0" dirty="0">
                <a:effectLst/>
                <a:latin typeface="Arial" panose="020B0604020202020204" pitchFamily="34" charset="0"/>
              </a:rPr>
              <a:t> </a:t>
            </a:r>
            <a:r>
              <a:rPr lang="en-US" sz="2000" b="1" i="0" dirty="0" err="1">
                <a:effectLst/>
                <a:latin typeface="Arial" panose="020B0604020202020204" pitchFamily="34" charset="0"/>
              </a:rPr>
              <a:t>nước</a:t>
            </a:r>
            <a:endParaRPr lang="en-US" sz="20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2F7F52D-1C94-4953-B2F4-3ECE9DBED43E}"/>
              </a:ext>
            </a:extLst>
          </p:cNvPr>
          <p:cNvSpPr txBox="1"/>
          <p:nvPr/>
        </p:nvSpPr>
        <p:spPr>
          <a:xfrm>
            <a:off x="7931327" y="2845947"/>
            <a:ext cx="3243645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latin typeface="Arial" panose="020B0604020202020204" pitchFamily="34" charset="0"/>
              </a:rPr>
              <a:t>Doanh</a:t>
            </a:r>
            <a:r>
              <a:rPr lang="en-US" sz="2000" b="1" dirty="0">
                <a:latin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</a:rPr>
              <a:t>thu</a:t>
            </a:r>
            <a:r>
              <a:rPr lang="en-US" sz="2000" b="1" dirty="0">
                <a:latin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</a:rPr>
              <a:t>nghìn</a:t>
            </a:r>
            <a:r>
              <a:rPr lang="en-US" sz="2000" b="1" dirty="0">
                <a:latin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</a:rPr>
              <a:t>tỉ</a:t>
            </a:r>
            <a:r>
              <a:rPr lang="en-US" sz="2000" b="1" dirty="0">
                <a:latin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</a:rPr>
              <a:t>đồng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1905330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4F3C0C8-9B55-4118-A1C2-95B54604E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436"/>
            <a:ext cx="12192000" cy="63427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A06396D-87C0-4AB4-BC50-003A342317C1}"/>
              </a:ext>
            </a:extLst>
          </p:cNvPr>
          <p:cNvSpPr txBox="1"/>
          <p:nvPr/>
        </p:nvSpPr>
        <p:spPr>
          <a:xfrm>
            <a:off x="277091" y="621044"/>
            <a:ext cx="4959927" cy="798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pt-BR" sz="2000" b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pt-BR" sz="20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 mại</a:t>
            </a:r>
            <a:endParaRPr lang="en-US" sz="2000">
              <a:solidFill>
                <a:srgbClr val="FFFF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0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Nội thương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A18461-C5BF-41AD-AC6F-CBF5A0995E30}"/>
              </a:ext>
            </a:extLst>
          </p:cNvPr>
          <p:cNvSpPr txBox="1"/>
          <p:nvPr/>
        </p:nvSpPr>
        <p:spPr>
          <a:xfrm>
            <a:off x="277091" y="97824"/>
            <a:ext cx="116378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>
                <a:solidFill>
                  <a:srgbClr val="002060"/>
                </a:solidFill>
                <a:latin typeface="#9Slide03 AllRoundGothic" panose="020B0703020202020104" pitchFamily="34" charset="0"/>
              </a:rPr>
              <a:t>TIẾT 21 - </a:t>
            </a:r>
            <a:r>
              <a:rPr lang="en-US" sz="2800" b="1">
                <a:solidFill>
                  <a:srgbClr val="002060"/>
                </a:solidFill>
                <a:latin typeface="#9Slide03 AllRoundGothic" panose="020B0703020202020104" pitchFamily="34" charset="0"/>
              </a:rPr>
              <a:t>Bài 15: TH</a:t>
            </a:r>
            <a:r>
              <a:rPr lang="vi-VN" sz="2800" b="1">
                <a:solidFill>
                  <a:srgbClr val="002060"/>
                </a:solidFill>
                <a:latin typeface="#9Slide03 AllRoundGothic" panose="020B0703020202020104" pitchFamily="34" charset="0"/>
              </a:rPr>
              <a:t>Ư</a:t>
            </a:r>
            <a:r>
              <a:rPr lang="en-US" sz="2800" b="1">
                <a:solidFill>
                  <a:srgbClr val="002060"/>
                </a:solidFill>
                <a:latin typeface="#9Slide03 AllRoundGothic" panose="020B0703020202020104" pitchFamily="34" charset="0"/>
              </a:rPr>
              <a:t>ƠNG MẠI VÀ DU LỊCH</a:t>
            </a:r>
            <a:endParaRPr lang="en-US" sz="280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0AD402-44DD-47BD-A4D8-9C63245E1998}"/>
              </a:ext>
            </a:extLst>
          </p:cNvPr>
          <p:cNvSpPr txBox="1"/>
          <p:nvPr/>
        </p:nvSpPr>
        <p:spPr>
          <a:xfrm>
            <a:off x="277091" y="1387839"/>
            <a:ext cx="6677891" cy="429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000" b="1">
                <a:solidFill>
                  <a:srgbClr val="FFFF00"/>
                </a:solidFill>
                <a:latin typeface="+mj-lt"/>
              </a:rPr>
              <a:t>2. Ngoại thương.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72BDC9-9434-496D-922D-871BDABC6098}"/>
              </a:ext>
            </a:extLst>
          </p:cNvPr>
          <p:cNvSpPr txBox="1"/>
          <p:nvPr/>
        </p:nvSpPr>
        <p:spPr>
          <a:xfrm>
            <a:off x="277091" y="1971877"/>
            <a:ext cx="6182590" cy="429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Du lịch</a:t>
            </a:r>
            <a:endParaRPr lang="vi-VN" sz="20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B8A85A-BBDC-49A1-BB86-BF89F0A29F71}"/>
              </a:ext>
            </a:extLst>
          </p:cNvPr>
          <p:cNvSpPr txBox="1"/>
          <p:nvPr/>
        </p:nvSpPr>
        <p:spPr>
          <a:xfrm>
            <a:off x="277090" y="2384718"/>
            <a:ext cx="11152909" cy="1537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166688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</a:t>
            </a:r>
            <a:r>
              <a:rPr lang="en-US" sz="20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Vai trò:</a:t>
            </a:r>
            <a:endParaRPr lang="en-US" sz="2000" b="1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R="0" lvl="0" indent="166688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Góp phần mở rộng giao lưu</a:t>
            </a:r>
          </a:p>
          <a:p>
            <a:pPr marR="0" lvl="0" indent="166688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Giải quyết việc làm, tăng thu nhập, nâng cao chất lượng cuộc sống.</a:t>
            </a:r>
          </a:p>
          <a:p>
            <a:pPr marR="0" lvl="0" indent="166688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20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Khai thác và sử dụng có hiệu quả các tài nguyên (tự nhiên, nhân văn,...)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9FC8FE-EA3A-40EE-AFA0-C38DF6A7C0DE}"/>
              </a:ext>
            </a:extLst>
          </p:cNvPr>
          <p:cNvSpPr txBox="1"/>
          <p:nvPr/>
        </p:nvSpPr>
        <p:spPr>
          <a:xfrm>
            <a:off x="-3463" y="3922127"/>
            <a:ext cx="11918372" cy="1543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Tài nguyên du lịch</a:t>
            </a:r>
            <a:r>
              <a:rPr lang="en-US" sz="20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Phong phú và đa dạng</a:t>
            </a:r>
          </a:p>
          <a:p>
            <a:pPr marL="228600" marR="0" indent="18034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0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+ Tài nguyên du lịch tự nhiên </a:t>
            </a:r>
            <a:r>
              <a:rPr lang="en-US" sz="20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cảnh đẹp, bãi tắm tốt, vườn quốc gia, khí hậu tốt … </a:t>
            </a:r>
            <a:endParaRPr lang="en-US" sz="2000">
              <a:solidFill>
                <a:schemeClr val="bg1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228600" marR="0" indent="18034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0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+ Tài nguyên du lịch nhân văn</a:t>
            </a:r>
            <a:r>
              <a:rPr lang="en-US" sz="20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công trình kiến trúc, di tích lịch sử, lễ hội truyền thống, làng nghề truyền thống, văn hóa dân gian …</a:t>
            </a:r>
            <a:endParaRPr lang="en-US" sz="2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0976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4F3C0C8-9B55-4118-A1C2-95B54604E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436"/>
            <a:ext cx="12192000" cy="63427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A06396D-87C0-4AB4-BC50-003A342317C1}"/>
              </a:ext>
            </a:extLst>
          </p:cNvPr>
          <p:cNvSpPr txBox="1"/>
          <p:nvPr/>
        </p:nvSpPr>
        <p:spPr>
          <a:xfrm>
            <a:off x="277091" y="621044"/>
            <a:ext cx="4959927" cy="33873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pt-BR" b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pt-BR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 mại</a:t>
            </a:r>
            <a:endParaRPr lang="en-US">
              <a:solidFill>
                <a:srgbClr val="FFFF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Nội thương</a:t>
            </a:r>
          </a:p>
          <a:p>
            <a:pPr>
              <a:lnSpc>
                <a:spcPct val="120000"/>
              </a:lnSpc>
            </a:pPr>
            <a:r>
              <a:rPr lang="pt-BR" kern="120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Nội thương phát triển với hàng hóa đa dạng, phong phú.</a:t>
            </a:r>
            <a:endParaRPr lang="en-US" kern="120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pt-BR" kern="120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kern="120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 tr</a:t>
            </a:r>
            <a:r>
              <a:rPr lang="vi-VN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ung </a:t>
            </a:r>
            <a:r>
              <a:rPr lang="en-US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nhiều </a:t>
            </a:r>
            <a:r>
              <a:rPr lang="vi-VN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ở Đông Nam Bộ, ĐB Sông Cửu Long, ĐB Sông Hồng</a:t>
            </a:r>
            <a:r>
              <a:rPr lang="en-US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ít ở Tây Nguyên, miền núi.</a:t>
            </a:r>
          </a:p>
          <a:p>
            <a:pPr algn="just">
              <a:lnSpc>
                <a:spcPct val="120000"/>
              </a:lnSpc>
            </a:pP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vi-VN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 sự tham gia của nhiều thành phần </a:t>
            </a:r>
            <a:r>
              <a:rPr lang="en-US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KT</a:t>
            </a:r>
            <a:r>
              <a:rPr lang="vi-VN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đặc biệt là </a:t>
            </a:r>
            <a:r>
              <a:rPr lang="en-US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KT </a:t>
            </a:r>
            <a:r>
              <a:rPr lang="vi-VN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tư nhân.</a:t>
            </a:r>
            <a:r>
              <a:rPr lang="en-US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KT Nhà nước giảm tỉ trọng. </a:t>
            </a:r>
          </a:p>
          <a:p>
            <a:pPr>
              <a:lnSpc>
                <a:spcPct val="120000"/>
              </a:lnSpc>
            </a:pPr>
            <a:r>
              <a:rPr lang="en-US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vi-VN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 Nội và TP HCM là 2 trung tâm thương mại lớn nhất </a:t>
            </a:r>
            <a:r>
              <a:rPr lang="en-US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 </a:t>
            </a:r>
            <a:r>
              <a:rPr lang="vi-VN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nướ</a:t>
            </a:r>
            <a:r>
              <a:rPr lang="en-US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A18461-C5BF-41AD-AC6F-CBF5A0995E30}"/>
              </a:ext>
            </a:extLst>
          </p:cNvPr>
          <p:cNvSpPr txBox="1"/>
          <p:nvPr/>
        </p:nvSpPr>
        <p:spPr>
          <a:xfrm>
            <a:off x="277091" y="-34450"/>
            <a:ext cx="116378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>
                <a:solidFill>
                  <a:srgbClr val="002060"/>
                </a:solidFill>
                <a:latin typeface="#9Slide03 AllRoundGothic" panose="020B0703020202020104" pitchFamily="34" charset="0"/>
              </a:rPr>
              <a:t>TIẾT 21 - </a:t>
            </a:r>
            <a:r>
              <a:rPr lang="en-US" sz="2800" b="1">
                <a:solidFill>
                  <a:srgbClr val="002060"/>
                </a:solidFill>
                <a:latin typeface="#9Slide03 AllRoundGothic" panose="020B0703020202020104" pitchFamily="34" charset="0"/>
              </a:rPr>
              <a:t>Bài 15: TH</a:t>
            </a:r>
            <a:r>
              <a:rPr lang="vi-VN" sz="2800" b="1">
                <a:solidFill>
                  <a:srgbClr val="002060"/>
                </a:solidFill>
                <a:latin typeface="#9Slide03 AllRoundGothic" panose="020B0703020202020104" pitchFamily="34" charset="0"/>
              </a:rPr>
              <a:t>Ư</a:t>
            </a:r>
            <a:r>
              <a:rPr lang="en-US" sz="2800" b="1">
                <a:solidFill>
                  <a:srgbClr val="002060"/>
                </a:solidFill>
                <a:latin typeface="#9Slide03 AllRoundGothic" panose="020B0703020202020104" pitchFamily="34" charset="0"/>
              </a:rPr>
              <a:t>ƠNG MẠI VÀ DU LỊCH</a:t>
            </a:r>
            <a:endParaRPr lang="en-US" sz="280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0AD402-44DD-47BD-A4D8-9C63245E1998}"/>
              </a:ext>
            </a:extLst>
          </p:cNvPr>
          <p:cNvSpPr txBox="1"/>
          <p:nvPr/>
        </p:nvSpPr>
        <p:spPr>
          <a:xfrm>
            <a:off x="5237018" y="293725"/>
            <a:ext cx="6677891" cy="4057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endParaRPr lang="vi-VN" b="1">
              <a:solidFill>
                <a:srgbClr val="FFFF00"/>
              </a:solidFill>
              <a:latin typeface="+mj-lt"/>
            </a:endParaRPr>
          </a:p>
          <a:p>
            <a:pPr algn="just">
              <a:lnSpc>
                <a:spcPct val="120000"/>
              </a:lnSpc>
            </a:pPr>
            <a:r>
              <a:rPr lang="vi-VN" b="1">
                <a:solidFill>
                  <a:srgbClr val="FFFF00"/>
                </a:solidFill>
                <a:latin typeface="+mj-lt"/>
              </a:rPr>
              <a:t>2. Ngoại thương.</a:t>
            </a:r>
          </a:p>
          <a:p>
            <a:pPr algn="just">
              <a:lnSpc>
                <a:spcPct val="120000"/>
              </a:lnSpc>
            </a:pPr>
            <a:r>
              <a:rPr lang="vi-VN">
                <a:solidFill>
                  <a:schemeClr val="bg1"/>
                </a:solidFill>
                <a:latin typeface="+mj-lt"/>
              </a:rPr>
              <a:t>* Vai trò: </a:t>
            </a:r>
            <a:endParaRPr lang="en-US">
              <a:solidFill>
                <a:schemeClr val="bg1"/>
              </a:solidFill>
              <a:latin typeface="+mj-lt"/>
            </a:endParaRPr>
          </a:p>
          <a:p>
            <a:pPr algn="just">
              <a:lnSpc>
                <a:spcPct val="120000"/>
              </a:lnSpc>
            </a:pPr>
            <a:r>
              <a:rPr lang="vi-VN">
                <a:solidFill>
                  <a:schemeClr val="bg1"/>
                </a:solidFill>
              </a:rPr>
              <a:t>- </a:t>
            </a:r>
            <a:r>
              <a:rPr lang="vi-VN">
                <a:solidFill>
                  <a:schemeClr val="bg1"/>
                </a:solidFill>
                <a:latin typeface="+mj-lt"/>
              </a:rPr>
              <a:t>Là hoạt động KT đối ngoại quan trọng nhất nước ta.</a:t>
            </a:r>
          </a:p>
          <a:p>
            <a:pPr algn="just">
              <a:lnSpc>
                <a:spcPct val="120000"/>
              </a:lnSpc>
            </a:pPr>
            <a:r>
              <a:rPr lang="vi-VN">
                <a:solidFill>
                  <a:schemeClr val="bg1"/>
                </a:solidFill>
                <a:latin typeface="+mj-lt"/>
              </a:rPr>
              <a:t>- Giải quyết đầu ra cho sản phẩm.</a:t>
            </a:r>
          </a:p>
          <a:p>
            <a:pPr algn="just">
              <a:lnSpc>
                <a:spcPct val="120000"/>
              </a:lnSpc>
            </a:pPr>
            <a:r>
              <a:rPr lang="vi-VN">
                <a:solidFill>
                  <a:schemeClr val="bg1"/>
                </a:solidFill>
                <a:latin typeface="+mj-lt"/>
              </a:rPr>
              <a:t>- Đổi mới công nghệ, mở rộng sxuất.</a:t>
            </a:r>
          </a:p>
          <a:p>
            <a:pPr algn="just">
              <a:lnSpc>
                <a:spcPct val="120000"/>
              </a:lnSpc>
            </a:pPr>
            <a:r>
              <a:rPr lang="vi-VN">
                <a:solidFill>
                  <a:schemeClr val="bg1"/>
                </a:solidFill>
                <a:latin typeface="+mj-lt"/>
              </a:rPr>
              <a:t>- Cải thiện đời sống.</a:t>
            </a:r>
          </a:p>
          <a:p>
            <a:pPr algn="just">
              <a:lnSpc>
                <a:spcPct val="120000"/>
              </a:lnSpc>
            </a:pPr>
            <a:r>
              <a:rPr lang="vi-VN">
                <a:solidFill>
                  <a:schemeClr val="bg1"/>
                </a:solidFill>
                <a:latin typeface="+mj-lt"/>
              </a:rPr>
              <a:t>* </a:t>
            </a:r>
            <a:r>
              <a:rPr lang="en-US">
                <a:solidFill>
                  <a:schemeClr val="bg1"/>
                </a:solidFill>
                <a:latin typeface="+mj-lt"/>
              </a:rPr>
              <a:t>N</a:t>
            </a:r>
            <a:r>
              <a:rPr lang="vi-VN">
                <a:solidFill>
                  <a:schemeClr val="bg1"/>
                </a:solidFill>
                <a:latin typeface="+mj-lt"/>
              </a:rPr>
              <a:t>hập khẩu</a:t>
            </a:r>
            <a:r>
              <a:rPr lang="en-US">
                <a:solidFill>
                  <a:schemeClr val="bg1"/>
                </a:solidFill>
                <a:latin typeface="+mj-lt"/>
              </a:rPr>
              <a:t>: m</a:t>
            </a:r>
            <a:r>
              <a:rPr lang="vi-VN">
                <a:solidFill>
                  <a:schemeClr val="bg1"/>
                </a:solidFill>
                <a:latin typeface="+mj-lt"/>
              </a:rPr>
              <a:t>áy móc, thiết bị, nguyên liệu và một số mặt hàng tiêu dùng.</a:t>
            </a:r>
            <a:endParaRPr lang="en-US">
              <a:solidFill>
                <a:schemeClr val="bg1"/>
              </a:solidFill>
              <a:latin typeface="+mj-lt"/>
            </a:endParaRPr>
          </a:p>
          <a:p>
            <a:pPr algn="just">
              <a:lnSpc>
                <a:spcPct val="120000"/>
              </a:lnSpc>
            </a:pP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Xuất khẩu: hàng công nghiệp nhẹ và tiểu thủ công nghiệp;  hang công nghiệp nặng và khoáng sản; hàng nông, lâm, thủy sản.</a:t>
            </a:r>
            <a:endParaRPr lang="vi-VN" altLang="en-US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vi-VN">
                <a:solidFill>
                  <a:schemeClr val="bg1"/>
                </a:solidFill>
                <a:latin typeface="+mj-lt"/>
              </a:rPr>
              <a:t>- </a:t>
            </a:r>
            <a:r>
              <a:rPr lang="en-US">
                <a:solidFill>
                  <a:schemeClr val="bg1"/>
                </a:solidFill>
                <a:latin typeface="+mj-lt"/>
              </a:rPr>
              <a:t>Có </a:t>
            </a:r>
            <a:r>
              <a:rPr lang="vi-VN">
                <a:solidFill>
                  <a:schemeClr val="bg1"/>
                </a:solidFill>
                <a:latin typeface="+mj-lt"/>
              </a:rPr>
              <a:t> quan hệ buôn bán chủ yếu với thị trường Châu </a:t>
            </a:r>
            <a:r>
              <a:rPr lang="en-US">
                <a:solidFill>
                  <a:schemeClr val="bg1"/>
                </a:solidFill>
                <a:latin typeface="+mj-lt"/>
              </a:rPr>
              <a:t>Á </a:t>
            </a:r>
            <a:r>
              <a:rPr lang="vi-VN">
                <a:solidFill>
                  <a:schemeClr val="bg1"/>
                </a:solidFill>
                <a:latin typeface="+mj-lt"/>
              </a:rPr>
              <a:t>TBD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72BDC9-9434-496D-922D-871BDABC6098}"/>
              </a:ext>
            </a:extLst>
          </p:cNvPr>
          <p:cNvSpPr txBox="1"/>
          <p:nvPr/>
        </p:nvSpPr>
        <p:spPr>
          <a:xfrm>
            <a:off x="277091" y="4138841"/>
            <a:ext cx="6182590" cy="395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Du lịch</a:t>
            </a:r>
            <a:endParaRPr lang="vi-VN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010AC6-5A81-4380-9B89-A766FC6563A5}"/>
              </a:ext>
            </a:extLst>
          </p:cNvPr>
          <p:cNvSpPr txBox="1"/>
          <p:nvPr/>
        </p:nvSpPr>
        <p:spPr>
          <a:xfrm>
            <a:off x="166254" y="4397368"/>
            <a:ext cx="11152909" cy="1392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166688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</a:t>
            </a:r>
            <a:r>
              <a:rPr lang="en-US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Vai trò:</a:t>
            </a:r>
            <a:endParaRPr lang="en-US" b="1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R="0" lvl="0" indent="166688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Góp phần mở rộng giao lưu</a:t>
            </a:r>
          </a:p>
          <a:p>
            <a:pPr marR="0" lvl="0" indent="166688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Giải quyết việc làm, tăng thu nhập, nâng cao chất lượng cuộc sống.</a:t>
            </a:r>
          </a:p>
          <a:p>
            <a:pPr marR="0" lvl="0" indent="166688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Khai thác và sử dụng có hiệu quả các tài nguyên (tự nhiên, nhân văn,...)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36C7A1-3DE0-4110-8AE9-24A6DE68978F}"/>
              </a:ext>
            </a:extLst>
          </p:cNvPr>
          <p:cNvSpPr txBox="1"/>
          <p:nvPr/>
        </p:nvSpPr>
        <p:spPr>
          <a:xfrm>
            <a:off x="-169718" y="5653091"/>
            <a:ext cx="12361718" cy="1060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Tài nguyên du lịch</a:t>
            </a:r>
            <a:r>
              <a:rPr lang="en-US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Phong phú và đa dạng</a:t>
            </a:r>
          </a:p>
          <a:p>
            <a:pPr marL="228600" marR="0" indent="18034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+ Tài nguyên du lịch tự nhiên </a:t>
            </a:r>
            <a:r>
              <a:rPr lang="en-US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cảnh đẹp, bãi tắm tốt, vườn quốc gia, khí hậu tốt … </a:t>
            </a:r>
            <a:endParaRPr lang="en-US">
              <a:solidFill>
                <a:schemeClr val="bg1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228600" marR="0" indent="18034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+ Tài nguyên du lịch nhân văn</a:t>
            </a:r>
            <a:r>
              <a:rPr lang="en-US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trình kiến trúc, di tích lịch sử, lễ hội, làng nghề truyền thống, văn hóa dân gian …</a:t>
            </a:r>
            <a:endParaRPr lang="en-US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488D7B-AFEB-4AF0-AAF4-C264F085AC6E}"/>
              </a:ext>
            </a:extLst>
          </p:cNvPr>
          <p:cNvSpPr txBox="1"/>
          <p:nvPr/>
        </p:nvSpPr>
        <p:spPr>
          <a:xfrm>
            <a:off x="7251124" y="4590670"/>
            <a:ext cx="6182590" cy="1065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b="1">
                <a:solidFill>
                  <a:srgbClr val="FFFF00"/>
                </a:solidFill>
                <a:latin typeface="+mj-lt"/>
              </a:rPr>
              <a:t>BTVN : </a:t>
            </a:r>
          </a:p>
          <a:p>
            <a:pPr algn="just">
              <a:lnSpc>
                <a:spcPct val="120000"/>
              </a:lnSpc>
            </a:pPr>
            <a:r>
              <a:rPr lang="en-US" b="1">
                <a:solidFill>
                  <a:srgbClr val="FFFF00"/>
                </a:solidFill>
                <a:latin typeface="+mj-lt"/>
              </a:rPr>
              <a:t>Trả ời câu 1,2,3 SGK/ 60</a:t>
            </a:r>
          </a:p>
          <a:p>
            <a:pPr algn="just">
              <a:lnSpc>
                <a:spcPct val="120000"/>
              </a:lnSpc>
            </a:pPr>
            <a:r>
              <a:rPr lang="en-US" b="1">
                <a:solidFill>
                  <a:srgbClr val="FFFF00"/>
                </a:solidFill>
                <a:latin typeface="+mj-lt"/>
              </a:rPr>
              <a:t>Soạn bài 17: Vùng trung du và mien fnuis Băc Bộ</a:t>
            </a:r>
            <a:endParaRPr lang="vi-VN" b="1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30349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àn giao dịch thương mại điện tử là gì? Những điều bạn chưa biết về sàn thương  mại điện tử - CÔNG TY TNHH GIẢI PHÁP WIN ERP">
            <a:extLst>
              <a:ext uri="{FF2B5EF4-FFF2-40B4-BE49-F238E27FC236}">
                <a16:creationId xmlns:a16="http://schemas.microsoft.com/office/drawing/2014/main" id="{6DA8C56B-1715-43E5-BB49-986ED7B3E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727" y="473204"/>
            <a:ext cx="4646818" cy="295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60D6AF-7445-40AD-A25F-97CF8B113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5349" y="329635"/>
            <a:ext cx="3160114" cy="29557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3261BF-2405-46B7-A193-B25C0DC54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2347" y="4026766"/>
            <a:ext cx="4726397" cy="265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26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unch of food is on display in a store&#10;&#10;Description automatically generated">
            <a:extLst>
              <a:ext uri="{FF2B5EF4-FFF2-40B4-BE49-F238E27FC236}">
                <a16:creationId xmlns:a16="http://schemas.microsoft.com/office/drawing/2014/main" id="{6AB27A2F-276B-4345-810F-025A902ACF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2019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9" name="Picture 8" descr="A picture containing outdoor, nature, water, sitting&#10;&#10;Description automatically generated">
            <a:extLst>
              <a:ext uri="{FF2B5EF4-FFF2-40B4-BE49-F238E27FC236}">
                <a16:creationId xmlns:a16="http://schemas.microsoft.com/office/drawing/2014/main" id="{622F25D4-FD2A-4C24-A569-B94F7FD356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1" r="-2" b="-2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5" name="Picture 4" descr="A person standing in front of a hill&#10;&#10;Description automatically generated">
            <a:extLst>
              <a:ext uri="{FF2B5EF4-FFF2-40B4-BE49-F238E27FC236}">
                <a16:creationId xmlns:a16="http://schemas.microsoft.com/office/drawing/2014/main" id="{FD939F75-BFF5-4A0D-B31E-8700BF2843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4" r="5683" b="4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7" name="Picture 6" descr="A large body of water&#10;&#10;Description automatically generated">
            <a:extLst>
              <a:ext uri="{FF2B5EF4-FFF2-40B4-BE49-F238E27FC236}">
                <a16:creationId xmlns:a16="http://schemas.microsoft.com/office/drawing/2014/main" id="{350E0492-AE0B-4137-9413-F39D729DB2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6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AC4BE6-5C78-491C-B1A5-7344B631C679}"/>
              </a:ext>
            </a:extLst>
          </p:cNvPr>
          <p:cNvSpPr txBox="1"/>
          <p:nvPr/>
        </p:nvSpPr>
        <p:spPr>
          <a:xfrm>
            <a:off x="590606" y="277586"/>
            <a:ext cx="21362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lang="en-US" sz="18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</a:t>
            </a:r>
            <a:r>
              <a:rPr lang="en-US" sz="18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Đà</a:t>
            </a:r>
            <a:r>
              <a:rPr lang="en-US" sz="18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Nẵng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C6BA14-00A4-43E0-9895-2C847DE0148E}"/>
              </a:ext>
            </a:extLst>
          </p:cNvPr>
          <p:cNvSpPr txBox="1"/>
          <p:nvPr/>
        </p:nvSpPr>
        <p:spPr>
          <a:xfrm>
            <a:off x="7649992" y="92921"/>
            <a:ext cx="29472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Tháp</a:t>
            </a:r>
            <a:r>
              <a:rPr lang="en-US" sz="18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Chăm</a:t>
            </a:r>
            <a:r>
              <a:rPr lang="en-US" sz="18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Bình</a:t>
            </a:r>
            <a:r>
              <a:rPr lang="en-US" sz="18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2C4571-A94C-4274-8FA4-8A2558061B04}"/>
              </a:ext>
            </a:extLst>
          </p:cNvPr>
          <p:cNvSpPr txBox="1"/>
          <p:nvPr/>
        </p:nvSpPr>
        <p:spPr>
          <a:xfrm>
            <a:off x="138849" y="4188468"/>
            <a:ext cx="21362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Đồi</a:t>
            </a:r>
            <a:r>
              <a:rPr lang="en-US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chè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9E356E-F1A5-4C16-B750-FBA6E650F8BC}"/>
              </a:ext>
            </a:extLst>
          </p:cNvPr>
          <p:cNvSpPr txBox="1"/>
          <p:nvPr/>
        </p:nvSpPr>
        <p:spPr>
          <a:xfrm>
            <a:off x="9131169" y="3365500"/>
            <a:ext cx="21362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Bánh</a:t>
            </a:r>
            <a:r>
              <a:rPr lang="en-US" sz="18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5976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ountain&#10;&#10;Description automatically generated">
            <a:extLst>
              <a:ext uri="{FF2B5EF4-FFF2-40B4-BE49-F238E27FC236}">
                <a16:creationId xmlns:a16="http://schemas.microsoft.com/office/drawing/2014/main" id="{FC3278E7-3F37-4DC6-9780-141172649D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4" b="-1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9" name="Picture 8" descr="A view of a mountain&#10;&#10;Description automatically generated">
            <a:extLst>
              <a:ext uri="{FF2B5EF4-FFF2-40B4-BE49-F238E27FC236}">
                <a16:creationId xmlns:a16="http://schemas.microsoft.com/office/drawing/2014/main" id="{2E1C66A5-BE26-4271-A4B9-9D5D1C525B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8" r="1" b="1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5" name="Picture 4" descr="A large body of water&#10;&#10;Description automatically generated">
            <a:extLst>
              <a:ext uri="{FF2B5EF4-FFF2-40B4-BE49-F238E27FC236}">
                <a16:creationId xmlns:a16="http://schemas.microsoft.com/office/drawing/2014/main" id="{6715E563-9D2A-4219-A42B-2D0B2DC434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9" r="27081" b="-3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11" name="Picture 10" descr="A large waterfall over a body of water&#10;&#10;Description automatically generated">
            <a:extLst>
              <a:ext uri="{FF2B5EF4-FFF2-40B4-BE49-F238E27FC236}">
                <a16:creationId xmlns:a16="http://schemas.microsoft.com/office/drawing/2014/main" id="{DE998E90-51B3-4619-B687-8A20EB5009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59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034115-2999-4A3F-813C-74E71606C74E}"/>
              </a:ext>
            </a:extLst>
          </p:cNvPr>
          <p:cNvSpPr txBox="1"/>
          <p:nvPr/>
        </p:nvSpPr>
        <p:spPr>
          <a:xfrm>
            <a:off x="590606" y="277586"/>
            <a:ext cx="21362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Ruộng</a:t>
            </a:r>
            <a:r>
              <a:rPr lang="en-US" sz="18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bậc</a:t>
            </a:r>
            <a:r>
              <a:rPr lang="en-US" sz="18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thang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873B56-0B50-429F-AE90-A9F1669FA5CB}"/>
              </a:ext>
            </a:extLst>
          </p:cNvPr>
          <p:cNvSpPr txBox="1"/>
          <p:nvPr/>
        </p:nvSpPr>
        <p:spPr>
          <a:xfrm>
            <a:off x="1104690" y="6395748"/>
            <a:ext cx="29121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Thác</a:t>
            </a:r>
            <a:r>
              <a:rPr lang="en-US" sz="18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sz="18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Đăk</a:t>
            </a:r>
            <a:r>
              <a:rPr lang="en-US" sz="18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Lăk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3139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5D7E1-EDC7-4BA8-BA6A-0707D31DE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3684" y="250031"/>
            <a:ext cx="4949491" cy="1241885"/>
          </a:xfrm>
          <a:solidFill>
            <a:srgbClr val="C00000"/>
          </a:solidFill>
          <a:ln>
            <a:solidFill>
              <a:srgbClr val="0000CC"/>
            </a:solidFill>
          </a:ln>
        </p:spPr>
        <p:txBody>
          <a:bodyPr>
            <a:normAutofit/>
          </a:bodyPr>
          <a:lstStyle/>
          <a:p>
            <a:pPr algn="just"/>
            <a:r>
              <a:rPr lang="en-US" sz="3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Tại</a:t>
            </a:r>
            <a:r>
              <a:rPr lang="en-US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 </a:t>
            </a:r>
            <a:r>
              <a:rPr lang="en-US" sz="3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khách</a:t>
            </a:r>
            <a:r>
              <a:rPr lang="en-US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</a:t>
            </a:r>
            <a:r>
              <a:rPr lang="en-US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15BE0-0FD1-49B3-A956-840C6D2382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3683" y="1632856"/>
            <a:ext cx="6625389" cy="5129893"/>
          </a:xfrm>
          <a:ln>
            <a:solidFill>
              <a:srgbClr val="0000CC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lang="vi-V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hách du lịch đến và đi mang theo 7 nỗi sợ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vi-V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trộm cắp, 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vi-V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nạn cướp giật, 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vi-V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tắc đường, 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vi-V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tai nạn giao thông, 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vi-V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mất vệ sinh ẩm thực, 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vi-V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 nhiễm môi trường. 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vi-V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mua phải sản phẩm kém chất lượng...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bức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xúc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vấn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liên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lịch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VN?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F67689-AC96-4EC4-A7E6-798D8FED1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45077" cy="34651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8EAD3F-33A9-42BE-9C1C-D04B0AD5D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53088"/>
            <a:ext cx="5045077" cy="30239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38B9F1-5C49-46EB-8C0F-8E03D8A3A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045077" cy="2743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90F3B6-B69A-4419-BB24-9DB285B285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401" y="2743200"/>
            <a:ext cx="509587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612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result for viá»t nam váº» Äáº¹p tiá»m áº©n">
            <a:extLst>
              <a:ext uri="{FF2B5EF4-FFF2-40B4-BE49-F238E27FC236}">
                <a16:creationId xmlns:a16="http://schemas.microsoft.com/office/drawing/2014/main" id="{23C37D1B-F294-44D1-808D-0114AA096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584" y="830731"/>
            <a:ext cx="7896225" cy="552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4E0DE4-CFDB-41CB-89F9-828C0CA8D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8212"/>
            <a:ext cx="12192000" cy="896145"/>
          </a:xfrm>
          <a:noFill/>
        </p:spPr>
        <p:txBody>
          <a:bodyPr/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#9Slide07 IcielBC Cubano Normal" panose="00000500000000000000" pitchFamily="2" charset="0"/>
                <a:cs typeface="Arial" panose="020B0604020202020204" pitchFamily="34" charset="0"/>
              </a:rPr>
              <a:t>Phát</a:t>
            </a:r>
            <a:r>
              <a:rPr lang="en-US" dirty="0">
                <a:solidFill>
                  <a:srgbClr val="002060"/>
                </a:solidFill>
                <a:latin typeface="#9Slide07 IcielBC Cubano Normal" panose="00000500000000000000" pitchFamily="2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#9Slide07 IcielBC Cubano Normal" panose="00000500000000000000" pitchFamily="2" charset="0"/>
                <a:cs typeface="Arial" panose="020B0604020202020204" pitchFamily="34" charset="0"/>
              </a:rPr>
              <a:t>triển</a:t>
            </a:r>
            <a:r>
              <a:rPr lang="en-US" dirty="0">
                <a:solidFill>
                  <a:srgbClr val="002060"/>
                </a:solidFill>
                <a:latin typeface="#9Slide07 IcielBC Cubano Normal" panose="00000500000000000000" pitchFamily="2" charset="0"/>
                <a:cs typeface="Arial" panose="020B0604020202020204" pitchFamily="34" charset="0"/>
              </a:rPr>
              <a:t> du </a:t>
            </a:r>
            <a:r>
              <a:rPr lang="en-US" dirty="0" err="1">
                <a:solidFill>
                  <a:srgbClr val="002060"/>
                </a:solidFill>
                <a:latin typeface="#9Slide07 IcielBC Cubano Normal" panose="00000500000000000000" pitchFamily="2" charset="0"/>
                <a:cs typeface="Arial" panose="020B0604020202020204" pitchFamily="34" charset="0"/>
              </a:rPr>
              <a:t>lịch</a:t>
            </a:r>
            <a:r>
              <a:rPr lang="en-US" dirty="0">
                <a:solidFill>
                  <a:srgbClr val="002060"/>
                </a:solidFill>
                <a:latin typeface="#9Slide07 IcielBC Cubano Normal" panose="00000500000000000000" pitchFamily="2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#9Slide07 IcielBC Cubano Normal" panose="00000500000000000000" pitchFamily="2" charset="0"/>
                <a:cs typeface="Arial" panose="020B0604020202020204" pitchFamily="34" charset="0"/>
              </a:rPr>
              <a:t>bền</a:t>
            </a:r>
            <a:r>
              <a:rPr lang="en-US" dirty="0">
                <a:solidFill>
                  <a:srgbClr val="002060"/>
                </a:solidFill>
                <a:latin typeface="#9Slide07 IcielBC Cubano Normal" panose="00000500000000000000" pitchFamily="2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#9Slide07 IcielBC Cubano Normal" panose="00000500000000000000" pitchFamily="2" charset="0"/>
                <a:cs typeface="Arial" panose="020B0604020202020204" pitchFamily="34" charset="0"/>
              </a:rPr>
              <a:t>vững</a:t>
            </a:r>
            <a:endParaRPr lang="en-US" dirty="0">
              <a:solidFill>
                <a:srgbClr val="002060"/>
              </a:solidFill>
              <a:latin typeface="#9Slide07 IcielBC Cubano Normal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Graphic 5" descr="Lightbulb and gear">
            <a:extLst>
              <a:ext uri="{FF2B5EF4-FFF2-40B4-BE49-F238E27FC236}">
                <a16:creationId xmlns:a16="http://schemas.microsoft.com/office/drawing/2014/main" id="{D4452310-3AC1-456B-B5EB-26EFDA6397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82237" y="4774606"/>
            <a:ext cx="1326198" cy="1326198"/>
          </a:xfrm>
          <a:prstGeom prst="rect">
            <a:avLst/>
          </a:prstGeom>
        </p:spPr>
      </p:pic>
      <p:pic>
        <p:nvPicPr>
          <p:cNvPr id="7" name="Graphic 6" descr="Airplane">
            <a:extLst>
              <a:ext uri="{FF2B5EF4-FFF2-40B4-BE49-F238E27FC236}">
                <a16:creationId xmlns:a16="http://schemas.microsoft.com/office/drawing/2014/main" id="{14D9EBBB-4016-4C21-83A5-A4FBF2EC44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9206" y="2740158"/>
            <a:ext cx="1411880" cy="1411880"/>
          </a:xfrm>
          <a:prstGeom prst="rect">
            <a:avLst/>
          </a:prstGeom>
        </p:spPr>
      </p:pic>
      <p:pic>
        <p:nvPicPr>
          <p:cNvPr id="8" name="Graphic 7" descr="Bus">
            <a:extLst>
              <a:ext uri="{FF2B5EF4-FFF2-40B4-BE49-F238E27FC236}">
                <a16:creationId xmlns:a16="http://schemas.microsoft.com/office/drawing/2014/main" id="{1D16F810-1196-4D16-AEBA-E463003B3F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42900" y="1207199"/>
            <a:ext cx="1268186" cy="1268186"/>
          </a:xfrm>
          <a:prstGeom prst="rect">
            <a:avLst/>
          </a:prstGeom>
        </p:spPr>
      </p:pic>
      <p:pic>
        <p:nvPicPr>
          <p:cNvPr id="9" name="Graphic 8" descr="Sustainability">
            <a:extLst>
              <a:ext uri="{FF2B5EF4-FFF2-40B4-BE49-F238E27FC236}">
                <a16:creationId xmlns:a16="http://schemas.microsoft.com/office/drawing/2014/main" id="{72F05AFB-BC17-47D4-A3DA-EA2911DFB9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42900" y="4892807"/>
            <a:ext cx="1154684" cy="1154684"/>
          </a:xfrm>
          <a:prstGeom prst="rect">
            <a:avLst/>
          </a:prstGeom>
        </p:spPr>
      </p:pic>
      <p:pic>
        <p:nvPicPr>
          <p:cNvPr id="10" name="Graphic 9" descr="Building">
            <a:extLst>
              <a:ext uri="{FF2B5EF4-FFF2-40B4-BE49-F238E27FC236}">
                <a16:creationId xmlns:a16="http://schemas.microsoft.com/office/drawing/2014/main" id="{1EAC8572-9EB1-47F9-B6C2-DA57F12FE2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247181" y="2825839"/>
            <a:ext cx="1326199" cy="1326199"/>
          </a:xfrm>
          <a:prstGeom prst="rect">
            <a:avLst/>
          </a:prstGeom>
        </p:spPr>
      </p:pic>
      <p:pic>
        <p:nvPicPr>
          <p:cNvPr id="25" name="Graphic 24" descr="Bullseye">
            <a:extLst>
              <a:ext uri="{FF2B5EF4-FFF2-40B4-BE49-F238E27FC236}">
                <a16:creationId xmlns:a16="http://schemas.microsoft.com/office/drawing/2014/main" id="{3DD26037-8469-404E-ADC4-4B8F1E29800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201275" y="1076669"/>
            <a:ext cx="1326200" cy="1326200"/>
          </a:xfrm>
          <a:prstGeom prst="rect">
            <a:avLst/>
          </a:prstGeom>
        </p:spPr>
      </p:pic>
      <p:pic>
        <p:nvPicPr>
          <p:cNvPr id="26" name="Graphic 25" descr="Dollar">
            <a:extLst>
              <a:ext uri="{FF2B5EF4-FFF2-40B4-BE49-F238E27FC236}">
                <a16:creationId xmlns:a16="http://schemas.microsoft.com/office/drawing/2014/main" id="{76E25C77-E068-4971-A436-82F34463566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857946" y="1841292"/>
            <a:ext cx="1268186" cy="1268186"/>
          </a:xfrm>
          <a:prstGeom prst="rect">
            <a:avLst/>
          </a:prstGeom>
        </p:spPr>
      </p:pic>
      <p:pic>
        <p:nvPicPr>
          <p:cNvPr id="14" name="Graphic 13" descr="Professor">
            <a:extLst>
              <a:ext uri="{FF2B5EF4-FFF2-40B4-BE49-F238E27FC236}">
                <a16:creationId xmlns:a16="http://schemas.microsoft.com/office/drawing/2014/main" id="{6F536D3E-2225-4742-8F84-C31B3E1FD85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526182" y="1813266"/>
            <a:ext cx="1268186" cy="1268186"/>
          </a:xfrm>
          <a:prstGeom prst="rect">
            <a:avLst/>
          </a:prstGeom>
        </p:spPr>
      </p:pic>
      <p:sp>
        <p:nvSpPr>
          <p:cNvPr id="12" name="Frame 11">
            <a:extLst>
              <a:ext uri="{FF2B5EF4-FFF2-40B4-BE49-F238E27FC236}">
                <a16:creationId xmlns:a16="http://schemas.microsoft.com/office/drawing/2014/main" id="{9E208E9C-57B9-44EB-AFEA-27F43F25E9D8}"/>
              </a:ext>
            </a:extLst>
          </p:cNvPr>
          <p:cNvSpPr/>
          <p:nvPr/>
        </p:nvSpPr>
        <p:spPr>
          <a:xfrm>
            <a:off x="0" y="0"/>
            <a:ext cx="12192000" cy="6801644"/>
          </a:xfrm>
          <a:prstGeom prst="frame">
            <a:avLst>
              <a:gd name="adj1" fmla="val 22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62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97549-1305-4CA1-8EBE-8588A270A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63386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THỬ THÁCH CHO EM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CA51BD-6407-476F-B8FD-D786DD495A40}"/>
              </a:ext>
            </a:extLst>
          </p:cNvPr>
          <p:cNvSpPr txBox="1"/>
          <p:nvPr/>
        </p:nvSpPr>
        <p:spPr>
          <a:xfrm>
            <a:off x="175531" y="1232498"/>
            <a:ext cx="5920469" cy="522405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indent="18034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8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8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28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Đóng vai là một hướng dẫn viên du lịch, hãy giới thiệu với bạn bè và thầy cô về </a:t>
            </a:r>
            <a:r>
              <a:rPr lang="en-US" sz="28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vi-VN" sz="28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điểm du lịch nổi tiếng </a:t>
            </a:r>
            <a:r>
              <a:rPr lang="vi-VN" sz="2800">
                <a:solidFill>
                  <a:srgbClr val="00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ở </a:t>
            </a:r>
            <a:r>
              <a:rPr lang="en-US" sz="2800">
                <a:solidFill>
                  <a:srgbClr val="00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HN </a:t>
            </a:r>
            <a:r>
              <a:rPr lang="vi-VN" sz="2800">
                <a:solidFill>
                  <a:srgbClr val="00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hoặc </a:t>
            </a:r>
            <a:r>
              <a:rPr lang="vi-VN" sz="28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di sản được UNESCO công nhận là di sản thế giới</a:t>
            </a:r>
            <a:r>
              <a:rPr lang="en-US" sz="28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</a:t>
            </a:r>
            <a:r>
              <a:rPr lang="vi-VN" sz="28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00"/>
              </a:solidFill>
              <a:effectLst/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28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Viết báo cáo quảng bá về các mặt hàng xuất khẩu chủ yếu của địa phương?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AA7E95-2C0B-4280-8491-9DAE64293796}"/>
              </a:ext>
            </a:extLst>
          </p:cNvPr>
          <p:cNvSpPr txBox="1"/>
          <p:nvPr/>
        </p:nvSpPr>
        <p:spPr>
          <a:xfrm>
            <a:off x="6286500" y="1232498"/>
            <a:ext cx="5729969" cy="18247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342900" marR="0" lvl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b="1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b="1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endParaRPr lang="en-US" sz="2400" b="1" dirty="0">
              <a:effectLst/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b="1" dirty="0" err="1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b="1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b="1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b="1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A4, 1 </a:t>
            </a:r>
            <a:r>
              <a:rPr lang="en-US" sz="2400" b="1" dirty="0" err="1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2400" b="1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b="1" dirty="0" err="1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b="1" dirty="0" err="1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400" b="1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400" b="1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r>
              <a:rPr lang="en-US" sz="2400" b="1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1591CF2F-E86F-454C-B043-CE274A8448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1876357"/>
              </p:ext>
            </p:extLst>
          </p:nvPr>
        </p:nvGraphicFramePr>
        <p:xfrm>
          <a:off x="6286500" y="3326339"/>
          <a:ext cx="5729971" cy="30846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1314">
                  <a:extLst>
                    <a:ext uri="{9D8B030D-6E8A-4147-A177-3AD203B41FA5}">
                      <a16:colId xmlns:a16="http://schemas.microsoft.com/office/drawing/2014/main" val="57010151"/>
                    </a:ext>
                  </a:extLst>
                </a:gridCol>
                <a:gridCol w="663427">
                  <a:extLst>
                    <a:ext uri="{9D8B030D-6E8A-4147-A177-3AD203B41FA5}">
                      <a16:colId xmlns:a16="http://schemas.microsoft.com/office/drawing/2014/main" val="3722127956"/>
                    </a:ext>
                  </a:extLst>
                </a:gridCol>
                <a:gridCol w="663426">
                  <a:extLst>
                    <a:ext uri="{9D8B030D-6E8A-4147-A177-3AD203B41FA5}">
                      <a16:colId xmlns:a16="http://schemas.microsoft.com/office/drawing/2014/main" val="1641843810"/>
                    </a:ext>
                  </a:extLst>
                </a:gridCol>
                <a:gridCol w="661804">
                  <a:extLst>
                    <a:ext uri="{9D8B030D-6E8A-4147-A177-3AD203B41FA5}">
                      <a16:colId xmlns:a16="http://schemas.microsoft.com/office/drawing/2014/main" val="611572639"/>
                    </a:ext>
                  </a:extLst>
                </a:gridCol>
              </a:tblGrid>
              <a:tr h="71936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/>
                        <a:t>Tiêu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chí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7855481"/>
                  </a:ext>
                </a:extLst>
              </a:tr>
              <a:tr h="812107">
                <a:tc>
                  <a:txBody>
                    <a:bodyPr/>
                    <a:lstStyle/>
                    <a:p>
                      <a:r>
                        <a:rPr lang="en-US" sz="2400" b="1" dirty="0" err="1"/>
                        <a:t>Thông</a:t>
                      </a:r>
                      <a:r>
                        <a:rPr lang="en-US" sz="2400" b="1" dirty="0"/>
                        <a:t> tin </a:t>
                      </a:r>
                      <a:r>
                        <a:rPr lang="en-US" sz="2400" b="1" dirty="0" err="1"/>
                        <a:t>ngắn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gọn</a:t>
                      </a:r>
                      <a:r>
                        <a:rPr lang="en-US" sz="2400" b="1" dirty="0"/>
                        <a:t>, </a:t>
                      </a:r>
                      <a:r>
                        <a:rPr lang="en-US" sz="2400" b="1" dirty="0" err="1"/>
                        <a:t>súc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tích</a:t>
                      </a:r>
                      <a:r>
                        <a:rPr lang="en-US" sz="2400" b="1" dirty="0"/>
                        <a:t>, </a:t>
                      </a:r>
                      <a:r>
                        <a:rPr lang="en-US" sz="2400" b="1" dirty="0" err="1"/>
                        <a:t>thu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hút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b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4639469"/>
                  </a:ext>
                </a:extLst>
              </a:tr>
              <a:tr h="812107">
                <a:tc>
                  <a:txBody>
                    <a:bodyPr/>
                    <a:lstStyle/>
                    <a:p>
                      <a:r>
                        <a:rPr lang="en-US" sz="2400" b="1" dirty="0" err="1"/>
                        <a:t>Có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số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liệu</a:t>
                      </a:r>
                      <a:r>
                        <a:rPr lang="en-US" sz="2400" b="1" dirty="0"/>
                        <a:t>, </a:t>
                      </a:r>
                      <a:r>
                        <a:rPr lang="en-US" sz="2400" b="1" dirty="0" err="1"/>
                        <a:t>hình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ảnh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minh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chứng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b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07290903"/>
                  </a:ext>
                </a:extLst>
              </a:tr>
              <a:tr h="719363">
                <a:tc>
                  <a:txBody>
                    <a:bodyPr/>
                    <a:lstStyle/>
                    <a:p>
                      <a:r>
                        <a:rPr lang="en-US" sz="2400" b="1" dirty="0" err="1"/>
                        <a:t>Trình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bày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cân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đối</a:t>
                      </a:r>
                      <a:r>
                        <a:rPr lang="en-US" sz="2400" b="1" dirty="0"/>
                        <a:t>, </a:t>
                      </a:r>
                      <a:r>
                        <a:rPr lang="en-US" sz="2400" b="1" dirty="0" err="1"/>
                        <a:t>đẹp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mắt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273868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275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13865-333C-4D22-AC31-5FD211A5E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2B395-0102-4186-9079-9DF07A5598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Related image">
            <a:extLst>
              <a:ext uri="{FF2B5EF4-FFF2-40B4-BE49-F238E27FC236}">
                <a16:creationId xmlns:a16="http://schemas.microsoft.com/office/drawing/2014/main" id="{1941147B-9E91-425A-9F5E-A8AED13DE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4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7261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4">
            <a:extLst>
              <a:ext uri="{FF2B5EF4-FFF2-40B4-BE49-F238E27FC236}">
                <a16:creationId xmlns:a16="http://schemas.microsoft.com/office/drawing/2014/main" id="{4D62AB26-AF64-4B9F-8E05-BF116467FB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95276"/>
            <a:ext cx="3505200" cy="455613"/>
          </a:xfrm>
          <a:prstGeom prst="flowChartAlternate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400" b="1">
                <a:solidFill>
                  <a:srgbClr val="FF0000"/>
                </a:solidFill>
                <a:latin typeface="Tahoma" panose="020B0604030504040204" pitchFamily="34" charset="0"/>
              </a:rPr>
              <a:t>TÀI NGUYÊN DU LỊCH</a:t>
            </a:r>
          </a:p>
        </p:txBody>
      </p:sp>
      <p:sp>
        <p:nvSpPr>
          <p:cNvPr id="21507" name="AutoShape 5">
            <a:extLst>
              <a:ext uri="{FF2B5EF4-FFF2-40B4-BE49-F238E27FC236}">
                <a16:creationId xmlns:a16="http://schemas.microsoft.com/office/drawing/2014/main" id="{1C4AD7E7-B7A0-493E-9557-97548BB52A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0613" y="1589089"/>
            <a:ext cx="2362200" cy="473075"/>
          </a:xfrm>
          <a:prstGeom prst="flowChartAlternateProcess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400" b="1">
                <a:latin typeface="Tahoma" panose="020B0604030504040204" pitchFamily="34" charset="0"/>
              </a:rPr>
              <a:t>TỰ NHIÊN</a:t>
            </a:r>
          </a:p>
        </p:txBody>
      </p:sp>
      <p:sp>
        <p:nvSpPr>
          <p:cNvPr id="21508" name="AutoShape 6">
            <a:extLst>
              <a:ext uri="{FF2B5EF4-FFF2-40B4-BE49-F238E27FC236}">
                <a16:creationId xmlns:a16="http://schemas.microsoft.com/office/drawing/2014/main" id="{0A57A1FA-D747-48C3-9C75-D131F333A2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1524000"/>
            <a:ext cx="2362200" cy="477838"/>
          </a:xfrm>
          <a:prstGeom prst="flowChartAlternateProcess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400" b="1">
                <a:latin typeface="Tahoma" panose="020B0604030504040204" pitchFamily="34" charset="0"/>
              </a:rPr>
              <a:t>NHÂN VĂN</a:t>
            </a:r>
          </a:p>
        </p:txBody>
      </p:sp>
      <p:sp>
        <p:nvSpPr>
          <p:cNvPr id="21509" name="Line 7">
            <a:extLst>
              <a:ext uri="{FF2B5EF4-FFF2-40B4-BE49-F238E27FC236}">
                <a16:creationId xmlns:a16="http://schemas.microsoft.com/office/drawing/2014/main" id="{51D27A49-BED4-4E45-BF76-2A039581277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41714" y="750888"/>
            <a:ext cx="2713037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0" name="Line 8">
            <a:extLst>
              <a:ext uri="{FF2B5EF4-FFF2-40B4-BE49-F238E27FC236}">
                <a16:creationId xmlns:a16="http://schemas.microsoft.com/office/drawing/2014/main" id="{AFB24978-EEEE-4EEC-BA20-29EF86A2AFE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254750" y="750888"/>
            <a:ext cx="1822450" cy="773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3" name="AutoShape 9">
            <a:extLst>
              <a:ext uri="{FF2B5EF4-FFF2-40B4-BE49-F238E27FC236}">
                <a16:creationId xmlns:a16="http://schemas.microsoft.com/office/drawing/2014/main" id="{B014F1BD-9A3E-47E3-B3AC-30CEB60DB3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489200"/>
            <a:ext cx="1066800" cy="609600"/>
          </a:xfrm>
          <a:prstGeom prst="flowChartTerminator">
            <a:avLst/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b="1" dirty="0" err="1">
                <a:solidFill>
                  <a:srgbClr val="002060"/>
                </a:solidFill>
                <a:latin typeface="Tahoma" pitchFamily="34" charset="0"/>
              </a:rPr>
              <a:t>Địa</a:t>
            </a:r>
            <a:r>
              <a:rPr lang="en-US" b="1" dirty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ahoma" pitchFamily="34" charset="0"/>
              </a:rPr>
              <a:t>hình</a:t>
            </a:r>
            <a:endParaRPr lang="en-US" b="1" dirty="0">
              <a:solidFill>
                <a:srgbClr val="002060"/>
              </a:solidFill>
              <a:latin typeface="Tahoma" pitchFamily="34" charset="0"/>
            </a:endParaRPr>
          </a:p>
        </p:txBody>
      </p:sp>
      <p:sp>
        <p:nvSpPr>
          <p:cNvPr id="21514" name="AutoShape 10">
            <a:extLst>
              <a:ext uri="{FF2B5EF4-FFF2-40B4-BE49-F238E27FC236}">
                <a16:creationId xmlns:a16="http://schemas.microsoft.com/office/drawing/2014/main" id="{299BA223-89B5-4767-9112-1EB90DE127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525713"/>
            <a:ext cx="1143000" cy="609600"/>
          </a:xfrm>
          <a:prstGeom prst="flowChartTerminator">
            <a:avLst/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b="1">
                <a:solidFill>
                  <a:srgbClr val="002060"/>
                </a:solidFill>
                <a:latin typeface="Tahoma" pitchFamily="34" charset="0"/>
              </a:rPr>
              <a:t>Khí hậu</a:t>
            </a:r>
          </a:p>
        </p:txBody>
      </p:sp>
      <p:sp>
        <p:nvSpPr>
          <p:cNvPr id="21515" name="AutoShape 11">
            <a:extLst>
              <a:ext uri="{FF2B5EF4-FFF2-40B4-BE49-F238E27FC236}">
                <a16:creationId xmlns:a16="http://schemas.microsoft.com/office/drawing/2014/main" id="{3CE5609A-3654-4D0C-A9A8-A8638DC688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2525713"/>
            <a:ext cx="1143000" cy="609600"/>
          </a:xfrm>
          <a:prstGeom prst="flowChartTerminator">
            <a:avLst/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b="1">
                <a:solidFill>
                  <a:srgbClr val="002060"/>
                </a:solidFill>
                <a:latin typeface="Tahoma" pitchFamily="34" charset="0"/>
              </a:rPr>
              <a:t>Nước</a:t>
            </a:r>
          </a:p>
        </p:txBody>
      </p:sp>
      <p:sp>
        <p:nvSpPr>
          <p:cNvPr id="21516" name="AutoShape 12">
            <a:extLst>
              <a:ext uri="{FF2B5EF4-FFF2-40B4-BE49-F238E27FC236}">
                <a16:creationId xmlns:a16="http://schemas.microsoft.com/office/drawing/2014/main" id="{BA449DBC-62C1-41D5-9BD0-3007B7FF9F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525713"/>
            <a:ext cx="1143000" cy="609600"/>
          </a:xfrm>
          <a:prstGeom prst="flowChartTerminator">
            <a:avLst/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b="1">
                <a:solidFill>
                  <a:srgbClr val="002060"/>
                </a:solidFill>
                <a:latin typeface="Tahoma" pitchFamily="34" charset="0"/>
              </a:rPr>
              <a:t>Sinh vật</a:t>
            </a:r>
          </a:p>
        </p:txBody>
      </p:sp>
      <p:sp>
        <p:nvSpPr>
          <p:cNvPr id="21517" name="AutoShape 13">
            <a:extLst>
              <a:ext uri="{FF2B5EF4-FFF2-40B4-BE49-F238E27FC236}">
                <a16:creationId xmlns:a16="http://schemas.microsoft.com/office/drawing/2014/main" id="{2DF3DD74-D752-4487-AA30-03CF2DF8C5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2525713"/>
            <a:ext cx="1143000" cy="609600"/>
          </a:xfrm>
          <a:prstGeom prst="flowChartTerminator">
            <a:avLst/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b="1">
                <a:solidFill>
                  <a:srgbClr val="002060"/>
                </a:solidFill>
                <a:latin typeface="Tahoma" pitchFamily="34" charset="0"/>
              </a:rPr>
              <a:t>Di tích</a:t>
            </a:r>
          </a:p>
        </p:txBody>
      </p:sp>
      <p:sp>
        <p:nvSpPr>
          <p:cNvPr id="21518" name="AutoShape 14">
            <a:extLst>
              <a:ext uri="{FF2B5EF4-FFF2-40B4-BE49-F238E27FC236}">
                <a16:creationId xmlns:a16="http://schemas.microsoft.com/office/drawing/2014/main" id="{D73B3339-2C3E-4299-BBD8-33AC8540F6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2511425"/>
            <a:ext cx="1030288" cy="609600"/>
          </a:xfrm>
          <a:prstGeom prst="flowChartTerminator">
            <a:avLst/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b="1">
                <a:solidFill>
                  <a:srgbClr val="002060"/>
                </a:solidFill>
                <a:latin typeface="Tahoma" pitchFamily="34" charset="0"/>
              </a:rPr>
              <a:t>Lễ hội</a:t>
            </a:r>
          </a:p>
        </p:txBody>
      </p:sp>
      <p:sp>
        <p:nvSpPr>
          <p:cNvPr id="21519" name="AutoShape 15">
            <a:extLst>
              <a:ext uri="{FF2B5EF4-FFF2-40B4-BE49-F238E27FC236}">
                <a16:creationId xmlns:a16="http://schemas.microsoft.com/office/drawing/2014/main" id="{A0634F52-02D4-4508-90B9-F28D07770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2525713"/>
            <a:ext cx="1371600" cy="609600"/>
          </a:xfrm>
          <a:prstGeom prst="flowChartTerminator">
            <a:avLst/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b="1" dirty="0" err="1">
                <a:solidFill>
                  <a:srgbClr val="002060"/>
                </a:solidFill>
                <a:latin typeface="Tahoma" pitchFamily="34" charset="0"/>
              </a:rPr>
              <a:t>Tài</a:t>
            </a:r>
            <a:r>
              <a:rPr lang="en-US" b="1" dirty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ahoma" pitchFamily="34" charset="0"/>
              </a:rPr>
              <a:t>nguyên</a:t>
            </a:r>
            <a:endParaRPr lang="en-US" b="1" dirty="0">
              <a:solidFill>
                <a:srgbClr val="002060"/>
              </a:solidFill>
              <a:latin typeface="Tahoma" pitchFamily="34" charset="0"/>
            </a:endParaRPr>
          </a:p>
          <a:p>
            <a:pPr algn="ctr" eaLnBrk="0" hangingPunct="0">
              <a:defRPr/>
            </a:pPr>
            <a:r>
              <a:rPr lang="en-US" b="1" dirty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ahoma" pitchFamily="34" charset="0"/>
              </a:rPr>
              <a:t>khác</a:t>
            </a:r>
            <a:endParaRPr lang="en-US" b="1" dirty="0">
              <a:solidFill>
                <a:srgbClr val="002060"/>
              </a:solidFill>
              <a:latin typeface="Tahoma" pitchFamily="34" charset="0"/>
            </a:endParaRPr>
          </a:p>
        </p:txBody>
      </p:sp>
      <p:sp>
        <p:nvSpPr>
          <p:cNvPr id="2" name="Line 16">
            <a:extLst>
              <a:ext uri="{FF2B5EF4-FFF2-40B4-BE49-F238E27FC236}">
                <a16:creationId xmlns:a16="http://schemas.microsoft.com/office/drawing/2014/main" id="{DD74AE26-71B4-4B6F-A5D2-04D69F1F8C6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33601" y="2062164"/>
            <a:ext cx="1408113" cy="452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Line 17">
            <a:extLst>
              <a:ext uri="{FF2B5EF4-FFF2-40B4-BE49-F238E27FC236}">
                <a16:creationId xmlns:a16="http://schemas.microsoft.com/office/drawing/2014/main" id="{4DCEDD2D-5A79-4523-8FC7-B8FEAEC81D1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78201" y="2084388"/>
            <a:ext cx="163513" cy="417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0" name="Line 18">
            <a:extLst>
              <a:ext uri="{FF2B5EF4-FFF2-40B4-BE49-F238E27FC236}">
                <a16:creationId xmlns:a16="http://schemas.microsoft.com/office/drawing/2014/main" id="{49DCAE7B-8E59-4679-81A3-3A71CF1C88C5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1400" y="2084388"/>
            <a:ext cx="1219200" cy="430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1" name="Line 19">
            <a:extLst>
              <a:ext uri="{FF2B5EF4-FFF2-40B4-BE49-F238E27FC236}">
                <a16:creationId xmlns:a16="http://schemas.microsoft.com/office/drawing/2014/main" id="{B5CE2DDD-3538-4876-A810-431985041462}"/>
              </a:ext>
            </a:extLst>
          </p:cNvPr>
          <p:cNvSpPr>
            <a:spLocks noChangeShapeType="1"/>
          </p:cNvSpPr>
          <p:nvPr/>
        </p:nvSpPr>
        <p:spPr bwMode="auto">
          <a:xfrm>
            <a:off x="3552826" y="2062164"/>
            <a:ext cx="2200275" cy="4397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2" name="Line 20">
            <a:extLst>
              <a:ext uri="{FF2B5EF4-FFF2-40B4-BE49-F238E27FC236}">
                <a16:creationId xmlns:a16="http://schemas.microsoft.com/office/drawing/2014/main" id="{9A127B02-12C4-4A2F-8A73-9F548DFE98C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229600" y="2001838"/>
            <a:ext cx="1676400" cy="500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3" name="Line 21">
            <a:extLst>
              <a:ext uri="{FF2B5EF4-FFF2-40B4-BE49-F238E27FC236}">
                <a16:creationId xmlns:a16="http://schemas.microsoft.com/office/drawing/2014/main" id="{0DB42FB0-F86E-4813-BAE3-675097028B9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229600" y="2001838"/>
            <a:ext cx="363538" cy="461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4" name="Line 22">
            <a:extLst>
              <a:ext uri="{FF2B5EF4-FFF2-40B4-BE49-F238E27FC236}">
                <a16:creationId xmlns:a16="http://schemas.microsoft.com/office/drawing/2014/main" id="{2D4C6785-BFC0-46BC-888D-3B557BEBB40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77100" y="2001838"/>
            <a:ext cx="952500" cy="512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5" name="AutoShape 23">
            <a:hlinkClick r:id="rId3" action="ppaction://hlinksldjump"/>
            <a:extLst>
              <a:ext uri="{FF2B5EF4-FFF2-40B4-BE49-F238E27FC236}">
                <a16:creationId xmlns:a16="http://schemas.microsoft.com/office/drawing/2014/main" id="{E732A6AA-6B46-4E32-B5EB-D15251010F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479800"/>
            <a:ext cx="1219200" cy="2895600"/>
          </a:xfrm>
          <a:prstGeom prst="flowChartAlternateProcess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Tx/>
              <a:buChar char="•"/>
            </a:pPr>
            <a:endParaRPr lang="en-US" altLang="en-US" sz="2000" b="1" dirty="0">
              <a:latin typeface="Tahoma" panose="020B0604030504040204" pitchFamily="34" charset="0"/>
            </a:endParaRPr>
          </a:p>
          <a:p>
            <a:pPr algn="ctr">
              <a:buFontTx/>
              <a:buChar char="•"/>
            </a:pPr>
            <a:endParaRPr lang="en-US" altLang="en-US" sz="2000" b="1" dirty="0">
              <a:latin typeface="Tahoma" panose="020B0604030504040204" pitchFamily="34" charset="0"/>
            </a:endParaRPr>
          </a:p>
          <a:p>
            <a:pPr algn="ctr">
              <a:buFontTx/>
              <a:buChar char="•"/>
            </a:pPr>
            <a:r>
              <a:rPr lang="en-US" altLang="en-US" sz="2000" b="1" dirty="0">
                <a:latin typeface="Tahoma" panose="020B0604030504040204" pitchFamily="34" charset="0"/>
              </a:rPr>
              <a:t>125 </a:t>
            </a:r>
            <a:r>
              <a:rPr lang="en-US" altLang="en-US" sz="2000" b="1" dirty="0" err="1">
                <a:latin typeface="Tahoma" panose="020B0604030504040204" pitchFamily="34" charset="0"/>
              </a:rPr>
              <a:t>bãi</a:t>
            </a:r>
            <a:r>
              <a:rPr lang="en-US" altLang="en-US" sz="2000" b="1" dirty="0">
                <a:latin typeface="Tahoma" panose="020B0604030504040204" pitchFamily="34" charset="0"/>
              </a:rPr>
              <a:t> </a:t>
            </a:r>
          </a:p>
          <a:p>
            <a:pPr algn="ctr"/>
            <a:r>
              <a:rPr lang="en-US" altLang="en-US" sz="2000" b="1" dirty="0" err="1">
                <a:latin typeface="Tahoma" panose="020B0604030504040204" pitchFamily="34" charset="0"/>
              </a:rPr>
              <a:t>biển</a:t>
            </a:r>
            <a:r>
              <a:rPr lang="en-US" altLang="en-US" sz="2000" b="1" dirty="0">
                <a:latin typeface="Tahoma" panose="020B0604030504040204" pitchFamily="34" charset="0"/>
              </a:rPr>
              <a:t>.</a:t>
            </a:r>
          </a:p>
          <a:p>
            <a:pPr algn="ctr">
              <a:buFontTx/>
              <a:buChar char="•"/>
            </a:pPr>
            <a:r>
              <a:rPr lang="en-US" altLang="en-US" sz="2000" b="1" dirty="0">
                <a:latin typeface="Tahoma" panose="020B0604030504040204" pitchFamily="34" charset="0"/>
              </a:rPr>
              <a:t>2 di </a:t>
            </a:r>
            <a:r>
              <a:rPr lang="en-US" altLang="en-US" sz="2000" b="1" dirty="0" err="1">
                <a:latin typeface="Tahoma" panose="020B0604030504040204" pitchFamily="34" charset="0"/>
              </a:rPr>
              <a:t>sản</a:t>
            </a:r>
            <a:endParaRPr lang="en-US" altLang="en-US" sz="2000" b="1" dirty="0">
              <a:latin typeface="Tahoma" panose="020B0604030504040204" pitchFamily="34" charset="0"/>
            </a:endParaRPr>
          </a:p>
          <a:p>
            <a:pPr algn="ctr"/>
            <a:r>
              <a:rPr lang="en-US" altLang="en-US" sz="2000" b="1" dirty="0" err="1">
                <a:latin typeface="Tahoma" panose="020B0604030504040204" pitchFamily="34" charset="0"/>
              </a:rPr>
              <a:t>thiên</a:t>
            </a:r>
            <a:r>
              <a:rPr lang="en-US" altLang="en-US" sz="2000" b="1" dirty="0">
                <a:latin typeface="Tahoma" panose="020B0604030504040204" pitchFamily="34" charset="0"/>
              </a:rPr>
              <a:t> </a:t>
            </a:r>
          </a:p>
          <a:p>
            <a:pPr algn="ctr"/>
            <a:r>
              <a:rPr lang="en-US" altLang="en-US" sz="2000" b="1" dirty="0" err="1">
                <a:latin typeface="Tahoma" panose="020B0604030504040204" pitchFamily="34" charset="0"/>
              </a:rPr>
              <a:t>nhiên</a:t>
            </a:r>
            <a:endParaRPr lang="en-US" altLang="en-US" sz="2000" b="1" dirty="0">
              <a:latin typeface="Tahoma" panose="020B0604030504040204" pitchFamily="34" charset="0"/>
            </a:endParaRPr>
          </a:p>
          <a:p>
            <a:pPr algn="ctr"/>
            <a:r>
              <a:rPr lang="en-US" altLang="en-US" sz="2000" b="1" dirty="0" err="1">
                <a:latin typeface="Tahoma" panose="020B0604030504040204" pitchFamily="34" charset="0"/>
              </a:rPr>
              <a:t>thế</a:t>
            </a:r>
            <a:r>
              <a:rPr lang="en-US" altLang="en-US" sz="2000" b="1" dirty="0">
                <a:latin typeface="Tahoma" panose="020B0604030504040204" pitchFamily="34" charset="0"/>
              </a:rPr>
              <a:t> </a:t>
            </a:r>
            <a:r>
              <a:rPr lang="en-US" altLang="en-US" sz="2000" b="1" dirty="0" err="1">
                <a:latin typeface="Tahoma" panose="020B0604030504040204" pitchFamily="34" charset="0"/>
              </a:rPr>
              <a:t>giới</a:t>
            </a:r>
            <a:endParaRPr lang="en-US" altLang="en-US" sz="2000" b="1" dirty="0">
              <a:latin typeface="Tahoma" panose="020B0604030504040204" pitchFamily="34" charset="0"/>
            </a:endParaRPr>
          </a:p>
          <a:p>
            <a:pPr algn="ctr">
              <a:buFontTx/>
              <a:buChar char="•"/>
            </a:pPr>
            <a:r>
              <a:rPr lang="en-US" altLang="en-US" sz="2000" b="1" dirty="0">
                <a:latin typeface="Tahoma" panose="020B0604030504040204" pitchFamily="34" charset="0"/>
              </a:rPr>
              <a:t>200 </a:t>
            </a:r>
          </a:p>
          <a:p>
            <a:pPr algn="ctr"/>
            <a:r>
              <a:rPr lang="en-US" altLang="en-US" sz="2000" b="1" dirty="0">
                <a:latin typeface="Tahoma" panose="020B0604030504040204" pitchFamily="34" charset="0"/>
              </a:rPr>
              <a:t>hang </a:t>
            </a:r>
          </a:p>
          <a:p>
            <a:pPr algn="ctr"/>
            <a:r>
              <a:rPr lang="en-US" altLang="en-US" sz="2000" b="1" dirty="0" err="1">
                <a:latin typeface="Tahoma" panose="020B0604030504040204" pitchFamily="34" charset="0"/>
              </a:rPr>
              <a:t>động</a:t>
            </a:r>
            <a:endParaRPr lang="en-US" altLang="en-US" sz="2000" b="1" dirty="0">
              <a:latin typeface="Tahoma" panose="020B0604030504040204" pitchFamily="34" charset="0"/>
            </a:endParaRPr>
          </a:p>
          <a:p>
            <a:pPr algn="ctr"/>
            <a:r>
              <a:rPr lang="en-US" altLang="en-US" sz="2000" b="1" dirty="0">
                <a:latin typeface="Tahoma" panose="020B0604030504040204" pitchFamily="34" charset="0"/>
              </a:rPr>
              <a:t>  </a:t>
            </a:r>
          </a:p>
          <a:p>
            <a:pPr algn="ctr"/>
            <a:r>
              <a:rPr lang="en-US" altLang="en-US" sz="2000" b="1" dirty="0">
                <a:latin typeface="Tahoma" panose="020B0604030504040204" pitchFamily="34" charset="0"/>
              </a:rPr>
              <a:t> </a:t>
            </a:r>
          </a:p>
        </p:txBody>
      </p:sp>
      <p:sp>
        <p:nvSpPr>
          <p:cNvPr id="21526" name="AutoShape 24">
            <a:hlinkClick r:id="rId4" action="ppaction://hlinksldjump"/>
            <a:extLst>
              <a:ext uri="{FF2B5EF4-FFF2-40B4-BE49-F238E27FC236}">
                <a16:creationId xmlns:a16="http://schemas.microsoft.com/office/drawing/2014/main" id="{9C98E7E2-B926-4BD5-B281-331BDEFD0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490913"/>
            <a:ext cx="762000" cy="2895600"/>
          </a:xfrm>
          <a:prstGeom prst="flowChartAlternateProcess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Tx/>
              <a:buChar char="•"/>
            </a:pPr>
            <a:endParaRPr lang="en-US" altLang="en-US" sz="2000" b="1" dirty="0">
              <a:latin typeface="Tahoma" panose="020B0604030504040204" pitchFamily="34" charset="0"/>
            </a:endParaRPr>
          </a:p>
          <a:p>
            <a:pPr algn="ctr">
              <a:buFontTx/>
              <a:buChar char="•"/>
            </a:pPr>
            <a:endParaRPr lang="en-US" altLang="en-US" sz="2000" b="1" dirty="0">
              <a:latin typeface="Tahoma" panose="020B0604030504040204" pitchFamily="34" charset="0"/>
            </a:endParaRPr>
          </a:p>
          <a:p>
            <a:pPr algn="ctr">
              <a:buFontTx/>
              <a:buChar char="•"/>
            </a:pPr>
            <a:r>
              <a:rPr lang="en-US" altLang="en-US" sz="2000" b="1" dirty="0">
                <a:latin typeface="Tahoma" panose="020B0604030504040204" pitchFamily="34" charset="0"/>
              </a:rPr>
              <a:t> </a:t>
            </a:r>
            <a:r>
              <a:rPr lang="en-US" altLang="en-US" sz="2000" b="1" dirty="0" err="1">
                <a:latin typeface="Tahoma" panose="020B0604030504040204" pitchFamily="34" charset="0"/>
              </a:rPr>
              <a:t>Đa</a:t>
            </a:r>
            <a:endParaRPr lang="en-US" altLang="en-US" sz="2000" b="1" dirty="0">
              <a:latin typeface="Tahoma" panose="020B0604030504040204" pitchFamily="34" charset="0"/>
            </a:endParaRPr>
          </a:p>
          <a:p>
            <a:pPr algn="ctr"/>
            <a:r>
              <a:rPr lang="en-US" altLang="en-US" sz="2000" b="1" dirty="0" err="1">
                <a:latin typeface="Tahoma" panose="020B0604030504040204" pitchFamily="34" charset="0"/>
              </a:rPr>
              <a:t>dạng</a:t>
            </a:r>
            <a:endParaRPr lang="en-US" altLang="en-US" sz="2000" b="1" dirty="0">
              <a:latin typeface="Tahoma" panose="020B0604030504040204" pitchFamily="34" charset="0"/>
            </a:endParaRPr>
          </a:p>
          <a:p>
            <a:pPr algn="ctr">
              <a:buFontTx/>
              <a:buChar char="•"/>
            </a:pPr>
            <a:endParaRPr lang="en-US" altLang="en-US" sz="2000" b="1" dirty="0">
              <a:latin typeface="Tahoma" panose="020B0604030504040204" pitchFamily="34" charset="0"/>
            </a:endParaRPr>
          </a:p>
          <a:p>
            <a:pPr algn="ctr">
              <a:buFontTx/>
              <a:buChar char="•"/>
            </a:pPr>
            <a:r>
              <a:rPr lang="en-US" altLang="en-US" sz="2000" b="1" dirty="0">
                <a:latin typeface="Tahoma" panose="020B0604030504040204" pitchFamily="34" charset="0"/>
              </a:rPr>
              <a:t> </a:t>
            </a:r>
            <a:r>
              <a:rPr lang="en-US" altLang="en-US" sz="2000" b="1" dirty="0" err="1">
                <a:latin typeface="Tahoma" panose="020B0604030504040204" pitchFamily="34" charset="0"/>
              </a:rPr>
              <a:t>Phân</a:t>
            </a:r>
            <a:r>
              <a:rPr lang="en-US" altLang="en-US" sz="2000" b="1" dirty="0">
                <a:latin typeface="Tahoma" panose="020B0604030504040204" pitchFamily="34" charset="0"/>
              </a:rPr>
              <a:t> </a:t>
            </a:r>
          </a:p>
          <a:p>
            <a:pPr algn="ctr"/>
            <a:r>
              <a:rPr lang="en-US" altLang="en-US" sz="2000" b="1" dirty="0" err="1">
                <a:latin typeface="Tahoma" panose="020B0604030504040204" pitchFamily="34" charset="0"/>
              </a:rPr>
              <a:t>hóa</a:t>
            </a:r>
            <a:endParaRPr lang="en-US" altLang="en-US" sz="2000" b="1" dirty="0">
              <a:latin typeface="Tahoma" panose="020B0604030504040204" pitchFamily="34" charset="0"/>
            </a:endParaRPr>
          </a:p>
          <a:p>
            <a:pPr algn="ctr"/>
            <a:endParaRPr lang="en-US" altLang="en-US" sz="2000" b="1" dirty="0">
              <a:latin typeface="Tahoma" panose="020B0604030504040204" pitchFamily="34" charset="0"/>
            </a:endParaRPr>
          </a:p>
          <a:p>
            <a:pPr algn="ctr"/>
            <a:r>
              <a:rPr lang="en-US" altLang="en-US" sz="2000" b="1" dirty="0">
                <a:latin typeface="Tahoma" panose="020B0604030504040204" pitchFamily="34" charset="0"/>
              </a:rPr>
              <a:t>  </a:t>
            </a:r>
          </a:p>
          <a:p>
            <a:pPr algn="ctr"/>
            <a:r>
              <a:rPr lang="en-US" altLang="en-US" sz="2000" b="1" dirty="0">
                <a:latin typeface="Tahoma" panose="020B0604030504040204" pitchFamily="34" charset="0"/>
              </a:rPr>
              <a:t> </a:t>
            </a:r>
          </a:p>
        </p:txBody>
      </p:sp>
      <p:sp>
        <p:nvSpPr>
          <p:cNvPr id="21527" name="AutoShape 25">
            <a:hlinkClick r:id="rId5" action="ppaction://hlinksldjump"/>
            <a:extLst>
              <a:ext uri="{FF2B5EF4-FFF2-40B4-BE49-F238E27FC236}">
                <a16:creationId xmlns:a16="http://schemas.microsoft.com/office/drawing/2014/main" id="{5BBA162B-EF03-4989-AC45-A64F0861F0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3490913"/>
            <a:ext cx="1219200" cy="2895600"/>
          </a:xfrm>
          <a:prstGeom prst="flowChartAlternateProcess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Tx/>
              <a:buChar char="•"/>
            </a:pPr>
            <a:endParaRPr lang="en-US" altLang="en-US" sz="2000" b="1" dirty="0">
              <a:latin typeface="Tahoma" panose="020B0604030504040204" pitchFamily="34" charset="0"/>
            </a:endParaRPr>
          </a:p>
          <a:p>
            <a:pPr algn="ctr">
              <a:buFontTx/>
              <a:buChar char="•"/>
            </a:pPr>
            <a:r>
              <a:rPr lang="en-US" altLang="en-US" sz="2000" b="1" dirty="0">
                <a:latin typeface="Tahoma" panose="020B0604030504040204" pitchFamily="34" charset="0"/>
              </a:rPr>
              <a:t> </a:t>
            </a:r>
            <a:r>
              <a:rPr lang="en-US" altLang="en-US" sz="2000" b="1" dirty="0" err="1">
                <a:latin typeface="Tahoma" panose="020B0604030504040204" pitchFamily="34" charset="0"/>
              </a:rPr>
              <a:t>Sông</a:t>
            </a:r>
            <a:r>
              <a:rPr lang="en-US" altLang="en-US" sz="2000" b="1" dirty="0">
                <a:latin typeface="Tahoma" panose="020B0604030504040204" pitchFamily="34" charset="0"/>
              </a:rPr>
              <a:t>, </a:t>
            </a:r>
          </a:p>
          <a:p>
            <a:pPr algn="ctr"/>
            <a:r>
              <a:rPr lang="en-US" altLang="en-US" sz="2000" b="1" dirty="0" err="1">
                <a:latin typeface="Tahoma" panose="020B0604030504040204" pitchFamily="34" charset="0"/>
              </a:rPr>
              <a:t>hồ</a:t>
            </a:r>
            <a:endParaRPr lang="en-US" altLang="en-US" sz="2000" b="1" dirty="0">
              <a:latin typeface="Tahoma" panose="020B0604030504040204" pitchFamily="34" charset="0"/>
            </a:endParaRPr>
          </a:p>
          <a:p>
            <a:pPr algn="ctr">
              <a:buFontTx/>
              <a:buChar char="•"/>
            </a:pPr>
            <a:r>
              <a:rPr lang="en-US" altLang="en-US" sz="2000" b="1" dirty="0">
                <a:latin typeface="Tahoma" panose="020B0604030504040204" pitchFamily="34" charset="0"/>
              </a:rPr>
              <a:t> </a:t>
            </a:r>
            <a:r>
              <a:rPr lang="en-US" altLang="en-US" sz="2000" b="1" dirty="0" err="1">
                <a:latin typeface="Tahoma" panose="020B0604030504040204" pitchFamily="34" charset="0"/>
              </a:rPr>
              <a:t>Nước</a:t>
            </a:r>
            <a:r>
              <a:rPr lang="en-US" altLang="en-US" sz="2000" b="1" dirty="0">
                <a:latin typeface="Tahoma" panose="020B0604030504040204" pitchFamily="34" charset="0"/>
              </a:rPr>
              <a:t> </a:t>
            </a:r>
          </a:p>
          <a:p>
            <a:pPr algn="ctr"/>
            <a:r>
              <a:rPr lang="en-US" altLang="en-US" sz="2000" b="1" dirty="0" err="1">
                <a:latin typeface="Tahoma" panose="020B0604030504040204" pitchFamily="34" charset="0"/>
              </a:rPr>
              <a:t>khoáng</a:t>
            </a:r>
            <a:r>
              <a:rPr lang="en-US" altLang="en-US" sz="2000" b="1" dirty="0">
                <a:latin typeface="Tahoma" panose="020B0604030504040204" pitchFamily="34" charset="0"/>
              </a:rPr>
              <a:t>,</a:t>
            </a:r>
          </a:p>
          <a:p>
            <a:pPr algn="ctr"/>
            <a:r>
              <a:rPr lang="en-US" altLang="en-US" sz="2000" b="1" dirty="0" err="1">
                <a:latin typeface="Tahoma" panose="020B0604030504040204" pitchFamily="34" charset="0"/>
              </a:rPr>
              <a:t>nước</a:t>
            </a:r>
            <a:r>
              <a:rPr lang="en-US" altLang="en-US" sz="2000" b="1" dirty="0">
                <a:latin typeface="Tahoma" panose="020B0604030504040204" pitchFamily="34" charset="0"/>
              </a:rPr>
              <a:t> </a:t>
            </a:r>
          </a:p>
          <a:p>
            <a:pPr algn="ctr"/>
            <a:r>
              <a:rPr lang="en-US" altLang="en-US" sz="2000" b="1" dirty="0" err="1">
                <a:latin typeface="Tahoma" panose="020B0604030504040204" pitchFamily="34" charset="0"/>
              </a:rPr>
              <a:t>nóng</a:t>
            </a:r>
            <a:endParaRPr lang="en-US" altLang="en-US" sz="2000" b="1" dirty="0">
              <a:latin typeface="Tahoma" panose="020B0604030504040204" pitchFamily="34" charset="0"/>
            </a:endParaRPr>
          </a:p>
          <a:p>
            <a:pPr algn="ctr"/>
            <a:r>
              <a:rPr lang="en-US" altLang="en-US" sz="2000" b="1" dirty="0">
                <a:latin typeface="Tahoma" panose="020B0604030504040204" pitchFamily="34" charset="0"/>
              </a:rPr>
              <a:t>  </a:t>
            </a:r>
          </a:p>
          <a:p>
            <a:pPr algn="ctr"/>
            <a:r>
              <a:rPr lang="en-US" altLang="en-US" sz="2000" b="1" dirty="0">
                <a:latin typeface="Tahoma" panose="020B0604030504040204" pitchFamily="34" charset="0"/>
              </a:rPr>
              <a:t> </a:t>
            </a:r>
          </a:p>
        </p:txBody>
      </p:sp>
      <p:sp>
        <p:nvSpPr>
          <p:cNvPr id="21528" name="AutoShape 26">
            <a:hlinkClick r:id="rId4" action="ppaction://hlinksldjump"/>
            <a:extLst>
              <a:ext uri="{FF2B5EF4-FFF2-40B4-BE49-F238E27FC236}">
                <a16:creationId xmlns:a16="http://schemas.microsoft.com/office/drawing/2014/main" id="{353BBF1C-EFD7-4DE2-A9F1-70D17E741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490913"/>
            <a:ext cx="1600200" cy="2895600"/>
          </a:xfrm>
          <a:prstGeom prst="flowChartAlternateProcess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Tx/>
              <a:buChar char="•"/>
            </a:pPr>
            <a:r>
              <a:rPr lang="en-US" altLang="en-US" sz="2000" b="1">
                <a:latin typeface="Tahoma" panose="020B0604030504040204" pitchFamily="34" charset="0"/>
              </a:rPr>
              <a:t> Hơn 30</a:t>
            </a:r>
          </a:p>
          <a:p>
            <a:pPr algn="ctr"/>
            <a:r>
              <a:rPr lang="en-US" altLang="en-US" sz="2000" b="1">
                <a:latin typeface="Tahoma" panose="020B0604030504040204" pitchFamily="34" charset="0"/>
              </a:rPr>
              <a:t>vườn quốc </a:t>
            </a:r>
          </a:p>
          <a:p>
            <a:pPr algn="ctr"/>
            <a:r>
              <a:rPr lang="en-US" altLang="en-US" sz="2000" b="1">
                <a:latin typeface="Tahoma" panose="020B0604030504040204" pitchFamily="34" charset="0"/>
              </a:rPr>
              <a:t>gia</a:t>
            </a:r>
          </a:p>
          <a:p>
            <a:pPr algn="ctr">
              <a:buFontTx/>
              <a:buChar char="•"/>
            </a:pPr>
            <a:r>
              <a:rPr lang="en-US" altLang="en-US" sz="2000" b="1">
                <a:latin typeface="Tahoma" panose="020B0604030504040204" pitchFamily="34" charset="0"/>
              </a:rPr>
              <a:t> Động vật</a:t>
            </a:r>
          </a:p>
          <a:p>
            <a:pPr algn="ctr"/>
            <a:r>
              <a:rPr lang="en-US" altLang="en-US" sz="2000" b="1">
                <a:latin typeface="Tahoma" panose="020B0604030504040204" pitchFamily="34" charset="0"/>
              </a:rPr>
              <a:t>hoang dã,</a:t>
            </a:r>
          </a:p>
          <a:p>
            <a:pPr algn="ctr"/>
            <a:r>
              <a:rPr lang="en-US" altLang="en-US" sz="2000" b="1">
                <a:latin typeface="Tahoma" panose="020B0604030504040204" pitchFamily="34" charset="0"/>
              </a:rPr>
              <a:t>thủy hai</a:t>
            </a:r>
          </a:p>
          <a:p>
            <a:pPr algn="ctr"/>
            <a:r>
              <a:rPr lang="en-US" altLang="en-US" sz="2000" b="1">
                <a:latin typeface="Tahoma" panose="020B0604030504040204" pitchFamily="34" charset="0"/>
              </a:rPr>
              <a:t>sản</a:t>
            </a:r>
          </a:p>
        </p:txBody>
      </p:sp>
      <p:sp>
        <p:nvSpPr>
          <p:cNvPr id="21529" name="AutoShape 27">
            <a:hlinkClick r:id="rId6" action="ppaction://hlinksldjump"/>
            <a:extLst>
              <a:ext uri="{FF2B5EF4-FFF2-40B4-BE49-F238E27FC236}">
                <a16:creationId xmlns:a16="http://schemas.microsoft.com/office/drawing/2014/main" id="{D599EAB0-DB88-4187-B51E-55826B763D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3490913"/>
            <a:ext cx="1600200" cy="2895600"/>
          </a:xfrm>
          <a:prstGeom prst="flowChartAlternateProcess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Tx/>
              <a:buChar char="•"/>
            </a:pPr>
            <a:r>
              <a:rPr lang="en-US" altLang="en-US" b="1">
                <a:latin typeface="Tahoma" panose="020B0604030504040204" pitchFamily="34" charset="0"/>
              </a:rPr>
              <a:t> 4 vạn di tích</a:t>
            </a:r>
          </a:p>
          <a:p>
            <a:pPr algn="ctr"/>
            <a:r>
              <a:rPr lang="en-US" altLang="en-US" b="1">
                <a:latin typeface="Tahoma" panose="020B0604030504040204" pitchFamily="34" charset="0"/>
              </a:rPr>
              <a:t>(hơn 2,6</a:t>
            </a:r>
          </a:p>
          <a:p>
            <a:pPr algn="ctr"/>
            <a:r>
              <a:rPr lang="en-US" altLang="en-US" b="1">
                <a:latin typeface="Tahoma" panose="020B0604030504040204" pitchFamily="34" charset="0"/>
              </a:rPr>
              <a:t>nghìn được </a:t>
            </a:r>
          </a:p>
          <a:p>
            <a:pPr algn="ctr"/>
            <a:r>
              <a:rPr lang="en-US" altLang="en-US" b="1">
                <a:latin typeface="Tahoma" panose="020B0604030504040204" pitchFamily="34" charset="0"/>
              </a:rPr>
              <a:t>xếp hạng)</a:t>
            </a:r>
          </a:p>
          <a:p>
            <a:pPr algn="ctr">
              <a:buFontTx/>
              <a:buChar char="•"/>
            </a:pPr>
            <a:r>
              <a:rPr lang="en-US" altLang="en-US" b="1">
                <a:latin typeface="Tahoma" panose="020B0604030504040204" pitchFamily="34" charset="0"/>
              </a:rPr>
              <a:t> 3 di sản</a:t>
            </a:r>
          </a:p>
          <a:p>
            <a:pPr algn="ctr"/>
            <a:r>
              <a:rPr lang="en-US" altLang="en-US" b="1">
                <a:latin typeface="Tahoma" panose="020B0604030504040204" pitchFamily="34" charset="0"/>
              </a:rPr>
              <a:t>Văn hóa vật </a:t>
            </a:r>
          </a:p>
          <a:p>
            <a:pPr algn="ctr"/>
            <a:r>
              <a:rPr lang="en-US" altLang="en-US" b="1">
                <a:latin typeface="Tahoma" panose="020B0604030504040204" pitchFamily="34" charset="0"/>
              </a:rPr>
              <a:t>thể và 2</a:t>
            </a:r>
          </a:p>
          <a:p>
            <a:pPr algn="ctr"/>
            <a:r>
              <a:rPr lang="en-US" altLang="en-US" b="1">
                <a:latin typeface="Tahoma" panose="020B0604030504040204" pitchFamily="34" charset="0"/>
              </a:rPr>
              <a:t>di sản văn </a:t>
            </a:r>
          </a:p>
          <a:p>
            <a:pPr algn="ctr"/>
            <a:r>
              <a:rPr lang="en-US" altLang="en-US" b="1">
                <a:latin typeface="Tahoma" panose="020B0604030504040204" pitchFamily="34" charset="0"/>
              </a:rPr>
              <a:t>hóa phi vật</a:t>
            </a:r>
          </a:p>
          <a:p>
            <a:pPr algn="ctr"/>
            <a:r>
              <a:rPr lang="en-US" altLang="en-US" b="1">
                <a:latin typeface="Tahoma" panose="020B0604030504040204" pitchFamily="34" charset="0"/>
              </a:rPr>
              <a:t>thể thế giới</a:t>
            </a:r>
          </a:p>
        </p:txBody>
      </p:sp>
      <p:sp>
        <p:nvSpPr>
          <p:cNvPr id="21530" name="AutoShape 28">
            <a:hlinkClick r:id="rId5" action="ppaction://hlinksldjump"/>
            <a:extLst>
              <a:ext uri="{FF2B5EF4-FFF2-40B4-BE49-F238E27FC236}">
                <a16:creationId xmlns:a16="http://schemas.microsoft.com/office/drawing/2014/main" id="{065C6AAC-9890-468D-BADC-A9C9455F48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3490913"/>
            <a:ext cx="990600" cy="2895600"/>
          </a:xfrm>
          <a:prstGeom prst="flowChartAlternateProcess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Tx/>
              <a:buChar char="•"/>
            </a:pPr>
            <a:r>
              <a:rPr lang="en-US" altLang="en-US" sz="2000" b="1">
                <a:latin typeface="Tahoma" panose="020B0604030504040204" pitchFamily="34" charset="0"/>
              </a:rPr>
              <a:t> Quanh</a:t>
            </a:r>
          </a:p>
          <a:p>
            <a:pPr algn="ctr"/>
            <a:r>
              <a:rPr lang="en-US" altLang="en-US" sz="2000" b="1">
                <a:latin typeface="Tahoma" panose="020B0604030504040204" pitchFamily="34" charset="0"/>
              </a:rPr>
              <a:t>năm</a:t>
            </a:r>
          </a:p>
          <a:p>
            <a:pPr algn="ctr"/>
            <a:r>
              <a:rPr lang="en-US" altLang="en-US" sz="2000" b="1">
                <a:latin typeface="Tahoma" panose="020B0604030504040204" pitchFamily="34" charset="0"/>
              </a:rPr>
              <a:t> </a:t>
            </a:r>
          </a:p>
          <a:p>
            <a:pPr algn="ctr">
              <a:buFontTx/>
              <a:buChar char="•"/>
            </a:pPr>
            <a:r>
              <a:rPr lang="en-US" altLang="en-US" sz="2000" b="1">
                <a:latin typeface="Tahoma" panose="020B0604030504040204" pitchFamily="34" charset="0"/>
              </a:rPr>
              <a:t>Tập </a:t>
            </a:r>
          </a:p>
          <a:p>
            <a:pPr algn="ctr"/>
            <a:r>
              <a:rPr lang="en-US" altLang="en-US" sz="2000" b="1">
                <a:latin typeface="Tahoma" panose="020B0604030504040204" pitchFamily="34" charset="0"/>
              </a:rPr>
              <a:t>trung  </a:t>
            </a:r>
          </a:p>
          <a:p>
            <a:pPr algn="ctr"/>
            <a:r>
              <a:rPr lang="en-US" altLang="en-US" sz="2000" b="1">
                <a:latin typeface="Tahoma" panose="020B0604030504040204" pitchFamily="34" charset="0"/>
              </a:rPr>
              <a:t>vào </a:t>
            </a:r>
          </a:p>
          <a:p>
            <a:pPr algn="ctr"/>
            <a:r>
              <a:rPr lang="en-US" altLang="en-US" sz="2000" b="1">
                <a:latin typeface="Tahoma" panose="020B0604030504040204" pitchFamily="34" charset="0"/>
              </a:rPr>
              <a:t>mùa </a:t>
            </a:r>
          </a:p>
          <a:p>
            <a:pPr algn="ctr"/>
            <a:r>
              <a:rPr lang="en-US" altLang="en-US" sz="2000" b="1">
                <a:latin typeface="Tahoma" panose="020B0604030504040204" pitchFamily="34" charset="0"/>
              </a:rPr>
              <a:t>xuân</a:t>
            </a:r>
          </a:p>
          <a:p>
            <a:pPr algn="ctr"/>
            <a:endParaRPr lang="en-US" altLang="en-US" sz="2000" b="1">
              <a:latin typeface="Tahoma" panose="020B0604030504040204" pitchFamily="34" charset="0"/>
            </a:endParaRPr>
          </a:p>
        </p:txBody>
      </p:sp>
      <p:sp>
        <p:nvSpPr>
          <p:cNvPr id="21531" name="AutoShape 29">
            <a:hlinkClick r:id="rId7" action="ppaction://hlinksldjump"/>
            <a:extLst>
              <a:ext uri="{FF2B5EF4-FFF2-40B4-BE49-F238E27FC236}">
                <a16:creationId xmlns:a16="http://schemas.microsoft.com/office/drawing/2014/main" id="{25EA7944-1115-4B3B-BCDE-4BB084911F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3490913"/>
            <a:ext cx="1295400" cy="2895600"/>
          </a:xfrm>
          <a:prstGeom prst="flowChartAlternateProcess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Tx/>
              <a:buChar char="•"/>
            </a:pPr>
            <a:r>
              <a:rPr lang="en-US" altLang="en-US" sz="2000" b="1">
                <a:latin typeface="Tahoma" panose="020B0604030504040204" pitchFamily="34" charset="0"/>
              </a:rPr>
              <a:t>Làng </a:t>
            </a:r>
          </a:p>
          <a:p>
            <a:pPr algn="ctr"/>
            <a:r>
              <a:rPr lang="en-US" altLang="en-US" sz="2000" b="1">
                <a:latin typeface="Tahoma" panose="020B0604030504040204" pitchFamily="34" charset="0"/>
              </a:rPr>
              <a:t>nghề</a:t>
            </a:r>
          </a:p>
          <a:p>
            <a:pPr algn="ctr">
              <a:buFontTx/>
              <a:buChar char="•"/>
            </a:pPr>
            <a:r>
              <a:rPr lang="en-US" altLang="en-US" sz="2000" b="1">
                <a:latin typeface="Tahoma" panose="020B0604030504040204" pitchFamily="34" charset="0"/>
              </a:rPr>
              <a:t>Văn </a:t>
            </a:r>
          </a:p>
          <a:p>
            <a:pPr algn="ctr"/>
            <a:r>
              <a:rPr lang="en-US" altLang="en-US" sz="2000" b="1">
                <a:latin typeface="Tahoma" panose="020B0604030504040204" pitchFamily="34" charset="0"/>
              </a:rPr>
              <a:t>nghệ</a:t>
            </a:r>
          </a:p>
          <a:p>
            <a:pPr algn="ctr"/>
            <a:r>
              <a:rPr lang="en-US" altLang="en-US" sz="2000" b="1">
                <a:latin typeface="Tahoma" panose="020B0604030504040204" pitchFamily="34" charset="0"/>
              </a:rPr>
              <a:t>dân </a:t>
            </a:r>
          </a:p>
          <a:p>
            <a:pPr algn="ctr"/>
            <a:r>
              <a:rPr lang="en-US" altLang="en-US" sz="2000" b="1">
                <a:latin typeface="Tahoma" panose="020B0604030504040204" pitchFamily="34" charset="0"/>
              </a:rPr>
              <a:t>gian</a:t>
            </a:r>
          </a:p>
          <a:p>
            <a:pPr algn="ctr">
              <a:buFontTx/>
              <a:buChar char="•"/>
            </a:pPr>
            <a:r>
              <a:rPr lang="en-US" altLang="en-US" sz="2000" b="1">
                <a:latin typeface="Tahoma" panose="020B0604030504040204" pitchFamily="34" charset="0"/>
              </a:rPr>
              <a:t>Ẩm </a:t>
            </a:r>
          </a:p>
          <a:p>
            <a:pPr algn="ctr"/>
            <a:r>
              <a:rPr lang="en-US" altLang="en-US" sz="2000" b="1">
                <a:latin typeface="Tahoma" panose="020B0604030504040204" pitchFamily="34" charset="0"/>
              </a:rPr>
              <a:t>thực…</a:t>
            </a:r>
          </a:p>
        </p:txBody>
      </p:sp>
      <p:sp>
        <p:nvSpPr>
          <p:cNvPr id="21532" name="Line 30">
            <a:extLst>
              <a:ext uri="{FF2B5EF4-FFF2-40B4-BE49-F238E27FC236}">
                <a16:creationId xmlns:a16="http://schemas.microsoft.com/office/drawing/2014/main" id="{08F5D2F0-1916-4388-9B35-09393349676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057400" y="3097214"/>
            <a:ext cx="0" cy="382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33" name="Line 31">
            <a:extLst>
              <a:ext uri="{FF2B5EF4-FFF2-40B4-BE49-F238E27FC236}">
                <a16:creationId xmlns:a16="http://schemas.microsoft.com/office/drawing/2014/main" id="{7B8D713F-B659-4B4B-AF45-DCF265CFCA2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76600" y="3135314"/>
            <a:ext cx="0" cy="344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34" name="Line 32">
            <a:extLst>
              <a:ext uri="{FF2B5EF4-FFF2-40B4-BE49-F238E27FC236}">
                <a16:creationId xmlns:a16="http://schemas.microsoft.com/office/drawing/2014/main" id="{F2B28328-C6C4-4641-AC0F-4387F82D31B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72000" y="3135314"/>
            <a:ext cx="0" cy="344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35" name="Line 33">
            <a:extLst>
              <a:ext uri="{FF2B5EF4-FFF2-40B4-BE49-F238E27FC236}">
                <a16:creationId xmlns:a16="http://schemas.microsoft.com/office/drawing/2014/main" id="{15A16511-CCBD-488A-8629-4427AA00511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32488" y="3135314"/>
            <a:ext cx="11112" cy="344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36" name="Line 34">
            <a:extLst>
              <a:ext uri="{FF2B5EF4-FFF2-40B4-BE49-F238E27FC236}">
                <a16:creationId xmlns:a16="http://schemas.microsoft.com/office/drawing/2014/main" id="{D7C75570-35F0-42FC-BBEC-987AA7B3117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39000" y="3135314"/>
            <a:ext cx="0" cy="344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37" name="Line 35">
            <a:extLst>
              <a:ext uri="{FF2B5EF4-FFF2-40B4-BE49-F238E27FC236}">
                <a16:creationId xmlns:a16="http://schemas.microsoft.com/office/drawing/2014/main" id="{F23757A4-D6A0-4700-B33C-EB76DB9F498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67750" y="3135314"/>
            <a:ext cx="19050" cy="344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38" name="Line 36">
            <a:extLst>
              <a:ext uri="{FF2B5EF4-FFF2-40B4-BE49-F238E27FC236}">
                <a16:creationId xmlns:a16="http://schemas.microsoft.com/office/drawing/2014/main" id="{80321790-886D-4624-B4AD-F0EF4F4CC6E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906000" y="3135314"/>
            <a:ext cx="0" cy="344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FDC19F-44EC-4C55-BF7C-6E29F621E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205" y="2078115"/>
            <a:ext cx="2705100" cy="2705100"/>
          </a:xfrm>
          <a:prstGeom prst="rect">
            <a:avLst/>
          </a:prstGeom>
        </p:spPr>
      </p:pic>
      <p:pic>
        <p:nvPicPr>
          <p:cNvPr id="1030" name="Picture 6" descr="Icon du lịch travel elements vector 2677 ~ MrPixelVn - Chia sẻ Đồ họa  vector pixel miễn phí">
            <a:extLst>
              <a:ext uri="{FF2B5EF4-FFF2-40B4-BE49-F238E27FC236}">
                <a16:creationId xmlns:a16="http://schemas.microsoft.com/office/drawing/2014/main" id="{9BF57F0C-8DB5-4745-B9F6-D66BD52AF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95" y="161003"/>
            <a:ext cx="8202561" cy="6535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748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an Ha Bay, tropical islands, rocks, Vietnam, tourism, summer travel">
            <a:extLst>
              <a:ext uri="{FF2B5EF4-FFF2-40B4-BE49-F238E27FC236}">
                <a16:creationId xmlns:a16="http://schemas.microsoft.com/office/drawing/2014/main" id="{29F7F8E2-B4E5-49D0-9517-398F479DB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B20E9D-6BB7-426B-8786-309C683F8E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7999"/>
          </a:xfrm>
          <a:solidFill>
            <a:schemeClr val="tx1">
              <a:alpha val="56000"/>
            </a:schemeClr>
          </a:solidFill>
        </p:spPr>
        <p:txBody>
          <a:bodyPr anchor="ctr">
            <a:normAutofit/>
          </a:bodyPr>
          <a:lstStyle/>
          <a:p>
            <a:pPr>
              <a:lnSpc>
                <a:spcPct val="130000"/>
              </a:lnSpc>
            </a:pPr>
            <a:r>
              <a:rPr lang="vi-VN" sz="7200" b="1" dirty="0">
                <a:solidFill>
                  <a:srgbClr val="FFFF00"/>
                </a:solidFill>
                <a:latin typeface="#9Slide03 AllRoundGothic" panose="020B0703020202020104" pitchFamily="34" charset="0"/>
              </a:rPr>
              <a:t>TIẾT 21 - </a:t>
            </a:r>
            <a:r>
              <a:rPr lang="en-US" sz="7200" b="1" dirty="0">
                <a:solidFill>
                  <a:srgbClr val="FFFF00"/>
                </a:solidFill>
                <a:latin typeface="#9Slide03 AllRoundGothic" panose="020B0703020202020104" pitchFamily="34" charset="0"/>
              </a:rPr>
              <a:t>Bài 15 </a:t>
            </a:r>
            <a:br>
              <a:rPr lang="en-US" sz="7200" b="1">
                <a:solidFill>
                  <a:srgbClr val="FFFF00"/>
                </a:solidFill>
                <a:latin typeface="#9Slide03 AllRoundGothic" panose="020B0703020202020104" pitchFamily="34" charset="0"/>
              </a:rPr>
            </a:br>
            <a:r>
              <a:rPr lang="en-US" sz="7200" b="1">
                <a:solidFill>
                  <a:srgbClr val="FFFF00"/>
                </a:solidFill>
                <a:latin typeface="#9Slide03 AllRoundGothic" panose="020B0703020202020104" pitchFamily="34" charset="0"/>
              </a:rPr>
              <a:t>TH</a:t>
            </a:r>
            <a:r>
              <a:rPr lang="vi-VN" sz="7200" b="1">
                <a:solidFill>
                  <a:srgbClr val="FFFF00"/>
                </a:solidFill>
                <a:latin typeface="#9Slide03 AllRoundGothic" panose="020B0703020202020104" pitchFamily="34" charset="0"/>
              </a:rPr>
              <a:t>Ư</a:t>
            </a:r>
            <a:r>
              <a:rPr lang="en-US" sz="7200" b="1">
                <a:solidFill>
                  <a:srgbClr val="FFFF00"/>
                </a:solidFill>
                <a:latin typeface="#9Slide03 AllRoundGothic" panose="020B0703020202020104" pitchFamily="34" charset="0"/>
              </a:rPr>
              <a:t>ƠNG </a:t>
            </a:r>
            <a:r>
              <a:rPr lang="en-US" sz="7200" b="1" dirty="0">
                <a:solidFill>
                  <a:srgbClr val="FFFF00"/>
                </a:solidFill>
                <a:latin typeface="#9Slide03 AllRoundGothic" panose="020B0703020202020104" pitchFamily="34" charset="0"/>
              </a:rPr>
              <a:t>MẠI VÀ DU LỊCH</a:t>
            </a:r>
          </a:p>
        </p:txBody>
      </p:sp>
      <p:pic>
        <p:nvPicPr>
          <p:cNvPr id="2052" name="Picture 4" descr="Image result for VietNam icon">
            <a:extLst>
              <a:ext uri="{FF2B5EF4-FFF2-40B4-BE49-F238E27FC236}">
                <a16:creationId xmlns:a16="http://schemas.microsoft.com/office/drawing/2014/main" id="{B3567725-E97A-41EE-B285-0797C4C93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75" b="90000" l="10000" r="90000">
                        <a14:foregroundMark x1="47333" y1="8875" x2="47333" y2="8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44" r="21555"/>
          <a:stretch/>
        </p:blipFill>
        <p:spPr bwMode="auto">
          <a:xfrm>
            <a:off x="8915400" y="190500"/>
            <a:ext cx="3600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VietNam icon">
            <a:extLst>
              <a:ext uri="{FF2B5EF4-FFF2-40B4-BE49-F238E27FC236}">
                <a16:creationId xmlns:a16="http://schemas.microsoft.com/office/drawing/2014/main" id="{BA4291CF-BB87-418C-A1B5-E645652164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40" b="90000" l="6538" r="90000">
                        <a14:foregroundMark x1="85923" y1="10288" x2="85923" y2="10288"/>
                        <a14:foregroundMark x1="83846" y1="17482" x2="83846" y2="17482"/>
                        <a14:foregroundMark x1="86231" y1="6978" x2="86231" y2="6978"/>
                        <a14:foregroundMark x1="86231" y1="17482" x2="86231" y2="17482"/>
                        <a14:foregroundMark x1="86846" y1="19712" x2="86846" y2="19712"/>
                        <a14:foregroundMark x1="62154" y1="11942" x2="62154" y2="11942"/>
                        <a14:foregroundMark x1="61615" y1="6403" x2="61615" y2="6403"/>
                        <a14:foregroundMark x1="62462" y1="13597" x2="62462" y2="13597"/>
                        <a14:foregroundMark x1="62154" y1="15540" x2="62154" y2="15540"/>
                        <a14:foregroundMark x1="60385" y1="17770" x2="60385" y2="17770"/>
                        <a14:foregroundMark x1="58923" y1="21079" x2="58923" y2="21079"/>
                        <a14:foregroundMark x1="57154" y1="21942" x2="57154" y2="21942"/>
                        <a14:foregroundMark x1="66077" y1="22518" x2="66077" y2="22518"/>
                        <a14:foregroundMark x1="69615" y1="13885" x2="69615" y2="13885"/>
                        <a14:foregroundMark x1="54154" y1="16403" x2="54154" y2="16403"/>
                        <a14:foregroundMark x1="64538" y1="14460" x2="64538" y2="14460"/>
                        <a14:foregroundMark x1="56231" y1="11367" x2="56231" y2="11367"/>
                        <a14:foregroundMark x1="65462" y1="10288" x2="65462" y2="10288"/>
                        <a14:foregroundMark x1="67538" y1="10288" x2="67538" y2="10288"/>
                        <a14:foregroundMark x1="68385" y1="10863" x2="68385" y2="10863"/>
                        <a14:foregroundMark x1="69615" y1="11367" x2="69615" y2="11367"/>
                        <a14:foregroundMark x1="18231" y1="17482" x2="18231" y2="17482"/>
                        <a14:foregroundMark x1="17923" y1="16691" x2="17923" y2="16691"/>
                        <a14:foregroundMark x1="14923" y1="10863" x2="14923" y2="10863"/>
                        <a14:foregroundMark x1="22077" y1="10000" x2="22077" y2="10000"/>
                        <a14:foregroundMark x1="8385" y1="13309" x2="8385" y2="13309"/>
                        <a14:foregroundMark x1="6615" y1="40576" x2="6615" y2="40576"/>
                        <a14:foregroundMark x1="38692" y1="38633" x2="38692" y2="38633"/>
                        <a14:foregroundMark x1="39000" y1="30288" x2="39000" y2="30288"/>
                        <a14:foregroundMark x1="38154" y1="40863" x2="38154" y2="40863"/>
                        <a14:foregroundMark x1="40231" y1="34748" x2="40231" y2="34748"/>
                        <a14:foregroundMark x1="41692" y1="40863" x2="41692" y2="40863"/>
                        <a14:foregroundMark x1="43154" y1="41942" x2="43154" y2="41942"/>
                        <a14:foregroundMark x1="32769" y1="42230" x2="32769" y2="42230"/>
                        <a14:foregroundMark x1="46462" y1="42806" x2="46462" y2="42806"/>
                        <a14:foregroundMark x1="34231" y1="41942" x2="34231" y2="41942"/>
                        <a14:foregroundMark x1="85077" y1="12806" x2="85077" y2="12806"/>
                        <a14:foregroundMark x1="84462" y1="6691" x2="84462" y2="6691"/>
                        <a14:foregroundMark x1="85077" y1="5540" x2="85077" y2="5540"/>
                        <a14:foregroundMark x1="86231" y1="10576" x2="86231" y2="10576"/>
                        <a14:foregroundMark x1="86231" y1="11655" x2="86231" y2="11655"/>
                        <a14:foregroundMark x1="88923" y1="15540" x2="88923" y2="15540"/>
                        <a14:foregroundMark x1="89538" y1="16403" x2="89538" y2="16403"/>
                        <a14:foregroundMark x1="85077" y1="15540" x2="85077" y2="15540"/>
                        <a14:foregroundMark x1="84462" y1="16691" x2="84462" y2="16691"/>
                        <a14:foregroundMark x1="85615" y1="15827" x2="85615" y2="15827"/>
                        <a14:foregroundMark x1="85385" y1="15252" x2="85385" y2="15252"/>
                        <a14:foregroundMark x1="82385" y1="16403" x2="82385" y2="16403"/>
                        <a14:foregroundMark x1="82077" y1="18633" x2="82077" y2="18633"/>
                        <a14:foregroundMark x1="82077" y1="16691" x2="82077" y2="16691"/>
                        <a14:foregroundMark x1="85077" y1="16115" x2="85077" y2="16115"/>
                        <a14:foregroundMark x1="39308" y1="31942" x2="39308" y2="31942"/>
                        <a14:foregroundMark x1="35462" y1="32230" x2="35462" y2="32230"/>
                        <a14:foregroundMark x1="34846" y1="39424" x2="34846" y2="39424"/>
                        <a14:foregroundMark x1="41385" y1="39424" x2="41385" y2="39424"/>
                        <a14:foregroundMark x1="38385" y1="38345" x2="38385" y2="38345"/>
                        <a14:foregroundMark x1="35462" y1="39137" x2="35462" y2="39137"/>
                        <a14:foregroundMark x1="38154" y1="39137" x2="38154" y2="39137"/>
                        <a14:foregroundMark x1="40231" y1="36691" x2="40231" y2="36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33" r="72871" b="77222"/>
          <a:stretch/>
        </p:blipFill>
        <p:spPr bwMode="auto">
          <a:xfrm>
            <a:off x="10594976" y="1485901"/>
            <a:ext cx="17399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elated image">
            <a:extLst>
              <a:ext uri="{FF2B5EF4-FFF2-40B4-BE49-F238E27FC236}">
                <a16:creationId xmlns:a16="http://schemas.microsoft.com/office/drawing/2014/main" id="{BE3AD7E8-987B-4ED9-AD7E-CD29ED178A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67" b="32533" l="9867" r="89200">
                        <a14:foregroundMark x1="51733" y1="21600" x2="51733" y2="21600"/>
                        <a14:foregroundMark x1="50533" y1="28400" x2="50533" y2="28400"/>
                        <a14:foregroundMark x1="49733" y1="19467" x2="49733" y2="19467"/>
                        <a14:foregroundMark x1="51333" y1="29200" x2="51333" y2="29200"/>
                        <a14:foregroundMark x1="50533" y1="30267" x2="50533" y2="30267"/>
                        <a14:foregroundMark x1="52000" y1="31067" x2="52000" y2="31067"/>
                        <a14:foregroundMark x1="50000" y1="31333" x2="50000" y2="31333"/>
                        <a14:foregroundMark x1="34133" y1="20267" x2="34133" y2="20267"/>
                        <a14:foregroundMark x1="33867" y1="23067" x2="33867" y2="23067"/>
                        <a14:foregroundMark x1="33333" y1="26667" x2="33333" y2="26667"/>
                        <a14:foregroundMark x1="33333" y1="30267" x2="33333" y2="30267"/>
                        <a14:foregroundMark x1="32267" y1="23867" x2="32267" y2="23867"/>
                        <a14:foregroundMark x1="34133" y1="25067" x2="34133" y2="25067"/>
                        <a14:foregroundMark x1="34400" y1="29467" x2="34400" y2="29467"/>
                        <a14:foregroundMark x1="34400" y1="30533" x2="34400" y2="30533"/>
                        <a14:foregroundMark x1="33067" y1="31067" x2="33067" y2="31067"/>
                        <a14:foregroundMark x1="34133" y1="30533" x2="34133" y2="30533"/>
                        <a14:foregroundMark x1="34133" y1="31733" x2="34133" y2="31733"/>
                        <a14:foregroundMark x1="68933" y1="20267" x2="68933" y2="20267"/>
                        <a14:foregroundMark x1="68667" y1="24133" x2="68667" y2="24667"/>
                        <a14:foregroundMark x1="68667" y1="26133" x2="68667" y2="26133"/>
                        <a14:foregroundMark x1="68667" y1="30267" x2="68667" y2="30267"/>
                        <a14:foregroundMark x1="67733" y1="31733" x2="67733" y2="31733"/>
                        <a14:foregroundMark x1="69200" y1="30533" x2="69200" y2="30533"/>
                        <a14:foregroundMark x1="67200" y1="29200" x2="67200" y2="29200"/>
                        <a14:foregroundMark x1="67200" y1="30800" x2="67200" y2="30800"/>
                        <a14:foregroundMark x1="68933" y1="32000" x2="68933" y2="32000"/>
                        <a14:foregroundMark x1="67733" y1="31733" x2="67733" y2="31733"/>
                        <a14:foregroundMark x1="67733" y1="32533" x2="67733" y2="32533"/>
                        <a14:foregroundMark x1="68400" y1="21600" x2="68400" y2="21600"/>
                        <a14:foregroundMark x1="86133" y1="20800" x2="86133" y2="20800"/>
                        <a14:foregroundMark x1="86133" y1="24133" x2="86133" y2="24133"/>
                        <a14:foregroundMark x1="85867" y1="28400" x2="85867" y2="28400"/>
                        <a14:foregroundMark x1="86133" y1="26400" x2="86133" y2="26400"/>
                        <a14:foregroundMark x1="80800" y1="28933" x2="80800" y2="28933"/>
                        <a14:foregroundMark x1="80800" y1="28400" x2="80800" y2="28400"/>
                        <a14:foregroundMark x1="80533" y1="24400" x2="80533" y2="2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33" r="833" b="66111"/>
          <a:stretch/>
        </p:blipFill>
        <p:spPr bwMode="auto">
          <a:xfrm>
            <a:off x="1933576" y="-190500"/>
            <a:ext cx="680085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age result for VietNam icon">
            <a:extLst>
              <a:ext uri="{FF2B5EF4-FFF2-40B4-BE49-F238E27FC236}">
                <a16:creationId xmlns:a16="http://schemas.microsoft.com/office/drawing/2014/main" id="{BC3EEAF1-3D9A-408C-8B75-26A1BC36D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5000" y1="78077" x2="25000" y2="78077"/>
                        <a14:foregroundMark x1="31692" y1="74154" x2="31692" y2="74154"/>
                        <a14:foregroundMark x1="35846" y1="75308" x2="35846" y2="75308"/>
                        <a14:foregroundMark x1="46077" y1="75846" x2="46077" y2="75846"/>
                        <a14:foregroundMark x1="52231" y1="76385" x2="52231" y2="76385"/>
                        <a14:foregroundMark x1="56923" y1="76692" x2="56923" y2="76692"/>
                        <a14:foregroundMark x1="61692" y1="77538" x2="61692" y2="77538"/>
                        <a14:foregroundMark x1="71692" y1="73615" x2="71692" y2="73615"/>
                        <a14:foregroundMark x1="63923" y1="76077" x2="63923" y2="76077"/>
                        <a14:foregroundMark x1="64154" y1="76077" x2="64154" y2="76077"/>
                        <a14:foregroundMark x1="64154" y1="76692" x2="64154" y2="76692"/>
                        <a14:foregroundMark x1="64154" y1="76692" x2="64154" y2="76692"/>
                        <a14:foregroundMark x1="63923" y1="76692" x2="63923" y2="76692"/>
                        <a14:foregroundMark x1="51385" y1="60308" x2="51385" y2="60308"/>
                        <a14:foregroundMark x1="59692" y1="52231" x2="59692" y2="52231"/>
                        <a14:foregroundMark x1="42538" y1="51923" x2="42538" y2="51923"/>
                        <a14:foregroundMark x1="40000" y1="54462" x2="40000" y2="54462"/>
                        <a14:foregroundMark x1="51385" y1="53308" x2="51385" y2="53308"/>
                        <a14:foregroundMark x1="63923" y1="51923" x2="63923" y2="51923"/>
                        <a14:foregroundMark x1="50000" y1="52231" x2="50000" y2="52231"/>
                        <a14:foregroundMark x1="38615" y1="56692" x2="38615" y2="56692"/>
                        <a14:foregroundMark x1="35000" y1="50846" x2="35000" y2="50846"/>
                        <a14:foregroundMark x1="41385" y1="59692" x2="41385" y2="59692"/>
                        <a14:foregroundMark x1="45846" y1="55000" x2="45846" y2="55000"/>
                        <a14:foregroundMark x1="58615" y1="59692" x2="58615" y2="59692"/>
                        <a14:foregroundMark x1="63308" y1="54692" x2="63308" y2="54692"/>
                        <a14:foregroundMark x1="66077" y1="50000" x2="66077" y2="5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6" y="190500"/>
            <a:ext cx="21717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2330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D0CDF8C-1287-4F3A-B0F1-4144EE1FF11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E4CAFDB-9CA8-44CF-8C26-A80CC10BD8B6}"/>
              </a:ext>
            </a:extLst>
          </p:cNvPr>
          <p:cNvGrpSpPr/>
          <p:nvPr/>
        </p:nvGrpSpPr>
        <p:grpSpPr>
          <a:xfrm>
            <a:off x="4215065" y="2321276"/>
            <a:ext cx="7541506" cy="816298"/>
            <a:chOff x="4215065" y="2330051"/>
            <a:chExt cx="7541506" cy="816298"/>
          </a:xfrm>
        </p:grpSpPr>
        <p:sp>
          <p:nvSpPr>
            <p:cNvPr id="6" name="Flowchart: Off-page Connector 5">
              <a:extLst>
                <a:ext uri="{FF2B5EF4-FFF2-40B4-BE49-F238E27FC236}">
                  <a16:creationId xmlns:a16="http://schemas.microsoft.com/office/drawing/2014/main" id="{8FD81103-77AA-4FA9-B7A2-A2C25B48219D}"/>
                </a:ext>
              </a:extLst>
            </p:cNvPr>
            <p:cNvSpPr/>
            <p:nvPr/>
          </p:nvSpPr>
          <p:spPr>
            <a:xfrm rot="5400000">
              <a:off x="7577669" y="-1032553"/>
              <a:ext cx="816298" cy="7541506"/>
            </a:xfrm>
            <a:prstGeom prst="flowChartOffpageConnector">
              <a:avLst/>
            </a:prstGeom>
            <a:gradFill>
              <a:gsLst>
                <a:gs pos="4000">
                  <a:srgbClr val="0443B5"/>
                </a:gs>
                <a:gs pos="82000">
                  <a:srgbClr val="AABCDB"/>
                </a:gs>
                <a:gs pos="54000">
                  <a:srgbClr val="0443B5"/>
                </a:gs>
                <a:gs pos="100000">
                  <a:schemeClr val="tx2">
                    <a:lumMod val="20000"/>
                    <a:lumOff val="80000"/>
                  </a:schemeClr>
                </a:gs>
                <a:gs pos="100000">
                  <a:srgbClr val="03348B"/>
                </a:gs>
              </a:gsLst>
              <a:lin ang="5400000" scaled="1"/>
            </a:gra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C6371FC-C3FA-4FB8-B697-13B0A7043F73}"/>
                </a:ext>
              </a:extLst>
            </p:cNvPr>
            <p:cNvSpPr txBox="1"/>
            <p:nvPr/>
          </p:nvSpPr>
          <p:spPr>
            <a:xfrm>
              <a:off x="6989352" y="2357588"/>
              <a:ext cx="39188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  <a:latin typeface="#9Slide03 Bebas Neue ZSmall" panose="020B0606020202050201" pitchFamily="34" charset="0"/>
                </a:rPr>
                <a:t>I. Thương mại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097E5A3-6ABF-41D9-B8A8-E3A7AB81F37B}"/>
              </a:ext>
            </a:extLst>
          </p:cNvPr>
          <p:cNvGrpSpPr/>
          <p:nvPr/>
        </p:nvGrpSpPr>
        <p:grpSpPr>
          <a:xfrm>
            <a:off x="1368626" y="4704896"/>
            <a:ext cx="7861544" cy="813524"/>
            <a:chOff x="4215065" y="4707297"/>
            <a:chExt cx="7861544" cy="816298"/>
          </a:xfrm>
        </p:grpSpPr>
        <p:sp>
          <p:nvSpPr>
            <p:cNvPr id="24" name="Flowchart: Off-page Connector 23">
              <a:extLst>
                <a:ext uri="{FF2B5EF4-FFF2-40B4-BE49-F238E27FC236}">
                  <a16:creationId xmlns:a16="http://schemas.microsoft.com/office/drawing/2014/main" id="{5745D035-228B-4B6B-994A-F319F220F897}"/>
                </a:ext>
              </a:extLst>
            </p:cNvPr>
            <p:cNvSpPr/>
            <p:nvPr/>
          </p:nvSpPr>
          <p:spPr>
            <a:xfrm rot="5400000">
              <a:off x="7577669" y="1344693"/>
              <a:ext cx="816298" cy="7541506"/>
            </a:xfrm>
            <a:prstGeom prst="flowChartOffpageConnector">
              <a:avLst/>
            </a:prstGeom>
            <a:gradFill>
              <a:gsLst>
                <a:gs pos="4000">
                  <a:srgbClr val="0443B5"/>
                </a:gs>
                <a:gs pos="82000">
                  <a:srgbClr val="AABCDB"/>
                </a:gs>
                <a:gs pos="54000">
                  <a:srgbClr val="0443B5"/>
                </a:gs>
                <a:gs pos="100000">
                  <a:schemeClr val="tx2">
                    <a:lumMod val="20000"/>
                    <a:lumOff val="80000"/>
                  </a:schemeClr>
                </a:gs>
                <a:gs pos="100000">
                  <a:srgbClr val="03348B"/>
                </a:gs>
              </a:gsLst>
              <a:lin ang="5400000" scaled="1"/>
            </a:gra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009A225-AA51-4674-A64F-FDB6B5850F8E}"/>
                </a:ext>
              </a:extLst>
            </p:cNvPr>
            <p:cNvSpPr txBox="1"/>
            <p:nvPr/>
          </p:nvSpPr>
          <p:spPr>
            <a:xfrm>
              <a:off x="5270500" y="4792065"/>
              <a:ext cx="6806109" cy="710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bg1"/>
                  </a:solidFill>
                  <a:latin typeface="#9Slide03 Bebas Neue ZSmall" panose="020B0606020202050201" pitchFamily="34" charset="0"/>
                </a:rPr>
                <a:t>II. Du lịch</a:t>
              </a:r>
              <a:endParaRPr lang="en-US" sz="4000" b="1" dirty="0">
                <a:solidFill>
                  <a:srgbClr val="FFFF00"/>
                </a:solidFill>
                <a:latin typeface="#9Slide03 Bebas Neue ZSmall" panose="020B0606020202050201" pitchFamily="34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83266931-1E6D-4CB0-AB20-A49BD9159ED9}"/>
              </a:ext>
            </a:extLst>
          </p:cNvPr>
          <p:cNvSpPr txBox="1"/>
          <p:nvPr/>
        </p:nvSpPr>
        <p:spPr>
          <a:xfrm>
            <a:off x="0" y="347975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C20202"/>
                </a:solidFill>
                <a:latin typeface="#9Slide07 Stormtrooper" panose="020B0500000000000000" pitchFamily="34" charset="0"/>
                <a:cs typeface="Arial" panose="020B0604020202020204" pitchFamily="34" charset="0"/>
              </a:rPr>
              <a:t>NỘI DUNG BÀI HỌC</a:t>
            </a:r>
            <a:endParaRPr lang="en-US" sz="5400" b="1">
              <a:solidFill>
                <a:srgbClr val="C20202"/>
              </a:solidFill>
              <a:latin typeface="#9Slide07 Stormtrooper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61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9C16C-809F-4380-AAAD-0A3A9D247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8256"/>
            <a:ext cx="11991703" cy="726866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TH</a:t>
            </a:r>
            <a:r>
              <a:rPr lang="vi-VN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 MẠI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EEACA4-5494-4BE1-ACBB-7C9A7E8A4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189" y="-18256"/>
            <a:ext cx="4953000" cy="6858000"/>
          </a:xfrm>
          <a:prstGeom prst="rect">
            <a:avLst/>
          </a:prstGeom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B26D7A76-24C8-4AB9-A609-0525EAA347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1523452"/>
              </p:ext>
            </p:extLst>
          </p:nvPr>
        </p:nvGraphicFramePr>
        <p:xfrm>
          <a:off x="256813" y="2189667"/>
          <a:ext cx="6613797" cy="26443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82211">
                  <a:extLst>
                    <a:ext uri="{9D8B030D-6E8A-4147-A177-3AD203B41FA5}">
                      <a16:colId xmlns:a16="http://schemas.microsoft.com/office/drawing/2014/main" val="2303062872"/>
                    </a:ext>
                  </a:extLst>
                </a:gridCol>
                <a:gridCol w="1631586">
                  <a:extLst>
                    <a:ext uri="{9D8B030D-6E8A-4147-A177-3AD203B41FA5}">
                      <a16:colId xmlns:a16="http://schemas.microsoft.com/office/drawing/2014/main" val="105010878"/>
                    </a:ext>
                  </a:extLst>
                </a:gridCol>
              </a:tblGrid>
              <a:tr h="3612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effectLst/>
                        </a:rPr>
                        <a:t>Tiêu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chí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0894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Thông tin</a:t>
                      </a:r>
                      <a:endParaRPr lang="en-US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338480"/>
                  </a:ext>
                </a:extLst>
              </a:tr>
              <a:tr h="361265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effectLst/>
                        </a:rPr>
                        <a:t>Đặc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điểm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thị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trường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trong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nước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8945820"/>
                  </a:ext>
                </a:extLst>
              </a:tr>
              <a:tr h="361265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Lượng hàng hóa trao đổi</a:t>
                      </a:r>
                      <a:endParaRPr lang="en-US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1781371"/>
                  </a:ext>
                </a:extLst>
              </a:tr>
              <a:tr h="960080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effectLst/>
                        </a:rPr>
                        <a:t>Sự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phân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bố</a:t>
                      </a:r>
                      <a:endParaRPr lang="en-US" sz="2000" b="1" dirty="0">
                        <a:effectLst/>
                      </a:endParaRP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+ </a:t>
                      </a:r>
                      <a:r>
                        <a:rPr lang="en-US" sz="1800" b="1" dirty="0" err="1">
                          <a:effectLst/>
                        </a:rPr>
                        <a:t>Khu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vực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phát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triển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mạnh</a:t>
                      </a:r>
                      <a:endParaRPr lang="en-US" sz="2000" b="1" dirty="0">
                        <a:effectLst/>
                      </a:endParaRP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+ </a:t>
                      </a:r>
                      <a:r>
                        <a:rPr lang="en-US" sz="1800" b="1" dirty="0" err="1">
                          <a:effectLst/>
                        </a:rPr>
                        <a:t>Khu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vực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kém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phát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triển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6028685"/>
                  </a:ext>
                </a:extLst>
              </a:tr>
              <a:tr h="376651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effectLst/>
                        </a:rPr>
                        <a:t>Các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thành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phần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kinh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tế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tham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gia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và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sự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thay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đổi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2142460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B185C5-6256-42AE-8274-105598557B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9523056"/>
              </p:ext>
            </p:extLst>
          </p:nvPr>
        </p:nvGraphicFramePr>
        <p:xfrm>
          <a:off x="256813" y="4999666"/>
          <a:ext cx="6613796" cy="15916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3151">
                  <a:extLst>
                    <a:ext uri="{9D8B030D-6E8A-4147-A177-3AD203B41FA5}">
                      <a16:colId xmlns:a16="http://schemas.microsoft.com/office/drawing/2014/main" val="4003024509"/>
                    </a:ext>
                  </a:extLst>
                </a:gridCol>
                <a:gridCol w="2460645">
                  <a:extLst>
                    <a:ext uri="{9D8B030D-6E8A-4147-A177-3AD203B41FA5}">
                      <a16:colId xmlns:a16="http://schemas.microsoft.com/office/drawing/2014/main" val="3255133037"/>
                    </a:ext>
                  </a:extLst>
                </a:gridCol>
              </a:tblGrid>
              <a:tr h="3979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effectLst/>
                        </a:rPr>
                        <a:t>Tiêu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chí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0894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Thông tin</a:t>
                      </a:r>
                      <a:endParaRPr lang="en-US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9600425"/>
                  </a:ext>
                </a:extLst>
              </a:tr>
              <a:tr h="397908">
                <a:tc>
                  <a:txBody>
                    <a:bodyPr/>
                    <a:lstStyle/>
                    <a:p>
                      <a:pPr marL="1905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effectLst/>
                        </a:rPr>
                        <a:t>Giá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trị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hàng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xuất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khẩu</a:t>
                      </a:r>
                      <a:r>
                        <a:rPr lang="en-US" sz="1800" b="1" dirty="0">
                          <a:effectLst/>
                        </a:rPr>
                        <a:t>, </a:t>
                      </a:r>
                      <a:r>
                        <a:rPr lang="en-US" sz="1800" b="1" dirty="0" err="1">
                          <a:effectLst/>
                        </a:rPr>
                        <a:t>nhập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khẩu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0987785"/>
                  </a:ext>
                </a:extLst>
              </a:tr>
              <a:tr h="397908">
                <a:tc>
                  <a:txBody>
                    <a:bodyPr/>
                    <a:lstStyle/>
                    <a:p>
                      <a:pPr marL="1905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effectLst/>
                        </a:rPr>
                        <a:t>Thị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trường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chính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1649289"/>
                  </a:ext>
                </a:extLst>
              </a:tr>
              <a:tr h="397908">
                <a:tc>
                  <a:txBody>
                    <a:bodyPr/>
                    <a:lstStyle/>
                    <a:p>
                      <a:pPr marL="1905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effectLst/>
                        </a:rPr>
                        <a:t>Các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mặt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hàng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quan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trọng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7202059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5E5971C3-3D77-4627-930B-EA6C544CA5F6}"/>
              </a:ext>
            </a:extLst>
          </p:cNvPr>
          <p:cNvSpPr txBox="1"/>
          <p:nvPr/>
        </p:nvSpPr>
        <p:spPr>
          <a:xfrm>
            <a:off x="4281488" y="3606995"/>
            <a:ext cx="1814512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2000" b="1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ội</a:t>
            </a:r>
            <a:r>
              <a:rPr lang="en-US" sz="2000" b="1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endParaRPr lang="en-US" sz="2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E96BB79-1A63-4A1A-9E17-F1B875346CF2}"/>
              </a:ext>
            </a:extLst>
          </p:cNvPr>
          <p:cNvSpPr txBox="1"/>
          <p:nvPr/>
        </p:nvSpPr>
        <p:spPr>
          <a:xfrm>
            <a:off x="4576582" y="5795482"/>
            <a:ext cx="1981199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Ngoại</a:t>
            </a:r>
            <a:r>
              <a:rPr lang="en-US" sz="2000" b="1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0419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>
            <a:extLst>
              <a:ext uri="{FF2B5EF4-FFF2-40B4-BE49-F238E27FC236}">
                <a16:creationId xmlns:a16="http://schemas.microsoft.com/office/drawing/2014/main" id="{0457BF4B-4925-4C28-A982-BBE4E4C054C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7515" y="615553"/>
            <a:ext cx="6137227" cy="2825097"/>
          </a:xfrm>
          <a:prstGeom prst="rect">
            <a:avLst/>
          </a:prstGeom>
        </p:spPr>
      </p:pic>
      <p:sp>
        <p:nvSpPr>
          <p:cNvPr id="4" name="Rectangle 61">
            <a:extLst>
              <a:ext uri="{FF2B5EF4-FFF2-40B4-BE49-F238E27FC236}">
                <a16:creationId xmlns:a16="http://schemas.microsoft.com/office/drawing/2014/main" id="{08B39FFB-30F6-4F60-B00B-F0B66BDDAC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172" y="0"/>
            <a:ext cx="5759911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2017 </a:t>
            </a:r>
            <a:endParaRPr lang="en-US" altLang="en-US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US" altLang="en-US" b="1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kumimoji="0" lang="en-US" altLang="en-US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kumimoji="0" lang="en-US" altLang="en-US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altLang="en-US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8A426BF6-DA7B-4FCD-8B7F-9C003EC34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012" y="133451"/>
            <a:ext cx="5775473" cy="3283899"/>
          </a:xfrm>
          <a:prstGeom prst="rect">
            <a:avLst/>
          </a:prstGeom>
          <a:ln>
            <a:solidFill>
              <a:srgbClr val="0000CC"/>
            </a:solidFill>
          </a:ln>
        </p:spPr>
      </p:pic>
      <p:graphicFrame>
        <p:nvGraphicFramePr>
          <p:cNvPr id="78" name="Table 77">
            <a:extLst>
              <a:ext uri="{FF2B5EF4-FFF2-40B4-BE49-F238E27FC236}">
                <a16:creationId xmlns:a16="http://schemas.microsoft.com/office/drawing/2014/main" id="{40368960-38F5-45E5-B143-E0B965123B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2911497"/>
              </p:ext>
            </p:extLst>
          </p:nvPr>
        </p:nvGraphicFramePr>
        <p:xfrm>
          <a:off x="67515" y="3440650"/>
          <a:ext cx="12124485" cy="33670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7614">
                  <a:extLst>
                    <a:ext uri="{9D8B030D-6E8A-4147-A177-3AD203B41FA5}">
                      <a16:colId xmlns:a16="http://schemas.microsoft.com/office/drawing/2014/main" val="3330249466"/>
                    </a:ext>
                  </a:extLst>
                </a:gridCol>
                <a:gridCol w="8806871">
                  <a:extLst>
                    <a:ext uri="{9D8B030D-6E8A-4147-A177-3AD203B41FA5}">
                      <a16:colId xmlns:a16="http://schemas.microsoft.com/office/drawing/2014/main" val="2489432678"/>
                    </a:ext>
                  </a:extLst>
                </a:gridCol>
              </a:tblGrid>
              <a:tr h="3041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</a:rPr>
                        <a:t>Tiêu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</a:rPr>
                        <a:t>chí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0894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Thông tin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9312695"/>
                  </a:ext>
                </a:extLst>
              </a:tr>
              <a:tr h="304159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effectLst/>
                        </a:rPr>
                        <a:t>Đặc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điểm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thị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trường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trong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nước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</a:t>
                      </a:r>
                      <a:r>
                        <a:rPr lang="vi-VN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à một thị trường thống nhất</a:t>
                      </a:r>
                      <a:r>
                        <a:rPr lang="en-US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mở rộng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418188"/>
                  </a:ext>
                </a:extLst>
              </a:tr>
              <a:tr h="304159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Lượng hàng hóa trao đổi</a:t>
                      </a:r>
                      <a:endParaRPr lang="en-US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vi-VN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Hàng hoá dồi dào, đa dạng, tự do lưu thông.</a:t>
                      </a:r>
                      <a:endParaRPr lang="en-US" sz="18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0272310"/>
                  </a:ext>
                </a:extLst>
              </a:tr>
              <a:tr h="1109656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effectLst/>
                        </a:rPr>
                        <a:t>Sự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phân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bố</a:t>
                      </a:r>
                      <a:endParaRPr lang="en-US" sz="2000" b="1" dirty="0">
                        <a:effectLst/>
                      </a:endParaRP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+ </a:t>
                      </a:r>
                      <a:r>
                        <a:rPr lang="en-US" sz="1800" b="1" dirty="0" err="1">
                          <a:effectLst/>
                        </a:rPr>
                        <a:t>Khu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vực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phát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triển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mạnh</a:t>
                      </a:r>
                      <a:endParaRPr lang="en-US" sz="2000" b="1" dirty="0">
                        <a:effectLst/>
                      </a:endParaRP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+ </a:t>
                      </a:r>
                      <a:r>
                        <a:rPr lang="en-US" sz="1800" b="1" dirty="0" err="1">
                          <a:effectLst/>
                        </a:rPr>
                        <a:t>Khu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vực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kém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phát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triển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Phân</a:t>
                      </a: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bố</a:t>
                      </a: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k</a:t>
                      </a:r>
                      <a:r>
                        <a:rPr lang="vi-VN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hông đều</a:t>
                      </a: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</a:t>
                      </a:r>
                      <a:r>
                        <a:rPr lang="vi-VN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tập trung chủ yếu ở những nơi đông dân, kinh tế phát triển (Đông Nam Bộ, ĐB Sông Cửu Long, ĐB Sông Hồng).</a:t>
                      </a: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Khu</a:t>
                      </a: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vực</a:t>
                      </a: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Tây</a:t>
                      </a: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80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Nguyên</a:t>
                      </a:r>
                      <a:r>
                        <a:rPr lang="en-US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miền núi </a:t>
                      </a:r>
                      <a:r>
                        <a:rPr lang="en-US" sz="18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kém</a:t>
                      </a: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phát</a:t>
                      </a: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triển</a:t>
                      </a: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</a:t>
                      </a:r>
                    </a:p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vi-VN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Hà Nội và TP HCM là 2 trung tâm thương mại lớn nhất nước ta.</a:t>
                      </a:r>
                      <a:endParaRPr lang="en-US" sz="1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3026077"/>
                  </a:ext>
                </a:extLst>
              </a:tr>
              <a:tr h="556238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effectLst/>
                        </a:rPr>
                        <a:t>Các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thành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phần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kinh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tế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tham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gia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và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sự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thay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đổi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vi-VN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Có sự tham gia của nhiều thành phần kinh tế, đặc biệt là kinh tế tư nhân.</a:t>
                      </a: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Kinh</a:t>
                      </a: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tế</a:t>
                      </a: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Nhà</a:t>
                      </a: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nước</a:t>
                      </a: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giảm</a:t>
                      </a: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tỉ</a:t>
                      </a: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trọng</a:t>
                      </a:r>
                      <a:endParaRPr lang="en-US" sz="1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381971"/>
                  </a:ext>
                </a:extLst>
              </a:tr>
            </a:tbl>
          </a:graphicData>
        </a:graphic>
      </p:graphicFrame>
      <p:sp>
        <p:nvSpPr>
          <p:cNvPr id="80" name="TextBox 79">
            <a:extLst>
              <a:ext uri="{FF2B5EF4-FFF2-40B4-BE49-F238E27FC236}">
                <a16:creationId xmlns:a16="http://schemas.microsoft.com/office/drawing/2014/main" id="{BA10A7E1-4E82-4CF5-BCCC-2D1348606C74}"/>
              </a:ext>
            </a:extLst>
          </p:cNvPr>
          <p:cNvSpPr txBox="1"/>
          <p:nvPr/>
        </p:nvSpPr>
        <p:spPr>
          <a:xfrm>
            <a:off x="5108826" y="854622"/>
            <a:ext cx="1977773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2000" b="1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ội</a:t>
            </a:r>
            <a:r>
              <a:rPr lang="en-US" sz="2000" b="1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endParaRPr lang="en-US" sz="20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399878-5251-48F1-9A15-0914DE947F07}"/>
              </a:ext>
            </a:extLst>
          </p:cNvPr>
          <p:cNvSpPr/>
          <p:nvPr/>
        </p:nvSpPr>
        <p:spPr>
          <a:xfrm>
            <a:off x="3449782" y="3906982"/>
            <a:ext cx="8674703" cy="270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E47EB5-8B91-42A2-8C9F-65F5417BC9F3}"/>
              </a:ext>
            </a:extLst>
          </p:cNvPr>
          <p:cNvSpPr/>
          <p:nvPr/>
        </p:nvSpPr>
        <p:spPr>
          <a:xfrm>
            <a:off x="3449782" y="4305009"/>
            <a:ext cx="8674703" cy="270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95200E-E76F-4228-82AB-42813402F9DF}"/>
              </a:ext>
            </a:extLst>
          </p:cNvPr>
          <p:cNvSpPr/>
          <p:nvPr/>
        </p:nvSpPr>
        <p:spPr>
          <a:xfrm>
            <a:off x="3449779" y="4681173"/>
            <a:ext cx="8674703" cy="1328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EAC1885-D02B-4347-A460-5E24814F29F6}"/>
              </a:ext>
            </a:extLst>
          </p:cNvPr>
          <p:cNvSpPr/>
          <p:nvPr/>
        </p:nvSpPr>
        <p:spPr>
          <a:xfrm>
            <a:off x="3449780" y="6167905"/>
            <a:ext cx="8674703" cy="5774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18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4F3C0C8-9B55-4118-A1C2-95B54604E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436"/>
            <a:ext cx="12192000" cy="63427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A06396D-87C0-4AB4-BC50-003A342317C1}"/>
              </a:ext>
            </a:extLst>
          </p:cNvPr>
          <p:cNvSpPr txBox="1"/>
          <p:nvPr/>
        </p:nvSpPr>
        <p:spPr>
          <a:xfrm>
            <a:off x="277091" y="621044"/>
            <a:ext cx="11637818" cy="3599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4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pt-BR" sz="2400" b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pt-BR" sz="24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 mại</a:t>
            </a:r>
            <a:endParaRPr lang="en-US" sz="2400">
              <a:solidFill>
                <a:srgbClr val="FFFF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4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Nội thương</a:t>
            </a:r>
          </a:p>
          <a:p>
            <a:pPr>
              <a:lnSpc>
                <a:spcPct val="120000"/>
              </a:lnSpc>
            </a:pPr>
            <a:r>
              <a:rPr lang="pt-BR" sz="2400" kern="120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Nội thương phát triển với hàng hóa đa dạng, phong phú.</a:t>
            </a:r>
            <a:endParaRPr lang="en-US" sz="2400" kern="120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pt-BR" sz="2400" kern="120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kern="120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 tr</a:t>
            </a:r>
            <a:r>
              <a:rPr lang="vi-VN" sz="24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ung </a:t>
            </a:r>
            <a:r>
              <a:rPr lang="en-US" sz="24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nhiều </a:t>
            </a:r>
            <a:r>
              <a:rPr lang="vi-VN" sz="24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ở Đông Nam Bộ, ĐB Sông Cửu Long, ĐB Sông Hồng</a:t>
            </a:r>
            <a:r>
              <a:rPr lang="en-US" sz="24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ít ở Tây Nguyên, miền núi.</a:t>
            </a:r>
          </a:p>
          <a:p>
            <a:pPr algn="just">
              <a:lnSpc>
                <a:spcPct val="120000"/>
              </a:lnSpc>
            </a:pP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vi-VN" sz="24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 sự tham gia của nhiều thành phần </a:t>
            </a:r>
            <a:r>
              <a:rPr lang="en-US" sz="24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KT</a:t>
            </a:r>
            <a:r>
              <a:rPr lang="vi-VN" sz="24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đặc biệt là </a:t>
            </a:r>
            <a:r>
              <a:rPr lang="en-US" sz="24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KT </a:t>
            </a:r>
            <a:r>
              <a:rPr lang="vi-VN" sz="24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tư nhân.</a:t>
            </a:r>
            <a:r>
              <a:rPr lang="en-US" sz="24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KT Nhà nước giảm tỉ trọng. </a:t>
            </a:r>
          </a:p>
          <a:p>
            <a:pPr>
              <a:lnSpc>
                <a:spcPct val="120000"/>
              </a:lnSpc>
            </a:pPr>
            <a:r>
              <a:rPr lang="en-US" sz="24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vi-VN" sz="24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 Nội và TP HCM là 2 trung tâm thương mại lớn nhất </a:t>
            </a:r>
            <a:r>
              <a:rPr lang="en-US" sz="24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 </a:t>
            </a:r>
            <a:r>
              <a:rPr lang="vi-VN" sz="24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nướ</a:t>
            </a:r>
            <a:r>
              <a:rPr lang="en-US" sz="24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A18461-C5BF-41AD-AC6F-CBF5A0995E30}"/>
              </a:ext>
            </a:extLst>
          </p:cNvPr>
          <p:cNvSpPr txBox="1"/>
          <p:nvPr/>
        </p:nvSpPr>
        <p:spPr>
          <a:xfrm>
            <a:off x="277091" y="97824"/>
            <a:ext cx="116378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>
                <a:solidFill>
                  <a:srgbClr val="002060"/>
                </a:solidFill>
                <a:latin typeface="#9Slide03 AllRoundGothic" panose="020B0703020202020104" pitchFamily="34" charset="0"/>
              </a:rPr>
              <a:t>TIẾT 21 - </a:t>
            </a:r>
            <a:r>
              <a:rPr lang="en-US" sz="2800" b="1">
                <a:solidFill>
                  <a:srgbClr val="002060"/>
                </a:solidFill>
                <a:latin typeface="#9Slide03 AllRoundGothic" panose="020B0703020202020104" pitchFamily="34" charset="0"/>
              </a:rPr>
              <a:t>Bài 15: TH</a:t>
            </a:r>
            <a:r>
              <a:rPr lang="vi-VN" sz="2800" b="1">
                <a:solidFill>
                  <a:srgbClr val="002060"/>
                </a:solidFill>
                <a:latin typeface="#9Slide03 AllRoundGothic" panose="020B0703020202020104" pitchFamily="34" charset="0"/>
              </a:rPr>
              <a:t>Ư</a:t>
            </a:r>
            <a:r>
              <a:rPr lang="en-US" sz="2800" b="1">
                <a:solidFill>
                  <a:srgbClr val="002060"/>
                </a:solidFill>
                <a:latin typeface="#9Slide03 AllRoundGothic" panose="020B0703020202020104" pitchFamily="34" charset="0"/>
              </a:rPr>
              <a:t>ƠNG MẠI VÀ DU LỊCH</a:t>
            </a:r>
            <a:endParaRPr lang="en-US" sz="28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9191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2">
            <a:extLst>
              <a:ext uri="{FF2B5EF4-FFF2-40B4-BE49-F238E27FC236}">
                <a16:creationId xmlns:a16="http://schemas.microsoft.com/office/drawing/2014/main" id="{3319CAF7-829F-4B6F-9012-ABFF7C24C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733" y="69449"/>
            <a:ext cx="4532812" cy="615362"/>
          </a:xfrm>
          <a:ln>
            <a:solidFill>
              <a:srgbClr val="0000CC"/>
            </a:solidFill>
          </a:ln>
        </p:spPr>
        <p:txBody>
          <a:bodyPr/>
          <a:lstStyle/>
          <a:p>
            <a:pPr eaLnBrk="1" hangingPunct="1"/>
            <a:r>
              <a:rPr lang="en-US" altLang="en-US" sz="28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 trường trước Đổi mới</a:t>
            </a:r>
          </a:p>
        </p:txBody>
      </p:sp>
      <p:sp>
        <p:nvSpPr>
          <p:cNvPr id="8195" name="Title 2">
            <a:extLst>
              <a:ext uri="{FF2B5EF4-FFF2-40B4-BE49-F238E27FC236}">
                <a16:creationId xmlns:a16="http://schemas.microsoft.com/office/drawing/2014/main" id="{487785F7-E1F4-47B0-BABA-D803AAED39F7}"/>
              </a:ext>
            </a:extLst>
          </p:cNvPr>
          <p:cNvSpPr txBox="1">
            <a:spLocks/>
          </p:cNvSpPr>
          <p:nvPr/>
        </p:nvSpPr>
        <p:spPr bwMode="auto">
          <a:xfrm>
            <a:off x="6642099" y="21608"/>
            <a:ext cx="3881438" cy="498566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 trường hiện nay</a:t>
            </a:r>
          </a:p>
        </p:txBody>
      </p:sp>
      <p:pic>
        <p:nvPicPr>
          <p:cNvPr id="8196" name="Picture 9" descr="http://www.tienphong.vn/ImageHandler.ashx?ThumbnailID=392148&amp;Width=400">
            <a:extLst>
              <a:ext uri="{FF2B5EF4-FFF2-40B4-BE49-F238E27FC236}">
                <a16:creationId xmlns:a16="http://schemas.microsoft.com/office/drawing/2014/main" id="{8DE818A7-211E-49F4-9E20-F600176161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77"/>
          <a:stretch/>
        </p:blipFill>
        <p:spPr bwMode="auto">
          <a:xfrm>
            <a:off x="216673" y="721347"/>
            <a:ext cx="5130935" cy="2589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11" descr="http://baonga.com/FileUpload/Images/270812_01262325082012h316.jpg">
            <a:extLst>
              <a:ext uri="{FF2B5EF4-FFF2-40B4-BE49-F238E27FC236}">
                <a16:creationId xmlns:a16="http://schemas.microsoft.com/office/drawing/2014/main" id="{284261B7-42C8-4C55-BB4C-ADA6A1094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73" y="3331373"/>
            <a:ext cx="5130935" cy="35013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13" descr="https://www.techcombank.com.vn/ganketbenlau/uploads/files/voucher%20sieu%20thi.jpg">
            <a:extLst>
              <a:ext uri="{FF2B5EF4-FFF2-40B4-BE49-F238E27FC236}">
                <a16:creationId xmlns:a16="http://schemas.microsoft.com/office/drawing/2014/main" id="{BBCB8092-2216-4CEC-8922-440AF77BB6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7"/>
          <a:stretch/>
        </p:blipFill>
        <p:spPr bwMode="auto">
          <a:xfrm>
            <a:off x="6259510" y="574766"/>
            <a:ext cx="5067437" cy="2882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9" name="AutoShape 19" descr="data:image/jpeg;base64,/9j/4AAQSkZJRgABAQAAAQABAAD/2wCEAAkGBhISERQUExQWFBUWFxoZGBcYFxgYGhgYGhgdGB4cGBgXHCYeGBokGRcYHy8gIycpLCwsFR4xNTAqNSYrLCkBCQoKDgwOGg8PGiwkHyQvLCwwLiksLywtLCwsLywsLCwsLC8sKSwvLCwsLCwsLCwsKSwsLCwsLCwsLCwsLCwsLP/AABEIALoBDwMBIgACEQEDEQH/xAAcAAACAwEBAQEAAAAAAAAAAAAEBQIDBgEABwj/xABEEAACAQIEAwUFBQUIAQMFAAABAhEAAwQSITEFQVEGImFxgRMykaGxI0LB0fAUM1Ji4QcVFnKCkrLxQyTS4lNjg6LC/8QAGgEAAwEBAQEAAAAAAAAAAAAAAQIDAAQFBv/EADERAAICAQMBBQgBBQEBAAAAAAABAhEDEiExQQQTIlGxYXGBkaHB0fDhFDJCgvEFFf/aAAwDAQACEQMRAD8A+3zXq9XAw6iiA9Xq7Fey1jHK5Ustey1rARqU1zLXorGJA16K4BUqAxFhXAtTrlEBGK5Uq5FYB4V4NXRSfimNs2bqu7HORAE6AdY5UUr2A3W43S5M+Bj4VOl+H4vabbT9eFGJiFOxFKxk7LK9Xq9WCer1er1Yx6vV6vVjHq9S/i968F+wCF51DNl7vX4xXcPj4Rfalc8d7LqAfOjW1gsPpF2h7UW8OpAIL/IH8T4Up7Q9uABksgknmIk/5eg/mNKOD9nLl5xdvFoGo5DX+HMfi25+to468UyEsjl4YfMCXD4vGuTKqp1OcAnyIg/7RtW44XwlLKhVAB6xEnme9JHoKLw2FCiFEAcht/8AqAPianevLbEswQeLBfpqa08ljQx17WTK/h+pf8q9lnx+LfkooduIWpXvgFoy6anl96TFWlx0JHUyR89KmVaaJZtN/SQI9E1ryoeWnkoX/lJoe3xJTpntgzsHHWOVXx1Py/OfpQszi1yHZR0qItiZgT1jWpE16aBiVcmuVysayU16a5XIrGslNdqFemtRrJ16h0xYZso1gkE8gQAdfiPjRFAJ6uGoYi9lUseVWVjHIrteoXiPEUs2y7mAPmelbkHAPxvjCYe2WOrfdHU0h4Jwt7r/ALRe1Y6gHkP1+tqo4fhXxd437ohB7i/0/X1rWKsVW9KpE0tTti/E8JVtR3T1HP8AA/WgX9ra94Zl6jf1G4/WtNmxJ9oEyNBWc+mXynr4eNXlAf1+vlSX5jOPkKLXFBEh4HiYoyzxRiAQQw6/1FDcR7P27oIIid45+Y/GJ8aWW0uYdcpUMijTLyE8xuNzQ0+QLa5NIvFBzHwpVj+LLZue2uXn9mdBaCyZjX00mo4e/nXMAQPEED4nQ/GlfFL2FOmIa02U6Lq5HLZAdaELvdBclWxqP74WAVEyJHKqLnFHPQeVIG44uW37K1du5gQoAC6KY1mSBPhQf99YhiwCWbOXcMS7bxpMAnQ8uVHSwq3wrGNy7lvvcdwcyKqrJLaEzp6iI60HxBcVdVlVBbBAy+0IUe8JLCZPdkwBHWkfEsSl17ivistx2hVW33woJKgsIUT1p32V4UttbjjNcf3SWYkkDKdIG5PMnWKeLSdvnoNPDJxvpw/eW8B7HqhL3W9sx6SR6mB6DYeO9adXVSAMoPmM34mszxvGHOFlhEZlBYbmeZ1JU/Oq8Ylv2WZbb2yHgZsxLaTMxA/oaSeVts6cXY0lHetXs/k0/EOJLaALk6mAFGvzIoHELbui3fIYwuZVOo1GYZgNJ/KkeMxRbD2p3k81kjYExrsNzTEYsLhFlh+6UQQTrkiBmMb9KXVux3h0Ri1y219gXC4xr932j5FFoBjGhO8DmTsf0ahYuvjbrZ2ZUUTlXlJgDUxJgyT0qngChhelgAwCDU6xJOgBJAkfOuYBbthmJtMwMCQs7TBEjxPKkvizskoqWRY2tSpL70Hv2cs5YzwQdw2YnUxpGhj6U2wFgW0CgM8feZdY82jSs5fxl7EnufZJPNufkBmJ30j1p7w/CZEVACY5m2SSeZJaBJqka6I8/O56VGc7flzXxNFNcqVeiicpGvTUor0UTHJrtLLnE0W8ylicoWVAELM7nnPTlRK8St9T8DQexluFVXfvhFZmMKoknwFRXFofvD9edZzjeK/ar4wqHuLDXiOf8n50VuBui/h3Er91XuxlQscgjXLG5Boy3xV/A+n5URhyoBRQQEhfdIG0iCdCI6UBfwj5mYKAJ0AM5hG8R3TPLWtLcy2LOIcRLWmGXUxt5iflRo4vbkAmCdhpr5daSWSZLZpBiFgDLG/j8aos3WABvezDgtDEhQFnkWjlE1O2Pq2NDjOMIlt3mSoJg92SBtJGhNZK1cfiN0OZWyh0XkTvuDr50Jd4c2LcZbqC0SS2Vsxcq2UiVGXw35RWnw+Is2kyoR3VmPAEKTp41W1Fe0RRlN8bBbcMtnISP3ZlYJA9YOo8DRQ/X/dK8PxwEL3WJhc2VfdLDQHntXeLcQZDbAIXMSCza5QNZj9b0mossUtWkZyP1/SqcXicisQpYgTEgAzpudBSFeK3S1owSSWGUDLmADQT8z6eNL7uKPs7i6hnvRv/ACqTA5mSOVI5l49md7v9t/ge2MSLSNcciHIIUEvHLQkmZMmdOQqriXHwqoVBbMAw1ywJ6QfKkWIxJNm5b5gkqIOaGB6ePhzFVXMFcYnus2TRdOTMSYG8CBr40ut9Doj2fHzN9fp0HHG+Di8phCz7DM7gbz0I5c+tZ+9gLj3GAa2hhmuMQW1Jju5JnetejAElu6J3aBz6sAfmaRrxLDWrju2Jw4JEZQwcrrOwzVV22jjxSUYy8+nvFt3h926+Vbr5gveZO5nEjfwnlVuG4WGa5KZmtWxlJJlTLAnfU6c5ro7W4K3cdxeuOWEEJbI5zoWgRtS+5/aJh7Tn2WGuMzn3muBZ1J2GbmT8aVRZ0POknS6R+lDbDX7aWGkoHJYRlGcydNYnbxpjweyVtH2gKyScpAkCQASGeNY/h561lm7a32j2eGtKeROZz9RQL9quIZgoPs5/+nZVR8cp+tKpQT3ktvabIsk4tRg93fn9jacS4fcuXFa2sgQfUNP3BP63qrHcOvPHtnVFG4zhfgXaR579Kw2MbG3QS1+60brnaD6AxUMNwMMAxI11kmqaYve+SXfZI1HituNzb4njmCtoEvYizlGyBy22ghbK/jSa/wBp+FgyGd45JbYD19q2vwpFiOE2Rq7CBzmB8SaS30w4YgKCP4iPppJFW7mT3cdvN7fz8iMcySajN35K36OvnRuLn9p1oaW8PcbpmuC2PhbWhcV/aJeI+zsWRpzDOQektFZG3ikUAKhIHNdzp/Ny9KMt8SXmt1fIIfjIrnnl0ulF/v1OiHZlJW5L4v8Aigq/224q/wD5VtDomQfRZ+dAnH4u6RnxLtvpnb84+VXft9ojVrgPIm2sDrsvlVT4iM2Rg4AHeyhdSdiPIVGOXJN0nX+rXrfqdE8OHGr03/vfpR+gxcEkcxE+tV43Erbtu7GFVSSfAD60jbFM73HDHJmypBOy6E+r5vgKCxONa9dSwGzCS10HUBVMAa8y8f7TXVW9Hkath1huMd0Sp1E6nXXXWu4vtAlu2zsG7o201PIDxJ0obiC5e9yEA/8AQpFgw2JvqjEFLPfcgQGck5BEn3RqZ5xWrcN9BrwnDRZZ7gLXLrZrmUEkMTEDnC6DwArl3MCy7EDRtwZnlM8qMx/Exa3BMdPj13ilHFOJyACNY3BjYmYiNO7SyaZWGKTqgfiPELvsUNtH9qxAygSQerRIC6a6+E037PYC3ZtgyC7TneIk7mCfu6T00pFb9sQuWSxMSFOmWBqxJPM+hNTxGNtgMr3bduSIDXFmAGHWdyPjQ1bUkOsCW8pGlucZtLmkxlnmDMCZAE/oVWeMKVcqGIUE6DeJGhJ11EVjcVxTD6TeU5VYDIrtOYkySFjdtp5Vxe0tpJKreYFY0UJAknctO5OtLqfUq8cK2tsZcXxYc24ADE6w5A5LJa0MwMNtzyxtQ2CwpuuYhMy7i2haCQQSbhInQ6jqOlIx2kzElbGp+9cuMJMzOVFWPQ8hUbPH75ggWUhRottmga6HNm1E/OlTd3Y0lHTpjHf9Zp8PagiCZF/LmJBgKuh0Gms+GtcOZRqDmuB7aqdJY3C2s8oEzWXbtBceQcXc00i2CoHh9mABSHFMt1yua7f13c5gIOveYnnERRpXuOsk6utj6Pc4gtg5TiLFtWcMWa6gaAoBXITuYjwqeM7VYLNbb9oT7MkgW1LySI5AjnXzpuAWFBKWwpPUgD5Cp2CqD3UJ/wA4/wDbNLrS4i/p+QOGrxakn8V7PJmwx/8AaHhA6sFxFxk2MKgEgg8+h6UvftwJzWsGJmQzsTrEE90DWPGsriLtzvFTkXViSS8AdCVnSld3iltvfxF1vBQR9Yo+N8JfV/ZepksK5k38l936GxxXbfGNqDaQ/wAqZm+LlooF8Zj7/v4m6qyNrnsh8EjSs7b4zhl+5cY/zEfnVh7WoPds/Fo+goxhk6/g0suFKoxS9+7/AB9B3j+FKEk3c5Gph8x67mZoPDWbSrPs7jSJ/Wopfb7UPcYILaAMYO5In1qvHdo7yOUXKANB3RMbazNCeGc3TbXuZsfaY41/an70O7eMUbYd/WI/5TXMTxh//HhyD/MBHwH51lrvaC+f/IfTT6RVLcRvHUsx9WP41P8AoIt3Lf4sf/6MkvCkvckam9xPFNHdW3HSfzobEXrrAZ7yrBOzhdDuJBnkKz+Hw9262UTJ5kGPjFebAXQAcp10jnvG1Xx9lx42qS+X5OfJ23LkTTk/nXpRorfHCsKvs2Mx3ndvkTQ78eukwXCfyosb+Pr1pRw+yzXbeh0dZ0P8Q+lEY/CsXOVWaByBOpAHLz+VdrzzW1/Y4Fhx05V6v1Lf7wQ+87sfGPqTUP7ztg+6T6/0oazwe4SFy5SQSSdgByPj/Sj8L2RuvuYEbgSD4TIFSm4papsdZNL0r0If4hj3UX4E/jUG7R3DzA8lFNR2AbcuY693fpv1qKdj8joSSwJAiVgyDyiufJlww55KKU35iV+OXD975Cqmx94iJb0zfhWxtcK7o7irqdCQNOR389KmOG6HRCYEaE6850NJ39cRHUdSvUfVmuWLNsWzcVQBGrCdo260owHGcFZe4Rda45PeItu0ADQSFj50P2kt3rlzJ3FdLJykMDOv823qK+ftgsWWtC5HeYqSAkQTtKjQHn+NdMabdnO1smj6Nj/7QsOMyi3cc7Ze6JPSC0/Kl47ZXLQPs8LbXaZdmjTnlQAHXaa+fi3da3iGN5ptOoaGggEsoCkDmY+VH8N4k2GXv2w7MAVN7NmIDEd3eTtqd6M4tf2jY5w5lv8AQ0+K7UXrgFxzYttG0GQCdN38BypFc7UXNR+0ZQNAMyIYA5BFzHnuax/F7avduvpPMCT48hyFHcT4cgv3VZczBgO6TrI0jloPpUnjvlv0L9+oqqXx39Q6/wBpFykXHN1iZBZ3YCdpzafChsHxexbJunvnaQggHfST051Y+FW3cVzbVpCuMymMuXYdYII9KLxK2vZtfCoMjBigBAaQdp6Bdd+flRcE90vqT7+rjaKLnbxPuo3xVfoKZ2MLdxGaScqsVyloBiDJiCd+tKhcuPmb2IBy5oNsCAdpJcSIG4FCcWteyx9yEBdWJR2DaCDqAGgyARqDtU5YU90h49ocYvc1bcPCjV7KjWNt/MtvQnBeFPet5ixABjSBt4wTNKMV7V7gBg6hiqrtGukydqZYTD8SU+zw7XLZJfu5LOVSNQS91CDmHRtKVdnk1vX78DLtO1psbP2SDe+zN4FmI+FKeNcKWxesLJCnU6nb9Cld3jfF1JV7l9SJn7K3y0gEW4PmN6OwmAv4zC3GvtduXkJCSgkqQoiFUaZmJ26+jrBKHIO+1vdjlP2Rdc1pfEgD/lXH7QYJRrfT/SC3/AGvni8JdbosshW4Wy5SpzAjU93QnTWtHf7IA4ZntoxdUVhyJM98H7VgdJIAUe5EmabuF1YintaQxxfHMLiLV5LTu7C2W1R1ESBuwHWsRbwaknM4URPr08Ke9hLAa7fBUMPYHQzGpHQjw+FImsajzHz1qkIqDaRpSuKGGG4Nhz716P8AUvryphhuA4GRmvc+TeHkKS2bQ15aH4+znp10qxDBGhGs+otCOXjFU6WQ7zeh/b4fw9Y9m+a5Okl/jtG01nOMH7Z/M/U0xwOHhgdYW2seoUn5/SpdrMAFxTJCrop0BG6gmZ56EnxJqady2Kq1DcQ4dQXUcpHLxrU4Lj+GRpdHMAqoA0g+8CAfKky8JdLyCAQGUEqdJJmPPSqv7rusFyqSSWCiRJM+J08zpT8kr3NM3azCqCot3OUawNv81Qv9r7W/sSTvuPEdDSR+GgBSw1Yabz3QAdOWtDXl7w7uYADrSJRvgdyltY+4Txc+3W3kAzvIgKoAYTJyjVo3PM1DG4l8Kys6GLqqyajvAc9PHkalwq0RjbfdChQNcp39j186P7bX7iHDrbcsvsFggAGJMAwPT0oSgtQceRvHfuF+H4yme4WtuGAZu7lIgan3o8PhRVrtaPZ/ZWbzEEgTkOpE6hQTFK7SP7S/ocot3IEDqBvFV27t1bZKFrcvrlkaZPmJrSwwklqVkY5Zar9w9/xRimyqMLcI07xMKJGsxZ0ieZpRe7SXb4IyezCjNo0zlGgkKsb8qe4PBKf2dzmcuoDAsRLQBmmdBzyxy8arXAqqXhlE2931MgmICGY23+VSccV3p3R1rHllHZ8/9MuON4hFlLjJJI015fzTXRxLG3B+8vMPMgUTxAKUOhWACNzlJ00kCZHj6Ums4u4NFdx5MR9DVotNE5Qcdj6jdxF65bYPDXCQA6ge6dBqAdJO53qi7jkwxULhwTOlxhceWOuhMifWtNc4JbIg5z5lo+td/um0E9mMwSc2UHTNMyQDrtzq8O0xS3iSeFuVpmXxHG77iMqa/d9mIjoZGpM0UOJ+1XNdsW2cZZZkJOUsAQhaYXnA2mBTX/DGHmYc6zqxP186Jt8HsqwYK0rtBPzEwRpzp83acco+FbgxYZRl4uBVjrNm/e0w/tHICge6Mgnf7oMazuJOtM8Z2QwzFilvVipDK8kEanUzOpijsq/wH0H5GvWLSr7mZfIkfryrzk6dnU0mqaMvxTshfZ0y3LIQAAh3IYATptzAbbTSq+N9nhbs5ba6h1bMQxJTNOXWF1O5itTieH+094lthqOQ2G1C3ODMQdWbNAMydjPPb0p1lmpJ1xQncwpvqxQ3DrgVjdAc3G3VQxykwoYaADU8/WlHFOz117+a4yNcCjO+bKIykD3tt/mda2l3AOwgyRz3H0NBNwFIg2pEkxJ5+BNSTkh3GLVMz+EwXsu8CCzA6qZGXlqNNWj4VueFuiozsRLEhcykxB15fOkNzhWq5FCBdlymOuoBGk6+lM8PKoqXGDACJ93npprHM+Jr0e+j3Sinv1OOGCp2+Oge2OtmIW2zZj3go0AE6SKSdpO0N217rrAXZlVl1+cgVY2HRbguKTp+jEfjS3jnDrl9gRcUAACGXMeex5aGvKhKf9dFyvQvlx+T1pxx/wBK1GtVfG7/AAWcH4/7NHuYhUUFYVW7jO5iQNOQPIV1OJ4RibSMBmVTCqzsgDa6WwSF21MQTQl7huKuILeIVXDMArhiIjbVZDmOkFdZOlY7hF65hrjYkqQwZkly692CABDCQdNeUCvUnKGS5ceh5sFLHUeTaYe1Zw59xZOhZLWrDp47cwPKlHErmFunL7IwCYIVVIy77GR02p0+KU21lbgJCsHdlbNIG4gEHWI19daT8EslrmZbftAC8ssMNTzMQPWvGz4dc3K9/e/sWh2zNjnHHXh93S/amKP7mXSFczrIBMaRBjQaR02NRxPCVUgvKa7kGMxhQJO81sruKvjRMO3qD8YGXSg8St+5lF6znthsxXJGkZeZ5BidfCuvHNpJSHyY4uTlDZeQlt4Aq+TUnKYPIwPxO3lXThc7O5Q5iboMqWICWwFA6MW2ptwK66d1rciCxZ1AaSZAkbqJIE7RTx7oaQVIB8FPwzAxQ1KEtkanKNNiPh3BrTRcuuSc66BfeItgEkgGNSdPDflT7C8Fwi5JtE+zZoGUywOuY5gpkS0chHxU3uGymXO1tVMD2Z1y7EmR7xHhVOH7RXLNxiuRwRlIbQgTOaBufdESPeJ8Kpjm5yd/AMtMIrTz1Mx2gW0oQ2sxVmuwM2YRm6FRlJO/kahhshV0FvTcErJgAErO/PT1rSYjhyY697W+2XL3VRdBvzjf5c6erw62WzFVZxvHdVjzJGstpufGg8iE0mF4LfLYu34knLzCkHQ+MLtXu1LftDWWUZRbtrbI13E7c4gjfxr6Bw7s9hReDmzaWWljoSZEamJ+FaL/AA9w640eztMd9Dr56Ggsm/JnDw0j43+xgC8Z95W0Hiw51ywuH9iquIhmOzbwPDoRX1fE9l8CHy+yTvAiM7SRmG3e/UUPe7G4CI9mAASf3j+Wvf8AAfCmVS5bId2072MghT/02XRAdND/ABDcR+VCXLw/9UJXOxAE6cyenTzrUcW4RhlQ+zRGyglQWLQdI1kmsvF8uGIthQWYdyWIMgFs1slHGwXNrA35TlNRu+nsO7FqaSS34+wdw/snYuYdS9tsxWGlghMagRMKdqm3YLCiYtvrpCsrRrO4Ej41dbvAr+8K9YWSWOpAOmsn08KMGDOQfaEE/dyiBz3mfWvnJ9qyW/E/mfQPsmNVaXyHuM4awH2RDno3d+cEUJZt3wB7S0o6lG9oPkoMVct8+zyMe8pZGI01U5SdesfOquz2JKXWssd++ms93YgeR/5V9RSTqj5W2WG4JgPbJ6ZgCPQmau/ZX8PjP0q/jvssh9ogedACBM+Z2+NIcH2cw2IVsjXLTK0EByYMA7NOnkazS6IZe1nMZxxbT5LhKxzNu7l/3ZcvzqD9oLAPevW52351Rc4W+HeGcX0TdSWtswAOk6hj4TWb4jw0Wy5e0FUkwWtggA6j7Qeca1JyS5Rbu2+H9jaDiCHUMh8QyxO/xippjAeY06Mv51h7HAXxNlAmRFBbNGYFpP38o720DpVh7B38oC3UEGd2H4T/AN1TSnwSexu0x5jTOR6H6VxuIt0J86wDdm+IW3XK3tJYTlYcuucKdhTC3w7Gq5Y3Lgkt9mSSN9DKkgaeFI0lymbnqbA40+Xr+VRu4oRq069GNYy9xDG22kmf4+8GiPBoI+FOuE8YuPbDObZmdCpHPqCfpRTg1d0ZqSGrEHofQVFkX9f0NArxC9ztodd0uEaeTKPhXsbx2xbCi4+RjrBUnnG4EU6UXwweJF17Bk/u3y66xmB8t4+INA4nszbecyKRrpmaNTJIE6UyFwbmADsToD5a+FSBnY840ajo8mDVXIHc4cWCjQAbkMRsZH+XXWZ+FWYLhgtD7MkAmT3yZPqatuM45EecH61y1iZkHU+BGlK40FSsIFx/4m9akMWdJ28qqa2saMR5oT9CKoJb+NI8Q6fiRQ0oNsYNilmQCfMCflXP2tTvpz5fjQ6YZydFQjwefllFWDAHy6j9Ghpi+ptT8iV10YRt8uvxpdd4FZLNJHeXKQRqP5gd5Omh00om5YI3NVrZ6SfHnR7uuDa75C7WEtp7mROv2cz89DUyrAQHRydjlA38BQh5GY5bAfo15En70H0j56UNAdQThFdSCzS2adsojoaZWeJd/MRHdiAfGd6Sqi82j0H4CuXAB96fQ/hUZ4IyabHWR9B3+1d6SBB8dfenkOg686vuYvumBNZgsev1Fc9sw5jXx/pVI+HZAb1ch3FrNy6kFP8AToQSGBBJIEaD50ut4Q2kMI4MliQpMsdSSU3Pl86mmMdd2+EV7+9Ln8R+VSzYVmSUm/gWw5nidpL4i3C4lrhJyXVKndrbJPpdtpI+NSxePIXKpYsdydo8MogmmDcVcdfUCoNxpuZn0/KuKX/mwvZndH/0pf5RX78zaDgyF2Zt2MmNJ0A1HkKG4xYFi2biAkAjPBM5SYkdCNPnTfPVeIGZSsxPgD8jXsHimVe/oVQtGupMnzoLh7+wxC80ugKx/nGxPmPpW2S2oHur/tFCcZwAvWHtiAYlT0Yag/H60ul2EAxvDA3e3O4EnePPrFKMeXssIiNgvkPHSdOZonAcVU2EPuusgoNO8NCCOlL71xoYzLE6GJidBpSzpDxm/eQw3EGQhcoBeJ7uU5iTrtGvka6zXWGa3iTame66IwkECAygEakDUVTjsUbZUkAqdGPME6Zh/wBU6bga3Law22umokkExPgKVOXRlbxS5VGeu3MeJIPthO6FW+IJBHwpZiu1d9dD3SN1ZIJjx0NP8Twq8SXC75NI5rC8/KfUVaVJtHOc0uFAcZ4BA0AYTMk7VNuXm0U7uK4pmYxXaq64OUJl6FVaJ6llJqvD3rlhHHNhAUZDGoOu+VfgaLxvDLBLZrbWmG4tt4T7r6ekiovwK4CwtXQ4UxD907DnqJkxvyqM4vItLdjKoU3Gv34guG4rdkZrbAROaCyx5qKExGIV74ZisRzOXbz1o3FYK/bH2lloH3l7w+KyKVWwoOhIBOoMGP1rTLYns+DSNw44u25zF2UqfeWCNQc07x8dKr4fwZLF1nzJ3hlObN01IyRmjaPHelVvEFJ9mR3hBjSR4j8avOHvZQVDXBE92Hy8oI3B8KrHtG2lP99QPA14qGhvtbS4WvKBoFK5UAE8pYyT1Iq/D37VxSCfbaag+0fcbd05eokdKyeOd2XKRlPKQV8OddwHaDGWBAOZejDMPQjUVSE/MlKPkbbDcMtZgBbZAJ2YhdtCATr5kDekuIw2OtXW9kW9mCcsw3dnSRB2FA2+3J1z2SDAAKPEejKR0+FWWu3oCwbBnafaT8dN/Kn1bk6ZrePcUsW7KG1DsWgkzOUCTIERrptSO32vw5Yq3d1jMMxB8YgR60MvbS1c7ossNJ72UjpsI61k+JcWZywCIituEQCY5yZPLka2rfZjVtuj6fb4rZzBFvW3Y6wrKTHkKsOMIMaHQ7gflXyDDXZcF2J8STPxrT8P4kyoVF24Ap8GGu2pB5+NG11F36Gxu4hJ1tzpuNPTQ6DxoN+L4cECWDE6KLgP1OtKl408DVCfFSD8jHKj8NxVCPtITSS0krA8tf8AuitD4M9S5QRbx9nX7S5pyKqY9Yq65jreUBSdOZEwOkSIpecfZMkOI3lRIjzA50DxPtDatHuxcJ0JUDT15/GmpeYL9g9/bDvKNr1I+MD5VYvEAN7a+hn/AJVkl7YJkzFbgEjUqpO+sQwn1ojD9q8KSDmYfy5P+/rQcYhTNZ+0WiNbZHU5/wAAJoW49oE9OQEz8TvSpuM2WkBgMg1MCInckDvVYl9GEi4uvu6+8PCdDpQ0RfX6jW/IZqloicxHL9SKouWVB/iH+n02NBudNRMVP2/Sem/4UHBrgyknyfTDVS2AGLay0TqSNOg2HpVz1yaYQ5FdArhrhatZqFtjgiF7hdAJYsCrGDJ6aQdBPnRQ4RZ/gHzq7NXc1CrAUXuFWWUqUXUESAJE9DyNZ3gF1rNx8LcOqklCea8onetVWf7WcObIL9vR7Wpj7yc/hvQaDYxs386glSs8juI/6oHit23kOaDqDGh2PL4UIe0Ia2CvvMB5DzpWs+dSlJJDL2FOKsF3JCwCoGhgRtBX72niOVU2MQ1sOOpjUlG1Ua5YKtRy4N3TKQZaQCAfl6UQnD7jC4qqSUAzDSRI0kNzIqFb2W711T4ALeKZU7hbu2IPLK0xJE6/1qN6wjuWuIjLnNsyI1ABzSNjy9a9axptXDav28q3AIOxynaQfKm+M4TKj2Y3uZyN/ehTAPLLJ9KOllVkhLZoz/8AhzDXCAguWswzLsysOcc6qu9kbyk+zdbg84O3MetabCYF1ZVIQqiwGEhj08vGgMZicmIvNlVwFTMG32Hu+Mmi0q8QFG5PR8PmZDE4B1/e2mEeB+tDeyH3SRW3XiZVr0tMQUVu8D1GvpQbfs90n2tpVJUEMhImdfjUtK/xdFbnzKKf6vyZXf3gp8x+NcucNRvuH/Tr+dPm7OWrh+yvRMwtxTr5HnzoK7wTE2pOWQOad75CilL/AITk4fwxOuAVTMnXSD50PiOH3DqYO+x6np+QpjisSWMPOlRW3mjKxnpQeVxe6GjhU1s18xJdwpB90jwAMfOp27dvKQZDawZMctxB212HOnBsP/ED6ULetn7yjzFPHtEZbWLPsuSKtoATEMsgFhI07xMeVcuY9yCJOog6k/raif2ZT4VW+D5g6eIqqkjncWd4fi21UnTLp6EDlXbXEcgiAd/PUdD51XZtlSSY2/EUM9vfejSYbaQzwHFYmGjXYxGvhqKYEWbsSAfQAn1isy1qefxo3hPFb2GYtacAkQVKhgfDUUsoauG0KnT3G+I4LZ+6N+hI38jS/E8OuL3ULEbiWkrry2qrEY+8XZ3RlnvEKgQeeiwBVC8WMtMgGI1nx386RrIpWnsG1VBBtYpTKlo6SfpO9bTstZU2w+IuuXYHuEAIonlAzE+tIsBh3uAMHyruSUOg6gmJ61osFgXa0rCCBoTIGvr6U7nKgqKPpxNczVVnqtnrqoiEzXiKDL14XzQ0msLy1PLQQxRrv7SaOlgbQXULuqkCCYMA7THPwob2xqQuU1Aso4dwu0FGayoYROkgmJMTymaYph0GyqPQVUjUQh0paoawLFuf2nDidMt74gJ+ZosOASQBJ3PXz61C5bl1b+EMP92X/wBtRJoxiCcuKE3avgbYlFyBcykmSSDEbDlqY36Vn+z3FSGNh5zKY1300PwNbjPWR7acHMjE2pzLGcDmB978DSZMf+SBGXQclxz8P14UPdwiOe8gbnJ3/wCqRdnMYrlnlg7RmWSRI6A7U/B0/X6261PkrbXADieDBlugBULxEydRvrGnpSjiGEabYEMzJl0HKYBjzG/hT/DY9LillOYEkbRJHUGPPWKp4rgvaL3QMw90kkQeoPONxIipzxprYvDNJS3M9xK1lurbWfdyifEkfD+tR4XeJuZZcZFYd3/MNfLan6WRCs4UuIM7wYnQ+c/GlRwypdZ1zGQdFIJktJgbxoKTumpWinfxcHFrevqF47I1slwtyIPeEHekbcFw7oHAuWgZ195dCRrPl1qfEOMFpUQVjUMsMNYmZ6/WgbePGQp9opIYdUYEzr0rSmtQkMdxT9v0KT2buETZdHHLXKT5Bt6BfDYi0ftEYa81mfIjemqcR+zyaSPvDcd6etF2+Mslu2AWJIEg7fPr5UjWOS3ReKy434X19OvkIWsme8jAn+XyO2/OqbeCDNoG8F11+A0rW2OKFWyvbGuzJsfhoD6UViFV4yuUbcSDry1giQafFj0bwk/33iZc7ltkinf70MLe4bBgzM7EQR5zUbHDbjuqAAFjAJIy+pO1PeJcDxJJIK3Byy7j0OtI3W7bOVgynpXRLLe0or38P6bHHHEl/bJ+vruO1/s/uwWa5YCgTmVi0nmMsCKzGJ4eEYqdCPgQdQfUUzu9ocREM7iBG0afDWqLeOk99VcE6tsfKY3pUoteF7+0dqS5QLYa7b/d3GXyYj5c6EvIxPeAJ6wAfkNa2WFOAug+0XIwEAhshnqYlXHoDQF7hKEE27nLSR49QNa1SrkNKzMtiHgCTA220neI8q1HD+JkWApZ9hz0Ime8BuZ1pc3CnJjSfKQfyou3w24AO6CPMSP6Um81sM46OT7G954OXIT4kgfIGoWGeDnyTOmWYj150jt8bbnB8qJs8cXnPyrrOUamomgl4pbPOr1xCnn+vSmoBbUhQP8AeyjkSZjQj8SKPw8sNo8DH4UQEgKrTFqbhtg94AEiDsfHajLdjrXjboWGiO1EWroIoR1ioCaOlNC3TLHuSZqXtqHzVzNT0JZcWrh131qrPXQ1GgGD45w5sFfF23+6c7RMeB/D+lPMFjluJIO8a6Tp+vrTnH4VLttkue6Rr4eOuxFYjBdnsSpZbZBTcOCMpBmCD035Vyzx6XsWjLbce3OIJb1MDUneNT1/r6UsxHagGQqFtdOnxMzRuB7DFjN26PSW+ZiKeWOxWHTWXbwJAB84E/OptS8h07MLiOIXXYBiVDbQD8CRrOnOKIs8LLEEKznwBPzEmt6OE4a2J9khg7lQx+dELiVHuiBHgPlS93J8sNoxy9nL9wQ1sR/9yB/8hQV3saw1tOD/ABIHzQNCV1Ab4TW7PEViR9V/OlVnh1pbzXrejOIIMAa67DmYGtN3SCpUfPMZgLlqQ1jUffQNmAn7w3PnFDgEqpDFoj39Apkaa/dmvqN5XdTnUEDwH47HyoHE4S2w0CsOYgGPPSKDwXwUh2hx+v1MSbzSA9kAyNmYg6jUAHbwmnl3EkAklHAE8pI8j0/Cj3sWwZCr5hRPx3oe7k1PXpp+t6eOKUb3FlkUlFVwZrA4h2n7YIRGUNsZ+gonCcSuFzbYKza7wQY5T9KY4fguHB7wlZmYJbTpqNJA50Jd4GRig6sptzOZQVI0iGXcGT1M61FQnGrOuU8WTV02tdPgTbGWfddch6D8tdKFHC7LsSAhg9Mh+Rg0Pw/Bs2IcMs6Oe8pIPeAn5713FW7dq6SVdBlMKkd4zzk7aeeg2ra9ra2FlhSlpi96sMPZ2yIOSNOpj47VG5wRAohnAGoIckCfAjTz0qd/EFcvs8zE8o0HmdxVaYi6Tra01k5uXgBE1W4vaiCjJLVYEOD3T7pG26zPmQZmiLWGZIU78yVKkj8dabYPFvbJK8xqCAZ8CKhj8a93Ln+7Mc4nz9KpGCXBOc9XJYbsQdPiNIrr3xIjUeh26xttQmIUaf5fxP5UVhx3T6VmkhbJLio1A/XxiibGLgREj5+hnwqlR9mx/nH0NKOIOQRBIlhMc9RvT9AVZqMHeUEZQNdNvqTy5R40xwvFkEhdYE9AAT+tKRW2OYDlFe4igyAQIJAI5EeNbJLTFy8hVyaF+PJC5dSeWZQR569enSirGPDciDGxH47Vl8K323/5QPSBp5U44S5NvUk95v8AlSxeoZvYaveB0kT051XnrhFQP4VRIRkqpZqkDVV6qIlI6XrwuVVXKpROy26FYFWAZSIIOxB5Gl9rBNZtqlmYDLznu+0JbU/yt8qNFeml0pjKTCA9X2rx60EtW2qEkNFhuavEVUKtFQZZEbokRAA69POgcTmQSAWIgQAOfMUxoa5zrJGbEOM4m2xGUknQmJiY0A2rhxaMgDAAkAMVn1hgQd6niBqf8xpayj9eNKoVLUa+gbedW0BOg1Pp5mgWMcwa6o0PrUDy8qNjJBSXrDIA6OCPvKwM+jDw5VO/cw4VgjOxjTMsENPJgY9COdLprjnSsgk5G/Pl1iY3ri28x036mB9arHP9c6qTdhyrGQSbMcwdRsa5ctHcho3nl+t/hUF//n8qhaPeHr9K1tBpHSDH6FQbxofitwhRBI93YxzNSY90eQ+lNF70I11P/9k=">
            <a:extLst>
              <a:ext uri="{FF2B5EF4-FFF2-40B4-BE49-F238E27FC236}">
                <a16:creationId xmlns:a16="http://schemas.microsoft.com/office/drawing/2014/main" id="{7EBDD74A-0320-43F2-A0FE-93B358D718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68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00" name="AutoShape 21" descr="data:image/jpeg;base64,/9j/4AAQSkZJRgABAQAAAQABAAD/2wCEAAkGBhISERQUExQWFBUWFxoZGBcYFxgYGhgYGhgdGB4cGBgXHCYeGBokGRcYHy8gIycpLCwsFR4xNTAqNSYrLCkBCQoKDgwOGg8PGiwkHyQvLCwwLiksLywtLCwsLywsLCwsLC8sKSwvLCwsLCwsLCwsKSwsLCwsLCwsLCwsLCwsLP/AABEIALoBDwMBIgACEQEDEQH/xAAcAAACAwEBAQEAAAAAAAAAAAAEBQIDBgEABwj/xABEEAACAQIEAwUFBQUIAQMFAAABAhEAAwQSITEFQVEGImFxgRMykaGxI0LB0fAUM1Ji4QcVFnKCkrLxQyTS4lNjg6LC/8QAGgEAAwEBAQEAAAAAAAAAAAAAAQIDAAQFBv/EADERAAICAQMBBQgBBQEBAAAAAAABAhEDEiExQQQTIlGxYXGBkaHB0fDhFDJCgvEFFf/aAAwDAQACEQMRAD8A+3zXq9XAw6iiA9Xq7Fey1jHK5Ustey1rARqU1zLXorGJA16K4BUqAxFhXAtTrlEBGK5Uq5FYB4V4NXRSfimNs2bqu7HORAE6AdY5UUr2A3W43S5M+Bj4VOl+H4vabbT9eFGJiFOxFKxk7LK9Xq9WCer1er1Yx6vV6vVjHq9S/i968F+wCF51DNl7vX4xXcPj4Rfalc8d7LqAfOjW1gsPpF2h7UW8OpAIL/IH8T4Up7Q9uABksgknmIk/5eg/mNKOD9nLl5xdvFoGo5DX+HMfi25+to468UyEsjl4YfMCXD4vGuTKqp1OcAnyIg/7RtW44XwlLKhVAB6xEnme9JHoKLw2FCiFEAcht/8AqAPianevLbEswQeLBfpqa08ljQx17WTK/h+pf8q9lnx+LfkooduIWpXvgFoy6anl96TFWlx0JHUyR89KmVaaJZtN/SQI9E1ryoeWnkoX/lJoe3xJTpntgzsHHWOVXx1Py/OfpQszi1yHZR0qItiZgT1jWpE16aBiVcmuVysayU16a5XIrGslNdqFemtRrJ16h0xYZso1gkE8gQAdfiPjRFAJ6uGoYi9lUseVWVjHIrteoXiPEUs2y7mAPmelbkHAPxvjCYe2WOrfdHU0h4Jwt7r/ALRe1Y6gHkP1+tqo4fhXxd437ohB7i/0/X1rWKsVW9KpE0tTti/E8JVtR3T1HP8AA/WgX9ra94Zl6jf1G4/WtNmxJ9oEyNBWc+mXynr4eNXlAf1+vlSX5jOPkKLXFBEh4HiYoyzxRiAQQw6/1FDcR7P27oIIid45+Y/GJ8aWW0uYdcpUMijTLyE8xuNzQ0+QLa5NIvFBzHwpVj+LLZue2uXn9mdBaCyZjX00mo4e/nXMAQPEED4nQ/GlfFL2FOmIa02U6Lq5HLZAdaELvdBclWxqP74WAVEyJHKqLnFHPQeVIG44uW37K1du5gQoAC6KY1mSBPhQf99YhiwCWbOXcMS7bxpMAnQ8uVHSwq3wrGNy7lvvcdwcyKqrJLaEzp6iI60HxBcVdVlVBbBAy+0IUe8JLCZPdkwBHWkfEsSl17ivistx2hVW33woJKgsIUT1p32V4UttbjjNcf3SWYkkDKdIG5PMnWKeLSdvnoNPDJxvpw/eW8B7HqhL3W9sx6SR6mB6DYeO9adXVSAMoPmM34mszxvGHOFlhEZlBYbmeZ1JU/Oq8Ylv2WZbb2yHgZsxLaTMxA/oaSeVts6cXY0lHetXs/k0/EOJLaALk6mAFGvzIoHELbui3fIYwuZVOo1GYZgNJ/KkeMxRbD2p3k81kjYExrsNzTEYsLhFlh+6UQQTrkiBmMb9KXVux3h0Ri1y219gXC4xr932j5FFoBjGhO8DmTsf0ahYuvjbrZ2ZUUTlXlJgDUxJgyT0qngChhelgAwCDU6xJOgBJAkfOuYBbthmJtMwMCQs7TBEjxPKkvizskoqWRY2tSpL70Hv2cs5YzwQdw2YnUxpGhj6U2wFgW0CgM8feZdY82jSs5fxl7EnufZJPNufkBmJ30j1p7w/CZEVACY5m2SSeZJaBJqka6I8/O56VGc7flzXxNFNcqVeiicpGvTUor0UTHJrtLLnE0W8ylicoWVAELM7nnPTlRK8St9T8DQexluFVXfvhFZmMKoknwFRXFofvD9edZzjeK/ar4wqHuLDXiOf8n50VuBui/h3Er91XuxlQscgjXLG5Boy3xV/A+n5URhyoBRQQEhfdIG0iCdCI6UBfwj5mYKAJ0AM5hG8R3TPLWtLcy2LOIcRLWmGXUxt5iflRo4vbkAmCdhpr5daSWSZLZpBiFgDLG/j8aos3WABvezDgtDEhQFnkWjlE1O2Pq2NDjOMIlt3mSoJg92SBtJGhNZK1cfiN0OZWyh0XkTvuDr50Jd4c2LcZbqC0SS2Vsxcq2UiVGXw35RWnw+Is2kyoR3VmPAEKTp41W1Fe0RRlN8bBbcMtnISP3ZlYJA9YOo8DRQ/X/dK8PxwEL3WJhc2VfdLDQHntXeLcQZDbAIXMSCza5QNZj9b0mossUtWkZyP1/SqcXicisQpYgTEgAzpudBSFeK3S1owSSWGUDLmADQT8z6eNL7uKPs7i6hnvRv/ACqTA5mSOVI5l49md7v9t/ge2MSLSNcciHIIUEvHLQkmZMmdOQqriXHwqoVBbMAw1ywJ6QfKkWIxJNm5b5gkqIOaGB6ePhzFVXMFcYnus2TRdOTMSYG8CBr40ut9Doj2fHzN9fp0HHG+Di8phCz7DM7gbz0I5c+tZ+9gLj3GAa2hhmuMQW1Jju5JnetejAElu6J3aBz6sAfmaRrxLDWrju2Jw4JEZQwcrrOwzVV22jjxSUYy8+nvFt3h926+Vbr5gveZO5nEjfwnlVuG4WGa5KZmtWxlJJlTLAnfU6c5ro7W4K3cdxeuOWEEJbI5zoWgRtS+5/aJh7Tn2WGuMzn3muBZ1J2GbmT8aVRZ0POknS6R+lDbDX7aWGkoHJYRlGcydNYnbxpjweyVtH2gKyScpAkCQASGeNY/h561lm7a32j2eGtKeROZz9RQL9quIZgoPs5/+nZVR8cp+tKpQT3ktvabIsk4tRg93fn9jacS4fcuXFa2sgQfUNP3BP63qrHcOvPHtnVFG4zhfgXaR579Kw2MbG3QS1+60brnaD6AxUMNwMMAxI11kmqaYve+SXfZI1HituNzb4njmCtoEvYizlGyBy22ghbK/jSa/wBp+FgyGd45JbYD19q2vwpFiOE2Rq7CBzmB8SaS30w4YgKCP4iPppJFW7mT3cdvN7fz8iMcySajN35K36OvnRuLn9p1oaW8PcbpmuC2PhbWhcV/aJeI+zsWRpzDOQektFZG3ikUAKhIHNdzp/Ny9KMt8SXmt1fIIfjIrnnl0ulF/v1OiHZlJW5L4v8Aigq/224q/wD5VtDomQfRZ+dAnH4u6RnxLtvpnb84+VXft9ojVrgPIm2sDrsvlVT4iM2Rg4AHeyhdSdiPIVGOXJN0nX+rXrfqdE8OHGr03/vfpR+gxcEkcxE+tV43Erbtu7GFVSSfAD60jbFM73HDHJmypBOy6E+r5vgKCxONa9dSwGzCS10HUBVMAa8y8f7TXVW9Hkath1huMd0Sp1E6nXXXWu4vtAlu2zsG7o201PIDxJ0obiC5e9yEA/8AQpFgw2JvqjEFLPfcgQGck5BEn3RqZ5xWrcN9BrwnDRZZ7gLXLrZrmUEkMTEDnC6DwArl3MCy7EDRtwZnlM8qMx/Exa3BMdPj13ilHFOJyACNY3BjYmYiNO7SyaZWGKTqgfiPELvsUNtH9qxAygSQerRIC6a6+E037PYC3ZtgyC7TneIk7mCfu6T00pFb9sQuWSxMSFOmWBqxJPM+hNTxGNtgMr3bduSIDXFmAGHWdyPjQ1bUkOsCW8pGlucZtLmkxlnmDMCZAE/oVWeMKVcqGIUE6DeJGhJ11EVjcVxTD6TeU5VYDIrtOYkySFjdtp5Vxe0tpJKreYFY0UJAknctO5OtLqfUq8cK2tsZcXxYc24ADE6w5A5LJa0MwMNtzyxtQ2CwpuuYhMy7i2haCQQSbhInQ6jqOlIx2kzElbGp+9cuMJMzOVFWPQ8hUbPH75ggWUhRottmga6HNm1E/OlTd3Y0lHTpjHf9Zp8PagiCZF/LmJBgKuh0Gms+GtcOZRqDmuB7aqdJY3C2s8oEzWXbtBceQcXc00i2CoHh9mABSHFMt1yua7f13c5gIOveYnnERRpXuOsk6utj6Pc4gtg5TiLFtWcMWa6gaAoBXITuYjwqeM7VYLNbb9oT7MkgW1LySI5AjnXzpuAWFBKWwpPUgD5Cp2CqD3UJ/wA4/wDbNLrS4i/p+QOGrxakn8V7PJmwx/8AaHhA6sFxFxk2MKgEgg8+h6UvftwJzWsGJmQzsTrEE90DWPGsriLtzvFTkXViSS8AdCVnSld3iltvfxF1vBQR9Yo+N8JfV/ZepksK5k38l936GxxXbfGNqDaQ/wAqZm+LlooF8Zj7/v4m6qyNrnsh8EjSs7b4zhl+5cY/zEfnVh7WoPds/Fo+goxhk6/g0suFKoxS9+7/AB9B3j+FKEk3c5Gph8x67mZoPDWbSrPs7jSJ/Wopfb7UPcYILaAMYO5In1qvHdo7yOUXKANB3RMbazNCeGc3TbXuZsfaY41/an70O7eMUbYd/WI/5TXMTxh//HhyD/MBHwH51lrvaC+f/IfTT6RVLcRvHUsx9WP41P8AoIt3Lf4sf/6MkvCkvckam9xPFNHdW3HSfzobEXrrAZ7yrBOzhdDuJBnkKz+Hw9262UTJ5kGPjFebAXQAcp10jnvG1Xx9lx42qS+X5OfJ23LkTTk/nXpRorfHCsKvs2Mx3ndvkTQ78eukwXCfyosb+Pr1pRw+yzXbeh0dZ0P8Q+lEY/CsXOVWaByBOpAHLz+VdrzzW1/Y4Fhx05V6v1Lf7wQ+87sfGPqTUP7ztg+6T6/0oazwe4SFy5SQSSdgByPj/Sj8L2RuvuYEbgSD4TIFSm4papsdZNL0r0If4hj3UX4E/jUG7R3DzA8lFNR2AbcuY693fpv1qKdj8joSSwJAiVgyDyiufJlww55KKU35iV+OXD975Cqmx94iJb0zfhWxtcK7o7irqdCQNOR389KmOG6HRCYEaE6850NJ39cRHUdSvUfVmuWLNsWzcVQBGrCdo260owHGcFZe4Rda45PeItu0ADQSFj50P2kt3rlzJ3FdLJykMDOv823qK+ftgsWWtC5HeYqSAkQTtKjQHn+NdMabdnO1smj6Nj/7QsOMyi3cc7Ze6JPSC0/Kl47ZXLQPs8LbXaZdmjTnlQAHXaa+fi3da3iGN5ptOoaGggEsoCkDmY+VH8N4k2GXv2w7MAVN7NmIDEd3eTtqd6M4tf2jY5w5lv8AQ0+K7UXrgFxzYttG0GQCdN38BypFc7UXNR+0ZQNAMyIYA5BFzHnuax/F7avduvpPMCT48hyFHcT4cgv3VZczBgO6TrI0jloPpUnjvlv0L9+oqqXx39Q6/wBpFykXHN1iZBZ3YCdpzafChsHxexbJunvnaQggHfST051Y+FW3cVzbVpCuMymMuXYdYII9KLxK2vZtfCoMjBigBAaQdp6Bdd+flRcE90vqT7+rjaKLnbxPuo3xVfoKZ2MLdxGaScqsVyloBiDJiCd+tKhcuPmb2IBy5oNsCAdpJcSIG4FCcWteyx9yEBdWJR2DaCDqAGgyARqDtU5YU90h49ocYvc1bcPCjV7KjWNt/MtvQnBeFPet5ixABjSBt4wTNKMV7V7gBg6hiqrtGukydqZYTD8SU+zw7XLZJfu5LOVSNQS91CDmHRtKVdnk1vX78DLtO1psbP2SDe+zN4FmI+FKeNcKWxesLJCnU6nb9Cld3jfF1JV7l9SJn7K3y0gEW4PmN6OwmAv4zC3GvtduXkJCSgkqQoiFUaZmJ26+jrBKHIO+1vdjlP2Rdc1pfEgD/lXH7QYJRrfT/SC3/AGvni8JdbosshW4Wy5SpzAjU93QnTWtHf7IA4ZntoxdUVhyJM98H7VgdJIAUe5EmabuF1YintaQxxfHMLiLV5LTu7C2W1R1ESBuwHWsRbwaknM4URPr08Ke9hLAa7fBUMPYHQzGpHQjw+FImsajzHz1qkIqDaRpSuKGGG4Nhz716P8AUvryphhuA4GRmvc+TeHkKS2bQ15aH4+znp10qxDBGhGs+otCOXjFU6WQ7zeh/b4fw9Y9m+a5Okl/jtG01nOMH7Z/M/U0xwOHhgdYW2seoUn5/SpdrMAFxTJCrop0BG6gmZ56EnxJqady2Kq1DcQ4dQXUcpHLxrU4Lj+GRpdHMAqoA0g+8CAfKky8JdLyCAQGUEqdJJmPPSqv7rusFyqSSWCiRJM+J08zpT8kr3NM3azCqCot3OUawNv81Qv9r7W/sSTvuPEdDSR+GgBSw1Yabz3QAdOWtDXl7w7uYADrSJRvgdyltY+4Txc+3W3kAzvIgKoAYTJyjVo3PM1DG4l8Kys6GLqqyajvAc9PHkalwq0RjbfdChQNcp39j186P7bX7iHDrbcsvsFggAGJMAwPT0oSgtQceRvHfuF+H4yme4WtuGAZu7lIgan3o8PhRVrtaPZ/ZWbzEEgTkOpE6hQTFK7SP7S/ocot3IEDqBvFV27t1bZKFrcvrlkaZPmJrSwwklqVkY5Zar9w9/xRimyqMLcI07xMKJGsxZ0ieZpRe7SXb4IyezCjNo0zlGgkKsb8qe4PBKf2dzmcuoDAsRLQBmmdBzyxy8arXAqqXhlE2931MgmICGY23+VSccV3p3R1rHllHZ8/9MuON4hFlLjJJI015fzTXRxLG3B+8vMPMgUTxAKUOhWACNzlJ00kCZHj6Ums4u4NFdx5MR9DVotNE5Qcdj6jdxF65bYPDXCQA6ge6dBqAdJO53qi7jkwxULhwTOlxhceWOuhMifWtNc4JbIg5z5lo+td/um0E9mMwSc2UHTNMyQDrtzq8O0xS3iSeFuVpmXxHG77iMqa/d9mIjoZGpM0UOJ+1XNdsW2cZZZkJOUsAQhaYXnA2mBTX/DGHmYc6zqxP186Jt8HsqwYK0rtBPzEwRpzp83acco+FbgxYZRl4uBVjrNm/e0w/tHICge6Mgnf7oMazuJOtM8Z2QwzFilvVipDK8kEanUzOpijsq/wH0H5GvWLSr7mZfIkfryrzk6dnU0mqaMvxTshfZ0y3LIQAAh3IYATptzAbbTSq+N9nhbs5ba6h1bMQxJTNOXWF1O5itTieH+094lthqOQ2G1C3ODMQdWbNAMydjPPb0p1lmpJ1xQncwpvqxQ3DrgVjdAc3G3VQxykwoYaADU8/WlHFOz117+a4yNcCjO+bKIykD3tt/mda2l3AOwgyRz3H0NBNwFIg2pEkxJ5+BNSTkh3GLVMz+EwXsu8CCzA6qZGXlqNNWj4VueFuiozsRLEhcykxB15fOkNzhWq5FCBdlymOuoBGk6+lM8PKoqXGDACJ93npprHM+Jr0e+j3Sinv1OOGCp2+Oge2OtmIW2zZj3go0AE6SKSdpO0N217rrAXZlVl1+cgVY2HRbguKTp+jEfjS3jnDrl9gRcUAACGXMeex5aGvKhKf9dFyvQvlx+T1pxx/wBK1GtVfG7/AAWcH4/7NHuYhUUFYVW7jO5iQNOQPIV1OJ4RibSMBmVTCqzsgDa6WwSF21MQTQl7huKuILeIVXDMArhiIjbVZDmOkFdZOlY7hF65hrjYkqQwZkly692CABDCQdNeUCvUnKGS5ceh5sFLHUeTaYe1Zw59xZOhZLWrDp47cwPKlHErmFunL7IwCYIVVIy77GR02p0+KU21lbgJCsHdlbNIG4gEHWI19daT8EslrmZbftAC8ssMNTzMQPWvGz4dc3K9/e/sWh2zNjnHHXh93S/amKP7mXSFczrIBMaRBjQaR02NRxPCVUgvKa7kGMxhQJO81sruKvjRMO3qD8YGXSg8St+5lF6znthsxXJGkZeZ5BidfCuvHNpJSHyY4uTlDZeQlt4Aq+TUnKYPIwPxO3lXThc7O5Q5iboMqWICWwFA6MW2ptwK66d1rciCxZ1AaSZAkbqJIE7RTx7oaQVIB8FPwzAxQ1KEtkanKNNiPh3BrTRcuuSc66BfeItgEkgGNSdPDflT7C8Fwi5JtE+zZoGUywOuY5gpkS0chHxU3uGymXO1tVMD2Z1y7EmR7xHhVOH7RXLNxiuRwRlIbQgTOaBufdESPeJ8Kpjm5yd/AMtMIrTz1Mx2gW0oQ2sxVmuwM2YRm6FRlJO/kahhshV0FvTcErJgAErO/PT1rSYjhyY697W+2XL3VRdBvzjf5c6erw62WzFVZxvHdVjzJGstpufGg8iE0mF4LfLYu34knLzCkHQ+MLtXu1LftDWWUZRbtrbI13E7c4gjfxr6Bw7s9hReDmzaWWljoSZEamJ+FaL/AA9w640eztMd9Dr56Ggsm/JnDw0j43+xgC8Z95W0Hiw51ywuH9iquIhmOzbwPDoRX1fE9l8CHy+yTvAiM7SRmG3e/UUPe7G4CI9mAASf3j+Wvf8AAfCmVS5bId2072MghT/02XRAdND/ABDcR+VCXLw/9UJXOxAE6cyenTzrUcW4RhlQ+zRGyglQWLQdI1kmsvF8uGIthQWYdyWIMgFs1slHGwXNrA35TlNRu+nsO7FqaSS34+wdw/snYuYdS9tsxWGlghMagRMKdqm3YLCiYtvrpCsrRrO4Ej41dbvAr+8K9YWSWOpAOmsn08KMGDOQfaEE/dyiBz3mfWvnJ9qyW/E/mfQPsmNVaXyHuM4awH2RDno3d+cEUJZt3wB7S0o6lG9oPkoMVct8+zyMe8pZGI01U5SdesfOquz2JKXWssd++ms93YgeR/5V9RSTqj5W2WG4JgPbJ6ZgCPQmau/ZX8PjP0q/jvssh9ogedACBM+Z2+NIcH2cw2IVsjXLTK0EByYMA7NOnkazS6IZe1nMZxxbT5LhKxzNu7l/3ZcvzqD9oLAPevW52351Rc4W+HeGcX0TdSWtswAOk6hj4TWb4jw0Wy5e0FUkwWtggA6j7Qeca1JyS5Rbu2+H9jaDiCHUMh8QyxO/xippjAeY06Mv51h7HAXxNlAmRFBbNGYFpP38o720DpVh7B38oC3UEGd2H4T/AN1TSnwSexu0x5jTOR6H6VxuIt0J86wDdm+IW3XK3tJYTlYcuucKdhTC3w7Gq5Y3Lgkt9mSSN9DKkgaeFI0lymbnqbA40+Xr+VRu4oRq069GNYy9xDG22kmf4+8GiPBoI+FOuE8YuPbDObZmdCpHPqCfpRTg1d0ZqSGrEHofQVFkX9f0NArxC9ztodd0uEaeTKPhXsbx2xbCi4+RjrBUnnG4EU6UXwweJF17Bk/u3y66xmB8t4+INA4nszbecyKRrpmaNTJIE6UyFwbmADsToD5a+FSBnY840ajo8mDVXIHc4cWCjQAbkMRsZH+XXWZ+FWYLhgtD7MkAmT3yZPqatuM45EecH61y1iZkHU+BGlK40FSsIFx/4m9akMWdJ28qqa2saMR5oT9CKoJb+NI8Q6fiRQ0oNsYNilmQCfMCflXP2tTvpz5fjQ6YZydFQjwefllFWDAHy6j9Ghpi+ptT8iV10YRt8uvxpdd4FZLNJHeXKQRqP5gd5Omh00om5YI3NVrZ6SfHnR7uuDa75C7WEtp7mROv2cz89DUyrAQHRydjlA38BQh5GY5bAfo15En70H0j56UNAdQThFdSCzS2adsojoaZWeJd/MRHdiAfGd6Sqi82j0H4CuXAB96fQ/hUZ4IyabHWR9B3+1d6SBB8dfenkOg686vuYvumBNZgsev1Fc9sw5jXx/pVI+HZAb1ch3FrNy6kFP8AToQSGBBJIEaD50ut4Q2kMI4MliQpMsdSSU3Pl86mmMdd2+EV7+9Ln8R+VSzYVmSUm/gWw5nidpL4i3C4lrhJyXVKndrbJPpdtpI+NSxePIXKpYsdydo8MogmmDcVcdfUCoNxpuZn0/KuKX/mwvZndH/0pf5RX78zaDgyF2Zt2MmNJ0A1HkKG4xYFi2biAkAjPBM5SYkdCNPnTfPVeIGZSsxPgD8jXsHimVe/oVQtGupMnzoLh7+wxC80ugKx/nGxPmPpW2S2oHur/tFCcZwAvWHtiAYlT0Yag/H60ul2EAxvDA3e3O4EnePPrFKMeXssIiNgvkPHSdOZonAcVU2EPuusgoNO8NCCOlL71xoYzLE6GJidBpSzpDxm/eQw3EGQhcoBeJ7uU5iTrtGvka6zXWGa3iTame66IwkECAygEakDUVTjsUbZUkAqdGPME6Zh/wBU6bga3Law22umokkExPgKVOXRlbxS5VGeu3MeJIPthO6FW+IJBHwpZiu1d9dD3SN1ZIJjx0NP8Twq8SXC75NI5rC8/KfUVaVJtHOc0uFAcZ4BA0AYTMk7VNuXm0U7uK4pmYxXaq64OUJl6FVaJ6llJqvD3rlhHHNhAUZDGoOu+VfgaLxvDLBLZrbWmG4tt4T7r6ekiovwK4CwtXQ4UxD907DnqJkxvyqM4vItLdjKoU3Gv34guG4rdkZrbAROaCyx5qKExGIV74ZisRzOXbz1o3FYK/bH2lloH3l7w+KyKVWwoOhIBOoMGP1rTLYns+DSNw44u25zF2UqfeWCNQc07x8dKr4fwZLF1nzJ3hlObN01IyRmjaPHelVvEFJ9mR3hBjSR4j8avOHvZQVDXBE92Hy8oI3B8KrHtG2lP99QPA14qGhvtbS4WvKBoFK5UAE8pYyT1Iq/D37VxSCfbaag+0fcbd05eokdKyeOd2XKRlPKQV8OddwHaDGWBAOZejDMPQjUVSE/MlKPkbbDcMtZgBbZAJ2YhdtCATr5kDekuIw2OtXW9kW9mCcsw3dnSRB2FA2+3J1z2SDAAKPEejKR0+FWWu3oCwbBnafaT8dN/Kn1bk6ZrePcUsW7KG1DsWgkzOUCTIERrptSO32vw5Yq3d1jMMxB8YgR60MvbS1c7ossNJ72UjpsI61k+JcWZywCIituEQCY5yZPLka2rfZjVtuj6fb4rZzBFvW3Y6wrKTHkKsOMIMaHQ7gflXyDDXZcF2J8STPxrT8P4kyoVF24Ap8GGu2pB5+NG11F36Gxu4hJ1tzpuNPTQ6DxoN+L4cECWDE6KLgP1OtKl408DVCfFSD8jHKj8NxVCPtITSS0krA8tf8AuitD4M9S5QRbx9nX7S5pyKqY9Yq65jreUBSdOZEwOkSIpecfZMkOI3lRIjzA50DxPtDatHuxcJ0JUDT15/GmpeYL9g9/bDvKNr1I+MD5VYvEAN7a+hn/AJVkl7YJkzFbgEjUqpO+sQwn1ojD9q8KSDmYfy5P+/rQcYhTNZ+0WiNbZHU5/wAAJoW49oE9OQEz8TvSpuM2WkBgMg1MCInckDvVYl9GEi4uvu6+8PCdDpQ0RfX6jW/IZqloicxHL9SKouWVB/iH+n02NBudNRMVP2/Sem/4UHBrgyknyfTDVS2AGLay0TqSNOg2HpVz1yaYQ5FdArhrhatZqFtjgiF7hdAJYsCrGDJ6aQdBPnRQ4RZ/gHzq7NXc1CrAUXuFWWUqUXUESAJE9DyNZ3gF1rNx8LcOqklCea8onetVWf7WcObIL9vR7Wpj7yc/hvQaDYxs386glSs8juI/6oHit23kOaDqDGh2PL4UIe0Ia2CvvMB5DzpWs+dSlJJDL2FOKsF3JCwCoGhgRtBX72niOVU2MQ1sOOpjUlG1Ua5YKtRy4N3TKQZaQCAfl6UQnD7jC4qqSUAzDSRI0kNzIqFb2W711T4ALeKZU7hbu2IPLK0xJE6/1qN6wjuWuIjLnNsyI1ABzSNjy9a9axptXDav28q3AIOxynaQfKm+M4TKj2Y3uZyN/ehTAPLLJ9KOllVkhLZoz/8AhzDXCAguWswzLsysOcc6qu9kbyk+zdbg84O3MetabCYF1ZVIQqiwGEhj08vGgMZicmIvNlVwFTMG32Hu+Mmi0q8QFG5PR8PmZDE4B1/e2mEeB+tDeyH3SRW3XiZVr0tMQUVu8D1GvpQbfs90n2tpVJUEMhImdfjUtK/xdFbnzKKf6vyZXf3gp8x+NcucNRvuH/Tr+dPm7OWrh+yvRMwtxTr5HnzoK7wTE2pOWQOad75CilL/AITk4fwxOuAVTMnXSD50PiOH3DqYO+x6np+QpjisSWMPOlRW3mjKxnpQeVxe6GjhU1s18xJdwpB90jwAMfOp27dvKQZDawZMctxB212HOnBsP/ED6ULetn7yjzFPHtEZbWLPsuSKtoATEMsgFhI07xMeVcuY9yCJOog6k/raif2ZT4VW+D5g6eIqqkjncWd4fi21UnTLp6EDlXbXEcgiAd/PUdD51XZtlSSY2/EUM9vfejSYbaQzwHFYmGjXYxGvhqKYEWbsSAfQAn1isy1qefxo3hPFb2GYtacAkQVKhgfDUUsoauG0KnT3G+I4LZ+6N+hI38jS/E8OuL3ULEbiWkrry2qrEY+8XZ3RlnvEKgQeeiwBVC8WMtMgGI1nx386RrIpWnsG1VBBtYpTKlo6SfpO9bTstZU2w+IuuXYHuEAIonlAzE+tIsBh3uAMHyruSUOg6gmJ61osFgXa0rCCBoTIGvr6U7nKgqKPpxNczVVnqtnrqoiEzXiKDL14XzQ0msLy1PLQQxRrv7SaOlgbQXULuqkCCYMA7THPwob2xqQuU1Aso4dwu0FGayoYROkgmJMTymaYph0GyqPQVUjUQh0paoawLFuf2nDidMt74gJ+ZosOASQBJ3PXz61C5bl1b+EMP92X/wBtRJoxiCcuKE3avgbYlFyBcykmSSDEbDlqY36Vn+z3FSGNh5zKY1300PwNbjPWR7acHMjE2pzLGcDmB978DSZMf+SBGXQclxz8P14UPdwiOe8gbnJ3/wCqRdnMYrlnlg7RmWSRI6A7U/B0/X6261PkrbXADieDBlugBULxEydRvrGnpSjiGEabYEMzJl0HKYBjzG/hT/DY9LillOYEkbRJHUGPPWKp4rgvaL3QMw90kkQeoPONxIipzxprYvDNJS3M9xK1lurbWfdyifEkfD+tR4XeJuZZcZFYd3/MNfLan6WRCs4UuIM7wYnQ+c/GlRwypdZ1zGQdFIJktJgbxoKTumpWinfxcHFrevqF47I1slwtyIPeEHekbcFw7oHAuWgZ195dCRrPl1qfEOMFpUQVjUMsMNYmZ6/WgbePGQp9opIYdUYEzr0rSmtQkMdxT9v0KT2buETZdHHLXKT5Bt6BfDYi0ftEYa81mfIjemqcR+zyaSPvDcd6etF2+Mslu2AWJIEg7fPr5UjWOS3ReKy434X19OvkIWsme8jAn+XyO2/OqbeCDNoG8F11+A0rW2OKFWyvbGuzJsfhoD6UViFV4yuUbcSDry1giQafFj0bwk/33iZc7ltkinf70MLe4bBgzM7EQR5zUbHDbjuqAAFjAJIy+pO1PeJcDxJJIK3Byy7j0OtI3W7bOVgynpXRLLe0or38P6bHHHEl/bJ+vruO1/s/uwWa5YCgTmVi0nmMsCKzGJ4eEYqdCPgQdQfUUzu9ocREM7iBG0afDWqLeOk99VcE6tsfKY3pUoteF7+0dqS5QLYa7b/d3GXyYj5c6EvIxPeAJ6wAfkNa2WFOAug+0XIwEAhshnqYlXHoDQF7hKEE27nLSR49QNa1SrkNKzMtiHgCTA220neI8q1HD+JkWApZ9hz0Ime8BuZ1pc3CnJjSfKQfyou3w24AO6CPMSP6Um81sM46OT7G954OXIT4kgfIGoWGeDnyTOmWYj150jt8bbnB8qJs8cXnPyrrOUamomgl4pbPOr1xCnn+vSmoBbUhQP8AeyjkSZjQj8SKPw8sNo8DH4UQEgKrTFqbhtg94AEiDsfHajLdjrXjboWGiO1EWroIoR1ioCaOlNC3TLHuSZqXtqHzVzNT0JZcWrh131qrPXQ1GgGD45w5sFfF23+6c7RMeB/D+lPMFjluJIO8a6Tp+vrTnH4VLttkue6Rr4eOuxFYjBdnsSpZbZBTcOCMpBmCD035Vyzx6XsWjLbce3OIJb1MDUneNT1/r6UsxHagGQqFtdOnxMzRuB7DFjN26PSW+ZiKeWOxWHTWXbwJAB84E/OptS8h07MLiOIXXYBiVDbQD8CRrOnOKIs8LLEEKznwBPzEmt6OE4a2J9khg7lQx+dELiVHuiBHgPlS93J8sNoxy9nL9wQ1sR/9yB/8hQV3saw1tOD/ABIHzQNCV1Ab4TW7PEViR9V/OlVnh1pbzXrejOIIMAa67DmYGtN3SCpUfPMZgLlqQ1jUffQNmAn7w3PnFDgEqpDFoj39Apkaa/dmvqN5XdTnUEDwH47HyoHE4S2w0CsOYgGPPSKDwXwUh2hx+v1MSbzSA9kAyNmYg6jUAHbwmnl3EkAklHAE8pI8j0/Cj3sWwZCr5hRPx3oe7k1PXpp+t6eOKUb3FlkUlFVwZrA4h2n7YIRGUNsZ+gonCcSuFzbYKza7wQY5T9KY4fguHB7wlZmYJbTpqNJA50Jd4GRig6sptzOZQVI0iGXcGT1M61FQnGrOuU8WTV02tdPgTbGWfddch6D8tdKFHC7LsSAhg9Mh+Rg0Pw/Bs2IcMs6Oe8pIPeAn5713FW7dq6SVdBlMKkd4zzk7aeeg2ra9ra2FlhSlpi96sMPZ2yIOSNOpj47VG5wRAohnAGoIckCfAjTz0qd/EFcvs8zE8o0HmdxVaYi6Tra01k5uXgBE1W4vaiCjJLVYEOD3T7pG26zPmQZmiLWGZIU78yVKkj8dabYPFvbJK8xqCAZ8CKhj8a93Ln+7Mc4nz9KpGCXBOc9XJYbsQdPiNIrr3xIjUeh26xttQmIUaf5fxP5UVhx3T6VmkhbJLio1A/XxiibGLgREj5+hnwqlR9mx/nH0NKOIOQRBIlhMc9RvT9AVZqMHeUEZQNdNvqTy5R40xwvFkEhdYE9AAT+tKRW2OYDlFe4igyAQIJAI5EeNbJLTFy8hVyaF+PJC5dSeWZQR569enSirGPDciDGxH47Vl8K323/5QPSBp5U44S5NvUk95v8AlSxeoZvYaveB0kT051XnrhFQP4VRIRkqpZqkDVV6qIlI6XrwuVVXKpROy26FYFWAZSIIOxB5Gl9rBNZtqlmYDLznu+0JbU/yt8qNFeml0pjKTCA9X2rx60EtW2qEkNFhuavEVUKtFQZZEbokRAA69POgcTmQSAWIgQAOfMUxoa5zrJGbEOM4m2xGUknQmJiY0A2rhxaMgDAAkAMVn1hgQd6niBqf8xpayj9eNKoVLUa+gbedW0BOg1Pp5mgWMcwa6o0PrUDy8qNjJBSXrDIA6OCPvKwM+jDw5VO/cw4VgjOxjTMsENPJgY9COdLprjnSsgk5G/Pl1iY3ri28x036mB9arHP9c6qTdhyrGQSbMcwdRsa5ctHcho3nl+t/hUF//n8qhaPeHr9K1tBpHSDH6FQbxofitwhRBI93YxzNSY90eQ+lNF70I11P/9k=">
            <a:extLst>
              <a:ext uri="{FF2B5EF4-FFF2-40B4-BE49-F238E27FC236}">
                <a16:creationId xmlns:a16="http://schemas.microsoft.com/office/drawing/2014/main" id="{3750B1AA-4A45-4FBB-ABA7-7799FD9607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20863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8201" name="Picture 25" descr="http://nld2.vcmedia.vn/Images/Uploaded/Share/2010/08/29/7-chot-7.jpg">
            <a:extLst>
              <a:ext uri="{FF2B5EF4-FFF2-40B4-BE49-F238E27FC236}">
                <a16:creationId xmlns:a16="http://schemas.microsoft.com/office/drawing/2014/main" id="{47F7046C-1AEE-4304-A9A8-A8E16BEE5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511" y="3568699"/>
            <a:ext cx="5067437" cy="32698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4DBBE5D-149D-4C30-8F46-AF11202507BE}"/>
              </a:ext>
            </a:extLst>
          </p:cNvPr>
          <p:cNvSpPr/>
          <p:nvPr/>
        </p:nvSpPr>
        <p:spPr>
          <a:xfrm>
            <a:off x="216672" y="2947849"/>
            <a:ext cx="5130935" cy="838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rgbClr val="FF0000"/>
                </a:solidFill>
              </a:rPr>
              <a:t>Thị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trường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nhỏ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</a:p>
          <a:p>
            <a:pPr algn="ctr">
              <a:defRPr/>
            </a:pPr>
            <a:r>
              <a:rPr lang="en-US" sz="2800" b="1" dirty="0" err="1">
                <a:solidFill>
                  <a:srgbClr val="FF0000"/>
                </a:solidFill>
              </a:rPr>
              <a:t>hàng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hóa</a:t>
            </a:r>
            <a:r>
              <a:rPr lang="en-US" sz="2800" b="1" dirty="0">
                <a:solidFill>
                  <a:srgbClr val="FF0000"/>
                </a:solidFill>
              </a:rPr>
              <a:t> khan </a:t>
            </a:r>
            <a:r>
              <a:rPr lang="en-US" sz="2800" b="1" dirty="0" err="1">
                <a:solidFill>
                  <a:srgbClr val="FF0000"/>
                </a:solidFill>
              </a:rPr>
              <a:t>hiếm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71BCF26-EAE7-4B7C-A478-A5766E44072F}"/>
              </a:ext>
            </a:extLst>
          </p:cNvPr>
          <p:cNvSpPr/>
          <p:nvPr/>
        </p:nvSpPr>
        <p:spPr>
          <a:xfrm>
            <a:off x="6259510" y="3034211"/>
            <a:ext cx="5067437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rgbClr val="FF0000"/>
                </a:solidFill>
              </a:rPr>
              <a:t>Thị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trường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lớn</a:t>
            </a:r>
            <a:r>
              <a:rPr lang="en-US" sz="2800" b="1">
                <a:solidFill>
                  <a:srgbClr val="FF0000"/>
                </a:solidFill>
              </a:rPr>
              <a:t>, </a:t>
            </a:r>
          </a:p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</a:rPr>
              <a:t>hàng </a:t>
            </a:r>
            <a:r>
              <a:rPr lang="en-US" sz="2800" b="1" dirty="0" err="1">
                <a:solidFill>
                  <a:srgbClr val="FF0000"/>
                </a:solidFill>
              </a:rPr>
              <a:t>hóa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phong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phú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1926</Words>
  <Application>Microsoft Office PowerPoint</Application>
  <PresentationFormat>Widescreen</PresentationFormat>
  <Paragraphs>270</Paragraphs>
  <Slides>26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#9Slide03 AllRoundGothic</vt:lpstr>
      <vt:lpstr>#9Slide03 Bebas Neue ZSmall</vt:lpstr>
      <vt:lpstr>#9Slide05 SVNHollycakes</vt:lpstr>
      <vt:lpstr>#9Slide07 IcielBC Cubano Normal</vt:lpstr>
      <vt:lpstr>#9Slide07 Stormtrooper</vt:lpstr>
      <vt:lpstr>Arial</vt:lpstr>
      <vt:lpstr>Calibri</vt:lpstr>
      <vt:lpstr>Calibri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TIẾT 21 - Bài 15  THƯƠNG MẠI VÀ DU LỊCH</vt:lpstr>
      <vt:lpstr>PowerPoint Presentation</vt:lpstr>
      <vt:lpstr>I. THƯƠNG MẠI</vt:lpstr>
      <vt:lpstr>PowerPoint Presentation</vt:lpstr>
      <vt:lpstr>PowerPoint Presentation</vt:lpstr>
      <vt:lpstr>Thị trường trước Đổi mới</vt:lpstr>
      <vt:lpstr>PowerPoint Presentation</vt:lpstr>
      <vt:lpstr>I. THƯƠNG MẠI</vt:lpstr>
      <vt:lpstr>PowerPoint Presentation</vt:lpstr>
      <vt:lpstr>PowerPoint Presentation</vt:lpstr>
      <vt:lpstr>PowerPoint Presentation</vt:lpstr>
      <vt:lpstr>Dựa trên Tập bản đồ trang du lịch và sơ đồ, hãy chứng minh nước ta có tài nguyên du lịch phong phú – kể tên nhanh theo nhóm</vt:lpstr>
      <vt:lpstr>PowerPoint Presentation</vt:lpstr>
      <vt:lpstr>Theo em, những con số này nói lên điều gì về ngành du lịch nước ta 2019?</vt:lpstr>
      <vt:lpstr>PowerPoint Presentation</vt:lpstr>
      <vt:lpstr>PowerPoint Presentation</vt:lpstr>
      <vt:lpstr>PowerPoint Presentation</vt:lpstr>
      <vt:lpstr>PowerPoint Presentation</vt:lpstr>
      <vt:lpstr>Tại sao du khách một đi không trở lại?</vt:lpstr>
      <vt:lpstr>Phát triển du lịch bền vững</vt:lpstr>
      <vt:lpstr>THỬ THÁCH CHO EM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15  THƯƠNG MẠI VÀ DU LỊCH</dc:title>
  <dc:creator>Tuấn Nguyễn Chí</dc:creator>
  <cp:lastModifiedBy>84974897627</cp:lastModifiedBy>
  <cp:revision>19</cp:revision>
  <dcterms:created xsi:type="dcterms:W3CDTF">2020-10-12T09:10:52Z</dcterms:created>
  <dcterms:modified xsi:type="dcterms:W3CDTF">2022-01-25T04:42:56Z</dcterms:modified>
</cp:coreProperties>
</file>