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0" r:id="rId2"/>
    <p:sldId id="257" r:id="rId3"/>
    <p:sldId id="258" r:id="rId4"/>
    <p:sldId id="490" r:id="rId5"/>
    <p:sldId id="530" r:id="rId6"/>
    <p:sldId id="531" r:id="rId7"/>
    <p:sldId id="532" r:id="rId8"/>
    <p:sldId id="534" r:id="rId9"/>
    <p:sldId id="528" r:id="rId10"/>
    <p:sldId id="533" r:id="rId11"/>
    <p:sldId id="529" r:id="rId12"/>
    <p:sldId id="535" r:id="rId13"/>
    <p:sldId id="538" r:id="rId14"/>
    <p:sldId id="536" r:id="rId15"/>
    <p:sldId id="537" r:id="rId16"/>
    <p:sldId id="270" r:id="rId17"/>
    <p:sldId id="527" r:id="rId18"/>
    <p:sldId id="539" r:id="rId19"/>
    <p:sldId id="541" r:id="rId20"/>
    <p:sldId id="540" r:id="rId21"/>
    <p:sldId id="269" r:id="rId22"/>
    <p:sldId id="34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4" d="100"/>
          <a:sy n="64" d="100"/>
        </p:scale>
        <p:origin x="8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059E6-992C-4B15-B790-06F9EED14BB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DC547-915B-48B4-B528-5F648558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4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6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A589-7362-47CA-8E62-2A872CB54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7CA84B-EF19-4C0F-B66B-CC43444FB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0C056-5D53-483C-9FB4-8837146D1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DD0BA-B9AF-4895-81E7-03819199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33F74-E899-4F9D-A8C6-7B717AA1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5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492D0-12F0-450B-AB64-27857E260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4A815-2B8A-452D-92DA-46D2749A3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D0718-9F8F-47CC-BC61-B31EE3AF6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5D645-8CFE-408B-BE79-36FF20AC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E1564-4AFA-4104-9BE7-635D271BC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1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4915F2-1B83-4CD4-9162-9442CA99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80945-61E0-4DAC-85CE-3E560281F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48EE8-9044-4EFF-96ED-3AC193771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B63B0-950A-4EEB-96C1-4AA13487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628AC-02A6-44A9-AE59-11BD3DF0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8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AB7BE-2719-4316-8DED-80230617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902A4-56AD-4EE2-BA9F-343EFB1E8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6808C-FC01-48F3-A6EB-C0F25C85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19E48-0268-4CA4-B099-A0999C50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ACC64-DFC4-4935-ABE4-45DC22C0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4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0937-97B3-47B9-9890-11BE2751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4199C-EF24-4881-9635-00FED2342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AF72E-4002-4052-ACC2-914E1945F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286FF-90B9-4FC8-8F4E-194EB7FD1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48790-4782-493A-B446-03E1F7BE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1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4C04-4089-4036-8696-538379DE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FC872-C7CB-4E43-8E3B-87F15DCC4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1A705-1344-4EAB-9D6B-BA59C0986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4D792-5253-4F4F-97E2-B890C810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754EA-468B-4EA5-902B-5842501D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0B288-C77C-484D-AA67-41E1E479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80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38D26-0B9B-4D2C-90F7-0C877CD07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537DD-15C0-4008-BD91-AA70BA00C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CE621-000E-4DC5-B91A-D7AD5A49C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180DAB-606D-48A7-9262-6C46B53CA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92CB36-91DE-4495-AD68-B15C8430A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7FCBD7-524C-4B5D-9AA6-A149C011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70A7B-B5C7-4ECE-8870-EF74D79E3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633BB1-4461-4289-9C37-FB39128E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1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34442-91C5-4998-B577-B755B05B2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3780C-7937-4779-BDA0-438C6256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CE3C8-F224-42C0-BE7B-79648E1A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71660-59E3-4356-9A0A-FD1895AB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7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80DBB2-F91A-4E50-A6F7-01F340F5F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A2D426-B666-4B31-9470-50F5C0B6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6E313-08EA-47F8-B9C9-BE92EC83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4ABB-72BC-4D96-AA00-4FAF9236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89C3E-B47F-4832-9AD6-62F9C6E3F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3EE65-7BF3-4FF9-958F-9699282E8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29289-C902-44F0-954F-B65B500C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E1CF9-65A1-4DD2-A301-B52CA49C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80D7C-52BD-48F2-9E1E-A3041E39A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48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83E9A-94FC-46E5-812B-4467035D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8767F-E710-46F6-A1F4-7DE88D972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6D6A0-911F-4F20-89CC-B8C90AA72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18796-CF58-4109-B593-922E2E78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9E4F7-7FCE-4D29-8CFF-FD1513B56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9B7E-9E51-49A7-8751-60931CA6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B81FE-61C9-4D52-AC26-971750A62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75451-5CB2-4BF1-8ADD-32748C415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FB5F3-D1A1-4E34-8A62-452722AA6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7F008-DFE5-445A-8BAF-2423937F7C6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171C6-8E8F-4E00-8002-C4D633FD3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657B9-C897-48FE-B9CD-90C438003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30592-557C-4BA0-AEA8-607428012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7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 footage background video _ grass video background" descr="A field of wheat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7A3204EF-D810-4C08-8766-F85791793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" y="456986"/>
            <a:ext cx="11287125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89E5A9-E599-4703-AFCF-863AAF7E55D9}"/>
              </a:ext>
            </a:extLst>
          </p:cNvPr>
          <p:cNvSpPr txBox="1"/>
          <p:nvPr/>
        </p:nvSpPr>
        <p:spPr>
          <a:xfrm>
            <a:off x="1274959" y="550733"/>
            <a:ext cx="9642081" cy="1972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Chào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mừng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lớp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cô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…</a:t>
            </a:r>
            <a:endParaRPr lang="en-US" sz="5400" b="1" dirty="0">
              <a:solidFill>
                <a:schemeClr val="bg1"/>
              </a:solidFill>
              <a:effectLst/>
              <a:latin typeface="#9Slide07 SVNDessert Menu Scrip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7B688BE-525B-4BD3-ADC5-659100BCED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3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Tin Tức - Báo chí nói về Mộc Châu Milk Archives | Mộc Châu Milk">
            <a:extLst>
              <a:ext uri="{FF2B5EF4-FFF2-40B4-BE49-F238E27FC236}">
                <a16:creationId xmlns:a16="http://schemas.microsoft.com/office/drawing/2014/main" id="{1FFACB21-7534-4ECD-883F-859C316D85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" b="1081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827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EEF2484B-6ECE-4419-A477-4DD8619774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D82C2A-77E1-4645-89E9-75F00A0A0A3B}"/>
              </a:ext>
            </a:extLst>
          </p:cNvPr>
          <p:cNvSpPr txBox="1">
            <a:spLocks/>
          </p:cNvSpPr>
          <p:nvPr/>
        </p:nvSpPr>
        <p:spPr>
          <a:xfrm>
            <a:off x="428625" y="241769"/>
            <a:ext cx="3743325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6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endParaRPr lang="en-US" sz="3600" dirty="0">
              <a:solidFill>
                <a:srgbClr val="FF000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21432FC-CDCE-4AAD-AD6E-0A859694D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759287"/>
              </p:ext>
            </p:extLst>
          </p:nvPr>
        </p:nvGraphicFramePr>
        <p:xfrm>
          <a:off x="371783" y="1194065"/>
          <a:ext cx="5286375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0117">
                  <a:extLst>
                    <a:ext uri="{9D8B030D-6E8A-4147-A177-3AD203B41FA5}">
                      <a16:colId xmlns:a16="http://schemas.microsoft.com/office/drawing/2014/main" val="1753037419"/>
                    </a:ext>
                  </a:extLst>
                </a:gridCol>
                <a:gridCol w="1886258">
                  <a:extLst>
                    <a:ext uri="{9D8B030D-6E8A-4147-A177-3AD203B41FA5}">
                      <a16:colId xmlns:a16="http://schemas.microsoft.com/office/drawing/2014/main" val="3251587420"/>
                    </a:ext>
                  </a:extLst>
                </a:gridCol>
              </a:tblGrid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Tiêu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chí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Thông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936719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thế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mạnh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phát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triển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3639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Giao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thông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vận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tải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539355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Thương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mại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XNK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556292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Du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lịch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220932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Khó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khăn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014595"/>
                  </a:ext>
                </a:extLst>
              </a:tr>
            </a:tbl>
          </a:graphicData>
        </a:graphic>
      </p:graphicFrame>
      <p:pic>
        <p:nvPicPr>
          <p:cNvPr id="2050" name="Picture 2" descr="Bài 18. Vùng Trung du và miền núi Bắc Bộ (tiếp theo) (Địa lý 9) – ÔN THI  ĐỊA LÝ – OTDL Channel">
            <a:extLst>
              <a:ext uri="{FF2B5EF4-FFF2-40B4-BE49-F238E27FC236}">
                <a16:creationId xmlns:a16="http://schemas.microsoft.com/office/drawing/2014/main" id="{BB1C4D3D-9491-4242-92BA-314954F6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50" y="362801"/>
            <a:ext cx="5953725" cy="603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ECA88203-4FB1-497D-81FD-A3D9E9854D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6425" y="381010"/>
            <a:ext cx="1244600" cy="69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Cao tốc Bắc Giang - Lạng Sơn kết nối các tỉnh đông bắc như thế nào? -  VnExpress">
            <a:extLst>
              <a:ext uri="{FF2B5EF4-FFF2-40B4-BE49-F238E27FC236}">
                <a16:creationId xmlns:a16="http://schemas.microsoft.com/office/drawing/2014/main" id="{8FB79DEB-5611-4EB8-8729-5181BAB56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99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ao tốc Bắc Giang - Lạng Sơn trước ngày thông xe - VnExpress">
            <a:extLst>
              <a:ext uri="{FF2B5EF4-FFF2-40B4-BE49-F238E27FC236}">
                <a16:creationId xmlns:a16="http://schemas.microsoft.com/office/drawing/2014/main" id="{00C678BE-285F-4F22-9AE5-6C56912F8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1" r="32859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0BD1E-DB1A-4FF4-AE6A-5811DB6F30EE}"/>
              </a:ext>
            </a:extLst>
          </p:cNvPr>
          <p:cNvSpPr txBox="1"/>
          <p:nvPr/>
        </p:nvSpPr>
        <p:spPr>
          <a:xfrm>
            <a:off x="-430742" y="5682734"/>
            <a:ext cx="6762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 </a:t>
            </a:r>
            <a:r>
              <a:rPr lang="en-US" sz="3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tốc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Bắc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Giang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</a:t>
            </a:r>
            <a:r>
              <a:rPr lang="en-US" sz="3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Lạng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Sơn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5549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ó 2.700 doanh nghiệp tham gia xuất nhập khẩu qua Lạng Sơn trong năm 2017">
            <a:extLst>
              <a:ext uri="{FF2B5EF4-FFF2-40B4-BE49-F238E27FC236}">
                <a16:creationId xmlns:a16="http://schemas.microsoft.com/office/drawing/2014/main" id="{1DDDF4A0-8574-45C9-ADDB-6FAB685E1B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2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FC4431-87F4-4ED4-A194-9EFD14E42936}"/>
              </a:ext>
            </a:extLst>
          </p:cNvPr>
          <p:cNvSpPr txBox="1"/>
          <p:nvPr/>
        </p:nvSpPr>
        <p:spPr>
          <a:xfrm>
            <a:off x="321733" y="1120259"/>
            <a:ext cx="113347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CỬA KHẨU TÂN THANH</a:t>
            </a:r>
          </a:p>
        </p:txBody>
      </p:sp>
    </p:spTree>
    <p:extLst>
      <p:ext uri="{BB962C8B-B14F-4D97-AF65-F5344CB8AC3E}">
        <p14:creationId xmlns:p14="http://schemas.microsoft.com/office/powerpoint/2010/main" val="1131395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inh nghiệm du lịch Cao Bằng - Thác Bản Giốc 4N3Đ - Baolau.vn">
            <a:extLst>
              <a:ext uri="{FF2B5EF4-FFF2-40B4-BE49-F238E27FC236}">
                <a16:creationId xmlns:a16="http://schemas.microsoft.com/office/drawing/2014/main" id="{E51BC2DE-B606-4B60-AA85-1EDCDCD196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74B0CF-4B51-4C09-B98C-2FFF21DBCECA}"/>
              </a:ext>
            </a:extLst>
          </p:cNvPr>
          <p:cNvSpPr txBox="1"/>
          <p:nvPr/>
        </p:nvSpPr>
        <p:spPr>
          <a:xfrm>
            <a:off x="1550457" y="1748909"/>
            <a:ext cx="90889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NON NƯỚC CAO BẰNG</a:t>
            </a:r>
          </a:p>
        </p:txBody>
      </p:sp>
    </p:spTree>
    <p:extLst>
      <p:ext uri="{BB962C8B-B14F-4D97-AF65-F5344CB8AC3E}">
        <p14:creationId xmlns:p14="http://schemas.microsoft.com/office/powerpoint/2010/main" val="1485245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along Bay (Ha Long Bay) - Everything you Need to Know about Halong Bay">
            <a:extLst>
              <a:ext uri="{FF2B5EF4-FFF2-40B4-BE49-F238E27FC236}">
                <a16:creationId xmlns:a16="http://schemas.microsoft.com/office/drawing/2014/main" id="{35B311F1-743B-495A-8AFB-8D244C9508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E817CC-5F9D-4F83-9AFB-A13E287EBC89}"/>
              </a:ext>
            </a:extLst>
          </p:cNvPr>
          <p:cNvSpPr txBox="1"/>
          <p:nvPr/>
        </p:nvSpPr>
        <p:spPr>
          <a:xfrm>
            <a:off x="390525" y="1748909"/>
            <a:ext cx="113347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VỊNH HẠ LONG – QUẢNG NINH</a:t>
            </a:r>
          </a:p>
        </p:txBody>
      </p:sp>
    </p:spTree>
    <p:extLst>
      <p:ext uri="{BB962C8B-B14F-4D97-AF65-F5344CB8AC3E}">
        <p14:creationId xmlns:p14="http://schemas.microsoft.com/office/powerpoint/2010/main" val="1253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FA45068E-C159-4A10-969E-A9E5E1924C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86F878-648C-4048-A9D7-FE246150CB44}"/>
              </a:ext>
            </a:extLst>
          </p:cNvPr>
          <p:cNvSpPr txBox="1">
            <a:spLocks/>
          </p:cNvSpPr>
          <p:nvPr/>
        </p:nvSpPr>
        <p:spPr>
          <a:xfrm>
            <a:off x="254643" y="246973"/>
            <a:ext cx="11736729" cy="1223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BÀI 18: kt VÙNG TRUNG DU VÀ MN BẮC BỘ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34692-B305-45AB-A4B8-548F7A3ADFB1}"/>
              </a:ext>
            </a:extLst>
          </p:cNvPr>
          <p:cNvSpPr txBox="1"/>
          <p:nvPr/>
        </p:nvSpPr>
        <p:spPr>
          <a:xfrm>
            <a:off x="356129" y="2239449"/>
            <a:ext cx="3772718" cy="35695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Tài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Khoáng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endParaRPr lang="en-US" sz="2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Ngành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chính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chế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biến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hóa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chất</a:t>
            </a:r>
            <a:endParaRPr lang="en-US" sz="22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Nhà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máy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Sơn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La,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Hòa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Bình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Lâm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Thao….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TTCN: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Thái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Việt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Trì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Hạ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Long…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24E1A-F006-47B1-BD7B-FABCF966D1B8}"/>
              </a:ext>
            </a:extLst>
          </p:cNvPr>
          <p:cNvSpPr txBox="1"/>
          <p:nvPr/>
        </p:nvSpPr>
        <p:spPr>
          <a:xfrm>
            <a:off x="674856" y="1623626"/>
            <a:ext cx="3020964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CÔNG NGHIỆP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7E8A7E-5F21-465E-86D0-C6CA1B90E5A7}"/>
              </a:ext>
            </a:extLst>
          </p:cNvPr>
          <p:cNvSpPr txBox="1"/>
          <p:nvPr/>
        </p:nvSpPr>
        <p:spPr>
          <a:xfrm>
            <a:off x="8037393" y="1623626"/>
            <a:ext cx="3512526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DỊCH VỤ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80974D-6A26-4B6A-9A8B-FAFFB353E71F}"/>
              </a:ext>
            </a:extLst>
          </p:cNvPr>
          <p:cNvSpPr txBox="1"/>
          <p:nvPr/>
        </p:nvSpPr>
        <p:spPr>
          <a:xfrm>
            <a:off x="8061432" y="2258772"/>
            <a:ext cx="3512527" cy="34609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GTVT: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biển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quốc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lộ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tốc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đang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Thương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trao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đổi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TQ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rất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hiệu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lịch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Trở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ngành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trọng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tài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40C02A-27BD-44D5-9031-395A090B03FF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2185338" y="1120099"/>
            <a:ext cx="3772718" cy="5035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1246CD-8982-45FF-A731-6DFCC0F2CEEC}"/>
              </a:ext>
            </a:extLst>
          </p:cNvPr>
          <p:cNvCxnSpPr>
            <a:cxnSpLocks/>
          </p:cNvCxnSpPr>
          <p:nvPr/>
        </p:nvCxnSpPr>
        <p:spPr>
          <a:xfrm>
            <a:off x="5958056" y="1120099"/>
            <a:ext cx="3706081" cy="487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1225CD-EDAB-4F6A-8A9C-14CD8D779B8B}"/>
              </a:ext>
            </a:extLst>
          </p:cNvPr>
          <p:cNvSpPr txBox="1"/>
          <p:nvPr/>
        </p:nvSpPr>
        <p:spPr>
          <a:xfrm>
            <a:off x="4201793" y="1688506"/>
            <a:ext cx="3512526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NÔNG NGHIỆP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1EB38-79EB-4493-9A4F-35F54B1B7902}"/>
              </a:ext>
            </a:extLst>
          </p:cNvPr>
          <p:cNvSpPr txBox="1"/>
          <p:nvPr/>
        </p:nvSpPr>
        <p:spPr>
          <a:xfrm>
            <a:off x="4235665" y="2258772"/>
            <a:ext cx="3512527" cy="35695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Khí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hậu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Trồng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lúa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cây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CN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lâu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năm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chè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endParaRPr lang="en-US" sz="22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Cây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cây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ăn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dược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liệu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Lâm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nghiệp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Chăn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nuôi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trâu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bò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lợn</a:t>
            </a:r>
            <a:endParaRPr lang="en-US" sz="2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</a:t>
            </a:r>
            <a:r>
              <a:rPr lang="en-US" sz="2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biển</a:t>
            </a:r>
            <a:endParaRPr lang="en-US" sz="22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443D9C-1B6D-4464-85A4-96B84D87E35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5924184" y="1116433"/>
            <a:ext cx="33872" cy="5720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A4615DC7-B19B-4184-9999-9B984038482D}"/>
              </a:ext>
            </a:extLst>
          </p:cNvPr>
          <p:cNvSpPr txBox="1">
            <a:spLocks/>
          </p:cNvSpPr>
          <p:nvPr/>
        </p:nvSpPr>
        <p:spPr>
          <a:xfrm>
            <a:off x="356129" y="5649207"/>
            <a:ext cx="11736729" cy="1223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#9Slide07 IcielBC Cubano Normal" panose="00000500000000000000" pitchFamily="2" charset="0"/>
              </a:rPr>
              <a:t>Khó</a:t>
            </a:r>
            <a:r>
              <a:rPr lang="en-US" b="1" dirty="0">
                <a:latin typeface="#9Slide07 IcielBC Cubano Normal" panose="00000500000000000000" pitchFamily="2" charset="0"/>
              </a:rPr>
              <a:t> </a:t>
            </a:r>
            <a:r>
              <a:rPr lang="en-US" b="1" dirty="0" err="1">
                <a:latin typeface="#9Slide07 IcielBC Cubano Normal" panose="00000500000000000000" pitchFamily="2" charset="0"/>
              </a:rPr>
              <a:t>khăn</a:t>
            </a:r>
            <a:r>
              <a:rPr lang="en-US" b="1" dirty="0">
                <a:latin typeface="#9Slide07 IcielBC Cubano Normal" panose="00000500000000000000" pitchFamily="2" charset="0"/>
              </a:rPr>
              <a:t>: </a:t>
            </a:r>
            <a:r>
              <a:rPr lang="en-US" b="1" dirty="0" err="1">
                <a:latin typeface="#9Slide07 IcielBC Cubano Normal" panose="00000500000000000000" pitchFamily="2" charset="0"/>
              </a:rPr>
              <a:t>Thị</a:t>
            </a:r>
            <a:r>
              <a:rPr lang="en-US" b="1" dirty="0">
                <a:latin typeface="#9Slide07 IcielBC Cubano Normal" panose="00000500000000000000" pitchFamily="2" charset="0"/>
              </a:rPr>
              <a:t> </a:t>
            </a:r>
            <a:r>
              <a:rPr lang="en-US" b="1" dirty="0" err="1">
                <a:latin typeface="#9Slide07 IcielBC Cubano Normal" panose="00000500000000000000" pitchFamily="2" charset="0"/>
              </a:rPr>
              <a:t>trường</a:t>
            </a:r>
            <a:r>
              <a:rPr lang="en-US" b="1" dirty="0">
                <a:latin typeface="#9Slide07 IcielBC Cubano Normal" panose="00000500000000000000" pitchFamily="2" charset="0"/>
              </a:rPr>
              <a:t>, </a:t>
            </a:r>
            <a:r>
              <a:rPr lang="en-US" b="1" dirty="0" err="1">
                <a:latin typeface="#9Slide07 IcielBC Cubano Normal" panose="00000500000000000000" pitchFamily="2" charset="0"/>
              </a:rPr>
              <a:t>thiên</a:t>
            </a:r>
            <a:r>
              <a:rPr lang="en-US" b="1" dirty="0">
                <a:latin typeface="#9Slide07 IcielBC Cubano Normal" panose="00000500000000000000" pitchFamily="2" charset="0"/>
              </a:rPr>
              <a:t> tai, </a:t>
            </a:r>
            <a:r>
              <a:rPr lang="en-US" b="1" dirty="0" err="1">
                <a:latin typeface="#9Slide07 IcielBC Cubano Normal" panose="00000500000000000000" pitchFamily="2" charset="0"/>
              </a:rPr>
              <a:t>hạ</a:t>
            </a:r>
            <a:r>
              <a:rPr lang="en-US" b="1" dirty="0">
                <a:latin typeface="#9Slide07 IcielBC Cubano Normal" panose="00000500000000000000" pitchFamily="2" charset="0"/>
              </a:rPr>
              <a:t> </a:t>
            </a:r>
            <a:r>
              <a:rPr lang="en-US" b="1" dirty="0" err="1">
                <a:latin typeface="#9Slide07 IcielBC Cubano Normal" panose="00000500000000000000" pitchFamily="2" charset="0"/>
              </a:rPr>
              <a:t>tầng</a:t>
            </a:r>
            <a:endParaRPr lang="en-US" b="1" dirty="0">
              <a:latin typeface="#9Slide07 IcielBC Cubano Norma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5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CDBC0-2EFB-498C-8D73-512CE230B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121" y="2191492"/>
            <a:ext cx="4243589" cy="2061051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Trình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bày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thông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tin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ngắn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gọn</a:t>
            </a:r>
            <a:endParaRPr lang="en-US" dirty="0">
              <a:solidFill>
                <a:srgbClr val="7030A0"/>
              </a:solidFill>
              <a:latin typeface="#9Slide07 IcielBaliho Script" pitchFamily="2" charset="0"/>
            </a:endParaRPr>
          </a:p>
          <a:p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Lí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giải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rõ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ràng</a:t>
            </a:r>
            <a:endParaRPr lang="en-US" dirty="0">
              <a:solidFill>
                <a:srgbClr val="7030A0"/>
              </a:solidFill>
              <a:latin typeface="#9Slide07 IcielBaliho Script" pitchFamily="2" charset="0"/>
            </a:endParaRPr>
          </a:p>
          <a:p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Đánh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giá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thuyết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phục</a:t>
            </a:r>
            <a:endParaRPr lang="en-US" dirty="0">
              <a:solidFill>
                <a:srgbClr val="7030A0"/>
              </a:solidFill>
              <a:latin typeface="#9Slide07 IcielBaliho Script" pitchFamily="2" charset="0"/>
            </a:endParaRPr>
          </a:p>
          <a:p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Tự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tin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tỏa</a:t>
            </a:r>
            <a:r>
              <a:rPr lang="en-US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7 IcielBaliho Script" pitchFamily="2" charset="0"/>
              </a:rPr>
              <a:t>sáng</a:t>
            </a:r>
            <a:endParaRPr lang="en-US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CF5BEC-6760-4B03-89B4-9AD9EF76FB92}"/>
              </a:ext>
            </a:extLst>
          </p:cNvPr>
          <p:cNvSpPr txBox="1">
            <a:spLocks/>
          </p:cNvSpPr>
          <p:nvPr/>
        </p:nvSpPr>
        <p:spPr>
          <a:xfrm>
            <a:off x="141259" y="326811"/>
            <a:ext cx="5125314" cy="1537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TÔI LÀ 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NHÀ ĐẦU TƯ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7C5026B0-2558-4497-8311-F06F23910C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 descr="VGP News :. | Thủ tướng Phạm Minh Chính: NHNN cần xác định những việc trọng  điểm, cấp bách để xử lý dứt điểm | BÁO ĐIỆN TỬ CHÍNH PHỦ NƯỚC CHXHCN VIỆT  NAM">
            <a:extLst>
              <a:ext uri="{FF2B5EF4-FFF2-40B4-BE49-F238E27FC236}">
                <a16:creationId xmlns:a16="http://schemas.microsoft.com/office/drawing/2014/main" id="{ECE445F8-94AF-41DF-AC5A-6CDEB40E5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4400"/>
          <a:stretch/>
        </p:blipFill>
        <p:spPr bwMode="auto">
          <a:xfrm>
            <a:off x="5266573" y="473933"/>
            <a:ext cx="6447383" cy="589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3CEB8A6-E5B3-43F0-B9EA-36472CD0D281}"/>
              </a:ext>
            </a:extLst>
          </p:cNvPr>
          <p:cNvSpPr/>
          <p:nvPr/>
        </p:nvSpPr>
        <p:spPr>
          <a:xfrm>
            <a:off x="9505950" y="981075"/>
            <a:ext cx="2208006" cy="1504950"/>
          </a:xfrm>
          <a:prstGeom prst="wedgeRoundRectCallout">
            <a:avLst>
              <a:gd name="adj1" fmla="val -75401"/>
              <a:gd name="adj2" fmla="val 416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Anh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chị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ngành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sao</a:t>
            </a:r>
            <a:endParaRPr lang="en-US" sz="2400" dirty="0">
              <a:solidFill>
                <a:schemeClr val="tx1"/>
              </a:solidFill>
              <a:latin typeface="#9Slide07 IcielBaliho Script" pitchFamily="2" charset="0"/>
            </a:endParaRPr>
          </a:p>
        </p:txBody>
      </p:sp>
      <p:pic>
        <p:nvPicPr>
          <p:cNvPr id="10" name="Picture 2" descr="Related image">
            <a:extLst>
              <a:ext uri="{FF2B5EF4-FFF2-40B4-BE49-F238E27FC236}">
                <a16:creationId xmlns:a16="http://schemas.microsoft.com/office/drawing/2014/main" id="{C9CF29D7-7783-4098-A934-E98084683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4" y="4393750"/>
            <a:ext cx="2559825" cy="19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invest icon">
            <a:extLst>
              <a:ext uri="{FF2B5EF4-FFF2-40B4-BE49-F238E27FC236}">
                <a16:creationId xmlns:a16="http://schemas.microsoft.com/office/drawing/2014/main" id="{45AC24CD-2025-4BF7-9CDE-C5985EDE4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 bwMode="auto">
          <a:xfrm>
            <a:off x="3071957" y="4478499"/>
            <a:ext cx="1955365" cy="17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9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CDBC0-2EFB-498C-8D73-512CE230B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55" y="2110899"/>
            <a:ext cx="4722495" cy="193722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Phát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triển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hạ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tầng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thu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hút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vốn</a:t>
            </a:r>
            <a:endParaRPr lang="en-US" sz="4000" dirty="0">
              <a:solidFill>
                <a:srgbClr val="7030A0"/>
              </a:solidFill>
              <a:latin typeface="#9Slide07 IcielBaliho Script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Nâng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cao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dân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trí</a:t>
            </a:r>
            <a:endParaRPr lang="en-US" sz="4000" dirty="0">
              <a:solidFill>
                <a:srgbClr val="7030A0"/>
              </a:solidFill>
              <a:latin typeface="#9Slide07 IcielBaliho Script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Phát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triển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công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nghiệp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chế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biến</a:t>
            </a:r>
            <a:endParaRPr lang="en-US" sz="4000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CF5BEC-6760-4B03-89B4-9AD9EF76FB92}"/>
              </a:ext>
            </a:extLst>
          </p:cNvPr>
          <p:cNvSpPr txBox="1">
            <a:spLocks/>
          </p:cNvSpPr>
          <p:nvPr/>
        </p:nvSpPr>
        <p:spPr>
          <a:xfrm>
            <a:off x="141259" y="329128"/>
            <a:ext cx="5125314" cy="1537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4400" b="1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GIẢI PHÁP NÀO CHO TD&amp;MNBB?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7C5026B0-2558-4497-8311-F06F23910C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 descr="VGP News :. | Thủ tướng Phạm Minh Chính: NHNN cần xác định những việc trọng  điểm, cấp bách để xử lý dứt điểm | BÁO ĐIỆN TỬ CHÍNH PHỦ NƯỚC CHXHCN VIỆT  NAM">
            <a:extLst>
              <a:ext uri="{FF2B5EF4-FFF2-40B4-BE49-F238E27FC236}">
                <a16:creationId xmlns:a16="http://schemas.microsoft.com/office/drawing/2014/main" id="{ECE445F8-94AF-41DF-AC5A-6CDEB40E5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4400"/>
          <a:stretch/>
        </p:blipFill>
        <p:spPr bwMode="auto">
          <a:xfrm>
            <a:off x="5266573" y="473933"/>
            <a:ext cx="6447383" cy="589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3CEB8A6-E5B3-43F0-B9EA-36472CD0D281}"/>
              </a:ext>
            </a:extLst>
          </p:cNvPr>
          <p:cNvSpPr/>
          <p:nvPr/>
        </p:nvSpPr>
        <p:spPr>
          <a:xfrm>
            <a:off x="9505950" y="981075"/>
            <a:ext cx="2208006" cy="1504950"/>
          </a:xfrm>
          <a:prstGeom prst="wedgeRoundRectCallout">
            <a:avLst>
              <a:gd name="adj1" fmla="val -75401"/>
              <a:gd name="adj2" fmla="val 416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nhấn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mạnh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: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E7166A1-6833-4CA5-9B1D-3EFA1244AD82}"/>
              </a:ext>
            </a:extLst>
          </p:cNvPr>
          <p:cNvSpPr txBox="1">
            <a:spLocks/>
          </p:cNvSpPr>
          <p:nvPr/>
        </p:nvSpPr>
        <p:spPr>
          <a:xfrm>
            <a:off x="363855" y="4074111"/>
            <a:ext cx="4722495" cy="2374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sz="3200" dirty="0">
                <a:solidFill>
                  <a:srgbClr val="0070C0"/>
                </a:solidFill>
                <a:latin typeface="#9Slide07 IcielBC Cubano Normal" panose="00000500000000000000" pitchFamily="2" charset="0"/>
              </a:rPr>
              <a:t>BẢO VỆ RỪNG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3200" dirty="0">
                <a:solidFill>
                  <a:srgbClr val="0070C0"/>
                </a:solidFill>
                <a:latin typeface="#9Slide07 IcielBC Cubano Normal" panose="00000500000000000000" pitchFamily="2" charset="0"/>
              </a:rPr>
              <a:t>PHÁT TRIỂN BỀN VỮNG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3200" dirty="0">
                <a:solidFill>
                  <a:srgbClr val="0070C0"/>
                </a:solidFill>
                <a:latin typeface="#9Slide07 IcielBC Cubano Normal" panose="00000500000000000000" pitchFamily="2" charset="0"/>
              </a:rPr>
              <a:t>CHỐNG THIÊN TAI</a:t>
            </a:r>
          </a:p>
        </p:txBody>
      </p:sp>
    </p:spTree>
    <p:extLst>
      <p:ext uri="{BB962C8B-B14F-4D97-AF65-F5344CB8AC3E}">
        <p14:creationId xmlns:p14="http://schemas.microsoft.com/office/powerpoint/2010/main" val="248148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hát triển kinh tế xã hội vùng Trung du và miền núi Bắc bộ - VNEWS">
            <a:hlinkClick r:id="" action="ppaction://media"/>
            <a:extLst>
              <a:ext uri="{FF2B5EF4-FFF2-40B4-BE49-F238E27FC236}">
                <a16:creationId xmlns:a16="http://schemas.microsoft.com/office/drawing/2014/main" id="{85D066D2-22C3-4F21-B934-D2B7F49C4D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19D0F1-CFC1-4547-AB47-A3D80FE7BCE8}"/>
              </a:ext>
            </a:extLst>
          </p:cNvPr>
          <p:cNvSpPr txBox="1">
            <a:spLocks/>
          </p:cNvSpPr>
          <p:nvPr/>
        </p:nvSpPr>
        <p:spPr>
          <a:xfrm>
            <a:off x="386138" y="262384"/>
            <a:ext cx="11501062" cy="952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AI HIỂU BIẾT?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15F2E24-05CC-4A28-AD86-27A47328AB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6DA0B54-7E32-4844-8409-FCCAA6966B3A}"/>
              </a:ext>
            </a:extLst>
          </p:cNvPr>
          <p:cNvSpPr txBox="1">
            <a:spLocks/>
          </p:cNvSpPr>
          <p:nvPr/>
        </p:nvSpPr>
        <p:spPr>
          <a:xfrm>
            <a:off x="7256883" y="908565"/>
            <a:ext cx="4444204" cy="1317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địa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danh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?</a:t>
            </a:r>
          </a:p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chia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sẻ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1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thông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tin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224E7-A9C6-4D63-B7A9-C89C3DF6C507}"/>
              </a:ext>
            </a:extLst>
          </p:cNvPr>
          <p:cNvSpPr txBox="1"/>
          <p:nvPr/>
        </p:nvSpPr>
        <p:spPr>
          <a:xfrm>
            <a:off x="571571" y="1316860"/>
            <a:ext cx="2647877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LÀO CAI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E78F6-BB75-44D9-8F75-DE5780F922A2}"/>
              </a:ext>
            </a:extLst>
          </p:cNvPr>
          <p:cNvSpPr txBox="1"/>
          <p:nvPr/>
        </p:nvSpPr>
        <p:spPr>
          <a:xfrm>
            <a:off x="571572" y="2107435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TUYÊN QUANG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C46CE0-BD68-4272-AD8B-C77168C77088}"/>
              </a:ext>
            </a:extLst>
          </p:cNvPr>
          <p:cNvSpPr txBox="1"/>
          <p:nvPr/>
        </p:nvSpPr>
        <p:spPr>
          <a:xfrm>
            <a:off x="571572" y="2894716"/>
            <a:ext cx="2647876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 BẰNG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AC457-0518-492E-B62A-FB3F18C7E8CF}"/>
              </a:ext>
            </a:extLst>
          </p:cNvPr>
          <p:cNvSpPr txBox="1"/>
          <p:nvPr/>
        </p:nvSpPr>
        <p:spPr>
          <a:xfrm>
            <a:off x="571572" y="3623346"/>
            <a:ext cx="2647876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LẠNG SƠN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7E92B-A28D-45C0-A266-90D463EEB14A}"/>
              </a:ext>
            </a:extLst>
          </p:cNvPr>
          <p:cNvSpPr txBox="1"/>
          <p:nvPr/>
        </p:nvSpPr>
        <p:spPr>
          <a:xfrm>
            <a:off x="571571" y="4394871"/>
            <a:ext cx="2647876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SƠN LA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B11D2-5B7A-4830-ADCB-F0BD2DE6722A}"/>
              </a:ext>
            </a:extLst>
          </p:cNvPr>
          <p:cNvSpPr txBox="1"/>
          <p:nvPr/>
        </p:nvSpPr>
        <p:spPr>
          <a:xfrm>
            <a:off x="571571" y="5128141"/>
            <a:ext cx="2647875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HÀ GIANG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AB180A-1BB0-4810-AA64-E9E0913BFC2C}"/>
              </a:ext>
            </a:extLst>
          </p:cNvPr>
          <p:cNvSpPr txBox="1"/>
          <p:nvPr/>
        </p:nvSpPr>
        <p:spPr>
          <a:xfrm>
            <a:off x="4381574" y="1284241"/>
            <a:ext cx="2647877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Mã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Pì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Lèng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85B50-A5CC-415F-BC9A-09E03065FCB4}"/>
              </a:ext>
            </a:extLst>
          </p:cNvPr>
          <p:cNvSpPr txBox="1"/>
          <p:nvPr/>
        </p:nvSpPr>
        <p:spPr>
          <a:xfrm>
            <a:off x="4381573" y="2074816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Mẫu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Sơn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7D2432-8863-44A9-849E-BC7700BAE920}"/>
              </a:ext>
            </a:extLst>
          </p:cNvPr>
          <p:cNvSpPr txBox="1"/>
          <p:nvPr/>
        </p:nvSpPr>
        <p:spPr>
          <a:xfrm>
            <a:off x="4381573" y="2862097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Sapa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F3DF48-3F0E-4E2B-BB6F-2400CF8D2869}"/>
              </a:ext>
            </a:extLst>
          </p:cNvPr>
          <p:cNvSpPr txBox="1"/>
          <p:nvPr/>
        </p:nvSpPr>
        <p:spPr>
          <a:xfrm>
            <a:off x="4381573" y="3590727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Mộc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Châu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CC75A-3814-4FFE-8408-598032E168CB}"/>
              </a:ext>
            </a:extLst>
          </p:cNvPr>
          <p:cNvSpPr txBox="1"/>
          <p:nvPr/>
        </p:nvSpPr>
        <p:spPr>
          <a:xfrm>
            <a:off x="4381573" y="4362252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Tân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Trào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4D9F5-EE66-466A-8DF2-23B747E0CA4F}"/>
              </a:ext>
            </a:extLst>
          </p:cNvPr>
          <p:cNvSpPr txBox="1"/>
          <p:nvPr/>
        </p:nvSpPr>
        <p:spPr>
          <a:xfrm>
            <a:off x="4381573" y="5095522"/>
            <a:ext cx="2647878" cy="565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Thác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Giốc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4E52F8-2CFF-49C0-9C8D-45A10CD8A377}"/>
              </a:ext>
            </a:extLst>
          </p:cNvPr>
          <p:cNvCxnSpPr>
            <a:stCxn id="12" idx="3"/>
          </p:cNvCxnSpPr>
          <p:nvPr/>
        </p:nvCxnSpPr>
        <p:spPr>
          <a:xfrm flipV="1">
            <a:off x="3219446" y="1599758"/>
            <a:ext cx="1066804" cy="38112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00978B-5E24-4E0D-9363-4DBD070B78D9}"/>
              </a:ext>
            </a:extLst>
          </p:cNvPr>
          <p:cNvCxnSpPr>
            <a:cxnSpLocks/>
            <a:stCxn id="7" idx="3"/>
            <a:endCxn id="15" idx="1"/>
          </p:cNvCxnSpPr>
          <p:nvPr/>
        </p:nvCxnSpPr>
        <p:spPr>
          <a:xfrm>
            <a:off x="3219448" y="1599758"/>
            <a:ext cx="1162125" cy="15452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3B2C11-566E-4547-9DCE-9D8CCDDA470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228971" y="2382454"/>
            <a:ext cx="1152602" cy="226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F4E72E-716C-4F31-A169-C112BCB0F77C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>
            <a:off x="3219448" y="3177614"/>
            <a:ext cx="1162125" cy="22008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F4DF0C-06CD-442A-AD69-7D6031EAB615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 flipV="1">
            <a:off x="3219448" y="2357714"/>
            <a:ext cx="1162125" cy="15485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D85AFBB-D8BB-4AF8-86CC-46AFDF31212F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228971" y="3873625"/>
            <a:ext cx="1152602" cy="8204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Subtitle 2">
            <a:extLst>
              <a:ext uri="{FF2B5EF4-FFF2-40B4-BE49-F238E27FC236}">
                <a16:creationId xmlns:a16="http://schemas.microsoft.com/office/drawing/2014/main" id="{96C7B850-993A-4522-9B6D-E75DFED3B3ED}"/>
              </a:ext>
            </a:extLst>
          </p:cNvPr>
          <p:cNvSpPr txBox="1">
            <a:spLocks/>
          </p:cNvSpPr>
          <p:nvPr/>
        </p:nvSpPr>
        <p:spPr>
          <a:xfrm>
            <a:off x="1376738" y="5940108"/>
            <a:ext cx="9288385" cy="636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ghép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địa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danh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quen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thuộc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tỉnh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tương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ứng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ECBB42-82B4-41D1-9641-76EDCBC0C9C4}"/>
              </a:ext>
            </a:extLst>
          </p:cNvPr>
          <p:cNvSpPr txBox="1"/>
          <p:nvPr/>
        </p:nvSpPr>
        <p:spPr>
          <a:xfrm>
            <a:off x="8155046" y="2317901"/>
            <a:ext cx="2647878" cy="5657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lịch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655E0E-37D0-460A-B7F0-7BFFB7716522}"/>
              </a:ext>
            </a:extLst>
          </p:cNvPr>
          <p:cNvSpPr txBox="1"/>
          <p:nvPr/>
        </p:nvSpPr>
        <p:spPr>
          <a:xfrm>
            <a:off x="8155046" y="3131979"/>
            <a:ext cx="2647878" cy="5657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Dịch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vụ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9D85AE-043F-4AA8-AACD-83775644375F}"/>
              </a:ext>
            </a:extLst>
          </p:cNvPr>
          <p:cNvSpPr txBox="1"/>
          <p:nvPr/>
        </p:nvSpPr>
        <p:spPr>
          <a:xfrm>
            <a:off x="7744648" y="4579890"/>
            <a:ext cx="3732154" cy="5657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Kinh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tế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đang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khởi</a:t>
            </a:r>
            <a:r>
              <a:rPr lang="en-US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sắc</a:t>
            </a:r>
            <a:endParaRPr lang="en-US" sz="26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86BD68D2-E883-40B7-9499-CFF5D0FC7E28}"/>
              </a:ext>
            </a:extLst>
          </p:cNvPr>
          <p:cNvSpPr/>
          <p:nvPr/>
        </p:nvSpPr>
        <p:spPr>
          <a:xfrm>
            <a:off x="9163050" y="3792609"/>
            <a:ext cx="819150" cy="636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5" grpId="0" build="p"/>
      <p:bldP spid="36" grpId="0" animBg="1"/>
      <p:bldP spid="37" grpId="0" animBg="1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9012-070E-4636-832E-F64AAFF18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107" y="374650"/>
            <a:ext cx="3637655" cy="81597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AI NHANH HƠN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93A7591-BF4F-467A-844C-AFE2652EF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8" y="603250"/>
            <a:ext cx="7992800" cy="5651500"/>
          </a:xfr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62EA64B7-1947-4B92-96EB-9FF444DE69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B41B1E6-7CF7-46DD-9CA7-8F220CDAC971}"/>
              </a:ext>
            </a:extLst>
          </p:cNvPr>
          <p:cNvSpPr txBox="1">
            <a:spLocks/>
          </p:cNvSpPr>
          <p:nvPr/>
        </p:nvSpPr>
        <p:spPr>
          <a:xfrm>
            <a:off x="8107725" y="1000868"/>
            <a:ext cx="3810037" cy="1428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Gắn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tên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tâm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kinh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tế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lên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bản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đồ</a:t>
            </a:r>
            <a:endParaRPr lang="en-US" dirty="0">
              <a:solidFill>
                <a:srgbClr val="002060"/>
              </a:solidFill>
              <a:latin typeface="#9Slide07 IcielBaliho Script" pitchFamily="2" charset="0"/>
            </a:endParaRPr>
          </a:p>
          <a:p>
            <a:pPr algn="just"/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Gắn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tên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cửa</a:t>
            </a:r>
            <a:r>
              <a:rPr lang="en-US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aliho Script" pitchFamily="2" charset="0"/>
              </a:rPr>
              <a:t>khẩu</a:t>
            </a:r>
            <a:endParaRPr lang="en-US" dirty="0">
              <a:solidFill>
                <a:srgbClr val="002060"/>
              </a:solidFill>
              <a:latin typeface="#9Slide07 IcielBaliho Script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EFC6E-A688-4219-953D-37E61DE7ECFA}"/>
              </a:ext>
            </a:extLst>
          </p:cNvPr>
          <p:cNvSpPr/>
          <p:nvPr/>
        </p:nvSpPr>
        <p:spPr>
          <a:xfrm>
            <a:off x="8442398" y="2397227"/>
            <a:ext cx="3181350" cy="62621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THÁI NGUYÊN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78D21F-8243-41CB-BDE1-8A6FDC2D1004}"/>
              </a:ext>
            </a:extLst>
          </p:cNvPr>
          <p:cNvSpPr/>
          <p:nvPr/>
        </p:nvSpPr>
        <p:spPr>
          <a:xfrm>
            <a:off x="8442398" y="3130653"/>
            <a:ext cx="3181350" cy="62621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VIỆT TRÌ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E1B878-F73F-48EF-944D-2F82ADB5A963}"/>
              </a:ext>
            </a:extLst>
          </p:cNvPr>
          <p:cNvSpPr/>
          <p:nvPr/>
        </p:nvSpPr>
        <p:spPr>
          <a:xfrm>
            <a:off x="8481949" y="3854555"/>
            <a:ext cx="3181350" cy="62621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HẠ LONG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1688C6-A84B-43BD-AF33-04158C5B0551}"/>
              </a:ext>
            </a:extLst>
          </p:cNvPr>
          <p:cNvSpPr/>
          <p:nvPr/>
        </p:nvSpPr>
        <p:spPr>
          <a:xfrm>
            <a:off x="8481949" y="4556970"/>
            <a:ext cx="3181350" cy="62621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CẨM PHẢ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213741-A2A7-4534-8D21-D7489CAE34F7}"/>
              </a:ext>
            </a:extLst>
          </p:cNvPr>
          <p:cNvSpPr/>
          <p:nvPr/>
        </p:nvSpPr>
        <p:spPr>
          <a:xfrm>
            <a:off x="8481949" y="5230914"/>
            <a:ext cx="3181350" cy="62621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MÓNG CÁI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D5503C-9F75-4C69-8C49-C513561CAC02}"/>
              </a:ext>
            </a:extLst>
          </p:cNvPr>
          <p:cNvSpPr/>
          <p:nvPr/>
        </p:nvSpPr>
        <p:spPr>
          <a:xfrm>
            <a:off x="8508259" y="5904858"/>
            <a:ext cx="3181350" cy="62621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ĐỒNG ĐĂNG LS</a:t>
            </a:r>
          </a:p>
        </p:txBody>
      </p:sp>
      <p:pic>
        <p:nvPicPr>
          <p:cNvPr id="15362" name="Picture 2" descr="Check in - Free signs icons">
            <a:extLst>
              <a:ext uri="{FF2B5EF4-FFF2-40B4-BE49-F238E27FC236}">
                <a16:creationId xmlns:a16="http://schemas.microsoft.com/office/drawing/2014/main" id="{46548702-27EB-4E6F-9EC9-B5D0D63DE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01" y="2548763"/>
            <a:ext cx="966724" cy="9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in - Free signs icons">
            <a:extLst>
              <a:ext uri="{FF2B5EF4-FFF2-40B4-BE49-F238E27FC236}">
                <a16:creationId xmlns:a16="http://schemas.microsoft.com/office/drawing/2014/main" id="{698E72A2-1E6A-461A-89FA-6C423C4B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630" y="1945513"/>
            <a:ext cx="966724" cy="9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heck in - Free signs icons">
            <a:extLst>
              <a:ext uri="{FF2B5EF4-FFF2-40B4-BE49-F238E27FC236}">
                <a16:creationId xmlns:a16="http://schemas.microsoft.com/office/drawing/2014/main" id="{4CA9B878-0760-4C6A-86D4-74DD3D132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276" y="2790147"/>
            <a:ext cx="966724" cy="9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in - Free signs icons">
            <a:extLst>
              <a:ext uri="{FF2B5EF4-FFF2-40B4-BE49-F238E27FC236}">
                <a16:creationId xmlns:a16="http://schemas.microsoft.com/office/drawing/2014/main" id="{BA2818B8-F6FA-4C26-A8C7-65C8AB943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94" y="2540083"/>
            <a:ext cx="966724" cy="9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heck in - Free signs icons">
            <a:extLst>
              <a:ext uri="{FF2B5EF4-FFF2-40B4-BE49-F238E27FC236}">
                <a16:creationId xmlns:a16="http://schemas.microsoft.com/office/drawing/2014/main" id="{12355B0D-762D-48C6-A465-CA3D8CBD1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49" y="3159106"/>
            <a:ext cx="966724" cy="9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heck in - Free signs icons">
            <a:extLst>
              <a:ext uri="{FF2B5EF4-FFF2-40B4-BE49-F238E27FC236}">
                <a16:creationId xmlns:a16="http://schemas.microsoft.com/office/drawing/2014/main" id="{5A5D81DB-24EB-41CD-9A63-85603C687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57" y="3364681"/>
            <a:ext cx="966724" cy="9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0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E975D-F870-476F-8D11-AE88F08E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23" y="1009179"/>
            <a:ext cx="6997383" cy="552243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Nhiệm vụ: </a:t>
            </a: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Thiết kế 1 video 1 phút giới thiệu 1 tỉnh mà em yêu thích ở vùng TD và NBB</a:t>
            </a:r>
          </a:p>
          <a:p>
            <a:pPr>
              <a:lnSpc>
                <a:spcPct val="120000"/>
              </a:lnSpc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 gian </a:t>
            </a: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tuần</a:t>
            </a:r>
          </a:p>
          <a:p>
            <a:pPr>
              <a:lnSpc>
                <a:spcPct val="120000"/>
              </a:lnSpc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Phần mềm Powtoon</a:t>
            </a:r>
          </a:p>
          <a:p>
            <a:pPr>
              <a:lnSpc>
                <a:spcPct val="120000"/>
              </a:lnSpc>
            </a:pP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Tiêu chí: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Dài không quá 1 phút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Âm thanh hình ảnh thu hút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Bố cục, nội dung trọng tâm, chi tiết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C08C63-FE6C-487A-B72D-4CB1FAA830AC}"/>
              </a:ext>
            </a:extLst>
          </p:cNvPr>
          <p:cNvSpPr txBox="1">
            <a:spLocks/>
          </p:cNvSpPr>
          <p:nvPr/>
        </p:nvSpPr>
        <p:spPr>
          <a:xfrm>
            <a:off x="428623" y="183361"/>
            <a:ext cx="10975977" cy="8258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TÔI TÀI GIỎI – BẠN CŨNG THẾ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346DF6C7-7BD9-4C84-8AC3-EF6492E4F0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2" descr="Cartoon boy with a good idea Royalty Free Vector Image">
            <a:extLst>
              <a:ext uri="{FF2B5EF4-FFF2-40B4-BE49-F238E27FC236}">
                <a16:creationId xmlns:a16="http://schemas.microsoft.com/office/drawing/2014/main" id="{AB6CAA0B-9A7E-4339-96B5-153F4A1D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4732775" y="2475307"/>
            <a:ext cx="2059013" cy="33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along Bay | Line art, Line illustration, Illustrations and posters">
            <a:extLst>
              <a:ext uri="{FF2B5EF4-FFF2-40B4-BE49-F238E27FC236}">
                <a16:creationId xmlns:a16="http://schemas.microsoft.com/office/drawing/2014/main" id="{3871D9CA-A40A-4299-AE6C-03B12C675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12375" r="9667" b="6625"/>
          <a:stretch/>
        </p:blipFill>
        <p:spPr bwMode="auto">
          <a:xfrm>
            <a:off x="7784781" y="1009179"/>
            <a:ext cx="3800794" cy="29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Image result for 4.0 icon">
            <a:extLst>
              <a:ext uri="{FF2B5EF4-FFF2-40B4-BE49-F238E27FC236}">
                <a16:creationId xmlns:a16="http://schemas.microsoft.com/office/drawing/2014/main" id="{F425F80B-45FF-410F-B980-DA0D8FF4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064" y="3801354"/>
            <a:ext cx="3994530" cy="132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OWTOON | Mind Map">
            <a:extLst>
              <a:ext uri="{FF2B5EF4-FFF2-40B4-BE49-F238E27FC236}">
                <a16:creationId xmlns:a16="http://schemas.microsoft.com/office/drawing/2014/main" id="{FBE56A12-C20A-46AA-A284-6C90369B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40" y="5293366"/>
            <a:ext cx="28575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à Giang tháng 12 - Farwego Travel - Khám phá văn hóa &amp;amp; Trải nghiệm">
            <a:extLst>
              <a:ext uri="{FF2B5EF4-FFF2-40B4-BE49-F238E27FC236}">
                <a16:creationId xmlns:a16="http://schemas.microsoft.com/office/drawing/2014/main" id="{BDFFCBA3-06B6-4256-BF1E-462083885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78459-5936-46E7-8E01-7ACC4CAF05E0}"/>
              </a:ext>
            </a:extLst>
          </p:cNvPr>
          <p:cNvSpPr txBox="1"/>
          <p:nvPr/>
        </p:nvSpPr>
        <p:spPr>
          <a:xfrm>
            <a:off x="0" y="1518499"/>
            <a:ext cx="12192000" cy="3596369"/>
          </a:xfrm>
          <a:prstGeom prst="rect">
            <a:avLst/>
          </a:prstGeom>
          <a:solidFill>
            <a:schemeClr val="bg1">
              <a:alpha val="43000"/>
            </a:schemeClr>
          </a:solidFill>
          <a:effectLst>
            <a:glow>
              <a:schemeClr val="accent1"/>
            </a:glow>
            <a:outerShdw blurRad="50800" dist="50800" sx="1000" sy="1000" algn="ctr" rotWithShape="0">
              <a:srgbClr val="000000"/>
            </a:outerShdw>
            <a:softEdge rad="977900"/>
          </a:effectLst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6600" b="1" dirty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  <a:effectLst>
                  <a:glow>
                    <a:schemeClr val="accent1"/>
                  </a:glow>
                  <a:outerShdw blurRad="50800" dist="50800" dir="5400000" sx="1000" sy="1000" algn="ctr" rotWithShape="0">
                    <a:srgbClr val="000000"/>
                  </a:outerShdw>
                </a:effectLst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TIẾT 23 - </a:t>
            </a:r>
            <a:r>
              <a:rPr lang="en-US" sz="6600" b="1" dirty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  <a:effectLst>
                  <a:glow>
                    <a:schemeClr val="accent1"/>
                  </a:glow>
                  <a:outerShdw blurRad="50800" dist="50800" dir="5400000" sx="1000" sy="1000" algn="ctr" rotWithShape="0">
                    <a:srgbClr val="000000"/>
                  </a:outerShdw>
                </a:effectLst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 18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glow>
                    <a:schemeClr val="accent1"/>
                  </a:glow>
                  <a:outerShdw blurRad="50800" dist="50800" dir="5400000" sx="1000" sy="1000" algn="ctr" rotWithShape="0">
                    <a:srgbClr val="000000"/>
                  </a:outerShdw>
                </a:effectLst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 TRUNG DU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glow>
                    <a:schemeClr val="accent1"/>
                  </a:glow>
                  <a:outerShdw blurRad="50800" dist="50800" dir="5400000" sx="1000" sy="1000" algn="ctr" rotWithShape="0">
                    <a:srgbClr val="000000"/>
                  </a:outerShdw>
                </a:effectLst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 MIỀN NÚI </a:t>
            </a:r>
            <a:r>
              <a:rPr lang="en-US" sz="6600" b="1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glow>
                    <a:schemeClr val="accent1"/>
                  </a:glow>
                  <a:outerShdw blurRad="50800" dist="50800" dir="5400000" sx="1000" sy="1000" algn="ctr" rotWithShape="0">
                    <a:srgbClr val="000000"/>
                  </a:outerShdw>
                </a:effectLst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BẮC BỘ (tt)</a:t>
            </a:r>
            <a:endParaRPr lang="en-US" sz="6600" b="1" dirty="0">
              <a:ln>
                <a:solidFill>
                  <a:schemeClr val="accent1"/>
                </a:solidFill>
              </a:ln>
              <a:solidFill>
                <a:srgbClr val="FF0000"/>
              </a:solidFill>
              <a:effectLst>
                <a:glow>
                  <a:schemeClr val="accent1"/>
                </a:glow>
                <a:outerShdw blurRad="50800" dist="50800" dir="5400000" sx="1000" sy="1000" algn="ctr" rotWithShape="0">
                  <a:srgbClr val="000000"/>
                </a:outerShdw>
              </a:effectLst>
              <a:latin typeface="#9Slide07 IcielBC Cubano Normal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18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EEF2484B-6ECE-4419-A477-4DD8619774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D82C2A-77E1-4645-89E9-75F00A0A0A3B}"/>
              </a:ext>
            </a:extLst>
          </p:cNvPr>
          <p:cNvSpPr txBox="1">
            <a:spLocks/>
          </p:cNvSpPr>
          <p:nvPr/>
        </p:nvSpPr>
        <p:spPr>
          <a:xfrm>
            <a:off x="428625" y="241769"/>
            <a:ext cx="3743325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1. CÔNG NGHIỆP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21432FC-CDCE-4AAD-AD6E-0A859694D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792776"/>
              </p:ext>
            </p:extLst>
          </p:nvPr>
        </p:nvGraphicFramePr>
        <p:xfrm>
          <a:off x="371783" y="1194065"/>
          <a:ext cx="5286375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960">
                  <a:extLst>
                    <a:ext uri="{9D8B030D-6E8A-4147-A177-3AD203B41FA5}">
                      <a16:colId xmlns:a16="http://schemas.microsoft.com/office/drawing/2014/main" val="1753037419"/>
                    </a:ext>
                  </a:extLst>
                </a:gridCol>
                <a:gridCol w="2211415">
                  <a:extLst>
                    <a:ext uri="{9D8B030D-6E8A-4147-A177-3AD203B41FA5}">
                      <a16:colId xmlns:a16="http://schemas.microsoft.com/office/drawing/2014/main" val="3251587420"/>
                    </a:ext>
                  </a:extLst>
                </a:gridCol>
              </a:tblGrid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Tiêu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chí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Thông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936719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thế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mạnh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tự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nhiên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3639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Các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trung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tâm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539355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Các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ngành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556292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Tên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nhà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máy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điện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220932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Khó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khăn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014595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94FE1B58-E123-4F96-A732-8AED420B641D}"/>
              </a:ext>
            </a:extLst>
          </p:cNvPr>
          <p:cNvSpPr txBox="1">
            <a:spLocks/>
          </p:cNvSpPr>
          <p:nvPr/>
        </p:nvSpPr>
        <p:spPr>
          <a:xfrm>
            <a:off x="428625" y="4163823"/>
            <a:ext cx="5286374" cy="22308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HS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PHT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bày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loát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lớp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ngẫu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nhiên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50" name="Picture 2" descr="Bài 18. Vùng Trung du và miền núi Bắc Bộ (tiếp theo) (Địa lý 9) – ÔN THI  ĐỊA LÝ – OTDL Channel">
            <a:extLst>
              <a:ext uri="{FF2B5EF4-FFF2-40B4-BE49-F238E27FC236}">
                <a16:creationId xmlns:a16="http://schemas.microsoft.com/office/drawing/2014/main" id="{BB1C4D3D-9491-4242-92BA-314954F6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50" y="362801"/>
            <a:ext cx="5953725" cy="603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ECA88203-4FB1-497D-81FD-A3D9E9854D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6425" y="381010"/>
            <a:ext cx="1244600" cy="69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5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Bên trong nhà máy thủy điện lớn nhất Đông Nam Á - VnExpress">
            <a:extLst>
              <a:ext uri="{FF2B5EF4-FFF2-40B4-BE49-F238E27FC236}">
                <a16:creationId xmlns:a16="http://schemas.microsoft.com/office/drawing/2014/main" id="{7F0E7F4D-7A9C-43C3-BD39-8D83CBAB3C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A0FD3B-5984-4A0A-90E0-67EE6C34A455}"/>
              </a:ext>
            </a:extLst>
          </p:cNvPr>
          <p:cNvSpPr txBox="1"/>
          <p:nvPr/>
        </p:nvSpPr>
        <p:spPr>
          <a:xfrm>
            <a:off x="0" y="72508"/>
            <a:ext cx="9786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Sơn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Đông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Nam Á – 2400MW</a:t>
            </a:r>
          </a:p>
        </p:txBody>
      </p:sp>
    </p:spTree>
    <p:extLst>
      <p:ext uri="{BB962C8B-B14F-4D97-AF65-F5344CB8AC3E}">
        <p14:creationId xmlns:p14="http://schemas.microsoft.com/office/powerpoint/2010/main" val="28450575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Trộm &amp;#39;vàng đen&amp;#39;: Công an Quảng Ninh phá đường dây khai thác than trái phép  cực lớn - Sputnik Việt Nam">
            <a:extLst>
              <a:ext uri="{FF2B5EF4-FFF2-40B4-BE49-F238E27FC236}">
                <a16:creationId xmlns:a16="http://schemas.microsoft.com/office/drawing/2014/main" id="{3D251DE2-BAAC-4F72-BA42-369A4C18A5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C9CE2-AEF0-4652-A0C4-6D4C210AA8C2}"/>
              </a:ext>
            </a:extLst>
          </p:cNvPr>
          <p:cNvSpPr txBox="1"/>
          <p:nvPr/>
        </p:nvSpPr>
        <p:spPr>
          <a:xfrm>
            <a:off x="-1" y="101084"/>
            <a:ext cx="104441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Khai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thác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than ở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Quảng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Ninh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than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endParaRPr lang="en-US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5878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IDEO] PHÂN BÓN LÂM THAO - CHẤT LƯỢNG VÀNG TẠO RA NHỮNG MÙA VÀNG BỘI THU">
            <a:extLst>
              <a:ext uri="{FF2B5EF4-FFF2-40B4-BE49-F238E27FC236}">
                <a16:creationId xmlns:a16="http://schemas.microsoft.com/office/drawing/2014/main" id="{B48D46E9-ABF5-4633-BE31-71F254FDB7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60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ộc Châu Milk không chỉ là thương hiệu sữa của mọi nhà mà còn khiến các bà  mẹ bỉm sữa yêu thích">
            <a:extLst>
              <a:ext uri="{FF2B5EF4-FFF2-40B4-BE49-F238E27FC236}">
                <a16:creationId xmlns:a16="http://schemas.microsoft.com/office/drawing/2014/main" id="{B7F8E557-6B0E-4E82-9F5D-B359728B50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0" r="-1" b="183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ABA184-6B7A-4B77-AC0F-1FB56CDFBF5A}"/>
              </a:ext>
            </a:extLst>
          </p:cNvPr>
          <p:cNvSpPr txBox="1"/>
          <p:nvPr/>
        </p:nvSpPr>
        <p:spPr>
          <a:xfrm>
            <a:off x="321733" y="443984"/>
            <a:ext cx="6762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Bạn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đã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phẩm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này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0547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EEF2484B-6ECE-4419-A477-4DD8619774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D82C2A-77E1-4645-89E9-75F00A0A0A3B}"/>
              </a:ext>
            </a:extLst>
          </p:cNvPr>
          <p:cNvSpPr txBox="1">
            <a:spLocks/>
          </p:cNvSpPr>
          <p:nvPr/>
        </p:nvSpPr>
        <p:spPr>
          <a:xfrm>
            <a:off x="428625" y="241769"/>
            <a:ext cx="3743325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NGHIỆP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21432FC-CDCE-4AAD-AD6E-0A859694D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535570"/>
              </p:ext>
            </p:extLst>
          </p:nvPr>
        </p:nvGraphicFramePr>
        <p:xfrm>
          <a:off x="428625" y="1575075"/>
          <a:ext cx="528637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960">
                  <a:extLst>
                    <a:ext uri="{9D8B030D-6E8A-4147-A177-3AD203B41FA5}">
                      <a16:colId xmlns:a16="http://schemas.microsoft.com/office/drawing/2014/main" val="1753037419"/>
                    </a:ext>
                  </a:extLst>
                </a:gridCol>
                <a:gridCol w="2211415">
                  <a:extLst>
                    <a:ext uri="{9D8B030D-6E8A-4147-A177-3AD203B41FA5}">
                      <a16:colId xmlns:a16="http://schemas.microsoft.com/office/drawing/2014/main" val="3251587420"/>
                    </a:ext>
                  </a:extLst>
                </a:gridCol>
              </a:tblGrid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Tiêu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chí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Thông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936719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thế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mạnh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tự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nhiên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3639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Ngành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trồng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trọt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539355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Ngành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chăn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nuôi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556292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Ngành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thủy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sản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220932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Ngành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lâm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nghiệp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014595"/>
                  </a:ext>
                </a:extLst>
              </a:tr>
              <a:tr h="4019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Khó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khăn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77731"/>
                  </a:ext>
                </a:extLst>
              </a:tr>
            </a:tbl>
          </a:graphicData>
        </a:graphic>
      </p:graphicFrame>
      <p:pic>
        <p:nvPicPr>
          <p:cNvPr id="2050" name="Picture 2" descr="Bài 18. Vùng Trung du và miền núi Bắc Bộ (tiếp theo) (Địa lý 9) – ÔN THI  ĐỊA LÝ – OTDL Channel">
            <a:extLst>
              <a:ext uri="{FF2B5EF4-FFF2-40B4-BE49-F238E27FC236}">
                <a16:creationId xmlns:a16="http://schemas.microsoft.com/office/drawing/2014/main" id="{BB1C4D3D-9491-4242-92BA-314954F6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50" y="362801"/>
            <a:ext cx="5953725" cy="603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ECA88203-4FB1-497D-81FD-A3D9E9854D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6425" y="381010"/>
            <a:ext cx="1244600" cy="69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1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576</Words>
  <Application>Microsoft Office PowerPoint</Application>
  <PresentationFormat>Widescreen</PresentationFormat>
  <Paragraphs>109</Paragraphs>
  <Slides>22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#9Slide07 IcielBaliho Script</vt:lpstr>
      <vt:lpstr>#9Slide07 IcielBC Cubano Normal</vt:lpstr>
      <vt:lpstr>#9Slide07 SVNDessert Menu Scrip</vt:lpstr>
      <vt:lpstr>Arial</vt:lpstr>
      <vt:lpstr>Calibri</vt:lpstr>
      <vt:lpstr>Calibri Light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HƠN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 Tuan</dc:creator>
  <cp:lastModifiedBy>84974897627</cp:lastModifiedBy>
  <cp:revision>32</cp:revision>
  <dcterms:created xsi:type="dcterms:W3CDTF">2021-08-25T23:15:24Z</dcterms:created>
  <dcterms:modified xsi:type="dcterms:W3CDTF">2022-02-09T03:56:31Z</dcterms:modified>
</cp:coreProperties>
</file>