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6105" r:id="rId2"/>
    <p:sldId id="6106" r:id="rId3"/>
    <p:sldId id="6107" r:id="rId4"/>
    <p:sldId id="257" r:id="rId5"/>
    <p:sldId id="6108" r:id="rId6"/>
    <p:sldId id="262" r:id="rId7"/>
    <p:sldId id="6109" r:id="rId8"/>
    <p:sldId id="6110" r:id="rId9"/>
    <p:sldId id="259" r:id="rId10"/>
    <p:sldId id="265" r:id="rId11"/>
    <p:sldId id="6111" r:id="rId12"/>
    <p:sldId id="261" r:id="rId13"/>
    <p:sldId id="6113" r:id="rId14"/>
    <p:sldId id="6114" r:id="rId15"/>
    <p:sldId id="276" r:id="rId16"/>
    <p:sldId id="273" r:id="rId17"/>
    <p:sldId id="274" r:id="rId18"/>
    <p:sldId id="275" r:id="rId19"/>
    <p:sldId id="272" r:id="rId20"/>
    <p:sldId id="509" r:id="rId21"/>
    <p:sldId id="5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E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01" autoAdjust="0"/>
  </p:normalViewPr>
  <p:slideViewPr>
    <p:cSldViewPr snapToGrid="0">
      <p:cViewPr varScale="1">
        <p:scale>
          <a:sx n="57" d="100"/>
          <a:sy n="57" d="100"/>
        </p:scale>
        <p:origin x="11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938-7BFE-4F5F-9F89-94D62A75682E}"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DB237-BCF4-4266-AD46-E505AE330657}" type="slidenum">
              <a:rPr lang="en-US" smtClean="0"/>
              <a:t>‹#›</a:t>
            </a:fld>
            <a:endParaRPr lang="en-US"/>
          </a:p>
        </p:txBody>
      </p:sp>
    </p:spTree>
    <p:extLst>
      <p:ext uri="{BB962C8B-B14F-4D97-AF65-F5344CB8AC3E}">
        <p14:creationId xmlns:p14="http://schemas.microsoft.com/office/powerpoint/2010/main" val="16207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L%E1%BA%A1c_Long_Qu%C3%A2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vi.wikipedia.org/wiki/%C4%90%E1%BB%93ng_b%C3%A0o" TargetMode="External"/><Relationship Id="rId4" Type="http://schemas.openxmlformats.org/officeDocument/2006/relationships/hyperlink" Target="https://vi.wikipedia.org/wiki/%C3%82u_C%C6%A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7DF9CB4-77D2-4533-8ACE-8451F4EDDC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6029387-54C1-43BA-AB23-885AFBCD0C68}"/>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Tr</a:t>
            </a:r>
            <a:r>
              <a:rPr lang="vi-VN" altLang="en-US" dirty="0"/>
              <a:t>ư</a:t>
            </a:r>
            <a:r>
              <a:rPr lang="en-US" altLang="en-US" dirty="0" err="1"/>
              <a:t>ớc</a:t>
            </a:r>
            <a:r>
              <a:rPr lang="en-US" altLang="en-US" dirty="0"/>
              <a:t> </a:t>
            </a:r>
            <a:r>
              <a:rPr lang="en-US" altLang="en-US" dirty="0" err="1"/>
              <a:t>khi</a:t>
            </a:r>
            <a:r>
              <a:rPr lang="en-US" altLang="en-US" dirty="0"/>
              <a:t> </a:t>
            </a:r>
            <a:r>
              <a:rPr lang="en-US" altLang="en-US" dirty="0" err="1"/>
              <a:t>vào</a:t>
            </a:r>
            <a:r>
              <a:rPr lang="en-US" altLang="en-US" dirty="0"/>
              <a:t> </a:t>
            </a:r>
            <a:r>
              <a:rPr lang="en-US" altLang="en-US" dirty="0" err="1"/>
              <a:t>học</a:t>
            </a:r>
            <a:r>
              <a:rPr lang="en-US" altLang="en-US" dirty="0"/>
              <a:t>, </a:t>
            </a:r>
            <a:r>
              <a:rPr lang="en-US" altLang="en-US" dirty="0" err="1"/>
              <a:t>cô</a:t>
            </a:r>
            <a:r>
              <a:rPr lang="en-US" altLang="en-US" dirty="0"/>
              <a:t> l</a:t>
            </a:r>
            <a:r>
              <a:rPr lang="vi-VN" altLang="en-US" dirty="0"/>
              <a:t>ư</a:t>
            </a:r>
            <a:r>
              <a:rPr lang="en-US" altLang="en-US" dirty="0"/>
              <a:t>u ý </a:t>
            </a:r>
            <a:r>
              <a:rPr lang="en-US" altLang="en-US" dirty="0" err="1"/>
              <a:t>với</a:t>
            </a:r>
            <a:r>
              <a:rPr lang="en-US" altLang="en-US" dirty="0"/>
              <a:t> </a:t>
            </a:r>
            <a:r>
              <a:rPr lang="en-US" altLang="en-US" dirty="0" err="1"/>
              <a:t>các</a:t>
            </a:r>
            <a:r>
              <a:rPr lang="en-US" altLang="en-US" dirty="0"/>
              <a:t> con </a:t>
            </a:r>
            <a:r>
              <a:rPr lang="en-US" altLang="en-US" dirty="0" err="1"/>
              <a:t>một</a:t>
            </a:r>
            <a:r>
              <a:rPr lang="en-US" altLang="en-US" dirty="0"/>
              <a:t> </a:t>
            </a:r>
            <a:r>
              <a:rPr lang="en-US" altLang="en-US" dirty="0" err="1"/>
              <a:t>số</a:t>
            </a:r>
            <a:r>
              <a:rPr lang="en-US" altLang="en-US" dirty="0"/>
              <a:t> </a:t>
            </a:r>
            <a:r>
              <a:rPr lang="en-US" altLang="en-US" dirty="0" err="1"/>
              <a:t>vấn</a:t>
            </a:r>
            <a:r>
              <a:rPr lang="en-US" altLang="en-US" dirty="0"/>
              <a:t> </a:t>
            </a:r>
            <a:r>
              <a:rPr lang="en-US" altLang="en-US" dirty="0" err="1"/>
              <a:t>đề</a:t>
            </a:r>
            <a:r>
              <a:rPr lang="en-US" altLang="en-US" dirty="0"/>
              <a:t> </a:t>
            </a:r>
            <a:r>
              <a:rPr lang="en-US" altLang="en-US" dirty="0" err="1"/>
              <a:t>sau</a:t>
            </a:r>
            <a:r>
              <a:rPr lang="en-US" altLang="en-US" dirty="0"/>
              <a:t>: </a:t>
            </a:r>
          </a:p>
          <a:p>
            <a:pPr>
              <a:defRPr/>
            </a:pPr>
            <a:r>
              <a:rPr lang="en-US" altLang="en-US" dirty="0"/>
              <a:t>- </a:t>
            </a:r>
            <a:r>
              <a:rPr lang="en-US" altLang="en-US" dirty="0" err="1"/>
              <a:t>Thứ</a:t>
            </a:r>
            <a:r>
              <a:rPr lang="en-US" altLang="en-US" dirty="0"/>
              <a:t> </a:t>
            </a:r>
            <a:r>
              <a:rPr lang="en-US" altLang="en-US" dirty="0" err="1"/>
              <a:t>nhất</a:t>
            </a:r>
            <a:r>
              <a:rPr lang="en-US" altLang="en-US" dirty="0"/>
              <a:t>: </a:t>
            </a:r>
            <a:r>
              <a:rPr lang="en-US" altLang="en-US" dirty="0" err="1"/>
              <a:t>Để</a:t>
            </a:r>
            <a:r>
              <a:rPr lang="en-US" altLang="en-US" dirty="0"/>
              <a:t> </a:t>
            </a:r>
            <a:r>
              <a:rPr lang="en-US" altLang="en-US" dirty="0" err="1"/>
              <a:t>học</a:t>
            </a:r>
            <a:r>
              <a:rPr lang="en-US" altLang="en-US" dirty="0"/>
              <a:t> </a:t>
            </a:r>
            <a:r>
              <a:rPr lang="en-US" altLang="en-US" dirty="0" err="1"/>
              <a:t>có</a:t>
            </a:r>
            <a:r>
              <a:rPr lang="en-US" altLang="en-US" dirty="0"/>
              <a:t> </a:t>
            </a:r>
            <a:r>
              <a:rPr lang="en-US" altLang="en-US" dirty="0" err="1"/>
              <a:t>hiệu</a:t>
            </a:r>
            <a:r>
              <a:rPr lang="en-US" altLang="en-US" dirty="0"/>
              <a:t> </a:t>
            </a:r>
            <a:r>
              <a:rPr lang="en-US" altLang="en-US" dirty="0" err="1"/>
              <a:t>quả</a:t>
            </a:r>
            <a:r>
              <a:rPr lang="en-US" altLang="en-US" dirty="0"/>
              <a:t>, </a:t>
            </a:r>
            <a:r>
              <a:rPr lang="en-US" altLang="en-US" dirty="0" err="1"/>
              <a:t>các</a:t>
            </a:r>
            <a:r>
              <a:rPr lang="en-US" altLang="en-US" dirty="0"/>
              <a:t> con </a:t>
            </a:r>
            <a:r>
              <a:rPr lang="en-US" altLang="en-US" dirty="0" err="1"/>
              <a:t>cần</a:t>
            </a:r>
            <a:r>
              <a:rPr lang="en-US" altLang="en-US" dirty="0"/>
              <a:t> </a:t>
            </a:r>
            <a:r>
              <a:rPr lang="en-US" altLang="en-US" dirty="0" err="1"/>
              <a:t>đọc</a:t>
            </a:r>
            <a:r>
              <a:rPr lang="en-US" altLang="en-US" dirty="0"/>
              <a:t> </a:t>
            </a:r>
            <a:r>
              <a:rPr lang="en-US" altLang="en-US" dirty="0" err="1"/>
              <a:t>và</a:t>
            </a:r>
            <a:r>
              <a:rPr lang="en-US" altLang="en-US" dirty="0"/>
              <a:t> </a:t>
            </a:r>
            <a:r>
              <a:rPr lang="en-US" altLang="en-US" dirty="0" err="1"/>
              <a:t>nghiên</a:t>
            </a:r>
            <a:r>
              <a:rPr lang="en-US" altLang="en-US" dirty="0"/>
              <a:t> </a:t>
            </a:r>
            <a:r>
              <a:rPr lang="en-US" altLang="en-US" dirty="0" err="1"/>
              <a:t>cứu</a:t>
            </a:r>
            <a:r>
              <a:rPr lang="en-US" altLang="en-US" dirty="0"/>
              <a:t> tr</a:t>
            </a:r>
            <a:r>
              <a:rPr lang="vi-VN" altLang="en-US" dirty="0"/>
              <a:t>ư</a:t>
            </a:r>
            <a:r>
              <a:rPr lang="en-US" altLang="en-US" dirty="0" err="1"/>
              <a:t>ớc</a:t>
            </a:r>
            <a:r>
              <a:rPr lang="en-US" altLang="en-US" dirty="0"/>
              <a:t> </a:t>
            </a:r>
            <a:r>
              <a:rPr lang="en-US" altLang="en-US" dirty="0" err="1"/>
              <a:t>bài</a:t>
            </a:r>
            <a:r>
              <a:rPr lang="en-US" altLang="en-US" dirty="0"/>
              <a:t> </a:t>
            </a:r>
            <a:r>
              <a:rPr lang="en-US" altLang="en-US" dirty="0" err="1"/>
              <a:t>mới</a:t>
            </a:r>
            <a:r>
              <a:rPr lang="en-US" altLang="en-US" dirty="0"/>
              <a:t>, </a:t>
            </a:r>
            <a:r>
              <a:rPr lang="en-US" altLang="en-US" dirty="0" err="1"/>
              <a:t>trả</a:t>
            </a:r>
            <a:r>
              <a:rPr lang="en-US" altLang="en-US" dirty="0"/>
              <a:t> </a:t>
            </a:r>
            <a:r>
              <a:rPr lang="en-US" altLang="en-US" dirty="0" err="1"/>
              <a:t>lời</a:t>
            </a:r>
            <a:r>
              <a:rPr lang="en-US" altLang="en-US" dirty="0"/>
              <a:t> </a:t>
            </a:r>
            <a:r>
              <a:rPr lang="en-US" altLang="en-US" dirty="0" err="1"/>
              <a:t>miệng</a:t>
            </a:r>
            <a:r>
              <a:rPr lang="en-US" altLang="en-US" dirty="0"/>
              <a:t> </a:t>
            </a:r>
            <a:r>
              <a:rPr lang="en-US" altLang="en-US" dirty="0" err="1"/>
              <a:t>các</a:t>
            </a:r>
            <a:r>
              <a:rPr lang="en-US" altLang="en-US" dirty="0"/>
              <a:t> </a:t>
            </a:r>
            <a:r>
              <a:rPr lang="en-US" altLang="en-US" dirty="0" err="1"/>
              <a:t>câu</a:t>
            </a:r>
            <a:r>
              <a:rPr lang="en-US" altLang="en-US" dirty="0"/>
              <a:t> </a:t>
            </a:r>
            <a:r>
              <a:rPr lang="en-US" altLang="en-US" dirty="0" err="1"/>
              <a:t>hỏi</a:t>
            </a:r>
            <a:r>
              <a:rPr lang="en-US" altLang="en-US" dirty="0"/>
              <a:t> in </a:t>
            </a:r>
            <a:r>
              <a:rPr lang="en-US" altLang="en-US" dirty="0" err="1"/>
              <a:t>nghiêng</a:t>
            </a:r>
            <a:r>
              <a:rPr lang="en-US" altLang="en-US" dirty="0"/>
              <a:t> </a:t>
            </a:r>
            <a:r>
              <a:rPr lang="en-US" altLang="en-US" dirty="0" err="1"/>
              <a:t>trong</a:t>
            </a:r>
            <a:r>
              <a:rPr lang="en-US" altLang="en-US" dirty="0"/>
              <a:t> SGK </a:t>
            </a:r>
            <a:r>
              <a:rPr lang="en-US" altLang="en-US" dirty="0" err="1"/>
              <a:t>của</a:t>
            </a:r>
            <a:r>
              <a:rPr lang="en-US" altLang="en-US" dirty="0"/>
              <a:t> </a:t>
            </a:r>
            <a:r>
              <a:rPr lang="en-US" altLang="en-US" dirty="0" err="1"/>
              <a:t>bài</a:t>
            </a:r>
            <a:r>
              <a:rPr lang="en-US" altLang="en-US" dirty="0"/>
              <a:t> </a:t>
            </a:r>
            <a:r>
              <a:rPr lang="en-US" altLang="en-US" dirty="0" err="1"/>
              <a:t>mới</a:t>
            </a:r>
            <a:r>
              <a:rPr lang="en-US" altLang="en-US" dirty="0"/>
              <a:t>. </a:t>
            </a:r>
          </a:p>
          <a:p>
            <a:pPr>
              <a:defRPr/>
            </a:pPr>
            <a:r>
              <a:rPr lang="en-US" altLang="en-US" dirty="0"/>
              <a:t>- </a:t>
            </a:r>
            <a:r>
              <a:rPr lang="en-US" altLang="en-US" dirty="0" err="1"/>
              <a:t>Thứ</a:t>
            </a:r>
            <a:r>
              <a:rPr lang="en-US" altLang="en-US" dirty="0"/>
              <a:t> 2: </a:t>
            </a:r>
            <a:r>
              <a:rPr lang="en-US" altLang="en-US" dirty="0" err="1"/>
              <a:t>Cần</a:t>
            </a:r>
            <a:r>
              <a:rPr lang="en-US" altLang="en-US" dirty="0"/>
              <a:t> </a:t>
            </a:r>
            <a:r>
              <a:rPr lang="en-US" altLang="en-US" dirty="0" err="1"/>
              <a:t>chuẩn</a:t>
            </a:r>
            <a:r>
              <a:rPr lang="en-US" altLang="en-US" dirty="0"/>
              <a:t> </a:t>
            </a:r>
            <a:r>
              <a:rPr lang="en-US" altLang="en-US" dirty="0" err="1"/>
              <a:t>bị</a:t>
            </a:r>
            <a:r>
              <a:rPr lang="en-US" altLang="en-US" dirty="0"/>
              <a:t> </a:t>
            </a:r>
            <a:r>
              <a:rPr lang="en-US" altLang="en-US" dirty="0" err="1"/>
              <a:t>các</a:t>
            </a:r>
            <a:r>
              <a:rPr lang="en-US" altLang="en-US" dirty="0"/>
              <a:t> </a:t>
            </a:r>
            <a:r>
              <a:rPr lang="en-US" altLang="en-US" dirty="0" err="1"/>
              <a:t>dụng</a:t>
            </a:r>
            <a:r>
              <a:rPr lang="en-US" altLang="en-US" dirty="0"/>
              <a:t> </a:t>
            </a:r>
            <a:r>
              <a:rPr lang="en-US" altLang="en-US" dirty="0" err="1"/>
              <a:t>cụ</a:t>
            </a:r>
            <a:r>
              <a:rPr lang="en-US" altLang="en-US" dirty="0"/>
              <a:t> </a:t>
            </a:r>
            <a:r>
              <a:rPr lang="en-US" altLang="en-US" dirty="0" err="1"/>
              <a:t>cần</a:t>
            </a:r>
            <a:r>
              <a:rPr lang="en-US" altLang="en-US" dirty="0"/>
              <a:t> </a:t>
            </a:r>
            <a:r>
              <a:rPr lang="en-US" altLang="en-US" dirty="0" err="1"/>
              <a:t>thiết</a:t>
            </a:r>
            <a:r>
              <a:rPr lang="en-US" altLang="en-US" dirty="0"/>
              <a:t> </a:t>
            </a:r>
            <a:r>
              <a:rPr lang="en-US" altLang="en-US" dirty="0" err="1"/>
              <a:t>nh</a:t>
            </a:r>
            <a:r>
              <a:rPr lang="vi-VN" altLang="en-US" dirty="0"/>
              <a:t>ư</a:t>
            </a:r>
            <a:endParaRPr lang="en-US" altLang="en-US" dirty="0"/>
          </a:p>
          <a:p>
            <a:pPr>
              <a:defRPr/>
            </a:pPr>
            <a:r>
              <a:rPr lang="en-US" altLang="en-US" dirty="0"/>
              <a:t>+ SGK </a:t>
            </a:r>
            <a:r>
              <a:rPr lang="en-US" altLang="en-US" dirty="0" err="1"/>
              <a:t>Địa</a:t>
            </a:r>
            <a:r>
              <a:rPr lang="en-US" altLang="en-US" dirty="0"/>
              <a:t> </a:t>
            </a:r>
            <a:r>
              <a:rPr lang="en-US" altLang="en-US" dirty="0" err="1"/>
              <a:t>lí</a:t>
            </a:r>
            <a:r>
              <a:rPr lang="en-US" altLang="en-US" dirty="0"/>
              <a:t> 8</a:t>
            </a:r>
          </a:p>
          <a:p>
            <a:pPr>
              <a:defRPr/>
            </a:pPr>
            <a:r>
              <a:rPr lang="en-US" altLang="en-US" dirty="0"/>
              <a:t>+ </a:t>
            </a:r>
            <a:r>
              <a:rPr lang="en-US" altLang="en-US" dirty="0" err="1"/>
              <a:t>Tập</a:t>
            </a:r>
            <a:r>
              <a:rPr lang="en-US" altLang="en-US" dirty="0"/>
              <a:t> </a:t>
            </a:r>
            <a:r>
              <a:rPr lang="en-US" altLang="en-US" dirty="0" err="1"/>
              <a:t>Bản</a:t>
            </a:r>
            <a:r>
              <a:rPr lang="en-US" altLang="en-US" dirty="0"/>
              <a:t> </a:t>
            </a:r>
            <a:r>
              <a:rPr lang="en-US" altLang="en-US" dirty="0" err="1"/>
              <a:t>đồ</a:t>
            </a:r>
            <a:r>
              <a:rPr lang="en-US" altLang="en-US" dirty="0"/>
              <a:t> </a:t>
            </a:r>
            <a:r>
              <a:rPr lang="en-US" altLang="en-US" dirty="0" err="1"/>
              <a:t>địa</a:t>
            </a:r>
            <a:r>
              <a:rPr lang="en-US" altLang="en-US" dirty="0"/>
              <a:t> </a:t>
            </a:r>
            <a:r>
              <a:rPr lang="en-US" altLang="en-US" dirty="0" err="1"/>
              <a:t>lí</a:t>
            </a:r>
            <a:r>
              <a:rPr lang="en-US" altLang="en-US" dirty="0"/>
              <a:t> 8 </a:t>
            </a:r>
            <a:r>
              <a:rPr lang="en-US" altLang="en-US" dirty="0" err="1"/>
              <a:t>hoặc</a:t>
            </a:r>
            <a:r>
              <a:rPr lang="en-US" altLang="en-US" dirty="0"/>
              <a:t> </a:t>
            </a:r>
            <a:r>
              <a:rPr lang="en-US" altLang="en-US" dirty="0" err="1"/>
              <a:t>Atlat</a:t>
            </a:r>
            <a:r>
              <a:rPr lang="en-US" altLang="en-US" dirty="0"/>
              <a:t> </a:t>
            </a:r>
            <a:r>
              <a:rPr lang="en-US" altLang="en-US" dirty="0" err="1"/>
              <a:t>địa</a:t>
            </a:r>
            <a:r>
              <a:rPr lang="en-US" altLang="en-US" dirty="0"/>
              <a:t> </a:t>
            </a:r>
            <a:r>
              <a:rPr lang="en-US" altLang="en-US" dirty="0" err="1"/>
              <a:t>lí</a:t>
            </a:r>
            <a:r>
              <a:rPr lang="en-US" altLang="en-US" dirty="0"/>
              <a:t> </a:t>
            </a:r>
            <a:r>
              <a:rPr lang="en-US" altLang="en-US" dirty="0" err="1"/>
              <a:t>Việt</a:t>
            </a:r>
            <a:r>
              <a:rPr lang="en-US" altLang="en-US" dirty="0"/>
              <a:t> Nam. </a:t>
            </a:r>
          </a:p>
          <a:p>
            <a:pPr>
              <a:defRPr/>
            </a:pPr>
            <a:r>
              <a:rPr lang="en-US" altLang="en-US" dirty="0"/>
              <a:t>+ </a:t>
            </a:r>
            <a:r>
              <a:rPr lang="en-US" altLang="en-US" dirty="0" err="1"/>
              <a:t>Vở</a:t>
            </a:r>
            <a:r>
              <a:rPr lang="en-US" altLang="en-US" dirty="0"/>
              <a:t> </a:t>
            </a:r>
            <a:r>
              <a:rPr lang="en-US" altLang="en-US" dirty="0" err="1"/>
              <a:t>ghi</a:t>
            </a:r>
            <a:r>
              <a:rPr lang="en-US" altLang="en-US" dirty="0"/>
              <a:t>, </a:t>
            </a:r>
            <a:r>
              <a:rPr lang="en-US" altLang="en-US" dirty="0" err="1"/>
              <a:t>bút</a:t>
            </a:r>
            <a:r>
              <a:rPr lang="en-US" altLang="en-US" dirty="0"/>
              <a:t> </a:t>
            </a:r>
            <a:r>
              <a:rPr lang="en-US" altLang="en-US" dirty="0" err="1"/>
              <a:t>th</a:t>
            </a:r>
            <a:r>
              <a:rPr lang="vi-VN" altLang="en-US" dirty="0"/>
              <a:t>ư</a:t>
            </a:r>
            <a:r>
              <a:rPr lang="en-US" altLang="en-US" dirty="0" err="1"/>
              <a:t>ớc</a:t>
            </a:r>
            <a:r>
              <a:rPr lang="en-US" altLang="en-US" dirty="0"/>
              <a:t> …</a:t>
            </a:r>
          </a:p>
          <a:p>
            <a:pPr>
              <a:defRPr/>
            </a:pPr>
            <a:r>
              <a:rPr lang="en-US" altLang="en-US" dirty="0"/>
              <a:t>- </a:t>
            </a:r>
            <a:r>
              <a:rPr lang="en-US" altLang="en-US" dirty="0" err="1"/>
              <a:t>Thứ</a:t>
            </a:r>
            <a:r>
              <a:rPr lang="en-US" altLang="en-US" dirty="0"/>
              <a:t> 3: </a:t>
            </a:r>
            <a:r>
              <a:rPr lang="en-US" altLang="en-US" dirty="0" err="1"/>
              <a:t>Trong</a:t>
            </a:r>
            <a:r>
              <a:rPr lang="en-US" altLang="en-US" dirty="0"/>
              <a:t> </a:t>
            </a:r>
            <a:r>
              <a:rPr lang="en-US" altLang="en-US" dirty="0" err="1"/>
              <a:t>giờ</a:t>
            </a:r>
            <a:r>
              <a:rPr lang="en-US" altLang="en-US" dirty="0"/>
              <a:t> </a:t>
            </a:r>
            <a:r>
              <a:rPr lang="en-US" altLang="en-US" dirty="0" err="1"/>
              <a:t>học</a:t>
            </a:r>
            <a:r>
              <a:rPr lang="en-US" altLang="en-US" dirty="0"/>
              <a:t>, </a:t>
            </a:r>
            <a:r>
              <a:rPr lang="en-US" altLang="en-US" dirty="0" err="1"/>
              <a:t>cần</a:t>
            </a:r>
            <a:r>
              <a:rPr lang="en-US" altLang="en-US" dirty="0"/>
              <a:t> </a:t>
            </a:r>
            <a:r>
              <a:rPr lang="en-US" altLang="en-US" dirty="0" err="1"/>
              <a:t>chú</a:t>
            </a:r>
            <a:r>
              <a:rPr lang="en-US" altLang="en-US" dirty="0"/>
              <a:t> ý </a:t>
            </a:r>
            <a:r>
              <a:rPr lang="en-US" altLang="en-US" dirty="0" err="1"/>
              <a:t>theo</a:t>
            </a:r>
            <a:r>
              <a:rPr lang="en-US" altLang="en-US" dirty="0"/>
              <a:t> </a:t>
            </a:r>
            <a:r>
              <a:rPr lang="en-US" altLang="en-US" dirty="0" err="1"/>
              <a:t>dõi</a:t>
            </a:r>
            <a:r>
              <a:rPr lang="en-US" altLang="en-US" dirty="0"/>
              <a:t>, </a:t>
            </a:r>
            <a:r>
              <a:rPr lang="en-US" altLang="en-US" dirty="0" err="1"/>
              <a:t>ghi</a:t>
            </a:r>
            <a:r>
              <a:rPr lang="en-US" altLang="en-US" dirty="0"/>
              <a:t> </a:t>
            </a:r>
            <a:r>
              <a:rPr lang="en-US" altLang="en-US" dirty="0" err="1"/>
              <a:t>chép</a:t>
            </a:r>
            <a:r>
              <a:rPr lang="en-US" altLang="en-US" dirty="0"/>
              <a:t> </a:t>
            </a:r>
            <a:r>
              <a:rPr lang="en-US" altLang="en-US" dirty="0" err="1"/>
              <a:t>bài</a:t>
            </a:r>
            <a:r>
              <a:rPr lang="en-US" altLang="en-US" dirty="0"/>
              <a:t> </a:t>
            </a:r>
            <a:r>
              <a:rPr lang="en-US" altLang="en-US" dirty="0" err="1"/>
              <a:t>vào</a:t>
            </a:r>
            <a:r>
              <a:rPr lang="en-US" altLang="en-US" dirty="0"/>
              <a:t> </a:t>
            </a:r>
            <a:r>
              <a:rPr lang="en-US" altLang="en-US" dirty="0" err="1"/>
              <a:t>vở</a:t>
            </a:r>
            <a:r>
              <a:rPr lang="en-US" altLang="en-US" dirty="0"/>
              <a:t>, </a:t>
            </a:r>
            <a:r>
              <a:rPr lang="en-US" altLang="en-US" dirty="0" err="1"/>
              <a:t>khi</a:t>
            </a:r>
            <a:r>
              <a:rPr lang="en-US" altLang="en-US" dirty="0"/>
              <a:t> </a:t>
            </a:r>
            <a:r>
              <a:rPr lang="en-US" altLang="en-US" dirty="0" err="1"/>
              <a:t>các</a:t>
            </a:r>
            <a:r>
              <a:rPr lang="en-US" altLang="en-US" dirty="0"/>
              <a:t> con </a:t>
            </a:r>
            <a:r>
              <a:rPr lang="en-US" altLang="en-US" dirty="0" err="1"/>
              <a:t>thấy</a:t>
            </a:r>
            <a:r>
              <a:rPr lang="en-US" altLang="en-US" dirty="0"/>
              <a:t> </a:t>
            </a:r>
            <a:r>
              <a:rPr lang="en-US" altLang="en-US" dirty="0" err="1"/>
              <a:t>nội</a:t>
            </a:r>
            <a:r>
              <a:rPr lang="en-US" altLang="en-US" dirty="0"/>
              <a:t> dung </a:t>
            </a:r>
            <a:r>
              <a:rPr lang="en-US" altLang="en-US" dirty="0" err="1"/>
              <a:t>đóng</a:t>
            </a:r>
            <a:r>
              <a:rPr lang="en-US" altLang="en-US" dirty="0"/>
              <a:t> </a:t>
            </a:r>
            <a:r>
              <a:rPr lang="en-US" altLang="en-US" dirty="0" err="1"/>
              <a:t>khung</a:t>
            </a:r>
            <a:r>
              <a:rPr lang="en-US" altLang="en-US" dirty="0"/>
              <a:t> </a:t>
            </a:r>
            <a:r>
              <a:rPr lang="en-US" altLang="en-US" dirty="0" err="1"/>
              <a:t>trong</a:t>
            </a:r>
            <a:r>
              <a:rPr lang="en-US" altLang="en-US" dirty="0"/>
              <a:t> </a:t>
            </a:r>
            <a:r>
              <a:rPr lang="en-US" altLang="en-US" dirty="0" err="1"/>
              <a:t>bảng</a:t>
            </a:r>
            <a:r>
              <a:rPr lang="en-US" altLang="en-US" dirty="0"/>
              <a:t> </a:t>
            </a:r>
            <a:r>
              <a:rPr lang="en-US" altLang="en-US" dirty="0" err="1"/>
              <a:t>xanh</a:t>
            </a:r>
            <a:r>
              <a:rPr lang="en-US" altLang="en-US" dirty="0"/>
              <a:t> </a:t>
            </a:r>
            <a:r>
              <a:rPr lang="en-US" altLang="en-US" dirty="0" err="1"/>
              <a:t>chính</a:t>
            </a:r>
            <a:r>
              <a:rPr lang="en-US" altLang="en-US" dirty="0"/>
              <a:t> </a:t>
            </a:r>
            <a:r>
              <a:rPr lang="en-US" altLang="en-US" dirty="0" err="1"/>
              <a:t>là</a:t>
            </a:r>
            <a:r>
              <a:rPr lang="en-US" altLang="en-US" dirty="0"/>
              <a:t> </a:t>
            </a:r>
            <a:r>
              <a:rPr lang="en-US" altLang="en-US" dirty="0" err="1"/>
              <a:t>nội</a:t>
            </a:r>
            <a:r>
              <a:rPr lang="en-US" altLang="en-US" dirty="0"/>
              <a:t> dung </a:t>
            </a:r>
            <a:r>
              <a:rPr lang="en-US" altLang="en-US" dirty="0" err="1"/>
              <a:t>cần</a:t>
            </a:r>
            <a:r>
              <a:rPr lang="en-US" altLang="en-US" dirty="0"/>
              <a:t> </a:t>
            </a:r>
            <a:r>
              <a:rPr lang="en-US" altLang="en-US" dirty="0" err="1"/>
              <a:t>ghi</a:t>
            </a:r>
            <a:r>
              <a:rPr lang="en-US" altLang="en-US" dirty="0"/>
              <a:t> </a:t>
            </a:r>
            <a:r>
              <a:rPr lang="en-US" altLang="en-US" dirty="0" err="1"/>
              <a:t>lại</a:t>
            </a:r>
            <a:r>
              <a:rPr lang="en-US" altLang="en-US" dirty="0"/>
              <a:t>. </a:t>
            </a:r>
          </a:p>
          <a:p>
            <a:pPr marL="171450" indent="-171450">
              <a:buFontTx/>
              <a:buChar char="-"/>
              <a:defRPr/>
            </a:pPr>
            <a:r>
              <a:rPr lang="en-US" altLang="en-US" dirty="0" err="1"/>
              <a:t>Thứ</a:t>
            </a:r>
            <a:r>
              <a:rPr lang="en-US" altLang="en-US" dirty="0"/>
              <a:t> 4: Sau </a:t>
            </a:r>
            <a:r>
              <a:rPr lang="en-US" altLang="en-US" dirty="0" err="1"/>
              <a:t>mỗi</a:t>
            </a:r>
            <a:r>
              <a:rPr lang="en-US" altLang="en-US" dirty="0"/>
              <a:t> </a:t>
            </a:r>
            <a:r>
              <a:rPr lang="en-US" altLang="en-US" dirty="0" err="1"/>
              <a:t>bài</a:t>
            </a:r>
            <a:r>
              <a:rPr lang="en-US" altLang="en-US" dirty="0"/>
              <a:t> </a:t>
            </a:r>
            <a:r>
              <a:rPr lang="en-US" altLang="en-US" dirty="0" err="1"/>
              <a:t>học</a:t>
            </a:r>
            <a:r>
              <a:rPr lang="en-US" altLang="en-US" dirty="0"/>
              <a:t> </a:t>
            </a:r>
            <a:r>
              <a:rPr lang="en-US" altLang="en-US" dirty="0" err="1"/>
              <a:t>sẽ</a:t>
            </a:r>
            <a:r>
              <a:rPr lang="en-US" altLang="en-US" dirty="0"/>
              <a:t> </a:t>
            </a:r>
            <a:r>
              <a:rPr lang="en-US" altLang="en-US" dirty="0" err="1"/>
              <a:t>có</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kiểm</a:t>
            </a:r>
            <a:r>
              <a:rPr lang="en-US" altLang="en-US" dirty="0"/>
              <a:t> </a:t>
            </a:r>
            <a:r>
              <a:rPr lang="en-US" altLang="en-US" dirty="0" err="1"/>
              <a:t>tra</a:t>
            </a:r>
            <a:r>
              <a:rPr lang="en-US" altLang="en-US" dirty="0"/>
              <a:t> </a:t>
            </a:r>
            <a:r>
              <a:rPr lang="en-US" altLang="en-US" dirty="0" err="1"/>
              <a:t>kiên</a:t>
            </a:r>
            <a:r>
              <a:rPr lang="en-US" altLang="en-US" dirty="0"/>
              <a:t> </a:t>
            </a:r>
            <a:r>
              <a:rPr lang="en-US" altLang="en-US" dirty="0" err="1"/>
              <a:t>thức</a:t>
            </a:r>
            <a:r>
              <a:rPr lang="en-US" altLang="en-US" dirty="0"/>
              <a:t> </a:t>
            </a:r>
            <a:r>
              <a:rPr lang="en-US" altLang="en-US" dirty="0" err="1"/>
              <a:t>bằng</a:t>
            </a:r>
            <a:r>
              <a:rPr lang="en-US" altLang="en-US" dirty="0"/>
              <a:t> </a:t>
            </a:r>
            <a:r>
              <a:rPr lang="en-US" altLang="en-US" dirty="0" err="1"/>
              <a:t>hình</a:t>
            </a:r>
            <a:r>
              <a:rPr lang="en-US" altLang="en-US" dirty="0"/>
              <a:t> </a:t>
            </a:r>
            <a:r>
              <a:rPr lang="en-US" altLang="en-US" dirty="0" err="1"/>
              <a:t>thức</a:t>
            </a:r>
            <a:r>
              <a:rPr lang="en-US" altLang="en-US" dirty="0"/>
              <a:t> </a:t>
            </a:r>
            <a:r>
              <a:rPr lang="en-US" altLang="en-US" dirty="0" err="1"/>
              <a:t>trắc</a:t>
            </a:r>
            <a:r>
              <a:rPr lang="en-US" altLang="en-US" dirty="0"/>
              <a:t> </a:t>
            </a:r>
            <a:r>
              <a:rPr lang="en-US" altLang="en-US" dirty="0" err="1"/>
              <a:t>nghiệm</a:t>
            </a:r>
            <a:r>
              <a:rPr lang="en-US" altLang="en-US" dirty="0"/>
              <a:t>, </a:t>
            </a:r>
            <a:r>
              <a:rPr lang="en-US" altLang="en-US" dirty="0" err="1"/>
              <a:t>các</a:t>
            </a:r>
            <a:r>
              <a:rPr lang="en-US" altLang="en-US" dirty="0"/>
              <a:t> con </a:t>
            </a:r>
            <a:r>
              <a:rPr lang="en-US" altLang="en-US" dirty="0" err="1"/>
              <a:t>cần</a:t>
            </a:r>
            <a:r>
              <a:rPr lang="en-US" altLang="en-US" dirty="0"/>
              <a:t> </a:t>
            </a:r>
            <a:r>
              <a:rPr lang="en-US" altLang="en-US" dirty="0" err="1"/>
              <a:t>thử</a:t>
            </a:r>
            <a:r>
              <a:rPr lang="en-US" altLang="en-US" dirty="0"/>
              <a:t> </a:t>
            </a:r>
            <a:r>
              <a:rPr lang="en-US" altLang="en-US" dirty="0" err="1"/>
              <a:t>sức</a:t>
            </a:r>
            <a:r>
              <a:rPr lang="en-US" altLang="en-US" dirty="0"/>
              <a:t> </a:t>
            </a:r>
            <a:r>
              <a:rPr lang="en-US" altLang="en-US" dirty="0" err="1"/>
              <a:t>trả</a:t>
            </a:r>
            <a:r>
              <a:rPr lang="en-US" altLang="en-US" dirty="0"/>
              <a:t> </a:t>
            </a:r>
            <a:r>
              <a:rPr lang="en-US" altLang="en-US" dirty="0" err="1"/>
              <a:t>lời</a:t>
            </a:r>
            <a:r>
              <a:rPr lang="en-US" altLang="en-US" dirty="0"/>
              <a:t> </a:t>
            </a:r>
            <a:r>
              <a:rPr lang="en-US" altLang="en-US" dirty="0" err="1"/>
              <a:t>các</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này</a:t>
            </a:r>
            <a:r>
              <a:rPr lang="en-US" altLang="en-US" dirty="0"/>
              <a:t> </a:t>
            </a:r>
            <a:r>
              <a:rPr lang="en-US" altLang="en-US" dirty="0" err="1"/>
              <a:t>để</a:t>
            </a:r>
            <a:r>
              <a:rPr lang="en-US" altLang="en-US" dirty="0"/>
              <a:t> </a:t>
            </a:r>
            <a:r>
              <a:rPr lang="en-US" altLang="en-US" dirty="0" err="1"/>
              <a:t>xem</a:t>
            </a:r>
            <a:r>
              <a:rPr lang="en-US" altLang="en-US" dirty="0"/>
              <a:t> </a:t>
            </a:r>
            <a:r>
              <a:rPr lang="en-US" altLang="en-US" dirty="0" err="1"/>
              <a:t>bản</a:t>
            </a:r>
            <a:r>
              <a:rPr lang="en-US" altLang="en-US" dirty="0"/>
              <a:t> </a:t>
            </a:r>
            <a:r>
              <a:rPr lang="en-US" altLang="en-US" dirty="0" err="1"/>
              <a:t>thân</a:t>
            </a:r>
            <a:r>
              <a:rPr lang="en-US" altLang="en-US" dirty="0"/>
              <a:t> </a:t>
            </a:r>
            <a:r>
              <a:rPr lang="en-US" altLang="en-US" dirty="0" err="1"/>
              <a:t>đã</a:t>
            </a:r>
            <a:r>
              <a:rPr lang="en-US" altLang="en-US" dirty="0"/>
              <a:t> </a:t>
            </a:r>
            <a:r>
              <a:rPr lang="en-US" altLang="en-US" dirty="0" err="1"/>
              <a:t>lĩnh</a:t>
            </a:r>
            <a:r>
              <a:rPr lang="en-US" altLang="en-US" dirty="0"/>
              <a:t> </a:t>
            </a:r>
            <a:r>
              <a:rPr lang="en-US" altLang="en-US" dirty="0" err="1"/>
              <a:t>hội</a:t>
            </a:r>
            <a:r>
              <a:rPr lang="en-US" altLang="en-US" dirty="0"/>
              <a:t> </a:t>
            </a:r>
            <a:r>
              <a:rPr lang="en-US" altLang="en-US" dirty="0" err="1"/>
              <a:t>kiến</a:t>
            </a:r>
            <a:r>
              <a:rPr lang="en-US" altLang="en-US" dirty="0"/>
              <a:t> </a:t>
            </a:r>
            <a:r>
              <a:rPr lang="en-US" altLang="en-US" dirty="0" err="1"/>
              <a:t>thức</a:t>
            </a:r>
            <a:r>
              <a:rPr lang="en-US" altLang="en-US" dirty="0"/>
              <a:t> </a:t>
            </a:r>
            <a:r>
              <a:rPr lang="en-US" altLang="en-US" dirty="0" err="1"/>
              <a:t>nh</a:t>
            </a:r>
            <a:r>
              <a:rPr lang="vi-VN" altLang="en-US" dirty="0"/>
              <a:t>ư</a:t>
            </a:r>
            <a:r>
              <a:rPr lang="en-US" altLang="en-US" dirty="0"/>
              <a:t> </a:t>
            </a:r>
            <a:r>
              <a:rPr lang="en-US" altLang="en-US" dirty="0" err="1"/>
              <a:t>thế</a:t>
            </a:r>
            <a:r>
              <a:rPr lang="en-US" altLang="en-US" dirty="0"/>
              <a:t> </a:t>
            </a:r>
            <a:r>
              <a:rPr lang="en-US" altLang="en-US" dirty="0" err="1"/>
              <a:t>nào</a:t>
            </a:r>
            <a:r>
              <a:rPr lang="en-US" altLang="en-US" dirty="0"/>
              <a:t> </a:t>
            </a:r>
            <a:r>
              <a:rPr lang="en-US" altLang="en-US" dirty="0" err="1"/>
              <a:t>nhé</a:t>
            </a:r>
            <a:r>
              <a:rPr lang="en-US" altLang="en-US" dirty="0"/>
              <a:t>. </a:t>
            </a:r>
          </a:p>
          <a:p>
            <a:pPr marL="171450" indent="-171450">
              <a:buFontTx/>
              <a:buChar char="-"/>
              <a:defRPr/>
            </a:pPr>
            <a:r>
              <a:rPr lang="en-US" altLang="en-US" dirty="0" err="1"/>
              <a:t>Bốn</a:t>
            </a:r>
            <a:r>
              <a:rPr lang="en-US" altLang="en-US" dirty="0"/>
              <a:t> l</a:t>
            </a:r>
            <a:r>
              <a:rPr lang="vi-VN" altLang="en-US" dirty="0"/>
              <a:t>ư</a:t>
            </a:r>
            <a:r>
              <a:rPr lang="en-US" altLang="en-US" dirty="0"/>
              <a:t>u ý </a:t>
            </a:r>
            <a:r>
              <a:rPr lang="en-US" altLang="en-US" dirty="0" err="1"/>
              <a:t>này</a:t>
            </a:r>
            <a:r>
              <a:rPr lang="en-US" altLang="en-US" dirty="0"/>
              <a:t> </a:t>
            </a:r>
            <a:r>
              <a:rPr lang="en-US" altLang="en-US" dirty="0" err="1"/>
              <a:t>sẽ</a:t>
            </a:r>
            <a:r>
              <a:rPr lang="en-US" altLang="en-US" dirty="0"/>
              <a:t> </a:t>
            </a:r>
            <a:r>
              <a:rPr lang="en-US" altLang="en-US" dirty="0" err="1"/>
              <a:t>giống</a:t>
            </a:r>
            <a:r>
              <a:rPr lang="en-US" altLang="en-US" dirty="0"/>
              <a:t> </a:t>
            </a:r>
            <a:r>
              <a:rPr lang="en-US" altLang="en-US" dirty="0" err="1"/>
              <a:t>nhau</a:t>
            </a:r>
            <a:r>
              <a:rPr lang="en-US" altLang="en-US" dirty="0"/>
              <a:t> ở </a:t>
            </a:r>
            <a:r>
              <a:rPr lang="en-US" altLang="en-US" dirty="0" err="1"/>
              <a:t>các</a:t>
            </a:r>
            <a:r>
              <a:rPr lang="en-US" altLang="en-US" dirty="0"/>
              <a:t> </a:t>
            </a:r>
            <a:r>
              <a:rPr lang="en-US" altLang="en-US" dirty="0" err="1"/>
              <a:t>bài</a:t>
            </a:r>
            <a:r>
              <a:rPr lang="en-US" altLang="en-US" dirty="0"/>
              <a:t> </a:t>
            </a:r>
            <a:r>
              <a:rPr lang="en-US" altLang="en-US" dirty="0" err="1"/>
              <a:t>học</a:t>
            </a:r>
            <a:r>
              <a:rPr lang="en-US" altLang="en-US" dirty="0"/>
              <a:t> </a:t>
            </a:r>
            <a:r>
              <a:rPr lang="en-US" altLang="en-US" dirty="0" err="1"/>
              <a:t>tiếp</a:t>
            </a:r>
            <a:r>
              <a:rPr lang="en-US" altLang="en-US" dirty="0"/>
              <a:t> </a:t>
            </a:r>
            <a:r>
              <a:rPr lang="en-US" altLang="en-US" dirty="0" err="1"/>
              <a:t>theo</a:t>
            </a:r>
            <a:r>
              <a:rPr lang="en-US" altLang="en-US" dirty="0"/>
              <a:t>, </a:t>
            </a:r>
            <a:r>
              <a:rPr lang="en-US" altLang="en-US" dirty="0" err="1"/>
              <a:t>cô</a:t>
            </a:r>
            <a:r>
              <a:rPr lang="en-US" altLang="en-US" dirty="0"/>
              <a:t> </a:t>
            </a:r>
            <a:r>
              <a:rPr lang="en-US" altLang="en-US" dirty="0" err="1"/>
              <a:t>mong</a:t>
            </a:r>
            <a:r>
              <a:rPr lang="en-US" altLang="en-US" dirty="0"/>
              <a:t> </a:t>
            </a:r>
            <a:r>
              <a:rPr lang="en-US" altLang="en-US" dirty="0" err="1"/>
              <a:t>các</a:t>
            </a:r>
            <a:r>
              <a:rPr lang="en-US" altLang="en-US" dirty="0"/>
              <a:t> con </a:t>
            </a:r>
            <a:r>
              <a:rPr lang="en-US" altLang="en-US" dirty="0" err="1"/>
              <a:t>thực</a:t>
            </a:r>
            <a:r>
              <a:rPr lang="en-US" altLang="en-US" dirty="0"/>
              <a:t> </a:t>
            </a:r>
            <a:r>
              <a:rPr lang="en-US" altLang="en-US" dirty="0" err="1"/>
              <a:t>hiện</a:t>
            </a:r>
            <a:r>
              <a:rPr lang="en-US" altLang="en-US" dirty="0"/>
              <a:t> đ</a:t>
            </a:r>
            <a:r>
              <a:rPr lang="vi-VN" altLang="en-US" dirty="0"/>
              <a:t>ư</a:t>
            </a:r>
            <a:r>
              <a:rPr lang="en-US" altLang="en-US" dirty="0" err="1"/>
              <a:t>ợc</a:t>
            </a:r>
            <a:r>
              <a:rPr lang="en-US" altLang="en-US" dirty="0"/>
              <a:t> </a:t>
            </a:r>
            <a:r>
              <a:rPr lang="en-US" altLang="en-US" dirty="0" err="1"/>
              <a:t>thật</a:t>
            </a:r>
            <a:r>
              <a:rPr lang="en-US" altLang="en-US" dirty="0"/>
              <a:t> </a:t>
            </a:r>
            <a:r>
              <a:rPr lang="en-US" altLang="en-US" dirty="0" err="1"/>
              <a:t>tốt</a:t>
            </a:r>
            <a:r>
              <a:rPr lang="en-US" altLang="en-US" dirty="0"/>
              <a:t> </a:t>
            </a:r>
            <a:r>
              <a:rPr lang="en-US" altLang="en-US" dirty="0" err="1"/>
              <a:t>nhé</a:t>
            </a:r>
            <a:r>
              <a:rPr lang="en-US" altLang="en-US" dirty="0"/>
              <a:t>. </a:t>
            </a:r>
          </a:p>
        </p:txBody>
      </p:sp>
      <p:sp>
        <p:nvSpPr>
          <p:cNvPr id="4100" name="Slide Number Placeholder 3">
            <a:extLst>
              <a:ext uri="{FF2B5EF4-FFF2-40B4-BE49-F238E27FC236}">
                <a16:creationId xmlns:a16="http://schemas.microsoft.com/office/drawing/2014/main" id="{ACB1BAFA-BECC-42DD-B3CC-1AAF005502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79D27A-0D2D-464A-9A53-2D58BF2B0195}" type="slidenum">
              <a:rPr lang="en-US" altLang="en-US"/>
              <a:pPr/>
              <a:t>1</a:t>
            </a:fld>
            <a:endParaRPr lang="en-US" altLang="en-US"/>
          </a:p>
        </p:txBody>
      </p:sp>
    </p:spTree>
    <p:extLst>
      <p:ext uri="{BB962C8B-B14F-4D97-AF65-F5344CB8AC3E}">
        <p14:creationId xmlns:p14="http://schemas.microsoft.com/office/powerpoint/2010/main" val="4907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15</a:t>
            </a:fld>
            <a:endParaRPr lang="en-US"/>
          </a:p>
        </p:txBody>
      </p:sp>
    </p:spTree>
    <p:extLst>
      <p:ext uri="{BB962C8B-B14F-4D97-AF65-F5344CB8AC3E}">
        <p14:creationId xmlns:p14="http://schemas.microsoft.com/office/powerpoint/2010/main" val="183907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10AA38C-7C6D-4C6E-86CA-B026BD8D1E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D4AE8413-AD2B-46B7-8252-4B76A6A3AF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BD62850B-0882-4432-BAF1-3820D09BD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0E8256-37E7-4382-AA0E-A36FF24325BB}" type="slidenum">
              <a:rPr lang="en-US" altLang="en-US"/>
              <a:pPr/>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4E91F3B-3486-4105-9E8F-757F15B215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87A642B-9EEC-4123-8190-2AE0F36691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B2CDCCD3-23BC-447C-90C7-4CEC9CEE11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DB7CF9-AF85-4E86-A349-847B25FCDD72}" type="slidenum">
              <a:rPr lang="en-US" altLang="en-US"/>
              <a:pPr/>
              <a:t>17</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F607B95-57B3-4534-96F3-AC098FFC5D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9A6A389-9116-4E5C-986E-3E2274256A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32179A73-1F53-4957-AD8A-E36D118C3E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330848-52D9-4DF9-998E-262D64218C2D}" type="slidenum">
              <a:rPr lang="en-US" altLang="en-US"/>
              <a:pPr/>
              <a:t>18</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19</a:t>
            </a:fld>
            <a:endParaRPr lang="en-US"/>
          </a:p>
        </p:txBody>
      </p:sp>
    </p:spTree>
    <p:extLst>
      <p:ext uri="{BB962C8B-B14F-4D97-AF65-F5344CB8AC3E}">
        <p14:creationId xmlns:p14="http://schemas.microsoft.com/office/powerpoint/2010/main" val="2039713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20</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7DF9CB4-77D2-4533-8ACE-8451F4EDDC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6029387-54C1-43BA-AB23-885AFBCD0C68}"/>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Tr</a:t>
            </a:r>
            <a:r>
              <a:rPr lang="vi-VN" altLang="en-US" dirty="0"/>
              <a:t>ư</a:t>
            </a:r>
            <a:r>
              <a:rPr lang="en-US" altLang="en-US" dirty="0" err="1"/>
              <a:t>ớc</a:t>
            </a:r>
            <a:r>
              <a:rPr lang="en-US" altLang="en-US" dirty="0"/>
              <a:t> </a:t>
            </a:r>
            <a:r>
              <a:rPr lang="en-US" altLang="en-US" dirty="0" err="1"/>
              <a:t>khi</a:t>
            </a:r>
            <a:r>
              <a:rPr lang="en-US" altLang="en-US" dirty="0"/>
              <a:t> </a:t>
            </a:r>
            <a:r>
              <a:rPr lang="en-US" altLang="en-US" dirty="0" err="1"/>
              <a:t>vào</a:t>
            </a:r>
            <a:r>
              <a:rPr lang="en-US" altLang="en-US" dirty="0"/>
              <a:t> </a:t>
            </a:r>
            <a:r>
              <a:rPr lang="en-US" altLang="en-US" dirty="0" err="1"/>
              <a:t>học</a:t>
            </a:r>
            <a:r>
              <a:rPr lang="en-US" altLang="en-US" dirty="0"/>
              <a:t>, </a:t>
            </a:r>
            <a:r>
              <a:rPr lang="en-US" altLang="en-US" dirty="0" err="1"/>
              <a:t>cô</a:t>
            </a:r>
            <a:r>
              <a:rPr lang="en-US" altLang="en-US" dirty="0"/>
              <a:t> l</a:t>
            </a:r>
            <a:r>
              <a:rPr lang="vi-VN" altLang="en-US" dirty="0"/>
              <a:t>ư</a:t>
            </a:r>
            <a:r>
              <a:rPr lang="en-US" altLang="en-US" dirty="0"/>
              <a:t>u ý </a:t>
            </a:r>
            <a:r>
              <a:rPr lang="en-US" altLang="en-US" dirty="0" err="1"/>
              <a:t>với</a:t>
            </a:r>
            <a:r>
              <a:rPr lang="en-US" altLang="en-US" dirty="0"/>
              <a:t> </a:t>
            </a:r>
            <a:r>
              <a:rPr lang="en-US" altLang="en-US" dirty="0" err="1"/>
              <a:t>các</a:t>
            </a:r>
            <a:r>
              <a:rPr lang="en-US" altLang="en-US" dirty="0"/>
              <a:t> con </a:t>
            </a:r>
            <a:r>
              <a:rPr lang="en-US" altLang="en-US" dirty="0" err="1"/>
              <a:t>một</a:t>
            </a:r>
            <a:r>
              <a:rPr lang="en-US" altLang="en-US" dirty="0"/>
              <a:t> </a:t>
            </a:r>
            <a:r>
              <a:rPr lang="en-US" altLang="en-US" dirty="0" err="1"/>
              <a:t>số</a:t>
            </a:r>
            <a:r>
              <a:rPr lang="en-US" altLang="en-US" dirty="0"/>
              <a:t> </a:t>
            </a:r>
            <a:r>
              <a:rPr lang="en-US" altLang="en-US" dirty="0" err="1"/>
              <a:t>vấn</a:t>
            </a:r>
            <a:r>
              <a:rPr lang="en-US" altLang="en-US" dirty="0"/>
              <a:t> </a:t>
            </a:r>
            <a:r>
              <a:rPr lang="en-US" altLang="en-US" dirty="0" err="1"/>
              <a:t>đề</a:t>
            </a:r>
            <a:r>
              <a:rPr lang="en-US" altLang="en-US" dirty="0"/>
              <a:t> </a:t>
            </a:r>
            <a:r>
              <a:rPr lang="en-US" altLang="en-US" dirty="0" err="1"/>
              <a:t>sau</a:t>
            </a:r>
            <a:r>
              <a:rPr lang="en-US" altLang="en-US" dirty="0"/>
              <a:t>: </a:t>
            </a:r>
          </a:p>
          <a:p>
            <a:pPr>
              <a:defRPr/>
            </a:pPr>
            <a:r>
              <a:rPr lang="en-US" altLang="en-US" dirty="0"/>
              <a:t>- </a:t>
            </a:r>
            <a:r>
              <a:rPr lang="en-US" altLang="en-US" dirty="0" err="1"/>
              <a:t>Thứ</a:t>
            </a:r>
            <a:r>
              <a:rPr lang="en-US" altLang="en-US" dirty="0"/>
              <a:t> </a:t>
            </a:r>
            <a:r>
              <a:rPr lang="en-US" altLang="en-US" dirty="0" err="1"/>
              <a:t>nhất</a:t>
            </a:r>
            <a:r>
              <a:rPr lang="en-US" altLang="en-US" dirty="0"/>
              <a:t>: </a:t>
            </a:r>
            <a:r>
              <a:rPr lang="en-US" altLang="en-US" dirty="0" err="1"/>
              <a:t>Để</a:t>
            </a:r>
            <a:r>
              <a:rPr lang="en-US" altLang="en-US" dirty="0"/>
              <a:t> </a:t>
            </a:r>
            <a:r>
              <a:rPr lang="en-US" altLang="en-US" dirty="0" err="1"/>
              <a:t>học</a:t>
            </a:r>
            <a:r>
              <a:rPr lang="en-US" altLang="en-US" dirty="0"/>
              <a:t> </a:t>
            </a:r>
            <a:r>
              <a:rPr lang="en-US" altLang="en-US" dirty="0" err="1"/>
              <a:t>có</a:t>
            </a:r>
            <a:r>
              <a:rPr lang="en-US" altLang="en-US" dirty="0"/>
              <a:t> </a:t>
            </a:r>
            <a:r>
              <a:rPr lang="en-US" altLang="en-US" dirty="0" err="1"/>
              <a:t>hiệu</a:t>
            </a:r>
            <a:r>
              <a:rPr lang="en-US" altLang="en-US" dirty="0"/>
              <a:t> </a:t>
            </a:r>
            <a:r>
              <a:rPr lang="en-US" altLang="en-US" dirty="0" err="1"/>
              <a:t>quả</a:t>
            </a:r>
            <a:r>
              <a:rPr lang="en-US" altLang="en-US" dirty="0"/>
              <a:t>, </a:t>
            </a:r>
            <a:r>
              <a:rPr lang="en-US" altLang="en-US" dirty="0" err="1"/>
              <a:t>các</a:t>
            </a:r>
            <a:r>
              <a:rPr lang="en-US" altLang="en-US" dirty="0"/>
              <a:t> con </a:t>
            </a:r>
            <a:r>
              <a:rPr lang="en-US" altLang="en-US" dirty="0" err="1"/>
              <a:t>cần</a:t>
            </a:r>
            <a:r>
              <a:rPr lang="en-US" altLang="en-US" dirty="0"/>
              <a:t> </a:t>
            </a:r>
            <a:r>
              <a:rPr lang="en-US" altLang="en-US" dirty="0" err="1"/>
              <a:t>đọc</a:t>
            </a:r>
            <a:r>
              <a:rPr lang="en-US" altLang="en-US" dirty="0"/>
              <a:t> </a:t>
            </a:r>
            <a:r>
              <a:rPr lang="en-US" altLang="en-US" dirty="0" err="1"/>
              <a:t>và</a:t>
            </a:r>
            <a:r>
              <a:rPr lang="en-US" altLang="en-US" dirty="0"/>
              <a:t> </a:t>
            </a:r>
            <a:r>
              <a:rPr lang="en-US" altLang="en-US" dirty="0" err="1"/>
              <a:t>nghiên</a:t>
            </a:r>
            <a:r>
              <a:rPr lang="en-US" altLang="en-US" dirty="0"/>
              <a:t> </a:t>
            </a:r>
            <a:r>
              <a:rPr lang="en-US" altLang="en-US" dirty="0" err="1"/>
              <a:t>cứu</a:t>
            </a:r>
            <a:r>
              <a:rPr lang="en-US" altLang="en-US" dirty="0"/>
              <a:t> tr</a:t>
            </a:r>
            <a:r>
              <a:rPr lang="vi-VN" altLang="en-US" dirty="0"/>
              <a:t>ư</a:t>
            </a:r>
            <a:r>
              <a:rPr lang="en-US" altLang="en-US" dirty="0" err="1"/>
              <a:t>ớc</a:t>
            </a:r>
            <a:r>
              <a:rPr lang="en-US" altLang="en-US" dirty="0"/>
              <a:t> </a:t>
            </a:r>
            <a:r>
              <a:rPr lang="en-US" altLang="en-US" dirty="0" err="1"/>
              <a:t>bài</a:t>
            </a:r>
            <a:r>
              <a:rPr lang="en-US" altLang="en-US" dirty="0"/>
              <a:t> </a:t>
            </a:r>
            <a:r>
              <a:rPr lang="en-US" altLang="en-US" dirty="0" err="1"/>
              <a:t>mới</a:t>
            </a:r>
            <a:r>
              <a:rPr lang="en-US" altLang="en-US" dirty="0"/>
              <a:t>, </a:t>
            </a:r>
            <a:r>
              <a:rPr lang="en-US" altLang="en-US" dirty="0" err="1"/>
              <a:t>trả</a:t>
            </a:r>
            <a:r>
              <a:rPr lang="en-US" altLang="en-US" dirty="0"/>
              <a:t> </a:t>
            </a:r>
            <a:r>
              <a:rPr lang="en-US" altLang="en-US" dirty="0" err="1"/>
              <a:t>lời</a:t>
            </a:r>
            <a:r>
              <a:rPr lang="en-US" altLang="en-US" dirty="0"/>
              <a:t> </a:t>
            </a:r>
            <a:r>
              <a:rPr lang="en-US" altLang="en-US" dirty="0" err="1"/>
              <a:t>miệng</a:t>
            </a:r>
            <a:r>
              <a:rPr lang="en-US" altLang="en-US" dirty="0"/>
              <a:t> </a:t>
            </a:r>
            <a:r>
              <a:rPr lang="en-US" altLang="en-US" dirty="0" err="1"/>
              <a:t>các</a:t>
            </a:r>
            <a:r>
              <a:rPr lang="en-US" altLang="en-US" dirty="0"/>
              <a:t> </a:t>
            </a:r>
            <a:r>
              <a:rPr lang="en-US" altLang="en-US" dirty="0" err="1"/>
              <a:t>câu</a:t>
            </a:r>
            <a:r>
              <a:rPr lang="en-US" altLang="en-US" dirty="0"/>
              <a:t> </a:t>
            </a:r>
            <a:r>
              <a:rPr lang="en-US" altLang="en-US" dirty="0" err="1"/>
              <a:t>hỏi</a:t>
            </a:r>
            <a:r>
              <a:rPr lang="en-US" altLang="en-US" dirty="0"/>
              <a:t> in </a:t>
            </a:r>
            <a:r>
              <a:rPr lang="en-US" altLang="en-US" dirty="0" err="1"/>
              <a:t>nghiêng</a:t>
            </a:r>
            <a:r>
              <a:rPr lang="en-US" altLang="en-US" dirty="0"/>
              <a:t> </a:t>
            </a:r>
            <a:r>
              <a:rPr lang="en-US" altLang="en-US" dirty="0" err="1"/>
              <a:t>trong</a:t>
            </a:r>
            <a:r>
              <a:rPr lang="en-US" altLang="en-US" dirty="0"/>
              <a:t> SGK </a:t>
            </a:r>
            <a:r>
              <a:rPr lang="en-US" altLang="en-US" dirty="0" err="1"/>
              <a:t>của</a:t>
            </a:r>
            <a:r>
              <a:rPr lang="en-US" altLang="en-US" dirty="0"/>
              <a:t> </a:t>
            </a:r>
            <a:r>
              <a:rPr lang="en-US" altLang="en-US" dirty="0" err="1"/>
              <a:t>bài</a:t>
            </a:r>
            <a:r>
              <a:rPr lang="en-US" altLang="en-US" dirty="0"/>
              <a:t> </a:t>
            </a:r>
            <a:r>
              <a:rPr lang="en-US" altLang="en-US" dirty="0" err="1"/>
              <a:t>mới</a:t>
            </a:r>
            <a:r>
              <a:rPr lang="en-US" altLang="en-US" dirty="0"/>
              <a:t>. </a:t>
            </a:r>
          </a:p>
          <a:p>
            <a:pPr>
              <a:defRPr/>
            </a:pPr>
            <a:r>
              <a:rPr lang="en-US" altLang="en-US" dirty="0"/>
              <a:t>- </a:t>
            </a:r>
            <a:r>
              <a:rPr lang="en-US" altLang="en-US" dirty="0" err="1"/>
              <a:t>Thứ</a:t>
            </a:r>
            <a:r>
              <a:rPr lang="en-US" altLang="en-US" dirty="0"/>
              <a:t> 2: </a:t>
            </a:r>
            <a:r>
              <a:rPr lang="en-US" altLang="en-US" dirty="0" err="1"/>
              <a:t>Cần</a:t>
            </a:r>
            <a:r>
              <a:rPr lang="en-US" altLang="en-US" dirty="0"/>
              <a:t> </a:t>
            </a:r>
            <a:r>
              <a:rPr lang="en-US" altLang="en-US" dirty="0" err="1"/>
              <a:t>chuẩn</a:t>
            </a:r>
            <a:r>
              <a:rPr lang="en-US" altLang="en-US" dirty="0"/>
              <a:t> </a:t>
            </a:r>
            <a:r>
              <a:rPr lang="en-US" altLang="en-US" dirty="0" err="1"/>
              <a:t>bị</a:t>
            </a:r>
            <a:r>
              <a:rPr lang="en-US" altLang="en-US" dirty="0"/>
              <a:t> </a:t>
            </a:r>
            <a:r>
              <a:rPr lang="en-US" altLang="en-US" dirty="0" err="1"/>
              <a:t>các</a:t>
            </a:r>
            <a:r>
              <a:rPr lang="en-US" altLang="en-US" dirty="0"/>
              <a:t> </a:t>
            </a:r>
            <a:r>
              <a:rPr lang="en-US" altLang="en-US" dirty="0" err="1"/>
              <a:t>dụng</a:t>
            </a:r>
            <a:r>
              <a:rPr lang="en-US" altLang="en-US" dirty="0"/>
              <a:t> </a:t>
            </a:r>
            <a:r>
              <a:rPr lang="en-US" altLang="en-US" dirty="0" err="1"/>
              <a:t>cụ</a:t>
            </a:r>
            <a:r>
              <a:rPr lang="en-US" altLang="en-US" dirty="0"/>
              <a:t> </a:t>
            </a:r>
            <a:r>
              <a:rPr lang="en-US" altLang="en-US" dirty="0" err="1"/>
              <a:t>cần</a:t>
            </a:r>
            <a:r>
              <a:rPr lang="en-US" altLang="en-US" dirty="0"/>
              <a:t> </a:t>
            </a:r>
            <a:r>
              <a:rPr lang="en-US" altLang="en-US" dirty="0" err="1"/>
              <a:t>thiết</a:t>
            </a:r>
            <a:r>
              <a:rPr lang="en-US" altLang="en-US" dirty="0"/>
              <a:t> </a:t>
            </a:r>
            <a:r>
              <a:rPr lang="en-US" altLang="en-US" dirty="0" err="1"/>
              <a:t>nh</a:t>
            </a:r>
            <a:r>
              <a:rPr lang="vi-VN" altLang="en-US" dirty="0"/>
              <a:t>ư</a:t>
            </a:r>
            <a:endParaRPr lang="en-US" altLang="en-US" dirty="0"/>
          </a:p>
          <a:p>
            <a:pPr>
              <a:defRPr/>
            </a:pPr>
            <a:r>
              <a:rPr lang="en-US" altLang="en-US" dirty="0"/>
              <a:t>+ SGK </a:t>
            </a:r>
            <a:r>
              <a:rPr lang="en-US" altLang="en-US" dirty="0" err="1"/>
              <a:t>Địa</a:t>
            </a:r>
            <a:r>
              <a:rPr lang="en-US" altLang="en-US" dirty="0"/>
              <a:t> </a:t>
            </a:r>
            <a:r>
              <a:rPr lang="en-US" altLang="en-US" dirty="0" err="1"/>
              <a:t>lí</a:t>
            </a:r>
            <a:r>
              <a:rPr lang="en-US" altLang="en-US" dirty="0"/>
              <a:t> 8</a:t>
            </a:r>
          </a:p>
          <a:p>
            <a:pPr>
              <a:defRPr/>
            </a:pPr>
            <a:r>
              <a:rPr lang="en-US" altLang="en-US" dirty="0"/>
              <a:t>+ </a:t>
            </a:r>
            <a:r>
              <a:rPr lang="en-US" altLang="en-US" dirty="0" err="1"/>
              <a:t>Tập</a:t>
            </a:r>
            <a:r>
              <a:rPr lang="en-US" altLang="en-US" dirty="0"/>
              <a:t> </a:t>
            </a:r>
            <a:r>
              <a:rPr lang="en-US" altLang="en-US" dirty="0" err="1"/>
              <a:t>Bản</a:t>
            </a:r>
            <a:r>
              <a:rPr lang="en-US" altLang="en-US" dirty="0"/>
              <a:t> </a:t>
            </a:r>
            <a:r>
              <a:rPr lang="en-US" altLang="en-US" dirty="0" err="1"/>
              <a:t>đồ</a:t>
            </a:r>
            <a:r>
              <a:rPr lang="en-US" altLang="en-US" dirty="0"/>
              <a:t> </a:t>
            </a:r>
            <a:r>
              <a:rPr lang="en-US" altLang="en-US" dirty="0" err="1"/>
              <a:t>địa</a:t>
            </a:r>
            <a:r>
              <a:rPr lang="en-US" altLang="en-US" dirty="0"/>
              <a:t> </a:t>
            </a:r>
            <a:r>
              <a:rPr lang="en-US" altLang="en-US" dirty="0" err="1"/>
              <a:t>lí</a:t>
            </a:r>
            <a:r>
              <a:rPr lang="en-US" altLang="en-US" dirty="0"/>
              <a:t> 8 </a:t>
            </a:r>
            <a:r>
              <a:rPr lang="en-US" altLang="en-US" dirty="0" err="1"/>
              <a:t>hoặc</a:t>
            </a:r>
            <a:r>
              <a:rPr lang="en-US" altLang="en-US" dirty="0"/>
              <a:t> </a:t>
            </a:r>
            <a:r>
              <a:rPr lang="en-US" altLang="en-US" dirty="0" err="1"/>
              <a:t>Atlat</a:t>
            </a:r>
            <a:r>
              <a:rPr lang="en-US" altLang="en-US" dirty="0"/>
              <a:t> </a:t>
            </a:r>
            <a:r>
              <a:rPr lang="en-US" altLang="en-US" dirty="0" err="1"/>
              <a:t>địa</a:t>
            </a:r>
            <a:r>
              <a:rPr lang="en-US" altLang="en-US" dirty="0"/>
              <a:t> </a:t>
            </a:r>
            <a:r>
              <a:rPr lang="en-US" altLang="en-US" dirty="0" err="1"/>
              <a:t>lí</a:t>
            </a:r>
            <a:r>
              <a:rPr lang="en-US" altLang="en-US" dirty="0"/>
              <a:t> </a:t>
            </a:r>
            <a:r>
              <a:rPr lang="en-US" altLang="en-US" dirty="0" err="1"/>
              <a:t>Việt</a:t>
            </a:r>
            <a:r>
              <a:rPr lang="en-US" altLang="en-US" dirty="0"/>
              <a:t> Nam. </a:t>
            </a:r>
          </a:p>
          <a:p>
            <a:pPr>
              <a:defRPr/>
            </a:pPr>
            <a:r>
              <a:rPr lang="en-US" altLang="en-US" dirty="0"/>
              <a:t>+ </a:t>
            </a:r>
            <a:r>
              <a:rPr lang="en-US" altLang="en-US" dirty="0" err="1"/>
              <a:t>Vở</a:t>
            </a:r>
            <a:r>
              <a:rPr lang="en-US" altLang="en-US" dirty="0"/>
              <a:t> </a:t>
            </a:r>
            <a:r>
              <a:rPr lang="en-US" altLang="en-US" dirty="0" err="1"/>
              <a:t>ghi</a:t>
            </a:r>
            <a:r>
              <a:rPr lang="en-US" altLang="en-US" dirty="0"/>
              <a:t>, </a:t>
            </a:r>
            <a:r>
              <a:rPr lang="en-US" altLang="en-US" dirty="0" err="1"/>
              <a:t>bút</a:t>
            </a:r>
            <a:r>
              <a:rPr lang="en-US" altLang="en-US" dirty="0"/>
              <a:t> </a:t>
            </a:r>
            <a:r>
              <a:rPr lang="en-US" altLang="en-US" dirty="0" err="1"/>
              <a:t>th</a:t>
            </a:r>
            <a:r>
              <a:rPr lang="vi-VN" altLang="en-US" dirty="0"/>
              <a:t>ư</a:t>
            </a:r>
            <a:r>
              <a:rPr lang="en-US" altLang="en-US" dirty="0" err="1"/>
              <a:t>ớc</a:t>
            </a:r>
            <a:r>
              <a:rPr lang="en-US" altLang="en-US" dirty="0"/>
              <a:t> …</a:t>
            </a:r>
          </a:p>
          <a:p>
            <a:pPr>
              <a:defRPr/>
            </a:pPr>
            <a:r>
              <a:rPr lang="en-US" altLang="en-US" dirty="0"/>
              <a:t>- </a:t>
            </a:r>
            <a:r>
              <a:rPr lang="en-US" altLang="en-US" dirty="0" err="1"/>
              <a:t>Thứ</a:t>
            </a:r>
            <a:r>
              <a:rPr lang="en-US" altLang="en-US" dirty="0"/>
              <a:t> 3: </a:t>
            </a:r>
            <a:r>
              <a:rPr lang="en-US" altLang="en-US" dirty="0" err="1"/>
              <a:t>Trong</a:t>
            </a:r>
            <a:r>
              <a:rPr lang="en-US" altLang="en-US" dirty="0"/>
              <a:t> </a:t>
            </a:r>
            <a:r>
              <a:rPr lang="en-US" altLang="en-US" dirty="0" err="1"/>
              <a:t>giờ</a:t>
            </a:r>
            <a:r>
              <a:rPr lang="en-US" altLang="en-US" dirty="0"/>
              <a:t> </a:t>
            </a:r>
            <a:r>
              <a:rPr lang="en-US" altLang="en-US" dirty="0" err="1"/>
              <a:t>học</a:t>
            </a:r>
            <a:r>
              <a:rPr lang="en-US" altLang="en-US" dirty="0"/>
              <a:t>, </a:t>
            </a:r>
            <a:r>
              <a:rPr lang="en-US" altLang="en-US" dirty="0" err="1"/>
              <a:t>cần</a:t>
            </a:r>
            <a:r>
              <a:rPr lang="en-US" altLang="en-US" dirty="0"/>
              <a:t> </a:t>
            </a:r>
            <a:r>
              <a:rPr lang="en-US" altLang="en-US" dirty="0" err="1"/>
              <a:t>chú</a:t>
            </a:r>
            <a:r>
              <a:rPr lang="en-US" altLang="en-US" dirty="0"/>
              <a:t> ý </a:t>
            </a:r>
            <a:r>
              <a:rPr lang="en-US" altLang="en-US" dirty="0" err="1"/>
              <a:t>theo</a:t>
            </a:r>
            <a:r>
              <a:rPr lang="en-US" altLang="en-US" dirty="0"/>
              <a:t> </a:t>
            </a:r>
            <a:r>
              <a:rPr lang="en-US" altLang="en-US" dirty="0" err="1"/>
              <a:t>dõi</a:t>
            </a:r>
            <a:r>
              <a:rPr lang="en-US" altLang="en-US" dirty="0"/>
              <a:t>, </a:t>
            </a:r>
            <a:r>
              <a:rPr lang="en-US" altLang="en-US" dirty="0" err="1"/>
              <a:t>ghi</a:t>
            </a:r>
            <a:r>
              <a:rPr lang="en-US" altLang="en-US" dirty="0"/>
              <a:t> </a:t>
            </a:r>
            <a:r>
              <a:rPr lang="en-US" altLang="en-US" dirty="0" err="1"/>
              <a:t>chép</a:t>
            </a:r>
            <a:r>
              <a:rPr lang="en-US" altLang="en-US" dirty="0"/>
              <a:t> </a:t>
            </a:r>
            <a:r>
              <a:rPr lang="en-US" altLang="en-US" dirty="0" err="1"/>
              <a:t>bài</a:t>
            </a:r>
            <a:r>
              <a:rPr lang="en-US" altLang="en-US" dirty="0"/>
              <a:t> </a:t>
            </a:r>
            <a:r>
              <a:rPr lang="en-US" altLang="en-US" dirty="0" err="1"/>
              <a:t>vào</a:t>
            </a:r>
            <a:r>
              <a:rPr lang="en-US" altLang="en-US" dirty="0"/>
              <a:t> </a:t>
            </a:r>
            <a:r>
              <a:rPr lang="en-US" altLang="en-US" dirty="0" err="1"/>
              <a:t>vở</a:t>
            </a:r>
            <a:r>
              <a:rPr lang="en-US" altLang="en-US" dirty="0"/>
              <a:t>, </a:t>
            </a:r>
            <a:r>
              <a:rPr lang="en-US" altLang="en-US" dirty="0" err="1"/>
              <a:t>khi</a:t>
            </a:r>
            <a:r>
              <a:rPr lang="en-US" altLang="en-US" dirty="0"/>
              <a:t> </a:t>
            </a:r>
            <a:r>
              <a:rPr lang="en-US" altLang="en-US" dirty="0" err="1"/>
              <a:t>các</a:t>
            </a:r>
            <a:r>
              <a:rPr lang="en-US" altLang="en-US" dirty="0"/>
              <a:t> con </a:t>
            </a:r>
            <a:r>
              <a:rPr lang="en-US" altLang="en-US" dirty="0" err="1"/>
              <a:t>thấy</a:t>
            </a:r>
            <a:r>
              <a:rPr lang="en-US" altLang="en-US" dirty="0"/>
              <a:t> </a:t>
            </a:r>
            <a:r>
              <a:rPr lang="en-US" altLang="en-US" dirty="0" err="1"/>
              <a:t>nội</a:t>
            </a:r>
            <a:r>
              <a:rPr lang="en-US" altLang="en-US" dirty="0"/>
              <a:t> dung </a:t>
            </a:r>
            <a:r>
              <a:rPr lang="en-US" altLang="en-US" dirty="0" err="1"/>
              <a:t>đóng</a:t>
            </a:r>
            <a:r>
              <a:rPr lang="en-US" altLang="en-US" dirty="0"/>
              <a:t> </a:t>
            </a:r>
            <a:r>
              <a:rPr lang="en-US" altLang="en-US" dirty="0" err="1"/>
              <a:t>khung</a:t>
            </a:r>
            <a:r>
              <a:rPr lang="en-US" altLang="en-US" dirty="0"/>
              <a:t> </a:t>
            </a:r>
            <a:r>
              <a:rPr lang="en-US" altLang="en-US" dirty="0" err="1"/>
              <a:t>trong</a:t>
            </a:r>
            <a:r>
              <a:rPr lang="en-US" altLang="en-US" dirty="0"/>
              <a:t> </a:t>
            </a:r>
            <a:r>
              <a:rPr lang="en-US" altLang="en-US" dirty="0" err="1"/>
              <a:t>bảng</a:t>
            </a:r>
            <a:r>
              <a:rPr lang="en-US" altLang="en-US" dirty="0"/>
              <a:t> </a:t>
            </a:r>
            <a:r>
              <a:rPr lang="en-US" altLang="en-US" dirty="0" err="1"/>
              <a:t>xanh</a:t>
            </a:r>
            <a:r>
              <a:rPr lang="en-US" altLang="en-US" dirty="0"/>
              <a:t> </a:t>
            </a:r>
            <a:r>
              <a:rPr lang="en-US" altLang="en-US" dirty="0" err="1"/>
              <a:t>chính</a:t>
            </a:r>
            <a:r>
              <a:rPr lang="en-US" altLang="en-US" dirty="0"/>
              <a:t> </a:t>
            </a:r>
            <a:r>
              <a:rPr lang="en-US" altLang="en-US" dirty="0" err="1"/>
              <a:t>là</a:t>
            </a:r>
            <a:r>
              <a:rPr lang="en-US" altLang="en-US" dirty="0"/>
              <a:t> </a:t>
            </a:r>
            <a:r>
              <a:rPr lang="en-US" altLang="en-US" dirty="0" err="1"/>
              <a:t>nội</a:t>
            </a:r>
            <a:r>
              <a:rPr lang="en-US" altLang="en-US" dirty="0"/>
              <a:t> dung </a:t>
            </a:r>
            <a:r>
              <a:rPr lang="en-US" altLang="en-US" dirty="0" err="1"/>
              <a:t>cần</a:t>
            </a:r>
            <a:r>
              <a:rPr lang="en-US" altLang="en-US" dirty="0"/>
              <a:t> </a:t>
            </a:r>
            <a:r>
              <a:rPr lang="en-US" altLang="en-US" dirty="0" err="1"/>
              <a:t>ghi</a:t>
            </a:r>
            <a:r>
              <a:rPr lang="en-US" altLang="en-US" dirty="0"/>
              <a:t> </a:t>
            </a:r>
            <a:r>
              <a:rPr lang="en-US" altLang="en-US" dirty="0" err="1"/>
              <a:t>lại</a:t>
            </a:r>
            <a:r>
              <a:rPr lang="en-US" altLang="en-US" dirty="0"/>
              <a:t>. </a:t>
            </a:r>
          </a:p>
          <a:p>
            <a:pPr marL="171450" indent="-171450">
              <a:buFontTx/>
              <a:buChar char="-"/>
              <a:defRPr/>
            </a:pPr>
            <a:r>
              <a:rPr lang="en-US" altLang="en-US" dirty="0" err="1"/>
              <a:t>Thứ</a:t>
            </a:r>
            <a:r>
              <a:rPr lang="en-US" altLang="en-US" dirty="0"/>
              <a:t> 4: Sau </a:t>
            </a:r>
            <a:r>
              <a:rPr lang="en-US" altLang="en-US" dirty="0" err="1"/>
              <a:t>mỗi</a:t>
            </a:r>
            <a:r>
              <a:rPr lang="en-US" altLang="en-US" dirty="0"/>
              <a:t> </a:t>
            </a:r>
            <a:r>
              <a:rPr lang="en-US" altLang="en-US" dirty="0" err="1"/>
              <a:t>bài</a:t>
            </a:r>
            <a:r>
              <a:rPr lang="en-US" altLang="en-US" dirty="0"/>
              <a:t> </a:t>
            </a:r>
            <a:r>
              <a:rPr lang="en-US" altLang="en-US" dirty="0" err="1"/>
              <a:t>học</a:t>
            </a:r>
            <a:r>
              <a:rPr lang="en-US" altLang="en-US" dirty="0"/>
              <a:t> </a:t>
            </a:r>
            <a:r>
              <a:rPr lang="en-US" altLang="en-US" dirty="0" err="1"/>
              <a:t>sẽ</a:t>
            </a:r>
            <a:r>
              <a:rPr lang="en-US" altLang="en-US" dirty="0"/>
              <a:t> </a:t>
            </a:r>
            <a:r>
              <a:rPr lang="en-US" altLang="en-US" dirty="0" err="1"/>
              <a:t>có</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kiểm</a:t>
            </a:r>
            <a:r>
              <a:rPr lang="en-US" altLang="en-US" dirty="0"/>
              <a:t> </a:t>
            </a:r>
            <a:r>
              <a:rPr lang="en-US" altLang="en-US" dirty="0" err="1"/>
              <a:t>tra</a:t>
            </a:r>
            <a:r>
              <a:rPr lang="en-US" altLang="en-US" dirty="0"/>
              <a:t> </a:t>
            </a:r>
            <a:r>
              <a:rPr lang="en-US" altLang="en-US" dirty="0" err="1"/>
              <a:t>kiên</a:t>
            </a:r>
            <a:r>
              <a:rPr lang="en-US" altLang="en-US" dirty="0"/>
              <a:t> </a:t>
            </a:r>
            <a:r>
              <a:rPr lang="en-US" altLang="en-US" dirty="0" err="1"/>
              <a:t>thức</a:t>
            </a:r>
            <a:r>
              <a:rPr lang="en-US" altLang="en-US" dirty="0"/>
              <a:t> </a:t>
            </a:r>
            <a:r>
              <a:rPr lang="en-US" altLang="en-US" dirty="0" err="1"/>
              <a:t>bằng</a:t>
            </a:r>
            <a:r>
              <a:rPr lang="en-US" altLang="en-US" dirty="0"/>
              <a:t> </a:t>
            </a:r>
            <a:r>
              <a:rPr lang="en-US" altLang="en-US" dirty="0" err="1"/>
              <a:t>hình</a:t>
            </a:r>
            <a:r>
              <a:rPr lang="en-US" altLang="en-US" dirty="0"/>
              <a:t> </a:t>
            </a:r>
            <a:r>
              <a:rPr lang="en-US" altLang="en-US" dirty="0" err="1"/>
              <a:t>thức</a:t>
            </a:r>
            <a:r>
              <a:rPr lang="en-US" altLang="en-US" dirty="0"/>
              <a:t> </a:t>
            </a:r>
            <a:r>
              <a:rPr lang="en-US" altLang="en-US" dirty="0" err="1"/>
              <a:t>trắc</a:t>
            </a:r>
            <a:r>
              <a:rPr lang="en-US" altLang="en-US" dirty="0"/>
              <a:t> </a:t>
            </a:r>
            <a:r>
              <a:rPr lang="en-US" altLang="en-US" dirty="0" err="1"/>
              <a:t>nghiệm</a:t>
            </a:r>
            <a:r>
              <a:rPr lang="en-US" altLang="en-US" dirty="0"/>
              <a:t>, </a:t>
            </a:r>
            <a:r>
              <a:rPr lang="en-US" altLang="en-US" dirty="0" err="1"/>
              <a:t>các</a:t>
            </a:r>
            <a:r>
              <a:rPr lang="en-US" altLang="en-US" dirty="0"/>
              <a:t> con </a:t>
            </a:r>
            <a:r>
              <a:rPr lang="en-US" altLang="en-US" dirty="0" err="1"/>
              <a:t>cần</a:t>
            </a:r>
            <a:r>
              <a:rPr lang="en-US" altLang="en-US" dirty="0"/>
              <a:t> </a:t>
            </a:r>
            <a:r>
              <a:rPr lang="en-US" altLang="en-US" dirty="0" err="1"/>
              <a:t>thử</a:t>
            </a:r>
            <a:r>
              <a:rPr lang="en-US" altLang="en-US" dirty="0"/>
              <a:t> </a:t>
            </a:r>
            <a:r>
              <a:rPr lang="en-US" altLang="en-US" dirty="0" err="1"/>
              <a:t>sức</a:t>
            </a:r>
            <a:r>
              <a:rPr lang="en-US" altLang="en-US" dirty="0"/>
              <a:t> </a:t>
            </a:r>
            <a:r>
              <a:rPr lang="en-US" altLang="en-US" dirty="0" err="1"/>
              <a:t>trả</a:t>
            </a:r>
            <a:r>
              <a:rPr lang="en-US" altLang="en-US" dirty="0"/>
              <a:t> </a:t>
            </a:r>
            <a:r>
              <a:rPr lang="en-US" altLang="en-US" dirty="0" err="1"/>
              <a:t>lời</a:t>
            </a:r>
            <a:r>
              <a:rPr lang="en-US" altLang="en-US" dirty="0"/>
              <a:t> </a:t>
            </a:r>
            <a:r>
              <a:rPr lang="en-US" altLang="en-US" dirty="0" err="1"/>
              <a:t>các</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này</a:t>
            </a:r>
            <a:r>
              <a:rPr lang="en-US" altLang="en-US" dirty="0"/>
              <a:t> </a:t>
            </a:r>
            <a:r>
              <a:rPr lang="en-US" altLang="en-US" dirty="0" err="1"/>
              <a:t>để</a:t>
            </a:r>
            <a:r>
              <a:rPr lang="en-US" altLang="en-US" dirty="0"/>
              <a:t> </a:t>
            </a:r>
            <a:r>
              <a:rPr lang="en-US" altLang="en-US" dirty="0" err="1"/>
              <a:t>xem</a:t>
            </a:r>
            <a:r>
              <a:rPr lang="en-US" altLang="en-US" dirty="0"/>
              <a:t> </a:t>
            </a:r>
            <a:r>
              <a:rPr lang="en-US" altLang="en-US" dirty="0" err="1"/>
              <a:t>bản</a:t>
            </a:r>
            <a:r>
              <a:rPr lang="en-US" altLang="en-US" dirty="0"/>
              <a:t> </a:t>
            </a:r>
            <a:r>
              <a:rPr lang="en-US" altLang="en-US" dirty="0" err="1"/>
              <a:t>thân</a:t>
            </a:r>
            <a:r>
              <a:rPr lang="en-US" altLang="en-US" dirty="0"/>
              <a:t> </a:t>
            </a:r>
            <a:r>
              <a:rPr lang="en-US" altLang="en-US" dirty="0" err="1"/>
              <a:t>đã</a:t>
            </a:r>
            <a:r>
              <a:rPr lang="en-US" altLang="en-US" dirty="0"/>
              <a:t> </a:t>
            </a:r>
            <a:r>
              <a:rPr lang="en-US" altLang="en-US" dirty="0" err="1"/>
              <a:t>lĩnh</a:t>
            </a:r>
            <a:r>
              <a:rPr lang="en-US" altLang="en-US" dirty="0"/>
              <a:t> </a:t>
            </a:r>
            <a:r>
              <a:rPr lang="en-US" altLang="en-US" dirty="0" err="1"/>
              <a:t>hội</a:t>
            </a:r>
            <a:r>
              <a:rPr lang="en-US" altLang="en-US" dirty="0"/>
              <a:t> </a:t>
            </a:r>
            <a:r>
              <a:rPr lang="en-US" altLang="en-US" dirty="0" err="1"/>
              <a:t>kiến</a:t>
            </a:r>
            <a:r>
              <a:rPr lang="en-US" altLang="en-US" dirty="0"/>
              <a:t> </a:t>
            </a:r>
            <a:r>
              <a:rPr lang="en-US" altLang="en-US" dirty="0" err="1"/>
              <a:t>thức</a:t>
            </a:r>
            <a:r>
              <a:rPr lang="en-US" altLang="en-US" dirty="0"/>
              <a:t> </a:t>
            </a:r>
            <a:r>
              <a:rPr lang="en-US" altLang="en-US" dirty="0" err="1"/>
              <a:t>nh</a:t>
            </a:r>
            <a:r>
              <a:rPr lang="vi-VN" altLang="en-US" dirty="0"/>
              <a:t>ư</a:t>
            </a:r>
            <a:r>
              <a:rPr lang="en-US" altLang="en-US" dirty="0"/>
              <a:t> </a:t>
            </a:r>
            <a:r>
              <a:rPr lang="en-US" altLang="en-US" dirty="0" err="1"/>
              <a:t>thế</a:t>
            </a:r>
            <a:r>
              <a:rPr lang="en-US" altLang="en-US" dirty="0"/>
              <a:t> </a:t>
            </a:r>
            <a:r>
              <a:rPr lang="en-US" altLang="en-US" dirty="0" err="1"/>
              <a:t>nào</a:t>
            </a:r>
            <a:r>
              <a:rPr lang="en-US" altLang="en-US" dirty="0"/>
              <a:t> </a:t>
            </a:r>
            <a:r>
              <a:rPr lang="en-US" altLang="en-US" dirty="0" err="1"/>
              <a:t>nhé</a:t>
            </a:r>
            <a:r>
              <a:rPr lang="en-US" altLang="en-US" dirty="0"/>
              <a:t>. </a:t>
            </a:r>
          </a:p>
          <a:p>
            <a:pPr marL="171450" indent="-171450">
              <a:buFontTx/>
              <a:buChar char="-"/>
              <a:defRPr/>
            </a:pPr>
            <a:r>
              <a:rPr lang="en-US" altLang="en-US" dirty="0" err="1"/>
              <a:t>Bốn</a:t>
            </a:r>
            <a:r>
              <a:rPr lang="en-US" altLang="en-US" dirty="0"/>
              <a:t> l</a:t>
            </a:r>
            <a:r>
              <a:rPr lang="vi-VN" altLang="en-US" dirty="0"/>
              <a:t>ư</a:t>
            </a:r>
            <a:r>
              <a:rPr lang="en-US" altLang="en-US" dirty="0"/>
              <a:t>u ý </a:t>
            </a:r>
            <a:r>
              <a:rPr lang="en-US" altLang="en-US" dirty="0" err="1"/>
              <a:t>này</a:t>
            </a:r>
            <a:r>
              <a:rPr lang="en-US" altLang="en-US" dirty="0"/>
              <a:t> </a:t>
            </a:r>
            <a:r>
              <a:rPr lang="en-US" altLang="en-US" dirty="0" err="1"/>
              <a:t>sẽ</a:t>
            </a:r>
            <a:r>
              <a:rPr lang="en-US" altLang="en-US" dirty="0"/>
              <a:t> </a:t>
            </a:r>
            <a:r>
              <a:rPr lang="en-US" altLang="en-US" dirty="0" err="1"/>
              <a:t>giống</a:t>
            </a:r>
            <a:r>
              <a:rPr lang="en-US" altLang="en-US" dirty="0"/>
              <a:t> </a:t>
            </a:r>
            <a:r>
              <a:rPr lang="en-US" altLang="en-US" dirty="0" err="1"/>
              <a:t>nhau</a:t>
            </a:r>
            <a:r>
              <a:rPr lang="en-US" altLang="en-US" dirty="0"/>
              <a:t> ở </a:t>
            </a:r>
            <a:r>
              <a:rPr lang="en-US" altLang="en-US" dirty="0" err="1"/>
              <a:t>các</a:t>
            </a:r>
            <a:r>
              <a:rPr lang="en-US" altLang="en-US" dirty="0"/>
              <a:t> </a:t>
            </a:r>
            <a:r>
              <a:rPr lang="en-US" altLang="en-US" dirty="0" err="1"/>
              <a:t>bài</a:t>
            </a:r>
            <a:r>
              <a:rPr lang="en-US" altLang="en-US" dirty="0"/>
              <a:t> </a:t>
            </a:r>
            <a:r>
              <a:rPr lang="en-US" altLang="en-US" dirty="0" err="1"/>
              <a:t>học</a:t>
            </a:r>
            <a:r>
              <a:rPr lang="en-US" altLang="en-US" dirty="0"/>
              <a:t> </a:t>
            </a:r>
            <a:r>
              <a:rPr lang="en-US" altLang="en-US" dirty="0" err="1"/>
              <a:t>tiếp</a:t>
            </a:r>
            <a:r>
              <a:rPr lang="en-US" altLang="en-US" dirty="0"/>
              <a:t> </a:t>
            </a:r>
            <a:r>
              <a:rPr lang="en-US" altLang="en-US" dirty="0" err="1"/>
              <a:t>theo</a:t>
            </a:r>
            <a:r>
              <a:rPr lang="en-US" altLang="en-US" dirty="0"/>
              <a:t>, </a:t>
            </a:r>
            <a:r>
              <a:rPr lang="en-US" altLang="en-US" dirty="0" err="1"/>
              <a:t>cô</a:t>
            </a:r>
            <a:r>
              <a:rPr lang="en-US" altLang="en-US" dirty="0"/>
              <a:t> </a:t>
            </a:r>
            <a:r>
              <a:rPr lang="en-US" altLang="en-US" dirty="0" err="1"/>
              <a:t>mong</a:t>
            </a:r>
            <a:r>
              <a:rPr lang="en-US" altLang="en-US" dirty="0"/>
              <a:t> </a:t>
            </a:r>
            <a:r>
              <a:rPr lang="en-US" altLang="en-US" dirty="0" err="1"/>
              <a:t>các</a:t>
            </a:r>
            <a:r>
              <a:rPr lang="en-US" altLang="en-US" dirty="0"/>
              <a:t> con </a:t>
            </a:r>
            <a:r>
              <a:rPr lang="en-US" altLang="en-US" dirty="0" err="1"/>
              <a:t>thực</a:t>
            </a:r>
            <a:r>
              <a:rPr lang="en-US" altLang="en-US" dirty="0"/>
              <a:t> </a:t>
            </a:r>
            <a:r>
              <a:rPr lang="en-US" altLang="en-US" dirty="0" err="1"/>
              <a:t>hiện</a:t>
            </a:r>
            <a:r>
              <a:rPr lang="en-US" altLang="en-US" dirty="0"/>
              <a:t> đ</a:t>
            </a:r>
            <a:r>
              <a:rPr lang="vi-VN" altLang="en-US" dirty="0"/>
              <a:t>ư</a:t>
            </a:r>
            <a:r>
              <a:rPr lang="en-US" altLang="en-US" dirty="0" err="1"/>
              <a:t>ợc</a:t>
            </a:r>
            <a:r>
              <a:rPr lang="en-US" altLang="en-US" dirty="0"/>
              <a:t> </a:t>
            </a:r>
            <a:r>
              <a:rPr lang="en-US" altLang="en-US" dirty="0" err="1"/>
              <a:t>thật</a:t>
            </a:r>
            <a:r>
              <a:rPr lang="en-US" altLang="en-US" dirty="0"/>
              <a:t> </a:t>
            </a:r>
            <a:r>
              <a:rPr lang="en-US" altLang="en-US" dirty="0" err="1"/>
              <a:t>tốt</a:t>
            </a:r>
            <a:r>
              <a:rPr lang="en-US" altLang="en-US" dirty="0"/>
              <a:t> </a:t>
            </a:r>
            <a:r>
              <a:rPr lang="en-US" altLang="en-US" dirty="0" err="1"/>
              <a:t>nhé</a:t>
            </a:r>
            <a:r>
              <a:rPr lang="en-US" altLang="en-US" dirty="0"/>
              <a:t>. </a:t>
            </a:r>
          </a:p>
        </p:txBody>
      </p:sp>
      <p:sp>
        <p:nvSpPr>
          <p:cNvPr id="4100" name="Slide Number Placeholder 3">
            <a:extLst>
              <a:ext uri="{FF2B5EF4-FFF2-40B4-BE49-F238E27FC236}">
                <a16:creationId xmlns:a16="http://schemas.microsoft.com/office/drawing/2014/main" id="{ACB1BAFA-BECC-42DD-B3CC-1AAF005502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79D27A-0D2D-464A-9A53-2D58BF2B0195}" type="slidenum">
              <a:rPr lang="en-US" altLang="en-US"/>
              <a:pPr/>
              <a:t>2</a:t>
            </a:fld>
            <a:endParaRPr lang="en-US" altLang="en-US"/>
          </a:p>
        </p:txBody>
      </p:sp>
    </p:spTree>
    <p:extLst>
      <p:ext uri="{BB962C8B-B14F-4D97-AF65-F5344CB8AC3E}">
        <p14:creationId xmlns:p14="http://schemas.microsoft.com/office/powerpoint/2010/main" val="174246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202122"/>
                </a:solidFill>
                <a:effectLst/>
                <a:latin typeface="Arial" panose="020B0604020202020204" pitchFamily="34" charset="0"/>
              </a:rPr>
              <a:t>Theo truyền thuyết dân tộc Kinh, những người Việt đầu tiên là con cháu của một thần rồng tên là </a:t>
            </a:r>
            <a:r>
              <a:rPr lang="vi-VN" b="0" i="0" u="none" strike="noStrike">
                <a:solidFill>
                  <a:srgbClr val="0645AD"/>
                </a:solidFill>
                <a:effectLst/>
                <a:latin typeface="Arial" panose="020B0604020202020204" pitchFamily="34" charset="0"/>
                <a:hlinkClick r:id="rId3" tooltip="Lạc Long Quân"/>
              </a:rPr>
              <a:t>Lạc Long Quân</a:t>
            </a:r>
            <a:r>
              <a:rPr lang="vi-VN" b="0" i="0">
                <a:solidFill>
                  <a:srgbClr val="202122"/>
                </a:solidFill>
                <a:effectLst/>
                <a:latin typeface="Arial" panose="020B0604020202020204" pitchFamily="34" charset="0"/>
              </a:rPr>
              <a:t> và một vị tiên tên là </a:t>
            </a:r>
            <a:r>
              <a:rPr lang="vi-VN" b="0" i="0" u="none" strike="noStrike">
                <a:solidFill>
                  <a:srgbClr val="0645AD"/>
                </a:solidFill>
                <a:effectLst/>
                <a:latin typeface="Arial" panose="020B0604020202020204" pitchFamily="34" charset="0"/>
                <a:hlinkClick r:id="rId4" tooltip="Âu Cơ"/>
              </a:rPr>
              <a:t>Âu Cơ</a:t>
            </a:r>
            <a:r>
              <a:rPr lang="vi-VN" b="0" i="0">
                <a:solidFill>
                  <a:srgbClr val="202122"/>
                </a:solidFill>
                <a:effectLst/>
                <a:latin typeface="Arial" panose="020B0604020202020204" pitchFamily="34" charset="0"/>
              </a:rPr>
              <a:t>. Hai người này lấy nhau và đẻ ra một bọc 100 trứng và nở ra 100 người con. Những người con sinh ra cùng một bọc gọi là "cùng bọc" (hay còn gọi là </a:t>
            </a:r>
            <a:r>
              <a:rPr lang="vi-VN" b="0" i="0" u="none" strike="noStrike">
                <a:solidFill>
                  <a:srgbClr val="0645AD"/>
                </a:solidFill>
                <a:effectLst/>
                <a:latin typeface="Arial" panose="020B0604020202020204" pitchFamily="34" charset="0"/>
                <a:hlinkClick r:id="rId5" tooltip="Đồng bào"/>
              </a:rPr>
              <a:t>Đồng bào</a:t>
            </a:r>
            <a:r>
              <a:rPr lang="vi-VN" b="0" i="0">
                <a:solidFill>
                  <a:srgbClr val="202122"/>
                </a:solidFill>
                <a:effectLst/>
                <a:latin typeface="Arial" panose="020B0604020202020204" pitchFamily="34" charset="0"/>
              </a:rPr>
              <a:t>) và "đồng bào" là cách gọi của người Việt để nói rằng tất cả người Việt Nam đều cùng có chung một nguồn gốc.</a:t>
            </a:r>
            <a:endParaRPr lang="en-US"/>
          </a:p>
          <a:p>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7</a:t>
            </a:fld>
            <a:endParaRPr lang="en-US"/>
          </a:p>
        </p:txBody>
      </p:sp>
    </p:spTree>
    <p:extLst>
      <p:ext uri="{BB962C8B-B14F-4D97-AF65-F5344CB8AC3E}">
        <p14:creationId xmlns:p14="http://schemas.microsoft.com/office/powerpoint/2010/main" val="172266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9</a:t>
            </a:fld>
            <a:endParaRPr lang="en-US"/>
          </a:p>
        </p:txBody>
      </p:sp>
    </p:spTree>
    <p:extLst>
      <p:ext uri="{BB962C8B-B14F-4D97-AF65-F5344CB8AC3E}">
        <p14:creationId xmlns:p14="http://schemas.microsoft.com/office/powerpoint/2010/main" val="2644210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DB237-BCF4-4266-AD46-E505AE330657}" type="slidenum">
              <a:rPr lang="en-US" smtClean="0"/>
              <a:t>10</a:t>
            </a:fld>
            <a:endParaRPr lang="en-US"/>
          </a:p>
        </p:txBody>
      </p:sp>
    </p:spTree>
    <p:extLst>
      <p:ext uri="{BB962C8B-B14F-4D97-AF65-F5344CB8AC3E}">
        <p14:creationId xmlns:p14="http://schemas.microsoft.com/office/powerpoint/2010/main" val="314546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222222"/>
                </a:solidFill>
                <a:effectLst/>
                <a:latin typeface="arial" panose="020B0604020202020204" pitchFamily="34" charset="0"/>
              </a:rPr>
              <a:t>Nền văn hoá Việt Nam là nền văn hoá thống nhất trong đa dạng, mỗi dân tộc anh em có những giá trị và sắc thái văn hoá riêng.</a:t>
            </a:r>
          </a:p>
          <a:p>
            <a:r>
              <a:rPr lang="vi-VN" b="0" i="0">
                <a:solidFill>
                  <a:srgbClr val="222222"/>
                </a:solidFill>
                <a:effectLst/>
                <a:latin typeface="arial" panose="020B0604020202020204" pitchFamily="34" charset="0"/>
              </a:rPr>
              <a:t>Cùng với nền văn hoá của cộng đồng các dân tộc Việt Nam, mỗi dân tộc đều có một nền văn hoá mang bản sắc riêng từ lâu đời, phản ánh truyền thống, lịch sử và niềm tự hào dân tộc. Bản sắc văn hoá dân tộc là tất cả những giá trị vật chất và tinh thần, bao gồm tiếng nói, chữ viết, văn học, nghệ thuật, kiến trúc, y phục, tâm lý, tình cảm, phong tục, tập quán, tín ngưỡng... được sáng tạo trong quá trình phát triển lâu dài của lịch sử. Sự phát triển rực rỡ bản sắc văn hoá mỗi dân tộc càng làm phong phú nền văn hoá của cộng đồng các dân tộc Việt Nam. Thống nhất trong đa dạng là nét riêng, độc đáo của nền văn hoá các dân tộc Việt Nam. Sự nghiệp xây dựng và phát triển văn hoá Việt Nam trong thời kỳ mới phải hướng vào việc củng cố và tăng cường sự thống nhất, nhân lên sức mạnh tinh thần chung của toàn dân tộc. Ðồng thời phải khai thác và phát triển mọi sắc thái và giá trị văn hoá của các dân tộc, đáp ứng nhu cầu văn hoá tinh thần ngày càng cao và nhu cầu phát triển từng dân tộc.</a:t>
            </a:r>
            <a:br>
              <a:rPr lang="vi-VN"/>
            </a:br>
            <a:r>
              <a:rPr lang="vi-VN" b="0" i="0">
                <a:solidFill>
                  <a:srgbClr val="222222"/>
                </a:solidFill>
                <a:effectLst/>
                <a:latin typeface="arial" panose="020B0604020202020204" pitchFamily="34" charset="0"/>
              </a:rPr>
              <a:t>Nguồn: http://web.cema.gov.vn/</a:t>
            </a:r>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11</a:t>
            </a:fld>
            <a:endParaRPr lang="en-US"/>
          </a:p>
        </p:txBody>
      </p:sp>
    </p:spTree>
    <p:extLst>
      <p:ext uri="{BB962C8B-B14F-4D97-AF65-F5344CB8AC3E}">
        <p14:creationId xmlns:p14="http://schemas.microsoft.com/office/powerpoint/2010/main" val="67351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12</a:t>
            </a:fld>
            <a:endParaRPr lang="en-US"/>
          </a:p>
        </p:txBody>
      </p:sp>
    </p:spTree>
    <p:extLst>
      <p:ext uri="{BB962C8B-B14F-4D97-AF65-F5344CB8AC3E}">
        <p14:creationId xmlns:p14="http://schemas.microsoft.com/office/powerpoint/2010/main" val="46617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Times New Roman" panose="02020603050405020304" pitchFamily="18" charset="0"/>
                <a:cs typeface="Times New Roman" panose="02020603050405020304" pitchFamily="18" charset="0"/>
              </a:rPr>
              <a:t>Có sự tập trung nhưng xen kẽ với các dân tộc khác</a:t>
            </a:r>
          </a:p>
          <a:p>
            <a:r>
              <a:rPr lang="vi-VN" b="1" i="0">
                <a:solidFill>
                  <a:srgbClr val="222222"/>
                </a:solidFill>
                <a:effectLst/>
                <a:latin typeface="arial" panose="020B0604020202020204" pitchFamily="34" charset="0"/>
              </a:rPr>
              <a:t>Các dân tộc ít người ở nước ta chủ yếu cư trú trên các vùng rừng núi, có vị trí quan trọng về kinh tế, chính trị, an ninh, quốc phòng, môi trường sinh thái.</a:t>
            </a:r>
            <a:endParaRPr lang="en-US" b="0" i="0">
              <a:solidFill>
                <a:srgbClr val="222222"/>
              </a:solidFill>
              <a:effectLst/>
              <a:latin typeface="arial" panose="020B0604020202020204" pitchFamily="34" charset="0"/>
            </a:endParaRPr>
          </a:p>
          <a:p>
            <a:r>
              <a:rPr lang="vi-VN" b="0" i="0">
                <a:solidFill>
                  <a:srgbClr val="222222"/>
                </a:solidFill>
                <a:effectLst/>
                <a:latin typeface="arial" panose="020B0604020202020204" pitchFamily="34" charset="0"/>
              </a:rPr>
              <a:t>Ở một số vùng nhất định có dân tộc cư trú tương đối tập trung. Song nhìn chung các dân tộc nước ta sống xen kẽ nhau, không có lãnh thổ riêng biệt như một số nước trên thế giới. </a:t>
            </a:r>
            <a:endParaRPr lang="en-US" b="0" i="0">
              <a:solidFill>
                <a:srgbClr val="222222"/>
              </a:solidFill>
              <a:effectLst/>
              <a:latin typeface="arial" panose="020B0604020202020204" pitchFamily="34" charset="0"/>
            </a:endParaRPr>
          </a:p>
          <a:p>
            <a:r>
              <a:rPr lang="vi-VN" b="0" i="0">
                <a:solidFill>
                  <a:srgbClr val="222222"/>
                </a:solidFill>
                <a:effectLst/>
                <a:latin typeface="arial" panose="020B0604020202020204" pitchFamily="34" charset="0"/>
              </a:rPr>
              <a:t>Các dân tộc thiểu số có sự tập trung ở một số vùng, nhưng không cư trú thành những khu vực riêng biệt mà xen kẽ với các dân tộc khác trong phạm vi của tỉnh, huyện, xã và các bản mường.</a:t>
            </a:r>
            <a:endParaRPr lang="en-US" b="0" i="0">
              <a:solidFill>
                <a:srgbClr val="222222"/>
              </a:solidFill>
              <a:effectLst/>
              <a:latin typeface="arial" panose="020B0604020202020204" pitchFamily="34" charset="0"/>
            </a:endParaRPr>
          </a:p>
          <a:p>
            <a:r>
              <a:rPr lang="vi-VN" b="0" i="0">
                <a:solidFill>
                  <a:srgbClr val="222222"/>
                </a:solidFill>
                <a:effectLst/>
                <a:latin typeface="arial" panose="020B0604020202020204" pitchFamily="34" charset="0"/>
              </a:rPr>
              <a:t>Tình trạng cư trú phân tán, xen kẽ giữa các dân tộc ở nước ta, một mặt có điều kiện để tăng cường hiểu biết nhau, hoà hợp và xích lại gần nhau; mặt khác cần đề phòng trường hợp do chưa thật hiểu nhau, khác nhau về phong tục tập quán nên xuất hiện mâu thuẫn, tranh chấp về lợi ích, nhất là lợi ích kinh tế, dẫn đến va chạm giữa những người thuộc các dân tộc cùng sống trên một địa bàn. Ngày nay, tình trạng cư trú xen kẽ của các dân tộc chủ yếu dẫn tới sự giao lưu kinh tế - văn hoá giữa các dân tộc cũng như sự hỗ trợ, giúp đỡ lẫn nhau. </a:t>
            </a:r>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13</a:t>
            </a:fld>
            <a:endParaRPr lang="en-US"/>
          </a:p>
        </p:txBody>
      </p:sp>
    </p:spTree>
    <p:extLst>
      <p:ext uri="{BB962C8B-B14F-4D97-AF65-F5344CB8AC3E}">
        <p14:creationId xmlns:p14="http://schemas.microsoft.com/office/powerpoint/2010/main" val="203849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222222"/>
                </a:solidFill>
                <a:effectLst/>
                <a:latin typeface="arial" panose="020B0604020202020204" pitchFamily="34" charset="0"/>
              </a:rPr>
              <a:t>Nền văn hoá Việt Nam là nền văn hoá thống nhất trong đa dạng, mỗi dân tộc anh em có những giá trị và sắc thái văn hoá riêng.</a:t>
            </a:r>
          </a:p>
          <a:p>
            <a:r>
              <a:rPr lang="vi-VN" b="0" i="0">
                <a:solidFill>
                  <a:srgbClr val="222222"/>
                </a:solidFill>
                <a:effectLst/>
                <a:latin typeface="arial" panose="020B0604020202020204" pitchFamily="34" charset="0"/>
              </a:rPr>
              <a:t>Cùng với nền văn hoá của cộng đồng các dân tộc Việt Nam, mỗi dân tộc đều có một nền văn hoá mang bản sắc riêng từ lâu đời, phản ánh truyền thống, lịch sử và niềm tự hào dân tộc. Bản sắc văn hoá dân tộc là tất cả những giá trị vật chất và tinh thần, bao gồm tiếng nói, chữ viết, văn học, nghệ thuật, kiến trúc, y phục, tâm lý, tình cảm, phong tục, tập quán, tín ngưỡng... được sáng tạo trong quá trình phát triển lâu dài của lịch sử. Sự phát triển rực rỡ bản sắc văn hoá mỗi dân tộc càng làm phong phú nền văn hoá của cộng đồng các dân tộc Việt Nam. Thống nhất trong đa dạng là nét riêng, độc đáo của nền văn hoá các dân tộc Việt Nam. Sự nghiệp xây dựng và phát triển văn hoá Việt Nam trong thời kỳ mới phải hướng vào việc củng cố và tăng cường sự thống nhất, nhân lên sức mạnh tinh thần chung của toàn dân tộc. Ðồng thời phải khai thác và phát triển mọi sắc thái và giá trị văn hoá của các dân tộc, đáp ứng nhu cầu văn hoá tinh thần ngày càng cao và nhu cầu phát triển từng dân tộc.</a:t>
            </a:r>
            <a:br>
              <a:rPr lang="vi-VN"/>
            </a:br>
            <a:r>
              <a:rPr lang="vi-VN" b="0" i="0">
                <a:solidFill>
                  <a:srgbClr val="222222"/>
                </a:solidFill>
                <a:effectLst/>
                <a:latin typeface="arial" panose="020B0604020202020204" pitchFamily="34" charset="0"/>
              </a:rPr>
              <a:t>Nguồn: http://web.cema.gov.vn/</a:t>
            </a:r>
            <a:endParaRPr lang="en-US"/>
          </a:p>
        </p:txBody>
      </p:sp>
      <p:sp>
        <p:nvSpPr>
          <p:cNvPr id="4" name="Slide Number Placeholder 3"/>
          <p:cNvSpPr>
            <a:spLocks noGrp="1"/>
          </p:cNvSpPr>
          <p:nvPr>
            <p:ph type="sldNum" sz="quarter" idx="5"/>
          </p:nvPr>
        </p:nvSpPr>
        <p:spPr/>
        <p:txBody>
          <a:bodyPr/>
          <a:lstStyle/>
          <a:p>
            <a:fld id="{D20DB237-BCF4-4266-AD46-E505AE330657}" type="slidenum">
              <a:rPr lang="en-US" smtClean="0"/>
              <a:t>14</a:t>
            </a:fld>
            <a:endParaRPr lang="en-US"/>
          </a:p>
        </p:txBody>
      </p:sp>
    </p:spTree>
    <p:extLst>
      <p:ext uri="{BB962C8B-B14F-4D97-AF65-F5344CB8AC3E}">
        <p14:creationId xmlns:p14="http://schemas.microsoft.com/office/powerpoint/2010/main" val="54299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88492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08129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298180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C106488-9403-4D18-A89C-E76B8606AB9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DCEA7A-6F3A-43A5-A182-99B208C14CF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62B670-7E73-4FBE-8199-7E8E24C3C28B}"/>
              </a:ext>
            </a:extLst>
          </p:cNvPr>
          <p:cNvSpPr>
            <a:spLocks noGrp="1" noChangeArrowheads="1"/>
          </p:cNvSpPr>
          <p:nvPr>
            <p:ph type="sldNum" sz="quarter" idx="12"/>
          </p:nvPr>
        </p:nvSpPr>
        <p:spPr/>
        <p:txBody>
          <a:bodyPr/>
          <a:lstStyle>
            <a:lvl1pPr>
              <a:defRPr smtClean="0"/>
            </a:lvl1pPr>
          </a:lstStyle>
          <a:p>
            <a:pPr>
              <a:defRPr/>
            </a:pPr>
            <a:fld id="{D899CED2-2326-46D4-9888-81721FFDD1D8}" type="slidenum">
              <a:rPr lang="en-US" altLang="en-US"/>
              <a:pPr>
                <a:defRPr/>
              </a:pPr>
              <a:t>‹#›</a:t>
            </a:fld>
            <a:endParaRPr lang="en-US" altLang="en-US"/>
          </a:p>
        </p:txBody>
      </p:sp>
    </p:spTree>
    <p:extLst>
      <p:ext uri="{BB962C8B-B14F-4D97-AF65-F5344CB8AC3E}">
        <p14:creationId xmlns:p14="http://schemas.microsoft.com/office/powerpoint/2010/main" val="11631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98219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7869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61336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406290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54417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304284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321387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t>9/7/2021</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37452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t>9/7/2021</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t>‹#›</a:t>
            </a:fld>
            <a:endParaRPr lang="en-US"/>
          </a:p>
        </p:txBody>
      </p:sp>
    </p:spTree>
    <p:extLst>
      <p:ext uri="{BB962C8B-B14F-4D97-AF65-F5344CB8AC3E}">
        <p14:creationId xmlns:p14="http://schemas.microsoft.com/office/powerpoint/2010/main" val="57533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3.gif"/><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media1.mp3"/><Relationship Id="rId7" Type="http://schemas.openxmlformats.org/officeDocument/2006/relationships/image" Target="../media/image3.gif"/><Relationship Id="rId12"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jpg"/><Relationship Id="rId11" Type="http://schemas.openxmlformats.org/officeDocument/2006/relationships/image" Target="../media/image7.jpeg"/><Relationship Id="rId5" Type="http://schemas.openxmlformats.org/officeDocument/2006/relationships/notesSlide" Target="../notesSlides/notesSlide2.xml"/><Relationship Id="rId10" Type="http://schemas.openxmlformats.org/officeDocument/2006/relationships/image" Target="../media/image6.jpeg"/><Relationship Id="rId4" Type="http://schemas.openxmlformats.org/officeDocument/2006/relationships/slideLayout" Target="../slideLayouts/slideLayout7.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81DD51-8545-4DC4-9E4F-2EDAD3C3C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1176"/>
          </a:xfrm>
          <a:prstGeom prst="rect">
            <a:avLst/>
          </a:prstGeom>
        </p:spPr>
      </p:pic>
      <p:sp>
        <p:nvSpPr>
          <p:cNvPr id="3074" name="AutoShape 2" descr="PDF] Sách giáo khoa địa lý 8 (bản đầy đủ)">
            <a:extLst>
              <a:ext uri="{FF2B5EF4-FFF2-40B4-BE49-F238E27FC236}">
                <a16:creationId xmlns:a16="http://schemas.microsoft.com/office/drawing/2014/main" id="{CC707F19-9B62-4030-8230-F5628B19A46D}"/>
              </a:ext>
            </a:extLst>
          </p:cNvPr>
          <p:cNvSpPr>
            <a:spLocks noChangeAspect="1" noChangeArrowheads="1"/>
          </p:cNvSpPr>
          <p:nvPr/>
        </p:nvSpPr>
        <p:spPr bwMode="auto">
          <a:xfrm>
            <a:off x="2362200" y="32766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dirty="0"/>
          </a:p>
        </p:txBody>
      </p:sp>
      <p:sp>
        <p:nvSpPr>
          <p:cNvPr id="3080" name="TextBox 11">
            <a:extLst>
              <a:ext uri="{FF2B5EF4-FFF2-40B4-BE49-F238E27FC236}">
                <a16:creationId xmlns:a16="http://schemas.microsoft.com/office/drawing/2014/main" id="{9DC9FF9E-9E52-4106-A143-3020BC1D4066}"/>
              </a:ext>
            </a:extLst>
          </p:cNvPr>
          <p:cNvSpPr txBox="1">
            <a:spLocks noChangeArrowheads="1"/>
          </p:cNvSpPr>
          <p:nvPr/>
        </p:nvSpPr>
        <p:spPr bwMode="auto">
          <a:xfrm>
            <a:off x="3581400" y="488876"/>
            <a:ext cx="533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NỘI QUY MÔN HỌC</a:t>
            </a:r>
          </a:p>
        </p:txBody>
      </p:sp>
      <p:sp>
        <p:nvSpPr>
          <p:cNvPr id="14" name="TextBox 13">
            <a:extLst>
              <a:ext uri="{FF2B5EF4-FFF2-40B4-BE49-F238E27FC236}">
                <a16:creationId xmlns:a16="http://schemas.microsoft.com/office/drawing/2014/main" id="{CF676AA7-256C-4F6F-9396-82E3F0DF59DF}"/>
              </a:ext>
            </a:extLst>
          </p:cNvPr>
          <p:cNvSpPr txBox="1"/>
          <p:nvPr/>
        </p:nvSpPr>
        <p:spPr>
          <a:xfrm>
            <a:off x="387927" y="1255373"/>
            <a:ext cx="11416146" cy="4042453"/>
          </a:xfrm>
          <a:prstGeom prst="rect">
            <a:avLst/>
          </a:prstGeom>
          <a:noFill/>
        </p:spPr>
        <p:txBody>
          <a:bodyPr wrap="square">
            <a:spAutoFit/>
          </a:bodyPr>
          <a:lstStyle/>
          <a:p>
            <a:pPr indent="457200" algn="just" eaLnBrk="1" fontAlgn="auto" hangingPunct="1">
              <a:lnSpc>
                <a:spcPct val="120000"/>
              </a:lnSpc>
              <a:spcBef>
                <a:spcPts val="0"/>
              </a:spcBef>
              <a:spcAft>
                <a:spcPts val="0"/>
              </a:spcAft>
              <a:defRPr/>
            </a:pPr>
            <a:r>
              <a:rPr lang="en-US" sz="2400" dirty="0">
                <a:solidFill>
                  <a:schemeClr val="bg1"/>
                </a:solidFill>
                <a:latin typeface="Times New Roman" panose="02020603050405020304" pitchFamily="18" charset="0"/>
                <a:cs typeface="Times New Roman" panose="02020603050405020304" pitchFamily="18" charset="0"/>
              </a:rPr>
              <a:t>1.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a:solidFill>
                  <a:schemeClr val="bg1"/>
                </a:solidFill>
                <a:latin typeface="Times New Roman" panose="02020603050405020304" pitchFamily="18" charset="0"/>
                <a:cs typeface="Times New Roman" panose="02020603050405020304" pitchFamily="18" charset="0"/>
              </a:rPr>
              <a:t> trước lớp học ít nhất 5 phút để GV và lớp trưởng điểm danh. Vào muộn quá 10 phút sẽ trừ điểm. </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2. Đăng nhập tên theo cú pháp: STT + Họ tên + lớp.</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3. Tắt mic trong quá trình học. Chỉ bật mic khi GV yêu cầu.</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4. Bật camera hướng vào mình và duy trì suốt giờ học.</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5. Trang phục chỉnh tề. </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6. Tuyệt đối không làm việc riêng, không trao đổi, nhắn tin riêng và có những hành động vẽ/viết lên phần bảng GV đang trình bày. </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7. Lắng nghe GV giảng bài, quan sát và ghi chép.</a:t>
            </a:r>
          </a:p>
        </p:txBody>
      </p:sp>
      <p:pic>
        <p:nvPicPr>
          <p:cNvPr id="2" name="Media1">
            <a:hlinkClick r:id="" action="ppaction://media"/>
            <a:extLst>
              <a:ext uri="{FF2B5EF4-FFF2-40B4-BE49-F238E27FC236}">
                <a16:creationId xmlns:a16="http://schemas.microsoft.com/office/drawing/2014/main" id="{DB51B79D-3F38-4CC4-8FEA-F5A5090CD1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6300" y="5602627"/>
            <a:ext cx="609600" cy="609600"/>
          </a:xfrm>
          <a:prstGeom prst="rect">
            <a:avLst/>
          </a:prstGeom>
        </p:spPr>
      </p:pic>
    </p:spTree>
    <p:custDataLst>
      <p:tags r:id="rId1"/>
    </p:custDataLst>
    <p:extLst>
      <p:ext uri="{BB962C8B-B14F-4D97-AF65-F5344CB8AC3E}">
        <p14:creationId xmlns:p14="http://schemas.microsoft.com/office/powerpoint/2010/main" val="513436147"/>
      </p:ext>
    </p:extLst>
  </p:cSld>
  <p:clrMapOvr>
    <a:masterClrMapping/>
  </p:clrMapOvr>
  <p:transition spd="slow" advTm="1228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Việt Nam có những nhạc cụ truyền thống nổi tiếng nào?">
            <a:extLst>
              <a:ext uri="{FF2B5EF4-FFF2-40B4-BE49-F238E27FC236}">
                <a16:creationId xmlns:a16="http://schemas.microsoft.com/office/drawing/2014/main" id="{6B28D461-8057-4DA0-A37E-0AA351B19E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8" r="3" b="29222"/>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op 10 địa chỉ bán đồ thổ cẩm tốt nhất Sa Pa (Lào Cai) - sakurafashion.vn">
            <a:extLst>
              <a:ext uri="{FF2B5EF4-FFF2-40B4-BE49-F238E27FC236}">
                <a16:creationId xmlns:a16="http://schemas.microsoft.com/office/drawing/2014/main" id="{99062AAB-7653-4894-BD84-FAF7212DA4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65" r="-3" b="2665"/>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Nhà Rông, niềm kiêu hãnh của người dân Tây Nguyên - Kênh truyền hình Đài  Tiếng nói Việt Nam - VOVTV">
            <a:extLst>
              <a:ext uri="{FF2B5EF4-FFF2-40B4-BE49-F238E27FC236}">
                <a16:creationId xmlns:a16="http://schemas.microsoft.com/office/drawing/2014/main" id="{39CC1781-1A30-4F27-9F56-E2ABDB8F0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9" b="435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Làng gốm Bàu Trúc - Nét đặc trưng văn hóa truyền thống dân tộc Chăm -  ChuduInfo">
            <a:extLst>
              <a:ext uri="{FF2B5EF4-FFF2-40B4-BE49-F238E27FC236}">
                <a16:creationId xmlns:a16="http://schemas.microsoft.com/office/drawing/2014/main" id="{33C24DDD-0038-420F-AE3A-F8DD85F7DBC8}"/>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5164" r="1" b="3986"/>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7C3DEF6-F4D7-4684-B4D4-BB2594E3C506}"/>
              </a:ext>
            </a:extLst>
          </p:cNvPr>
          <p:cNvSpPr txBox="1"/>
          <p:nvPr/>
        </p:nvSpPr>
        <p:spPr>
          <a:xfrm>
            <a:off x="371034" y="152400"/>
            <a:ext cx="4479401" cy="520784"/>
          </a:xfrm>
          <a:prstGeom prst="rect">
            <a:avLst/>
          </a:prstGeom>
          <a:noFill/>
        </p:spPr>
        <p:txBody>
          <a:bodyPr wrap="square">
            <a:spAutoFit/>
          </a:bodyPr>
          <a:lstStyle/>
          <a:p>
            <a:pPr marL="0" marR="0" indent="0" algn="just">
              <a:lnSpc>
                <a:spcPct val="115000"/>
              </a:lnSpc>
              <a:spcBef>
                <a:spcPts val="0"/>
              </a:spcBef>
              <a:spcAft>
                <a:spcPts val="0"/>
              </a:spcAft>
            </a:pP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Em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biết</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được</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sản</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phẩm</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2600" b="1" dirty="0" err="1">
                <a:solidFill>
                  <a:schemeClr val="bg1"/>
                </a:solidFill>
                <a:latin typeface="Roboto" panose="02000000000000000000" pitchFamily="2" charset="0"/>
                <a:ea typeface="Roboto" panose="02000000000000000000" pitchFamily="2" charset="0"/>
                <a:cs typeface="Roboto" panose="02000000000000000000" pitchFamily="2" charset="0"/>
              </a:rPr>
              <a:t>nào</a:t>
            </a: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26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4348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8907FB1-908E-40E5-83DD-B239A7FB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 y="776685"/>
            <a:ext cx="12192000" cy="6188892"/>
          </a:xfrm>
          <a:prstGeom prst="rect">
            <a:avLst/>
          </a:prstGeom>
        </p:spPr>
      </p:pic>
      <p:sp>
        <p:nvSpPr>
          <p:cNvPr id="19" name="TextBox 18">
            <a:extLst>
              <a:ext uri="{FF2B5EF4-FFF2-40B4-BE49-F238E27FC236}">
                <a16:creationId xmlns:a16="http://schemas.microsoft.com/office/drawing/2014/main" id="{462B4D15-DAFD-454E-98E2-2F2D1A62FC66}"/>
              </a:ext>
            </a:extLst>
          </p:cNvPr>
          <p:cNvSpPr txBox="1"/>
          <p:nvPr/>
        </p:nvSpPr>
        <p:spPr>
          <a:xfrm>
            <a:off x="180794" y="33514"/>
            <a:ext cx="8757654" cy="606961"/>
          </a:xfrm>
          <a:prstGeom prst="rect">
            <a:avLst/>
          </a:prstGeom>
          <a:noFill/>
        </p:spPr>
        <p:txBody>
          <a:bodyPr wrap="square">
            <a:spAutoFit/>
          </a:bodyPr>
          <a:lstStyle/>
          <a:p>
            <a:pPr marL="0" marR="0" indent="180340" algn="ctr">
              <a:lnSpc>
                <a:spcPct val="120000"/>
              </a:lnSpc>
              <a:spcBef>
                <a:spcPts val="0"/>
              </a:spcBef>
              <a:spcAft>
                <a:spcPts val="0"/>
              </a:spcAft>
            </a:pPr>
            <a:r>
              <a:rPr lang="vi-VN" sz="3000" b="1" kern="1400" spc="-50">
                <a:solidFill>
                  <a:srgbClr val="002060"/>
                </a:solidFill>
                <a:effectLst/>
                <a:latin typeface="+mj-lt"/>
                <a:ea typeface="Times New Roman" panose="02020603050405020304" pitchFamily="18" charset="0"/>
                <a:cs typeface="Times New Roman" panose="02020603050405020304" pitchFamily="18" charset="0"/>
              </a:rPr>
              <a:t>T</a:t>
            </a:r>
            <a:r>
              <a:rPr lang="en-US" sz="3000" b="1" kern="1400" spc="-50">
                <a:solidFill>
                  <a:srgbClr val="002060"/>
                </a:solidFill>
                <a:latin typeface="+mj-lt"/>
                <a:ea typeface="Times New Roman" panose="02020603050405020304" pitchFamily="18" charset="0"/>
                <a:cs typeface="Times New Roman" panose="02020603050405020304" pitchFamily="18" charset="0"/>
              </a:rPr>
              <a:t>iết</a:t>
            </a:r>
            <a:r>
              <a:rPr lang="vi-VN" sz="3000" b="1" kern="1400" spc="-50">
                <a:solidFill>
                  <a:srgbClr val="002060"/>
                </a:solidFill>
                <a:effectLst/>
                <a:latin typeface="+mj-lt"/>
                <a:ea typeface="Times New Roman" panose="02020603050405020304" pitchFamily="18" charset="0"/>
                <a:cs typeface="Times New Roman" panose="02020603050405020304" pitchFamily="18" charset="0"/>
              </a:rPr>
              <a:t> </a:t>
            </a:r>
            <a:r>
              <a:rPr lang="vi-VN" sz="3000" b="1" kern="1400" spc="-50" dirty="0">
                <a:solidFill>
                  <a:srgbClr val="002060"/>
                </a:solidFill>
                <a:effectLst/>
                <a:latin typeface="+mj-lt"/>
                <a:ea typeface="Times New Roman" panose="02020603050405020304" pitchFamily="18" charset="0"/>
                <a:cs typeface="Times New Roman" panose="02020603050405020304" pitchFamily="18" charset="0"/>
              </a:rPr>
              <a:t>1 - </a:t>
            </a:r>
            <a:r>
              <a:rPr lang="en-US" sz="3000" b="1" kern="1400" spc="-50">
                <a:solidFill>
                  <a:srgbClr val="002060"/>
                </a:solidFill>
                <a:effectLst/>
                <a:latin typeface="+mj-lt"/>
                <a:ea typeface="Times New Roman" panose="02020603050405020304" pitchFamily="18" charset="0"/>
                <a:cs typeface="Times New Roman" panose="02020603050405020304" pitchFamily="18" charset="0"/>
              </a:rPr>
              <a:t>Bài 1: CỘNG </a:t>
            </a:r>
            <a:r>
              <a:rPr lang="en-US" sz="3000" b="1" kern="1400" spc="-50" dirty="0">
                <a:solidFill>
                  <a:srgbClr val="002060"/>
                </a:solidFill>
                <a:effectLst/>
                <a:latin typeface="+mj-lt"/>
                <a:ea typeface="Times New Roman" panose="02020603050405020304" pitchFamily="18" charset="0"/>
                <a:cs typeface="Times New Roman" panose="02020603050405020304" pitchFamily="18" charset="0"/>
              </a:rPr>
              <a:t>ĐỒNG CÁC DÂN TỘC VIỆT NAM</a:t>
            </a: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647293" y="1066717"/>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dirty="0">
                <a:solidFill>
                  <a:srgbClr val="FFFF00"/>
                </a:solidFill>
                <a:latin typeface="Times New Roman" panose="02020603050405020304" pitchFamily="18" charset="0"/>
                <a:cs typeface="Times New Roman" panose="02020603050405020304" pitchFamily="18" charset="0"/>
              </a:rPr>
              <a:t>1</a:t>
            </a:r>
            <a:r>
              <a:rPr lang="en-US" sz="2600">
                <a:solidFill>
                  <a:srgbClr val="FFFF00"/>
                </a:solidFill>
                <a:latin typeface="Times New Roman" panose="02020603050405020304" pitchFamily="18" charset="0"/>
                <a:cs typeface="Times New Roman" panose="02020603050405020304" pitchFamily="18" charset="0"/>
              </a:rPr>
              <a:t>. Các dân tộc Việt Nam</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2747602-BD52-45AE-993C-BBB9290CDFAB}"/>
              </a:ext>
            </a:extLst>
          </p:cNvPr>
          <p:cNvSpPr txBox="1"/>
          <p:nvPr/>
        </p:nvSpPr>
        <p:spPr>
          <a:xfrm>
            <a:off x="1898386" y="2009391"/>
            <a:ext cx="2236428" cy="707886"/>
          </a:xfrm>
          <a:prstGeom prst="rect">
            <a:avLst/>
          </a:prstGeom>
          <a:noFill/>
        </p:spPr>
        <p:txBody>
          <a:bodyPr wrap="square">
            <a:spAutoFit/>
          </a:bodyPr>
          <a:lstStyle/>
          <a:p>
            <a:pPr algn="ctr"/>
            <a:r>
              <a:rPr lang="en-US" sz="2000">
                <a:solidFill>
                  <a:schemeClr val="bg1"/>
                </a:solidFill>
                <a:latin typeface="Times New Roman" panose="02020603050405020304" pitchFamily="18" charset="0"/>
                <a:cs typeface="Times New Roman" panose="02020603050405020304" pitchFamily="18" charset="0"/>
              </a:rPr>
              <a:t>Dân tộc Kinh (Việt) đông nhất</a:t>
            </a:r>
          </a:p>
        </p:txBody>
      </p:sp>
      <p:sp>
        <p:nvSpPr>
          <p:cNvPr id="15" name="TextBox 14">
            <a:extLst>
              <a:ext uri="{FF2B5EF4-FFF2-40B4-BE49-F238E27FC236}">
                <a16:creationId xmlns:a16="http://schemas.microsoft.com/office/drawing/2014/main" id="{DF1AE001-3D08-47DC-BDAE-99E17B68793C}"/>
              </a:ext>
            </a:extLst>
          </p:cNvPr>
          <p:cNvSpPr txBox="1"/>
          <p:nvPr/>
        </p:nvSpPr>
        <p:spPr>
          <a:xfrm>
            <a:off x="2344751" y="3699700"/>
            <a:ext cx="2047956"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Dân tộc thiểu số</a:t>
            </a:r>
          </a:p>
        </p:txBody>
      </p:sp>
      <p:sp>
        <p:nvSpPr>
          <p:cNvPr id="17" name="TextBox 16">
            <a:extLst>
              <a:ext uri="{FF2B5EF4-FFF2-40B4-BE49-F238E27FC236}">
                <a16:creationId xmlns:a16="http://schemas.microsoft.com/office/drawing/2014/main" id="{32AEA5B9-F8AE-437D-8C19-22DF2F1083C0}"/>
              </a:ext>
            </a:extLst>
          </p:cNvPr>
          <p:cNvSpPr txBox="1"/>
          <p:nvPr/>
        </p:nvSpPr>
        <p:spPr>
          <a:xfrm>
            <a:off x="4673271" y="1418309"/>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Khoảng 86% dân số</a:t>
            </a:r>
          </a:p>
        </p:txBody>
      </p:sp>
      <p:sp>
        <p:nvSpPr>
          <p:cNvPr id="18" name="TextBox 17">
            <a:extLst>
              <a:ext uri="{FF2B5EF4-FFF2-40B4-BE49-F238E27FC236}">
                <a16:creationId xmlns:a16="http://schemas.microsoft.com/office/drawing/2014/main" id="{8284E5DD-B3AD-4A61-A482-0B3A9BD74932}"/>
              </a:ext>
            </a:extLst>
          </p:cNvPr>
          <p:cNvSpPr txBox="1"/>
          <p:nvPr/>
        </p:nvSpPr>
        <p:spPr>
          <a:xfrm>
            <a:off x="4783632" y="2778236"/>
            <a:ext cx="4207147" cy="707886"/>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Lực lượng lao động đông đảo trong nhiều ngành KT quan trọng </a:t>
            </a:r>
          </a:p>
        </p:txBody>
      </p:sp>
      <p:sp>
        <p:nvSpPr>
          <p:cNvPr id="21" name="Freeform: Shape 20">
            <a:extLst>
              <a:ext uri="{FF2B5EF4-FFF2-40B4-BE49-F238E27FC236}">
                <a16:creationId xmlns:a16="http://schemas.microsoft.com/office/drawing/2014/main" id="{82C08840-AC82-4906-BE9B-B449383CBE38}"/>
              </a:ext>
            </a:extLst>
          </p:cNvPr>
          <p:cNvSpPr/>
          <p:nvPr/>
        </p:nvSpPr>
        <p:spPr>
          <a:xfrm rot="2476715">
            <a:off x="4047944" y="2417664"/>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7432C67E-BB7D-4821-BC10-EFE188EE3855}"/>
              </a:ext>
            </a:extLst>
          </p:cNvPr>
          <p:cNvSpPr/>
          <p:nvPr/>
        </p:nvSpPr>
        <p:spPr>
          <a:xfrm rot="18509038" flipV="1">
            <a:off x="4027512" y="1790939"/>
            <a:ext cx="646962" cy="309093"/>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D9D27BB5-F1BD-444E-AD65-A01AF606C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72" y="1709457"/>
            <a:ext cx="868129" cy="868129"/>
          </a:xfrm>
          <a:prstGeom prst="rect">
            <a:avLst/>
          </a:prstGeom>
        </p:spPr>
      </p:pic>
      <p:sp>
        <p:nvSpPr>
          <p:cNvPr id="24" name="TextBox 23">
            <a:extLst>
              <a:ext uri="{FF2B5EF4-FFF2-40B4-BE49-F238E27FC236}">
                <a16:creationId xmlns:a16="http://schemas.microsoft.com/office/drawing/2014/main" id="{BA491BED-A793-4E31-851F-46BA8FE23B5F}"/>
              </a:ext>
            </a:extLst>
          </p:cNvPr>
          <p:cNvSpPr txBox="1"/>
          <p:nvPr/>
        </p:nvSpPr>
        <p:spPr>
          <a:xfrm>
            <a:off x="583489" y="2709679"/>
            <a:ext cx="2238005"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- 54 dân tộc</a:t>
            </a:r>
          </a:p>
        </p:txBody>
      </p:sp>
      <p:sp>
        <p:nvSpPr>
          <p:cNvPr id="25" name="Freeform: Shape 24">
            <a:extLst>
              <a:ext uri="{FF2B5EF4-FFF2-40B4-BE49-F238E27FC236}">
                <a16:creationId xmlns:a16="http://schemas.microsoft.com/office/drawing/2014/main" id="{AE49B2E3-46DC-4679-92CC-40C9D3F91D8A}"/>
              </a:ext>
            </a:extLst>
          </p:cNvPr>
          <p:cNvSpPr/>
          <p:nvPr/>
        </p:nvSpPr>
        <p:spPr>
          <a:xfrm rot="19080005" flipV="1">
            <a:off x="1523831" y="2428478"/>
            <a:ext cx="580969" cy="296766"/>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928EF9A0-59B4-48A8-B98C-93EBB17F26FB}"/>
              </a:ext>
            </a:extLst>
          </p:cNvPr>
          <p:cNvSpPr/>
          <p:nvPr/>
        </p:nvSpPr>
        <p:spPr>
          <a:xfrm rot="2624465" flipV="1">
            <a:off x="1447436" y="3436904"/>
            <a:ext cx="961680" cy="199826"/>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04A67A00-E409-4FB0-BFA8-AFFA68A23312}"/>
              </a:ext>
            </a:extLst>
          </p:cNvPr>
          <p:cNvSpPr/>
          <p:nvPr/>
        </p:nvSpPr>
        <p:spPr>
          <a:xfrm>
            <a:off x="4063109" y="2037612"/>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CE4C0B7-5AC1-499E-B172-8E77F66C998D}"/>
              </a:ext>
            </a:extLst>
          </p:cNvPr>
          <p:cNvSpPr txBox="1"/>
          <p:nvPr/>
        </p:nvSpPr>
        <p:spPr>
          <a:xfrm>
            <a:off x="4731301" y="1992848"/>
            <a:ext cx="4207147" cy="707886"/>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Kinh nghiệm thâm canh lúa nước, thủ công tinh xảo. </a:t>
            </a:r>
          </a:p>
        </p:txBody>
      </p:sp>
      <p:sp>
        <p:nvSpPr>
          <p:cNvPr id="33" name="TextBox 32">
            <a:extLst>
              <a:ext uri="{FF2B5EF4-FFF2-40B4-BE49-F238E27FC236}">
                <a16:creationId xmlns:a16="http://schemas.microsoft.com/office/drawing/2014/main" id="{BD2FE87D-9D8E-40F6-AB35-5091D2AB54D7}"/>
              </a:ext>
            </a:extLst>
          </p:cNvPr>
          <p:cNvSpPr txBox="1"/>
          <p:nvPr/>
        </p:nvSpPr>
        <p:spPr>
          <a:xfrm>
            <a:off x="5000790" y="3810052"/>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Chiếm khoảng 14% dân số.</a:t>
            </a:r>
          </a:p>
        </p:txBody>
      </p:sp>
      <p:sp>
        <p:nvSpPr>
          <p:cNvPr id="34" name="Freeform: Shape 33">
            <a:extLst>
              <a:ext uri="{FF2B5EF4-FFF2-40B4-BE49-F238E27FC236}">
                <a16:creationId xmlns:a16="http://schemas.microsoft.com/office/drawing/2014/main" id="{7CE1CA4A-27AF-4E3D-88BB-F479C590EB8B}"/>
              </a:ext>
            </a:extLst>
          </p:cNvPr>
          <p:cNvSpPr/>
          <p:nvPr/>
        </p:nvSpPr>
        <p:spPr>
          <a:xfrm>
            <a:off x="4142769" y="3751380"/>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pic>
        <p:nvPicPr>
          <p:cNvPr id="6148" name="Picture 4" descr="Thăm làng gốm Bát Tràng - Báo Nhân Dân">
            <a:extLst>
              <a:ext uri="{FF2B5EF4-FFF2-40B4-BE49-F238E27FC236}">
                <a16:creationId xmlns:a16="http://schemas.microsoft.com/office/drawing/2014/main" id="{71BFE050-20AE-4DEB-8631-849CC71A53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4" r="7154"/>
          <a:stretch/>
        </p:blipFill>
        <p:spPr bwMode="auto">
          <a:xfrm rot="2903713">
            <a:off x="9233180" y="140564"/>
            <a:ext cx="1445261" cy="1445261"/>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5A9A688D-8435-4390-95C6-C4895C9BDDEF}"/>
              </a:ext>
            </a:extLst>
          </p:cNvPr>
          <p:cNvPicPr>
            <a:picLocks noChangeAspect="1"/>
          </p:cNvPicPr>
          <p:nvPr/>
        </p:nvPicPr>
        <p:blipFill rotWithShape="1">
          <a:blip r:embed="rId6"/>
          <a:srcRect l="16016" r="16016"/>
          <a:stretch/>
        </p:blipFill>
        <p:spPr>
          <a:xfrm>
            <a:off x="10391212" y="383257"/>
            <a:ext cx="1900525" cy="1900525"/>
          </a:xfrm>
          <a:prstGeom prst="ellipse">
            <a:avLst/>
          </a:prstGeom>
          <a:ln w="38100">
            <a:solidFill>
              <a:schemeClr val="bg1"/>
            </a:solidFill>
          </a:ln>
        </p:spPr>
      </p:pic>
      <p:pic>
        <p:nvPicPr>
          <p:cNvPr id="36" name="Picture 2" descr="Nguyễn Tử Siêm">
            <a:extLst>
              <a:ext uri="{FF2B5EF4-FFF2-40B4-BE49-F238E27FC236}">
                <a16:creationId xmlns:a16="http://schemas.microsoft.com/office/drawing/2014/main" id="{ECAE74F4-741D-486D-9E4A-C27335F7A9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2434" y="1576489"/>
            <a:ext cx="1654181" cy="1576137"/>
          </a:xfrm>
          <a:prstGeom prst="ellipse">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82D111A6-D2C8-4C81-BFD3-AF86EEAE2C9B}"/>
              </a:ext>
            </a:extLst>
          </p:cNvPr>
          <p:cNvSpPr/>
          <p:nvPr/>
        </p:nvSpPr>
        <p:spPr>
          <a:xfrm rot="1404825">
            <a:off x="4091359" y="4011563"/>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087D348C-D9E4-4EDD-BB1A-AC89CE695299}"/>
              </a:ext>
            </a:extLst>
          </p:cNvPr>
          <p:cNvSpPr txBox="1"/>
          <p:nvPr/>
        </p:nvSpPr>
        <p:spPr>
          <a:xfrm>
            <a:off x="4865087" y="4710423"/>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Trình độ KT khác nhau.</a:t>
            </a:r>
          </a:p>
        </p:txBody>
      </p:sp>
      <p:sp>
        <p:nvSpPr>
          <p:cNvPr id="39" name="TextBox 38">
            <a:extLst>
              <a:ext uri="{FF2B5EF4-FFF2-40B4-BE49-F238E27FC236}">
                <a16:creationId xmlns:a16="http://schemas.microsoft.com/office/drawing/2014/main" id="{136BC9DD-0DAD-4CC6-9AB5-1A222C0CB283}"/>
              </a:ext>
            </a:extLst>
          </p:cNvPr>
          <p:cNvSpPr txBox="1"/>
          <p:nvPr/>
        </p:nvSpPr>
        <p:spPr>
          <a:xfrm>
            <a:off x="4826779" y="4217295"/>
            <a:ext cx="4870584" cy="400110"/>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Kinh nghiệm riêng trong một số lĩnh vực. </a:t>
            </a:r>
          </a:p>
        </p:txBody>
      </p:sp>
      <p:sp>
        <p:nvSpPr>
          <p:cNvPr id="40" name="Freeform: Shape 39">
            <a:extLst>
              <a:ext uri="{FF2B5EF4-FFF2-40B4-BE49-F238E27FC236}">
                <a16:creationId xmlns:a16="http://schemas.microsoft.com/office/drawing/2014/main" id="{FDBE7AB3-B6C1-407C-9969-2023D62C67BF}"/>
              </a:ext>
            </a:extLst>
          </p:cNvPr>
          <p:cNvSpPr/>
          <p:nvPr/>
        </p:nvSpPr>
        <p:spPr>
          <a:xfrm rot="2830888">
            <a:off x="3959087" y="4180786"/>
            <a:ext cx="929356"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pic>
        <p:nvPicPr>
          <p:cNvPr id="6152" name="Picture 8" descr="Lễ hội Làng nghề thêu, dệt vải lanh truyền thống dân tộc Mông huyện Quản Bạ  - Báo Hà Giang điện tử">
            <a:extLst>
              <a:ext uri="{FF2B5EF4-FFF2-40B4-BE49-F238E27FC236}">
                <a16:creationId xmlns:a16="http://schemas.microsoft.com/office/drawing/2014/main" id="{3ED86D4D-2023-40AE-83CA-B1FBFC6A09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291" t="643" r="29013" b="-643"/>
          <a:stretch/>
        </p:blipFill>
        <p:spPr bwMode="auto">
          <a:xfrm>
            <a:off x="8387599" y="5329521"/>
            <a:ext cx="1477438" cy="1477438"/>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3" name="Picture 6" descr="Chính sách hỗ trợ đồng bào dân tộc thiểu số phát triển kinh tế ở tỉnh Sơn La">
            <a:extLst>
              <a:ext uri="{FF2B5EF4-FFF2-40B4-BE49-F238E27FC236}">
                <a16:creationId xmlns:a16="http://schemas.microsoft.com/office/drawing/2014/main" id="{5852AC6F-33A6-4143-AB1D-C09C0AD691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535" t="-1553" r="-1035" b="1553"/>
          <a:stretch/>
        </p:blipFill>
        <p:spPr bwMode="auto">
          <a:xfrm>
            <a:off x="9585129" y="4290703"/>
            <a:ext cx="2464815" cy="2464815"/>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80069BF-BCA4-4D28-A9A1-7C73916508C9}"/>
              </a:ext>
            </a:extLst>
          </p:cNvPr>
          <p:cNvSpPr txBox="1"/>
          <p:nvPr/>
        </p:nvSpPr>
        <p:spPr>
          <a:xfrm>
            <a:off x="2345640" y="5082233"/>
            <a:ext cx="559531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Cộng đồng người Việt ở  nước ngoài</a:t>
            </a:r>
          </a:p>
        </p:txBody>
      </p:sp>
      <p:sp>
        <p:nvSpPr>
          <p:cNvPr id="45" name="Freeform: Shape 44">
            <a:extLst>
              <a:ext uri="{FF2B5EF4-FFF2-40B4-BE49-F238E27FC236}">
                <a16:creationId xmlns:a16="http://schemas.microsoft.com/office/drawing/2014/main" id="{CBE735A6-BA4E-4242-AF0B-099531B887A0}"/>
              </a:ext>
            </a:extLst>
          </p:cNvPr>
          <p:cNvSpPr/>
          <p:nvPr/>
        </p:nvSpPr>
        <p:spPr>
          <a:xfrm rot="3923100" flipV="1">
            <a:off x="756590" y="3680627"/>
            <a:ext cx="2302831" cy="1133390"/>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pic>
        <p:nvPicPr>
          <p:cNvPr id="46" name="Picture 13" descr="ap_20110604043624348">
            <a:extLst>
              <a:ext uri="{FF2B5EF4-FFF2-40B4-BE49-F238E27FC236}">
                <a16:creationId xmlns:a16="http://schemas.microsoft.com/office/drawing/2014/main" id="{C3B6F574-314F-423B-AAC5-E22EC459816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329" t="1023" r="14179" b="-1023"/>
          <a:stretch/>
        </p:blipFill>
        <p:spPr bwMode="auto">
          <a:xfrm>
            <a:off x="6972707" y="5551754"/>
            <a:ext cx="1316621" cy="1316621"/>
          </a:xfrm>
          <a:prstGeom prst="ellipse">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ight Brace 5">
            <a:extLst>
              <a:ext uri="{FF2B5EF4-FFF2-40B4-BE49-F238E27FC236}">
                <a16:creationId xmlns:a16="http://schemas.microsoft.com/office/drawing/2014/main" id="{B6C362C7-FD33-4F03-8138-2F87B3282382}"/>
              </a:ext>
            </a:extLst>
          </p:cNvPr>
          <p:cNvSpPr/>
          <p:nvPr/>
        </p:nvSpPr>
        <p:spPr>
          <a:xfrm>
            <a:off x="9157666" y="1574982"/>
            <a:ext cx="392382" cy="3708217"/>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68A7A4E5-3584-470A-9E7F-8D383DDBF195}"/>
              </a:ext>
            </a:extLst>
          </p:cNvPr>
          <p:cNvSpPr txBox="1"/>
          <p:nvPr/>
        </p:nvSpPr>
        <p:spPr>
          <a:xfrm>
            <a:off x="9623605" y="3244752"/>
            <a:ext cx="2047956" cy="707886"/>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Đa dạng  văn hóa, đoàn kết. </a:t>
            </a:r>
          </a:p>
        </p:txBody>
      </p:sp>
      <p:pic>
        <p:nvPicPr>
          <p:cNvPr id="49" name="Picture 10" descr="webajpg-015420">
            <a:extLst>
              <a:ext uri="{FF2B5EF4-FFF2-40B4-BE49-F238E27FC236}">
                <a16:creationId xmlns:a16="http://schemas.microsoft.com/office/drawing/2014/main" id="{4767E3CF-ABE0-48DE-8975-1998BE6262A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017" t="-324" r="19391" b="324"/>
          <a:stretch/>
        </p:blipFill>
        <p:spPr bwMode="auto">
          <a:xfrm>
            <a:off x="330272" y="4676211"/>
            <a:ext cx="1980287" cy="1980287"/>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P spid="22" grpId="0" animBg="1"/>
      <p:bldP spid="24" grpId="0"/>
      <p:bldP spid="25" grpId="0" animBg="1"/>
      <p:bldP spid="26" grpId="0" animBg="1"/>
      <p:bldP spid="30" grpId="0" animBg="1"/>
      <p:bldP spid="32" grpId="0"/>
      <p:bldP spid="33" grpId="0"/>
      <p:bldP spid="34" grpId="0" animBg="1"/>
      <p:bldP spid="37" grpId="0" animBg="1"/>
      <p:bldP spid="38" grpId="0"/>
      <p:bldP spid="39" grpId="0"/>
      <p:bldP spid="40" grpId="0" animBg="1"/>
      <p:bldP spid="44" grpId="0"/>
      <p:bldP spid="45" grpId="0" animBg="1"/>
      <p:bldP spid="6" grpId="0" animBg="1"/>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F59BA37-0B19-4470-86CD-C22FC59C3F2C}"/>
              </a:ext>
            </a:extLst>
          </p:cNvPr>
          <p:cNvPicPr>
            <a:picLocks noChangeAspect="1"/>
          </p:cNvPicPr>
          <p:nvPr/>
        </p:nvPicPr>
        <p:blipFill rotWithShape="1">
          <a:blip r:embed="rId3"/>
          <a:srcRect r="73869"/>
          <a:stretch/>
        </p:blipFill>
        <p:spPr>
          <a:xfrm>
            <a:off x="2421934" y="1750473"/>
            <a:ext cx="2289644" cy="4260603"/>
          </a:xfrm>
          <a:prstGeom prst="rect">
            <a:avLst/>
          </a:prstGeom>
        </p:spPr>
      </p:pic>
      <p:sp>
        <p:nvSpPr>
          <p:cNvPr id="8" name="Title 1">
            <a:extLst>
              <a:ext uri="{FF2B5EF4-FFF2-40B4-BE49-F238E27FC236}">
                <a16:creationId xmlns:a16="http://schemas.microsoft.com/office/drawing/2014/main" id="{172ACA77-AB45-44C3-871D-F4E3A7728ADC}"/>
              </a:ext>
            </a:extLst>
          </p:cNvPr>
          <p:cNvSpPr>
            <a:spLocks noGrp="1"/>
          </p:cNvSpPr>
          <p:nvPr>
            <p:ph type="title"/>
          </p:nvPr>
        </p:nvSpPr>
        <p:spPr>
          <a:xfrm>
            <a:off x="421475" y="5908777"/>
            <a:ext cx="11837128" cy="945843"/>
          </a:xfrm>
        </p:spPr>
        <p:txBody>
          <a:bodyPr>
            <a:noAutofit/>
          </a:bodyPr>
          <a:lstStyle/>
          <a:p>
            <a:pPr algn="ctr">
              <a:lnSpc>
                <a:spcPct val="120000"/>
              </a:lnSpc>
            </a:pPr>
            <a:r>
              <a:rPr lang="en-US" sz="3200" b="1">
                <a:solidFill>
                  <a:srgbClr val="FF0000"/>
                </a:solidFill>
                <a:latin typeface="Times New Roman" panose="02020603050405020304" pitchFamily="18" charset="0"/>
                <a:ea typeface="Roboto" panose="02000000000000000000" pitchFamily="2" charset="0"/>
                <a:cs typeface="Times New Roman" panose="02020603050405020304" pitchFamily="18" charset="0"/>
              </a:rPr>
              <a:t>Nhận xét sự phân bố của dân tộc Kinh và dân tộc thiểu số?</a:t>
            </a:r>
            <a:endParaRPr lang="en-US" sz="32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20" name="Picture 19" descr="16.jpg">
            <a:extLst>
              <a:ext uri="{FF2B5EF4-FFF2-40B4-BE49-F238E27FC236}">
                <a16:creationId xmlns:a16="http://schemas.microsoft.com/office/drawing/2014/main" id="{46CF0C7C-7545-4F62-A281-620606CF7FCF}"/>
              </a:ext>
            </a:extLst>
          </p:cNvPr>
          <p:cNvPicPr>
            <a:picLocks noChangeAspect="1"/>
          </p:cNvPicPr>
          <p:nvPr/>
        </p:nvPicPr>
        <p:blipFill>
          <a:blip r:embed="rId4" cstate="print"/>
          <a:stretch>
            <a:fillRect/>
          </a:stretch>
        </p:blipFill>
        <p:spPr>
          <a:xfrm>
            <a:off x="7858907" y="537882"/>
            <a:ext cx="4265393" cy="5473194"/>
          </a:xfrm>
          <a:prstGeom prst="rect">
            <a:avLst/>
          </a:prstGeom>
        </p:spPr>
      </p:pic>
      <p:pic>
        <p:nvPicPr>
          <p:cNvPr id="21" name="Picture 20" descr="Table&#10;&#10;Description automatically generated">
            <a:extLst>
              <a:ext uri="{FF2B5EF4-FFF2-40B4-BE49-F238E27FC236}">
                <a16:creationId xmlns:a16="http://schemas.microsoft.com/office/drawing/2014/main" id="{E8D67699-A02C-4FCC-81A6-188DB5AEB14B}"/>
              </a:ext>
            </a:extLst>
          </p:cNvPr>
          <p:cNvPicPr>
            <a:picLocks noChangeAspect="1"/>
          </p:cNvPicPr>
          <p:nvPr/>
        </p:nvPicPr>
        <p:blipFill rotWithShape="1">
          <a:blip r:embed="rId3"/>
          <a:srcRect l="62271"/>
          <a:stretch/>
        </p:blipFill>
        <p:spPr>
          <a:xfrm>
            <a:off x="4687110" y="1743100"/>
            <a:ext cx="3305859" cy="4267976"/>
          </a:xfrm>
          <a:prstGeom prst="rect">
            <a:avLst/>
          </a:prstGeom>
        </p:spPr>
      </p:pic>
      <p:sp>
        <p:nvSpPr>
          <p:cNvPr id="22" name="TextBox 21">
            <a:extLst>
              <a:ext uri="{FF2B5EF4-FFF2-40B4-BE49-F238E27FC236}">
                <a16:creationId xmlns:a16="http://schemas.microsoft.com/office/drawing/2014/main" id="{471CC109-1422-4118-A66A-41D55EB3985C}"/>
              </a:ext>
            </a:extLst>
          </p:cNvPr>
          <p:cNvSpPr txBox="1"/>
          <p:nvPr/>
        </p:nvSpPr>
        <p:spPr>
          <a:xfrm>
            <a:off x="-364062" y="0"/>
            <a:ext cx="12920123" cy="606961"/>
          </a:xfrm>
          <a:prstGeom prst="rect">
            <a:avLst/>
          </a:prstGeom>
          <a:noFill/>
        </p:spPr>
        <p:txBody>
          <a:bodyPr wrap="square">
            <a:spAutoFit/>
          </a:bodyPr>
          <a:lstStyle/>
          <a:p>
            <a:pPr marL="0" marR="0" indent="180340" algn="ctr">
              <a:lnSpc>
                <a:spcPct val="120000"/>
              </a:lnSpc>
              <a:spcBef>
                <a:spcPts val="0"/>
              </a:spcBef>
              <a:spcAft>
                <a:spcPts val="0"/>
              </a:spcAft>
            </a:pPr>
            <a:r>
              <a:rPr lang="vi-VN" sz="3000" b="1" kern="1400" spc="-50">
                <a:solidFill>
                  <a:srgbClr val="002060"/>
                </a:solidFill>
                <a:effectLst/>
                <a:latin typeface="+mj-lt"/>
                <a:ea typeface="Times New Roman" panose="02020603050405020304" pitchFamily="18" charset="0"/>
                <a:cs typeface="Times New Roman" panose="02020603050405020304" pitchFamily="18" charset="0"/>
              </a:rPr>
              <a:t>T</a:t>
            </a:r>
            <a:r>
              <a:rPr lang="en-US" sz="3000" b="1" kern="1400" spc="-50">
                <a:solidFill>
                  <a:srgbClr val="002060"/>
                </a:solidFill>
                <a:latin typeface="+mj-lt"/>
                <a:ea typeface="Times New Roman" panose="02020603050405020304" pitchFamily="18" charset="0"/>
                <a:cs typeface="Times New Roman" panose="02020603050405020304" pitchFamily="18" charset="0"/>
              </a:rPr>
              <a:t>iết</a:t>
            </a:r>
            <a:r>
              <a:rPr lang="vi-VN" sz="3000" b="1" kern="1400" spc="-50">
                <a:solidFill>
                  <a:srgbClr val="002060"/>
                </a:solidFill>
                <a:effectLst/>
                <a:latin typeface="+mj-lt"/>
                <a:ea typeface="Times New Roman" panose="02020603050405020304" pitchFamily="18" charset="0"/>
                <a:cs typeface="Times New Roman" panose="02020603050405020304" pitchFamily="18" charset="0"/>
              </a:rPr>
              <a:t> </a:t>
            </a:r>
            <a:r>
              <a:rPr lang="vi-VN" sz="3000" b="1" kern="1400" spc="-50" dirty="0">
                <a:solidFill>
                  <a:srgbClr val="002060"/>
                </a:solidFill>
                <a:effectLst/>
                <a:latin typeface="+mj-lt"/>
                <a:ea typeface="Times New Roman" panose="02020603050405020304" pitchFamily="18" charset="0"/>
                <a:cs typeface="Times New Roman" panose="02020603050405020304" pitchFamily="18" charset="0"/>
              </a:rPr>
              <a:t>1 - </a:t>
            </a:r>
            <a:r>
              <a:rPr lang="en-US" sz="3000" b="1" kern="1400" spc="-50">
                <a:solidFill>
                  <a:srgbClr val="002060"/>
                </a:solidFill>
                <a:effectLst/>
                <a:latin typeface="+mj-lt"/>
                <a:ea typeface="Times New Roman" panose="02020603050405020304" pitchFamily="18" charset="0"/>
                <a:cs typeface="Times New Roman" panose="02020603050405020304" pitchFamily="18" charset="0"/>
              </a:rPr>
              <a:t>Bài 1: </a:t>
            </a:r>
            <a:r>
              <a:rPr lang="en-US" sz="3000" b="1" kern="1400" spc="-5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CỘNG </a:t>
            </a:r>
            <a:r>
              <a:rPr lang="en-US" sz="3000" b="1" kern="1400" spc="-5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 CÁC DÂN TỘC VIỆT NAM</a:t>
            </a:r>
          </a:p>
        </p:txBody>
      </p:sp>
      <p:sp>
        <p:nvSpPr>
          <p:cNvPr id="23" name="Title 1">
            <a:extLst>
              <a:ext uri="{FF2B5EF4-FFF2-40B4-BE49-F238E27FC236}">
                <a16:creationId xmlns:a16="http://schemas.microsoft.com/office/drawing/2014/main" id="{9F160E9D-D342-40C9-B614-B642A644629F}"/>
              </a:ext>
            </a:extLst>
          </p:cNvPr>
          <p:cNvSpPr txBox="1">
            <a:spLocks/>
          </p:cNvSpPr>
          <p:nvPr/>
        </p:nvSpPr>
        <p:spPr>
          <a:xfrm>
            <a:off x="-364062" y="606961"/>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rgbClr val="002060"/>
                </a:solidFill>
                <a:latin typeface="Times New Roman" panose="02020603050405020304" pitchFamily="18" charset="0"/>
                <a:cs typeface="Times New Roman" panose="02020603050405020304" pitchFamily="18" charset="0"/>
              </a:rPr>
              <a:t>1</a:t>
            </a:r>
            <a:r>
              <a:rPr lang="en-US" sz="3000">
                <a:solidFill>
                  <a:srgbClr val="002060"/>
                </a:solidFill>
                <a:latin typeface="Times New Roman" panose="02020603050405020304" pitchFamily="18" charset="0"/>
                <a:cs typeface="Times New Roman" panose="02020603050405020304" pitchFamily="18" charset="0"/>
              </a:rPr>
              <a:t>. Các dân tộc Việt Nam</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9EF12D3A-3F06-495F-B506-F14732F6D8C2}"/>
              </a:ext>
            </a:extLst>
          </p:cNvPr>
          <p:cNvSpPr txBox="1">
            <a:spLocks/>
          </p:cNvSpPr>
          <p:nvPr/>
        </p:nvSpPr>
        <p:spPr>
          <a:xfrm>
            <a:off x="-519428" y="1221296"/>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a:solidFill>
                  <a:srgbClr val="002060"/>
                </a:solidFill>
                <a:latin typeface="Times New Roman" panose="02020603050405020304" pitchFamily="18" charset="0"/>
                <a:cs typeface="Times New Roman" panose="02020603050405020304" pitchFamily="18" charset="0"/>
              </a:rPr>
              <a:t>2. Phân bố các dân tộc</a:t>
            </a:r>
            <a:endParaRPr lang="en-US" sz="3000" dirty="0">
              <a:solidFill>
                <a:srgbClr val="00206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E904E3A9-B36B-4865-A8B2-00217F65D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907" y="3877088"/>
            <a:ext cx="653925" cy="370623"/>
          </a:xfrm>
          <a:prstGeom prst="rect">
            <a:avLst/>
          </a:prstGeom>
        </p:spPr>
      </p:pic>
      <p:pic>
        <p:nvPicPr>
          <p:cNvPr id="26" name="Picture 25">
            <a:extLst>
              <a:ext uri="{FF2B5EF4-FFF2-40B4-BE49-F238E27FC236}">
                <a16:creationId xmlns:a16="http://schemas.microsoft.com/office/drawing/2014/main" id="{03F19049-0532-4182-B823-0FAD2E8D8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907" y="5449802"/>
            <a:ext cx="653925" cy="370623"/>
          </a:xfrm>
          <a:prstGeom prst="rect">
            <a:avLst/>
          </a:prstGeom>
        </p:spPr>
      </p:pic>
      <p:pic>
        <p:nvPicPr>
          <p:cNvPr id="27" name="Picture 26">
            <a:extLst>
              <a:ext uri="{FF2B5EF4-FFF2-40B4-BE49-F238E27FC236}">
                <a16:creationId xmlns:a16="http://schemas.microsoft.com/office/drawing/2014/main" id="{614FAA15-906F-40AC-8D02-317CAB811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141" y="5171835"/>
            <a:ext cx="653925" cy="370623"/>
          </a:xfrm>
          <a:prstGeom prst="rect">
            <a:avLst/>
          </a:prstGeom>
        </p:spPr>
      </p:pic>
      <p:pic>
        <p:nvPicPr>
          <p:cNvPr id="28" name="Picture 27">
            <a:extLst>
              <a:ext uri="{FF2B5EF4-FFF2-40B4-BE49-F238E27FC236}">
                <a16:creationId xmlns:a16="http://schemas.microsoft.com/office/drawing/2014/main" id="{C86B1D08-D576-4DE6-AAF7-DF9BEBD61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982" y="4765193"/>
            <a:ext cx="653925" cy="370623"/>
          </a:xfrm>
          <a:prstGeom prst="rect">
            <a:avLst/>
          </a:prstGeom>
        </p:spPr>
      </p:pic>
      <p:pic>
        <p:nvPicPr>
          <p:cNvPr id="29" name="Picture 28">
            <a:extLst>
              <a:ext uri="{FF2B5EF4-FFF2-40B4-BE49-F238E27FC236}">
                <a16:creationId xmlns:a16="http://schemas.microsoft.com/office/drawing/2014/main" id="{3590AB90-294B-4D17-9427-48501FEAE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799" y="4433573"/>
            <a:ext cx="653925" cy="370623"/>
          </a:xfrm>
          <a:prstGeom prst="rect">
            <a:avLst/>
          </a:prstGeom>
        </p:spPr>
      </p:pic>
    </p:spTree>
    <p:extLst>
      <p:ext uri="{BB962C8B-B14F-4D97-AF65-F5344CB8AC3E}">
        <p14:creationId xmlns:p14="http://schemas.microsoft.com/office/powerpoint/2010/main" val="40810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8907FB1-908E-40E5-83DD-B239A7FB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 y="776685"/>
            <a:ext cx="12192000" cy="6188892"/>
          </a:xfrm>
          <a:prstGeom prst="rect">
            <a:avLst/>
          </a:prstGeom>
        </p:spPr>
      </p:pic>
      <p:sp>
        <p:nvSpPr>
          <p:cNvPr id="19" name="TextBox 18">
            <a:extLst>
              <a:ext uri="{FF2B5EF4-FFF2-40B4-BE49-F238E27FC236}">
                <a16:creationId xmlns:a16="http://schemas.microsoft.com/office/drawing/2014/main" id="{462B4D15-DAFD-454E-98E2-2F2D1A62FC66}"/>
              </a:ext>
            </a:extLst>
          </p:cNvPr>
          <p:cNvSpPr txBox="1"/>
          <p:nvPr/>
        </p:nvSpPr>
        <p:spPr>
          <a:xfrm>
            <a:off x="180794" y="33514"/>
            <a:ext cx="8757654" cy="606961"/>
          </a:xfrm>
          <a:prstGeom prst="rect">
            <a:avLst/>
          </a:prstGeom>
          <a:noFill/>
        </p:spPr>
        <p:txBody>
          <a:bodyPr wrap="square">
            <a:spAutoFit/>
          </a:bodyPr>
          <a:lstStyle/>
          <a:p>
            <a:pPr marL="0" marR="0" indent="180340" algn="ctr">
              <a:lnSpc>
                <a:spcPct val="120000"/>
              </a:lnSpc>
              <a:spcBef>
                <a:spcPts val="0"/>
              </a:spcBef>
              <a:spcAft>
                <a:spcPts val="0"/>
              </a:spcAft>
            </a:pPr>
            <a:r>
              <a:rPr lang="vi-VN" sz="3000" b="1" kern="1400" spc="-50">
                <a:solidFill>
                  <a:srgbClr val="002060"/>
                </a:solidFill>
                <a:effectLst/>
                <a:latin typeface="+mj-lt"/>
                <a:ea typeface="Times New Roman" panose="02020603050405020304" pitchFamily="18" charset="0"/>
                <a:cs typeface="Times New Roman" panose="02020603050405020304" pitchFamily="18" charset="0"/>
              </a:rPr>
              <a:t>T</a:t>
            </a:r>
            <a:r>
              <a:rPr lang="en-US" sz="3000" b="1" kern="1400" spc="-50">
                <a:solidFill>
                  <a:srgbClr val="002060"/>
                </a:solidFill>
                <a:latin typeface="+mj-lt"/>
                <a:ea typeface="Times New Roman" panose="02020603050405020304" pitchFamily="18" charset="0"/>
                <a:cs typeface="Times New Roman" panose="02020603050405020304" pitchFamily="18" charset="0"/>
              </a:rPr>
              <a:t>iết</a:t>
            </a:r>
            <a:r>
              <a:rPr lang="vi-VN" sz="3000" b="1" kern="1400" spc="-50">
                <a:solidFill>
                  <a:srgbClr val="002060"/>
                </a:solidFill>
                <a:effectLst/>
                <a:latin typeface="+mj-lt"/>
                <a:ea typeface="Times New Roman" panose="02020603050405020304" pitchFamily="18" charset="0"/>
                <a:cs typeface="Times New Roman" panose="02020603050405020304" pitchFamily="18" charset="0"/>
              </a:rPr>
              <a:t> </a:t>
            </a:r>
            <a:r>
              <a:rPr lang="vi-VN" sz="3000" b="1" kern="1400" spc="-50" dirty="0">
                <a:solidFill>
                  <a:srgbClr val="002060"/>
                </a:solidFill>
                <a:effectLst/>
                <a:latin typeface="+mj-lt"/>
                <a:ea typeface="Times New Roman" panose="02020603050405020304" pitchFamily="18" charset="0"/>
                <a:cs typeface="Times New Roman" panose="02020603050405020304" pitchFamily="18" charset="0"/>
              </a:rPr>
              <a:t>1 - </a:t>
            </a:r>
            <a:r>
              <a:rPr lang="en-US" sz="3000" b="1" kern="1400" spc="-50">
                <a:solidFill>
                  <a:srgbClr val="002060"/>
                </a:solidFill>
                <a:effectLst/>
                <a:latin typeface="+mj-lt"/>
                <a:ea typeface="Times New Roman" panose="02020603050405020304" pitchFamily="18" charset="0"/>
                <a:cs typeface="Times New Roman" panose="02020603050405020304" pitchFamily="18" charset="0"/>
              </a:rPr>
              <a:t>Bài 1: CỘNG </a:t>
            </a:r>
            <a:r>
              <a:rPr lang="en-US" sz="3000" b="1" kern="1400" spc="-50" dirty="0">
                <a:solidFill>
                  <a:srgbClr val="002060"/>
                </a:solidFill>
                <a:effectLst/>
                <a:latin typeface="+mj-lt"/>
                <a:ea typeface="Times New Roman" panose="02020603050405020304" pitchFamily="18" charset="0"/>
                <a:cs typeface="Times New Roman" panose="02020603050405020304" pitchFamily="18" charset="0"/>
              </a:rPr>
              <a:t>ĐỒNG CÁC DÂN TỘC VIỆT NAM</a:t>
            </a: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647293" y="1066717"/>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dirty="0">
                <a:solidFill>
                  <a:srgbClr val="FFFF00"/>
                </a:solidFill>
                <a:latin typeface="Times New Roman" panose="02020603050405020304" pitchFamily="18" charset="0"/>
                <a:cs typeface="Times New Roman" panose="02020603050405020304" pitchFamily="18" charset="0"/>
              </a:rPr>
              <a:t>1</a:t>
            </a:r>
            <a:r>
              <a:rPr lang="en-US" sz="2600">
                <a:solidFill>
                  <a:srgbClr val="FFFF00"/>
                </a:solidFill>
                <a:latin typeface="Times New Roman" panose="02020603050405020304" pitchFamily="18" charset="0"/>
                <a:cs typeface="Times New Roman" panose="02020603050405020304" pitchFamily="18" charset="0"/>
              </a:rPr>
              <a:t>. Các dân tộc Việt Nam</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2747602-BD52-45AE-993C-BBB9290CDFAB}"/>
              </a:ext>
            </a:extLst>
          </p:cNvPr>
          <p:cNvSpPr txBox="1"/>
          <p:nvPr/>
        </p:nvSpPr>
        <p:spPr>
          <a:xfrm>
            <a:off x="1898385" y="2009391"/>
            <a:ext cx="2610171" cy="707886"/>
          </a:xfrm>
          <a:prstGeom prst="rect">
            <a:avLst/>
          </a:prstGeom>
          <a:noFill/>
        </p:spPr>
        <p:txBody>
          <a:bodyPr wrap="square">
            <a:spAutoFit/>
          </a:bodyPr>
          <a:lstStyle/>
          <a:p>
            <a:pPr algn="ctr"/>
            <a:r>
              <a:rPr lang="en-US" sz="2000">
                <a:solidFill>
                  <a:schemeClr val="bg1"/>
                </a:solidFill>
                <a:latin typeface="Times New Roman" panose="02020603050405020304" pitchFamily="18" charset="0"/>
                <a:cs typeface="Times New Roman" panose="02020603050405020304" pitchFamily="18" charset="0"/>
              </a:rPr>
              <a:t>a. Dân tộc Kinh (Việt): Khắp cả nước</a:t>
            </a:r>
          </a:p>
        </p:txBody>
      </p:sp>
      <p:sp>
        <p:nvSpPr>
          <p:cNvPr id="15" name="TextBox 14">
            <a:extLst>
              <a:ext uri="{FF2B5EF4-FFF2-40B4-BE49-F238E27FC236}">
                <a16:creationId xmlns:a16="http://schemas.microsoft.com/office/drawing/2014/main" id="{DF1AE001-3D08-47DC-BDAE-99E17B68793C}"/>
              </a:ext>
            </a:extLst>
          </p:cNvPr>
          <p:cNvSpPr txBox="1"/>
          <p:nvPr/>
        </p:nvSpPr>
        <p:spPr>
          <a:xfrm>
            <a:off x="2024891" y="3309608"/>
            <a:ext cx="2350730" cy="707886"/>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b. Dân tộc thiểu số:</a:t>
            </a:r>
          </a:p>
          <a:p>
            <a:r>
              <a:rPr lang="en-US" sz="2000">
                <a:solidFill>
                  <a:schemeClr val="bg1"/>
                </a:solidFill>
                <a:latin typeface="Times New Roman" panose="02020603050405020304" pitchFamily="18" charset="0"/>
                <a:cs typeface="Times New Roman" panose="02020603050405020304" pitchFamily="18" charset="0"/>
              </a:rPr>
              <a:t>Miền núi, trung du</a:t>
            </a:r>
          </a:p>
        </p:txBody>
      </p:sp>
      <p:pic>
        <p:nvPicPr>
          <p:cNvPr id="23" name="Picture 22">
            <a:extLst>
              <a:ext uri="{FF2B5EF4-FFF2-40B4-BE49-F238E27FC236}">
                <a16:creationId xmlns:a16="http://schemas.microsoft.com/office/drawing/2014/main" id="{D9D27BB5-F1BD-444E-AD65-A01AF606C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46" y="2014129"/>
            <a:ext cx="868129" cy="868129"/>
          </a:xfrm>
          <a:prstGeom prst="rect">
            <a:avLst/>
          </a:prstGeom>
        </p:spPr>
      </p:pic>
      <p:sp>
        <p:nvSpPr>
          <p:cNvPr id="24" name="TextBox 23">
            <a:extLst>
              <a:ext uri="{FF2B5EF4-FFF2-40B4-BE49-F238E27FC236}">
                <a16:creationId xmlns:a16="http://schemas.microsoft.com/office/drawing/2014/main" id="{BA491BED-A793-4E31-851F-46BA8FE23B5F}"/>
              </a:ext>
            </a:extLst>
          </p:cNvPr>
          <p:cNvSpPr txBox="1"/>
          <p:nvPr/>
        </p:nvSpPr>
        <p:spPr>
          <a:xfrm>
            <a:off x="583489" y="2709679"/>
            <a:ext cx="2238005"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Phân bố</a:t>
            </a:r>
          </a:p>
        </p:txBody>
      </p:sp>
      <p:sp>
        <p:nvSpPr>
          <p:cNvPr id="25" name="Freeform: Shape 24">
            <a:extLst>
              <a:ext uri="{FF2B5EF4-FFF2-40B4-BE49-F238E27FC236}">
                <a16:creationId xmlns:a16="http://schemas.microsoft.com/office/drawing/2014/main" id="{AE49B2E3-46DC-4679-92CC-40C9D3F91D8A}"/>
              </a:ext>
            </a:extLst>
          </p:cNvPr>
          <p:cNvSpPr/>
          <p:nvPr/>
        </p:nvSpPr>
        <p:spPr>
          <a:xfrm rot="19080005" flipV="1">
            <a:off x="1523831" y="2428478"/>
            <a:ext cx="580969" cy="296766"/>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928EF9A0-59B4-48A8-B98C-93EBB17F26FB}"/>
              </a:ext>
            </a:extLst>
          </p:cNvPr>
          <p:cNvSpPr/>
          <p:nvPr/>
        </p:nvSpPr>
        <p:spPr>
          <a:xfrm rot="2624465" flipV="1">
            <a:off x="1577005" y="3265800"/>
            <a:ext cx="498674" cy="161781"/>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D2FE87D-9D8E-40F6-AB35-5091D2AB54D7}"/>
              </a:ext>
            </a:extLst>
          </p:cNvPr>
          <p:cNvSpPr txBox="1"/>
          <p:nvPr/>
        </p:nvSpPr>
        <p:spPr>
          <a:xfrm>
            <a:off x="4352499" y="3171344"/>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Trung du và miền núi Bắc Bộ</a:t>
            </a:r>
          </a:p>
        </p:txBody>
      </p:sp>
      <p:sp>
        <p:nvSpPr>
          <p:cNvPr id="34" name="Freeform: Shape 33">
            <a:extLst>
              <a:ext uri="{FF2B5EF4-FFF2-40B4-BE49-F238E27FC236}">
                <a16:creationId xmlns:a16="http://schemas.microsoft.com/office/drawing/2014/main" id="{7CE1CA4A-27AF-4E3D-88BB-F479C590EB8B}"/>
              </a:ext>
            </a:extLst>
          </p:cNvPr>
          <p:cNvSpPr/>
          <p:nvPr/>
        </p:nvSpPr>
        <p:spPr>
          <a:xfrm rot="20296606">
            <a:off x="4116510" y="3324480"/>
            <a:ext cx="305800"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2D111A6-D2C8-4C81-BFD3-AF86EEAE2C9B}"/>
              </a:ext>
            </a:extLst>
          </p:cNvPr>
          <p:cNvSpPr/>
          <p:nvPr/>
        </p:nvSpPr>
        <p:spPr>
          <a:xfrm>
            <a:off x="4137671" y="3538457"/>
            <a:ext cx="298786"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087D348C-D9E4-4EDD-BB1A-AC89CE695299}"/>
              </a:ext>
            </a:extLst>
          </p:cNvPr>
          <p:cNvSpPr txBox="1"/>
          <p:nvPr/>
        </p:nvSpPr>
        <p:spPr>
          <a:xfrm>
            <a:off x="4375621" y="3902391"/>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Cực Nam Trung Bộ và Nam Bộ</a:t>
            </a:r>
          </a:p>
        </p:txBody>
      </p:sp>
      <p:sp>
        <p:nvSpPr>
          <p:cNvPr id="39" name="TextBox 38">
            <a:extLst>
              <a:ext uri="{FF2B5EF4-FFF2-40B4-BE49-F238E27FC236}">
                <a16:creationId xmlns:a16="http://schemas.microsoft.com/office/drawing/2014/main" id="{136BC9DD-0DAD-4CC6-9AB5-1A222C0CB283}"/>
              </a:ext>
            </a:extLst>
          </p:cNvPr>
          <p:cNvSpPr txBox="1"/>
          <p:nvPr/>
        </p:nvSpPr>
        <p:spPr>
          <a:xfrm>
            <a:off x="4358390" y="3588337"/>
            <a:ext cx="2964036" cy="411808"/>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Trường Sơn – Tây Nguyên</a:t>
            </a:r>
          </a:p>
        </p:txBody>
      </p:sp>
      <p:sp>
        <p:nvSpPr>
          <p:cNvPr id="40" name="Freeform: Shape 39">
            <a:extLst>
              <a:ext uri="{FF2B5EF4-FFF2-40B4-BE49-F238E27FC236}">
                <a16:creationId xmlns:a16="http://schemas.microsoft.com/office/drawing/2014/main" id="{FDBE7AB3-B6C1-407C-9969-2023D62C67BF}"/>
              </a:ext>
            </a:extLst>
          </p:cNvPr>
          <p:cNvSpPr/>
          <p:nvPr/>
        </p:nvSpPr>
        <p:spPr>
          <a:xfrm rot="1359428">
            <a:off x="4062437" y="3756909"/>
            <a:ext cx="388894" cy="525858"/>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42" name="Title 1">
            <a:extLst>
              <a:ext uri="{FF2B5EF4-FFF2-40B4-BE49-F238E27FC236}">
                <a16:creationId xmlns:a16="http://schemas.microsoft.com/office/drawing/2014/main" id="{F93DAB58-4783-457F-BE02-FDA513704708}"/>
              </a:ext>
            </a:extLst>
          </p:cNvPr>
          <p:cNvSpPr txBox="1">
            <a:spLocks/>
          </p:cNvSpPr>
          <p:nvPr/>
        </p:nvSpPr>
        <p:spPr>
          <a:xfrm>
            <a:off x="-794608" y="1557581"/>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a:solidFill>
                  <a:srgbClr val="FFFF00"/>
                </a:solidFill>
                <a:latin typeface="Times New Roman" panose="02020603050405020304" pitchFamily="18" charset="0"/>
                <a:cs typeface="Times New Roman" panose="02020603050405020304" pitchFamily="18" charset="0"/>
              </a:rPr>
              <a:t>2. Phân bố các dân tộc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DC5FA68E-1FB1-4EB6-82CD-04423D534DF5}"/>
              </a:ext>
            </a:extLst>
          </p:cNvPr>
          <p:cNvSpPr txBox="1"/>
          <p:nvPr/>
        </p:nvSpPr>
        <p:spPr>
          <a:xfrm>
            <a:off x="4765609" y="1739676"/>
            <a:ext cx="1587580" cy="409915"/>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Đồng bằng</a:t>
            </a:r>
          </a:p>
        </p:txBody>
      </p:sp>
      <p:sp>
        <p:nvSpPr>
          <p:cNvPr id="50" name="TextBox 49">
            <a:extLst>
              <a:ext uri="{FF2B5EF4-FFF2-40B4-BE49-F238E27FC236}">
                <a16:creationId xmlns:a16="http://schemas.microsoft.com/office/drawing/2014/main" id="{ED7BE729-BA0C-476E-A9B0-37B30F6B2FD7}"/>
              </a:ext>
            </a:extLst>
          </p:cNvPr>
          <p:cNvSpPr txBox="1"/>
          <p:nvPr/>
        </p:nvSpPr>
        <p:spPr>
          <a:xfrm>
            <a:off x="4778062" y="2463086"/>
            <a:ext cx="1587580" cy="409915"/>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Trung du</a:t>
            </a:r>
          </a:p>
        </p:txBody>
      </p:sp>
      <p:sp>
        <p:nvSpPr>
          <p:cNvPr id="51" name="TextBox 50">
            <a:extLst>
              <a:ext uri="{FF2B5EF4-FFF2-40B4-BE49-F238E27FC236}">
                <a16:creationId xmlns:a16="http://schemas.microsoft.com/office/drawing/2014/main" id="{2BCCF2EC-1C7F-4F4A-8664-E0D1B689960C}"/>
              </a:ext>
            </a:extLst>
          </p:cNvPr>
          <p:cNvSpPr txBox="1"/>
          <p:nvPr/>
        </p:nvSpPr>
        <p:spPr>
          <a:xfrm>
            <a:off x="4865298" y="2080844"/>
            <a:ext cx="1587580" cy="409915"/>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Duyên hải</a:t>
            </a:r>
          </a:p>
        </p:txBody>
      </p:sp>
      <p:sp>
        <p:nvSpPr>
          <p:cNvPr id="52" name="Freeform: Shape 51">
            <a:extLst>
              <a:ext uri="{FF2B5EF4-FFF2-40B4-BE49-F238E27FC236}">
                <a16:creationId xmlns:a16="http://schemas.microsoft.com/office/drawing/2014/main" id="{270101CB-B919-4382-8BF1-EA3B98572460}"/>
              </a:ext>
            </a:extLst>
          </p:cNvPr>
          <p:cNvSpPr/>
          <p:nvPr/>
        </p:nvSpPr>
        <p:spPr>
          <a:xfrm rot="18982595">
            <a:off x="4426068" y="1591805"/>
            <a:ext cx="358415" cy="100719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E5CF0101-461E-4478-AA6C-EC6F5DEE1C62}"/>
              </a:ext>
            </a:extLst>
          </p:cNvPr>
          <p:cNvSpPr/>
          <p:nvPr/>
        </p:nvSpPr>
        <p:spPr>
          <a:xfrm>
            <a:off x="4528179" y="1798613"/>
            <a:ext cx="358415" cy="100719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CB8C67B-9C92-4098-BF02-AEB9D7FE4AA5}"/>
              </a:ext>
            </a:extLst>
          </p:cNvPr>
          <p:cNvSpPr/>
          <p:nvPr/>
        </p:nvSpPr>
        <p:spPr>
          <a:xfrm rot="2145982">
            <a:off x="4423526" y="1999755"/>
            <a:ext cx="358415" cy="100719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pic>
        <p:nvPicPr>
          <p:cNvPr id="55" name="Picture 54" descr="16.jpg">
            <a:extLst>
              <a:ext uri="{FF2B5EF4-FFF2-40B4-BE49-F238E27FC236}">
                <a16:creationId xmlns:a16="http://schemas.microsoft.com/office/drawing/2014/main" id="{3BA4E84F-FF43-4FF2-9A3F-69DC3AB93FA2}"/>
              </a:ext>
            </a:extLst>
          </p:cNvPr>
          <p:cNvPicPr>
            <a:picLocks noChangeAspect="1"/>
          </p:cNvPicPr>
          <p:nvPr/>
        </p:nvPicPr>
        <p:blipFill>
          <a:blip r:embed="rId5" cstate="print"/>
          <a:stretch>
            <a:fillRect/>
          </a:stretch>
        </p:blipFill>
        <p:spPr>
          <a:xfrm>
            <a:off x="8059690" y="1088230"/>
            <a:ext cx="3832350" cy="5430397"/>
          </a:xfrm>
          <a:prstGeom prst="rect">
            <a:avLst/>
          </a:prstGeom>
        </p:spPr>
      </p:pic>
      <p:sp>
        <p:nvSpPr>
          <p:cNvPr id="2" name="Rectangle: Rounded Corners 1">
            <a:extLst>
              <a:ext uri="{FF2B5EF4-FFF2-40B4-BE49-F238E27FC236}">
                <a16:creationId xmlns:a16="http://schemas.microsoft.com/office/drawing/2014/main" id="{87D0FB8D-CE24-4867-B193-9E3842B1A4BE}"/>
              </a:ext>
            </a:extLst>
          </p:cNvPr>
          <p:cNvSpPr/>
          <p:nvPr/>
        </p:nvSpPr>
        <p:spPr>
          <a:xfrm>
            <a:off x="2129476" y="2348028"/>
            <a:ext cx="2256747" cy="667592"/>
          </a:xfrm>
          <a:prstGeom prst="roundRect">
            <a:avLst/>
          </a:prstGeom>
          <a:solidFill>
            <a:srgbClr val="016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75B0A4A-B1AF-46C5-BED9-3E44BF9C40C7}"/>
              </a:ext>
            </a:extLst>
          </p:cNvPr>
          <p:cNvSpPr/>
          <p:nvPr/>
        </p:nvSpPr>
        <p:spPr>
          <a:xfrm>
            <a:off x="1777703" y="3614999"/>
            <a:ext cx="2256747" cy="667592"/>
          </a:xfrm>
          <a:prstGeom prst="roundRect">
            <a:avLst/>
          </a:prstGeom>
          <a:solidFill>
            <a:srgbClr val="016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0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500"/>
                                        <p:tgtEl>
                                          <p:spTgt spid="5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7" grpId="0" animBg="1"/>
      <p:bldP spid="38" grpId="0"/>
      <p:bldP spid="39" grpId="0"/>
      <p:bldP spid="40" grpId="0" animBg="1"/>
      <p:bldP spid="47" grpId="0"/>
      <p:bldP spid="50" grpId="0"/>
      <p:bldP spid="51" grpId="0"/>
      <p:bldP spid="52" grpId="0" animBg="1"/>
      <p:bldP spid="53" grpId="0" animBg="1"/>
      <p:bldP spid="54" grpId="0" animBg="1"/>
      <p:bldP spid="2"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8907FB1-908E-40E5-83DD-B239A7FB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 y="0"/>
            <a:ext cx="12192000" cy="6965577"/>
          </a:xfrm>
          <a:prstGeom prst="rect">
            <a:avLst/>
          </a:prstGeom>
        </p:spPr>
      </p:pic>
      <p:sp>
        <p:nvSpPr>
          <p:cNvPr id="19" name="TextBox 18">
            <a:extLst>
              <a:ext uri="{FF2B5EF4-FFF2-40B4-BE49-F238E27FC236}">
                <a16:creationId xmlns:a16="http://schemas.microsoft.com/office/drawing/2014/main" id="{462B4D15-DAFD-454E-98E2-2F2D1A62FC66}"/>
              </a:ext>
            </a:extLst>
          </p:cNvPr>
          <p:cNvSpPr txBox="1"/>
          <p:nvPr/>
        </p:nvSpPr>
        <p:spPr>
          <a:xfrm>
            <a:off x="186687" y="170338"/>
            <a:ext cx="11841873" cy="606961"/>
          </a:xfrm>
          <a:prstGeom prst="rect">
            <a:avLst/>
          </a:prstGeom>
          <a:noFill/>
        </p:spPr>
        <p:txBody>
          <a:bodyPr wrap="square">
            <a:spAutoFit/>
          </a:bodyPr>
          <a:lstStyle/>
          <a:p>
            <a:pPr marL="0" marR="0" indent="180340" algn="ctr">
              <a:lnSpc>
                <a:spcPct val="120000"/>
              </a:lnSpc>
              <a:spcBef>
                <a:spcPts val="0"/>
              </a:spcBef>
              <a:spcAft>
                <a:spcPts val="0"/>
              </a:spcAft>
            </a:pPr>
            <a:r>
              <a:rPr lang="vi-VN" sz="3000" b="1" kern="1400" spc="-50">
                <a:solidFill>
                  <a:srgbClr val="FFFF00"/>
                </a:solidFill>
                <a:effectLst/>
                <a:latin typeface="+mj-lt"/>
                <a:ea typeface="Times New Roman" panose="02020603050405020304" pitchFamily="18" charset="0"/>
                <a:cs typeface="Times New Roman" panose="02020603050405020304" pitchFamily="18" charset="0"/>
              </a:rPr>
              <a:t>T</a:t>
            </a:r>
            <a:r>
              <a:rPr lang="en-US" sz="3000" b="1" kern="1400" spc="-5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iết</a:t>
            </a:r>
            <a:r>
              <a:rPr lang="vi-VN" sz="3000" b="1" kern="1400" spc="-5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kern="1400" spc="-5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1 - </a:t>
            </a:r>
            <a:r>
              <a:rPr lang="en-US" sz="3000" b="1" kern="1400" spc="-5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1: CỘNG </a:t>
            </a:r>
            <a:r>
              <a:rPr lang="en-US" sz="3000" b="1" kern="1400" spc="-5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ĐỒNG CÁC DÂN TỘC VIỆT NAM</a:t>
            </a: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744256" y="643174"/>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dirty="0">
                <a:solidFill>
                  <a:srgbClr val="FFFF00"/>
                </a:solidFill>
                <a:latin typeface="Times New Roman" panose="02020603050405020304" pitchFamily="18" charset="0"/>
                <a:cs typeface="Times New Roman" panose="02020603050405020304" pitchFamily="18" charset="0"/>
              </a:rPr>
              <a:t>1</a:t>
            </a:r>
            <a:r>
              <a:rPr lang="en-US" sz="2600">
                <a:solidFill>
                  <a:srgbClr val="FFFF00"/>
                </a:solidFill>
                <a:latin typeface="Times New Roman" panose="02020603050405020304" pitchFamily="18" charset="0"/>
                <a:cs typeface="Times New Roman" panose="02020603050405020304" pitchFamily="18" charset="0"/>
              </a:rPr>
              <a:t>. Các dân tộc Việt Nam</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2747602-BD52-45AE-993C-BBB9290CDFAB}"/>
              </a:ext>
            </a:extLst>
          </p:cNvPr>
          <p:cNvSpPr txBox="1"/>
          <p:nvPr/>
        </p:nvSpPr>
        <p:spPr>
          <a:xfrm>
            <a:off x="1762919" y="1338664"/>
            <a:ext cx="2236428" cy="707886"/>
          </a:xfrm>
          <a:prstGeom prst="rect">
            <a:avLst/>
          </a:prstGeom>
          <a:noFill/>
        </p:spPr>
        <p:txBody>
          <a:bodyPr wrap="square">
            <a:spAutoFit/>
          </a:bodyPr>
          <a:lstStyle/>
          <a:p>
            <a:pPr algn="ctr"/>
            <a:r>
              <a:rPr lang="en-US" sz="2000">
                <a:solidFill>
                  <a:schemeClr val="bg1"/>
                </a:solidFill>
                <a:latin typeface="Times New Roman" panose="02020603050405020304" pitchFamily="18" charset="0"/>
                <a:cs typeface="Times New Roman" panose="02020603050405020304" pitchFamily="18" charset="0"/>
              </a:rPr>
              <a:t>Dân tộc Kinh (Việt) đông nhất</a:t>
            </a:r>
          </a:p>
        </p:txBody>
      </p:sp>
      <p:sp>
        <p:nvSpPr>
          <p:cNvPr id="15" name="TextBox 14">
            <a:extLst>
              <a:ext uri="{FF2B5EF4-FFF2-40B4-BE49-F238E27FC236}">
                <a16:creationId xmlns:a16="http://schemas.microsoft.com/office/drawing/2014/main" id="{DF1AE001-3D08-47DC-BDAE-99E17B68793C}"/>
              </a:ext>
            </a:extLst>
          </p:cNvPr>
          <p:cNvSpPr txBox="1"/>
          <p:nvPr/>
        </p:nvSpPr>
        <p:spPr>
          <a:xfrm>
            <a:off x="2209284" y="3028973"/>
            <a:ext cx="2047956"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Dân tộc thiểu số</a:t>
            </a:r>
          </a:p>
        </p:txBody>
      </p:sp>
      <p:sp>
        <p:nvSpPr>
          <p:cNvPr id="17" name="TextBox 16">
            <a:extLst>
              <a:ext uri="{FF2B5EF4-FFF2-40B4-BE49-F238E27FC236}">
                <a16:creationId xmlns:a16="http://schemas.microsoft.com/office/drawing/2014/main" id="{32AEA5B9-F8AE-437D-8C19-22DF2F1083C0}"/>
              </a:ext>
            </a:extLst>
          </p:cNvPr>
          <p:cNvSpPr txBox="1"/>
          <p:nvPr/>
        </p:nvSpPr>
        <p:spPr>
          <a:xfrm>
            <a:off x="4537804" y="747582"/>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Khoảng 86% dân số</a:t>
            </a:r>
          </a:p>
        </p:txBody>
      </p:sp>
      <p:sp>
        <p:nvSpPr>
          <p:cNvPr id="18" name="TextBox 17">
            <a:extLst>
              <a:ext uri="{FF2B5EF4-FFF2-40B4-BE49-F238E27FC236}">
                <a16:creationId xmlns:a16="http://schemas.microsoft.com/office/drawing/2014/main" id="{8284E5DD-B3AD-4A61-A482-0B3A9BD74932}"/>
              </a:ext>
            </a:extLst>
          </p:cNvPr>
          <p:cNvSpPr txBox="1"/>
          <p:nvPr/>
        </p:nvSpPr>
        <p:spPr>
          <a:xfrm>
            <a:off x="4649527" y="1971827"/>
            <a:ext cx="4207147" cy="707886"/>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Lực lượng lao động đông đảo trong nhiều ngành KT quan trọng </a:t>
            </a:r>
          </a:p>
        </p:txBody>
      </p:sp>
      <p:sp>
        <p:nvSpPr>
          <p:cNvPr id="21" name="Freeform: Shape 20">
            <a:extLst>
              <a:ext uri="{FF2B5EF4-FFF2-40B4-BE49-F238E27FC236}">
                <a16:creationId xmlns:a16="http://schemas.microsoft.com/office/drawing/2014/main" id="{82C08840-AC82-4906-BE9B-B449383CBE38}"/>
              </a:ext>
            </a:extLst>
          </p:cNvPr>
          <p:cNvSpPr/>
          <p:nvPr/>
        </p:nvSpPr>
        <p:spPr>
          <a:xfrm rot="2476715">
            <a:off x="3912477" y="1746937"/>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7432C67E-BB7D-4821-BC10-EFE188EE3855}"/>
              </a:ext>
            </a:extLst>
          </p:cNvPr>
          <p:cNvSpPr/>
          <p:nvPr/>
        </p:nvSpPr>
        <p:spPr>
          <a:xfrm rot="18509038" flipV="1">
            <a:off x="3892045" y="1120212"/>
            <a:ext cx="646962" cy="309093"/>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D9D27BB5-F1BD-444E-AD65-A01AF606C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76" y="189957"/>
            <a:ext cx="868129" cy="868129"/>
          </a:xfrm>
          <a:prstGeom prst="rect">
            <a:avLst/>
          </a:prstGeom>
        </p:spPr>
      </p:pic>
      <p:sp>
        <p:nvSpPr>
          <p:cNvPr id="24" name="TextBox 23">
            <a:extLst>
              <a:ext uri="{FF2B5EF4-FFF2-40B4-BE49-F238E27FC236}">
                <a16:creationId xmlns:a16="http://schemas.microsoft.com/office/drawing/2014/main" id="{BA491BED-A793-4E31-851F-46BA8FE23B5F}"/>
              </a:ext>
            </a:extLst>
          </p:cNvPr>
          <p:cNvSpPr txBox="1"/>
          <p:nvPr/>
        </p:nvSpPr>
        <p:spPr>
          <a:xfrm>
            <a:off x="448022" y="2038952"/>
            <a:ext cx="2238005"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- 54 dân tộc</a:t>
            </a:r>
          </a:p>
        </p:txBody>
      </p:sp>
      <p:sp>
        <p:nvSpPr>
          <p:cNvPr id="25" name="Freeform: Shape 24">
            <a:extLst>
              <a:ext uri="{FF2B5EF4-FFF2-40B4-BE49-F238E27FC236}">
                <a16:creationId xmlns:a16="http://schemas.microsoft.com/office/drawing/2014/main" id="{AE49B2E3-46DC-4679-92CC-40C9D3F91D8A}"/>
              </a:ext>
            </a:extLst>
          </p:cNvPr>
          <p:cNvSpPr/>
          <p:nvPr/>
        </p:nvSpPr>
        <p:spPr>
          <a:xfrm rot="19080005" flipV="1">
            <a:off x="1388364" y="1757751"/>
            <a:ext cx="580969" cy="296766"/>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928EF9A0-59B4-48A8-B98C-93EBB17F26FB}"/>
              </a:ext>
            </a:extLst>
          </p:cNvPr>
          <p:cNvSpPr/>
          <p:nvPr/>
        </p:nvSpPr>
        <p:spPr>
          <a:xfrm rot="2624465" flipV="1">
            <a:off x="1311969" y="2766177"/>
            <a:ext cx="961680" cy="199826"/>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04A67A00-E409-4FB0-BFA8-AFFA68A23312}"/>
              </a:ext>
            </a:extLst>
          </p:cNvPr>
          <p:cNvSpPr/>
          <p:nvPr/>
        </p:nvSpPr>
        <p:spPr>
          <a:xfrm>
            <a:off x="3927642" y="1366885"/>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CE4C0B7-5AC1-499E-B172-8E77F66C998D}"/>
              </a:ext>
            </a:extLst>
          </p:cNvPr>
          <p:cNvSpPr txBox="1"/>
          <p:nvPr/>
        </p:nvSpPr>
        <p:spPr>
          <a:xfrm>
            <a:off x="4596774" y="1220123"/>
            <a:ext cx="4207147" cy="707886"/>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Kinh nghiệm thâm canh lúa nước, thủ công tinh xảo. </a:t>
            </a:r>
          </a:p>
        </p:txBody>
      </p:sp>
      <p:sp>
        <p:nvSpPr>
          <p:cNvPr id="33" name="TextBox 32">
            <a:extLst>
              <a:ext uri="{FF2B5EF4-FFF2-40B4-BE49-F238E27FC236}">
                <a16:creationId xmlns:a16="http://schemas.microsoft.com/office/drawing/2014/main" id="{BD2FE87D-9D8E-40F6-AB35-5091D2AB54D7}"/>
              </a:ext>
            </a:extLst>
          </p:cNvPr>
          <p:cNvSpPr txBox="1"/>
          <p:nvPr/>
        </p:nvSpPr>
        <p:spPr>
          <a:xfrm>
            <a:off x="4693524" y="2695989"/>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Chiếm khoảng 14% dân số.</a:t>
            </a:r>
          </a:p>
        </p:txBody>
      </p:sp>
      <p:sp>
        <p:nvSpPr>
          <p:cNvPr id="34" name="Freeform: Shape 33">
            <a:extLst>
              <a:ext uri="{FF2B5EF4-FFF2-40B4-BE49-F238E27FC236}">
                <a16:creationId xmlns:a16="http://schemas.microsoft.com/office/drawing/2014/main" id="{7CE1CA4A-27AF-4E3D-88BB-F479C590EB8B}"/>
              </a:ext>
            </a:extLst>
          </p:cNvPr>
          <p:cNvSpPr/>
          <p:nvPr/>
        </p:nvSpPr>
        <p:spPr>
          <a:xfrm rot="20073418">
            <a:off x="3957851" y="2825354"/>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2D111A6-D2C8-4C81-BFD3-AF86EEAE2C9B}"/>
              </a:ext>
            </a:extLst>
          </p:cNvPr>
          <p:cNvSpPr/>
          <p:nvPr/>
        </p:nvSpPr>
        <p:spPr>
          <a:xfrm>
            <a:off x="3989853" y="2983385"/>
            <a:ext cx="745892"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087D348C-D9E4-4EDD-BB1A-AC89CE695299}"/>
              </a:ext>
            </a:extLst>
          </p:cNvPr>
          <p:cNvSpPr txBox="1"/>
          <p:nvPr/>
        </p:nvSpPr>
        <p:spPr>
          <a:xfrm>
            <a:off x="4725273" y="3600154"/>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Trình độ KT khác nhau.</a:t>
            </a:r>
          </a:p>
        </p:txBody>
      </p:sp>
      <p:sp>
        <p:nvSpPr>
          <p:cNvPr id="39" name="TextBox 38">
            <a:extLst>
              <a:ext uri="{FF2B5EF4-FFF2-40B4-BE49-F238E27FC236}">
                <a16:creationId xmlns:a16="http://schemas.microsoft.com/office/drawing/2014/main" id="{136BC9DD-0DAD-4CC6-9AB5-1A222C0CB283}"/>
              </a:ext>
            </a:extLst>
          </p:cNvPr>
          <p:cNvSpPr txBox="1"/>
          <p:nvPr/>
        </p:nvSpPr>
        <p:spPr>
          <a:xfrm>
            <a:off x="4725273" y="3189117"/>
            <a:ext cx="4870584" cy="400110"/>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Kinh nghiệm riêng trong một số lĩnh vực. </a:t>
            </a:r>
          </a:p>
        </p:txBody>
      </p:sp>
      <p:sp>
        <p:nvSpPr>
          <p:cNvPr id="40" name="Freeform: Shape 39">
            <a:extLst>
              <a:ext uri="{FF2B5EF4-FFF2-40B4-BE49-F238E27FC236}">
                <a16:creationId xmlns:a16="http://schemas.microsoft.com/office/drawing/2014/main" id="{FDBE7AB3-B6C1-407C-9969-2023D62C67BF}"/>
              </a:ext>
            </a:extLst>
          </p:cNvPr>
          <p:cNvSpPr/>
          <p:nvPr/>
        </p:nvSpPr>
        <p:spPr>
          <a:xfrm rot="1248478">
            <a:off x="3843423" y="3146426"/>
            <a:ext cx="946213"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E80069BF-BCA4-4D28-A9A1-7C73916508C9}"/>
              </a:ext>
            </a:extLst>
          </p:cNvPr>
          <p:cNvSpPr txBox="1"/>
          <p:nvPr/>
        </p:nvSpPr>
        <p:spPr>
          <a:xfrm>
            <a:off x="2209283" y="4035966"/>
            <a:ext cx="559531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Cộng đồng người Việt ở  nước ngoài</a:t>
            </a:r>
          </a:p>
        </p:txBody>
      </p:sp>
      <p:sp>
        <p:nvSpPr>
          <p:cNvPr id="45" name="Freeform: Shape 44">
            <a:extLst>
              <a:ext uri="{FF2B5EF4-FFF2-40B4-BE49-F238E27FC236}">
                <a16:creationId xmlns:a16="http://schemas.microsoft.com/office/drawing/2014/main" id="{CBE735A6-BA4E-4242-AF0B-099531B887A0}"/>
              </a:ext>
            </a:extLst>
          </p:cNvPr>
          <p:cNvSpPr/>
          <p:nvPr/>
        </p:nvSpPr>
        <p:spPr>
          <a:xfrm rot="3923100" flipV="1">
            <a:off x="769677" y="2778437"/>
            <a:ext cx="1793633" cy="1133390"/>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6" name="Right Brace 5">
            <a:extLst>
              <a:ext uri="{FF2B5EF4-FFF2-40B4-BE49-F238E27FC236}">
                <a16:creationId xmlns:a16="http://schemas.microsoft.com/office/drawing/2014/main" id="{B6C362C7-FD33-4F03-8138-2F87B3282382}"/>
              </a:ext>
            </a:extLst>
          </p:cNvPr>
          <p:cNvSpPr/>
          <p:nvPr/>
        </p:nvSpPr>
        <p:spPr>
          <a:xfrm>
            <a:off x="9022199" y="904255"/>
            <a:ext cx="392382" cy="3708217"/>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68A7A4E5-3584-470A-9E7F-8D383DDBF195}"/>
              </a:ext>
            </a:extLst>
          </p:cNvPr>
          <p:cNvSpPr txBox="1"/>
          <p:nvPr/>
        </p:nvSpPr>
        <p:spPr>
          <a:xfrm>
            <a:off x="9488138" y="2574025"/>
            <a:ext cx="2047956" cy="707886"/>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Đa dạng  văn hóa, đoàn kết. </a:t>
            </a:r>
          </a:p>
        </p:txBody>
      </p:sp>
      <p:sp>
        <p:nvSpPr>
          <p:cNvPr id="41" name="TextBox 40">
            <a:extLst>
              <a:ext uri="{FF2B5EF4-FFF2-40B4-BE49-F238E27FC236}">
                <a16:creationId xmlns:a16="http://schemas.microsoft.com/office/drawing/2014/main" id="{D52A7D49-3BC0-4106-9ECC-3BB832039BE1}"/>
              </a:ext>
            </a:extLst>
          </p:cNvPr>
          <p:cNvSpPr txBox="1"/>
          <p:nvPr/>
        </p:nvSpPr>
        <p:spPr>
          <a:xfrm>
            <a:off x="1899877" y="4806418"/>
            <a:ext cx="2610171" cy="707886"/>
          </a:xfrm>
          <a:prstGeom prst="rect">
            <a:avLst/>
          </a:prstGeom>
          <a:noFill/>
        </p:spPr>
        <p:txBody>
          <a:bodyPr wrap="square">
            <a:spAutoFit/>
          </a:bodyPr>
          <a:lstStyle/>
          <a:p>
            <a:pPr algn="ctr"/>
            <a:r>
              <a:rPr lang="en-US" sz="2000">
                <a:solidFill>
                  <a:schemeClr val="bg1"/>
                </a:solidFill>
                <a:latin typeface="Times New Roman" panose="02020603050405020304" pitchFamily="18" charset="0"/>
                <a:cs typeface="Times New Roman" panose="02020603050405020304" pitchFamily="18" charset="0"/>
              </a:rPr>
              <a:t>a. Dân tộc Kinh (Việt): Khắp cả nước</a:t>
            </a:r>
          </a:p>
        </p:txBody>
      </p:sp>
      <p:sp>
        <p:nvSpPr>
          <p:cNvPr id="42" name="TextBox 41">
            <a:extLst>
              <a:ext uri="{FF2B5EF4-FFF2-40B4-BE49-F238E27FC236}">
                <a16:creationId xmlns:a16="http://schemas.microsoft.com/office/drawing/2014/main" id="{E3F99722-1A86-4B7B-8AA8-4CB97201B0EE}"/>
              </a:ext>
            </a:extLst>
          </p:cNvPr>
          <p:cNvSpPr txBox="1"/>
          <p:nvPr/>
        </p:nvSpPr>
        <p:spPr>
          <a:xfrm>
            <a:off x="2024891" y="5917331"/>
            <a:ext cx="2350730" cy="707886"/>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b. Dân tộc thiểu số:</a:t>
            </a:r>
          </a:p>
          <a:p>
            <a:r>
              <a:rPr lang="en-US" sz="2000">
                <a:solidFill>
                  <a:schemeClr val="bg1"/>
                </a:solidFill>
                <a:latin typeface="Times New Roman" panose="02020603050405020304" pitchFamily="18" charset="0"/>
                <a:cs typeface="Times New Roman" panose="02020603050405020304" pitchFamily="18" charset="0"/>
              </a:rPr>
              <a:t>Miền núi, trung du</a:t>
            </a:r>
          </a:p>
        </p:txBody>
      </p:sp>
      <p:sp>
        <p:nvSpPr>
          <p:cNvPr id="50" name="TextBox 49">
            <a:extLst>
              <a:ext uri="{FF2B5EF4-FFF2-40B4-BE49-F238E27FC236}">
                <a16:creationId xmlns:a16="http://schemas.microsoft.com/office/drawing/2014/main" id="{122FF631-5C31-41EC-AAB4-69A486CCFAAA}"/>
              </a:ext>
            </a:extLst>
          </p:cNvPr>
          <p:cNvSpPr txBox="1"/>
          <p:nvPr/>
        </p:nvSpPr>
        <p:spPr>
          <a:xfrm>
            <a:off x="583489" y="5317402"/>
            <a:ext cx="2238005"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Phân bố</a:t>
            </a:r>
          </a:p>
        </p:txBody>
      </p:sp>
      <p:sp>
        <p:nvSpPr>
          <p:cNvPr id="51" name="Freeform: Shape 50">
            <a:extLst>
              <a:ext uri="{FF2B5EF4-FFF2-40B4-BE49-F238E27FC236}">
                <a16:creationId xmlns:a16="http://schemas.microsoft.com/office/drawing/2014/main" id="{D9515522-1D91-4345-A90C-88F2E99D57D6}"/>
              </a:ext>
            </a:extLst>
          </p:cNvPr>
          <p:cNvSpPr/>
          <p:nvPr/>
        </p:nvSpPr>
        <p:spPr>
          <a:xfrm rot="19080005" flipV="1">
            <a:off x="1523831" y="5036201"/>
            <a:ext cx="580969" cy="296766"/>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CAF2BF67-9074-4AA5-A3AC-D959ED97BA3C}"/>
              </a:ext>
            </a:extLst>
          </p:cNvPr>
          <p:cNvSpPr/>
          <p:nvPr/>
        </p:nvSpPr>
        <p:spPr>
          <a:xfrm rot="2624465" flipV="1">
            <a:off x="1577005" y="5873523"/>
            <a:ext cx="498674" cy="161781"/>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691B8E0B-DDF3-4CF4-A3AC-72A8E169B8EB}"/>
              </a:ext>
            </a:extLst>
          </p:cNvPr>
          <p:cNvSpPr txBox="1"/>
          <p:nvPr/>
        </p:nvSpPr>
        <p:spPr>
          <a:xfrm>
            <a:off x="4751013" y="5608358"/>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Trung du và miền núi Bắc Bộ</a:t>
            </a:r>
          </a:p>
        </p:txBody>
      </p:sp>
      <p:sp>
        <p:nvSpPr>
          <p:cNvPr id="54" name="Freeform: Shape 53">
            <a:extLst>
              <a:ext uri="{FF2B5EF4-FFF2-40B4-BE49-F238E27FC236}">
                <a16:creationId xmlns:a16="http://schemas.microsoft.com/office/drawing/2014/main" id="{6232DD74-9B6E-4DC2-A7EF-E77F0C33AF1A}"/>
              </a:ext>
            </a:extLst>
          </p:cNvPr>
          <p:cNvSpPr/>
          <p:nvPr/>
        </p:nvSpPr>
        <p:spPr>
          <a:xfrm rot="20296606">
            <a:off x="4180745" y="5680239"/>
            <a:ext cx="569265"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6C3099CF-6F10-4ACB-940B-E6803BFDF5A9}"/>
              </a:ext>
            </a:extLst>
          </p:cNvPr>
          <p:cNvSpPr/>
          <p:nvPr/>
        </p:nvSpPr>
        <p:spPr>
          <a:xfrm>
            <a:off x="4211261" y="5942973"/>
            <a:ext cx="592109" cy="502092"/>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B6A5F3D-454A-49CE-A9FA-68FB6833975F}"/>
              </a:ext>
            </a:extLst>
          </p:cNvPr>
          <p:cNvSpPr txBox="1"/>
          <p:nvPr/>
        </p:nvSpPr>
        <p:spPr>
          <a:xfrm>
            <a:off x="4770372" y="6306437"/>
            <a:ext cx="372032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Cực Nam Trung Bộ và Nam Bộ</a:t>
            </a:r>
          </a:p>
        </p:txBody>
      </p:sp>
      <p:sp>
        <p:nvSpPr>
          <p:cNvPr id="57" name="TextBox 56">
            <a:extLst>
              <a:ext uri="{FF2B5EF4-FFF2-40B4-BE49-F238E27FC236}">
                <a16:creationId xmlns:a16="http://schemas.microsoft.com/office/drawing/2014/main" id="{FD8E0214-3ADB-4BA5-B230-8A5BE2432733}"/>
              </a:ext>
            </a:extLst>
          </p:cNvPr>
          <p:cNvSpPr txBox="1"/>
          <p:nvPr/>
        </p:nvSpPr>
        <p:spPr>
          <a:xfrm>
            <a:off x="4753141" y="5992383"/>
            <a:ext cx="2964036" cy="411808"/>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Trường Sơn – Tây Nguyên</a:t>
            </a:r>
          </a:p>
        </p:txBody>
      </p:sp>
      <p:sp>
        <p:nvSpPr>
          <p:cNvPr id="58" name="Freeform: Shape 57">
            <a:extLst>
              <a:ext uri="{FF2B5EF4-FFF2-40B4-BE49-F238E27FC236}">
                <a16:creationId xmlns:a16="http://schemas.microsoft.com/office/drawing/2014/main" id="{D28094A9-F2FE-447C-A156-E32B82EAE54D}"/>
              </a:ext>
            </a:extLst>
          </p:cNvPr>
          <p:cNvSpPr/>
          <p:nvPr/>
        </p:nvSpPr>
        <p:spPr>
          <a:xfrm rot="1359428">
            <a:off x="4125219" y="6215374"/>
            <a:ext cx="668991" cy="525858"/>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E5C6262-7908-46E3-A36F-35A0895C1C03}"/>
              </a:ext>
            </a:extLst>
          </p:cNvPr>
          <p:cNvSpPr txBox="1"/>
          <p:nvPr/>
        </p:nvSpPr>
        <p:spPr>
          <a:xfrm>
            <a:off x="4703682" y="4465250"/>
            <a:ext cx="1587580" cy="409915"/>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Đồng bằng</a:t>
            </a:r>
          </a:p>
        </p:txBody>
      </p:sp>
      <p:sp>
        <p:nvSpPr>
          <p:cNvPr id="60" name="TextBox 59">
            <a:extLst>
              <a:ext uri="{FF2B5EF4-FFF2-40B4-BE49-F238E27FC236}">
                <a16:creationId xmlns:a16="http://schemas.microsoft.com/office/drawing/2014/main" id="{36DAFD16-BBC4-4E2F-8C99-207177F03813}"/>
              </a:ext>
            </a:extLst>
          </p:cNvPr>
          <p:cNvSpPr txBox="1"/>
          <p:nvPr/>
        </p:nvSpPr>
        <p:spPr>
          <a:xfrm>
            <a:off x="4716135" y="5188660"/>
            <a:ext cx="1587580" cy="409915"/>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Trung du</a:t>
            </a:r>
          </a:p>
        </p:txBody>
      </p:sp>
      <p:sp>
        <p:nvSpPr>
          <p:cNvPr id="61" name="TextBox 60">
            <a:extLst>
              <a:ext uri="{FF2B5EF4-FFF2-40B4-BE49-F238E27FC236}">
                <a16:creationId xmlns:a16="http://schemas.microsoft.com/office/drawing/2014/main" id="{2B4EEC77-8920-48AB-B51D-466227114470}"/>
              </a:ext>
            </a:extLst>
          </p:cNvPr>
          <p:cNvSpPr txBox="1"/>
          <p:nvPr/>
        </p:nvSpPr>
        <p:spPr>
          <a:xfrm>
            <a:off x="4803371" y="4806418"/>
            <a:ext cx="1587580" cy="409915"/>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Duyên hải</a:t>
            </a:r>
          </a:p>
        </p:txBody>
      </p:sp>
      <p:sp>
        <p:nvSpPr>
          <p:cNvPr id="62" name="Freeform: Shape 61">
            <a:extLst>
              <a:ext uri="{FF2B5EF4-FFF2-40B4-BE49-F238E27FC236}">
                <a16:creationId xmlns:a16="http://schemas.microsoft.com/office/drawing/2014/main" id="{AE13A90C-66F3-4F20-99C4-3349A9B13D7F}"/>
              </a:ext>
            </a:extLst>
          </p:cNvPr>
          <p:cNvSpPr/>
          <p:nvPr/>
        </p:nvSpPr>
        <p:spPr>
          <a:xfrm>
            <a:off x="4466252" y="4524187"/>
            <a:ext cx="358415" cy="100719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83E87E17-B45E-4499-AF0A-4200DFE15E30}"/>
              </a:ext>
            </a:extLst>
          </p:cNvPr>
          <p:cNvSpPr/>
          <p:nvPr/>
        </p:nvSpPr>
        <p:spPr>
          <a:xfrm rot="2145982">
            <a:off x="4423526" y="4607478"/>
            <a:ext cx="358415" cy="100719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66" name="Title 1">
            <a:extLst>
              <a:ext uri="{FF2B5EF4-FFF2-40B4-BE49-F238E27FC236}">
                <a16:creationId xmlns:a16="http://schemas.microsoft.com/office/drawing/2014/main" id="{422F76A7-8B9A-4641-B675-78C22B3B8053}"/>
              </a:ext>
            </a:extLst>
          </p:cNvPr>
          <p:cNvSpPr txBox="1">
            <a:spLocks/>
          </p:cNvSpPr>
          <p:nvPr/>
        </p:nvSpPr>
        <p:spPr>
          <a:xfrm>
            <a:off x="-795610" y="4368711"/>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a:solidFill>
                  <a:srgbClr val="FFFF00"/>
                </a:solidFill>
                <a:latin typeface="Times New Roman" panose="02020603050405020304" pitchFamily="18" charset="0"/>
                <a:cs typeface="Times New Roman" panose="02020603050405020304" pitchFamily="18" charset="0"/>
              </a:rPr>
              <a:t>2. Phân bố các dân tộc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46A11FFC-C291-4466-BF9D-706914D9AADA}"/>
              </a:ext>
            </a:extLst>
          </p:cNvPr>
          <p:cNvSpPr/>
          <p:nvPr/>
        </p:nvSpPr>
        <p:spPr>
          <a:xfrm rot="7462194">
            <a:off x="4374459" y="4372604"/>
            <a:ext cx="358415" cy="100719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26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wipe(left)">
                                      <p:cBhvr>
                                        <p:cTn id="88" dur="500"/>
                                        <p:tgtEl>
                                          <p:spTgt spid="59"/>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wipe(left)">
                                      <p:cBhvr>
                                        <p:cTn id="91" dur="500"/>
                                        <p:tgtEl>
                                          <p:spTgt spid="60"/>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left)">
                                      <p:cBhvr>
                                        <p:cTn id="94" dur="500"/>
                                        <p:tgtEl>
                                          <p:spTgt spid="6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wipe(left)">
                                      <p:cBhvr>
                                        <p:cTn id="97" dur="500"/>
                                        <p:tgtEl>
                                          <p:spTgt spid="62"/>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wipe(left)">
                                      <p:cBhvr>
                                        <p:cTn id="100" dur="500"/>
                                        <p:tgtEl>
                                          <p:spTgt spid="6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wipe(left)">
                                      <p:cBhvr>
                                        <p:cTn id="105" dur="500"/>
                                        <p:tgtEl>
                                          <p:spTgt spid="53"/>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wipe(left)">
                                      <p:cBhvr>
                                        <p:cTn id="108" dur="500"/>
                                        <p:tgtEl>
                                          <p:spTgt spid="54"/>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wipe(left)">
                                      <p:cBhvr>
                                        <p:cTn id="111" dur="500"/>
                                        <p:tgtEl>
                                          <p:spTgt spid="5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wipe(left)">
                                      <p:cBhvr>
                                        <p:cTn id="114" dur="500"/>
                                        <p:tgtEl>
                                          <p:spTgt spid="56"/>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wipe(left)">
                                      <p:cBhvr>
                                        <p:cTn id="117" dur="500"/>
                                        <p:tgtEl>
                                          <p:spTgt spid="57"/>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wipe(left)">
                                      <p:cBhvr>
                                        <p:cTn id="120" dur="500"/>
                                        <p:tgtEl>
                                          <p:spTgt spid="58"/>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wipe(left)">
                                      <p:cBhvr>
                                        <p:cTn id="12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P spid="22" grpId="0" animBg="1"/>
      <p:bldP spid="24" grpId="0"/>
      <p:bldP spid="25" grpId="0" animBg="1"/>
      <p:bldP spid="26" grpId="0" animBg="1"/>
      <p:bldP spid="30" grpId="0" animBg="1"/>
      <p:bldP spid="32" grpId="0"/>
      <p:bldP spid="33" grpId="0"/>
      <p:bldP spid="34" grpId="0" animBg="1"/>
      <p:bldP spid="37" grpId="0" animBg="1"/>
      <p:bldP spid="38" grpId="0"/>
      <p:bldP spid="39" grpId="0"/>
      <p:bldP spid="40" grpId="0" animBg="1"/>
      <p:bldP spid="44" grpId="0"/>
      <p:bldP spid="45" grpId="0" animBg="1"/>
      <p:bldP spid="6" grpId="0" animBg="1"/>
      <p:bldP spid="48" grpId="0"/>
      <p:bldP spid="53" grpId="0"/>
      <p:bldP spid="54" grpId="0" animBg="1"/>
      <p:bldP spid="55" grpId="0" animBg="1"/>
      <p:bldP spid="56" grpId="0"/>
      <p:bldP spid="57" grpId="0"/>
      <p:bldP spid="58" grpId="0" animBg="1"/>
      <p:bldP spid="59" grpId="0"/>
      <p:bldP spid="60" grpId="0"/>
      <p:bldP spid="61" grpId="0"/>
      <p:bldP spid="62" grpId="0" animBg="1"/>
      <p:bldP spid="63"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2">
            <a:extLst>
              <a:ext uri="{FF2B5EF4-FFF2-40B4-BE49-F238E27FC236}">
                <a16:creationId xmlns:a16="http://schemas.microsoft.com/office/drawing/2014/main" id="{6F19F53F-DDC9-48BE-AD5B-824436619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5" y="0"/>
            <a:ext cx="4267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Process 9">
            <a:extLst>
              <a:ext uri="{FF2B5EF4-FFF2-40B4-BE49-F238E27FC236}">
                <a16:creationId xmlns:a16="http://schemas.microsoft.com/office/drawing/2014/main" id="{D50DBE46-0626-416C-BE3F-66F67946F8F7}"/>
              </a:ext>
            </a:extLst>
          </p:cNvPr>
          <p:cNvSpPr/>
          <p:nvPr/>
        </p:nvSpPr>
        <p:spPr>
          <a:xfrm>
            <a:off x="8890005" y="0"/>
            <a:ext cx="3048000" cy="1447800"/>
          </a:xfrm>
          <a:prstGeom prst="flowChart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FF0000"/>
                </a:solidFill>
                <a:latin typeface="Times New Roman" pitchFamily="18" charset="0"/>
                <a:cs typeface="Times New Roman" pitchFamily="18" charset="0"/>
              </a:rPr>
              <a:t>Khu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Trung</a:t>
            </a:r>
            <a:r>
              <a:rPr lang="en-US" sz="2400" dirty="0">
                <a:solidFill>
                  <a:srgbClr val="FF0000"/>
                </a:solidFill>
                <a:latin typeface="Times New Roman" pitchFamily="18" charset="0"/>
                <a:cs typeface="Times New Roman" pitchFamily="18" charset="0"/>
              </a:rPr>
              <a:t> du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núi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phía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Bắc</a:t>
            </a:r>
            <a:endParaRPr lang="en-US" sz="2400" dirty="0">
              <a:solidFill>
                <a:srgbClr val="FF0000"/>
              </a:solidFill>
              <a:latin typeface="Times New Roman" pitchFamily="18" charset="0"/>
              <a:cs typeface="Times New Roman" pitchFamily="18" charset="0"/>
            </a:endParaRPr>
          </a:p>
        </p:txBody>
      </p:sp>
      <p:sp>
        <p:nvSpPr>
          <p:cNvPr id="11" name="Flowchart: Process 10">
            <a:extLst>
              <a:ext uri="{FF2B5EF4-FFF2-40B4-BE49-F238E27FC236}">
                <a16:creationId xmlns:a16="http://schemas.microsoft.com/office/drawing/2014/main" id="{55F38B87-D811-4672-87E2-743F2F9526C2}"/>
              </a:ext>
            </a:extLst>
          </p:cNvPr>
          <p:cNvSpPr/>
          <p:nvPr/>
        </p:nvSpPr>
        <p:spPr>
          <a:xfrm>
            <a:off x="8890005" y="2286000"/>
            <a:ext cx="3200400" cy="1447800"/>
          </a:xfrm>
          <a:prstGeom prst="flowChart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FF0000"/>
                </a:solidFill>
                <a:latin typeface="Times New Roman" pitchFamily="18" charset="0"/>
                <a:cs typeface="Times New Roman" pitchFamily="18" charset="0"/>
              </a:rPr>
              <a:t>Khu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Trường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Nguyên</a:t>
            </a:r>
            <a:endParaRPr lang="en-US" sz="2400" dirty="0">
              <a:solidFill>
                <a:srgbClr val="FF0000"/>
              </a:solidFill>
              <a:latin typeface="Times New Roman" pitchFamily="18" charset="0"/>
              <a:cs typeface="Times New Roman" pitchFamily="18" charset="0"/>
            </a:endParaRPr>
          </a:p>
        </p:txBody>
      </p:sp>
      <p:sp>
        <p:nvSpPr>
          <p:cNvPr id="12" name="Flowchart: Process 11">
            <a:extLst>
              <a:ext uri="{FF2B5EF4-FFF2-40B4-BE49-F238E27FC236}">
                <a16:creationId xmlns:a16="http://schemas.microsoft.com/office/drawing/2014/main" id="{A2982379-C92C-44D1-9E22-13107B25B4A7}"/>
              </a:ext>
            </a:extLst>
          </p:cNvPr>
          <p:cNvSpPr/>
          <p:nvPr/>
        </p:nvSpPr>
        <p:spPr>
          <a:xfrm>
            <a:off x="8890005" y="4876800"/>
            <a:ext cx="3200400" cy="1447800"/>
          </a:xfrm>
          <a:prstGeom prst="flowChart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FF0000"/>
                </a:solidFill>
                <a:latin typeface="Times New Roman" pitchFamily="18" charset="0"/>
                <a:cs typeface="Times New Roman" pitchFamily="18" charset="0"/>
              </a:rPr>
              <a:t>Khu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duyên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hải</a:t>
            </a:r>
            <a:r>
              <a:rPr lang="en-US" sz="2400" dirty="0">
                <a:solidFill>
                  <a:srgbClr val="FF0000"/>
                </a:solidFill>
                <a:latin typeface="Times New Roman" pitchFamily="18" charset="0"/>
                <a:cs typeface="Times New Roman" pitchFamily="18" charset="0"/>
              </a:rPr>
              <a:t> Nam </a:t>
            </a:r>
            <a:r>
              <a:rPr lang="en-US" sz="2400" dirty="0" err="1">
                <a:solidFill>
                  <a:srgbClr val="FF0000"/>
                </a:solidFill>
                <a:latin typeface="Times New Roman" pitchFamily="18" charset="0"/>
                <a:cs typeface="Times New Roman" pitchFamily="18" charset="0"/>
              </a:rPr>
              <a:t>Trung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Bộ</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Nam </a:t>
            </a:r>
            <a:r>
              <a:rPr lang="en-US" sz="2400" dirty="0" err="1">
                <a:solidFill>
                  <a:srgbClr val="FF0000"/>
                </a:solidFill>
                <a:latin typeface="Times New Roman" pitchFamily="18" charset="0"/>
                <a:cs typeface="Times New Roman" pitchFamily="18" charset="0"/>
              </a:rPr>
              <a:t>Bộ</a:t>
            </a:r>
            <a:endParaRPr lang="en-US" sz="2400" dirty="0">
              <a:solidFill>
                <a:srgbClr val="FF0000"/>
              </a:solidFill>
              <a:latin typeface="Times New Roman"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id="{66CF1915-DF3E-4456-AC57-209080D028C8}"/>
              </a:ext>
            </a:extLst>
          </p:cNvPr>
          <p:cNvCxnSpPr/>
          <p:nvPr/>
        </p:nvCxnSpPr>
        <p:spPr>
          <a:xfrm flipV="1">
            <a:off x="5994405" y="609600"/>
            <a:ext cx="28956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26B70E-D683-46F9-BC86-2FD5B1CB891F}"/>
              </a:ext>
            </a:extLst>
          </p:cNvPr>
          <p:cNvCxnSpPr>
            <a:endCxn id="11" idx="1"/>
          </p:cNvCxnSpPr>
          <p:nvPr/>
        </p:nvCxnSpPr>
        <p:spPr>
          <a:xfrm>
            <a:off x="5689605" y="1905000"/>
            <a:ext cx="3200400" cy="110490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9F07725-CCBD-46ED-B5F8-254385AF546C}"/>
              </a:ext>
            </a:extLst>
          </p:cNvPr>
          <p:cNvCxnSpPr/>
          <p:nvPr/>
        </p:nvCxnSpPr>
        <p:spPr>
          <a:xfrm flipV="1">
            <a:off x="6680205" y="3124200"/>
            <a:ext cx="2209800" cy="114300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C7C489-4FBA-4B95-B4B4-B2D4F0B2ACC5}"/>
              </a:ext>
            </a:extLst>
          </p:cNvPr>
          <p:cNvCxnSpPr/>
          <p:nvPr/>
        </p:nvCxnSpPr>
        <p:spPr>
          <a:xfrm>
            <a:off x="7061205" y="4724400"/>
            <a:ext cx="1828800" cy="7620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009A6CF-1D41-44F4-8512-A6AFCB1BE71A}"/>
              </a:ext>
            </a:extLst>
          </p:cNvPr>
          <p:cNvCxnSpPr>
            <a:endCxn id="12" idx="1"/>
          </p:cNvCxnSpPr>
          <p:nvPr/>
        </p:nvCxnSpPr>
        <p:spPr>
          <a:xfrm flipV="1">
            <a:off x="5994405" y="5600700"/>
            <a:ext cx="2895600" cy="2667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16.jpg">
            <a:extLst>
              <a:ext uri="{FF2B5EF4-FFF2-40B4-BE49-F238E27FC236}">
                <a16:creationId xmlns:a16="http://schemas.microsoft.com/office/drawing/2014/main" id="{DF79A9C5-E122-4269-9E4C-4B2CEBA9BB2F}"/>
              </a:ext>
            </a:extLst>
          </p:cNvPr>
          <p:cNvPicPr>
            <a:picLocks noChangeAspect="1"/>
          </p:cNvPicPr>
          <p:nvPr/>
        </p:nvPicPr>
        <p:blipFill rotWithShape="1">
          <a:blip r:embed="rId4" cstate="print"/>
          <a:srcRect r="23444"/>
          <a:stretch/>
        </p:blipFill>
        <p:spPr>
          <a:xfrm>
            <a:off x="138188" y="144944"/>
            <a:ext cx="3722617" cy="65230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par>
                                <p:cTn id="27" presetID="3" presetClass="entr" presetSubtype="1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87" descr="C:\Documents and Settings\Acer\Desktop\Bai1_L9\TTMN.jpg">
            <a:extLst>
              <a:ext uri="{FF2B5EF4-FFF2-40B4-BE49-F238E27FC236}">
                <a16:creationId xmlns:a16="http://schemas.microsoft.com/office/drawing/2014/main" id="{3E5831D9-A198-4592-AE75-4B70EEA1E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3854450" cy="6858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19" descr="0-aa-vanhoaxulang">
            <a:extLst>
              <a:ext uri="{FF2B5EF4-FFF2-40B4-BE49-F238E27FC236}">
                <a16:creationId xmlns:a16="http://schemas.microsoft.com/office/drawing/2014/main" id="{7229259F-1B00-43F6-8BB5-A18C361FA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201301-287">
            <a:extLst>
              <a:ext uri="{FF2B5EF4-FFF2-40B4-BE49-F238E27FC236}">
                <a16:creationId xmlns:a16="http://schemas.microsoft.com/office/drawing/2014/main" id="{FAE84E10-A95E-4AFA-A74B-0AC14BCC7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6_nguoi_muong">
            <a:extLst>
              <a:ext uri="{FF2B5EF4-FFF2-40B4-BE49-F238E27FC236}">
                <a16:creationId xmlns:a16="http://schemas.microsoft.com/office/drawing/2014/main" id="{256ACC63-B5D8-4049-8B08-0037CC0B8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514600"/>
            <a:ext cx="320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images657261_DSC_0719">
            <a:extLst>
              <a:ext uri="{FF2B5EF4-FFF2-40B4-BE49-F238E27FC236}">
                <a16:creationId xmlns:a16="http://schemas.microsoft.com/office/drawing/2014/main" id="{BD56EBEF-62A4-4748-B6CD-9BD3A9B06E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438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9" descr="Duyên dáng các dân tộc Việt Nam">
            <a:extLst>
              <a:ext uri="{FF2B5EF4-FFF2-40B4-BE49-F238E27FC236}">
                <a16:creationId xmlns:a16="http://schemas.microsoft.com/office/drawing/2014/main" id="{9F3864E0-3A63-4996-A58F-41FA79498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3" descr="ANd9GcTjvzP2glRcSC1M9u1bBqPJqHn0FWLQC-5_PBF-ch3K4lYgd5JEtw">
            <a:extLst>
              <a:ext uri="{FF2B5EF4-FFF2-40B4-BE49-F238E27FC236}">
                <a16:creationId xmlns:a16="http://schemas.microsoft.com/office/drawing/2014/main" id="{A3694614-D187-4282-9630-86690FD9E0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4648200"/>
            <a:ext cx="3200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owchart: Process 12">
            <a:extLst>
              <a:ext uri="{FF2B5EF4-FFF2-40B4-BE49-F238E27FC236}">
                <a16:creationId xmlns:a16="http://schemas.microsoft.com/office/drawing/2014/main" id="{3C646D74-38F2-497A-A4B7-5590DCB7E015}"/>
              </a:ext>
            </a:extLst>
          </p:cNvPr>
          <p:cNvSpPr/>
          <p:nvPr/>
        </p:nvSpPr>
        <p:spPr>
          <a:xfrm>
            <a:off x="1524000" y="1828800"/>
            <a:ext cx="12192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Tày</a:t>
            </a:r>
            <a:endParaRPr lang="en-US" dirty="0">
              <a:solidFill>
                <a:srgbClr val="0000FF"/>
              </a:solidFill>
              <a:latin typeface="Times New Roman" pitchFamily="18" charset="0"/>
              <a:cs typeface="Times New Roman" pitchFamily="18" charset="0"/>
            </a:endParaRPr>
          </a:p>
        </p:txBody>
      </p:sp>
      <p:sp>
        <p:nvSpPr>
          <p:cNvPr id="14" name="Flowchart: Process 13">
            <a:extLst>
              <a:ext uri="{FF2B5EF4-FFF2-40B4-BE49-F238E27FC236}">
                <a16:creationId xmlns:a16="http://schemas.microsoft.com/office/drawing/2014/main" id="{1925EEE1-8538-4AF0-B20B-9DC4368A3070}"/>
              </a:ext>
            </a:extLst>
          </p:cNvPr>
          <p:cNvSpPr/>
          <p:nvPr/>
        </p:nvSpPr>
        <p:spPr>
          <a:xfrm>
            <a:off x="1524000" y="6400800"/>
            <a:ext cx="14478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Giáy</a:t>
            </a:r>
            <a:endParaRPr lang="en-US" dirty="0">
              <a:solidFill>
                <a:srgbClr val="0000FF"/>
              </a:solidFill>
              <a:latin typeface="Times New Roman" pitchFamily="18" charset="0"/>
              <a:cs typeface="Times New Roman" pitchFamily="18" charset="0"/>
            </a:endParaRPr>
          </a:p>
        </p:txBody>
      </p:sp>
      <p:sp>
        <p:nvSpPr>
          <p:cNvPr id="15" name="Flowchart: Process 14">
            <a:extLst>
              <a:ext uri="{FF2B5EF4-FFF2-40B4-BE49-F238E27FC236}">
                <a16:creationId xmlns:a16="http://schemas.microsoft.com/office/drawing/2014/main" id="{4477D523-8592-486F-85F4-D944473C58CE}"/>
              </a:ext>
            </a:extLst>
          </p:cNvPr>
          <p:cNvSpPr/>
          <p:nvPr/>
        </p:nvSpPr>
        <p:spPr>
          <a:xfrm>
            <a:off x="1524000" y="4114800"/>
            <a:ext cx="16002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Mường</a:t>
            </a:r>
            <a:endParaRPr lang="en-US" dirty="0">
              <a:solidFill>
                <a:srgbClr val="0000FF"/>
              </a:solidFill>
              <a:latin typeface="Times New Roman" pitchFamily="18" charset="0"/>
              <a:cs typeface="Times New Roman" pitchFamily="18" charset="0"/>
            </a:endParaRPr>
          </a:p>
        </p:txBody>
      </p:sp>
      <p:sp>
        <p:nvSpPr>
          <p:cNvPr id="16" name="Flowchart: Process 15">
            <a:extLst>
              <a:ext uri="{FF2B5EF4-FFF2-40B4-BE49-F238E27FC236}">
                <a16:creationId xmlns:a16="http://schemas.microsoft.com/office/drawing/2014/main" id="{FA85AB79-A706-4EC3-BE2A-4E5E9900BAB2}"/>
              </a:ext>
            </a:extLst>
          </p:cNvPr>
          <p:cNvSpPr/>
          <p:nvPr/>
        </p:nvSpPr>
        <p:spPr>
          <a:xfrm>
            <a:off x="9372600" y="1828800"/>
            <a:ext cx="12954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Thái</a:t>
            </a:r>
            <a:endParaRPr lang="en-US" dirty="0">
              <a:solidFill>
                <a:srgbClr val="0000FF"/>
              </a:solidFill>
              <a:latin typeface="Times New Roman" pitchFamily="18" charset="0"/>
              <a:cs typeface="Times New Roman" pitchFamily="18" charset="0"/>
            </a:endParaRPr>
          </a:p>
        </p:txBody>
      </p:sp>
      <p:sp>
        <p:nvSpPr>
          <p:cNvPr id="17" name="Flowchart: Process 16">
            <a:extLst>
              <a:ext uri="{FF2B5EF4-FFF2-40B4-BE49-F238E27FC236}">
                <a16:creationId xmlns:a16="http://schemas.microsoft.com/office/drawing/2014/main" id="{9AB41A65-07D2-441A-BEDD-7013DACD3125}"/>
              </a:ext>
            </a:extLst>
          </p:cNvPr>
          <p:cNvSpPr/>
          <p:nvPr/>
        </p:nvSpPr>
        <p:spPr>
          <a:xfrm>
            <a:off x="9372600" y="4114800"/>
            <a:ext cx="12954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Dao</a:t>
            </a:r>
          </a:p>
        </p:txBody>
      </p:sp>
      <p:sp>
        <p:nvSpPr>
          <p:cNvPr id="18" name="Flowchart: Process 17">
            <a:extLst>
              <a:ext uri="{FF2B5EF4-FFF2-40B4-BE49-F238E27FC236}">
                <a16:creationId xmlns:a16="http://schemas.microsoft.com/office/drawing/2014/main" id="{C34A094B-6F7D-4DB7-A7C5-6C3A80BDC2A8}"/>
              </a:ext>
            </a:extLst>
          </p:cNvPr>
          <p:cNvSpPr/>
          <p:nvPr/>
        </p:nvSpPr>
        <p:spPr>
          <a:xfrm>
            <a:off x="9067800" y="6400800"/>
            <a:ext cx="16002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H.Mông</a:t>
            </a:r>
            <a:endParaRPr lang="en-US" dirty="0">
              <a:solidFill>
                <a:srgbClr val="0000FF"/>
              </a:solidFill>
              <a:latin typeface="Times New Roman" pitchFamily="18" charset="0"/>
              <a:cs typeface="Times New Roman" pitchFamily="18" charset="0"/>
            </a:endParaRPr>
          </a:p>
        </p:txBody>
      </p:sp>
      <p:sp>
        <p:nvSpPr>
          <p:cNvPr id="19" name="Text Box 21">
            <a:extLst>
              <a:ext uri="{FF2B5EF4-FFF2-40B4-BE49-F238E27FC236}">
                <a16:creationId xmlns:a16="http://schemas.microsoft.com/office/drawing/2014/main" id="{846B1196-C2D9-45D3-9E77-8547F53B7414}"/>
              </a:ext>
            </a:extLst>
          </p:cNvPr>
          <p:cNvSpPr txBox="1">
            <a:spLocks noChangeArrowheads="1"/>
          </p:cNvSpPr>
          <p:nvPr/>
        </p:nvSpPr>
        <p:spPr bwMode="auto">
          <a:xfrm>
            <a:off x="3276600" y="2286000"/>
            <a:ext cx="5791200" cy="369888"/>
          </a:xfrm>
          <a:prstGeom prst="rect">
            <a:avLst/>
          </a:prstGeom>
          <a:solidFill>
            <a:schemeClr val="accent3">
              <a:lumMod val="20000"/>
              <a:lumOff val="80000"/>
            </a:schemeClr>
          </a:solidFill>
          <a:ln w="9525">
            <a:noFill/>
            <a:miter lim="800000"/>
            <a:headEnd/>
            <a:tailEnd/>
          </a:ln>
          <a:effectLst/>
        </p:spPr>
        <p:txBody>
          <a:bodyPr>
            <a:spAutoFit/>
          </a:bodyPr>
          <a:lstStyle/>
          <a:p>
            <a:pPr eaLnBrk="1" hangingPunct="1">
              <a:defRPr/>
            </a:pPr>
            <a:r>
              <a:rPr lang="en-US" b="1" dirty="0">
                <a:solidFill>
                  <a:srgbClr val="000066"/>
                </a:solidFill>
                <a:latin typeface="Times New Roman" pitchFamily="18" charset="0"/>
              </a:rPr>
              <a:t> </a:t>
            </a:r>
            <a:r>
              <a:rPr lang="en-US" b="1" dirty="0" err="1">
                <a:solidFill>
                  <a:srgbClr val="FF0000"/>
                </a:solidFill>
                <a:latin typeface="Times New Roman" pitchFamily="18" charset="0"/>
              </a:rPr>
              <a:t>Trung</a:t>
            </a:r>
            <a:r>
              <a:rPr lang="en-US" b="1" dirty="0">
                <a:solidFill>
                  <a:srgbClr val="FF0000"/>
                </a:solidFill>
                <a:latin typeface="Times New Roman" pitchFamily="18" charset="0"/>
              </a:rPr>
              <a:t> Du </a:t>
            </a:r>
            <a:r>
              <a:rPr lang="en-US" b="1" dirty="0" err="1">
                <a:solidFill>
                  <a:srgbClr val="FF0000"/>
                </a:solidFill>
                <a:latin typeface="Times New Roman" pitchFamily="18" charset="0"/>
              </a:rPr>
              <a:t>Miền</a:t>
            </a:r>
            <a:r>
              <a:rPr lang="en-US" b="1" dirty="0">
                <a:solidFill>
                  <a:srgbClr val="FF0000"/>
                </a:solidFill>
                <a:latin typeface="Times New Roman" pitchFamily="18" charset="0"/>
              </a:rPr>
              <a:t> </a:t>
            </a:r>
            <a:r>
              <a:rPr lang="en-US" b="1" dirty="0" err="1">
                <a:solidFill>
                  <a:srgbClr val="FF0000"/>
                </a:solidFill>
                <a:latin typeface="Times New Roman" pitchFamily="18" charset="0"/>
              </a:rPr>
              <a:t>Núi</a:t>
            </a:r>
            <a:r>
              <a:rPr lang="en-US" b="1" dirty="0">
                <a:solidFill>
                  <a:srgbClr val="FF0000"/>
                </a:solidFill>
                <a:latin typeface="Times New Roman" pitchFamily="18" charset="0"/>
              </a:rPr>
              <a:t> </a:t>
            </a:r>
            <a:r>
              <a:rPr lang="en-US" b="1" dirty="0" err="1">
                <a:solidFill>
                  <a:srgbClr val="FF0000"/>
                </a:solidFill>
                <a:latin typeface="Times New Roman" pitchFamily="18" charset="0"/>
              </a:rPr>
              <a:t>Bắc</a:t>
            </a:r>
            <a:r>
              <a:rPr lang="en-US" b="1" dirty="0">
                <a:solidFill>
                  <a:srgbClr val="FF0000"/>
                </a:solidFill>
                <a:latin typeface="Times New Roman" pitchFamily="18" charset="0"/>
              </a:rPr>
              <a:t> </a:t>
            </a:r>
            <a:r>
              <a:rPr lang="en-US" b="1" dirty="0" err="1">
                <a:solidFill>
                  <a:srgbClr val="FF0000"/>
                </a:solidFill>
                <a:latin typeface="Times New Roman" pitchFamily="18" charset="0"/>
              </a:rPr>
              <a:t>Bộ</a:t>
            </a:r>
            <a:r>
              <a:rPr lang="en-US" b="1" dirty="0">
                <a:solidFill>
                  <a:srgbClr val="FF0000"/>
                </a:solidFill>
                <a:latin typeface="Times New Roman" pitchFamily="18" charset="0"/>
              </a:rPr>
              <a:t> </a:t>
            </a:r>
            <a:r>
              <a:rPr lang="en-US" b="1" dirty="0" err="1">
                <a:solidFill>
                  <a:srgbClr val="FF0000"/>
                </a:solidFill>
                <a:latin typeface="Times New Roman" pitchFamily="18" charset="0"/>
              </a:rPr>
              <a:t>có</a:t>
            </a:r>
            <a:r>
              <a:rPr lang="en-US" b="1" dirty="0">
                <a:solidFill>
                  <a:srgbClr val="FF0000"/>
                </a:solidFill>
                <a:latin typeface="Times New Roman" pitchFamily="18" charset="0"/>
              </a:rPr>
              <a:t> </a:t>
            </a:r>
            <a:r>
              <a:rPr lang="en-US" b="1" dirty="0" err="1">
                <a:solidFill>
                  <a:srgbClr val="FF0000"/>
                </a:solidFill>
                <a:latin typeface="Times New Roman" pitchFamily="18" charset="0"/>
              </a:rPr>
              <a:t>hơn</a:t>
            </a:r>
            <a:r>
              <a:rPr lang="en-US" b="1" dirty="0">
                <a:solidFill>
                  <a:srgbClr val="FF0000"/>
                </a:solidFill>
                <a:latin typeface="Times New Roman" pitchFamily="18" charset="0"/>
              </a:rPr>
              <a:t> 30 </a:t>
            </a:r>
            <a:r>
              <a:rPr lang="en-US" b="1" dirty="0" err="1">
                <a:solidFill>
                  <a:srgbClr val="FF0000"/>
                </a:solidFill>
                <a:latin typeface="Times New Roman" pitchFamily="18" charset="0"/>
              </a:rPr>
              <a:t>dân</a:t>
            </a:r>
            <a:r>
              <a:rPr lang="en-US" b="1" dirty="0">
                <a:solidFill>
                  <a:srgbClr val="FF0000"/>
                </a:solidFill>
                <a:latin typeface="Times New Roman" pitchFamily="18" charset="0"/>
              </a:rPr>
              <a:t> </a:t>
            </a:r>
            <a:r>
              <a:rPr lang="en-US" b="1" dirty="0" err="1">
                <a:solidFill>
                  <a:srgbClr val="FF0000"/>
                </a:solidFill>
                <a:latin typeface="Times New Roman" pitchFamily="18" charset="0"/>
              </a:rPr>
              <a:t>tộc</a:t>
            </a:r>
            <a:r>
              <a:rPr lang="en-US" b="1" dirty="0">
                <a:solidFill>
                  <a:srgbClr val="FF0000"/>
                </a:solidFill>
                <a:latin typeface="Times New Roman" pitchFamily="18" charset="0"/>
              </a:rPr>
              <a:t> </a:t>
            </a:r>
            <a:r>
              <a:rPr lang="en-US" b="1" dirty="0" err="1">
                <a:solidFill>
                  <a:srgbClr val="FF0000"/>
                </a:solidFill>
                <a:latin typeface="Times New Roman" pitchFamily="18" charset="0"/>
              </a:rPr>
              <a:t>sinh</a:t>
            </a:r>
            <a:r>
              <a:rPr lang="en-US" b="1" dirty="0">
                <a:solidFill>
                  <a:srgbClr val="FF0000"/>
                </a:solidFill>
                <a:latin typeface="Times New Roman" pitchFamily="18" charset="0"/>
              </a:rPr>
              <a:t> </a:t>
            </a:r>
            <a:r>
              <a:rPr lang="en-US" b="1" dirty="0" err="1">
                <a:solidFill>
                  <a:srgbClr val="FF0000"/>
                </a:solidFill>
                <a:latin typeface="Times New Roman" pitchFamily="18" charset="0"/>
              </a:rPr>
              <a:t>sống</a:t>
            </a:r>
            <a:endParaRPr lang="en-US" b="1" dirty="0">
              <a:solidFill>
                <a:srgbClr val="FF0000"/>
              </a:solidFill>
              <a:latin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7" descr="C:\Documents and Settings\Acer\Desktop\Bai1_L9\Taynguyen.jpg">
            <a:extLst>
              <a:ext uri="{FF2B5EF4-FFF2-40B4-BE49-F238E27FC236}">
                <a16:creationId xmlns:a16="http://schemas.microsoft.com/office/drawing/2014/main" id="{4713463F-7360-47EC-A2B1-F28F2E403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3886200" cy="6858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8" descr="DSC0438902a9fJPG1332725213">
            <a:extLst>
              <a:ext uri="{FF2B5EF4-FFF2-40B4-BE49-F238E27FC236}">
                <a16:creationId xmlns:a16="http://schemas.microsoft.com/office/drawing/2014/main" id="{3FDD5D3C-B44D-4FCD-B6C1-F0ECBB4CF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27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images784500_hocdanhcongchieng255844_1_">
            <a:extLst>
              <a:ext uri="{FF2B5EF4-FFF2-40B4-BE49-F238E27FC236}">
                <a16:creationId xmlns:a16="http://schemas.microsoft.com/office/drawing/2014/main" id="{0B62EE2B-6564-4C93-8801-64210722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4" descr="2013_dt195_22_a1">
            <a:extLst>
              <a:ext uri="{FF2B5EF4-FFF2-40B4-BE49-F238E27FC236}">
                <a16:creationId xmlns:a16="http://schemas.microsoft.com/office/drawing/2014/main" id="{7ABFDFEF-F31C-43A8-8299-1E4037FF81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Process 8">
            <a:extLst>
              <a:ext uri="{FF2B5EF4-FFF2-40B4-BE49-F238E27FC236}">
                <a16:creationId xmlns:a16="http://schemas.microsoft.com/office/drawing/2014/main" id="{053D6A01-3660-40B1-B19E-EDD1EAA57263}"/>
              </a:ext>
            </a:extLst>
          </p:cNvPr>
          <p:cNvSpPr/>
          <p:nvPr/>
        </p:nvSpPr>
        <p:spPr>
          <a:xfrm>
            <a:off x="1524000" y="1828800"/>
            <a:ext cx="17526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Vân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Kiều</a:t>
            </a:r>
            <a:endParaRPr lang="en-US" dirty="0">
              <a:solidFill>
                <a:srgbClr val="0000FF"/>
              </a:solidFill>
              <a:latin typeface="Times New Roman" pitchFamily="18" charset="0"/>
              <a:cs typeface="Times New Roman" pitchFamily="18" charset="0"/>
            </a:endParaRPr>
          </a:p>
        </p:txBody>
      </p:sp>
      <p:sp>
        <p:nvSpPr>
          <p:cNvPr id="13" name="Flowchart: Process 12">
            <a:extLst>
              <a:ext uri="{FF2B5EF4-FFF2-40B4-BE49-F238E27FC236}">
                <a16:creationId xmlns:a16="http://schemas.microsoft.com/office/drawing/2014/main" id="{59B46116-5145-4791-970E-4C27ACDD0F69}"/>
              </a:ext>
            </a:extLst>
          </p:cNvPr>
          <p:cNvSpPr/>
          <p:nvPr/>
        </p:nvSpPr>
        <p:spPr>
          <a:xfrm>
            <a:off x="1524000" y="4114800"/>
            <a:ext cx="16764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Xê-đăng</a:t>
            </a:r>
            <a:endParaRPr lang="en-US" dirty="0">
              <a:solidFill>
                <a:srgbClr val="0000FF"/>
              </a:solidFill>
              <a:latin typeface="Times New Roman" pitchFamily="18" charset="0"/>
              <a:cs typeface="Times New Roman" pitchFamily="18" charset="0"/>
            </a:endParaRPr>
          </a:p>
        </p:txBody>
      </p:sp>
      <p:sp>
        <p:nvSpPr>
          <p:cNvPr id="14" name="Flowchart: Process 13">
            <a:extLst>
              <a:ext uri="{FF2B5EF4-FFF2-40B4-BE49-F238E27FC236}">
                <a16:creationId xmlns:a16="http://schemas.microsoft.com/office/drawing/2014/main" id="{A3F2C7C5-BCC5-419E-B81F-66210D5B9C8D}"/>
              </a:ext>
            </a:extLst>
          </p:cNvPr>
          <p:cNvSpPr/>
          <p:nvPr/>
        </p:nvSpPr>
        <p:spPr>
          <a:xfrm>
            <a:off x="1524000" y="6400800"/>
            <a:ext cx="13716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Tà-ôi</a:t>
            </a:r>
            <a:endParaRPr lang="en-US" dirty="0">
              <a:solidFill>
                <a:srgbClr val="0000FF"/>
              </a:solidFill>
              <a:latin typeface="Times New Roman" pitchFamily="18" charset="0"/>
              <a:cs typeface="Times New Roman" pitchFamily="18" charset="0"/>
            </a:endParaRPr>
          </a:p>
        </p:txBody>
      </p:sp>
      <p:pic>
        <p:nvPicPr>
          <p:cNvPr id="24585" name="Picture 3" descr="551ce57292220b">
            <a:extLst>
              <a:ext uri="{FF2B5EF4-FFF2-40B4-BE49-F238E27FC236}">
                <a16:creationId xmlns:a16="http://schemas.microsoft.com/office/drawing/2014/main" id="{E0ED2E6C-AF67-4111-A131-9AB19A155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lowchart: Process 15">
            <a:extLst>
              <a:ext uri="{FF2B5EF4-FFF2-40B4-BE49-F238E27FC236}">
                <a16:creationId xmlns:a16="http://schemas.microsoft.com/office/drawing/2014/main" id="{D2532DD2-6D15-4DC6-BEE9-898BEE73404C}"/>
              </a:ext>
            </a:extLst>
          </p:cNvPr>
          <p:cNvSpPr/>
          <p:nvPr/>
        </p:nvSpPr>
        <p:spPr>
          <a:xfrm>
            <a:off x="9144000" y="1524000"/>
            <a:ext cx="15240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Cơ-Tu</a:t>
            </a:r>
            <a:endParaRPr lang="en-US" dirty="0">
              <a:solidFill>
                <a:srgbClr val="0000FF"/>
              </a:solidFill>
              <a:latin typeface="Times New Roman" pitchFamily="18" charset="0"/>
              <a:cs typeface="Times New Roman" pitchFamily="18" charset="0"/>
            </a:endParaRPr>
          </a:p>
        </p:txBody>
      </p:sp>
      <p:pic>
        <p:nvPicPr>
          <p:cNvPr id="24587" name="Picture 2054" descr="B©n">
            <a:extLst>
              <a:ext uri="{FF2B5EF4-FFF2-40B4-BE49-F238E27FC236}">
                <a16:creationId xmlns:a16="http://schemas.microsoft.com/office/drawing/2014/main" id="{4995F624-8C0A-4B74-AC12-B921C7F3E4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2057400"/>
            <a:ext cx="3429000" cy="2514600"/>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88" name="Picture 9" descr="Duyên dáng các dân tộc Việt Nam">
            <a:extLst>
              <a:ext uri="{FF2B5EF4-FFF2-40B4-BE49-F238E27FC236}">
                <a16:creationId xmlns:a16="http://schemas.microsoft.com/office/drawing/2014/main" id="{7EA945AC-D0F3-46ED-93C6-618DC6F90D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5720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owchart: Process 18">
            <a:extLst>
              <a:ext uri="{FF2B5EF4-FFF2-40B4-BE49-F238E27FC236}">
                <a16:creationId xmlns:a16="http://schemas.microsoft.com/office/drawing/2014/main" id="{A9E997C7-E24D-4C45-92F6-3D5AB4667D05}"/>
              </a:ext>
            </a:extLst>
          </p:cNvPr>
          <p:cNvSpPr/>
          <p:nvPr/>
        </p:nvSpPr>
        <p:spPr>
          <a:xfrm>
            <a:off x="9220200" y="4038600"/>
            <a:ext cx="14478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Ba-na</a:t>
            </a:r>
            <a:endParaRPr lang="en-US" dirty="0">
              <a:solidFill>
                <a:srgbClr val="0000FF"/>
              </a:solidFill>
              <a:latin typeface="Times New Roman" pitchFamily="18" charset="0"/>
              <a:cs typeface="Times New Roman" pitchFamily="18" charset="0"/>
            </a:endParaRPr>
          </a:p>
        </p:txBody>
      </p:sp>
      <p:sp>
        <p:nvSpPr>
          <p:cNvPr id="20" name="Flowchart: Process 19">
            <a:extLst>
              <a:ext uri="{FF2B5EF4-FFF2-40B4-BE49-F238E27FC236}">
                <a16:creationId xmlns:a16="http://schemas.microsoft.com/office/drawing/2014/main" id="{97AB4C5D-8F12-4670-B165-E12DEAE8B75E}"/>
              </a:ext>
            </a:extLst>
          </p:cNvPr>
          <p:cNvSpPr/>
          <p:nvPr/>
        </p:nvSpPr>
        <p:spPr>
          <a:xfrm>
            <a:off x="9296400" y="6400800"/>
            <a:ext cx="13716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Co</a:t>
            </a:r>
          </a:p>
        </p:txBody>
      </p:sp>
      <p:sp>
        <p:nvSpPr>
          <p:cNvPr id="22" name="Text Box 14">
            <a:extLst>
              <a:ext uri="{FF2B5EF4-FFF2-40B4-BE49-F238E27FC236}">
                <a16:creationId xmlns:a16="http://schemas.microsoft.com/office/drawing/2014/main" id="{B1C63C52-B5B4-44BD-97D4-ADB9AFB7CA4D}"/>
              </a:ext>
            </a:extLst>
          </p:cNvPr>
          <p:cNvSpPr txBox="1">
            <a:spLocks noChangeArrowheads="1"/>
          </p:cNvSpPr>
          <p:nvPr/>
        </p:nvSpPr>
        <p:spPr bwMode="auto">
          <a:xfrm>
            <a:off x="3733800" y="3124200"/>
            <a:ext cx="5791200" cy="369888"/>
          </a:xfrm>
          <a:prstGeom prst="rect">
            <a:avLst/>
          </a:prstGeom>
          <a:solidFill>
            <a:schemeClr val="tx2">
              <a:lumMod val="20000"/>
              <a:lumOff val="80000"/>
            </a:schemeClr>
          </a:solidFill>
          <a:ln w="9525">
            <a:noFill/>
            <a:miter lim="800000"/>
            <a:headEnd/>
            <a:tailEnd/>
          </a:ln>
          <a:effectLst/>
        </p:spPr>
        <p:txBody>
          <a:bodyPr>
            <a:spAutoFit/>
          </a:bodyPr>
          <a:lstStyle/>
          <a:p>
            <a:pPr eaLnBrk="1" hangingPunct="1">
              <a:defRPr/>
            </a:pPr>
            <a:r>
              <a:rPr lang="en-US" b="1" dirty="0" err="1">
                <a:solidFill>
                  <a:srgbClr val="FF0000"/>
                </a:solidFill>
                <a:latin typeface="Times New Roman" pitchFamily="18" charset="0"/>
              </a:rPr>
              <a:t>Trường</a:t>
            </a:r>
            <a:r>
              <a:rPr lang="en-US" b="1" dirty="0">
                <a:solidFill>
                  <a:srgbClr val="FF0000"/>
                </a:solidFill>
                <a:latin typeface="Times New Roman" pitchFamily="18" charset="0"/>
              </a:rPr>
              <a:t> </a:t>
            </a:r>
            <a:r>
              <a:rPr lang="en-US" b="1" dirty="0" err="1">
                <a:solidFill>
                  <a:srgbClr val="FF0000"/>
                </a:solidFill>
                <a:latin typeface="Times New Roman" pitchFamily="18" charset="0"/>
              </a:rPr>
              <a:t>Sơn</a:t>
            </a:r>
            <a:r>
              <a:rPr lang="en-US" b="1" dirty="0">
                <a:solidFill>
                  <a:srgbClr val="FF0000"/>
                </a:solidFill>
                <a:latin typeface="Times New Roman" pitchFamily="18" charset="0"/>
              </a:rPr>
              <a:t>- </a:t>
            </a:r>
            <a:r>
              <a:rPr lang="en-US" b="1" dirty="0" err="1">
                <a:solidFill>
                  <a:srgbClr val="FF0000"/>
                </a:solidFill>
                <a:latin typeface="Times New Roman" pitchFamily="18" charset="0"/>
              </a:rPr>
              <a:t>Tây</a:t>
            </a:r>
            <a:r>
              <a:rPr lang="en-US" b="1" dirty="0">
                <a:solidFill>
                  <a:srgbClr val="FF0000"/>
                </a:solidFill>
                <a:latin typeface="Times New Roman" pitchFamily="18" charset="0"/>
              </a:rPr>
              <a:t> </a:t>
            </a:r>
            <a:r>
              <a:rPr lang="en-US" b="1" dirty="0" err="1">
                <a:solidFill>
                  <a:srgbClr val="FF0000"/>
                </a:solidFill>
                <a:latin typeface="Times New Roman" pitchFamily="18" charset="0"/>
              </a:rPr>
              <a:t>Nguyên</a:t>
            </a:r>
            <a:r>
              <a:rPr lang="en-US" b="1" dirty="0">
                <a:solidFill>
                  <a:srgbClr val="FF0000"/>
                </a:solidFill>
                <a:latin typeface="Times New Roman" pitchFamily="18" charset="0"/>
              </a:rPr>
              <a:t> </a:t>
            </a:r>
            <a:r>
              <a:rPr lang="en-US" b="1" dirty="0" err="1">
                <a:solidFill>
                  <a:srgbClr val="FF0000"/>
                </a:solidFill>
                <a:latin typeface="Times New Roman" pitchFamily="18" charset="0"/>
              </a:rPr>
              <a:t>có</a:t>
            </a:r>
            <a:r>
              <a:rPr lang="en-US" b="1" dirty="0">
                <a:solidFill>
                  <a:srgbClr val="FF0000"/>
                </a:solidFill>
                <a:latin typeface="Times New Roman" pitchFamily="18" charset="0"/>
              </a:rPr>
              <a:t> </a:t>
            </a:r>
            <a:r>
              <a:rPr lang="en-US" b="1" dirty="0" err="1">
                <a:solidFill>
                  <a:srgbClr val="FF0000"/>
                </a:solidFill>
                <a:latin typeface="Times New Roman" pitchFamily="18" charset="0"/>
              </a:rPr>
              <a:t>trên</a:t>
            </a:r>
            <a:r>
              <a:rPr lang="en-US" b="1" dirty="0">
                <a:solidFill>
                  <a:srgbClr val="FF0000"/>
                </a:solidFill>
                <a:latin typeface="Times New Roman" pitchFamily="18" charset="0"/>
              </a:rPr>
              <a:t> 20 </a:t>
            </a:r>
            <a:r>
              <a:rPr lang="en-US" b="1" dirty="0" err="1">
                <a:solidFill>
                  <a:srgbClr val="FF0000"/>
                </a:solidFill>
                <a:latin typeface="Times New Roman" pitchFamily="18" charset="0"/>
              </a:rPr>
              <a:t>dân</a:t>
            </a:r>
            <a:r>
              <a:rPr lang="en-US" b="1" dirty="0">
                <a:solidFill>
                  <a:srgbClr val="FF0000"/>
                </a:solidFill>
                <a:latin typeface="Times New Roman" pitchFamily="18" charset="0"/>
              </a:rPr>
              <a:t> </a:t>
            </a:r>
            <a:r>
              <a:rPr lang="en-US" b="1" dirty="0" err="1">
                <a:solidFill>
                  <a:srgbClr val="FF0000"/>
                </a:solidFill>
                <a:latin typeface="Times New Roman" pitchFamily="18" charset="0"/>
              </a:rPr>
              <a:t>tộc</a:t>
            </a:r>
            <a:r>
              <a:rPr lang="en-US" b="1" dirty="0">
                <a:solidFill>
                  <a:srgbClr val="FF0000"/>
                </a:solidFill>
                <a:latin typeface="Times New Roman" pitchFamily="18" charset="0"/>
              </a:rPr>
              <a:t> </a:t>
            </a:r>
            <a:r>
              <a:rPr lang="en-US" b="1" dirty="0" err="1">
                <a:solidFill>
                  <a:srgbClr val="FF0000"/>
                </a:solidFill>
                <a:latin typeface="Times New Roman" pitchFamily="18" charset="0"/>
              </a:rPr>
              <a:t>sinh</a:t>
            </a:r>
            <a:r>
              <a:rPr lang="en-US" b="1" dirty="0">
                <a:solidFill>
                  <a:srgbClr val="FF0000"/>
                </a:solidFill>
                <a:latin typeface="Times New Roman" pitchFamily="18" charset="0"/>
              </a:rPr>
              <a:t> </a:t>
            </a:r>
            <a:r>
              <a:rPr lang="en-US" b="1" dirty="0" err="1">
                <a:solidFill>
                  <a:srgbClr val="FF0000"/>
                </a:solidFill>
                <a:latin typeface="Times New Roman" pitchFamily="18" charset="0"/>
              </a:rPr>
              <a:t>sống</a:t>
            </a:r>
            <a:r>
              <a:rPr lang="en-US" b="1" dirty="0">
                <a:solidFill>
                  <a:srgbClr val="FF0000"/>
                </a:solidFill>
                <a:latin typeface="Times New Roman" pitchFamily="18" charset="0"/>
              </a:rPr>
              <a:t>.</a:t>
            </a:r>
            <a:endParaRPr lang="en-US" b="1" dirty="0">
              <a:solidFill>
                <a:srgbClr val="FF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C:\Documents and Settings\Acer\Desktop\Bai1_L9\Nambo.jpg">
            <a:extLst>
              <a:ext uri="{FF2B5EF4-FFF2-40B4-BE49-F238E27FC236}">
                <a16:creationId xmlns:a16="http://schemas.microsoft.com/office/drawing/2014/main" id="{5CF5D2FC-1135-4F0A-8E4C-26C9B4406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267200" cy="6858000"/>
          </a:xfrm>
          <a:prstGeom prst="rect">
            <a:avLst/>
          </a:prstGeom>
          <a:solidFill>
            <a:schemeClr val="bg1"/>
          </a:solidFill>
          <a:ln w="28575">
            <a:solidFill>
              <a:schemeClr val="bg1"/>
            </a:solidFill>
            <a:miter lim="800000"/>
            <a:headEnd/>
            <a:tailEnd/>
          </a:ln>
        </p:spPr>
      </p:pic>
      <p:pic>
        <p:nvPicPr>
          <p:cNvPr id="26627" name="Picture 8" descr="ninhthuan1">
            <a:extLst>
              <a:ext uri="{FF2B5EF4-FFF2-40B4-BE49-F238E27FC236}">
                <a16:creationId xmlns:a16="http://schemas.microsoft.com/office/drawing/2014/main" id="{928E2B49-1713-42C1-B55F-827291484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0"/>
            <a:ext cx="403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5" descr="20842890_images1766630_IMG_2524">
            <a:extLst>
              <a:ext uri="{FF2B5EF4-FFF2-40B4-BE49-F238E27FC236}">
                <a16:creationId xmlns:a16="http://schemas.microsoft.com/office/drawing/2014/main" id="{65398348-EB94-4CB6-A63D-043952F98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286000"/>
            <a:ext cx="411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2" descr="http://dantocviet.vn/UserFiles/Image/123/acd/dantochoa2-1.jpg">
            <a:extLst>
              <a:ext uri="{FF2B5EF4-FFF2-40B4-BE49-F238E27FC236}">
                <a16:creationId xmlns:a16="http://schemas.microsoft.com/office/drawing/2014/main" id="{CD50C3CB-9280-49AE-BA20-DA3856F25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648200"/>
            <a:ext cx="4114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Process 7">
            <a:extLst>
              <a:ext uri="{FF2B5EF4-FFF2-40B4-BE49-F238E27FC236}">
                <a16:creationId xmlns:a16="http://schemas.microsoft.com/office/drawing/2014/main" id="{B32AA538-CD6F-46D5-B71C-DA30F53194B7}"/>
              </a:ext>
            </a:extLst>
          </p:cNvPr>
          <p:cNvSpPr/>
          <p:nvPr/>
        </p:nvSpPr>
        <p:spPr>
          <a:xfrm>
            <a:off x="8001000" y="4114800"/>
            <a:ext cx="16002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Khơ</a:t>
            </a:r>
            <a:r>
              <a:rPr lang="en-US" dirty="0">
                <a:solidFill>
                  <a:srgbClr val="0000FF"/>
                </a:solidFill>
                <a:latin typeface="Times New Roman" pitchFamily="18" charset="0"/>
                <a:cs typeface="Times New Roman" pitchFamily="18" charset="0"/>
              </a:rPr>
              <a:t>-me</a:t>
            </a:r>
          </a:p>
        </p:txBody>
      </p:sp>
      <p:sp>
        <p:nvSpPr>
          <p:cNvPr id="9" name="Flowchart: Process 8">
            <a:extLst>
              <a:ext uri="{FF2B5EF4-FFF2-40B4-BE49-F238E27FC236}">
                <a16:creationId xmlns:a16="http://schemas.microsoft.com/office/drawing/2014/main" id="{B849494D-8806-4999-875F-901ECF43577B}"/>
              </a:ext>
            </a:extLst>
          </p:cNvPr>
          <p:cNvSpPr/>
          <p:nvPr/>
        </p:nvSpPr>
        <p:spPr>
          <a:xfrm>
            <a:off x="9144000" y="1676400"/>
            <a:ext cx="15240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Chăm</a:t>
            </a:r>
            <a:endParaRPr lang="en-US" dirty="0">
              <a:solidFill>
                <a:srgbClr val="0000FF"/>
              </a:solidFill>
              <a:latin typeface="Times New Roman" pitchFamily="18" charset="0"/>
              <a:cs typeface="Times New Roman" pitchFamily="18" charset="0"/>
            </a:endParaRPr>
          </a:p>
        </p:txBody>
      </p:sp>
      <p:sp>
        <p:nvSpPr>
          <p:cNvPr id="10" name="Flowchart: Process 9">
            <a:extLst>
              <a:ext uri="{FF2B5EF4-FFF2-40B4-BE49-F238E27FC236}">
                <a16:creationId xmlns:a16="http://schemas.microsoft.com/office/drawing/2014/main" id="{527A032A-9EB2-4B6D-B00F-A7F79C02E5F4}"/>
              </a:ext>
            </a:extLst>
          </p:cNvPr>
          <p:cNvSpPr/>
          <p:nvPr/>
        </p:nvSpPr>
        <p:spPr>
          <a:xfrm>
            <a:off x="6553200" y="6400800"/>
            <a:ext cx="1447800" cy="4572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rgbClr val="0000FF"/>
                </a:solidFill>
                <a:latin typeface="Times New Roman" pitchFamily="18" charset="0"/>
                <a:cs typeface="Times New Roman" pitchFamily="18" charset="0"/>
              </a:rPr>
              <a:t>Người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Hoa</a:t>
            </a:r>
            <a:endParaRPr lang="en-US" dirty="0">
              <a:solidFill>
                <a:srgbClr val="0000FF"/>
              </a:solidFill>
              <a:latin typeface="Times New Roman" pitchFamily="18" charset="0"/>
              <a:cs typeface="Times New Roman" pitchFamily="18" charset="0"/>
            </a:endParaRPr>
          </a:p>
        </p:txBody>
      </p:sp>
      <p:sp>
        <p:nvSpPr>
          <p:cNvPr id="11" name="Text Box 17">
            <a:extLst>
              <a:ext uri="{FF2B5EF4-FFF2-40B4-BE49-F238E27FC236}">
                <a16:creationId xmlns:a16="http://schemas.microsoft.com/office/drawing/2014/main" id="{A8CB6B92-0E19-442B-BE1D-9E3B62A84609}"/>
              </a:ext>
            </a:extLst>
          </p:cNvPr>
          <p:cNvSpPr txBox="1">
            <a:spLocks noChangeArrowheads="1"/>
          </p:cNvSpPr>
          <p:nvPr/>
        </p:nvSpPr>
        <p:spPr bwMode="auto">
          <a:xfrm>
            <a:off x="4876800" y="2590801"/>
            <a:ext cx="1447800" cy="2031325"/>
          </a:xfrm>
          <a:prstGeom prst="rect">
            <a:avLst/>
          </a:prstGeom>
          <a:solidFill>
            <a:schemeClr val="accent1">
              <a:lumMod val="20000"/>
              <a:lumOff val="80000"/>
            </a:schemeClr>
          </a:solidFill>
          <a:ln w="9525">
            <a:noFill/>
            <a:miter lim="800000"/>
            <a:headEnd/>
            <a:tailEnd/>
          </a:ln>
          <a:effectLst/>
        </p:spPr>
        <p:txBody>
          <a:bodyPr wrap="square">
            <a:spAutoFit/>
          </a:bodyPr>
          <a:lstStyle/>
          <a:p>
            <a:pPr eaLnBrk="1" hangingPunct="1">
              <a:defRPr/>
            </a:pPr>
            <a:r>
              <a:rPr lang="en-US" b="1" dirty="0" err="1">
                <a:solidFill>
                  <a:srgbClr val="FF0000"/>
                </a:solidFill>
                <a:latin typeface="Times New Roman" pitchFamily="18" charset="0"/>
              </a:rPr>
              <a:t>Duyên</a:t>
            </a:r>
            <a:r>
              <a:rPr lang="en-US" b="1" dirty="0">
                <a:solidFill>
                  <a:srgbClr val="FF0000"/>
                </a:solidFill>
                <a:latin typeface="Times New Roman" pitchFamily="18" charset="0"/>
              </a:rPr>
              <a:t> </a:t>
            </a:r>
            <a:r>
              <a:rPr lang="en-US" b="1" dirty="0" err="1">
                <a:solidFill>
                  <a:srgbClr val="FF0000"/>
                </a:solidFill>
                <a:latin typeface="Times New Roman" pitchFamily="18" charset="0"/>
              </a:rPr>
              <a:t>hải</a:t>
            </a:r>
            <a:r>
              <a:rPr lang="en-US" b="1" dirty="0">
                <a:solidFill>
                  <a:srgbClr val="FF0000"/>
                </a:solidFill>
                <a:latin typeface="Times New Roman" pitchFamily="18" charset="0"/>
              </a:rPr>
              <a:t> </a:t>
            </a:r>
            <a:r>
              <a:rPr lang="en-US" b="1" dirty="0" err="1">
                <a:solidFill>
                  <a:srgbClr val="FF0000"/>
                </a:solidFill>
                <a:latin typeface="Times New Roman" pitchFamily="18" charset="0"/>
              </a:rPr>
              <a:t>cực</a:t>
            </a:r>
            <a:r>
              <a:rPr lang="en-US" b="1" dirty="0">
                <a:solidFill>
                  <a:srgbClr val="FF0000"/>
                </a:solidFill>
                <a:latin typeface="Times New Roman" pitchFamily="18" charset="0"/>
              </a:rPr>
              <a:t> Nam </a:t>
            </a:r>
            <a:r>
              <a:rPr lang="en-US" b="1" dirty="0" err="1">
                <a:solidFill>
                  <a:srgbClr val="FF0000"/>
                </a:solidFill>
                <a:latin typeface="Times New Roman" pitchFamily="18" charset="0"/>
              </a:rPr>
              <a:t>Trung</a:t>
            </a:r>
            <a:r>
              <a:rPr lang="en-US" b="1" dirty="0">
                <a:solidFill>
                  <a:srgbClr val="FF0000"/>
                </a:solidFill>
                <a:latin typeface="Times New Roman" pitchFamily="18" charset="0"/>
              </a:rPr>
              <a:t> </a:t>
            </a:r>
            <a:r>
              <a:rPr lang="en-US" b="1" dirty="0" err="1">
                <a:solidFill>
                  <a:srgbClr val="FF0000"/>
                </a:solidFill>
                <a:latin typeface="Times New Roman" pitchFamily="18" charset="0"/>
              </a:rPr>
              <a:t>Bộ</a:t>
            </a:r>
            <a:r>
              <a:rPr lang="en-US" b="1" dirty="0">
                <a:solidFill>
                  <a:srgbClr val="FF0000"/>
                </a:solidFill>
                <a:latin typeface="Times New Roman" pitchFamily="18" charset="0"/>
              </a:rPr>
              <a:t> </a:t>
            </a:r>
            <a:r>
              <a:rPr lang="en-US" b="1" dirty="0" err="1">
                <a:solidFill>
                  <a:srgbClr val="FF0000"/>
                </a:solidFill>
                <a:latin typeface="Times New Roman" pitchFamily="18" charset="0"/>
              </a:rPr>
              <a:t>và</a:t>
            </a:r>
            <a:r>
              <a:rPr lang="en-US" b="1" dirty="0">
                <a:solidFill>
                  <a:srgbClr val="FF0000"/>
                </a:solidFill>
                <a:latin typeface="Times New Roman" pitchFamily="18" charset="0"/>
              </a:rPr>
              <a:t> Nam </a:t>
            </a:r>
            <a:r>
              <a:rPr lang="en-US" b="1" dirty="0" err="1">
                <a:solidFill>
                  <a:srgbClr val="FF0000"/>
                </a:solidFill>
                <a:latin typeface="Times New Roman" pitchFamily="18" charset="0"/>
              </a:rPr>
              <a:t>Bộ</a:t>
            </a:r>
            <a:r>
              <a:rPr lang="en-US" b="1" dirty="0">
                <a:solidFill>
                  <a:srgbClr val="FF0000"/>
                </a:solidFill>
                <a:latin typeface="Times New Roman" pitchFamily="18" charset="0"/>
              </a:rPr>
              <a:t> </a:t>
            </a:r>
            <a:r>
              <a:rPr lang="en-US" b="1" dirty="0" err="1">
                <a:solidFill>
                  <a:srgbClr val="FF0000"/>
                </a:solidFill>
                <a:latin typeface="Times New Roman" pitchFamily="18" charset="0"/>
              </a:rPr>
              <a:t>có</a:t>
            </a:r>
            <a:r>
              <a:rPr lang="en-US" b="1" dirty="0">
                <a:solidFill>
                  <a:srgbClr val="FF0000"/>
                </a:solidFill>
                <a:latin typeface="Times New Roman" pitchFamily="18" charset="0"/>
              </a:rPr>
              <a:t> </a:t>
            </a:r>
            <a:r>
              <a:rPr lang="en-US" b="1" dirty="0" err="1">
                <a:solidFill>
                  <a:srgbClr val="FF0000"/>
                </a:solidFill>
                <a:latin typeface="Times New Roman" pitchFamily="18" charset="0"/>
              </a:rPr>
              <a:t>người</a:t>
            </a:r>
            <a:r>
              <a:rPr lang="en-US" b="1" dirty="0">
                <a:solidFill>
                  <a:srgbClr val="FF0000"/>
                </a:solidFill>
                <a:latin typeface="Times New Roman" pitchFamily="18" charset="0"/>
              </a:rPr>
              <a:t> </a:t>
            </a:r>
            <a:r>
              <a:rPr lang="en-US" b="1" dirty="0" err="1">
                <a:solidFill>
                  <a:srgbClr val="FF0000"/>
                </a:solidFill>
                <a:latin typeface="Times New Roman" pitchFamily="18" charset="0"/>
              </a:rPr>
              <a:t>Chăm</a:t>
            </a:r>
            <a:r>
              <a:rPr lang="en-US" b="1" dirty="0">
                <a:solidFill>
                  <a:srgbClr val="FF0000"/>
                </a:solidFill>
                <a:latin typeface="Times New Roman" pitchFamily="18" charset="0"/>
              </a:rPr>
              <a:t>, </a:t>
            </a:r>
            <a:r>
              <a:rPr lang="en-US" b="1" dirty="0" err="1">
                <a:solidFill>
                  <a:srgbClr val="FF0000"/>
                </a:solidFill>
                <a:latin typeface="Times New Roman" pitchFamily="18" charset="0"/>
              </a:rPr>
              <a:t>Hoa</a:t>
            </a:r>
            <a:r>
              <a:rPr lang="en-US" b="1" dirty="0">
                <a:solidFill>
                  <a:srgbClr val="FF0000"/>
                </a:solidFill>
                <a:latin typeface="Times New Roman" pitchFamily="18" charset="0"/>
              </a:rPr>
              <a:t>, </a:t>
            </a:r>
            <a:r>
              <a:rPr lang="en-US" b="1" dirty="0" err="1">
                <a:solidFill>
                  <a:srgbClr val="FF0000"/>
                </a:solidFill>
                <a:latin typeface="Times New Roman" pitchFamily="18" charset="0"/>
              </a:rPr>
              <a:t>Khơ</a:t>
            </a:r>
            <a:r>
              <a:rPr lang="en-US" b="1" dirty="0">
                <a:solidFill>
                  <a:srgbClr val="FF0000"/>
                </a:solidFill>
                <a:latin typeface="Times New Roman" pitchFamily="18" charset="0"/>
              </a:rPr>
              <a:t> Me,…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jpg">
            <a:extLst>
              <a:ext uri="{FF2B5EF4-FFF2-40B4-BE49-F238E27FC236}">
                <a16:creationId xmlns:a16="http://schemas.microsoft.com/office/drawing/2014/main" id="{FB8F2810-205A-425A-BAED-D7040137B4A6}"/>
              </a:ext>
            </a:extLst>
          </p:cNvPr>
          <p:cNvPicPr/>
          <p:nvPr/>
        </p:nvPicPr>
        <p:blipFill>
          <a:blip r:embed="rId5"/>
          <a:srcRect/>
          <a:stretch>
            <a:fillRect/>
          </a:stretch>
        </p:blipFill>
        <p:spPr>
          <a:xfrm>
            <a:off x="479385" y="300806"/>
            <a:ext cx="4243086" cy="6256387"/>
          </a:xfrm>
          <a:prstGeom prst="rect">
            <a:avLst/>
          </a:prstGeom>
          <a:ln w="28575">
            <a:solidFill>
              <a:srgbClr val="00FF00"/>
            </a:solidFill>
            <a:prstDash val="solid"/>
          </a:ln>
        </p:spPr>
      </p:pic>
      <p:sp>
        <p:nvSpPr>
          <p:cNvPr id="7" name="TextBox 6">
            <a:extLst>
              <a:ext uri="{FF2B5EF4-FFF2-40B4-BE49-F238E27FC236}">
                <a16:creationId xmlns:a16="http://schemas.microsoft.com/office/drawing/2014/main" id="{1DE3A9E0-2ED9-49F2-A78F-8B998D6BEDBF}"/>
              </a:ext>
            </a:extLst>
          </p:cNvPr>
          <p:cNvSpPr txBox="1"/>
          <p:nvPr/>
        </p:nvSpPr>
        <p:spPr>
          <a:xfrm>
            <a:off x="4869085" y="1158623"/>
            <a:ext cx="5069710" cy="912558"/>
          </a:xfrm>
          <a:prstGeom prst="rect">
            <a:avLst/>
          </a:prstGeom>
          <a:solidFill>
            <a:schemeClr val="accent4">
              <a:lumMod val="20000"/>
              <a:lumOff val="80000"/>
            </a:schemeClr>
          </a:solidFill>
        </p:spPr>
        <p:txBody>
          <a:bodyPr wrap="square">
            <a:spAutoFit/>
          </a:bodyPr>
          <a:lstStyle/>
          <a:p>
            <a:pPr marR="0" algn="just">
              <a:lnSpc>
                <a:spcPct val="115000"/>
              </a:lnSpc>
              <a:spcBef>
                <a:spcPts val="0"/>
              </a:spcBef>
              <a:spcAft>
                <a:spcPts val="0"/>
              </a:spcAft>
            </a:pPr>
            <a:r>
              <a:rPr lang="en-US" sz="2400" b="1" dirty="0" err="1">
                <a:effectLst/>
                <a:latin typeface="Roboto" panose="02000000000000000000" pitchFamily="2" charset="0"/>
                <a:ea typeface="Roboto" panose="02000000000000000000" pitchFamily="2" charset="0"/>
                <a:cs typeface="Roboto" panose="02000000000000000000" pitchFamily="2" charset="0"/>
              </a:rPr>
              <a:t>Gắn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các</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thẻ</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dân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tộc</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lên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hình</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trên</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bảng</a:t>
            </a:r>
            <a:r>
              <a:rPr lang="en-US" sz="2400" b="1" dirty="0">
                <a:effectLst/>
                <a:latin typeface="Roboto" panose="02000000000000000000" pitchFamily="2" charset="0"/>
                <a:ea typeface="Roboto" panose="02000000000000000000" pitchFamily="2" charset="0"/>
                <a:cs typeface="Roboto" panose="02000000000000000000" pitchFamily="2" charset="0"/>
              </a:rPr>
              <a:t> </a:t>
            </a:r>
            <a:r>
              <a:rPr lang="en-US" sz="2400" b="1" dirty="0" err="1">
                <a:effectLst/>
                <a:latin typeface="Roboto" panose="02000000000000000000" pitchFamily="2" charset="0"/>
                <a:ea typeface="Roboto" panose="02000000000000000000" pitchFamily="2" charset="0"/>
                <a:cs typeface="Roboto" panose="02000000000000000000" pitchFamily="2" charset="0"/>
              </a:rPr>
              <a:t>trong</a:t>
            </a:r>
            <a:r>
              <a:rPr lang="en-US" sz="2400" b="1" dirty="0">
                <a:effectLst/>
                <a:latin typeface="Roboto" panose="02000000000000000000" pitchFamily="2" charset="0"/>
                <a:ea typeface="Roboto" panose="02000000000000000000" pitchFamily="2" charset="0"/>
                <a:cs typeface="Roboto" panose="02000000000000000000" pitchFamily="2" charset="0"/>
              </a:rPr>
              <a:t> 2 </a:t>
            </a:r>
            <a:r>
              <a:rPr lang="en-US" sz="2400" b="1" dirty="0" err="1">
                <a:effectLst/>
                <a:latin typeface="Roboto" panose="02000000000000000000" pitchFamily="2" charset="0"/>
                <a:ea typeface="Roboto" panose="02000000000000000000" pitchFamily="2" charset="0"/>
                <a:cs typeface="Roboto" panose="02000000000000000000" pitchFamily="2" charset="0"/>
              </a:rPr>
              <a:t>phút</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8" name="Rectangle: Rounded Corners 7">
            <a:extLst>
              <a:ext uri="{FF2B5EF4-FFF2-40B4-BE49-F238E27FC236}">
                <a16:creationId xmlns:a16="http://schemas.microsoft.com/office/drawing/2014/main" id="{0AB16C48-17FD-47BF-AEAA-11F92EDBD515}"/>
              </a:ext>
            </a:extLst>
          </p:cNvPr>
          <p:cNvSpPr/>
          <p:nvPr/>
        </p:nvSpPr>
        <p:spPr>
          <a:xfrm>
            <a:off x="4988689" y="2314937"/>
            <a:ext cx="193297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BC Cubano Normal" panose="00000500000000000000" pitchFamily="2" charset="0"/>
              </a:rPr>
              <a:t>DAO</a:t>
            </a:r>
          </a:p>
        </p:txBody>
      </p:sp>
      <p:sp>
        <p:nvSpPr>
          <p:cNvPr id="9" name="Rectangle: Rounded Corners 8">
            <a:extLst>
              <a:ext uri="{FF2B5EF4-FFF2-40B4-BE49-F238E27FC236}">
                <a16:creationId xmlns:a16="http://schemas.microsoft.com/office/drawing/2014/main" id="{E2A79C59-C013-4127-BE85-E0114DACEAC9}"/>
              </a:ext>
            </a:extLst>
          </p:cNvPr>
          <p:cNvSpPr/>
          <p:nvPr/>
        </p:nvSpPr>
        <p:spPr>
          <a:xfrm>
            <a:off x="7490749" y="2314937"/>
            <a:ext cx="212781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BC Cubano Normal" panose="00000500000000000000" pitchFamily="2" charset="0"/>
              </a:rPr>
              <a:t>HOA</a:t>
            </a:r>
          </a:p>
        </p:txBody>
      </p:sp>
      <p:sp>
        <p:nvSpPr>
          <p:cNvPr id="10" name="Rectangle: Rounded Corners 9">
            <a:extLst>
              <a:ext uri="{FF2B5EF4-FFF2-40B4-BE49-F238E27FC236}">
                <a16:creationId xmlns:a16="http://schemas.microsoft.com/office/drawing/2014/main" id="{37CA13CF-8D30-4C51-B679-B50B600E1FBE}"/>
              </a:ext>
            </a:extLst>
          </p:cNvPr>
          <p:cNvSpPr/>
          <p:nvPr/>
        </p:nvSpPr>
        <p:spPr>
          <a:xfrm>
            <a:off x="9884780" y="2314937"/>
            <a:ext cx="1932972" cy="912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chăm</a:t>
            </a:r>
            <a:endParaRPr lang="en-US" sz="4400" dirty="0">
              <a:solidFill>
                <a:schemeClr val="tx1"/>
              </a:solidFill>
              <a:latin typeface="#9Slide07 IcielBC Cubano Normal" panose="00000500000000000000" pitchFamily="2" charset="0"/>
            </a:endParaRPr>
          </a:p>
        </p:txBody>
      </p:sp>
      <p:sp>
        <p:nvSpPr>
          <p:cNvPr id="11" name="Rectangle: Rounded Corners 10">
            <a:extLst>
              <a:ext uri="{FF2B5EF4-FFF2-40B4-BE49-F238E27FC236}">
                <a16:creationId xmlns:a16="http://schemas.microsoft.com/office/drawing/2014/main" id="{D1F4C46D-8B67-4B5A-B269-BB51DFC87A18}"/>
              </a:ext>
            </a:extLst>
          </p:cNvPr>
          <p:cNvSpPr/>
          <p:nvPr/>
        </p:nvSpPr>
        <p:spPr>
          <a:xfrm>
            <a:off x="4988689" y="3373548"/>
            <a:ext cx="1932972"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thái</a:t>
            </a:r>
            <a:endParaRPr lang="en-US" sz="4400" dirty="0">
              <a:solidFill>
                <a:schemeClr val="tx1"/>
              </a:solidFill>
              <a:latin typeface="#9Slide07 IcielBC Cubano Normal" panose="00000500000000000000" pitchFamily="2" charset="0"/>
            </a:endParaRPr>
          </a:p>
        </p:txBody>
      </p:sp>
      <p:sp>
        <p:nvSpPr>
          <p:cNvPr id="12" name="Rectangle: Rounded Corners 11">
            <a:extLst>
              <a:ext uri="{FF2B5EF4-FFF2-40B4-BE49-F238E27FC236}">
                <a16:creationId xmlns:a16="http://schemas.microsoft.com/office/drawing/2014/main" id="{18B911B8-29E2-4AE1-9A1F-88E3790AE4ED}"/>
              </a:ext>
            </a:extLst>
          </p:cNvPr>
          <p:cNvSpPr/>
          <p:nvPr/>
        </p:nvSpPr>
        <p:spPr>
          <a:xfrm>
            <a:off x="7490748" y="3373548"/>
            <a:ext cx="2127813"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Cơ</a:t>
            </a:r>
            <a:r>
              <a:rPr lang="en-US" sz="4400" dirty="0">
                <a:solidFill>
                  <a:schemeClr val="tx1"/>
                </a:solidFill>
                <a:latin typeface="#9Slide07 IcielBC Cubano Normal" panose="00000500000000000000" pitchFamily="2" charset="0"/>
              </a:rPr>
              <a:t> - ho</a:t>
            </a:r>
          </a:p>
        </p:txBody>
      </p:sp>
      <p:sp>
        <p:nvSpPr>
          <p:cNvPr id="13" name="Rectangle: Rounded Corners 12">
            <a:extLst>
              <a:ext uri="{FF2B5EF4-FFF2-40B4-BE49-F238E27FC236}">
                <a16:creationId xmlns:a16="http://schemas.microsoft.com/office/drawing/2014/main" id="{9F6F8149-E0B9-46C7-8CA3-C9B4BAD20E52}"/>
              </a:ext>
            </a:extLst>
          </p:cNvPr>
          <p:cNvSpPr/>
          <p:nvPr/>
        </p:nvSpPr>
        <p:spPr>
          <a:xfrm>
            <a:off x="9884780" y="3373548"/>
            <a:ext cx="1932972" cy="9125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BC Cubano Normal" panose="00000500000000000000" pitchFamily="2" charset="0"/>
              </a:rPr>
              <a:t>ê - </a:t>
            </a:r>
            <a:r>
              <a:rPr lang="en-US" sz="4400" dirty="0" err="1">
                <a:solidFill>
                  <a:schemeClr val="tx1"/>
                </a:solidFill>
                <a:latin typeface="#9Slide07 IcielBC Cubano Normal" panose="00000500000000000000" pitchFamily="2" charset="0"/>
              </a:rPr>
              <a:t>đê</a:t>
            </a:r>
            <a:endParaRPr lang="en-US" sz="4400" dirty="0">
              <a:solidFill>
                <a:schemeClr val="tx1"/>
              </a:solidFill>
              <a:latin typeface="#9Slide07 IcielBC Cubano Normal" panose="00000500000000000000" pitchFamily="2" charset="0"/>
            </a:endParaRPr>
          </a:p>
        </p:txBody>
      </p:sp>
      <p:sp>
        <p:nvSpPr>
          <p:cNvPr id="14" name="Rectangle: Rounded Corners 13">
            <a:extLst>
              <a:ext uri="{FF2B5EF4-FFF2-40B4-BE49-F238E27FC236}">
                <a16:creationId xmlns:a16="http://schemas.microsoft.com/office/drawing/2014/main" id="{9C812E28-53FD-4DB4-9D18-AB847AA2E5C0}"/>
              </a:ext>
            </a:extLst>
          </p:cNvPr>
          <p:cNvSpPr/>
          <p:nvPr/>
        </p:nvSpPr>
        <p:spPr>
          <a:xfrm>
            <a:off x="5042704" y="4465041"/>
            <a:ext cx="1932972"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tày</a:t>
            </a:r>
            <a:endParaRPr lang="en-US" sz="4400" dirty="0">
              <a:solidFill>
                <a:schemeClr val="tx1"/>
              </a:solidFill>
              <a:latin typeface="#9Slide07 IcielBC Cubano Normal" panose="00000500000000000000" pitchFamily="2" charset="0"/>
            </a:endParaRPr>
          </a:p>
        </p:txBody>
      </p:sp>
      <p:sp>
        <p:nvSpPr>
          <p:cNvPr id="15" name="Rectangle: Rounded Corners 14">
            <a:extLst>
              <a:ext uri="{FF2B5EF4-FFF2-40B4-BE49-F238E27FC236}">
                <a16:creationId xmlns:a16="http://schemas.microsoft.com/office/drawing/2014/main" id="{03CC6B23-73C2-4558-BFE9-D40446E522C7}"/>
              </a:ext>
            </a:extLst>
          </p:cNvPr>
          <p:cNvSpPr/>
          <p:nvPr/>
        </p:nvSpPr>
        <p:spPr>
          <a:xfrm>
            <a:off x="7544763" y="4465041"/>
            <a:ext cx="2073797"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bana</a:t>
            </a:r>
            <a:endParaRPr lang="en-US" sz="4400" dirty="0">
              <a:solidFill>
                <a:schemeClr val="tx1"/>
              </a:solidFill>
              <a:latin typeface="#9Slide07 IcielBC Cubano Normal" panose="00000500000000000000" pitchFamily="2" charset="0"/>
            </a:endParaRPr>
          </a:p>
        </p:txBody>
      </p:sp>
      <p:sp>
        <p:nvSpPr>
          <p:cNvPr id="16" name="Rectangle: Rounded Corners 15">
            <a:extLst>
              <a:ext uri="{FF2B5EF4-FFF2-40B4-BE49-F238E27FC236}">
                <a16:creationId xmlns:a16="http://schemas.microsoft.com/office/drawing/2014/main" id="{22DCD393-8D15-4D73-868B-B205167349BD}"/>
              </a:ext>
            </a:extLst>
          </p:cNvPr>
          <p:cNvSpPr/>
          <p:nvPr/>
        </p:nvSpPr>
        <p:spPr>
          <a:xfrm>
            <a:off x="9797970" y="4465041"/>
            <a:ext cx="2073797" cy="91255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khơme</a:t>
            </a:r>
            <a:endParaRPr lang="en-US" sz="4400" dirty="0">
              <a:solidFill>
                <a:schemeClr val="tx1"/>
              </a:solidFill>
              <a:latin typeface="#9Slide07 IcielBC Cubano Normal" panose="00000500000000000000" pitchFamily="2" charset="0"/>
            </a:endParaRPr>
          </a:p>
        </p:txBody>
      </p:sp>
      <p:sp>
        <p:nvSpPr>
          <p:cNvPr id="17" name="Rectangle: Rounded Corners 16">
            <a:extLst>
              <a:ext uri="{FF2B5EF4-FFF2-40B4-BE49-F238E27FC236}">
                <a16:creationId xmlns:a16="http://schemas.microsoft.com/office/drawing/2014/main" id="{6912A4E5-6CC6-4771-AB0E-0AC6B1CA2A47}"/>
              </a:ext>
            </a:extLst>
          </p:cNvPr>
          <p:cNvSpPr/>
          <p:nvPr/>
        </p:nvSpPr>
        <p:spPr>
          <a:xfrm>
            <a:off x="5042704" y="5523652"/>
            <a:ext cx="2073796"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mnông</a:t>
            </a:r>
            <a:endParaRPr lang="en-US" sz="4400" dirty="0">
              <a:solidFill>
                <a:schemeClr val="tx1"/>
              </a:solidFill>
              <a:latin typeface="#9Slide07 IcielBC Cubano Normal" panose="00000500000000000000" pitchFamily="2" charset="0"/>
            </a:endParaRPr>
          </a:p>
        </p:txBody>
      </p:sp>
      <p:sp>
        <p:nvSpPr>
          <p:cNvPr id="18" name="Rectangle: Rounded Corners 17">
            <a:extLst>
              <a:ext uri="{FF2B5EF4-FFF2-40B4-BE49-F238E27FC236}">
                <a16:creationId xmlns:a16="http://schemas.microsoft.com/office/drawing/2014/main" id="{4E621F30-FEE8-404A-AEDE-0625020C0DEF}"/>
              </a:ext>
            </a:extLst>
          </p:cNvPr>
          <p:cNvSpPr/>
          <p:nvPr/>
        </p:nvSpPr>
        <p:spPr>
          <a:xfrm>
            <a:off x="7544764" y="5523652"/>
            <a:ext cx="2073796"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Mạ</a:t>
            </a:r>
            <a:endParaRPr lang="en-US" sz="4400" dirty="0">
              <a:solidFill>
                <a:schemeClr val="tx1"/>
              </a:solidFill>
              <a:latin typeface="#9Slide07 IcielBC Cubano Normal" panose="00000500000000000000" pitchFamily="2" charset="0"/>
            </a:endParaRPr>
          </a:p>
        </p:txBody>
      </p:sp>
      <p:sp>
        <p:nvSpPr>
          <p:cNvPr id="19" name="Rectangle: Rounded Corners 18">
            <a:extLst>
              <a:ext uri="{FF2B5EF4-FFF2-40B4-BE49-F238E27FC236}">
                <a16:creationId xmlns:a16="http://schemas.microsoft.com/office/drawing/2014/main" id="{BC76F360-7F0F-4DF4-A95B-FAB6A09D3326}"/>
              </a:ext>
            </a:extLst>
          </p:cNvPr>
          <p:cNvSpPr/>
          <p:nvPr/>
        </p:nvSpPr>
        <p:spPr>
          <a:xfrm>
            <a:off x="9938795" y="5523652"/>
            <a:ext cx="1932972" cy="9125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7 IcielBC Cubano Normal" panose="00000500000000000000" pitchFamily="2" charset="0"/>
              </a:rPr>
              <a:t>nùng</a:t>
            </a:r>
            <a:endParaRPr lang="en-US" sz="4400" dirty="0">
              <a:solidFill>
                <a:schemeClr val="tx1"/>
              </a:solidFill>
              <a:latin typeface="#9Slide07 IcielBC Cubano Normal" panose="00000500000000000000" pitchFamily="2" charset="0"/>
            </a:endParaRPr>
          </a:p>
        </p:txBody>
      </p:sp>
      <p:pic>
        <p:nvPicPr>
          <p:cNvPr id="20" name="2 Minute Timer (Nho)">
            <a:hlinkClick r:id="" action="ppaction://media"/>
            <a:extLst>
              <a:ext uri="{FF2B5EF4-FFF2-40B4-BE49-F238E27FC236}">
                <a16:creationId xmlns:a16="http://schemas.microsoft.com/office/drawing/2014/main" id="{2D21AC32-2ECD-4767-A00E-3C56FF52A7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35719" y="1200300"/>
            <a:ext cx="1476896" cy="830106"/>
          </a:xfrm>
          <a:prstGeom prst="rect">
            <a:avLst/>
          </a:prstGeom>
        </p:spPr>
      </p:pic>
    </p:spTree>
    <p:extLst>
      <p:ext uri="{BB962C8B-B14F-4D97-AF65-F5344CB8AC3E}">
        <p14:creationId xmlns:p14="http://schemas.microsoft.com/office/powerpoint/2010/main" val="152840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0"/>
                                        </p:tgtEl>
                                      </p:cBhvr>
                                    </p:cmd>
                                  </p:childTnLst>
                                </p:cTn>
                              </p:par>
                            </p:childTnLst>
                          </p:cTn>
                        </p:par>
                      </p:childTnLst>
                    </p:cTn>
                  </p:par>
                </p:childTnLst>
              </p:cTn>
              <p:nextCondLst>
                <p:cond evt="onClick" delay="0">
                  <p:tgtEl>
                    <p:spTgt spid="20"/>
                  </p:tgtEl>
                </p:cond>
              </p:nextCondLst>
            </p:seq>
            <p:video>
              <p:cMediaNode vol="80000">
                <p:cTn id="55" fill="hold" display="0">
                  <p:stCondLst>
                    <p:cond delay="indefinite"/>
                  </p:stCondLst>
                </p:cTn>
                <p:tgtEl>
                  <p:spTgt spid="20"/>
                </p:tgtEl>
              </p:cMediaNode>
            </p:vide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81DD51-8545-4DC4-9E4F-2EDAD3C3C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1176"/>
          </a:xfrm>
          <a:prstGeom prst="rect">
            <a:avLst/>
          </a:prstGeom>
        </p:spPr>
      </p:pic>
      <p:sp>
        <p:nvSpPr>
          <p:cNvPr id="3074" name="AutoShape 2" descr="PDF] Sách giáo khoa địa lý 8 (bản đầy đủ)">
            <a:extLst>
              <a:ext uri="{FF2B5EF4-FFF2-40B4-BE49-F238E27FC236}">
                <a16:creationId xmlns:a16="http://schemas.microsoft.com/office/drawing/2014/main" id="{CC707F19-9B62-4030-8230-F5628B19A46D}"/>
              </a:ext>
            </a:extLst>
          </p:cNvPr>
          <p:cNvSpPr>
            <a:spLocks noChangeAspect="1" noChangeArrowheads="1"/>
          </p:cNvSpPr>
          <p:nvPr/>
        </p:nvSpPr>
        <p:spPr bwMode="auto">
          <a:xfrm>
            <a:off x="2362200" y="32766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80" name="TextBox 11">
            <a:extLst>
              <a:ext uri="{FF2B5EF4-FFF2-40B4-BE49-F238E27FC236}">
                <a16:creationId xmlns:a16="http://schemas.microsoft.com/office/drawing/2014/main" id="{9DC9FF9E-9E52-4106-A143-3020BC1D4066}"/>
              </a:ext>
            </a:extLst>
          </p:cNvPr>
          <p:cNvSpPr txBox="1">
            <a:spLocks noChangeArrowheads="1"/>
          </p:cNvSpPr>
          <p:nvPr/>
        </p:nvSpPr>
        <p:spPr bwMode="auto">
          <a:xfrm>
            <a:off x="297873" y="321618"/>
            <a:ext cx="115962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FFFF00"/>
                </a:solidFill>
                <a:latin typeface="Times New Roman" panose="02020603050405020304" pitchFamily="18" charset="0"/>
                <a:cs typeface="Times New Roman" panose="02020603050405020304" pitchFamily="18" charset="0"/>
              </a:rPr>
              <a:t>HƯỚNG DẪN HỌC: ĐỊA LÍ 9</a:t>
            </a:r>
          </a:p>
        </p:txBody>
      </p:sp>
      <p:sp>
        <p:nvSpPr>
          <p:cNvPr id="6" name="TextBox 5">
            <a:extLst>
              <a:ext uri="{FF2B5EF4-FFF2-40B4-BE49-F238E27FC236}">
                <a16:creationId xmlns:a16="http://schemas.microsoft.com/office/drawing/2014/main" id="{DE255D5F-8DBC-43DE-935A-6E2AF2FF49E8}"/>
              </a:ext>
            </a:extLst>
          </p:cNvPr>
          <p:cNvSpPr txBox="1"/>
          <p:nvPr/>
        </p:nvSpPr>
        <p:spPr>
          <a:xfrm>
            <a:off x="636733" y="1012096"/>
            <a:ext cx="11076997" cy="5372048"/>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1. Chuẩn bị đầy đủ đồ dung học tập: SGK, tập bản đồ/ Atlat Việt Nam, vở ghi.</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2. Nội dung trọng tâm bài:        (nên sử dụng chức năng chụp màn hình để lưu lại nội dung bài học) </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3. Bài tập về nhà:</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 Ôn bài cũ: Trả lời các câu hỏi bài đã học vào vở. </a:t>
            </a:r>
          </a:p>
          <a:p>
            <a:pPr indent="401638"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 Chuẩn bị bài mới:</a:t>
            </a:r>
          </a:p>
          <a:p>
            <a:pPr marL="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 Đọc bài 2 – 3 lần.</a:t>
            </a:r>
          </a:p>
          <a:p>
            <a:pPr marL="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 Trả lời các câu hỏi in nghiêng của bài mới vào vở.</a:t>
            </a:r>
          </a:p>
          <a:p>
            <a:pPr marL="914400" indent="-457200" algn="just" eaLnBrk="1" fontAlgn="auto" hangingPunct="1">
              <a:lnSpc>
                <a:spcPct val="120000"/>
              </a:lnSpc>
              <a:spcBef>
                <a:spcPts val="0"/>
              </a:spcBef>
              <a:spcAft>
                <a:spcPts val="0"/>
              </a:spcAft>
              <a:buFontTx/>
              <a:buChar char="-"/>
              <a:defRPr/>
            </a:pPr>
            <a:r>
              <a:rPr lang="en-US" sz="2400">
                <a:solidFill>
                  <a:schemeClr val="bg1"/>
                </a:solidFill>
                <a:latin typeface="Times New Roman" panose="02020603050405020304" pitchFamily="18" charset="0"/>
                <a:cs typeface="Times New Roman" panose="02020603050405020304" pitchFamily="18" charset="0"/>
              </a:rPr>
              <a:t>Nộp bài tập qua Azota.  </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4. Điểm tích lũy:</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 Cộng điểm: </a:t>
            </a:r>
          </a:p>
          <a:p>
            <a:pPr indent="457200" algn="just" eaLnBrk="1" fontAlgn="auto" hangingPunct="1">
              <a:lnSpc>
                <a:spcPct val="120000"/>
              </a:lnSpc>
              <a:spcBef>
                <a:spcPts val="0"/>
              </a:spcBef>
              <a:spcAft>
                <a:spcPts val="0"/>
              </a:spcAft>
              <a:defRPr/>
            </a:pPr>
            <a:r>
              <a:rPr lang="en-US" sz="2400">
                <a:solidFill>
                  <a:schemeClr val="bg1"/>
                </a:solidFill>
                <a:latin typeface="Times New Roman" panose="02020603050405020304" pitchFamily="18" charset="0"/>
                <a:cs typeface="Times New Roman" panose="02020603050405020304" pitchFamily="18" charset="0"/>
              </a:rPr>
              <a:t>- Điểm trừ: </a:t>
            </a:r>
          </a:p>
        </p:txBody>
      </p:sp>
      <p:pic>
        <p:nvPicPr>
          <p:cNvPr id="11" name="Picture 10">
            <a:extLst>
              <a:ext uri="{FF2B5EF4-FFF2-40B4-BE49-F238E27FC236}">
                <a16:creationId xmlns:a16="http://schemas.microsoft.com/office/drawing/2014/main" id="{F86CFFAB-FEF4-421F-96B9-509281944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0397" y="1466131"/>
            <a:ext cx="706178" cy="706178"/>
          </a:xfrm>
          <a:prstGeom prst="rect">
            <a:avLst/>
          </a:prstGeom>
        </p:spPr>
      </p:pic>
      <p:pic>
        <p:nvPicPr>
          <p:cNvPr id="12" name="Picture 11">
            <a:extLst>
              <a:ext uri="{FF2B5EF4-FFF2-40B4-BE49-F238E27FC236}">
                <a16:creationId xmlns:a16="http://schemas.microsoft.com/office/drawing/2014/main" id="{2AEBCD46-4BFC-4273-A67A-5B5D90E835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6611" y="4113651"/>
            <a:ext cx="2830768" cy="22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ách - Tập bản đồ Địa Lí 9 | Shopee Việt Nam">
            <a:extLst>
              <a:ext uri="{FF2B5EF4-FFF2-40B4-BE49-F238E27FC236}">
                <a16:creationId xmlns:a16="http://schemas.microsoft.com/office/drawing/2014/main" id="{810D2EB3-D0F9-47C9-B835-8995C941C9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06" r="15180"/>
          <a:stretch/>
        </p:blipFill>
        <p:spPr bwMode="auto">
          <a:xfrm>
            <a:off x="9875590" y="1915945"/>
            <a:ext cx="1856871" cy="2682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E5C42B6-30EF-4AC7-9E61-53D8E9FC82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13333" r="13333"/>
          <a:stretch>
            <a:fillRect/>
          </a:stretch>
        </p:blipFill>
        <p:spPr bwMode="auto">
          <a:xfrm>
            <a:off x="8487615" y="3050526"/>
            <a:ext cx="1856871" cy="25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Sách Giáo Khoa Địa Lí Lớp 9 Mới Nhất | Tải Sách Miễn Phí">
            <a:extLst>
              <a:ext uri="{FF2B5EF4-FFF2-40B4-BE49-F238E27FC236}">
                <a16:creationId xmlns:a16="http://schemas.microsoft.com/office/drawing/2014/main" id="{663F35E3-F88A-4C5D-9E2A-C78A8D10B01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080" r="16583" b="3865"/>
          <a:stretch/>
        </p:blipFill>
        <p:spPr bwMode="auto">
          <a:xfrm>
            <a:off x="10039461" y="4193219"/>
            <a:ext cx="1515806" cy="2116564"/>
          </a:xfrm>
          <a:prstGeom prst="rect">
            <a:avLst/>
          </a:prstGeom>
          <a:noFill/>
          <a:extLst>
            <a:ext uri="{909E8E84-426E-40DD-AFC4-6F175D3DCCD1}">
              <a14:hiddenFill xmlns:a14="http://schemas.microsoft.com/office/drawing/2010/main">
                <a:solidFill>
                  <a:srgbClr val="FFFFFF"/>
                </a:solidFill>
              </a14:hiddenFill>
            </a:ext>
          </a:extLst>
        </p:spPr>
      </p:pic>
      <p:pic>
        <p:nvPicPr>
          <p:cNvPr id="13" name="Media1">
            <a:hlinkClick r:id="" action="ppaction://media"/>
            <a:extLst>
              <a:ext uri="{FF2B5EF4-FFF2-40B4-BE49-F238E27FC236}">
                <a16:creationId xmlns:a16="http://schemas.microsoft.com/office/drawing/2014/main" id="{6DE9D1C8-4369-4847-A958-35E87CC2285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76300" y="5602627"/>
            <a:ext cx="609600" cy="609600"/>
          </a:xfrm>
          <a:prstGeom prst="rect">
            <a:avLst/>
          </a:prstGeom>
        </p:spPr>
      </p:pic>
    </p:spTree>
    <p:custDataLst>
      <p:tags r:id="rId1"/>
    </p:custDataLst>
    <p:extLst>
      <p:ext uri="{BB962C8B-B14F-4D97-AF65-F5344CB8AC3E}">
        <p14:creationId xmlns:p14="http://schemas.microsoft.com/office/powerpoint/2010/main" val="264736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2835">
        <p15:prstTrans prst="peelOff"/>
      </p:transition>
    </mc:Choice>
    <mc:Fallback xmlns="">
      <p:transition spd="slow" advTm="1228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06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67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704975" y="3243263"/>
            <a:ext cx="184150" cy="366712"/>
          </a:xfrm>
          <a:prstGeom prst="rect">
            <a:avLst/>
          </a:prstGeom>
          <a:noFill/>
          <a:ln w="9525">
            <a:noFill/>
            <a:miter lim="800000"/>
            <a:headEnd/>
            <a:tailEnd/>
          </a:ln>
          <a:effectLst/>
        </p:spPr>
        <p:txBody>
          <a:bodyPr wrap="none">
            <a:spAutoFit/>
          </a:bodyPr>
          <a:lstStyle/>
          <a:p>
            <a:pPr algn="r" eaLnBrk="1" hangingPunct="1">
              <a:defRPr/>
            </a:pPr>
            <a:endParaRPr lang="en-US"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524000" y="304800"/>
            <a:ext cx="91440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981200" y="2667000"/>
            <a:ext cx="82296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92869" y="1516063"/>
            <a:ext cx="11641931" cy="5075237"/>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80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750094" y="2635624"/>
            <a:ext cx="10984706"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2, 3 SGK</a:t>
            </a: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endPar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defRPr/>
            </a:pP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Chuẩn bị bài mới -  bài 2 Dân số và gia tang dân số. ( số dân mới nhất) </a:t>
            </a:r>
            <a:endPar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28" name="Text Box 4"/>
          <p:cNvSpPr txBox="1">
            <a:spLocks noChangeArrowheads="1"/>
          </p:cNvSpPr>
          <p:nvPr/>
        </p:nvSpPr>
        <p:spPr bwMode="auto">
          <a:xfrm>
            <a:off x="668822" y="118293"/>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1" y="834954"/>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Độc đáo bộ emoji về 54 dân tộc anh em của Việt Nam - Urbanist Vietnam">
            <a:extLst>
              <a:ext uri="{FF2B5EF4-FFF2-40B4-BE49-F238E27FC236}">
                <a16:creationId xmlns:a16="http://schemas.microsoft.com/office/drawing/2014/main" id="{4606CF77-E0C7-4128-A669-9E689D8FACD5}"/>
              </a:ext>
            </a:extLst>
          </p:cNvPr>
          <p:cNvPicPr>
            <a:picLocks noChangeAspect="1" noChangeArrowheads="1"/>
          </p:cNvPicPr>
          <p:nvPr/>
        </p:nvPicPr>
        <p:blipFill rotWithShape="1">
          <a:blip r:embed="rId4">
            <a:clrChange>
              <a:clrFrom>
                <a:srgbClr val="F2EDE7"/>
              </a:clrFrom>
              <a:clrTo>
                <a:srgbClr val="F2EDE7">
                  <a:alpha val="0"/>
                </a:srgbClr>
              </a:clrTo>
            </a:clrChange>
            <a:extLst>
              <a:ext uri="{28A0092B-C50C-407E-A947-70E740481C1C}">
                <a14:useLocalDpi xmlns:a14="http://schemas.microsoft.com/office/drawing/2010/main" val="0"/>
              </a:ext>
            </a:extLst>
          </a:blip>
          <a:srcRect t="5036" b="76393"/>
          <a:stretch/>
        </p:blipFill>
        <p:spPr bwMode="auto">
          <a:xfrm>
            <a:off x="4855493" y="4419601"/>
            <a:ext cx="6887970" cy="223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707">
        <p15:prstTrans prst="pageCurlDouble"/>
      </p:transition>
    </mc:Choice>
    <mc:Fallback xmlns="">
      <p:transition spd="slow" advTm="207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1295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963863" y="3052763"/>
            <a:ext cx="4841875" cy="1009650"/>
          </a:xfrm>
          <a:prstGeom prst="rect">
            <a:avLst/>
          </a:prstGeom>
        </p:spPr>
        <p:txBody>
          <a:bodyPr wrap="none" fromWordArt="1">
            <a:prstTxWarp prst="textPlain">
              <a:avLst>
                <a:gd name="adj" fmla="val 50000"/>
              </a:avLst>
            </a:prstTxWarp>
          </a:bodyPr>
          <a:lstStyle/>
          <a:p>
            <a:pPr algn="ctr"/>
            <a:r>
              <a:rPr lang="en-US" sz="36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12896850" y="4495800"/>
            <a:ext cx="5597525" cy="1092200"/>
          </a:xfrm>
          <a:prstGeom prst="rect">
            <a:avLst/>
          </a:prstGeom>
        </p:spPr>
        <p:txBody>
          <a:bodyPr wrap="none" fromWordArt="1">
            <a:prstTxWarp prst="textDoubleWave1">
              <a:avLst>
                <a:gd name="adj1" fmla="val 12500"/>
                <a:gd name="adj2" fmla="val -51"/>
              </a:avLst>
            </a:prstTxWarp>
          </a:bodyPr>
          <a:lstStyle/>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advTm="139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CFEA16-B80A-456C-A502-3A9ECA46B91C}"/>
              </a:ext>
            </a:extLst>
          </p:cNvPr>
          <p:cNvSpPr txBox="1"/>
          <p:nvPr/>
        </p:nvSpPr>
        <p:spPr>
          <a:xfrm>
            <a:off x="0" y="0"/>
            <a:ext cx="12191979" cy="1457771"/>
          </a:xfrm>
          <a:prstGeom prst="rect">
            <a:avLst/>
          </a:prstGeom>
          <a:noFill/>
        </p:spPr>
        <p:txBody>
          <a:bodyPr wrap="square">
            <a:spAutoFit/>
          </a:bodyPr>
          <a:lstStyle/>
          <a:p>
            <a:pPr marL="0" marR="0" indent="180340" algn="ctr">
              <a:lnSpc>
                <a:spcPct val="120000"/>
              </a:lnSpc>
              <a:spcBef>
                <a:spcPts val="0"/>
              </a:spcBef>
              <a:spcAft>
                <a:spcPts val="0"/>
              </a:spcAft>
            </a:pPr>
            <a:r>
              <a:rPr lang="en-US" sz="8000" b="1" kern="1400" spc="-50">
                <a:solidFill>
                  <a:srgbClr val="FF0000"/>
                </a:solidFill>
                <a:latin typeface="#9Slide07 IcielBC Cubano Normal" panose="00000500000000000000" pitchFamily="2" charset="0"/>
                <a:ea typeface="Times New Roman" panose="02020603050405020304" pitchFamily="18" charset="0"/>
                <a:cs typeface="Times New Roman" panose="02020603050405020304" pitchFamily="18" charset="0"/>
              </a:rPr>
              <a:t>Địa lí Việt Nam </a:t>
            </a:r>
            <a:r>
              <a:rPr lang="en-US" sz="8000" kern="1400" spc="-50">
                <a:solidFill>
                  <a:srgbClr val="FF0000"/>
                </a:solidFill>
                <a:latin typeface="+mj-lt"/>
                <a:ea typeface="Times New Roman" panose="02020603050405020304" pitchFamily="18" charset="0"/>
                <a:cs typeface="Times New Roman" panose="02020603050405020304" pitchFamily="18" charset="0"/>
              </a:rPr>
              <a:t>(tiếp theo)</a:t>
            </a:r>
          </a:p>
        </p:txBody>
      </p:sp>
      <p:pic>
        <p:nvPicPr>
          <p:cNvPr id="4" name="Picture 3">
            <a:extLst>
              <a:ext uri="{FF2B5EF4-FFF2-40B4-BE49-F238E27FC236}">
                <a16:creationId xmlns:a16="http://schemas.microsoft.com/office/drawing/2014/main" id="{21812F5F-7AC3-414F-968F-94F3555B0DAF}"/>
              </a:ext>
            </a:extLst>
          </p:cNvPr>
          <p:cNvPicPr>
            <a:picLocks noChangeAspect="1"/>
          </p:cNvPicPr>
          <p:nvPr/>
        </p:nvPicPr>
        <p:blipFill>
          <a:blip r:embed="rId2"/>
          <a:stretch>
            <a:fillRect/>
          </a:stretch>
        </p:blipFill>
        <p:spPr>
          <a:xfrm>
            <a:off x="4387008" y="2145688"/>
            <a:ext cx="3417962" cy="4600576"/>
          </a:xfrm>
          <a:prstGeom prst="rect">
            <a:avLst/>
          </a:prstGeom>
        </p:spPr>
      </p:pic>
      <p:pic>
        <p:nvPicPr>
          <p:cNvPr id="2050" name="Picture 2" descr="Đặc điểm dân cư Việt Nam và sự phân bố dân cư hiện nay">
            <a:extLst>
              <a:ext uri="{FF2B5EF4-FFF2-40B4-BE49-F238E27FC236}">
                <a16:creationId xmlns:a16="http://schemas.microsoft.com/office/drawing/2014/main" id="{2D3BCC37-0841-49DB-8092-5037B6A8C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666" y="3395486"/>
            <a:ext cx="4042817" cy="3254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0CF29C-17A2-4C56-A12A-5D9F58F5C78A}"/>
              </a:ext>
            </a:extLst>
          </p:cNvPr>
          <p:cNvSpPr txBox="1"/>
          <p:nvPr/>
        </p:nvSpPr>
        <p:spPr>
          <a:xfrm>
            <a:off x="3427704" y="1241658"/>
            <a:ext cx="5091038" cy="904030"/>
          </a:xfrm>
          <a:prstGeom prst="rect">
            <a:avLst/>
          </a:prstGeom>
          <a:noFill/>
        </p:spPr>
        <p:txBody>
          <a:bodyPr wrap="square">
            <a:spAutoFit/>
          </a:bodyPr>
          <a:lstStyle/>
          <a:p>
            <a:pPr marL="0" marR="0" indent="180340" algn="ctr">
              <a:lnSpc>
                <a:spcPct val="120000"/>
              </a:lnSpc>
              <a:spcBef>
                <a:spcPts val="0"/>
              </a:spcBef>
              <a:spcAft>
                <a:spcPts val="0"/>
              </a:spcAft>
            </a:pPr>
            <a:r>
              <a:rPr lang="en-US" sz="4800" kern="1400" spc="-50">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rPr>
              <a:t>ĐỊA LÍ DÂN CƯ</a:t>
            </a:r>
            <a:endParaRPr lang="en-US" sz="4800" kern="1400" spc="-50" dirty="0">
              <a:solidFill>
                <a:srgbClr val="FF0000"/>
              </a:solidFill>
              <a:effectLst/>
              <a:latin typeface="#9Slide03 AllRoundGothic" panose="020B07030202020201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6086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Dưới bóng nhà rông - Báo Gia Lai điện tử - Tin nhanh - Chính xác">
            <a:extLst>
              <a:ext uri="{FF2B5EF4-FFF2-40B4-BE49-F238E27FC236}">
                <a16:creationId xmlns:a16="http://schemas.microsoft.com/office/drawing/2014/main" id="{659B97D6-DBB6-45D3-921C-B4C3EE4753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7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5D271A-4743-4A91-93C4-BB8F294B034B}"/>
              </a:ext>
            </a:extLst>
          </p:cNvPr>
          <p:cNvSpPr txBox="1"/>
          <p:nvPr/>
        </p:nvSpPr>
        <p:spPr>
          <a:xfrm>
            <a:off x="21" y="933083"/>
            <a:ext cx="12191979" cy="4524315"/>
          </a:xfrm>
          <a:prstGeom prst="rect">
            <a:avLst/>
          </a:prstGeom>
          <a:noFill/>
        </p:spPr>
        <p:txBody>
          <a:bodyPr wrap="square">
            <a:spAutoFit/>
          </a:bodyPr>
          <a:lstStyle/>
          <a:p>
            <a:pPr marL="0" marR="0" indent="180340" algn="ctr">
              <a:lnSpc>
                <a:spcPct val="120000"/>
              </a:lnSpc>
              <a:spcBef>
                <a:spcPts val="0"/>
              </a:spcBef>
              <a:spcAft>
                <a:spcPts val="0"/>
              </a:spcAft>
            </a:pPr>
            <a:r>
              <a:rPr lang="vi-VN" sz="80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TIẾT 1 - </a:t>
            </a:r>
            <a:r>
              <a:rPr lang="en-US" sz="80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Bài 1</a:t>
            </a:r>
          </a:p>
          <a:p>
            <a:pPr marL="0" marR="0" indent="180340" algn="ctr">
              <a:lnSpc>
                <a:spcPct val="120000"/>
              </a:lnSpc>
              <a:spcBef>
                <a:spcPts val="0"/>
              </a:spcBef>
              <a:spcAft>
                <a:spcPts val="0"/>
              </a:spcAft>
            </a:pPr>
            <a:r>
              <a:rPr lang="en-US" sz="80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CỘNG ĐỒNG CÁC DÂN TỘC VIỆT NAM</a:t>
            </a:r>
            <a:endParaRPr lang="en-US" sz="8800" b="1"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7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LAT ĐỊA LÍ VIỆT NAM TRANG 16 - DÂN TỘC - Thư Viện 123">
            <a:extLst>
              <a:ext uri="{FF2B5EF4-FFF2-40B4-BE49-F238E27FC236}">
                <a16:creationId xmlns:a16="http://schemas.microsoft.com/office/drawing/2014/main" id="{D397C41D-5BF6-4BCA-AAAD-8F2819FD0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565" y="979163"/>
            <a:ext cx="5571035" cy="571169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7D266E2F-B69A-411F-B0DD-605CEE189572}"/>
              </a:ext>
            </a:extLst>
          </p:cNvPr>
          <p:cNvSpPr>
            <a:spLocks noGrp="1"/>
          </p:cNvSpPr>
          <p:nvPr>
            <p:ph type="title"/>
          </p:nvPr>
        </p:nvSpPr>
        <p:spPr>
          <a:xfrm>
            <a:off x="7179732" y="382036"/>
            <a:ext cx="4859867" cy="952240"/>
          </a:xfrm>
        </p:spPr>
        <p:txBody>
          <a:bodyPr>
            <a:normAutofit/>
          </a:bodyPr>
          <a:lstStyle/>
          <a:p>
            <a:pPr algn="ctr"/>
            <a:r>
              <a:rPr lang="en-US" sz="2400" b="1">
                <a:solidFill>
                  <a:srgbClr val="C00000"/>
                </a:solidFill>
              </a:rPr>
              <a:t>Atlat – trang 16, bảng 1.1 SGK/6</a:t>
            </a:r>
            <a:endParaRPr lang="en-US" sz="2400" b="1" dirty="0">
              <a:solidFill>
                <a:srgbClr val="C00000"/>
              </a:solidFill>
            </a:endParaRPr>
          </a:p>
        </p:txBody>
      </p:sp>
      <p:pic>
        <p:nvPicPr>
          <p:cNvPr id="16" name="Picture 15">
            <a:extLst>
              <a:ext uri="{FF2B5EF4-FFF2-40B4-BE49-F238E27FC236}">
                <a16:creationId xmlns:a16="http://schemas.microsoft.com/office/drawing/2014/main" id="{31C06B1C-9B7C-4EDC-AED9-F773F5EA12B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3516" t="5082" r="3283" b="18519"/>
          <a:stretch/>
        </p:blipFill>
        <p:spPr>
          <a:xfrm>
            <a:off x="220165" y="1517711"/>
            <a:ext cx="6248400" cy="3673278"/>
          </a:xfrm>
          <a:prstGeom prst="rect">
            <a:avLst/>
          </a:prstGeom>
        </p:spPr>
      </p:pic>
      <p:sp>
        <p:nvSpPr>
          <p:cNvPr id="19" name="TextBox 18">
            <a:extLst>
              <a:ext uri="{FF2B5EF4-FFF2-40B4-BE49-F238E27FC236}">
                <a16:creationId xmlns:a16="http://schemas.microsoft.com/office/drawing/2014/main" id="{462B4D15-DAFD-454E-98E2-2F2D1A62FC66}"/>
              </a:ext>
            </a:extLst>
          </p:cNvPr>
          <p:cNvSpPr txBox="1"/>
          <p:nvPr/>
        </p:nvSpPr>
        <p:spPr>
          <a:xfrm>
            <a:off x="-364062" y="0"/>
            <a:ext cx="12920123" cy="606961"/>
          </a:xfrm>
          <a:prstGeom prst="rect">
            <a:avLst/>
          </a:prstGeom>
          <a:noFill/>
        </p:spPr>
        <p:txBody>
          <a:bodyPr wrap="square">
            <a:spAutoFit/>
          </a:bodyPr>
          <a:lstStyle/>
          <a:p>
            <a:pPr marL="0" marR="0" indent="180340" algn="ctr">
              <a:lnSpc>
                <a:spcPct val="120000"/>
              </a:lnSpc>
              <a:spcBef>
                <a:spcPts val="0"/>
              </a:spcBef>
              <a:spcAft>
                <a:spcPts val="0"/>
              </a:spcAft>
            </a:pPr>
            <a:r>
              <a:rPr lang="vi-VN" sz="3000" b="1" kern="1400" spc="-50">
                <a:solidFill>
                  <a:srgbClr val="002060"/>
                </a:solidFill>
                <a:effectLst/>
                <a:latin typeface="+mj-lt"/>
                <a:ea typeface="Times New Roman" panose="02020603050405020304" pitchFamily="18" charset="0"/>
                <a:cs typeface="Times New Roman" panose="02020603050405020304" pitchFamily="18" charset="0"/>
              </a:rPr>
              <a:t>T</a:t>
            </a:r>
            <a:r>
              <a:rPr lang="en-US" sz="3000" b="1" kern="1400" spc="-50">
                <a:solidFill>
                  <a:srgbClr val="002060"/>
                </a:solidFill>
                <a:latin typeface="+mj-lt"/>
                <a:ea typeface="Times New Roman" panose="02020603050405020304" pitchFamily="18" charset="0"/>
                <a:cs typeface="Times New Roman" panose="02020603050405020304" pitchFamily="18" charset="0"/>
              </a:rPr>
              <a:t>iết</a:t>
            </a:r>
            <a:r>
              <a:rPr lang="vi-VN" sz="3000" b="1" kern="1400" spc="-50">
                <a:solidFill>
                  <a:srgbClr val="002060"/>
                </a:solidFill>
                <a:effectLst/>
                <a:latin typeface="+mj-lt"/>
                <a:ea typeface="Times New Roman" panose="02020603050405020304" pitchFamily="18" charset="0"/>
                <a:cs typeface="Times New Roman" panose="02020603050405020304" pitchFamily="18" charset="0"/>
              </a:rPr>
              <a:t> </a:t>
            </a:r>
            <a:r>
              <a:rPr lang="vi-VN" sz="3000" b="1" kern="1400" spc="-50" dirty="0">
                <a:solidFill>
                  <a:srgbClr val="002060"/>
                </a:solidFill>
                <a:effectLst/>
                <a:latin typeface="+mj-lt"/>
                <a:ea typeface="Times New Roman" panose="02020603050405020304" pitchFamily="18" charset="0"/>
                <a:cs typeface="Times New Roman" panose="02020603050405020304" pitchFamily="18" charset="0"/>
              </a:rPr>
              <a:t>1 - </a:t>
            </a:r>
            <a:r>
              <a:rPr lang="en-US" sz="3000" b="1" kern="1400" spc="-50">
                <a:solidFill>
                  <a:srgbClr val="002060"/>
                </a:solidFill>
                <a:effectLst/>
                <a:latin typeface="+mj-lt"/>
                <a:ea typeface="Times New Roman" panose="02020603050405020304" pitchFamily="18" charset="0"/>
                <a:cs typeface="Times New Roman" panose="02020603050405020304" pitchFamily="18" charset="0"/>
              </a:rPr>
              <a:t>Bài 1: CỘNG </a:t>
            </a:r>
            <a:r>
              <a:rPr lang="en-US" sz="3000" b="1" kern="1400" spc="-50" dirty="0">
                <a:solidFill>
                  <a:srgbClr val="002060"/>
                </a:solidFill>
                <a:effectLst/>
                <a:latin typeface="+mj-lt"/>
                <a:ea typeface="Times New Roman" panose="02020603050405020304" pitchFamily="18" charset="0"/>
                <a:cs typeface="Times New Roman" panose="02020603050405020304" pitchFamily="18" charset="0"/>
              </a:rPr>
              <a:t>ĐỒNG CÁC DÂN TỘC VIỆT NAM</a:t>
            </a: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253968" y="848321"/>
            <a:ext cx="557103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2060"/>
                </a:solidFill>
                <a:latin typeface="Times New Roman" panose="02020603050405020304" pitchFamily="18" charset="0"/>
                <a:cs typeface="Times New Roman" panose="02020603050405020304" pitchFamily="18" charset="0"/>
              </a:rPr>
              <a:t>1</a:t>
            </a:r>
            <a:r>
              <a:rPr lang="en-US" sz="3600">
                <a:solidFill>
                  <a:srgbClr val="002060"/>
                </a:solidFill>
                <a:latin typeface="Times New Roman" panose="02020603050405020304" pitchFamily="18" charset="0"/>
                <a:cs typeface="Times New Roman" panose="02020603050405020304" pitchFamily="18" charset="0"/>
              </a:rPr>
              <a:t>. Các dân tộc Việt Nam</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5DA3A64-F305-496D-A7CC-D64486D0A953}"/>
              </a:ext>
            </a:extLst>
          </p:cNvPr>
          <p:cNvSpPr/>
          <p:nvPr/>
        </p:nvSpPr>
        <p:spPr>
          <a:xfrm>
            <a:off x="272276" y="5081554"/>
            <a:ext cx="4522500" cy="171310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67D7938-CB1D-4A2F-AABF-6C83DDE3B9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4794776" y="5340289"/>
            <a:ext cx="1178541" cy="1464470"/>
          </a:xfrm>
          <a:prstGeom prst="rect">
            <a:avLst/>
          </a:prstGeom>
        </p:spPr>
      </p:pic>
      <p:sp>
        <p:nvSpPr>
          <p:cNvPr id="10" name="Text Box 18">
            <a:extLst>
              <a:ext uri="{FF2B5EF4-FFF2-40B4-BE49-F238E27FC236}">
                <a16:creationId xmlns:a16="http://schemas.microsoft.com/office/drawing/2014/main" id="{19E74B57-3637-4030-9404-0A729C77D8DE}"/>
              </a:ext>
            </a:extLst>
          </p:cNvPr>
          <p:cNvSpPr txBox="1">
            <a:spLocks noChangeArrowheads="1"/>
          </p:cNvSpPr>
          <p:nvPr/>
        </p:nvSpPr>
        <p:spPr bwMode="auto">
          <a:xfrm>
            <a:off x="330132" y="5553213"/>
            <a:ext cx="4516755" cy="830997"/>
          </a:xfrm>
          <a:prstGeom prst="rect">
            <a:avLst/>
          </a:prstGeom>
          <a:noFill/>
          <a:ln w="2857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chemeClr val="tx1">
                    <a:lumMod val="95000"/>
                    <a:lumOff val="5000"/>
                  </a:schemeClr>
                </a:solidFill>
                <a:latin typeface="Times New Roman" panose="02020603050405020304" pitchFamily="18" charset="0"/>
              </a:rPr>
              <a:t>Nước ta có bao nhiêu dân tộc, hãy kể tên các dân tộc mà em biết? </a:t>
            </a:r>
          </a:p>
        </p:txBody>
      </p:sp>
    </p:spTree>
    <p:extLst>
      <p:ext uri="{BB962C8B-B14F-4D97-AF65-F5344CB8AC3E}">
        <p14:creationId xmlns:p14="http://schemas.microsoft.com/office/powerpoint/2010/main" val="19533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232676-EE65-493C-9203-5E373938A8B0}"/>
              </a:ext>
            </a:extLst>
          </p:cNvPr>
          <p:cNvSpPr txBox="1"/>
          <p:nvPr/>
        </p:nvSpPr>
        <p:spPr>
          <a:xfrm>
            <a:off x="424796" y="1177003"/>
            <a:ext cx="6398138" cy="4047262"/>
          </a:xfrm>
          <a:prstGeom prst="rect">
            <a:avLst/>
          </a:prstGeom>
          <a:solidFill>
            <a:schemeClr val="accent4">
              <a:lumMod val="20000"/>
              <a:lumOff val="80000"/>
            </a:schemeClr>
          </a:solidFill>
        </p:spPr>
        <p:txBody>
          <a:bodyPr wrap="square">
            <a:spAutoFit/>
          </a:bodyPr>
          <a:lstStyle/>
          <a:p>
            <a:pPr algn="just">
              <a:lnSpc>
                <a:spcPct val="120000"/>
              </a:lnSpc>
            </a:pP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Tính đến 0 giờ ngày 01/4/2019, tổng số người dân tộc Kinh là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82.085.729</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người, chiếm</a:t>
            </a:r>
            <a:r>
              <a:rPr lang="en-US"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85,3% </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dân số cả nước, tổng số người dân tộc khác là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14.123.255</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người, chiếm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14,7%.</a:t>
            </a:r>
          </a:p>
          <a:p>
            <a:pPr algn="just">
              <a:lnSpc>
                <a:spcPct val="120000"/>
              </a:lnSpc>
            </a:pP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Trong 10 năm qua,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tỷ lệ tăng dân số </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bình quân năm của nhóm dân tộc khác là 1,42%/năm, </a:t>
            </a:r>
            <a:r>
              <a:rPr lang="vi-VN" sz="2400" b="1" i="0" dirty="0">
                <a:solidFill>
                  <a:srgbClr val="FF0000"/>
                </a:solidFill>
                <a:effectLst/>
                <a:latin typeface="Roboto" panose="02000000000000000000" pitchFamily="2" charset="0"/>
                <a:ea typeface="Roboto" panose="02000000000000000000" pitchFamily="2" charset="0"/>
                <a:cs typeface="Roboto" panose="02000000000000000000" pitchFamily="2" charset="0"/>
              </a:rPr>
              <a:t>cao hơn </a:t>
            </a:r>
            <a:r>
              <a:rPr lang="vi-VN"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bình quân chung của cả nước và cao hơn nhóm dân tộc Kinh (1,09%/năm).</a:t>
            </a:r>
            <a:endParaRPr lang="en-US" sz="2400" b="0" i="0" dirty="0">
              <a:solidFill>
                <a:srgbClr val="222222"/>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7" name="Picture 6" descr="Chart, pie chart&#10;&#10;Description automatically generated">
            <a:extLst>
              <a:ext uri="{FF2B5EF4-FFF2-40B4-BE49-F238E27FC236}">
                <a16:creationId xmlns:a16="http://schemas.microsoft.com/office/drawing/2014/main" id="{0442D093-FEE9-4F42-ADE6-0C1A01CB7724}"/>
              </a:ext>
            </a:extLst>
          </p:cNvPr>
          <p:cNvPicPr>
            <a:picLocks noChangeAspect="1"/>
          </p:cNvPicPr>
          <p:nvPr/>
        </p:nvPicPr>
        <p:blipFill>
          <a:blip r:embed="rId2"/>
          <a:stretch>
            <a:fillRect/>
          </a:stretch>
        </p:blipFill>
        <p:spPr>
          <a:xfrm>
            <a:off x="7067575" y="364593"/>
            <a:ext cx="4879783" cy="4930090"/>
          </a:xfrm>
          <a:prstGeom prst="rect">
            <a:avLst/>
          </a:prstGeom>
        </p:spPr>
      </p:pic>
      <p:sp>
        <p:nvSpPr>
          <p:cNvPr id="10" name="Title 1">
            <a:extLst>
              <a:ext uri="{FF2B5EF4-FFF2-40B4-BE49-F238E27FC236}">
                <a16:creationId xmlns:a16="http://schemas.microsoft.com/office/drawing/2014/main" id="{FCBACDC9-22EC-4EE6-A108-DBF1F32A9BA7}"/>
              </a:ext>
            </a:extLst>
          </p:cNvPr>
          <p:cNvSpPr>
            <a:spLocks noGrp="1"/>
          </p:cNvSpPr>
          <p:nvPr>
            <p:ph type="title"/>
          </p:nvPr>
        </p:nvSpPr>
        <p:spPr>
          <a:xfrm>
            <a:off x="617707" y="246974"/>
            <a:ext cx="5853416" cy="952240"/>
          </a:xfrm>
        </p:spPr>
        <p:txBody>
          <a:bodyPr>
            <a:normAutofit fontScale="90000"/>
          </a:bodyPr>
          <a:lstStyle/>
          <a:p>
            <a:pPr algn="ctr"/>
            <a:r>
              <a:rPr lang="en-US" b="1" dirty="0">
                <a:solidFill>
                  <a:srgbClr val="C00000"/>
                </a:solidFill>
                <a:latin typeface="#9Slide07 IcielBC Cubano Normal" panose="00000500000000000000" pitchFamily="2" charset="0"/>
              </a:rPr>
              <a:t>CHUYÊN GIA LÊN TIẾNG</a:t>
            </a:r>
          </a:p>
        </p:txBody>
      </p:sp>
      <p:sp>
        <p:nvSpPr>
          <p:cNvPr id="11" name="TextBox 10">
            <a:extLst>
              <a:ext uri="{FF2B5EF4-FFF2-40B4-BE49-F238E27FC236}">
                <a16:creationId xmlns:a16="http://schemas.microsoft.com/office/drawing/2014/main" id="{6EC97DB8-FAF9-4379-8C7A-2FC54D6FD18A}"/>
              </a:ext>
            </a:extLst>
          </p:cNvPr>
          <p:cNvSpPr txBox="1"/>
          <p:nvPr/>
        </p:nvSpPr>
        <p:spPr>
          <a:xfrm>
            <a:off x="1544564" y="5630116"/>
            <a:ext cx="9038769" cy="980910"/>
          </a:xfrm>
          <a:prstGeom prst="rect">
            <a:avLst/>
          </a:prstGeom>
          <a:solidFill>
            <a:schemeClr val="accent6">
              <a:lumMod val="20000"/>
              <a:lumOff val="80000"/>
            </a:schemeClr>
          </a:solidFill>
        </p:spPr>
        <p:txBody>
          <a:bodyPr wrap="square">
            <a:spAutoFit/>
          </a:bodyPr>
          <a:lstStyle/>
          <a:p>
            <a:pPr marL="0" marR="0" indent="0" algn="just">
              <a:lnSpc>
                <a:spcPct val="115000"/>
              </a:lnSpc>
              <a:spcBef>
                <a:spcPts val="0"/>
              </a:spcBef>
              <a:spcAft>
                <a:spcPts val="0"/>
              </a:spcAft>
            </a:pPr>
            <a:r>
              <a:rPr lang="en-US" sz="2600" b="1" dirty="0" err="1">
                <a:latin typeface="Roboto" panose="02000000000000000000" pitchFamily="2" charset="0"/>
                <a:ea typeface="Roboto" panose="02000000000000000000" pitchFamily="2" charset="0"/>
                <a:cs typeface="Roboto" panose="02000000000000000000" pitchFamily="2" charset="0"/>
              </a:rPr>
              <a:t>Đọc</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thông</a:t>
            </a:r>
            <a:r>
              <a:rPr lang="en-US" sz="2600" b="1" dirty="0">
                <a:latin typeface="Roboto" panose="02000000000000000000" pitchFamily="2" charset="0"/>
                <a:ea typeface="Roboto" panose="02000000000000000000" pitchFamily="2" charset="0"/>
                <a:cs typeface="Roboto" panose="02000000000000000000" pitchFamily="2" charset="0"/>
              </a:rPr>
              <a:t> tin </a:t>
            </a:r>
            <a:r>
              <a:rPr lang="en-US" sz="2600" b="1" dirty="0" err="1">
                <a:latin typeface="Roboto" panose="02000000000000000000" pitchFamily="2" charset="0"/>
                <a:ea typeface="Roboto" panose="02000000000000000000" pitchFamily="2" charset="0"/>
                <a:cs typeface="Roboto" panose="02000000000000000000" pitchFamily="2" charset="0"/>
              </a:rPr>
              <a:t>và</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quan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sát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biểu</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đồ</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hãy</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rút</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a:latin typeface="Roboto" panose="02000000000000000000" pitchFamily="2" charset="0"/>
                <a:ea typeface="Roboto" panose="02000000000000000000" pitchFamily="2" charset="0"/>
                <a:cs typeface="Roboto" panose="02000000000000000000" pitchFamily="2" charset="0"/>
              </a:rPr>
              <a:t>ra nhận xét về dân tộc Kinh và và dân tộc thiểu số. </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B9B861B5-98A4-4794-A438-518F085A85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66024" y="5146556"/>
            <a:ext cx="1178541" cy="1464470"/>
          </a:xfrm>
          <a:prstGeom prst="rect">
            <a:avLst/>
          </a:prstGeom>
        </p:spPr>
      </p:pic>
    </p:spTree>
    <p:extLst>
      <p:ext uri="{BB962C8B-B14F-4D97-AF65-F5344CB8AC3E}">
        <p14:creationId xmlns:p14="http://schemas.microsoft.com/office/powerpoint/2010/main" val="30912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93C39-1D3A-4EBE-8D82-84A368F4B02A}"/>
              </a:ext>
            </a:extLst>
          </p:cNvPr>
          <p:cNvPicPr>
            <a:picLocks noChangeAspect="1"/>
          </p:cNvPicPr>
          <p:nvPr/>
        </p:nvPicPr>
        <p:blipFill>
          <a:blip r:embed="rId3"/>
          <a:stretch>
            <a:fillRect/>
          </a:stretch>
        </p:blipFill>
        <p:spPr>
          <a:xfrm>
            <a:off x="6096000" y="307776"/>
            <a:ext cx="6096000" cy="5734388"/>
          </a:xfrm>
          <a:prstGeom prst="ellipse">
            <a:avLst/>
          </a:prstGeom>
        </p:spPr>
      </p:pic>
      <p:sp>
        <p:nvSpPr>
          <p:cNvPr id="19" name="TextBox 18">
            <a:extLst>
              <a:ext uri="{FF2B5EF4-FFF2-40B4-BE49-F238E27FC236}">
                <a16:creationId xmlns:a16="http://schemas.microsoft.com/office/drawing/2014/main" id="{A2F83123-98DF-44A3-B0D9-583FCD4ACDED}"/>
              </a:ext>
            </a:extLst>
          </p:cNvPr>
          <p:cNvSpPr txBox="1"/>
          <p:nvPr/>
        </p:nvSpPr>
        <p:spPr>
          <a:xfrm>
            <a:off x="321733" y="90679"/>
            <a:ext cx="7264400" cy="1200329"/>
          </a:xfrm>
          <a:prstGeom prst="rect">
            <a:avLst/>
          </a:prstGeom>
          <a:noFill/>
        </p:spPr>
        <p:txBody>
          <a:bodyPr wrap="square">
            <a:spAutoFit/>
          </a:bodyPr>
          <a:lstStyle/>
          <a:p>
            <a:pPr algn="ctr"/>
            <a:r>
              <a:rPr lang="en-US" sz="3600" b="0" i="0">
                <a:solidFill>
                  <a:srgbClr val="FF0000"/>
                </a:solidFill>
                <a:effectLst/>
                <a:latin typeface="Times New Roman" panose="02020603050405020304" pitchFamily="18" charset="0"/>
                <a:cs typeface="Times New Roman" panose="02020603050405020304" pitchFamily="18" charset="0"/>
              </a:rPr>
              <a:t>Tại sao Việt Nam có nhiều dân tộc sinh sống</a:t>
            </a:r>
            <a:r>
              <a:rPr lang="en-US" sz="3600">
                <a:solidFill>
                  <a:srgbClr val="FF0000"/>
                </a:solidFill>
                <a:latin typeface="Times New Roman" panose="02020603050405020304" pitchFamily="18" charset="0"/>
                <a:cs typeface="Times New Roman" panose="02020603050405020304" pitchFamily="18" charset="0"/>
              </a:rPr>
              <a:t>?</a:t>
            </a:r>
            <a:endParaRPr lang="en-US" sz="3600" b="0" i="0">
              <a:solidFill>
                <a:srgbClr val="FF0000"/>
              </a:solidFill>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E05CC3-2F73-41D5-BC60-DD803D7B7441}"/>
              </a:ext>
            </a:extLst>
          </p:cNvPr>
          <p:cNvSpPr txBox="1"/>
          <p:nvPr/>
        </p:nvSpPr>
        <p:spPr>
          <a:xfrm>
            <a:off x="1" y="2149019"/>
            <a:ext cx="6096000" cy="4401205"/>
          </a:xfrm>
          <a:prstGeom prst="rect">
            <a:avLst/>
          </a:prstGeom>
          <a:noFill/>
        </p:spPr>
        <p:txBody>
          <a:bodyPr wrap="square">
            <a:spAutoFit/>
          </a:bodyPr>
          <a:lstStyle/>
          <a:p>
            <a:pPr indent="457200" algn="just"/>
            <a:r>
              <a:rPr lang="vi-VN" sz="2800" b="0" i="0">
                <a:solidFill>
                  <a:srgbClr val="002060"/>
                </a:solidFill>
                <a:effectLst/>
                <a:latin typeface="+mj-lt"/>
              </a:rPr>
              <a:t>Trong số 54 dân tộc, có những dân tộc vốn sinh ra và phát triển trên mảnh đất Việt Nam ngay từ thửa ban đầu, có những dân tộc từ nơi khác lần lượt di cư đến nước ta. Do vị trí nước ta giao lưu hết sức thuận lợi nên nhiều dân tộc ở các nước xung quanh vì nhiều nguyên nhân đã di cư từ Bắc xuống, từ Nam lên, từ Tây sang, chủ yếu từ Bắc xuống, rồi định cư trên lãnh thổ nước ta.</a:t>
            </a:r>
            <a:endParaRPr lang="en-US" sz="2800">
              <a:solidFill>
                <a:srgbClr val="002060"/>
              </a:solidFill>
              <a:latin typeface="+mj-lt"/>
            </a:endParaRPr>
          </a:p>
        </p:txBody>
      </p:sp>
    </p:spTree>
    <p:extLst>
      <p:ext uri="{BB962C8B-B14F-4D97-AF65-F5344CB8AC3E}">
        <p14:creationId xmlns:p14="http://schemas.microsoft.com/office/powerpoint/2010/main" val="128554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62B4D15-DAFD-454E-98E2-2F2D1A62FC66}"/>
              </a:ext>
            </a:extLst>
          </p:cNvPr>
          <p:cNvSpPr txBox="1"/>
          <p:nvPr/>
        </p:nvSpPr>
        <p:spPr>
          <a:xfrm>
            <a:off x="-364062" y="0"/>
            <a:ext cx="12920123" cy="606961"/>
          </a:xfrm>
          <a:prstGeom prst="rect">
            <a:avLst/>
          </a:prstGeom>
          <a:noFill/>
        </p:spPr>
        <p:txBody>
          <a:bodyPr wrap="square">
            <a:spAutoFit/>
          </a:bodyPr>
          <a:lstStyle/>
          <a:p>
            <a:pPr marL="0" marR="0" indent="180340" algn="ctr">
              <a:lnSpc>
                <a:spcPct val="120000"/>
              </a:lnSpc>
              <a:spcBef>
                <a:spcPts val="0"/>
              </a:spcBef>
              <a:spcAft>
                <a:spcPts val="0"/>
              </a:spcAft>
            </a:pPr>
            <a:r>
              <a:rPr lang="en-US" sz="3000" b="1" kern="1400" spc="-5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Tiết - </a:t>
            </a:r>
            <a:r>
              <a:rPr lang="en-US" sz="3000" b="1" kern="1400" spc="-5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 1: CỘNG </a:t>
            </a:r>
            <a:r>
              <a:rPr lang="en-US" sz="3000" b="1" kern="1400" spc="-5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 CÁC DÂN TỘC </a:t>
            </a:r>
            <a:r>
              <a:rPr lang="en-US" sz="3000" b="1" kern="1400" spc="-50" dirty="0">
                <a:solidFill>
                  <a:srgbClr val="002060"/>
                </a:solidFill>
                <a:effectLst/>
                <a:latin typeface="+mj-lt"/>
                <a:ea typeface="Times New Roman" panose="02020603050405020304" pitchFamily="18" charset="0"/>
                <a:cs typeface="Times New Roman" panose="02020603050405020304" pitchFamily="18" charset="0"/>
              </a:rPr>
              <a:t>VIỆT NAM</a:t>
            </a: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0" y="606961"/>
            <a:ext cx="4089373"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rgbClr val="002060"/>
                </a:solidFill>
                <a:latin typeface="Times New Roman" panose="02020603050405020304" pitchFamily="18" charset="0"/>
                <a:cs typeface="Times New Roman" panose="02020603050405020304" pitchFamily="18" charset="0"/>
              </a:rPr>
              <a:t>1</a:t>
            </a:r>
            <a:r>
              <a:rPr lang="en-US" sz="3000">
                <a:solidFill>
                  <a:srgbClr val="002060"/>
                </a:solidFill>
                <a:latin typeface="Times New Roman" panose="02020603050405020304" pitchFamily="18" charset="0"/>
                <a:cs typeface="Times New Roman" panose="02020603050405020304" pitchFamily="18" charset="0"/>
              </a:rPr>
              <a:t>. Các dân tộc Việt Nam</a:t>
            </a:r>
            <a:endParaRPr lang="en-US" sz="3000" dirty="0">
              <a:solidFill>
                <a:srgbClr val="002060"/>
              </a:solidFill>
              <a:latin typeface="Times New Roman" panose="02020603050405020304" pitchFamily="18" charset="0"/>
              <a:cs typeface="Times New Roman" panose="02020603050405020304" pitchFamily="18" charset="0"/>
            </a:endParaRPr>
          </a:p>
        </p:txBody>
      </p:sp>
      <p:pic>
        <p:nvPicPr>
          <p:cNvPr id="23" name="54 dân tộc ">
            <a:hlinkClick r:id="" action="ppaction://media"/>
            <a:extLst>
              <a:ext uri="{FF2B5EF4-FFF2-40B4-BE49-F238E27FC236}">
                <a16:creationId xmlns:a16="http://schemas.microsoft.com/office/drawing/2014/main" id="{DDEB8530-F731-4662-8E99-A2AF9A5367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6400" y="1150417"/>
            <a:ext cx="9067773" cy="5100622"/>
          </a:xfrm>
          <a:prstGeom prst="rect">
            <a:avLst/>
          </a:prstGeom>
        </p:spPr>
      </p:pic>
      <p:sp>
        <p:nvSpPr>
          <p:cNvPr id="5" name="Rectangle: Rounded Corners 4">
            <a:extLst>
              <a:ext uri="{FF2B5EF4-FFF2-40B4-BE49-F238E27FC236}">
                <a16:creationId xmlns:a16="http://schemas.microsoft.com/office/drawing/2014/main" id="{FE81E643-0218-4FCF-A659-6A65F54B910F}"/>
              </a:ext>
            </a:extLst>
          </p:cNvPr>
          <p:cNvSpPr/>
          <p:nvPr/>
        </p:nvSpPr>
        <p:spPr>
          <a:xfrm>
            <a:off x="177827" y="1560731"/>
            <a:ext cx="2626698" cy="202972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FF8BAB-FC12-4448-AA41-012849197F6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289459" y="4047536"/>
            <a:ext cx="1178541" cy="1464470"/>
          </a:xfrm>
          <a:prstGeom prst="rect">
            <a:avLst/>
          </a:prstGeom>
        </p:spPr>
      </p:pic>
      <p:sp>
        <p:nvSpPr>
          <p:cNvPr id="7" name="Text Box 18">
            <a:extLst>
              <a:ext uri="{FF2B5EF4-FFF2-40B4-BE49-F238E27FC236}">
                <a16:creationId xmlns:a16="http://schemas.microsoft.com/office/drawing/2014/main" id="{E622205F-7A96-4605-8565-BBA18A8EC42C}"/>
              </a:ext>
            </a:extLst>
          </p:cNvPr>
          <p:cNvSpPr txBox="1">
            <a:spLocks noChangeArrowheads="1"/>
          </p:cNvSpPr>
          <p:nvPr/>
        </p:nvSpPr>
        <p:spPr bwMode="auto">
          <a:xfrm>
            <a:off x="177827" y="1651463"/>
            <a:ext cx="2582306" cy="1938992"/>
          </a:xfrm>
          <a:prstGeom prst="rect">
            <a:avLst/>
          </a:prstGeom>
          <a:noFill/>
          <a:ln w="2857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a:solidFill>
                  <a:schemeClr val="tx1">
                    <a:lumMod val="95000"/>
                    <a:lumOff val="5000"/>
                  </a:schemeClr>
                </a:solidFill>
                <a:latin typeface="Times New Roman" panose="02020603050405020304" pitchFamily="18" charset="0"/>
              </a:rPr>
              <a:t>Nêu cảm nhận của em sau khi xem clip? Làm thế nào để phân biệt 54 dân tộc anh em? </a:t>
            </a:r>
          </a:p>
        </p:txBody>
      </p:sp>
    </p:spTree>
    <p:extLst>
      <p:ext uri="{BB962C8B-B14F-4D97-AF65-F5344CB8AC3E}">
        <p14:creationId xmlns:p14="http://schemas.microsoft.com/office/powerpoint/2010/main" val="362551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97"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3"/>
                </p:tgtEl>
              </p:cMediaNode>
            </p:video>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Thắng cố thức ngon của người H&amp;#39;mông khi du lịch Sapa - ChuduInfo">
            <a:extLst>
              <a:ext uri="{FF2B5EF4-FFF2-40B4-BE49-F238E27FC236}">
                <a16:creationId xmlns:a16="http://schemas.microsoft.com/office/drawing/2014/main" id="{E5DBF8F0-BA3D-4508-B67A-0BD1812C2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2" r="39919" b="1"/>
          <a:stretch/>
        </p:blipFill>
        <p:spPr bwMode="auto">
          <a:xfrm>
            <a:off x="286366"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ơm lam Sapa -Gói cả núi rừng vào trong! - Checkin Travel">
            <a:extLst>
              <a:ext uri="{FF2B5EF4-FFF2-40B4-BE49-F238E27FC236}">
                <a16:creationId xmlns:a16="http://schemas.microsoft.com/office/drawing/2014/main" id="{9B34C6A2-DE5F-445A-B183-E3F0C08DE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48" r="26950" b="-2"/>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ìm hiểu về ý nghĩa và cách gói bánh chưng gù Hà Giang">
            <a:extLst>
              <a:ext uri="{FF2B5EF4-FFF2-40B4-BE49-F238E27FC236}">
                <a16:creationId xmlns:a16="http://schemas.microsoft.com/office/drawing/2014/main" id="{508787C2-676F-4047-B790-40EA44A1E4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92" r="18072" b="-2"/>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ịt Trâu Gác Bếp bị mốc có ăn được không?">
            <a:extLst>
              <a:ext uri="{FF2B5EF4-FFF2-40B4-BE49-F238E27FC236}">
                <a16:creationId xmlns:a16="http://schemas.microsoft.com/office/drawing/2014/main" id="{DC85F16F-E872-4607-9594-F94E9A7056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19" r="4458"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437D37F-5BC0-436D-8216-B37ED7FE0AFE}"/>
              </a:ext>
            </a:extLst>
          </p:cNvPr>
          <p:cNvSpPr txBox="1">
            <a:spLocks/>
          </p:cNvSpPr>
          <p:nvPr/>
        </p:nvSpPr>
        <p:spPr>
          <a:xfrm>
            <a:off x="-240649" y="-392369"/>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chemeClr val="bg1"/>
                </a:solidFill>
                <a:latin typeface="#9Slide07 IcielBC Cubano Normal" panose="00000500000000000000" pitchFamily="2" charset="0"/>
              </a:rPr>
              <a:t>Thắng</a:t>
            </a:r>
            <a:r>
              <a:rPr lang="en-US" sz="4000" b="1" dirty="0">
                <a:solidFill>
                  <a:schemeClr val="bg1"/>
                </a:solidFill>
                <a:latin typeface="#9Slide07 IcielBC Cubano Normal" panose="00000500000000000000" pitchFamily="2" charset="0"/>
              </a:rPr>
              <a:t> </a:t>
            </a:r>
            <a:r>
              <a:rPr lang="en-US" sz="4000" b="1" dirty="0" err="1">
                <a:solidFill>
                  <a:schemeClr val="bg1"/>
                </a:solidFill>
                <a:latin typeface="#9Slide07 IcielBC Cubano Normal" panose="00000500000000000000" pitchFamily="2" charset="0"/>
              </a:rPr>
              <a:t>cố</a:t>
            </a:r>
            <a:endParaRPr lang="en-US" sz="4000" b="1" dirty="0">
              <a:solidFill>
                <a:schemeClr val="bg1"/>
              </a:solidFill>
              <a:latin typeface="#9Slide07 IcielBC Cubano Normal" panose="00000500000000000000" pitchFamily="2" charset="0"/>
            </a:endParaRPr>
          </a:p>
        </p:txBody>
      </p:sp>
      <p:sp>
        <p:nvSpPr>
          <p:cNvPr id="16" name="Title 1">
            <a:extLst>
              <a:ext uri="{FF2B5EF4-FFF2-40B4-BE49-F238E27FC236}">
                <a16:creationId xmlns:a16="http://schemas.microsoft.com/office/drawing/2014/main" id="{E3CA0C3C-E3CB-49BA-9524-49061963887C}"/>
              </a:ext>
            </a:extLst>
          </p:cNvPr>
          <p:cNvSpPr txBox="1">
            <a:spLocks/>
          </p:cNvSpPr>
          <p:nvPr/>
        </p:nvSpPr>
        <p:spPr>
          <a:xfrm>
            <a:off x="3625437" y="-228680"/>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solidFill>
                  <a:schemeClr val="bg1">
                    <a:lumMod val="95000"/>
                  </a:schemeClr>
                </a:solidFill>
                <a:latin typeface="#9Slide07 IcielBC Cubano Normal" panose="00000500000000000000" pitchFamily="2" charset="0"/>
              </a:rPr>
              <a:t>Cơm</a:t>
            </a:r>
            <a:r>
              <a:rPr lang="en-US" sz="4000" b="1" dirty="0">
                <a:solidFill>
                  <a:schemeClr val="bg1">
                    <a:lumMod val="95000"/>
                  </a:schemeClr>
                </a:solidFill>
                <a:latin typeface="#9Slide07 IcielBC Cubano Normal" panose="00000500000000000000" pitchFamily="2" charset="0"/>
              </a:rPr>
              <a:t> lam</a:t>
            </a:r>
          </a:p>
        </p:txBody>
      </p:sp>
      <p:sp>
        <p:nvSpPr>
          <p:cNvPr id="17" name="Title 1">
            <a:extLst>
              <a:ext uri="{FF2B5EF4-FFF2-40B4-BE49-F238E27FC236}">
                <a16:creationId xmlns:a16="http://schemas.microsoft.com/office/drawing/2014/main" id="{6253D72D-67B1-41D6-AFD3-37F2F62594EC}"/>
              </a:ext>
            </a:extLst>
          </p:cNvPr>
          <p:cNvSpPr txBox="1">
            <a:spLocks/>
          </p:cNvSpPr>
          <p:nvPr/>
        </p:nvSpPr>
        <p:spPr>
          <a:xfrm>
            <a:off x="7716418" y="768311"/>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lumMod val="95000"/>
                  </a:schemeClr>
                </a:solidFill>
                <a:latin typeface="#9Slide07 IcielBC Cubano Normal" panose="00000500000000000000" pitchFamily="2" charset="0"/>
              </a:rPr>
              <a:t>Bánh </a:t>
            </a:r>
            <a:r>
              <a:rPr lang="en-US" sz="4000" b="1" dirty="0" err="1">
                <a:solidFill>
                  <a:schemeClr val="bg1">
                    <a:lumMod val="95000"/>
                  </a:schemeClr>
                </a:solidFill>
                <a:latin typeface="#9Slide07 IcielBC Cubano Normal" panose="00000500000000000000" pitchFamily="2" charset="0"/>
              </a:rPr>
              <a:t>chưng</a:t>
            </a:r>
            <a:r>
              <a:rPr lang="en-US" sz="4000" b="1" dirty="0">
                <a:solidFill>
                  <a:schemeClr val="bg1">
                    <a:lumMod val="95000"/>
                  </a:schemeClr>
                </a:solidFill>
                <a:latin typeface="#9Slide07 IcielBC Cubano Normal" panose="00000500000000000000" pitchFamily="2" charset="0"/>
              </a:rPr>
              <a:t> </a:t>
            </a:r>
            <a:r>
              <a:rPr lang="en-US" sz="4000" b="1" dirty="0" err="1">
                <a:solidFill>
                  <a:schemeClr val="bg1">
                    <a:lumMod val="95000"/>
                  </a:schemeClr>
                </a:solidFill>
                <a:latin typeface="#9Slide07 IcielBC Cubano Normal" panose="00000500000000000000" pitchFamily="2" charset="0"/>
              </a:rPr>
              <a:t>gù</a:t>
            </a:r>
            <a:endParaRPr lang="en-US" sz="4000" b="1" dirty="0">
              <a:solidFill>
                <a:schemeClr val="bg1">
                  <a:lumMod val="95000"/>
                </a:schemeClr>
              </a:solidFill>
              <a:latin typeface="#9Slide07 IcielBC Cubano Normal" panose="00000500000000000000" pitchFamily="2" charset="0"/>
            </a:endParaRPr>
          </a:p>
        </p:txBody>
      </p:sp>
      <p:sp>
        <p:nvSpPr>
          <p:cNvPr id="18" name="Title 1">
            <a:extLst>
              <a:ext uri="{FF2B5EF4-FFF2-40B4-BE49-F238E27FC236}">
                <a16:creationId xmlns:a16="http://schemas.microsoft.com/office/drawing/2014/main" id="{93843343-45CF-4FBB-89E4-B5456F64FBD1}"/>
              </a:ext>
            </a:extLst>
          </p:cNvPr>
          <p:cNvSpPr txBox="1">
            <a:spLocks/>
          </p:cNvSpPr>
          <p:nvPr/>
        </p:nvSpPr>
        <p:spPr>
          <a:xfrm>
            <a:off x="7716418" y="4101345"/>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bg1">
                    <a:lumMod val="95000"/>
                  </a:schemeClr>
                </a:solidFill>
                <a:latin typeface="#9Slide07 IcielBC Cubano Normal" panose="00000500000000000000" pitchFamily="2" charset="0"/>
              </a:rPr>
              <a:t>Thịt</a:t>
            </a:r>
            <a:r>
              <a:rPr lang="en-US" sz="3200" b="1" dirty="0">
                <a:solidFill>
                  <a:schemeClr val="bg1">
                    <a:lumMod val="95000"/>
                  </a:schemeClr>
                </a:solidFill>
                <a:latin typeface="#9Slide07 IcielBC Cubano Normal" panose="00000500000000000000" pitchFamily="2" charset="0"/>
              </a:rPr>
              <a:t> </a:t>
            </a:r>
            <a:r>
              <a:rPr lang="en-US" sz="3200" b="1" dirty="0" err="1">
                <a:solidFill>
                  <a:schemeClr val="bg1">
                    <a:lumMod val="95000"/>
                  </a:schemeClr>
                </a:solidFill>
                <a:latin typeface="#9Slide07 IcielBC Cubano Normal" panose="00000500000000000000" pitchFamily="2" charset="0"/>
              </a:rPr>
              <a:t>trâu</a:t>
            </a:r>
            <a:r>
              <a:rPr lang="en-US" sz="3200" b="1" dirty="0">
                <a:solidFill>
                  <a:schemeClr val="bg1">
                    <a:lumMod val="95000"/>
                  </a:schemeClr>
                </a:solidFill>
                <a:latin typeface="#9Slide07 IcielBC Cubano Normal" panose="00000500000000000000" pitchFamily="2" charset="0"/>
              </a:rPr>
              <a:t> </a:t>
            </a:r>
            <a:r>
              <a:rPr lang="en-US" sz="3200" b="1" dirty="0" err="1">
                <a:solidFill>
                  <a:schemeClr val="bg1">
                    <a:lumMod val="95000"/>
                  </a:schemeClr>
                </a:solidFill>
                <a:latin typeface="#9Slide07 IcielBC Cubano Normal" panose="00000500000000000000" pitchFamily="2" charset="0"/>
              </a:rPr>
              <a:t>gác</a:t>
            </a:r>
            <a:r>
              <a:rPr lang="en-US" sz="3200" b="1" dirty="0">
                <a:solidFill>
                  <a:schemeClr val="bg1">
                    <a:lumMod val="95000"/>
                  </a:schemeClr>
                </a:solidFill>
                <a:latin typeface="#9Slide07 IcielBC Cubano Normal" panose="00000500000000000000" pitchFamily="2" charset="0"/>
              </a:rPr>
              <a:t> </a:t>
            </a:r>
            <a:r>
              <a:rPr lang="en-US" sz="3200" b="1" dirty="0" err="1">
                <a:solidFill>
                  <a:schemeClr val="bg1">
                    <a:lumMod val="95000"/>
                  </a:schemeClr>
                </a:solidFill>
                <a:latin typeface="#9Slide07 IcielBC Cubano Normal" panose="00000500000000000000" pitchFamily="2" charset="0"/>
              </a:rPr>
              <a:t>bếp</a:t>
            </a:r>
            <a:endParaRPr lang="en-US" sz="3200" b="1" dirty="0">
              <a:solidFill>
                <a:schemeClr val="bg1">
                  <a:lumMod val="95000"/>
                </a:schemeClr>
              </a:solidFill>
              <a:latin typeface="#9Slide07 IcielBC Cubano Normal" panose="00000500000000000000" pitchFamily="2" charset="0"/>
            </a:endParaRPr>
          </a:p>
        </p:txBody>
      </p:sp>
    </p:spTree>
    <p:extLst>
      <p:ext uri="{BB962C8B-B14F-4D97-AF65-F5344CB8AC3E}">
        <p14:creationId xmlns:p14="http://schemas.microsoft.com/office/powerpoint/2010/main" val="9539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1|18.3|1.6|2.4|1.4|15"/>
</p:tagLst>
</file>

<file path=ppt/tags/tag2.xml><?xml version="1.0" encoding="utf-8"?>
<p:tagLst xmlns:a="http://schemas.openxmlformats.org/drawingml/2006/main" xmlns:r="http://schemas.openxmlformats.org/officeDocument/2006/relationships" xmlns:p="http://schemas.openxmlformats.org/presentationml/2006/main">
  <p:tag name="TIMING" val="|15.1|18.3|1.6|2.4|1.4|15"/>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2572</Words>
  <Application>Microsoft Office PowerPoint</Application>
  <PresentationFormat>Widescreen</PresentationFormat>
  <Paragraphs>178</Paragraphs>
  <Slides>21</Slides>
  <Notes>15</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#9Slide03 AllRoundGothic</vt:lpstr>
      <vt:lpstr>#9Slide07 IcielBC Cubano Normal</vt:lpstr>
      <vt:lpstr>.VnTime</vt:lpstr>
      <vt:lpstr>Arial</vt:lpstr>
      <vt:lpstr>Arial</vt:lpstr>
      <vt:lpstr>Calibri</vt:lpstr>
      <vt:lpstr>Calibri Light</vt:lpstr>
      <vt:lpstr>Roboto</vt:lpstr>
      <vt:lpstr>Tahoma</vt:lpstr>
      <vt:lpstr>Times New Roman</vt:lpstr>
      <vt:lpstr>VNI-Times</vt:lpstr>
      <vt:lpstr>Office Theme</vt:lpstr>
      <vt:lpstr>PowerPoint Presentation</vt:lpstr>
      <vt:lpstr>PowerPoint Presentation</vt:lpstr>
      <vt:lpstr>PowerPoint Presentation</vt:lpstr>
      <vt:lpstr>PowerPoint Presentation</vt:lpstr>
      <vt:lpstr>Atlat – trang 16, bảng 1.1 SGK/6</vt:lpstr>
      <vt:lpstr>CHUYÊN GIA LÊN TIẾNG</vt:lpstr>
      <vt:lpstr>PowerPoint Presentation</vt:lpstr>
      <vt:lpstr>PowerPoint Presentation</vt:lpstr>
      <vt:lpstr>PowerPoint Presentation</vt:lpstr>
      <vt:lpstr>PowerPoint Presentation</vt:lpstr>
      <vt:lpstr>PowerPoint Presentation</vt:lpstr>
      <vt:lpstr>Nhận xét sự phân bố của dân tộc Kinh và dân tộc thiểu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84974897627</cp:lastModifiedBy>
  <cp:revision>62</cp:revision>
  <dcterms:created xsi:type="dcterms:W3CDTF">2021-08-21T14:51:06Z</dcterms:created>
  <dcterms:modified xsi:type="dcterms:W3CDTF">2021-09-07T08:11:17Z</dcterms:modified>
</cp:coreProperties>
</file>