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1"/>
  </p:notesMasterIdLst>
  <p:sldIdLst>
    <p:sldId id="286" r:id="rId3"/>
    <p:sldId id="258" r:id="rId4"/>
    <p:sldId id="273" r:id="rId5"/>
    <p:sldId id="363" r:id="rId6"/>
    <p:sldId id="289" r:id="rId7"/>
    <p:sldId id="271" r:id="rId8"/>
    <p:sldId id="272" r:id="rId9"/>
    <p:sldId id="274" r:id="rId10"/>
    <p:sldId id="364" r:id="rId11"/>
    <p:sldId id="366" r:id="rId12"/>
    <p:sldId id="367" r:id="rId13"/>
    <p:sldId id="365" r:id="rId14"/>
    <p:sldId id="277" r:id="rId15"/>
    <p:sldId id="278" r:id="rId16"/>
    <p:sldId id="279" r:id="rId17"/>
    <p:sldId id="368" r:id="rId18"/>
    <p:sldId id="281" r:id="rId19"/>
    <p:sldId id="282" r:id="rId20"/>
    <p:sldId id="275" r:id="rId21"/>
    <p:sldId id="369" r:id="rId22"/>
    <p:sldId id="291" r:id="rId23"/>
    <p:sldId id="285" r:id="rId24"/>
    <p:sldId id="292" r:id="rId25"/>
    <p:sldId id="288" r:id="rId26"/>
    <p:sldId id="371" r:id="rId27"/>
    <p:sldId id="290" r:id="rId28"/>
    <p:sldId id="372" r:id="rId29"/>
    <p:sldId id="276" r:id="rId30"/>
    <p:sldId id="284" r:id="rId31"/>
    <p:sldId id="370" r:id="rId32"/>
    <p:sldId id="297" r:id="rId33"/>
    <p:sldId id="293" r:id="rId34"/>
    <p:sldId id="280" r:id="rId35"/>
    <p:sldId id="295" r:id="rId36"/>
    <p:sldId id="294" r:id="rId37"/>
    <p:sldId id="296" r:id="rId38"/>
    <p:sldId id="298" r:id="rId39"/>
    <p:sldId id="299" r:id="rId40"/>
  </p:sldIdLst>
  <p:sldSz cx="9144000" cy="5143500" type="screen16x9"/>
  <p:notesSz cx="6858000" cy="9144000"/>
  <p:embeddedFontLst>
    <p:embeddedFont>
      <p:font typeface="#9Slide04 Lettre" pitchFamily="2" charset="0"/>
      <p:regular r:id="rId42"/>
    </p:embeddedFont>
    <p:embeddedFont>
      <p:font typeface="#9Slide05 Fourth Medium" panose="00000600000000000000" pitchFamily="2" charset="0"/>
      <p:bold r:id="rId43"/>
    </p:embeddedFont>
    <p:embeddedFont>
      <p:font typeface=".VnTime" panose="020B7200000000000000"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Tahoma" panose="020B0604030504040204" pitchFamily="3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80" d="100"/>
          <a:sy n="80" d="100"/>
        </p:scale>
        <p:origin x="498" y="84"/>
      </p:cViewPr>
      <p:guideLst>
        <p:guide orient="horz" pos="1620"/>
        <p:guide pos="2880"/>
      </p:guideLst>
    </p:cSldViewPr>
  </p:slideViewPr>
  <p:notesTextViewPr>
    <p:cViewPr>
      <p:scale>
        <a:sx n="1" d="1"/>
        <a:sy n="1" d="1"/>
      </p:scale>
      <p:origin x="0" y="0"/>
    </p:cViewPr>
  </p:notesTextViewPr>
  <p:sorterViewPr>
    <p:cViewPr>
      <p:scale>
        <a:sx n="100" d="100"/>
        <a:sy n="100" d="100"/>
      </p:scale>
      <p:origin x="0" y="-13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6F5BD-3882-4DEA-892E-D860771E5B91}"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0E3EA-ADDA-4349-99F2-234BA093FA35}" type="slidenum">
              <a:rPr lang="en-US" smtClean="0"/>
              <a:t>‹#›</a:t>
            </a:fld>
            <a:endParaRPr lang="en-US"/>
          </a:p>
        </p:txBody>
      </p:sp>
    </p:spTree>
    <p:extLst>
      <p:ext uri="{BB962C8B-B14F-4D97-AF65-F5344CB8AC3E}">
        <p14:creationId xmlns:p14="http://schemas.microsoft.com/office/powerpoint/2010/main" val="388019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Từ bao đời nay, sông Hồng đã trở thành hình ảnh quen thuộc trong tâm hồn bao người dân Đất Việt. Nó đã trở thành đề tài cho biết bao bài thơ, câu hát.</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Từ Vân Nam, Trung Quốc, sông Hồng lặng lẽ chảy vào Việt Nam. Mỗi nơi sông đi qua là cả một nền văn hóa được hình thành. Nếu ở thượng nguồn, sông Hồng chia Trung du miền núi Bắc Bộ thành hai miền Đông Bắc và Tây Bắc, thì xuôi xuống hạ lưu, sông Hồng bồi đắp nên cả 1 đồng bằng rộng lớn và phi nhiêu: Vùng đồng bằng sông Hồng. Để tìm hiểu thêm về vị trí địa lý, điều kiện tự nhiên và dân cư nơi đây, chúng ta sẽ cùng tìm hiểu tiết 22, bài 20: Vùng đồng bằng sông Hồng.</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9E0E3EA-ADDA-4349-99F2-234BA093FA35}" type="slidenum">
              <a:rPr lang="en-US" smtClean="0"/>
              <a:t>2</a:t>
            </a:fld>
            <a:endParaRPr lang="en-US"/>
          </a:p>
        </p:txBody>
      </p:sp>
    </p:spTree>
    <p:extLst>
      <p:ext uri="{BB962C8B-B14F-4D97-AF65-F5344CB8AC3E}">
        <p14:creationId xmlns:p14="http://schemas.microsoft.com/office/powerpoint/2010/main" val="339020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iCiel Baliho Script" pitchFamily="50" charset="0"/>
                <a:ea typeface="Tahoma" panose="020B0604030504040204" pitchFamily="34" charset="0"/>
                <a:cs typeface="Arial" panose="020B0604020202020204" pitchFamily="34" charset="0"/>
              </a:rPr>
              <a:t>GV </a:t>
            </a:r>
            <a:r>
              <a:rPr lang="en-US" sz="1200" dirty="0" err="1">
                <a:latin typeface="iCiel Baliho Script" pitchFamily="50" charset="0"/>
                <a:ea typeface="Tahoma" panose="020B0604030504040204" pitchFamily="34" charset="0"/>
                <a:cs typeface="Arial" panose="020B0604020202020204" pitchFamily="34" charset="0"/>
              </a:rPr>
              <a:t>gọi</a:t>
            </a:r>
            <a:r>
              <a:rPr lang="en-US" sz="1200" dirty="0">
                <a:latin typeface="iCiel Baliho Script" pitchFamily="50" charset="0"/>
                <a:ea typeface="Tahoma" panose="020B0604030504040204" pitchFamily="34" charset="0"/>
                <a:cs typeface="Arial" panose="020B0604020202020204" pitchFamily="34" charset="0"/>
              </a:rPr>
              <a:t> </a:t>
            </a:r>
            <a:r>
              <a:rPr lang="en-US" sz="1200" dirty="0" err="1">
                <a:latin typeface="iCiel Baliho Script" pitchFamily="50" charset="0"/>
                <a:ea typeface="Tahoma" panose="020B0604030504040204" pitchFamily="34" charset="0"/>
                <a:cs typeface="Arial" panose="020B0604020202020204" pitchFamily="34" charset="0"/>
              </a:rPr>
              <a:t>ngẫu</a:t>
            </a:r>
            <a:r>
              <a:rPr lang="en-US" sz="1200" dirty="0">
                <a:latin typeface="iCiel Baliho Script" pitchFamily="50" charset="0"/>
                <a:ea typeface="Tahoma" panose="020B0604030504040204" pitchFamily="34" charset="0"/>
                <a:cs typeface="Arial" panose="020B0604020202020204" pitchFamily="34" charset="0"/>
              </a:rPr>
              <a:t> </a:t>
            </a:r>
            <a:r>
              <a:rPr lang="en-US" sz="1200" dirty="0" err="1">
                <a:latin typeface="iCiel Baliho Script" pitchFamily="50" charset="0"/>
                <a:ea typeface="Tahoma" panose="020B0604030504040204" pitchFamily="34" charset="0"/>
                <a:cs typeface="Arial" panose="020B0604020202020204" pitchFamily="34" charset="0"/>
              </a:rPr>
              <a:t>nhiên</a:t>
            </a:r>
            <a:r>
              <a:rPr lang="en-US" sz="1200" dirty="0">
                <a:latin typeface="iCiel Baliho Script" pitchFamily="50" charset="0"/>
                <a:ea typeface="Tahoma" panose="020B0604030504040204" pitchFamily="34" charset="0"/>
                <a:cs typeface="Arial" panose="020B0604020202020204" pitchFamily="34" charset="0"/>
              </a:rPr>
              <a:t> </a:t>
            </a:r>
            <a:r>
              <a:rPr lang="en-US" sz="1200" dirty="0" err="1">
                <a:latin typeface="iCiel Baliho Script" pitchFamily="50" charset="0"/>
                <a:ea typeface="Tahoma" panose="020B0604030504040204" pitchFamily="34" charset="0"/>
                <a:cs typeface="Arial" panose="020B0604020202020204" pitchFamily="34" charset="0"/>
              </a:rPr>
              <a:t>mỗi</a:t>
            </a:r>
            <a:r>
              <a:rPr lang="en-US" sz="1200" dirty="0">
                <a:latin typeface="iCiel Baliho Script" pitchFamily="50" charset="0"/>
                <a:ea typeface="Tahoma" panose="020B0604030504040204" pitchFamily="34" charset="0"/>
                <a:cs typeface="Arial" panose="020B0604020202020204" pitchFamily="34" charset="0"/>
              </a:rPr>
              <a:t> </a:t>
            </a:r>
            <a:r>
              <a:rPr lang="en-US" sz="1200" dirty="0" err="1">
                <a:latin typeface="iCiel Baliho Script" pitchFamily="50" charset="0"/>
                <a:ea typeface="Tahoma" panose="020B0604030504040204" pitchFamily="34" charset="0"/>
                <a:cs typeface="Arial" panose="020B0604020202020204" pitchFamily="34" charset="0"/>
              </a:rPr>
              <a:t>nhóm</a:t>
            </a:r>
            <a:r>
              <a:rPr lang="en-US" sz="1200" dirty="0">
                <a:latin typeface="iCiel Baliho Script" pitchFamily="50" charset="0"/>
                <a:ea typeface="Tahoma" panose="020B0604030504040204" pitchFamily="34" charset="0"/>
                <a:cs typeface="Arial" panose="020B0604020202020204" pitchFamily="34" charset="0"/>
              </a:rPr>
              <a:t> </a:t>
            </a:r>
            <a:r>
              <a:rPr lang="en-US" sz="1200" dirty="0" err="1">
                <a:latin typeface="iCiel Baliho Script" pitchFamily="50" charset="0"/>
                <a:ea typeface="Tahoma" panose="020B0604030504040204" pitchFamily="34" charset="0"/>
                <a:cs typeface="Arial" panose="020B0604020202020204" pitchFamily="34" charset="0"/>
              </a:rPr>
              <a:t>trình</a:t>
            </a:r>
            <a:r>
              <a:rPr lang="en-US" sz="1200" dirty="0">
                <a:latin typeface="iCiel Baliho Script" pitchFamily="50" charset="0"/>
                <a:ea typeface="Tahoma" panose="020B0604030504040204" pitchFamily="34" charset="0"/>
                <a:cs typeface="Arial" panose="020B0604020202020204" pitchFamily="34" charset="0"/>
              </a:rPr>
              <a:t> </a:t>
            </a:r>
            <a:r>
              <a:rPr lang="en-US" sz="1200" dirty="0" err="1">
                <a:latin typeface="iCiel Baliho Script" pitchFamily="50" charset="0"/>
                <a:ea typeface="Tahoma" panose="020B0604030504040204" pitchFamily="34" charset="0"/>
                <a:cs typeface="Arial" panose="020B0604020202020204" pitchFamily="34" charset="0"/>
              </a:rPr>
              <a:t>bày</a:t>
            </a:r>
            <a:r>
              <a:rPr lang="en-US" sz="1200" dirty="0">
                <a:latin typeface="iCiel Baliho Script" pitchFamily="50" charset="0"/>
                <a:ea typeface="Tahoma" panose="020B0604030504040204" pitchFamily="34" charset="0"/>
                <a:cs typeface="Arial" panose="020B0604020202020204" pitchFamily="34" charset="0"/>
              </a:rPr>
              <a:t> 1 </a:t>
            </a:r>
            <a:r>
              <a:rPr lang="en-US" sz="1200" dirty="0" err="1">
                <a:latin typeface="iCiel Baliho Script" pitchFamily="50" charset="0"/>
                <a:ea typeface="Tahoma" panose="020B0604030504040204" pitchFamily="34" charset="0"/>
                <a:cs typeface="Arial" panose="020B0604020202020204" pitchFamily="34" charset="0"/>
              </a:rPr>
              <a:t>nhánh</a:t>
            </a:r>
            <a:r>
              <a:rPr lang="en-US" sz="1200" dirty="0">
                <a:latin typeface="iCiel Baliho Script" pitchFamily="50" charset="0"/>
                <a:ea typeface="Tahoma" panose="020B060403050404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29E0E3EA-ADDA-4349-99F2-234BA093FA35}" type="slidenum">
              <a:rPr lang="en-US" smtClean="0"/>
              <a:t>5</a:t>
            </a:fld>
            <a:endParaRPr lang="en-US"/>
          </a:p>
        </p:txBody>
      </p:sp>
    </p:spTree>
    <p:extLst>
      <p:ext uri="{BB962C8B-B14F-4D97-AF65-F5344CB8AC3E}">
        <p14:creationId xmlns:p14="http://schemas.microsoft.com/office/powerpoint/2010/main" val="134199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6DC1A4E3-9876-4013-AC3B-88D4B77DB5C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408049-D1F0-42BD-B2FE-2C0C025D0425}" type="slidenum">
              <a:rPr lang="vi-VN" altLang="vi-VN"/>
              <a:pPr/>
              <a:t>7</a:t>
            </a:fld>
            <a:endParaRPr lang="vi-VN" altLang="vi-VN"/>
          </a:p>
        </p:txBody>
      </p:sp>
      <p:sp>
        <p:nvSpPr>
          <p:cNvPr id="10243" name="Rectangle 7">
            <a:extLst>
              <a:ext uri="{FF2B5EF4-FFF2-40B4-BE49-F238E27FC236}">
                <a16:creationId xmlns:a16="http://schemas.microsoft.com/office/drawing/2014/main" id="{7ACFBE7D-00F0-4018-8208-E23DBCE59D7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CB01A10-E501-4F50-98E0-6245602316B8}" type="slidenum">
              <a:rPr lang="vi-VN" altLang="vi-VN" sz="1200"/>
              <a:pPr algn="r" eaLnBrk="1" hangingPunct="1"/>
              <a:t>7</a:t>
            </a:fld>
            <a:endParaRPr lang="vi-VN" altLang="vi-VN" sz="1200"/>
          </a:p>
        </p:txBody>
      </p:sp>
      <p:sp>
        <p:nvSpPr>
          <p:cNvPr id="10244" name="Rectangle 2">
            <a:extLst>
              <a:ext uri="{FF2B5EF4-FFF2-40B4-BE49-F238E27FC236}">
                <a16:creationId xmlns:a16="http://schemas.microsoft.com/office/drawing/2014/main" id="{D096131C-9407-4FEF-B0F5-DB93EAA00509}"/>
              </a:ext>
            </a:extLst>
          </p:cNvPr>
          <p:cNvSpPr>
            <a:spLocks noGrp="1" noRot="1" noChangeAspect="1" noChangeArrowheads="1" noTextEdit="1"/>
          </p:cNvSpPr>
          <p:nvPr>
            <p:ph type="sldImg"/>
          </p:nvPr>
        </p:nvSpPr>
        <p:spPr>
          <a:ln/>
        </p:spPr>
      </p:sp>
      <p:sp>
        <p:nvSpPr>
          <p:cNvPr id="10245" name="Rectangle 3">
            <a:extLst>
              <a:ext uri="{FF2B5EF4-FFF2-40B4-BE49-F238E27FC236}">
                <a16:creationId xmlns:a16="http://schemas.microsoft.com/office/drawing/2014/main" id="{8A92AD13-F519-4465-9273-49E7C5753F28}"/>
              </a:ext>
            </a:extLst>
          </p:cNvPr>
          <p:cNvSpPr>
            <a:spLocks noGrp="1" noChangeArrowheads="1"/>
          </p:cNvSpPr>
          <p:nvPr>
            <p:ph type="body" idx="1"/>
          </p:nvPr>
        </p:nvSpPr>
        <p:spPr>
          <a:noFill/>
        </p:spPr>
        <p:txBody>
          <a:bodyPr/>
          <a:lstStyle/>
          <a:p>
            <a:pPr eaLnBrk="1" hangingPunct="1">
              <a:spcBef>
                <a:spcPct val="0"/>
              </a:spcBef>
            </a:pPr>
            <a:endParaRPr lang="vi-VN" alt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9943F47-D9C5-4AD3-A55D-8EC3098C149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BFE41D-40BE-4A1C-97BA-07F727E620E3}" type="slidenum">
              <a:rPr lang="vi-VN" altLang="vi-VN"/>
              <a:pPr/>
              <a:t>10</a:t>
            </a:fld>
            <a:endParaRPr lang="vi-VN" altLang="vi-VN"/>
          </a:p>
        </p:txBody>
      </p:sp>
      <p:sp>
        <p:nvSpPr>
          <p:cNvPr id="14339" name="Rectangle 7">
            <a:extLst>
              <a:ext uri="{FF2B5EF4-FFF2-40B4-BE49-F238E27FC236}">
                <a16:creationId xmlns:a16="http://schemas.microsoft.com/office/drawing/2014/main" id="{128758AB-3F26-4335-893B-D8638150938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6BA3582-FDCB-4398-B8B8-10D1623B7A3F}" type="slidenum">
              <a:rPr lang="vi-VN" altLang="vi-VN" sz="1200"/>
              <a:pPr algn="r" eaLnBrk="1" hangingPunct="1"/>
              <a:t>10</a:t>
            </a:fld>
            <a:endParaRPr lang="vi-VN" altLang="vi-VN" sz="1200"/>
          </a:p>
        </p:txBody>
      </p:sp>
      <p:sp>
        <p:nvSpPr>
          <p:cNvPr id="14340" name="Rectangle 2">
            <a:extLst>
              <a:ext uri="{FF2B5EF4-FFF2-40B4-BE49-F238E27FC236}">
                <a16:creationId xmlns:a16="http://schemas.microsoft.com/office/drawing/2014/main" id="{37A813AF-49A5-493F-9084-32DDFA3DDCF8}"/>
              </a:ext>
            </a:extLst>
          </p:cNvPr>
          <p:cNvSpPr>
            <a:spLocks noGrp="1" noRot="1" noChangeAspect="1" noChangeArrowheads="1" noTextEdit="1"/>
          </p:cNvSpPr>
          <p:nvPr>
            <p:ph type="sldImg"/>
          </p:nvPr>
        </p:nvSpPr>
        <p:spPr>
          <a:ln/>
        </p:spPr>
      </p:sp>
      <p:sp>
        <p:nvSpPr>
          <p:cNvPr id="14341" name="Rectangle 3">
            <a:extLst>
              <a:ext uri="{FF2B5EF4-FFF2-40B4-BE49-F238E27FC236}">
                <a16:creationId xmlns:a16="http://schemas.microsoft.com/office/drawing/2014/main" id="{0F4837D2-4D51-4569-9660-59A8CAD8FB61}"/>
              </a:ext>
            </a:extLst>
          </p:cNvPr>
          <p:cNvSpPr>
            <a:spLocks noGrp="1" noChangeArrowheads="1"/>
          </p:cNvSpPr>
          <p:nvPr>
            <p:ph type="body" idx="1"/>
          </p:nvPr>
        </p:nvSpPr>
        <p:spPr>
          <a:noFill/>
        </p:spPr>
        <p:txBody>
          <a:bodyPr/>
          <a:lstStyle/>
          <a:p>
            <a:pPr eaLnBrk="1" hangingPunct="1">
              <a:spcBef>
                <a:spcPct val="0"/>
              </a:spcBef>
            </a:pPr>
            <a:endParaRPr lang="vi-VN" alt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Dân</a:t>
            </a:r>
            <a:r>
              <a:rPr lang="vi-VN" baseline="0" dirty="0"/>
              <a:t> số:  22.5 triệu dân (4/2019)</a:t>
            </a:r>
          </a:p>
          <a:p>
            <a:r>
              <a:rPr lang="vi-VN" baseline="0" dirty="0"/>
              <a:t>Mật độ dân số: 1060 người/km²</a:t>
            </a:r>
            <a:endParaRPr lang="en-US" dirty="0"/>
          </a:p>
        </p:txBody>
      </p:sp>
      <p:sp>
        <p:nvSpPr>
          <p:cNvPr id="4" name="Slide Number Placeholder 3"/>
          <p:cNvSpPr>
            <a:spLocks noGrp="1"/>
          </p:cNvSpPr>
          <p:nvPr>
            <p:ph type="sldNum" sz="quarter" idx="10"/>
          </p:nvPr>
        </p:nvSpPr>
        <p:spPr/>
        <p:txBody>
          <a:bodyPr/>
          <a:lstStyle/>
          <a:p>
            <a:fld id="{29E0E3EA-ADDA-4349-99F2-234BA093FA35}" type="slidenum">
              <a:rPr lang="en-US" smtClean="0"/>
              <a:t>21</a:t>
            </a:fld>
            <a:endParaRPr lang="en-US"/>
          </a:p>
        </p:txBody>
      </p:sp>
    </p:spTree>
    <p:extLst>
      <p:ext uri="{BB962C8B-B14F-4D97-AF65-F5344CB8AC3E}">
        <p14:creationId xmlns:p14="http://schemas.microsoft.com/office/powerpoint/2010/main" val="21311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CF912E-5A97-45F9-8541-DB6FC64DD85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316058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CF912E-5A97-45F9-8541-DB6FC64DD85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22793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CF912E-5A97-45F9-8541-DB6FC64DD85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344942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51434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37993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978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475293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3839715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92852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62493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0083679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CF912E-5A97-45F9-8541-DB6FC64DD85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293956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59911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85934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05304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CF912E-5A97-45F9-8541-DB6FC64DD85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157530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CF912E-5A97-45F9-8541-DB6FC64DD85E}"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338586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CF912E-5A97-45F9-8541-DB6FC64DD85E}"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71025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CF912E-5A97-45F9-8541-DB6FC64DD85E}"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297190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F912E-5A97-45F9-8541-DB6FC64DD85E}"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3501134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CF912E-5A97-45F9-8541-DB6FC64DD85E}"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81962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CF912E-5A97-45F9-8541-DB6FC64DD85E}"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3D4AD-48BA-47A2-866B-92D4E0344619}" type="slidenum">
              <a:rPr lang="en-US" smtClean="0"/>
              <a:t>‹#›</a:t>
            </a:fld>
            <a:endParaRPr lang="en-US"/>
          </a:p>
        </p:txBody>
      </p:sp>
    </p:spTree>
    <p:extLst>
      <p:ext uri="{BB962C8B-B14F-4D97-AF65-F5344CB8AC3E}">
        <p14:creationId xmlns:p14="http://schemas.microsoft.com/office/powerpoint/2010/main" val="4005499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3CF912E-5A97-45F9-8541-DB6FC64DD85E}" type="datetimeFigureOut">
              <a:rPr lang="en-US" smtClean="0"/>
              <a:t>2/16/2022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13D4AD-48BA-47A2-866B-92D4E0344619}" type="slidenum">
              <a:rPr lang="en-US" smtClean="0"/>
              <a:t>‹#›</a:t>
            </a:fld>
            <a:endParaRPr lang="en-US"/>
          </a:p>
        </p:txBody>
      </p:sp>
    </p:spTree>
    <p:extLst>
      <p:ext uri="{BB962C8B-B14F-4D97-AF65-F5344CB8AC3E}">
        <p14:creationId xmlns:p14="http://schemas.microsoft.com/office/powerpoint/2010/main" val="2370213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04BF809-958E-4C19-A4C3-D9BB3DF35BBC}" type="datetimeFigureOut">
              <a:rPr lang="en-US" smtClean="0">
                <a:solidFill>
                  <a:prstClr val="black">
                    <a:tint val="75000"/>
                  </a:prstClr>
                </a:solidFill>
              </a:rPr>
              <a:pPr defTabSz="685800"/>
              <a:t>2/16/2022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60CD75A-B5A0-4721-88D7-2E0F4E679AE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4785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gif"/><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2.png"/><Relationship Id="rId18" Type="http://schemas.microsoft.com/office/2007/relationships/hdphoto" Target="../media/hdphoto9.wdp"/><Relationship Id="rId3" Type="http://schemas.openxmlformats.org/officeDocument/2006/relationships/image" Target="../media/image57.png"/><Relationship Id="rId7" Type="http://schemas.openxmlformats.org/officeDocument/2006/relationships/image" Target="../media/image59.png"/><Relationship Id="rId12" Type="http://schemas.microsoft.com/office/2007/relationships/hdphoto" Target="../media/hdphoto6.wdp"/><Relationship Id="rId17" Type="http://schemas.openxmlformats.org/officeDocument/2006/relationships/image" Target="../media/image64.png"/><Relationship Id="rId2" Type="http://schemas.openxmlformats.org/officeDocument/2006/relationships/image" Target="../media/image56.jpeg"/><Relationship Id="rId16" Type="http://schemas.microsoft.com/office/2007/relationships/hdphoto" Target="../media/hdphoto8.wdp"/><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8.png"/><Relationship Id="rId15" Type="http://schemas.openxmlformats.org/officeDocument/2006/relationships/image" Target="../media/image6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60.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8" Type="http://schemas.openxmlformats.org/officeDocument/2006/relationships/hyperlink" Target="https://www.google.com.vn/url?sa=i&amp;rct=j&amp;q=&amp;esrc=s&amp;source=images&amp;cd=&amp;cad=rja&amp;uact=8&amp;ved=&amp;url=http://haiphongfc.vn/viewtopic.php?f=51&amp;t=15588&amp;psig=AFQjCNEgzmfBXQU96dco4vLpjXE0QuEFRQ&amp;ust=1446824449616428" TargetMode="External"/><Relationship Id="rId3" Type="http://schemas.openxmlformats.org/officeDocument/2006/relationships/image" Target="../media/image70.jpeg"/><Relationship Id="rId7" Type="http://schemas.openxmlformats.org/officeDocument/2006/relationships/image" Target="../media/image72.png"/><Relationship Id="rId2" Type="http://schemas.openxmlformats.org/officeDocument/2006/relationships/hyperlink" Target="https://www.google.com.vn/url?sa=i&amp;rct=j&amp;q=&amp;esrc=s&amp;source=images&amp;cd=&amp;cad=rja&amp;uact=8&amp;ved=0CAcQjRxqFQoTCNTn1ezO-cgCFYjYpgodZsANmQ&amp;url=http://vietbao.vn/Phong-su/30-gio-kham-pha-Ha-Noi-nghin-nam/50874201/514/&amp;psig=AFQjCNFivlISt2qmu0nYaoiNQwIGbURbLg&amp;ust=1446824348864904" TargetMode="External"/><Relationship Id="rId1" Type="http://schemas.openxmlformats.org/officeDocument/2006/relationships/slideLayout" Target="../slideLayouts/slideLayout2.xml"/><Relationship Id="rId6" Type="http://schemas.openxmlformats.org/officeDocument/2006/relationships/hyperlink" Target="https://www.google.com.vn/url?sa=i&amp;rct=j&amp;q=&amp;esrc=s&amp;source=images&amp;cd=&amp;cad=rja&amp;uact=8&amp;ved=&amp;url=http://haiphongfc.vn/viewtopic.php?f=51&amp;t=15588&amp;psig=AFQjCNEgzmfBXQU96dco4vLpjXE0QuEFRQ&amp;ust=144682444961642" TargetMode="External"/><Relationship Id="rId5" Type="http://schemas.openxmlformats.org/officeDocument/2006/relationships/image" Target="../media/image71.jpeg"/><Relationship Id="rId4" Type="http://schemas.openxmlformats.org/officeDocument/2006/relationships/hyperlink" Target="http://www.google.com.vn/imgres?imgurl=http://i34.photobucket.com/albums/d144/tp7115stamp/Theatre_05-1.jpg&amp;imgrefurl=https://temviet.com/forum/index.php?threads/h%E1%BA%A3i-ph%C3%B2ng-x%C6%B0a-v%C3%A0-nay.1953/&amp;h=443&amp;w=672&amp;tbnid=eHAwvhzZl2TCcM:&amp;docid=Pe2X1rpMmYKI9M&amp;ei=Rng7Vv_3L4e7mAWHhaboDg&amp;tbm=isch&amp;ved=0CB8QMygBMAFqFQoTCP-ymIDP-cgCFYcdpgodh4IJ7Q" TargetMode="External"/><Relationship Id="rId9"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13" Type="http://schemas.microsoft.com/office/2007/relationships/hdphoto" Target="../media/hdphoto13.wdp"/><Relationship Id="rId3" Type="http://schemas.microsoft.com/office/2007/relationships/hdphoto" Target="../media/hdphoto7.wdp"/><Relationship Id="rId7" Type="http://schemas.microsoft.com/office/2007/relationships/hdphoto" Target="../media/hdphoto10.wdp"/><Relationship Id="rId12" Type="http://schemas.openxmlformats.org/officeDocument/2006/relationships/image" Target="../media/image93.png"/><Relationship Id="rId17" Type="http://schemas.openxmlformats.org/officeDocument/2006/relationships/image" Target="../media/image65.jpeg"/><Relationship Id="rId2" Type="http://schemas.openxmlformats.org/officeDocument/2006/relationships/image" Target="../media/image62.png"/><Relationship Id="rId16"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90.png"/><Relationship Id="rId11" Type="http://schemas.microsoft.com/office/2007/relationships/hdphoto" Target="../media/hdphoto12.wdp"/><Relationship Id="rId5" Type="http://schemas.microsoft.com/office/2007/relationships/hdphoto" Target="../media/hdphoto8.wdp"/><Relationship Id="rId15" Type="http://schemas.openxmlformats.org/officeDocument/2006/relationships/hyperlink" Target="https://www.google.com.vn/url?sa=i&amp;rct=j&amp;q=&amp;esrc=s&amp;source=images&amp;cd=&amp;cad=rja&amp;uact=8&amp;ved=0CAcQjRxqFQoTCNTn1ezO-cgCFYjYpgodZsANmQ&amp;url=http://vietbao.vn/Phong-su/30-gio-kham-pha-Ha-Noi-nghin-nam/50874201/514/&amp;psig=AFQjCNFivlISt2qmu0nYaoiNQwIGbURbLg&amp;ust=1446824348864904" TargetMode="External"/><Relationship Id="rId10" Type="http://schemas.openxmlformats.org/officeDocument/2006/relationships/image" Target="../media/image92.png"/><Relationship Id="rId4" Type="http://schemas.openxmlformats.org/officeDocument/2006/relationships/image" Target="../media/image63.png"/><Relationship Id="rId9" Type="http://schemas.microsoft.com/office/2007/relationships/hdphoto" Target="../media/hdphoto11.wdp"/><Relationship Id="rId14" Type="http://schemas.openxmlformats.org/officeDocument/2006/relationships/image" Target="../media/image9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microsoft.com/office/2007/relationships/hdphoto" Target="../media/hdphoto3.wdp"/><Relationship Id="rId7" Type="http://schemas.openxmlformats.org/officeDocument/2006/relationships/image" Target="../media/image98.jpeg"/><Relationship Id="rId2" Type="http://schemas.openxmlformats.org/officeDocument/2006/relationships/image" Target="../media/image58.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97.png"/><Relationship Id="rId10" Type="http://schemas.openxmlformats.org/officeDocument/2006/relationships/image" Target="../media/image100.png"/><Relationship Id="rId4" Type="http://schemas.openxmlformats.org/officeDocument/2006/relationships/image" Target="../media/image96.png"/><Relationship Id="rId9" Type="http://schemas.microsoft.com/office/2007/relationships/hdphoto" Target="../media/hdphoto15.wdp"/></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9353" y="3232385"/>
            <a:ext cx="8021494" cy="1754326"/>
          </a:xfrm>
          <a:prstGeom prst="rect">
            <a:avLst/>
          </a:prstGeom>
          <a:noFill/>
        </p:spPr>
        <p:txBody>
          <a:bodyPr wrap="square" lIns="91440" tIns="45720" rIns="91440" bIns="45720">
            <a:spAutoFit/>
          </a:bodyPr>
          <a:lstStyle/>
          <a:p>
            <a:pPr marL="685800" indent="-685800" algn="ctr">
              <a:buFont typeface="Wingdings" panose="05000000000000000000" pitchFamily="2" charset="2"/>
              <a:buChar char="è"/>
            </a:pPr>
            <a:r>
              <a:rPr lang="en-US" sz="4800" b="1" dirty="0" err="1">
                <a:ln w="9525">
                  <a:solidFill>
                    <a:schemeClr val="bg1"/>
                  </a:solidFill>
                  <a:prstDash val="solid"/>
                </a:ln>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Các</a:t>
            </a:r>
            <a:r>
              <a:rPr lang="en-US" sz="4800" b="1" dirty="0">
                <a:ln w="9525">
                  <a:solidFill>
                    <a:schemeClr val="bg1"/>
                  </a:solidFill>
                  <a:prstDash val="solid"/>
                </a:ln>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 </a:t>
            </a:r>
            <a:r>
              <a:rPr lang="en-US" sz="4800" b="1" dirty="0" err="1">
                <a:ln w="9525">
                  <a:solidFill>
                    <a:schemeClr val="bg1"/>
                  </a:solidFill>
                  <a:prstDash val="solid"/>
                </a:ln>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tỉnh</a:t>
            </a:r>
            <a:r>
              <a:rPr lang="en-US" sz="4800" b="1" dirty="0">
                <a:ln w="9525">
                  <a:solidFill>
                    <a:schemeClr val="bg1"/>
                  </a:solidFill>
                  <a:prstDash val="solid"/>
                </a:ln>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 </a:t>
            </a:r>
            <a:r>
              <a:rPr lang="en-US" sz="4800" b="1" dirty="0" err="1">
                <a:ln w="9525">
                  <a:solidFill>
                    <a:schemeClr val="bg1"/>
                  </a:solidFill>
                  <a:prstDash val="solid"/>
                </a:ln>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thuộc</a:t>
            </a:r>
            <a:r>
              <a:rPr lang="en-US" sz="4800" b="1" dirty="0">
                <a:ln w="9525">
                  <a:solidFill>
                    <a:schemeClr val="bg1"/>
                  </a:solidFill>
                  <a:prstDash val="solid"/>
                </a:ln>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 </a:t>
            </a:r>
          </a:p>
          <a:p>
            <a:pPr algn="ctr"/>
            <a:r>
              <a:rPr lang="en-US" sz="60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Đồng</a:t>
            </a: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 </a:t>
            </a:r>
            <a:r>
              <a:rPr lang="en-US" sz="60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bằng</a:t>
            </a: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 </a:t>
            </a:r>
            <a:r>
              <a:rPr lang="en-US" sz="60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sông</a:t>
            </a: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 </a:t>
            </a:r>
            <a:r>
              <a:rPr lang="en-US" sz="60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sym typeface="Wingdings" panose="05000000000000000000" pitchFamily="2" charset="2"/>
              </a:rPr>
              <a:t>Hồng</a:t>
            </a:r>
            <a:endParaRPr 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4 Lettre" pitchFamily="2" charset="0"/>
              <a:cs typeface="Times New Roman" panose="02020603050405020304" pitchFamily="18" charset="0"/>
            </a:endParaRPr>
          </a:p>
        </p:txBody>
      </p:sp>
      <p:sp>
        <p:nvSpPr>
          <p:cNvPr id="3" name="Rectangle 2"/>
          <p:cNvSpPr/>
          <p:nvPr/>
        </p:nvSpPr>
        <p:spPr>
          <a:xfrm>
            <a:off x="304800" y="165658"/>
            <a:ext cx="1219200" cy="523220"/>
          </a:xfrm>
          <a:prstGeom prst="rect">
            <a:avLst/>
          </a:prstGeom>
        </p:spPr>
        <p:txBody>
          <a:bodyPr wrap="square">
            <a:spAutoFit/>
          </a:bodyPr>
          <a:lstStyle/>
          <a:p>
            <a:r>
              <a:rPr lang="vi-VN" sz="2800" dirty="0">
                <a:latin typeface="#9Slide04 Lettre" pitchFamily="2" charset="0"/>
                <a:cs typeface="Times New Roman" panose="02020603050405020304" pitchFamily="18" charset="0"/>
              </a:rPr>
              <a:t>Hà Nội</a:t>
            </a:r>
            <a:endParaRPr lang="en-US" sz="2800" dirty="0">
              <a:latin typeface="#9Slide04 Lettre" pitchFamily="2" charset="0"/>
              <a:cs typeface="Times New Roman" panose="02020603050405020304" pitchFamily="18" charset="0"/>
            </a:endParaRPr>
          </a:p>
        </p:txBody>
      </p:sp>
      <p:sp>
        <p:nvSpPr>
          <p:cNvPr id="6" name="Rectangle 5"/>
          <p:cNvSpPr/>
          <p:nvPr/>
        </p:nvSpPr>
        <p:spPr>
          <a:xfrm>
            <a:off x="1752600" y="181021"/>
            <a:ext cx="1828800" cy="523220"/>
          </a:xfrm>
          <a:prstGeom prst="rect">
            <a:avLst/>
          </a:prstGeom>
        </p:spPr>
        <p:txBody>
          <a:bodyPr wrap="square">
            <a:spAutoFit/>
          </a:bodyPr>
          <a:lstStyle/>
          <a:p>
            <a:r>
              <a:rPr lang="vi-VN" sz="2800" dirty="0">
                <a:solidFill>
                  <a:srgbClr val="0070C0"/>
                </a:solidFill>
                <a:latin typeface="#9Slide04 Lettre" pitchFamily="2" charset="0"/>
                <a:cs typeface="Times New Roman" panose="02020603050405020304" pitchFamily="18" charset="0"/>
              </a:rPr>
              <a:t>Hải Phòng</a:t>
            </a:r>
            <a:endParaRPr lang="en-US" sz="2800" dirty="0">
              <a:solidFill>
                <a:srgbClr val="0070C0"/>
              </a:solidFill>
              <a:latin typeface="#9Slide04 Lettre" pitchFamily="2" charset="0"/>
              <a:cs typeface="Times New Roman" panose="02020603050405020304" pitchFamily="18" charset="0"/>
            </a:endParaRPr>
          </a:p>
        </p:txBody>
      </p:sp>
      <p:sp>
        <p:nvSpPr>
          <p:cNvPr id="9" name="Rectangle 8"/>
          <p:cNvSpPr/>
          <p:nvPr/>
        </p:nvSpPr>
        <p:spPr>
          <a:xfrm>
            <a:off x="3609125" y="189010"/>
            <a:ext cx="1752600" cy="523220"/>
          </a:xfrm>
          <a:prstGeom prst="rect">
            <a:avLst/>
          </a:prstGeom>
        </p:spPr>
        <p:txBody>
          <a:bodyPr wrap="square">
            <a:spAutoFit/>
          </a:bodyPr>
          <a:lstStyle/>
          <a:p>
            <a:r>
              <a:rPr lang="vi-VN" sz="2800" dirty="0">
                <a:latin typeface="#9Slide04 Lettre" pitchFamily="2" charset="0"/>
                <a:cs typeface="Times New Roman" panose="02020603050405020304" pitchFamily="18" charset="0"/>
              </a:rPr>
              <a:t>Hải Dương</a:t>
            </a:r>
            <a:endParaRPr lang="en-US" sz="2800" dirty="0">
              <a:latin typeface="#9Slide04 Lettre" pitchFamily="2" charset="0"/>
              <a:cs typeface="Times New Roman" panose="02020603050405020304" pitchFamily="18" charset="0"/>
            </a:endParaRPr>
          </a:p>
        </p:txBody>
      </p:sp>
      <p:sp>
        <p:nvSpPr>
          <p:cNvPr id="10" name="Rectangle 9"/>
          <p:cNvSpPr/>
          <p:nvPr/>
        </p:nvSpPr>
        <p:spPr>
          <a:xfrm>
            <a:off x="5576263" y="189010"/>
            <a:ext cx="1752600" cy="523220"/>
          </a:xfrm>
          <a:prstGeom prst="rect">
            <a:avLst/>
          </a:prstGeom>
        </p:spPr>
        <p:txBody>
          <a:bodyPr wrap="square">
            <a:spAutoFit/>
          </a:bodyPr>
          <a:lstStyle/>
          <a:p>
            <a:r>
              <a:rPr lang="en-US" sz="2800" dirty="0" err="1">
                <a:solidFill>
                  <a:srgbClr val="0070C0"/>
                </a:solidFill>
                <a:latin typeface="#9Slide04 Lettre" pitchFamily="2" charset="0"/>
                <a:cs typeface="Times New Roman" panose="02020603050405020304" pitchFamily="18" charset="0"/>
              </a:rPr>
              <a:t>Bắc</a:t>
            </a:r>
            <a:r>
              <a:rPr lang="en-US" sz="2800" dirty="0">
                <a:solidFill>
                  <a:srgbClr val="0070C0"/>
                </a:solidFill>
                <a:latin typeface="#9Slide04 Lettre" pitchFamily="2" charset="0"/>
                <a:cs typeface="Times New Roman" panose="02020603050405020304" pitchFamily="18" charset="0"/>
              </a:rPr>
              <a:t> </a:t>
            </a:r>
            <a:r>
              <a:rPr lang="en-US" sz="2800" dirty="0" err="1">
                <a:solidFill>
                  <a:srgbClr val="0070C0"/>
                </a:solidFill>
                <a:latin typeface="#9Slide04 Lettre" pitchFamily="2" charset="0"/>
                <a:cs typeface="Times New Roman" panose="02020603050405020304" pitchFamily="18" charset="0"/>
              </a:rPr>
              <a:t>Ninh</a:t>
            </a:r>
            <a:endParaRPr lang="en-US" sz="2800" dirty="0">
              <a:solidFill>
                <a:srgbClr val="0070C0"/>
              </a:solidFill>
              <a:latin typeface="#9Slide04 Lettre" pitchFamily="2" charset="0"/>
              <a:cs typeface="Times New Roman" panose="02020603050405020304" pitchFamily="18" charset="0"/>
            </a:endParaRPr>
          </a:p>
        </p:txBody>
      </p:sp>
      <p:sp>
        <p:nvSpPr>
          <p:cNvPr id="11" name="Rectangle 10"/>
          <p:cNvSpPr/>
          <p:nvPr/>
        </p:nvSpPr>
        <p:spPr>
          <a:xfrm>
            <a:off x="7210876" y="181021"/>
            <a:ext cx="1752600" cy="523220"/>
          </a:xfrm>
          <a:prstGeom prst="rect">
            <a:avLst/>
          </a:prstGeom>
        </p:spPr>
        <p:txBody>
          <a:bodyPr wrap="square">
            <a:spAutoFit/>
          </a:bodyPr>
          <a:lstStyle/>
          <a:p>
            <a:r>
              <a:rPr lang="en-US" sz="2800" dirty="0" err="1">
                <a:latin typeface="#9Slide04 Lettre" pitchFamily="2" charset="0"/>
                <a:cs typeface="Times New Roman" panose="02020603050405020304" pitchFamily="18" charset="0"/>
              </a:rPr>
              <a:t>Vĩnh</a:t>
            </a:r>
            <a:r>
              <a:rPr lang="en-US" sz="2800" dirty="0">
                <a:latin typeface="#9Slide04 Lettre" pitchFamily="2" charset="0"/>
                <a:cs typeface="Times New Roman" panose="02020603050405020304" pitchFamily="18" charset="0"/>
              </a:rPr>
              <a:t> </a:t>
            </a:r>
            <a:r>
              <a:rPr lang="en-US" sz="2800" dirty="0" err="1">
                <a:latin typeface="#9Slide04 Lettre" pitchFamily="2" charset="0"/>
                <a:cs typeface="Times New Roman" panose="02020603050405020304" pitchFamily="18" charset="0"/>
              </a:rPr>
              <a:t>Phúc</a:t>
            </a:r>
            <a:endParaRPr lang="en-US" sz="2800" dirty="0">
              <a:latin typeface="#9Slide04 Lettre" pitchFamily="2" charset="0"/>
              <a:cs typeface="Times New Roman" panose="02020603050405020304" pitchFamily="18" charset="0"/>
            </a:endParaRPr>
          </a:p>
        </p:txBody>
      </p:sp>
      <p:sp>
        <p:nvSpPr>
          <p:cNvPr id="12" name="Rectangle 11"/>
          <p:cNvSpPr/>
          <p:nvPr/>
        </p:nvSpPr>
        <p:spPr>
          <a:xfrm>
            <a:off x="128219" y="907009"/>
            <a:ext cx="1752600" cy="523220"/>
          </a:xfrm>
          <a:prstGeom prst="rect">
            <a:avLst/>
          </a:prstGeom>
        </p:spPr>
        <p:txBody>
          <a:bodyPr wrap="square">
            <a:spAutoFit/>
          </a:bodyPr>
          <a:lstStyle/>
          <a:p>
            <a:r>
              <a:rPr lang="en-US" sz="2800" dirty="0" err="1">
                <a:solidFill>
                  <a:srgbClr val="0070C0"/>
                </a:solidFill>
                <a:latin typeface="#9Slide04 Lettre" pitchFamily="2" charset="0"/>
                <a:cs typeface="Times New Roman" panose="02020603050405020304" pitchFamily="18" charset="0"/>
              </a:rPr>
              <a:t>Hưng</a:t>
            </a:r>
            <a:r>
              <a:rPr lang="en-US" sz="2800" dirty="0">
                <a:solidFill>
                  <a:srgbClr val="0070C0"/>
                </a:solidFill>
                <a:latin typeface="#9Slide04 Lettre" pitchFamily="2" charset="0"/>
                <a:cs typeface="Times New Roman" panose="02020603050405020304" pitchFamily="18" charset="0"/>
              </a:rPr>
              <a:t> </a:t>
            </a:r>
            <a:r>
              <a:rPr lang="en-US" sz="2800" dirty="0" err="1">
                <a:solidFill>
                  <a:srgbClr val="0070C0"/>
                </a:solidFill>
                <a:latin typeface="#9Slide04 Lettre" pitchFamily="2" charset="0"/>
                <a:cs typeface="Times New Roman" panose="02020603050405020304" pitchFamily="18" charset="0"/>
              </a:rPr>
              <a:t>Yên</a:t>
            </a:r>
            <a:endParaRPr lang="en-US" sz="2800" dirty="0">
              <a:solidFill>
                <a:srgbClr val="0070C0"/>
              </a:solidFill>
              <a:latin typeface="#9Slide04 Lettre" pitchFamily="2" charset="0"/>
              <a:cs typeface="Times New Roman" panose="02020603050405020304" pitchFamily="18" charset="0"/>
            </a:endParaRPr>
          </a:p>
        </p:txBody>
      </p:sp>
      <p:sp>
        <p:nvSpPr>
          <p:cNvPr id="13" name="Rectangle 12"/>
          <p:cNvSpPr/>
          <p:nvPr/>
        </p:nvSpPr>
        <p:spPr>
          <a:xfrm>
            <a:off x="1863213" y="907009"/>
            <a:ext cx="1752600" cy="523220"/>
          </a:xfrm>
          <a:prstGeom prst="rect">
            <a:avLst/>
          </a:prstGeom>
        </p:spPr>
        <p:txBody>
          <a:bodyPr wrap="square">
            <a:spAutoFit/>
          </a:bodyPr>
          <a:lstStyle/>
          <a:p>
            <a:r>
              <a:rPr lang="en-US" sz="2800" dirty="0" err="1">
                <a:latin typeface="#9Slide04 Lettre" pitchFamily="2" charset="0"/>
                <a:cs typeface="Times New Roman" panose="02020603050405020304" pitchFamily="18" charset="0"/>
              </a:rPr>
              <a:t>Thái</a:t>
            </a:r>
            <a:r>
              <a:rPr lang="en-US" sz="2800" dirty="0">
                <a:latin typeface="#9Slide04 Lettre" pitchFamily="2" charset="0"/>
                <a:cs typeface="Times New Roman" panose="02020603050405020304" pitchFamily="18" charset="0"/>
              </a:rPr>
              <a:t> </a:t>
            </a:r>
            <a:r>
              <a:rPr lang="en-US" sz="2800" dirty="0" err="1">
                <a:latin typeface="#9Slide04 Lettre" pitchFamily="2" charset="0"/>
                <a:cs typeface="Times New Roman" panose="02020603050405020304" pitchFamily="18" charset="0"/>
              </a:rPr>
              <a:t>Bình</a:t>
            </a:r>
            <a:endParaRPr lang="en-US" sz="2800" dirty="0">
              <a:latin typeface="#9Slide04 Lettre" pitchFamily="2" charset="0"/>
              <a:cs typeface="Times New Roman" panose="02020603050405020304" pitchFamily="18" charset="0"/>
            </a:endParaRPr>
          </a:p>
        </p:txBody>
      </p:sp>
      <p:sp>
        <p:nvSpPr>
          <p:cNvPr id="14" name="Rectangle 13"/>
          <p:cNvSpPr/>
          <p:nvPr/>
        </p:nvSpPr>
        <p:spPr>
          <a:xfrm>
            <a:off x="3733800" y="863742"/>
            <a:ext cx="1752600" cy="523220"/>
          </a:xfrm>
          <a:prstGeom prst="rect">
            <a:avLst/>
          </a:prstGeom>
        </p:spPr>
        <p:txBody>
          <a:bodyPr wrap="square">
            <a:spAutoFit/>
          </a:bodyPr>
          <a:lstStyle/>
          <a:p>
            <a:r>
              <a:rPr lang="en-US" sz="2800" dirty="0">
                <a:solidFill>
                  <a:srgbClr val="0070C0"/>
                </a:solidFill>
                <a:latin typeface="#9Slide04 Lettre" pitchFamily="2" charset="0"/>
                <a:cs typeface="Times New Roman" panose="02020603050405020304" pitchFamily="18" charset="0"/>
              </a:rPr>
              <a:t>Nam </a:t>
            </a:r>
            <a:r>
              <a:rPr lang="en-US" sz="2800" dirty="0" err="1">
                <a:solidFill>
                  <a:srgbClr val="0070C0"/>
                </a:solidFill>
                <a:latin typeface="#9Slide04 Lettre" pitchFamily="2" charset="0"/>
                <a:cs typeface="Times New Roman" panose="02020603050405020304" pitchFamily="18" charset="0"/>
              </a:rPr>
              <a:t>Định</a:t>
            </a:r>
            <a:endParaRPr lang="en-US" sz="2800" dirty="0">
              <a:solidFill>
                <a:srgbClr val="0070C0"/>
              </a:solidFill>
              <a:latin typeface="#9Slide04 Lettre" pitchFamily="2" charset="0"/>
              <a:cs typeface="Times New Roman" panose="02020603050405020304" pitchFamily="18" charset="0"/>
            </a:endParaRPr>
          </a:p>
        </p:txBody>
      </p:sp>
      <p:sp>
        <p:nvSpPr>
          <p:cNvPr id="15" name="Rectangle 14"/>
          <p:cNvSpPr/>
          <p:nvPr/>
        </p:nvSpPr>
        <p:spPr>
          <a:xfrm>
            <a:off x="5694250" y="859686"/>
            <a:ext cx="1752600" cy="523220"/>
          </a:xfrm>
          <a:prstGeom prst="rect">
            <a:avLst/>
          </a:prstGeom>
        </p:spPr>
        <p:txBody>
          <a:bodyPr wrap="square">
            <a:spAutoFit/>
          </a:bodyPr>
          <a:lstStyle/>
          <a:p>
            <a:r>
              <a:rPr lang="en-US" sz="2800" dirty="0" err="1">
                <a:latin typeface="#9Slide04 Lettre" pitchFamily="2" charset="0"/>
                <a:cs typeface="Times New Roman" panose="02020603050405020304" pitchFamily="18" charset="0"/>
              </a:rPr>
              <a:t>Hà</a:t>
            </a:r>
            <a:r>
              <a:rPr lang="en-US" sz="2800" dirty="0">
                <a:latin typeface="#9Slide04 Lettre" pitchFamily="2" charset="0"/>
                <a:cs typeface="Times New Roman" panose="02020603050405020304" pitchFamily="18" charset="0"/>
              </a:rPr>
              <a:t> Nam</a:t>
            </a:r>
          </a:p>
        </p:txBody>
      </p:sp>
      <p:sp>
        <p:nvSpPr>
          <p:cNvPr id="16" name="Rectangle 15"/>
          <p:cNvSpPr/>
          <p:nvPr/>
        </p:nvSpPr>
        <p:spPr>
          <a:xfrm>
            <a:off x="7328863" y="851697"/>
            <a:ext cx="1752600" cy="523220"/>
          </a:xfrm>
          <a:prstGeom prst="rect">
            <a:avLst/>
          </a:prstGeom>
        </p:spPr>
        <p:txBody>
          <a:bodyPr wrap="square">
            <a:spAutoFit/>
          </a:bodyPr>
          <a:lstStyle/>
          <a:p>
            <a:r>
              <a:rPr lang="en-US" sz="2800" dirty="0" err="1">
                <a:solidFill>
                  <a:srgbClr val="0070C0"/>
                </a:solidFill>
                <a:latin typeface="#9Slide04 Lettre" pitchFamily="2" charset="0"/>
                <a:cs typeface="Times New Roman" panose="02020603050405020304" pitchFamily="18" charset="0"/>
              </a:rPr>
              <a:t>Ninh</a:t>
            </a:r>
            <a:r>
              <a:rPr lang="en-US" sz="2800" dirty="0">
                <a:solidFill>
                  <a:srgbClr val="0070C0"/>
                </a:solidFill>
                <a:latin typeface="#9Slide04 Lettre" pitchFamily="2" charset="0"/>
                <a:cs typeface="Times New Roman" panose="02020603050405020304" pitchFamily="18" charset="0"/>
              </a:rPr>
              <a:t> </a:t>
            </a:r>
            <a:r>
              <a:rPr lang="en-US" sz="2800" dirty="0" err="1">
                <a:solidFill>
                  <a:srgbClr val="0070C0"/>
                </a:solidFill>
                <a:latin typeface="#9Slide04 Lettre" pitchFamily="2" charset="0"/>
                <a:cs typeface="Times New Roman" panose="02020603050405020304" pitchFamily="18" charset="0"/>
              </a:rPr>
              <a:t>Bình</a:t>
            </a:r>
            <a:endParaRPr lang="en-US" sz="2800" dirty="0">
              <a:solidFill>
                <a:srgbClr val="0070C0"/>
              </a:solidFill>
              <a:latin typeface="#9Slide04 Lettre" pitchFamily="2"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2335827" y="1595120"/>
            <a:ext cx="2174998" cy="1395295"/>
          </a:xfrm>
          <a:prstGeom prst="rect">
            <a:avLst/>
          </a:prstGeom>
        </p:spPr>
      </p:pic>
      <p:pic>
        <p:nvPicPr>
          <p:cNvPr id="17" name="Picture 16"/>
          <p:cNvPicPr>
            <a:picLocks noChangeAspect="1"/>
          </p:cNvPicPr>
          <p:nvPr/>
        </p:nvPicPr>
        <p:blipFill>
          <a:blip r:embed="rId5"/>
          <a:stretch>
            <a:fillRect/>
          </a:stretch>
        </p:blipFill>
        <p:spPr>
          <a:xfrm>
            <a:off x="69798" y="1580059"/>
            <a:ext cx="2158484" cy="1418379"/>
          </a:xfrm>
          <a:prstGeom prst="rect">
            <a:avLst/>
          </a:prstGeom>
        </p:spPr>
      </p:pic>
      <p:pic>
        <p:nvPicPr>
          <p:cNvPr id="18" name="Picture 17"/>
          <p:cNvPicPr>
            <a:picLocks noChangeAspect="1"/>
          </p:cNvPicPr>
          <p:nvPr/>
        </p:nvPicPr>
        <p:blipFill rotWithShape="1">
          <a:blip r:embed="rId6"/>
          <a:srcRect b="5738"/>
          <a:stretch/>
        </p:blipFill>
        <p:spPr>
          <a:xfrm>
            <a:off x="4618370" y="1594897"/>
            <a:ext cx="2151759" cy="1403542"/>
          </a:xfrm>
          <a:prstGeom prst="rect">
            <a:avLst/>
          </a:prstGeom>
        </p:spPr>
      </p:pic>
      <p:pic>
        <p:nvPicPr>
          <p:cNvPr id="19" name="Picture 18"/>
          <p:cNvPicPr>
            <a:picLocks noChangeAspect="1"/>
          </p:cNvPicPr>
          <p:nvPr/>
        </p:nvPicPr>
        <p:blipFill>
          <a:blip r:embed="rId7"/>
          <a:stretch>
            <a:fillRect/>
          </a:stretch>
        </p:blipFill>
        <p:spPr>
          <a:xfrm>
            <a:off x="6887727" y="1604315"/>
            <a:ext cx="2198319" cy="1391744"/>
          </a:xfrm>
          <a:prstGeom prst="rect">
            <a:avLst/>
          </a:prstGeom>
        </p:spPr>
      </p:pic>
      <p:sp>
        <p:nvSpPr>
          <p:cNvPr id="20" name="Rectangle 19"/>
          <p:cNvSpPr/>
          <p:nvPr/>
        </p:nvSpPr>
        <p:spPr>
          <a:xfrm>
            <a:off x="303720" y="2938399"/>
            <a:ext cx="1804644" cy="338554"/>
          </a:xfrm>
          <a:prstGeom prst="rect">
            <a:avLst/>
          </a:prstGeom>
        </p:spPr>
        <p:txBody>
          <a:bodyPr wrap="square">
            <a:spAutoFit/>
          </a:bodyPr>
          <a:lstStyle/>
          <a:p>
            <a:r>
              <a:rPr lang="en-US" sz="1600" i="1" dirty="0" err="1">
                <a:latin typeface="#9Slide04 Lettre" pitchFamily="2" charset="0"/>
                <a:cs typeface="Times New Roman" panose="02020603050405020304" pitchFamily="18" charset="0"/>
              </a:rPr>
              <a:t>Tháp</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Rùa</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Hà</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Nội</a:t>
            </a:r>
            <a:endParaRPr lang="en-US" sz="1600" i="1" dirty="0">
              <a:latin typeface="#9Slide04 Lettre" pitchFamily="2" charset="0"/>
              <a:cs typeface="Times New Roman" panose="02020603050405020304" pitchFamily="18" charset="0"/>
            </a:endParaRPr>
          </a:p>
        </p:txBody>
      </p:sp>
      <p:sp>
        <p:nvSpPr>
          <p:cNvPr id="21" name="Rectangle 20"/>
          <p:cNvSpPr/>
          <p:nvPr/>
        </p:nvSpPr>
        <p:spPr>
          <a:xfrm>
            <a:off x="2491497" y="2974610"/>
            <a:ext cx="1863658" cy="338554"/>
          </a:xfrm>
          <a:prstGeom prst="rect">
            <a:avLst/>
          </a:prstGeom>
        </p:spPr>
        <p:txBody>
          <a:bodyPr wrap="square">
            <a:spAutoFit/>
          </a:bodyPr>
          <a:lstStyle/>
          <a:p>
            <a:r>
              <a:rPr lang="en-US" sz="1600" i="1" dirty="0" err="1">
                <a:latin typeface="#9Slide04 Lettre" pitchFamily="2" charset="0"/>
                <a:cs typeface="Times New Roman" panose="02020603050405020304" pitchFamily="18" charset="0"/>
              </a:rPr>
              <a:t>Tràng</a:t>
            </a:r>
            <a:r>
              <a:rPr lang="en-US" sz="1600" i="1" dirty="0">
                <a:latin typeface="#9Slide04 Lettre" pitchFamily="2" charset="0"/>
                <a:cs typeface="Times New Roman" panose="02020603050405020304" pitchFamily="18" charset="0"/>
              </a:rPr>
              <a:t> An–</a:t>
            </a:r>
            <a:r>
              <a:rPr lang="en-US" sz="1600" i="1" dirty="0" err="1">
                <a:latin typeface="#9Slide04 Lettre" pitchFamily="2" charset="0"/>
                <a:cs typeface="Times New Roman" panose="02020603050405020304" pitchFamily="18" charset="0"/>
              </a:rPr>
              <a:t>Ninh</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Bình</a:t>
            </a:r>
            <a:endParaRPr lang="en-US" sz="1600" i="1" dirty="0">
              <a:latin typeface="#9Slide04 Lettre" pitchFamily="2" charset="0"/>
              <a:cs typeface="Times New Roman" panose="02020603050405020304" pitchFamily="18" charset="0"/>
            </a:endParaRPr>
          </a:p>
        </p:txBody>
      </p:sp>
      <p:sp>
        <p:nvSpPr>
          <p:cNvPr id="22" name="Rectangle 21"/>
          <p:cNvSpPr/>
          <p:nvPr/>
        </p:nvSpPr>
        <p:spPr>
          <a:xfrm>
            <a:off x="4631047" y="2960153"/>
            <a:ext cx="2230490" cy="338554"/>
          </a:xfrm>
          <a:prstGeom prst="rect">
            <a:avLst/>
          </a:prstGeom>
        </p:spPr>
        <p:txBody>
          <a:bodyPr wrap="square">
            <a:spAutoFit/>
          </a:bodyPr>
          <a:lstStyle/>
          <a:p>
            <a:r>
              <a:rPr lang="en-US" sz="1600" i="1" dirty="0" err="1">
                <a:latin typeface="#9Slide04 Lettre" pitchFamily="2" charset="0"/>
                <a:cs typeface="Times New Roman" panose="02020603050405020304" pitchFamily="18" charset="0"/>
              </a:rPr>
              <a:t>Biển</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Đồ</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Sơn</a:t>
            </a:r>
            <a:r>
              <a:rPr lang="en-US" sz="1600" i="1" dirty="0">
                <a:latin typeface="#9Slide04 Lettre" pitchFamily="2" charset="0"/>
                <a:cs typeface="Times New Roman" panose="02020603050405020304" pitchFamily="18" charset="0"/>
              </a:rPr>
              <a:t> – </a:t>
            </a:r>
            <a:r>
              <a:rPr lang="en-US" sz="1600" i="1" dirty="0" err="1">
                <a:latin typeface="#9Slide04 Lettre" pitchFamily="2" charset="0"/>
                <a:cs typeface="Times New Roman" panose="02020603050405020304" pitchFamily="18" charset="0"/>
              </a:rPr>
              <a:t>Hải</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Phòng</a:t>
            </a:r>
            <a:endParaRPr lang="en-US" sz="1600" i="1" dirty="0">
              <a:latin typeface="#9Slide04 Lettre" pitchFamily="2" charset="0"/>
              <a:cs typeface="Times New Roman" panose="02020603050405020304" pitchFamily="18" charset="0"/>
            </a:endParaRPr>
          </a:p>
        </p:txBody>
      </p:sp>
      <p:sp>
        <p:nvSpPr>
          <p:cNvPr id="23" name="Rectangle 22"/>
          <p:cNvSpPr/>
          <p:nvPr/>
        </p:nvSpPr>
        <p:spPr>
          <a:xfrm>
            <a:off x="7280781" y="2990415"/>
            <a:ext cx="1672863" cy="584775"/>
          </a:xfrm>
          <a:prstGeom prst="rect">
            <a:avLst/>
          </a:prstGeom>
        </p:spPr>
        <p:txBody>
          <a:bodyPr wrap="square">
            <a:spAutoFit/>
          </a:bodyPr>
          <a:lstStyle/>
          <a:p>
            <a:r>
              <a:rPr lang="en-US" sz="1600" i="1" dirty="0" err="1">
                <a:latin typeface="#9Slide04 Lettre" pitchFamily="2" charset="0"/>
                <a:cs typeface="Times New Roman" panose="02020603050405020304" pitchFamily="18" charset="0"/>
              </a:rPr>
              <a:t>Biển</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Đồng</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Châu</a:t>
            </a:r>
            <a:r>
              <a:rPr lang="en-US" sz="1600" i="1" dirty="0">
                <a:latin typeface="#9Slide04 Lettre" pitchFamily="2" charset="0"/>
                <a:cs typeface="Times New Roman" panose="02020603050405020304" pitchFamily="18" charset="0"/>
              </a:rPr>
              <a:t> – </a:t>
            </a:r>
            <a:r>
              <a:rPr lang="en-US" sz="1600" i="1" dirty="0" err="1">
                <a:latin typeface="#9Slide04 Lettre" pitchFamily="2" charset="0"/>
                <a:cs typeface="Times New Roman" panose="02020603050405020304" pitchFamily="18" charset="0"/>
              </a:rPr>
              <a:t>Thái</a:t>
            </a:r>
            <a:r>
              <a:rPr lang="en-US" sz="1600" i="1" dirty="0">
                <a:latin typeface="#9Slide04 Lettre" pitchFamily="2" charset="0"/>
                <a:cs typeface="Times New Roman" panose="02020603050405020304" pitchFamily="18" charset="0"/>
              </a:rPr>
              <a:t> </a:t>
            </a:r>
            <a:r>
              <a:rPr lang="en-US" sz="1600" i="1" dirty="0" err="1">
                <a:latin typeface="#9Slide04 Lettre" pitchFamily="2" charset="0"/>
                <a:cs typeface="Times New Roman" panose="02020603050405020304" pitchFamily="18" charset="0"/>
              </a:rPr>
              <a:t>Bình</a:t>
            </a:r>
            <a:endParaRPr lang="en-US" sz="1600" i="1" dirty="0">
              <a:latin typeface="#9Slide04 Lettre" pitchFamily="2" charset="0"/>
              <a:cs typeface="Times New Roman" panose="02020603050405020304" pitchFamily="18" charset="0"/>
            </a:endParaRPr>
          </a:p>
        </p:txBody>
      </p:sp>
      <p:pic>
        <p:nvPicPr>
          <p:cNvPr id="2" name="Gui-Em-O-Cuoi-Song-Hong-Viet-Hoan-Anh-Tho">
            <a:hlinkClick r:id="" action="ppaction://media"/>
            <a:extLst>
              <a:ext uri="{FF2B5EF4-FFF2-40B4-BE49-F238E27FC236}">
                <a16:creationId xmlns:a16="http://schemas.microsoft.com/office/drawing/2014/main" id="{2C59A841-6F54-48B8-AF41-01943F2FFC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8353" y="4356778"/>
            <a:ext cx="609600" cy="609600"/>
          </a:xfrm>
          <a:prstGeom prst="rect">
            <a:avLst/>
          </a:prstGeom>
        </p:spPr>
      </p:pic>
    </p:spTree>
    <p:extLst>
      <p:ext uri="{BB962C8B-B14F-4D97-AF65-F5344CB8AC3E}">
        <p14:creationId xmlns:p14="http://schemas.microsoft.com/office/powerpoint/2010/main" val="2914623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62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icture4">
            <a:extLst>
              <a:ext uri="{FF2B5EF4-FFF2-40B4-BE49-F238E27FC236}">
                <a16:creationId xmlns:a16="http://schemas.microsoft.com/office/drawing/2014/main" id="{258C6729-8B9B-47D6-8521-D552BCB5D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316" y="0"/>
            <a:ext cx="54006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etrotimes.vn/stores/news_dataimages/vandung/102012/09/15/25856.jpg">
            <a:extLst>
              <a:ext uri="{FF2B5EF4-FFF2-40B4-BE49-F238E27FC236}">
                <a16:creationId xmlns:a16="http://schemas.microsoft.com/office/drawing/2014/main" id="{F0DEC07F-C122-4CB5-999A-EA363509E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3429000" cy="258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www.dulichsenxanh.com.vn/upload/gianguyen/du%20thuyen%20song%20Hong(1)(1).jpg">
            <a:extLst>
              <a:ext uri="{FF2B5EF4-FFF2-40B4-BE49-F238E27FC236}">
                <a16:creationId xmlns:a16="http://schemas.microsoft.com/office/drawing/2014/main" id="{D0CBB337-031A-41E0-A715-45D62E814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651522"/>
            <a:ext cx="3461147" cy="251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http://media.tinmoi.vn/2011/12/16/85_7_1324005626_36_images20544_anh_cau_vinh_thinh_1_copy.JPG">
            <a:extLst>
              <a:ext uri="{FF2B5EF4-FFF2-40B4-BE49-F238E27FC236}">
                <a16:creationId xmlns:a16="http://schemas.microsoft.com/office/drawing/2014/main" id="{67642B90-22C7-40E9-AF96-3C1CE89E4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666" y="1"/>
            <a:ext cx="3357563" cy="2574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6" descr="https://encrypted-tbn1.gstatic.com/images?q=tbn:ANd9GcR85blExC1jrLY0XCf-axmz9bsbWW1i_PmY3YrbJyt-J69nVeHL">
            <a:extLst>
              <a:ext uri="{FF2B5EF4-FFF2-40B4-BE49-F238E27FC236}">
                <a16:creationId xmlns:a16="http://schemas.microsoft.com/office/drawing/2014/main" id="{A0877C0A-8ECA-4793-B2EA-C35635D8B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651523"/>
            <a:ext cx="3357563" cy="249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a:extLst>
              <a:ext uri="{FF2B5EF4-FFF2-40B4-BE49-F238E27FC236}">
                <a16:creationId xmlns:a16="http://schemas.microsoft.com/office/drawing/2014/main" id="{942FEFE9-8B4D-483D-A16D-C9E186C529BC}"/>
              </a:ext>
            </a:extLst>
          </p:cNvPr>
          <p:cNvSpPr txBox="1">
            <a:spLocks noChangeArrowheads="1"/>
          </p:cNvSpPr>
          <p:nvPr/>
        </p:nvSpPr>
        <p:spPr bwMode="auto">
          <a:xfrm>
            <a:off x="1271588" y="2043113"/>
            <a:ext cx="6600825" cy="12464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500">
                <a:latin typeface="Calibri" panose="020F0502020204030204" pitchFamily="34" charset="0"/>
              </a:rPr>
              <a:t> </a:t>
            </a:r>
            <a:r>
              <a:rPr lang="en-US" altLang="vi-VN" sz="1500" b="1">
                <a:latin typeface="Times New Roman" panose="02020603050405020304" pitchFamily="18" charset="0"/>
                <a:cs typeface="Times New Roman" panose="02020603050405020304" pitchFamily="18" charset="0"/>
              </a:rPr>
              <a:t>Bồi đắp đất phù sa và mở rộng diện tích đồng bằng về phía vịnh Bắc Bộ. Cung cấp nước phục vụ trồng trọt, chăn nuôi. Là đường giao thông thủy quan trọng, vừa là nơi phát triển nuôi trồng và đánh bắt thủy sản.                                                             Do thủy chế thất thường, hay gây ra lũ lụt đột ngột ảnh hưởng đến tính mạng và tài sản nhân dân trong vùng.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084"/>
                                        </p:tgtEl>
                                        <p:attrNameLst>
                                          <p:attrName>style.visibility</p:attrName>
                                        </p:attrNameLst>
                                      </p:cBhvr>
                                      <p:to>
                                        <p:strVal val="visible"/>
                                      </p:to>
                                    </p:set>
                                    <p:anim calcmode="lin" valueType="num">
                                      <p:cBhvr>
                                        <p:cTn id="7" dur="500" fill="hold"/>
                                        <p:tgtEl>
                                          <p:spTgt spid="3084"/>
                                        </p:tgtEl>
                                        <p:attrNameLst>
                                          <p:attrName>ppt_w</p:attrName>
                                        </p:attrNameLst>
                                      </p:cBhvr>
                                      <p:tavLst>
                                        <p:tav tm="0">
                                          <p:val>
                                            <p:fltVal val="0"/>
                                          </p:val>
                                        </p:tav>
                                        <p:tav tm="100000">
                                          <p:val>
                                            <p:strVal val="#ppt_w"/>
                                          </p:val>
                                        </p:tav>
                                      </p:tavLst>
                                    </p:anim>
                                    <p:anim calcmode="lin" valueType="num">
                                      <p:cBhvr>
                                        <p:cTn id="8" dur="500" fill="hold"/>
                                        <p:tgtEl>
                                          <p:spTgt spid="3084"/>
                                        </p:tgtEl>
                                        <p:attrNameLst>
                                          <p:attrName>ppt_h</p:attrName>
                                        </p:attrNameLst>
                                      </p:cBhvr>
                                      <p:tavLst>
                                        <p:tav tm="0">
                                          <p:val>
                                            <p:fltVal val="0"/>
                                          </p:val>
                                        </p:tav>
                                        <p:tav tm="100000">
                                          <p:val>
                                            <p:strVal val="#ppt_h"/>
                                          </p:val>
                                        </p:tav>
                                      </p:tavLst>
                                    </p:anim>
                                    <p:animEffect transition="in" filter="fade">
                                      <p:cBhvr>
                                        <p:cTn id="9" dur="500"/>
                                        <p:tgtEl>
                                          <p:spTgt spid="3084"/>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animEffect transition="in" filter="fade">
                                      <p:cBhvr>
                                        <p:cTn id="15" dur="500"/>
                                        <p:tgtEl>
                                          <p:spTgt spid="3074"/>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500" fill="hold"/>
                                        <p:tgtEl>
                                          <p:spTgt spid="3076"/>
                                        </p:tgtEl>
                                        <p:attrNameLst>
                                          <p:attrName>ppt_w</p:attrName>
                                        </p:attrNameLst>
                                      </p:cBhvr>
                                      <p:tavLst>
                                        <p:tav tm="0">
                                          <p:val>
                                            <p:fltVal val="0"/>
                                          </p:val>
                                        </p:tav>
                                        <p:tav tm="100000">
                                          <p:val>
                                            <p:strVal val="#ppt_w"/>
                                          </p:val>
                                        </p:tav>
                                      </p:tavLst>
                                    </p:anim>
                                    <p:anim calcmode="lin" valueType="num">
                                      <p:cBhvr>
                                        <p:cTn id="20" dur="500" fill="hold"/>
                                        <p:tgtEl>
                                          <p:spTgt spid="3076"/>
                                        </p:tgtEl>
                                        <p:attrNameLst>
                                          <p:attrName>ppt_h</p:attrName>
                                        </p:attrNameLst>
                                      </p:cBhvr>
                                      <p:tavLst>
                                        <p:tav tm="0">
                                          <p:val>
                                            <p:fltVal val="0"/>
                                          </p:val>
                                        </p:tav>
                                        <p:tav tm="100000">
                                          <p:val>
                                            <p:strVal val="#ppt_h"/>
                                          </p:val>
                                        </p:tav>
                                      </p:tavLst>
                                    </p:anim>
                                    <p:animEffect transition="in" filter="fade">
                                      <p:cBhvr>
                                        <p:cTn id="21" dur="500"/>
                                        <p:tgtEl>
                                          <p:spTgt spid="3076"/>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088"/>
                                        </p:tgtEl>
                                        <p:attrNameLst>
                                          <p:attrName>style.visibility</p:attrName>
                                        </p:attrNameLst>
                                      </p:cBhvr>
                                      <p:to>
                                        <p:strVal val="visible"/>
                                      </p:to>
                                    </p:set>
                                    <p:anim calcmode="lin" valueType="num">
                                      <p:cBhvr>
                                        <p:cTn id="25" dur="500" fill="hold"/>
                                        <p:tgtEl>
                                          <p:spTgt spid="3088"/>
                                        </p:tgtEl>
                                        <p:attrNameLst>
                                          <p:attrName>ppt_w</p:attrName>
                                        </p:attrNameLst>
                                      </p:cBhvr>
                                      <p:tavLst>
                                        <p:tav tm="0">
                                          <p:val>
                                            <p:fltVal val="0"/>
                                          </p:val>
                                        </p:tav>
                                        <p:tav tm="100000">
                                          <p:val>
                                            <p:strVal val="#ppt_w"/>
                                          </p:val>
                                        </p:tav>
                                      </p:tavLst>
                                    </p:anim>
                                    <p:anim calcmode="lin" valueType="num">
                                      <p:cBhvr>
                                        <p:cTn id="26" dur="500" fill="hold"/>
                                        <p:tgtEl>
                                          <p:spTgt spid="3088"/>
                                        </p:tgtEl>
                                        <p:attrNameLst>
                                          <p:attrName>ppt_h</p:attrName>
                                        </p:attrNameLst>
                                      </p:cBhvr>
                                      <p:tavLst>
                                        <p:tav tm="0">
                                          <p:val>
                                            <p:fltVal val="0"/>
                                          </p:val>
                                        </p:tav>
                                        <p:tav tm="100000">
                                          <p:val>
                                            <p:strVal val="#ppt_h"/>
                                          </p:val>
                                        </p:tav>
                                      </p:tavLst>
                                    </p:anim>
                                    <p:animEffect transition="in" filter="fade">
                                      <p:cBhvr>
                                        <p:cTn id="27" dur="500"/>
                                        <p:tgtEl>
                                          <p:spTgt spid="3088"/>
                                        </p:tgtEl>
                                      </p:cBhvr>
                                    </p:animEffect>
                                  </p:childTnLst>
                                </p:cTn>
                              </p:par>
                            </p:childTnLst>
                          </p:cTn>
                        </p:par>
                        <p:par>
                          <p:cTn id="28" fill="hold" nodeType="afterGroup">
                            <p:stCondLst>
                              <p:cond delay="2000"/>
                            </p:stCondLst>
                            <p:childTnLst>
                              <p:par>
                                <p:cTn id="29" presetID="29"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data:image/jpeg;base64,/9j/4AAQSkZJRgABAQAAAQABAAD/2wCEAAkGBxMTEhUUExQVFhQWGBUVGBcYGRcYFxgXFxcWGBQXFBcYHCggGR0lGxgVITEhJSkrLi4uFx8zODMsNygtLisBCgoKDg0OGhAQGywkHyQsLCwsLCwsLCwsLCwsLCwsLCwsLCwsLCwsLCwsLCwsLCwsLCwsLCwsLCwsLCwsLCwsLP/AABEIALkBEQMBIgACEQEDEQH/xAAcAAABBQEBAQAAAAAAAAAAAAADAQIEBQYABwj/xABEEAACAQIEAwYDBgQDBwMFAAABAhEAAwQSITEFQVEGEyJhcZGBobEUMkLB0fAjUmLhFZLxBxYzcoKisiTC4jRTVHOT/8QAGQEAAwEBAQAAAAAAAAAAAAAAAAECAwQF/8QALBEAAgIBAwMDAwMFAAAAAAAAAAECESEDEjEEE0EiUWGBkaEycdEUUqLB8P/aAAwDAQACEQMRAD8A3iUQEUJbdPAroOYfNEQVyRRFHSmiWcopZpy0oWnRLbEE0jmnFTSZTVohvAimiZaHFPB86TjY1qe4sVwFJnpyzU7WUpo6uin5aULQOwQFOin5DSraNIdAmFNRTzqWMPTlw1PdROy2RVQ9aKEqSMPT1sVLkWokUJRMlSRapwSp3lKJGFmugCpJWmGyDS3D2gxcFKX6U7uKUW6LHQHM3SmXMQBRMQp61BuNVIlse16eVDYjpQy1MLGqojch7NXd7QyabTJ3DmuUwtSxXZKAyMmlp3d11FhkjqaPkp1rD61LW2Kz3JGu1kJbfSpFtDU21aqQtoUt49hDWzNE+zmp9u2KMFFLuFLTRWDCGnrhTVjSUu4w7aIP2EUv2JanUlG9j7aIP2VelOFgVMiuo3sWxEVcOtEWwKNFJSse1A+7HSo97MNhUotQrhJ6U0xMZhnnejxUTu9Zp+ZutAk6JEChNfX9ih+LrTSh606HYQ4kedNOIFMe1POhixTpE2wi4sHkaILooAsCl7qjAKwrXY5U03vhTHXTeh2h0JoQrYl4sedRyhqQ5PWltsDvvVXQqIosmndzUvu6bAo3AoojdxTShHKpRFNpbh0iMQelMaalNTCadioBPrXUfNS0AQrmI+EU18QTpVDxDtHhrLZWuS065RmiepGlH4bx7C3Yy3lk6ZWlWnyDb/CoKsvrWMZYFSRxPyqrMneuPlRQ7Lm3xSNx7VLTHBvu71nQDVrgsKV1mOnnScUhpstrTEjURSu4Ak0Nr4HrULE3c3L1PKpRbYb7eJiiG4N6rUcdKS/eLbVVEWy1N3TSuz6amq6xcI0Jo+aihWEvYyNN6cmIneo5QGnKulOgsOWplNFMa5H60AGmkzUAXxzoqusTQA6aUCkNxRS94KLCjqQ0ucUoI6UWFDJppajXbwG4GlRe/U8qEAO6xPlS2UIqQI6V0CixUCKVwSnNpzqOcQaYg5FIErhPOlmgoXLSFRSTTHHnQArIKYUFPkdaQsKAwCyV1EzV1AHzj34MaU/Nzn9+1QLBO/T971IDBY/f51zJ5Oa3Zs+zXau7ZZUusXs7EnV0nmp5gdPpXoNziWFGT/1NuLhAWDO+xMfdHrFeLupyzvsduvWK7BHU7RAP1rezVPwesntdhbd5rTC54Tl70BSkjQmJmJ5+VaPGccw1pM7XkKiIysGJnYBVJJNeCgltAeUj8xTrJ1+f+tTJj7jR7xwztDZxClrLFsu6kFSJ2kHl5jSpDY2QQQNa8W4ViGsXFugkZWEgbskw4+I617Fbe06K6GUYBlI5g7U0kWmxneU3PR1KchSC9py/ZqyR3ezHg+MEe9FTFx+AVju1vam5afu7GjKAXJE6mCFE+Wp9YqFwLtwRIxIJJIysgGg55hStC3G/bGHkoWmLiX9ag4Tilu6JtsGA0JHL1FSbd01VDv5JJxJIgoflTXu8tQKabldmooVggpJgVKFkxFIlJmqRoS4jcuVMQsTzohauD0wbHWgRvRCfOglqTNSBMeyimdyOtKLgrjcFCBhc9BbFpnCZ1zkSFkZiOZA3ioXGOKph7LXXEhYhRuxOgGv19a8lu8VufaDiNQ5bOCTMdB0IAER0odIlyo9e4lxmxY/41xU8jq3+USflRMLjLLwbbo066MDp10rxHFYh2fO5zFzqTJYHzPpS4LGPZupctkBlOm2vqOYINFicz2binG7OHAa82UHQQCxJ5wBrVdZ7aYNmyi4f+YqwX4yJHtXnnH+OHF3czjKFUKqToNsxHqfoKqrjZQI3112Gw0NJyBzPaDxvDwCL1o5tvEJPLbepGZ+leJWGBB11qz4X2hxGHZclxmtzBtsSynyE/d+FCkG89XgneiA1WJxm0bAxGYC2eZ5HmpA1meVUmL7cWlMIjOOZ+4PgCCfpVUNtI1feHpXVkv8AfxP/ALL/AOZa6qJ3L3PHLCwpy7e/t1o4s6EsY9o+laJuA4UP3j3iViVWTJB2J8WuvToKjYjhVqAi3dNJzspYCeq/pXHH5LWi1yV+GxHI6Db+9NsPB+J/OKn3+CWV+7fUiTJaRk5jXn7a0bA8Gt3XVVxKkmB9xtWJAUDNAI1iZ51pGQ1CXBX2kGbTTQ77aU/CMZ5SNR/brvV5xLgNu2I75u8P4Db26gkkeXXeq+xw5fFq4IbJEaggFiYaBBiNKGyXBhMSWcAj8WXSOQ5H0MVY8C7SXcKTbJzW9QFaYQzuOYG+m2tQOEWxinJS41tQfEXWANYhdT6CpPGuFAXB/GtlwQMrHKddtSfKmnQ3CXJe3ePXrv4mA3hBl+Y1PvUWzissuHcEAsTmM6CeutXWExEW4yd0IUZsxAJWRo5Hi2bWqzFcFIvhYAQ5lKhizgFTq4jTcDTrVPUfkUtNLKdlbi8TmuS4IzRmcjMx6Svl59KBa4eSGOoA2J00nKPiROnKrC5hWtGyLzZQ4HhIBPKZAmDy1jejXuKWDajMGOniSCpAJPI7axtyrLLZooKnZV4W9ct/8FnUkEGP5dJB5iMu9aLDdqLqWVLgMxXwtzJ/CW9NJqgbG2yf4bFZW4usAQ2jQSY5ner3iHZ8W8KHdwO7QXDA8AD6sM/MgfDY8wK2ysmTWWgfDO2F22x74m4ja8lK+mkEeRrSWe1NkoXJyxyHinoBHOsE+BDQVdSpUEbgQRPIE07DcPck92VeACcrEgGVA1AgSDzpb2CjI3tntEjECCAfxHby2rj2gGaApI566x1isrhrbWiFdH+68zlgAq2XKI3Gmk+1PwOIQwxcgHdjlygxMA89OVab4eQUZvCNhjuL27Vs3C2YbADmeQ8qrcV2u0AW2c5/mIyr6xqflWU4jj1Fzu2UmIytIhgRJK8hsNz1qXZ41YLw9hzmO5AVRrH3i3Xy3qHLyikrwzbcK4mLynYOuXMOWoBBHlv7Gs5iO11xcQwCg2g2SIOaAYLBuvOKZh3D3WvYYtbt/ZwXDKQUO2ZgdDCqACDyNV3+HxkcHO7S4Guo851nf1jnSU0y3pPwehs9Dt31JIBBIMEAgkHoRyPlWcfDM1xWe5DRmEweY0I5bnlTbvDrPeEpcv6knMhXLGWWHhjXnJFOU/bJNKP63RU/7QuLK7JZVgyLLPlIPj2UTyIE/wCass9nNlhgZJ0nURrr61eWOzsAub5NgsbeltgzNOQBidjnjbSj47gqPBtAoYWRmDLOUfizSNOg3mstzfIpKLfpdmXDT4W25HlI2+lTrmCVLYcxLKYEzPl5fi9qtcPwy2bdxkl0tlizFX8JA8U+HkNazx4uEdE1aLb5QACCpMB46GdPSr2yStjhDc6XItuffkPLn9K65hvCTqQDJ8tOvwNcuPtl8ipcD5c5AHIQJGvWgJxiWu27ebPBVg2ggkgxEz7dKwU43ybvoppePudaTWQSB011pHBU66giR5gmPr9KNwkPeLL4YAmS3MaACBudd+lW+NwZkiBpbypzggljHPn9atXRjLRUat/YpLCuZUFsurECYkA6xtO+tS2TLExqJHPmRB6GQaLf4U+QOrgofxhwNCSsanrIo7YRFbLm5jITudJmJ1Aj+9aVJkdtLHkr+9HnXVd/4WP6v/5v+lLS3C7TKC/h7dgd4+VR3n4gSAMggbaGRNSOG30uoTb7m4QTnGVViWbKSFQzIHXlUbBWSztnVc0IZygiIjnqPu8val4zxxcEERrZIuAtKlBsdoHqN43qo0pZ4M3KctO4fqLD+JbI/h2zoF0yESdQcrDfQ7nnQsRhmeS1hGiZM5D7KaqB25w5Ott0MjXQ/dEagVYjtlhXQjOQSOaPv6hYratNmEp9VHO05OGOBKqiZoEd4xMCdsymOexo+BwuJysumXPuxPkQ06aUzh64e9dtszIYW4CGKwSe7yyDoTBMVLxww+HtC7lVQYX+HoSxBOpUgbA1DiucEx6qe5QcZNv2S59sko4EAlHvqSwVUhAVDswHjDGYgz8KgdscFesAXWv2sTmuW7YUgyJD6xny5QFHLnQsPxzChlObYzMOG+BgwfOpPHeMWr+Cs21uB7ovFmDOTC/xBmOcgHwlRprrW0dtJ7kdunpa+d2lKP7rn7EjE8PxdyLOewyZ8gPjABVbrCMsDQKy6kbDSKNhuFY6zIW7YAYMT947RIlmPlUriXEsHa7sd8GXOqQGVmJ7q6o8wJdfLWouM4vhw+Y/aQoB2CBNSmxjUEA8/arlprUVVaCkn8gcRwbE5luMcNoRLBYLLmzEAz1125VJ4fhrRtMcRcw4ukkfw2tBACABmzgzPmOVSLGLwd8941tGZfDN4oTAkiJfbWsv2N4HbbFX75KE28TdVF8OVliBBHLXkDtXNOO300cnflGU3nH5stRwjCLcLC4jTOiy+kneHPtFWEhkyr3zLIE5RELoqwViBPKrp4SC6og2ER1Ua6DmRTLfELckBlmRsZ/8Z6VSjijh1Ov1Zvc2ypxaMihiihZAGfxEabkctuvOstZ7SYm4+W13aHQE5yoA2BMsPzr0S3i0LiSANdTAG3nWMw3CLJTMLpW4SSwJzoFDHWMw389BNKcWuODp6CbnbTd/Je4BLrFDeOXQj/ihgxnSB0MnSdKgoqG2VRQHKk6O4DGPDHU9Kq7HGcCAc2JYshjxC4WY7jIlpdR5kih3+0+Ft25tpiJkAPchpYZYiwHBZfFsW5bVlOmepFNtuVX9iY7vetqrG1ZcQM7uz3dIzAoVKiY68+taDhXDjfUuhRmRzmBYZACrACDB2KmTuRVFhVKImfEs7OO9aUAeLpzBLih2IgRpyo2MxS3lAtXRbKjXwXDKkDQL3q67a+tax6bdHDX7Clq1KpL6+CRxC2y3pZHVsoUZEV0ABbNDhjGYFdP6RQcPjsyMrJf1IUMLWUgqFk6kBpOsjl6VWYbi7jE/Z7JKvpLszC22maVVXMTMdeVV2D44rreu3bVtbrA3GbxF0OYW0LmNyxGkTFZSili8jnCW24p54ya7GYq3dAynFZgCgy2zKmYDeNgNNOvOsqe2GNwl9lzBwplhdVQ5zAEqchEctutLgO3hRQi2L1xgILO7FiQPEW01M+mlXfCeHpilW7fdkMLCgskaaq7OPE2m48hSTwZOLt2sFTd/2krcD3HsfxEUhY8Vs6HLJLSJbyOw3qhbtmxa2/dKLuYkExBDK6awBGjMPjW3xHYfCEFQW8esAgmVkf8AuJjyqnxP+zi2AQjvprBVZ9B+tXHUkk6CGlprNMjcP7eXEtPh0spnxGZGDO0aoVJUgiGOm8jSoFxzbRmu4eLqupUqTPdQFCKIgidZ30ol3sC7AkE+FuqgxrrvvR8LZuW2IB0FsrrmBJBBjQ7aU46jp7jRPKoFxLFi3lZrLqXykE5NVnl4pM68uVNxQtq3esjroU+6sHO86w2+w+NSlxOJDKHVCkaa3DlBJOgOi671Mv3BBBtBuRBBilHS6ZJuv++5rLqNZ4z+P4IOB4umHa5ibdtouEXNQoAMZdu8Gms6gxRL/HHuWu8W3c1E5AUBJJ30QnTlBGlW/D7HeBv4dtQonUsB6feqWLIzLbCWi5IAAfqDr4gY1EetdcO0otcI5pObknTb/fj8FCeMYlrQC27akrsQWPQmTAmNdR61XcRtX3tqhuZScuZbYVQY1gZQDExuTtWy/wAOxKXINqysCcsBmHxClT6zUe7bvq0grodiBBnr4ahaunT2q/qq/BTUo8pL6P8A2V3+6V7+X5f2rq2f+NXP5F/zGupdz4RjUv7mYDh2IC32tiIKayCTILZQgneJ36UxuLJ3yqV7wT3ZU24MTFxAjAnzrD3OMYlpm8fgY/8AGltYzEXHUZ8zAEAmDC/i3Fc61GndHZHRjGFN5Xku+0/B8DbDPZu+MknuRLieYzKBk+M1mreLywAoWJ1AljJndum1WWJ4c0mSfiOuxEU08HMZjMeauPnFZ2LuKslU98EzLfGNvenXrDIAwnLIPoeUgHSpVzBAGDABB3n/AFrZY3hSnC3ZZBm7prbMdwSucnSYBnYUrGpLwZ23dDoGAEH+kbjQ0sjmq/MfnUX/AA1RHiM6zEgbnadx5xRXwngWGcfeB1PWfzrnlGN4Yd/Ui3T/AMV/BG4raBykaeW4+dCOVjDZm006fAfvapGKsnKAWYiecfpNRDhSCImfjWsHS5Kes5r1cmlw+I4ebbk4ZFuAQqFrrZjH3lcCE56EH8PnVBbtW9ivxEz8qcbT8gnsf1pi2rnS37VpZm38lkiNba3lu3lBZYAZo+8PPSq629y405rm2Xw6GB1kjerLAXL+ZZFsAREqPXTNoKsrRfSGVW6C3bX/AL1E0bqFaRU2sFcYaC8R/VcA+QmiHhF27mComaD959iPO4ygGr61cHhN25cYA+Je8IB9DuPhWexvCUe4zJoskjMx0G4BbmYo3BGSvgl4HsxiF1ujKD/LcttJ5EhHk1pMDwe2ndG4t0rbOoWVLFjObwqxEadTC1kcLwdyJS666xuf11q8t9l8UQiDEsplubyQQsazqPDt+tJSZpcWw+J7JojwmLuQGaPDIMMYbKI5eVFa1D5hibObnmsMAef3lXyqRwzsLiBlunFlhMZW75TuRrrptpOlXz9kGIi5fIXXmTyPVvpWl2uCJSafpZnsNhLl9oTGh3h2dFtMqIJAt5LsDWCDrB0MbGi2OB8S7rKb9wzcTKWLuBbEmNZiSV3H4a0NlsNw+EW1pcYDvGuQCY3UuAuaDoBqRNaPDM1y5C2nyBQ+bMv3dhC7kkzWWLo0W5q7M1w/sreK5/tWIQljKSuTxMdDABO4oeL7L4lGCJiGZiGZQqqobLllNZg67zyqy45xu7achEgCP4boWZiWgEbHmNPLeq672svQVNq4mszkcMBOwYT705pRStchpSy/gjcU4VeQ2e9xDKr3LYZM5DL3phVBBhsrACdRrVj2Z8GVCbwa6M8uwmIPMqTEgwKosRjUCrMFVZSRfKmIJYZGf7usHrNXC9pVuYi0Q2HttmgI7rCpkkag7kzGhqVJJ0jdQ3JtmkTDGHkkidAf+VSDoB51WNw2GJ115epjfUkb6TUW/wBs0ts4dND4sytmGgybR1Q1Iw3FjfsG7aTSebIG0IJgAHUDWDW25NHK4SsPe4SCBv7ke8Got3h0nUA9BDHT1zVdi1zJ+Z+opAoB2Hxp0JshYPARmACjMuX8utZEdlcTbabeKI1ygFVbTzLGTz9634nXT9+k0NkO+wmen1olFNZJTa4KbheHxneDvcY1y3lg28gRfI+HeCKuI1/P9ijBekUmoka1Ojp9uNIrVludg4rqXvD5/v4V1akHiHC+AK+HOdltuWec66qEAIgxIBnX86v+zfZsLYDLlu3LkFijKwVZ8IUmPU7z5VRYt++IYXQiMBNs5UYwdASTlcTPMVoeG4SyFKNiL1liABBAWdCYgkCTHPqKwilGTbdp8HXrPuQjHhpZ+S2scJZxoAyqcpLtlAYciE195p13gKkSblsADUAyAZ6sfXTyqBZ4Xibctaxdu4ASf4ndsN51k5t/Or/h/HAbIzuly9J8NoOtsQRMlCZOsztWjcPDOX+nZW2ezig581pgAdfCsTtm5R8RvRcfwFLttSArFSYCgsWGd0iUMlQqmAOZmrjB38Wyuy2VCsTCsD3keouCOo2Imq1u0lq3C31YDX715wTqTCi4sHWeZqe05P0tfRocVs5X4KnjPBWW4LlrColtSm1zNqCNHVp3OkD51E7Wqt1zdACDwrlYlWBAAYldhMba6Ca0lntBhL94IdO8hFy9w6giSSxdRyIEDWqjjS2SO4zwRcKgZraltcoKyTP9qiWgk6fJq5NrBUXOAL4fGCJGbcgdAAFk85M9N6i8V4TlcZQ8kTBUKOfI7e3OteMFaRVUMoXQEsgYknUEMfXpUY8JFxi6sCBI+7Gsa6qh6dfaq7SSMHMzYwa5CCpEjT7pI84ieR2qnS0CfjFbm5wrb7q5dfuXOc6sGWT71Xrg2FzwJaZZgMWuW8vX8Sn2B3rPYyNxUDhtzQgaDn4vzFdh+EOz6kZTswlhP1A84rX/AGJlI8KsTB0zmPjual/YTrCidBswYg8tv1q1Aweq/Yz2E4AhIB8Z2IhwOeoiCfjW14V2dtoB/DyuRBlnzRsJhyBI8vjpUI4dx+EiCvNYPWQw2+FajDf8NdpgbZTr9PatFGi+nlJ3ZTJgu6tOgDrmYkd3mABMAawSPpUW7wV5Ul7jFTMkSSeksuY+sma0V5RGU6x4ttBr613eEhYzTrG4GnwgUbToTyR8BhMttVBYa5hJOmswZ0561E4nje5iCGdtkXLtpJ0AaPgdTVym0+8fOovE8BbvLldVaDInl6GZokm1gpMxeJxi43v7bIpWM11nuslu3l0nVQM4IESJ9aymI4u2BxDJYvnKFVg1vME1/AI3AjcrWxvdnO7d/s4Kh4Ujwskblh4gwP01qLjexZcs2dy0DVsuU7aTJPWKxkpWaKeDOXu2a3rdxrt259oPdi2ygbBjnzkBYIXaoeF7T3NYxB00AadehlgfrU7jHZtbIYGSwyFdo1JDKY51TPwQCcyHy0gVMn72TuRdYfj/AHqlMQ1p1K7TlaZGg2189KfgLODBa4VOYx95rZIKnQjMdQAOUTFZ08CQidvb2oT9myRIPvPP0FQ6fk1jq0qNV2kuW79oKl4CGliSokgnxZZ2lidzvUHh3FrllLuGw7Z2eLgW0FIM5UZV1JmAp9JrO3ezdxRJyxMTJ3+IovCcJesXBeRyht65lIJGwiOe+xq1S8ieomey9mMRjmT/ANTYS3AEDPmdupI2XYaefKKt3uGdVIHIwD8xIAqj7GcSxdy0WxQEGDbbSSDyhdRpHKtALw6H6V0xyjnbHqF30mORmPc10a+XwoBuDkdefXypwuzz+gPtVUIfl85/fvXBKGz/ANXvE0mfzn/LRQgvdfua6hZ/M/8AbSUFHgvEe0ocsy2kDMcxIBUE8zlzleuwpML2qZJ/hWyTJJ1UkkyfukVnspqVgsA9xgFVjykAkD1PKufbE6LNThO11s/8RGnqAjQfjrU612rshsys6ESBlzrIJmGg7aDSs/8A7q3RoSobeCyzHoCTUzgnAsMt5ft11ktSIRFZnun+UECEHUmpcYjjqN4Rd3O3jK0rfbaIyuQfUE/QioPEO2C3wF7w2SNc3drctydSAGGdNf8Amqq7V8Owguk4F7jWySCjowNsjcZzow+f1qhGFNNKIObvJoFwOLxF1E75bitMN3qm2Rz0kGY/DAbyr0PhPYnD4dxdEm6PMhASIbulBkbn7xavKrWH1UhQpWDInUjmZO9ejdl+0GINxEvXGbOAIJG2okwpjfymKuEo2Yzm2bDu2ACidumg8iCRTrlptCMoMakZvb7wANOtW4cwd9z42n/lB/tSnEoDC5m1g6KB6DetmY0LdxaWyO9v20/5swB9DmEHflTbGKBDZGDgwM6XDliNvvn8qi8XvZcoIMOQNfpBEbxtVfxPHGwEePCHAPSDIJPuNajNmsYKUOMlu2GkiTdiJIzbGfMnypbdjUglz6kf+3eqfE9ozIKIoU8z4mI1g5EOg2qVwzi5uuqsqyQSpggNGpEHn7VO9XQpdLNR3NFicP0n3YH05AVYWnkbD4VEhgeajyP01owmN29q0Moqh9xCddBy/fKjonKR7HbzJqKGO+b4aa+9cHB0lfiP/lFBRKbToPMa/mKUgb6fMj66VFLkck8pJ+XSnLcPl7kUx2OCiSRHloTHrzIpoXmSJ8tI9yacGP7JP5UxjrPPrIn6Ugsr+M4BbpEgMuk6knTXQesdKq7nClVhlt22A53Fc/LNFaHFJOsgEc9D8ABUe5DDUFhEQQR8CDQwTMRxSwC0ZE0JkW1gEaaBcon3O1PwvDGNxf4b7T41QSBG2ZiDExWk46hlGMwNPCTIkRsNxt0EgHlXAXO9Dk6ZVHRo88pJI/UVi4ZLTwQcRw7NZKOSqgjxBQSOQMBWge3wqNa4BhcsF3JLDxC0EaNNJKa1pjbJzEzrpoT6+29IFEadYOp+c1ooIhsLglCIqrsAAPOOsRNHW8R+x+tAGnLTyn8qGIDTrWjJRKe608/36CmM55r8aELo5ifSP1pGur50WAQ3es/L9KT7THOP35Chm4PT4fmKH3g6r8SaYWG+1f1fL+1dQO+P9HuK6igs8h4VwpniVVZ5vbzj/pRhrsasLyJbkXCisoOipYVoGpJVCTEVUPjjbIYmQsHIup5g5n5DyX2op7cXJBFqyAuyhVHWSSFBPvGlcis6FGzYYEK1soVuIpAKnvQJBGrFMpHvNYPj2HUXB3LZ3XV8rZhuCuRegETqdateIds3vWip71DAGVGtpbbqG/h54jlmqqw/C1EXGzIDmZQJ8ssFf7cq1cobVjPvYo6U1Nybx4VEvsdeslri33VS3iRmXQtqGA005VpLvZ1ZU6NmkCC67CSVCjxfKqNrFplVmyNcLKbbgyGAB8BXcnMdSANtTzq84ZcKuLj3Va4BkVLU3IkAlmIXflHx51nywklTbC4fglrKM1jWdTnuHbfYAfM71fYOysrCgBYiAdPPM0Ee1RreJvNAt2susTcYLrruFDEfGptnDXiDnaD1RNP+6feBWqSRiWAurOp3OmaOWuntQsRxG2gLFxAGuWTHrFU3GMZh7RVS2a6SCqlmbxDfMIgAjl51nOOX7uIaDew4taZbYuKqq0f1RO5/SolqpYOrR6WWpT8FlxrtKly9aCjJaTOTceV7xogBARPnO2lQcT2oS7CJkdtyrFVQxsGd4FZ3G8GxE5iM2mUEOrgTp+EkgfCpFzsk73nQNaQKobM5fu9gCobKdR5xvQpWrNJ6b03STot8DIJdsM5R58CN3uVgQZVlViAZPh2EVa8Pxdtr1kW7LoVYTmDLC6ltCNdJ6VlOJ27GHa2HYlVtrkRJzPJY5ywMKGPi3J1iNKuv9n3GDcv3C+fOynJEMqqCSVAOw1X2qVG3ZU9dR03H3PRGvg/dEecgfv3ohJGsR8R+lR4J1I/fmI/OkzN1A8tv1roPNJKMQdx/1fqYoovHr7Eke0xUIOfM+lIW6TPpB+WlAFj3gI+8Pj/rTSB/MT6CPzqDqTv7wD+VPgj8QjzA+ooHZJV+jMPIyPmDSFv6v80n5jeg9/5j5/mKUOTy94+UigLDMARqw06f60igQdoIg8/cRQ8p06fAfMUjrrMj9+lAxQoB0iAI+HtXKVB1HTTf6iuOgE/UfnTS8H/T8qAFa7Emd+XP4U03h+yKUN6j3poPP9/GgTF7wnnHoad3h6/lQjc5ytMOvT9/CqEFe4OZ9dvz1phIPP01pv73A/KhtHP8j85oAVjGw+RNAa4Og9yPrSsR+zQ7pPX3gfnTEx373FdQszdf/GlqrJMpd4GtwZUwCo50zi9cKKPSdfY1XL2Qt2rwY3g+Uhsig7jXxHpPKoC9s+7LZFzKeT7KD97KEy+W+9Vd/tFcYH5dI5yoAFeeozPS9KyartThbeIa2BctWgiZSAIkwMzOQOceepqk4hxzJbS0H73IuWSZUaRCrz+M+grN4nEs5ljJ9AAPIAUIAmrUPcTlZPscRud4LhJMactp21BgfCt3wC61zVc0kEw4gEiIYwAI5fCsZwTDFm5RzJ2Ean5Vs8JZKbGVPMkCfzPtzqlkwnI0eHvhyVyAOPvL0nmG5ipK6A6gddR8pFV1ltIRdzJ6TzJ86Jmg7n00PtvHwrVGJmcfxK/autbF4CXABYgeEhmG+0iB8KIGxDRKWLv/AE2zP+WKp+2ad5iMw8IgKIMzlnVo2OtUYwDcj+/iK52o2zojqySVSL3jHFUtoB9nQXCSJlsoA38M7zpWdxfFL10ZSxy/yjRfYb/GpePRnyZvwoF9idT561J4bwjNB0gyInnEjN05x6Uo14Ln1EpLLs7FYO9iLwhWchbaAgaCFAAnYVuOzHZkWMty4zd4B91YIHymfiKl8EDC2dgJ20zfLQ771a2m8x8R+YNbRj5OWU22HLCdo+Boij+pfQyPntQGvDnr6N+R/Wm5h0NaEkpUP8vsdKcFYbfp76VC7w9T6SRTxcagCV3p5wsbb/3pyZjtI840+dRFun98vnpXFwecmgCYzEbt7aN7UmdonWOun0oCzHOlUr/KZ8qADBZ2I9CYPsK5bZ/EIHrp7TQGAG/0j5k1wtjl8iKBhyoGxn0AH01rkBA5n1EfWgPI0Mr560ovfy5Z9NaACm6P3H5mmC4OQ1ply+ee/oKR7pPSPT9TQIVro50PvPX3/tXBwP5fb9ikZjHKPX8hTEIW8z8f7UmYjr86aznp+n0oTP7+1MLCG6fL2j6Uw3f6fiP70F7n70oGIcZWJXMQCY0E6ba0E2H+2jy91/SurKfbLP8A+J/3W/0pKXcQ6POaUVKomG++vqKxO9ZYC1hmboPUgfWr+3wkC2NEMgeKfYDX8qr733z8Poaul/8Ap/8AL9ai7NNXRSg2nwP4Vh2zhcqhROrEvr5KGgesVqBdGg386qeB7e1WV77y/H8q1ijz3ySUadJj5UVYHL9+oNAvVLwe1UhFPjeEpcJOVASZ0kHTbc++opqcFRTui9CAwI9CbmtWt2nPv8B9KlwQWZvFcOy6kC6ImS5DjkOcddKXhiBCMzFROo0GvLOdyKuuN/cT/wDYv/i1QeG/fHr+VY0lIpZLrDSu6iNAI185PlU1XHID6Cm2f1oq7muglnLdjpPt+X500NOxHz+s0+3sactAgXeNsDPpFIXJ3J05Gnfi+NF/H8RSBABc/elLn9fX/SrTEfdqEdqBge8gc/jTlxAqRY3+FCfnQAgu9CKVrumo+MChU9dqAFS8RsTSXLxO8ewp1M50AKrsdBBHwNMuXOu42jSlff40o3qhAxcHX5zTDcB61L5e9Bt7mgQAt5n3rmM9fjBqRUYUDGnb9DUfEXxbUsToInmd+g1ojb0Yb/CqCiu/xNf5vrXVHrqmytiP/9k=">
            <a:extLst>
              <a:ext uri="{FF2B5EF4-FFF2-40B4-BE49-F238E27FC236}">
                <a16:creationId xmlns:a16="http://schemas.microsoft.com/office/drawing/2014/main" id="{3AB19F22-3F30-40B4-A083-CC0E2A55E273}"/>
              </a:ext>
            </a:extLst>
          </p:cNvPr>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350">
              <a:latin typeface="Calibri" panose="020F0502020204030204" pitchFamily="34" charset="0"/>
            </a:endParaRPr>
          </a:p>
        </p:txBody>
      </p:sp>
      <p:pic>
        <p:nvPicPr>
          <p:cNvPr id="12291" name="Picture 4" descr="http://halongsensetravel.com/upload/dulichquangninh1.jpg">
            <a:extLst>
              <a:ext uri="{FF2B5EF4-FFF2-40B4-BE49-F238E27FC236}">
                <a16:creationId xmlns:a16="http://schemas.microsoft.com/office/drawing/2014/main" id="{3036EA11-690B-46CD-835B-43D9902A5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367088" cy="248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8" descr="http://www.baohaiphong.com.vn/dataimages/201010/original/images565423_nuoi_bien_1.jpg">
            <a:extLst>
              <a:ext uri="{FF2B5EF4-FFF2-40B4-BE49-F238E27FC236}">
                <a16:creationId xmlns:a16="http://schemas.microsoft.com/office/drawing/2014/main" id="{8A1CDD39-9F31-46A7-956E-846EFC167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3429000" cy="248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2" descr="http://3.bp.blogspot.com/-JVDA17gq_S4/UpM3oVve6cI/AAAAAAABkis/f5AsYr04rNw/s1600/hl1.JPG">
            <a:extLst>
              <a:ext uri="{FF2B5EF4-FFF2-40B4-BE49-F238E27FC236}">
                <a16:creationId xmlns:a16="http://schemas.microsoft.com/office/drawing/2014/main" id="{5F722A3E-503E-49A1-B020-568A55B6F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335" y="2522935"/>
            <a:ext cx="3420665" cy="262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 descr="http://qtv.vn/dataimages/201411/original/images1087855___nh_b_t_th_y_s_n_mang_l_i_thu_nh_p__n___nh_cho_ng__d_n.jpg">
            <a:extLst>
              <a:ext uri="{FF2B5EF4-FFF2-40B4-BE49-F238E27FC236}">
                <a16:creationId xmlns:a16="http://schemas.microsoft.com/office/drawing/2014/main" id="{58A407C6-1082-46AC-8A0F-BFC132666C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2522935"/>
            <a:ext cx="3367088" cy="262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9">
            <a:extLst>
              <a:ext uri="{FF2B5EF4-FFF2-40B4-BE49-F238E27FC236}">
                <a16:creationId xmlns:a16="http://schemas.microsoft.com/office/drawing/2014/main" id="{82EE889F-5F8E-4F22-B42D-D054474FEE48}"/>
              </a:ext>
            </a:extLst>
          </p:cNvPr>
          <p:cNvSpPr txBox="1">
            <a:spLocks noChangeArrowheads="1"/>
          </p:cNvSpPr>
          <p:nvPr/>
        </p:nvSpPr>
        <p:spPr bwMode="auto">
          <a:xfrm>
            <a:off x="1143000" y="2287192"/>
            <a:ext cx="6858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b="1">
                <a:solidFill>
                  <a:srgbClr val="0000FF"/>
                </a:solidFill>
                <a:latin typeface="Times New Roman" panose="02020603050405020304" pitchFamily="18" charset="0"/>
                <a:cs typeface="Times New Roman" panose="02020603050405020304" pitchFamily="18" charset="0"/>
              </a:rPr>
              <a:t>Vùng biển giàu tiềm năng phát triển tổng hợp kinh tế biển, đảo: nuôi trồng, đánh bắt thuỷ sản, du lịch…</a:t>
            </a: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tai%20nguyen%20dat">
            <a:extLst>
              <a:ext uri="{FF2B5EF4-FFF2-40B4-BE49-F238E27FC236}">
                <a16:creationId xmlns:a16="http://schemas.microsoft.com/office/drawing/2014/main" id="{161DC545-986D-4CD6-B044-5B16A35C4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382" y="0"/>
            <a:ext cx="3426619"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154_dong-lua2">
            <a:extLst>
              <a:ext uri="{FF2B5EF4-FFF2-40B4-BE49-F238E27FC236}">
                <a16:creationId xmlns:a16="http://schemas.microsoft.com/office/drawing/2014/main" id="{98D0F1B5-D115-4DA7-BC04-D6E8F59F9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382" y="2514600"/>
            <a:ext cx="3431381"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ptit.edu.vn/wps/wcm/connect/d8c69180404cd9e0a904fb9171cb7767/1/Trang+v2-9-a1+Lua+chiem+xuan.jpg?MOD=AJPERES&amp;CACHEID=d8c69180404cd9e0a904fb9171cb7767/1">
            <a:extLst>
              <a:ext uri="{FF2B5EF4-FFF2-40B4-BE49-F238E27FC236}">
                <a16:creationId xmlns:a16="http://schemas.microsoft.com/office/drawing/2014/main" id="{31AE3806-760C-4B1B-BF61-9DA92FECB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14600"/>
            <a:ext cx="33718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nongnghiep.vn/Upload/Image/2013/10/6/06102013143711_1.jpg">
            <a:extLst>
              <a:ext uri="{FF2B5EF4-FFF2-40B4-BE49-F238E27FC236}">
                <a16:creationId xmlns:a16="http://schemas.microsoft.com/office/drawing/2014/main" id="{C58D5FB3-0257-44B3-9A82-805C29126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328" y="0"/>
            <a:ext cx="3429001"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a:extLst>
              <a:ext uri="{FF2B5EF4-FFF2-40B4-BE49-F238E27FC236}">
                <a16:creationId xmlns:a16="http://schemas.microsoft.com/office/drawing/2014/main" id="{A3CE232F-7FCE-4B03-84D4-585B05E77FE0}"/>
              </a:ext>
            </a:extLst>
          </p:cNvPr>
          <p:cNvSpPr txBox="1">
            <a:spLocks noChangeArrowheads="1"/>
          </p:cNvSpPr>
          <p:nvPr/>
        </p:nvSpPr>
        <p:spPr bwMode="auto">
          <a:xfrm>
            <a:off x="0" y="2202657"/>
            <a:ext cx="8229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b="1">
                <a:solidFill>
                  <a:srgbClr val="FF3300"/>
                </a:solidFill>
                <a:latin typeface="Times New Roman" panose="02020603050405020304" pitchFamily="18" charset="0"/>
                <a:cs typeface="Times New Roman" panose="02020603050405020304" pitchFamily="18" charset="0"/>
              </a:rPr>
              <a:t>* Thuận lợi:</a:t>
            </a:r>
            <a:r>
              <a:rPr lang="en-US" altLang="vi-VN" sz="1800" b="1">
                <a:solidFill>
                  <a:srgbClr val="000099"/>
                </a:solidFill>
                <a:latin typeface="Times New Roman" panose="02020603050405020304" pitchFamily="18" charset="0"/>
                <a:cs typeface="Times New Roman" panose="02020603050405020304" pitchFamily="18" charset="0"/>
              </a:rPr>
              <a:t> + Đất phù sa màu mỡ, điều kiện khí hậu, thuỷ văn thuận lợi cho thâm canh lúa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nodeType="afterGroup">
                            <p:stCondLst>
                              <p:cond delay="500"/>
                            </p:stCondLst>
                            <p:childTnLst>
                              <p:par>
                                <p:cTn id="11" presetID="2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500" fill="hold"/>
                                        <p:tgtEl>
                                          <p:spTgt spid="2052"/>
                                        </p:tgtEl>
                                        <p:attrNameLst>
                                          <p:attrName>ppt_w</p:attrName>
                                        </p:attrNameLst>
                                      </p:cBhvr>
                                      <p:tavLst>
                                        <p:tav tm="0">
                                          <p:val>
                                            <p:fltVal val="0"/>
                                          </p:val>
                                        </p:tav>
                                        <p:tav tm="100000">
                                          <p:val>
                                            <p:strVal val="#ppt_w"/>
                                          </p:val>
                                        </p:tav>
                                      </p:tavLst>
                                    </p:anim>
                                    <p:anim calcmode="lin" valueType="num">
                                      <p:cBhvr>
                                        <p:cTn id="24" dur="500" fill="hold"/>
                                        <p:tgtEl>
                                          <p:spTgt spid="2052"/>
                                        </p:tgtEl>
                                        <p:attrNameLst>
                                          <p:attrName>ppt_h</p:attrName>
                                        </p:attrNameLst>
                                      </p:cBhvr>
                                      <p:tavLst>
                                        <p:tav tm="0">
                                          <p:val>
                                            <p:fltVal val="0"/>
                                          </p:val>
                                        </p:tav>
                                        <p:tav tm="100000">
                                          <p:val>
                                            <p:strVal val="#ppt_h"/>
                                          </p:val>
                                        </p:tav>
                                      </p:tavLst>
                                    </p:anim>
                                    <p:animEffect transition="in" filter="fade">
                                      <p:cBhvr>
                                        <p:cTn id="25" dur="500"/>
                                        <p:tgtEl>
                                          <p:spTgt spid="2052"/>
                                        </p:tgtEl>
                                      </p:cBhvr>
                                    </p:animEffect>
                                  </p:childTnLst>
                                </p:cTn>
                              </p:par>
                            </p:childTnLst>
                          </p:cTn>
                        </p:par>
                        <p:par>
                          <p:cTn id="26" fill="hold" nodeType="afterGroup">
                            <p:stCondLst>
                              <p:cond delay="20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anim calcmode="lin" valueType="num">
                                      <p:cBhvr>
                                        <p:cTn id="31"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15082010141302">
            <a:extLst>
              <a:ext uri="{FF2B5EF4-FFF2-40B4-BE49-F238E27FC236}">
                <a16:creationId xmlns:a16="http://schemas.microsoft.com/office/drawing/2014/main" id="{529294B9-A76E-4212-A062-A1B1F9BD696D}"/>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143000" y="0"/>
            <a:ext cx="33718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ktay">
            <a:extLst>
              <a:ext uri="{FF2B5EF4-FFF2-40B4-BE49-F238E27FC236}">
                <a16:creationId xmlns:a16="http://schemas.microsoft.com/office/drawing/2014/main" id="{559E31BD-426B-43F4-9C89-A9F41030A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2">
            <a:extLst>
              <a:ext uri="{FF2B5EF4-FFF2-40B4-BE49-F238E27FC236}">
                <a16:creationId xmlns:a16="http://schemas.microsoft.com/office/drawing/2014/main" id="{F78634D3-21F6-4D8F-B1E7-3643837A79D3}"/>
              </a:ext>
            </a:extLst>
          </p:cNvPr>
          <p:cNvSpPr txBox="1">
            <a:spLocks noChangeArrowheads="1"/>
          </p:cNvSpPr>
          <p:nvPr/>
        </p:nvSpPr>
        <p:spPr bwMode="auto">
          <a:xfrm flipH="1">
            <a:off x="4686300" y="1543050"/>
            <a:ext cx="21026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vi-VN" sz="1350">
              <a:latin typeface="Calibri" panose="020F0502020204030204" pitchFamily="34" charset="0"/>
            </a:endParaRPr>
          </a:p>
        </p:txBody>
      </p:sp>
      <p:sp>
        <p:nvSpPr>
          <p:cNvPr id="6" name="Text Box 33">
            <a:extLst>
              <a:ext uri="{FF2B5EF4-FFF2-40B4-BE49-F238E27FC236}">
                <a16:creationId xmlns:a16="http://schemas.microsoft.com/office/drawing/2014/main" id="{3B6C31AD-D559-459C-9BD4-F73D88DEB697}"/>
              </a:ext>
            </a:extLst>
          </p:cNvPr>
          <p:cNvSpPr txBox="1">
            <a:spLocks noChangeArrowheads="1"/>
          </p:cNvSpPr>
          <p:nvPr/>
        </p:nvSpPr>
        <p:spPr bwMode="auto">
          <a:xfrm>
            <a:off x="3252788" y="1543050"/>
            <a:ext cx="114300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3300"/>
                </a:solidFill>
                <a:latin typeface="Times New Roman" panose="02020603050405020304" pitchFamily="18" charset="0"/>
                <a:cs typeface="Times New Roman" panose="02020603050405020304" pitchFamily="18" charset="0"/>
              </a:rPr>
              <a:t>NGÔ ĐÔNG</a:t>
            </a:r>
          </a:p>
        </p:txBody>
      </p:sp>
      <p:pic>
        <p:nvPicPr>
          <p:cNvPr id="8" name="Picture 45" descr="IMG_4163">
            <a:extLst>
              <a:ext uri="{FF2B5EF4-FFF2-40B4-BE49-F238E27FC236}">
                <a16:creationId xmlns:a16="http://schemas.microsoft.com/office/drawing/2014/main" id="{7D2E31C7-68D0-4C46-AA30-531CCE1E3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21757"/>
            <a:ext cx="3371850" cy="252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6">
            <a:extLst>
              <a:ext uri="{FF2B5EF4-FFF2-40B4-BE49-F238E27FC236}">
                <a16:creationId xmlns:a16="http://schemas.microsoft.com/office/drawing/2014/main" id="{E6CB2007-0628-47F0-AE14-DE678FDAF657}"/>
              </a:ext>
            </a:extLst>
          </p:cNvPr>
          <p:cNvSpPr txBox="1">
            <a:spLocks noChangeArrowheads="1"/>
          </p:cNvSpPr>
          <p:nvPr/>
        </p:nvSpPr>
        <p:spPr bwMode="auto">
          <a:xfrm>
            <a:off x="3415904" y="3429000"/>
            <a:ext cx="80010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3300"/>
                </a:solidFill>
                <a:latin typeface="Times New Roman" panose="02020603050405020304" pitchFamily="18" charset="0"/>
                <a:cs typeface="Times New Roman" panose="02020603050405020304" pitchFamily="18" charset="0"/>
              </a:rPr>
              <a:t>SU HÀO</a:t>
            </a:r>
          </a:p>
        </p:txBody>
      </p:sp>
      <p:sp>
        <p:nvSpPr>
          <p:cNvPr id="13" name="Text Box 33">
            <a:extLst>
              <a:ext uri="{FF2B5EF4-FFF2-40B4-BE49-F238E27FC236}">
                <a16:creationId xmlns:a16="http://schemas.microsoft.com/office/drawing/2014/main" id="{BCE36442-C5A5-4E95-811E-902AE71DAFFA}"/>
              </a:ext>
            </a:extLst>
          </p:cNvPr>
          <p:cNvSpPr txBox="1">
            <a:spLocks noChangeArrowheads="1"/>
          </p:cNvSpPr>
          <p:nvPr/>
        </p:nvSpPr>
        <p:spPr bwMode="auto">
          <a:xfrm>
            <a:off x="5204222" y="1543050"/>
            <a:ext cx="114300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3300"/>
                </a:solidFill>
                <a:latin typeface="Times New Roman" panose="02020603050405020304" pitchFamily="18" charset="0"/>
                <a:cs typeface="Times New Roman" panose="02020603050405020304" pitchFamily="18" charset="0"/>
              </a:rPr>
              <a:t>KHOAI TÂY</a:t>
            </a:r>
          </a:p>
        </p:txBody>
      </p:sp>
      <p:pic>
        <p:nvPicPr>
          <p:cNvPr id="3074" name="Picture 2" descr="http://afamily1.vcmedia.vn/k:thumb_w/600/Article/2013/01/09/rau20xanh201/su-that-rau-xanh-khan-hang-tang-vot-gia.jpg">
            <a:extLst>
              <a:ext uri="{FF2B5EF4-FFF2-40B4-BE49-F238E27FC236}">
                <a16:creationId xmlns:a16="http://schemas.microsoft.com/office/drawing/2014/main" id="{0C304048-6B36-4447-A5CC-9AD370AD3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62237"/>
            <a:ext cx="34290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4">
            <a:extLst>
              <a:ext uri="{FF2B5EF4-FFF2-40B4-BE49-F238E27FC236}">
                <a16:creationId xmlns:a16="http://schemas.microsoft.com/office/drawing/2014/main" id="{E18E504F-3884-415F-9B69-64671E798A99}"/>
              </a:ext>
            </a:extLst>
          </p:cNvPr>
          <p:cNvSpPr txBox="1">
            <a:spLocks noChangeArrowheads="1"/>
          </p:cNvSpPr>
          <p:nvPr/>
        </p:nvSpPr>
        <p:spPr bwMode="auto">
          <a:xfrm>
            <a:off x="5280422" y="3418285"/>
            <a:ext cx="91440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3300"/>
                </a:solidFill>
                <a:latin typeface="Times New Roman" panose="02020603050405020304" pitchFamily="18" charset="0"/>
                <a:cs typeface="Times New Roman" panose="02020603050405020304" pitchFamily="18" charset="0"/>
              </a:rPr>
              <a:t>BẮP CẢI</a:t>
            </a:r>
          </a:p>
        </p:txBody>
      </p:sp>
      <p:sp>
        <p:nvSpPr>
          <p:cNvPr id="15" name="Text Box 47">
            <a:extLst>
              <a:ext uri="{FF2B5EF4-FFF2-40B4-BE49-F238E27FC236}">
                <a16:creationId xmlns:a16="http://schemas.microsoft.com/office/drawing/2014/main" id="{DF1EF645-808B-415A-B653-AAC1A63A9A34}"/>
              </a:ext>
            </a:extLst>
          </p:cNvPr>
          <p:cNvSpPr txBox="1">
            <a:spLocks noChangeArrowheads="1"/>
          </p:cNvSpPr>
          <p:nvPr/>
        </p:nvSpPr>
        <p:spPr bwMode="auto">
          <a:xfrm>
            <a:off x="2049066" y="2114551"/>
            <a:ext cx="4931569"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a:solidFill>
                  <a:srgbClr val="000099"/>
                </a:solidFill>
                <a:latin typeface="Times New Roman" panose="02020603050405020304" pitchFamily="18" charset="0"/>
                <a:cs typeface="Times New Roman" panose="02020603050405020304" pitchFamily="18" charset="0"/>
              </a:rPr>
              <a:t>+</a:t>
            </a:r>
            <a:r>
              <a:rPr lang="en-US" altLang="vi-VN" sz="1800" b="1">
                <a:solidFill>
                  <a:srgbClr val="000099"/>
                </a:solidFill>
                <a:latin typeface="Times New Roman" panose="02020603050405020304" pitchFamily="18" charset="0"/>
                <a:cs typeface="Times New Roman" panose="02020603050405020304" pitchFamily="18" charset="0"/>
              </a:rPr>
              <a:t> Thời tiết mùa đông thuận lợi trồng 1 số cây ưa lạnh: ngô đông, khoai tây, bắp cải, su hào,…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p:cTn id="27" dur="500" fill="hold"/>
                                        <p:tgtEl>
                                          <p:spTgt spid="3074"/>
                                        </p:tgtEl>
                                        <p:attrNameLst>
                                          <p:attrName>ppt_w</p:attrName>
                                        </p:attrNameLst>
                                      </p:cBhvr>
                                      <p:tavLst>
                                        <p:tav tm="0">
                                          <p:val>
                                            <p:fltVal val="0"/>
                                          </p:val>
                                        </p:tav>
                                        <p:tav tm="100000">
                                          <p:val>
                                            <p:strVal val="#ppt_w"/>
                                          </p:val>
                                        </p:tav>
                                      </p:tavLst>
                                    </p:anim>
                                    <p:anim calcmode="lin" valueType="num">
                                      <p:cBhvr>
                                        <p:cTn id="28" dur="500" fill="hold"/>
                                        <p:tgtEl>
                                          <p:spTgt spid="3074"/>
                                        </p:tgtEl>
                                        <p:attrNameLst>
                                          <p:attrName>ppt_h</p:attrName>
                                        </p:attrNameLst>
                                      </p:cBhvr>
                                      <p:tavLst>
                                        <p:tav tm="0">
                                          <p:val>
                                            <p:fltVal val="0"/>
                                          </p:val>
                                        </p:tav>
                                        <p:tav tm="100000">
                                          <p:val>
                                            <p:strVal val="#ppt_h"/>
                                          </p:val>
                                        </p:tav>
                                      </p:tavLst>
                                    </p:anim>
                                    <p:animEffect transition="in" filter="fade">
                                      <p:cBhvr>
                                        <p:cTn id="29" dur="500"/>
                                        <p:tgtEl>
                                          <p:spTgt spid="3074"/>
                                        </p:tgtEl>
                                      </p:cBhvr>
                                    </p:animEffect>
                                  </p:childTnLst>
                                </p:cTn>
                              </p:par>
                            </p:childTnLst>
                          </p:cTn>
                        </p:par>
                        <p:par>
                          <p:cTn id="30" fill="hold" nodeType="afterGroup">
                            <p:stCondLst>
                              <p:cond delay="2500"/>
                            </p:stCondLst>
                            <p:childTnLst>
                              <p:par>
                                <p:cTn id="31" presetID="2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000"/>
                            </p:stCondLst>
                            <p:childTnLst>
                              <p:par>
                                <p:cTn id="36" presetID="2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childTnLst>
                                </p:cTn>
                              </p:par>
                            </p:childTnLst>
                          </p:cTn>
                        </p:par>
                        <p:par>
                          <p:cTn id="40" fill="hold" nodeType="afterGroup">
                            <p:stCondLst>
                              <p:cond delay="3500"/>
                            </p:stCondLst>
                            <p:childTnLst>
                              <p:par>
                                <p:cTn id="41" presetID="23" presetClass="entr" presetSubtype="16"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childTnLst>
                                </p:cTn>
                              </p:par>
                            </p:childTnLst>
                          </p:cTn>
                        </p:par>
                        <p:par>
                          <p:cTn id="45" fill="hold" nodeType="afterGroup">
                            <p:stCondLst>
                              <p:cond delay="4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9" dur="1000" fill="hold"/>
                                        <p:tgtEl>
                                          <p:spTgt spid="15"/>
                                        </p:tgtEl>
                                        <p:attrNameLst>
                                          <p:attrName>ppt_y</p:attrName>
                                        </p:attrNameLst>
                                      </p:cBhvr>
                                      <p:tavLst>
                                        <p:tav tm="0">
                                          <p:val>
                                            <p:strVal val="#ppt_y"/>
                                          </p:val>
                                        </p:tav>
                                        <p:tav tm="100000">
                                          <p:val>
                                            <p:strVal val="#ppt_y"/>
                                          </p:val>
                                        </p:tav>
                                      </p:tavLst>
                                    </p:anim>
                                    <p:anim calcmode="lin" valueType="num">
                                      <p:cBhvr>
                                        <p:cTn id="50" dur="10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1" dur="10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10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ourdulich.edu.vn/wp-content/uploads/2014/05/biendosonhaiphongngayhe.jpg">
            <a:extLst>
              <a:ext uri="{FF2B5EF4-FFF2-40B4-BE49-F238E27FC236}">
                <a16:creationId xmlns:a16="http://schemas.microsoft.com/office/drawing/2014/main" id="{FE669285-66D2-43CE-A0F1-2EDE0DB48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1" y="2571750"/>
            <a:ext cx="3374231"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http://www.monkeyislandresort.com/images/content/2013-04-15.03.24.15-c%C3%A1t-c%C3%B2-11-500x331.jpg">
            <a:extLst>
              <a:ext uri="{FF2B5EF4-FFF2-40B4-BE49-F238E27FC236}">
                <a16:creationId xmlns:a16="http://schemas.microsoft.com/office/drawing/2014/main" id="{9C9261FC-E7BE-4CFE-9EEF-46AAED8A7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03" y="2571750"/>
            <a:ext cx="3439716" cy="258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1">
            <a:extLst>
              <a:ext uri="{FF2B5EF4-FFF2-40B4-BE49-F238E27FC236}">
                <a16:creationId xmlns:a16="http://schemas.microsoft.com/office/drawing/2014/main" id="{9928C475-066C-48D2-AB10-2F544C8B57CB}"/>
              </a:ext>
            </a:extLst>
          </p:cNvPr>
          <p:cNvSpPr txBox="1">
            <a:spLocks noChangeArrowheads="1"/>
          </p:cNvSpPr>
          <p:nvPr/>
        </p:nvSpPr>
        <p:spPr bwMode="auto">
          <a:xfrm>
            <a:off x="1752600" y="2687166"/>
            <a:ext cx="2501504"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latin typeface="Times New Roman" panose="02020603050405020304" pitchFamily="18" charset="0"/>
              </a:rPr>
              <a:t>BÃI BIỂN CÁT BÀ</a:t>
            </a:r>
          </a:p>
        </p:txBody>
      </p:sp>
      <p:sp>
        <p:nvSpPr>
          <p:cNvPr id="14" name="Text Box 30">
            <a:extLst>
              <a:ext uri="{FF2B5EF4-FFF2-40B4-BE49-F238E27FC236}">
                <a16:creationId xmlns:a16="http://schemas.microsoft.com/office/drawing/2014/main" id="{244059D5-53EE-44A9-86D8-CF90B3ECDB54}"/>
              </a:ext>
            </a:extLst>
          </p:cNvPr>
          <p:cNvSpPr txBox="1">
            <a:spLocks noChangeArrowheads="1"/>
          </p:cNvSpPr>
          <p:nvPr/>
        </p:nvSpPr>
        <p:spPr bwMode="auto">
          <a:xfrm>
            <a:off x="4670227" y="2687166"/>
            <a:ext cx="16573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latin typeface="Times New Roman" panose="02020603050405020304" pitchFamily="18" charset="0"/>
              </a:rPr>
              <a:t>BÃI BIỂN ĐỒ SƠN</a:t>
            </a:r>
          </a:p>
        </p:txBody>
      </p:sp>
      <p:pic>
        <p:nvPicPr>
          <p:cNvPr id="7176" name="Picture 8" descr="http://www.dulichhalong.net/wp-content/uploads/2014/07/Vuon-Quoc-Gia-Cat-Ba.jpg">
            <a:extLst>
              <a:ext uri="{FF2B5EF4-FFF2-40B4-BE49-F238E27FC236}">
                <a16:creationId xmlns:a16="http://schemas.microsoft.com/office/drawing/2014/main" id="{54B043E9-5F89-49BF-9D95-609CE65B4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3426619" cy="25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9">
            <a:extLst>
              <a:ext uri="{FF2B5EF4-FFF2-40B4-BE49-F238E27FC236}">
                <a16:creationId xmlns:a16="http://schemas.microsoft.com/office/drawing/2014/main" id="{ACDAAEFF-1BAF-49BB-B093-446174882740}"/>
              </a:ext>
            </a:extLst>
          </p:cNvPr>
          <p:cNvSpPr txBox="1">
            <a:spLocks noChangeArrowheads="1"/>
          </p:cNvSpPr>
          <p:nvPr/>
        </p:nvSpPr>
        <p:spPr bwMode="auto">
          <a:xfrm>
            <a:off x="1167063" y="0"/>
            <a:ext cx="1994297"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A0202"/>
                </a:solidFill>
                <a:latin typeface="Times New Roman" panose="02020603050405020304" pitchFamily="18" charset="0"/>
              </a:rPr>
              <a:t>VQG CÁT BÀ</a:t>
            </a:r>
          </a:p>
        </p:txBody>
      </p:sp>
      <p:pic>
        <p:nvPicPr>
          <p:cNvPr id="7178" name="Picture 10" descr="http://vuonquocgiaxuanthuy.org.vn/photo_new/flash/San%20chim%20VQGXT.jpg?1">
            <a:extLst>
              <a:ext uri="{FF2B5EF4-FFF2-40B4-BE49-F238E27FC236}">
                <a16:creationId xmlns:a16="http://schemas.microsoft.com/office/drawing/2014/main" id="{A662ED8F-75DE-4FBE-BD77-4E6D6DF85C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1"/>
            <a:ext cx="3396854" cy="251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9">
            <a:extLst>
              <a:ext uri="{FF2B5EF4-FFF2-40B4-BE49-F238E27FC236}">
                <a16:creationId xmlns:a16="http://schemas.microsoft.com/office/drawing/2014/main" id="{C886E692-621A-49E8-832C-2400FB34A0A6}"/>
              </a:ext>
            </a:extLst>
          </p:cNvPr>
          <p:cNvSpPr txBox="1">
            <a:spLocks noChangeArrowheads="1"/>
          </p:cNvSpPr>
          <p:nvPr/>
        </p:nvSpPr>
        <p:spPr bwMode="auto">
          <a:xfrm>
            <a:off x="6229350" y="41358"/>
            <a:ext cx="17716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A0202"/>
                </a:solidFill>
                <a:latin typeface="Times New Roman" panose="02020603050405020304" pitchFamily="18" charset="0"/>
              </a:rPr>
              <a:t>VQG XUÂN THỦY</a:t>
            </a:r>
          </a:p>
        </p:txBody>
      </p:sp>
      <p:sp>
        <p:nvSpPr>
          <p:cNvPr id="21" name="Text Box 32">
            <a:extLst>
              <a:ext uri="{FF2B5EF4-FFF2-40B4-BE49-F238E27FC236}">
                <a16:creationId xmlns:a16="http://schemas.microsoft.com/office/drawing/2014/main" id="{4F010C06-3A76-45B2-BB40-2319380D510B}"/>
              </a:ext>
            </a:extLst>
          </p:cNvPr>
          <p:cNvSpPr txBox="1">
            <a:spLocks noChangeArrowheads="1"/>
          </p:cNvSpPr>
          <p:nvPr/>
        </p:nvSpPr>
        <p:spPr bwMode="auto">
          <a:xfrm>
            <a:off x="1143000" y="2301478"/>
            <a:ext cx="6858000" cy="415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2100">
                <a:solidFill>
                  <a:srgbClr val="000066"/>
                </a:solidFill>
                <a:latin typeface="Times New Roman" panose="02020603050405020304" pitchFamily="18" charset="0"/>
              </a:rPr>
              <a:t>- </a:t>
            </a:r>
            <a:r>
              <a:rPr lang="en-US" altLang="vi-VN" sz="1800" b="1">
                <a:solidFill>
                  <a:srgbClr val="000066"/>
                </a:solidFill>
                <a:latin typeface="Times New Roman" panose="02020603050405020304" pitchFamily="18" charset="0"/>
              </a:rPr>
              <a:t>Nhiều bãi biển đẹp và vườn quốc gia để phát triển du lịch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p:cTn id="7" dur="500" fill="hold"/>
                                        <p:tgtEl>
                                          <p:spTgt spid="7176"/>
                                        </p:tgtEl>
                                        <p:attrNameLst>
                                          <p:attrName>ppt_w</p:attrName>
                                        </p:attrNameLst>
                                      </p:cBhvr>
                                      <p:tavLst>
                                        <p:tav tm="0">
                                          <p:val>
                                            <p:fltVal val="0"/>
                                          </p:val>
                                        </p:tav>
                                        <p:tav tm="100000">
                                          <p:val>
                                            <p:strVal val="#ppt_w"/>
                                          </p:val>
                                        </p:tav>
                                      </p:tavLst>
                                    </p:anim>
                                    <p:anim calcmode="lin" valueType="num">
                                      <p:cBhvr>
                                        <p:cTn id="8" dur="500" fill="hold"/>
                                        <p:tgtEl>
                                          <p:spTgt spid="717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7178"/>
                                        </p:tgtEl>
                                        <p:attrNameLst>
                                          <p:attrName>style.visibility</p:attrName>
                                        </p:attrNameLst>
                                      </p:cBhvr>
                                      <p:to>
                                        <p:strVal val="visible"/>
                                      </p:to>
                                    </p:set>
                                    <p:anim calcmode="lin" valueType="num">
                                      <p:cBhvr>
                                        <p:cTn id="12" dur="500" fill="hold"/>
                                        <p:tgtEl>
                                          <p:spTgt spid="7178"/>
                                        </p:tgtEl>
                                        <p:attrNameLst>
                                          <p:attrName>ppt_w</p:attrName>
                                        </p:attrNameLst>
                                      </p:cBhvr>
                                      <p:tavLst>
                                        <p:tav tm="0">
                                          <p:val>
                                            <p:fltVal val="0"/>
                                          </p:val>
                                        </p:tav>
                                        <p:tav tm="100000">
                                          <p:val>
                                            <p:strVal val="#ppt_w"/>
                                          </p:val>
                                        </p:tav>
                                      </p:tavLst>
                                    </p:anim>
                                    <p:anim calcmode="lin" valueType="num">
                                      <p:cBhvr>
                                        <p:cTn id="13" dur="500" fill="hold"/>
                                        <p:tgtEl>
                                          <p:spTgt spid="717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p:cTn id="17" dur="500" fill="hold"/>
                                        <p:tgtEl>
                                          <p:spTgt spid="7170"/>
                                        </p:tgtEl>
                                        <p:attrNameLst>
                                          <p:attrName>ppt_w</p:attrName>
                                        </p:attrNameLst>
                                      </p:cBhvr>
                                      <p:tavLst>
                                        <p:tav tm="0">
                                          <p:val>
                                            <p:fltVal val="0"/>
                                          </p:val>
                                        </p:tav>
                                        <p:tav tm="100000">
                                          <p:val>
                                            <p:strVal val="#ppt_w"/>
                                          </p:val>
                                        </p:tav>
                                      </p:tavLst>
                                    </p:anim>
                                    <p:anim calcmode="lin" valueType="num">
                                      <p:cBhvr>
                                        <p:cTn id="18" dur="500" fill="hold"/>
                                        <p:tgtEl>
                                          <p:spTgt spid="7170"/>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172"/>
                                        </p:tgtEl>
                                        <p:attrNameLst>
                                          <p:attrName>style.visibility</p:attrName>
                                        </p:attrNameLst>
                                      </p:cBhvr>
                                      <p:to>
                                        <p:strVal val="visible"/>
                                      </p:to>
                                    </p:set>
                                    <p:anim calcmode="lin" valueType="num">
                                      <p:cBhvr>
                                        <p:cTn id="22" dur="500" fill="hold"/>
                                        <p:tgtEl>
                                          <p:spTgt spid="7172"/>
                                        </p:tgtEl>
                                        <p:attrNameLst>
                                          <p:attrName>ppt_w</p:attrName>
                                        </p:attrNameLst>
                                      </p:cBhvr>
                                      <p:tavLst>
                                        <p:tav tm="0">
                                          <p:val>
                                            <p:fltVal val="0"/>
                                          </p:val>
                                        </p:tav>
                                        <p:tav tm="100000">
                                          <p:val>
                                            <p:strVal val="#ppt_w"/>
                                          </p:val>
                                        </p:tav>
                                      </p:tavLst>
                                    </p:anim>
                                    <p:anim calcmode="lin" valueType="num">
                                      <p:cBhvr>
                                        <p:cTn id="23" dur="500" fill="hold"/>
                                        <p:tgtEl>
                                          <p:spTgt spid="7172"/>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0.70"/>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par>
                          <p:cTn id="30" fill="hold" nodeType="afterGroup">
                            <p:stCondLst>
                              <p:cond delay="3000"/>
                            </p:stCondLst>
                            <p:childTnLst>
                              <p:par>
                                <p:cTn id="31" presetID="55"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strVal val="#ppt_w*0.70"/>
                                          </p:val>
                                        </p:tav>
                                        <p:tav tm="100000">
                                          <p:val>
                                            <p:strVal val="#ppt_w"/>
                                          </p:val>
                                        </p:tav>
                                      </p:tavLst>
                                    </p:anim>
                                    <p:anim calcmode="lin" valueType="num">
                                      <p:cBhvr>
                                        <p:cTn id="34" dur="1000" fill="hold"/>
                                        <p:tgtEl>
                                          <p:spTgt spid="20"/>
                                        </p:tgtEl>
                                        <p:attrNameLst>
                                          <p:attrName>ppt_h</p:attrName>
                                        </p:attrNameLst>
                                      </p:cBhvr>
                                      <p:tavLst>
                                        <p:tav tm="0">
                                          <p:val>
                                            <p:strVal val="#ppt_h"/>
                                          </p:val>
                                        </p:tav>
                                        <p:tav tm="100000">
                                          <p:val>
                                            <p:strVal val="#ppt_h"/>
                                          </p:val>
                                        </p:tav>
                                      </p:tavLst>
                                    </p:anim>
                                    <p:animEffect transition="in" filter="fade">
                                      <p:cBhvr>
                                        <p:cTn id="35" dur="1000"/>
                                        <p:tgtEl>
                                          <p:spTgt spid="20"/>
                                        </p:tgtEl>
                                      </p:cBhvr>
                                    </p:animEffect>
                                  </p:childTnLst>
                                </p:cTn>
                              </p:par>
                            </p:childTnLst>
                          </p:cTn>
                        </p:par>
                        <p:par>
                          <p:cTn id="36" fill="hold" nodeType="afterGroup">
                            <p:stCondLst>
                              <p:cond delay="4000"/>
                            </p:stCondLst>
                            <p:childTnLst>
                              <p:par>
                                <p:cTn id="37" presetID="55"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strVal val="#ppt_w*0.70"/>
                                          </p:val>
                                        </p:tav>
                                        <p:tav tm="100000">
                                          <p:val>
                                            <p:strVal val="#ppt_w"/>
                                          </p:val>
                                        </p:tav>
                                      </p:tavLst>
                                    </p:anim>
                                    <p:anim calcmode="lin" valueType="num">
                                      <p:cBhvr>
                                        <p:cTn id="40" dur="1000" fill="hold"/>
                                        <p:tgtEl>
                                          <p:spTgt spid="14"/>
                                        </p:tgtEl>
                                        <p:attrNameLst>
                                          <p:attrName>ppt_h</p:attrName>
                                        </p:attrNameLst>
                                      </p:cBhvr>
                                      <p:tavLst>
                                        <p:tav tm="0">
                                          <p:val>
                                            <p:strVal val="#ppt_h"/>
                                          </p:val>
                                        </p:tav>
                                        <p:tav tm="100000">
                                          <p:val>
                                            <p:strVal val="#ppt_h"/>
                                          </p:val>
                                        </p:tav>
                                      </p:tavLst>
                                    </p:anim>
                                    <p:animEffect transition="in" filter="fade">
                                      <p:cBhvr>
                                        <p:cTn id="41" dur="1000"/>
                                        <p:tgtEl>
                                          <p:spTgt spid="14"/>
                                        </p:tgtEl>
                                      </p:cBhvr>
                                    </p:animEffect>
                                  </p:childTnLst>
                                </p:cTn>
                              </p:par>
                            </p:childTnLst>
                          </p:cTn>
                        </p:par>
                        <p:par>
                          <p:cTn id="42" fill="hold" nodeType="afterGroup">
                            <p:stCondLst>
                              <p:cond delay="5000"/>
                            </p:stCondLst>
                            <p:childTnLst>
                              <p:par>
                                <p:cTn id="43" presetID="55"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strVal val="#ppt_w*0.70"/>
                                          </p:val>
                                        </p:tav>
                                        <p:tav tm="100000">
                                          <p:val>
                                            <p:strVal val="#ppt_w"/>
                                          </p:val>
                                        </p:tav>
                                      </p:tavLst>
                                    </p:anim>
                                    <p:anim calcmode="lin" valueType="num">
                                      <p:cBhvr>
                                        <p:cTn id="46" dur="1000" fill="hold"/>
                                        <p:tgtEl>
                                          <p:spTgt spid="13"/>
                                        </p:tgtEl>
                                        <p:attrNameLst>
                                          <p:attrName>ppt_h</p:attrName>
                                        </p:attrNameLst>
                                      </p:cBhvr>
                                      <p:tavLst>
                                        <p:tav tm="0">
                                          <p:val>
                                            <p:strVal val="#ppt_h"/>
                                          </p:val>
                                        </p:tav>
                                        <p:tav tm="100000">
                                          <p:val>
                                            <p:strVal val="#ppt_h"/>
                                          </p:val>
                                        </p:tav>
                                      </p:tavLst>
                                    </p:anim>
                                    <p:animEffect transition="in" filter="fade">
                                      <p:cBhvr>
                                        <p:cTn id="47" dur="1000"/>
                                        <p:tgtEl>
                                          <p:spTgt spid="13"/>
                                        </p:tgtEl>
                                      </p:cBhvr>
                                    </p:animEffect>
                                  </p:childTnLst>
                                </p:cTn>
                              </p:par>
                            </p:childTnLst>
                          </p:cTn>
                        </p:par>
                        <p:par>
                          <p:cTn id="48" fill="hold" nodeType="afterGroup">
                            <p:stCondLst>
                              <p:cond delay="6000"/>
                            </p:stCondLst>
                            <p:childTnLst>
                              <p:par>
                                <p:cTn id="49" presetID="27" presetClass="entr" presetSubtype="0" fill="hold" grpId="0" nodeType="afterEffect">
                                  <p:stCondLst>
                                    <p:cond delay="0"/>
                                  </p:stCondLst>
                                  <p:iterate type="lt">
                                    <p:tmPct val="50000"/>
                                  </p:iterate>
                                  <p:childTnLst>
                                    <p:set>
                                      <p:cBhvr>
                                        <p:cTn id="50" dur="1" fill="hold">
                                          <p:stCondLst>
                                            <p:cond delay="0"/>
                                          </p:stCondLst>
                                        </p:cTn>
                                        <p:tgtEl>
                                          <p:spTgt spid="21"/>
                                        </p:tgtEl>
                                        <p:attrNameLst>
                                          <p:attrName>style.visibility</p:attrName>
                                        </p:attrNameLst>
                                      </p:cBhvr>
                                      <p:to>
                                        <p:strVal val="visible"/>
                                      </p:to>
                                    </p:set>
                                    <p:anim calcmode="discrete" valueType="clr">
                                      <p:cBhvr override="childStyle">
                                        <p:cTn id="51" dur="40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52" dur="400"/>
                                        <p:tgtEl>
                                          <p:spTgt spid="21"/>
                                        </p:tgtEl>
                                        <p:attrNameLst>
                                          <p:attrName>fillcolor</p:attrName>
                                        </p:attrNameLst>
                                      </p:cBhvr>
                                      <p:tavLst>
                                        <p:tav tm="0">
                                          <p:val>
                                            <p:clrVal>
                                              <a:schemeClr val="accent2"/>
                                            </p:clrVal>
                                          </p:val>
                                        </p:tav>
                                        <p:tav tm="50000">
                                          <p:val>
                                            <p:clrVal>
                                              <a:schemeClr val="hlink"/>
                                            </p:clrVal>
                                          </p:val>
                                        </p:tav>
                                      </p:tavLst>
                                    </p:anim>
                                    <p:set>
                                      <p:cBhvr>
                                        <p:cTn id="53" dur="40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6" descr="10-SDC">
            <a:extLst>
              <a:ext uri="{FF2B5EF4-FFF2-40B4-BE49-F238E27FC236}">
                <a16:creationId xmlns:a16="http://schemas.microsoft.com/office/drawing/2014/main" id="{66CBF006-40C0-464F-BE37-ED1946D26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28900"/>
            <a:ext cx="3429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www2.vietbao.vn/images/vn45/xa-hoi/45183594-song-hong-1.jpg">
            <a:extLst>
              <a:ext uri="{FF2B5EF4-FFF2-40B4-BE49-F238E27FC236}">
                <a16:creationId xmlns:a16="http://schemas.microsoft.com/office/drawing/2014/main" id="{E6D731E2-D39E-41CC-A100-D8D36BC27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578" y="0"/>
            <a:ext cx="337542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https://images-blogger-opensocial.googleusercontent.com/gadgets/proxy?url=http%3A%2F%2Fa9.vietbao.vn%2Fimages%2Fvn901%2Fxa-hoi%2F11070474-anh1.jpg&amp;container=blogger&amp;gadget=a&amp;rewriteMime=image%2F*">
            <a:extLst>
              <a:ext uri="{FF2B5EF4-FFF2-40B4-BE49-F238E27FC236}">
                <a16:creationId xmlns:a16="http://schemas.microsoft.com/office/drawing/2014/main" id="{1787DAAD-E186-45B5-B2A8-A8A2A458B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341" y="2628900"/>
            <a:ext cx="337065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8">
            <a:extLst>
              <a:ext uri="{FF2B5EF4-FFF2-40B4-BE49-F238E27FC236}">
                <a16:creationId xmlns:a16="http://schemas.microsoft.com/office/drawing/2014/main" id="{53D8AE4B-7067-4F7A-8317-60A91755B2A1}"/>
              </a:ext>
            </a:extLst>
          </p:cNvPr>
          <p:cNvSpPr txBox="1">
            <a:spLocks noChangeArrowheads="1"/>
          </p:cNvSpPr>
          <p:nvPr/>
        </p:nvSpPr>
        <p:spPr bwMode="auto">
          <a:xfrm>
            <a:off x="3074194" y="3886200"/>
            <a:ext cx="325755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rPr>
              <a:t>MÙA MƯA LŨ LỤT, SẠT LỞ BỜ SÔNG</a:t>
            </a:r>
          </a:p>
        </p:txBody>
      </p:sp>
      <p:pic>
        <p:nvPicPr>
          <p:cNvPr id="9222" name="Picture 6" descr="http://nld2.vcmedia.vn/Images/Uploaded/Share/2011/01/13/4-ret.jpg">
            <a:extLst>
              <a:ext uri="{FF2B5EF4-FFF2-40B4-BE49-F238E27FC236}">
                <a16:creationId xmlns:a16="http://schemas.microsoft.com/office/drawing/2014/main" id="{9DDEEC99-FE29-4882-A582-6F899B38D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475" y="4763"/>
            <a:ext cx="34385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5">
            <a:extLst>
              <a:ext uri="{FF2B5EF4-FFF2-40B4-BE49-F238E27FC236}">
                <a16:creationId xmlns:a16="http://schemas.microsoft.com/office/drawing/2014/main" id="{21183CF2-BD20-4680-A7C6-BD6484FFB1E6}"/>
              </a:ext>
            </a:extLst>
          </p:cNvPr>
          <p:cNvSpPr txBox="1">
            <a:spLocks noChangeArrowheads="1"/>
          </p:cNvSpPr>
          <p:nvPr/>
        </p:nvSpPr>
        <p:spPr bwMode="auto">
          <a:xfrm>
            <a:off x="3144441" y="1153716"/>
            <a:ext cx="308610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3300"/>
                </a:solidFill>
                <a:latin typeface="Times New Roman" panose="02020603050405020304" pitchFamily="18" charset="0"/>
              </a:rPr>
              <a:t>MÙA ĐÔNG RÉT HẠI VÀ KHÔ HẠN</a:t>
            </a:r>
          </a:p>
        </p:txBody>
      </p:sp>
      <p:sp>
        <p:nvSpPr>
          <p:cNvPr id="16" name="Text Box 27">
            <a:extLst>
              <a:ext uri="{FF2B5EF4-FFF2-40B4-BE49-F238E27FC236}">
                <a16:creationId xmlns:a16="http://schemas.microsoft.com/office/drawing/2014/main" id="{722E0734-DCE7-470B-9C9D-C6ABD84E9D4B}"/>
              </a:ext>
            </a:extLst>
          </p:cNvPr>
          <p:cNvSpPr txBox="1">
            <a:spLocks noChangeArrowheads="1"/>
          </p:cNvSpPr>
          <p:nvPr/>
        </p:nvSpPr>
        <p:spPr bwMode="auto">
          <a:xfrm>
            <a:off x="1494235" y="2265760"/>
            <a:ext cx="6155531"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b="1">
                <a:solidFill>
                  <a:srgbClr val="CC3300"/>
                </a:solidFill>
                <a:cs typeface="Times New Roman" panose="02020603050405020304" pitchFamily="18" charset="0"/>
              </a:rPr>
              <a:t>*</a:t>
            </a:r>
            <a:r>
              <a:rPr lang="en-US" altLang="vi-VN" sz="1800" b="1">
                <a:solidFill>
                  <a:srgbClr val="CC3300"/>
                </a:solidFill>
              </a:rPr>
              <a:t> Khó khăn:</a:t>
            </a:r>
            <a:r>
              <a:rPr lang="en-US" altLang="vi-VN" sz="1800" b="1">
                <a:solidFill>
                  <a:srgbClr val="FF3300"/>
                </a:solidFill>
              </a:rPr>
              <a:t> </a:t>
            </a:r>
            <a:r>
              <a:rPr lang="en-US" altLang="vi-VN" sz="1800" b="1">
                <a:solidFill>
                  <a:srgbClr val="000099"/>
                </a:solidFill>
              </a:rPr>
              <a:t>Thiên tai xảy ra bão, lũ lụt, hạn hán, thời tiết thất thường, ít tài nguyên khoáng sản.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p:cTn id="7" dur="500" fill="hold"/>
                                        <p:tgtEl>
                                          <p:spTgt spid="9222"/>
                                        </p:tgtEl>
                                        <p:attrNameLst>
                                          <p:attrName>ppt_w</p:attrName>
                                        </p:attrNameLst>
                                      </p:cBhvr>
                                      <p:tavLst>
                                        <p:tav tm="0">
                                          <p:val>
                                            <p:fltVal val="0"/>
                                          </p:val>
                                        </p:tav>
                                        <p:tav tm="100000">
                                          <p:val>
                                            <p:strVal val="#ppt_w"/>
                                          </p:val>
                                        </p:tav>
                                      </p:tavLst>
                                    </p:anim>
                                    <p:anim calcmode="lin" valueType="num">
                                      <p:cBhvr>
                                        <p:cTn id="8" dur="500" fill="hold"/>
                                        <p:tgtEl>
                                          <p:spTgt spid="922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p:cTn id="12" dur="500" fill="hold"/>
                                        <p:tgtEl>
                                          <p:spTgt spid="9218"/>
                                        </p:tgtEl>
                                        <p:attrNameLst>
                                          <p:attrName>ppt_w</p:attrName>
                                        </p:attrNameLst>
                                      </p:cBhvr>
                                      <p:tavLst>
                                        <p:tav tm="0">
                                          <p:val>
                                            <p:fltVal val="0"/>
                                          </p:val>
                                        </p:tav>
                                        <p:tav tm="100000">
                                          <p:val>
                                            <p:strVal val="#ppt_w"/>
                                          </p:val>
                                        </p:tav>
                                      </p:tavLst>
                                    </p:anim>
                                    <p:anim calcmode="lin" valueType="num">
                                      <p:cBhvr>
                                        <p:cTn id="13" dur="500" fill="hold"/>
                                        <p:tgtEl>
                                          <p:spTgt spid="921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9220"/>
                                        </p:tgtEl>
                                        <p:attrNameLst>
                                          <p:attrName>style.visibility</p:attrName>
                                        </p:attrNameLst>
                                      </p:cBhvr>
                                      <p:to>
                                        <p:strVal val="visible"/>
                                      </p:to>
                                    </p:set>
                                    <p:anim calcmode="lin" valueType="num">
                                      <p:cBhvr>
                                        <p:cTn id="22" dur="500" fill="hold"/>
                                        <p:tgtEl>
                                          <p:spTgt spid="9220"/>
                                        </p:tgtEl>
                                        <p:attrNameLst>
                                          <p:attrName>ppt_w</p:attrName>
                                        </p:attrNameLst>
                                      </p:cBhvr>
                                      <p:tavLst>
                                        <p:tav tm="0">
                                          <p:val>
                                            <p:fltVal val="0"/>
                                          </p:val>
                                        </p:tav>
                                        <p:tav tm="100000">
                                          <p:val>
                                            <p:strVal val="#ppt_w"/>
                                          </p:val>
                                        </p:tav>
                                      </p:tavLst>
                                    </p:anim>
                                    <p:anim calcmode="lin" valueType="num">
                                      <p:cBhvr>
                                        <p:cTn id="23" dur="500" fill="hold"/>
                                        <p:tgtEl>
                                          <p:spTgt spid="9220"/>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6"/>
                                        </p:tgtEl>
                                        <p:attrNameLst>
                                          <p:attrName>style.visibility</p:attrName>
                                        </p:attrNameLst>
                                      </p:cBhvr>
                                      <p:to>
                                        <p:strVal val="visible"/>
                                      </p:to>
                                    </p:set>
                                    <p:anim calcmode="discrete" valueType="clr">
                                      <p:cBhvr override="childStyle">
                                        <p:cTn id="37" dur="40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38" dur="400"/>
                                        <p:tgtEl>
                                          <p:spTgt spid="16"/>
                                        </p:tgtEl>
                                        <p:attrNameLst>
                                          <p:attrName>fillcolor</p:attrName>
                                        </p:attrNameLst>
                                      </p:cBhvr>
                                      <p:tavLst>
                                        <p:tav tm="0">
                                          <p:val>
                                            <p:clrVal>
                                              <a:schemeClr val="accent2"/>
                                            </p:clrVal>
                                          </p:val>
                                        </p:tav>
                                        <p:tav tm="50000">
                                          <p:val>
                                            <p:clrVal>
                                              <a:schemeClr val="hlink"/>
                                            </p:clrVal>
                                          </p:val>
                                        </p:tav>
                                      </p:tavLst>
                                    </p:anim>
                                    <p:set>
                                      <p:cBhvr>
                                        <p:cTn id="39" dur="40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esat">
            <a:extLst>
              <a:ext uri="{FF2B5EF4-FFF2-40B4-BE49-F238E27FC236}">
                <a16:creationId xmlns:a16="http://schemas.microsoft.com/office/drawing/2014/main" id="{EE36D1B1-155F-48F9-B8BF-A19EC3D6A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645"/>
            <a:ext cx="7620000" cy="510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2000" fill="hold"/>
                                        <p:tgtEl>
                                          <p:spTgt spid="30722"/>
                                        </p:tgtEl>
                                        <p:attrNameLst>
                                          <p:attrName>ppt_w</p:attrName>
                                        </p:attrNameLst>
                                      </p:cBhvr>
                                      <p:tavLst>
                                        <p:tav tm="0">
                                          <p:val>
                                            <p:fltVal val="0"/>
                                          </p:val>
                                        </p:tav>
                                        <p:tav tm="100000">
                                          <p:val>
                                            <p:strVal val="#ppt_w"/>
                                          </p:val>
                                        </p:tav>
                                      </p:tavLst>
                                    </p:anim>
                                    <p:anim calcmode="lin" valueType="num">
                                      <p:cBhvr>
                                        <p:cTn id="8" dur="2000" fill="hold"/>
                                        <p:tgtEl>
                                          <p:spTgt spid="30722"/>
                                        </p:tgtEl>
                                        <p:attrNameLst>
                                          <p:attrName>ppt_h</p:attrName>
                                        </p:attrNameLst>
                                      </p:cBhvr>
                                      <p:tavLst>
                                        <p:tav tm="0">
                                          <p:val>
                                            <p:fltVal val="0"/>
                                          </p:val>
                                        </p:tav>
                                        <p:tav tm="100000">
                                          <p:val>
                                            <p:strVal val="#ppt_h"/>
                                          </p:val>
                                        </p:tav>
                                      </p:tavLst>
                                    </p:anim>
                                    <p:animEffect transition="in" filter="fade">
                                      <p:cBhvr>
                                        <p:cTn id="9"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ng-trinh-thuy-loi_jpg">
            <a:extLst>
              <a:ext uri="{FF2B5EF4-FFF2-40B4-BE49-F238E27FC236}">
                <a16:creationId xmlns:a16="http://schemas.microsoft.com/office/drawing/2014/main" id="{E1B9D69D-275F-4660-AC87-DECF1FC1D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3429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thanglong.chinhphu.vn/Uploaded_VGP/daomaianh/20150519/222.jpg">
            <a:extLst>
              <a:ext uri="{FF2B5EF4-FFF2-40B4-BE49-F238E27FC236}">
                <a16:creationId xmlns:a16="http://schemas.microsoft.com/office/drawing/2014/main" id="{7999B0AB-0165-4621-B6F6-E49943F17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71750"/>
            <a:ext cx="3420666"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http://i.ytimg.com/vi/3UInJWsk-eY/hqdefault.jpg">
            <a:extLst>
              <a:ext uri="{FF2B5EF4-FFF2-40B4-BE49-F238E27FC236}">
                <a16:creationId xmlns:a16="http://schemas.microsoft.com/office/drawing/2014/main" id="{62E06655-91B1-42D8-A6A1-37A6C6A5A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33718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5" descr="questionbig_w">
            <a:extLst>
              <a:ext uri="{FF2B5EF4-FFF2-40B4-BE49-F238E27FC236}">
                <a16:creationId xmlns:a16="http://schemas.microsoft.com/office/drawing/2014/main" id="{BD932D02-BFB1-4E5C-BD6D-A1032F18AEA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71950" y="1314450"/>
            <a:ext cx="685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http://locha.hatinh.gov.vn/ImgITG/Electronix-Store/Admin/26.JPG">
            <a:extLst>
              <a:ext uri="{FF2B5EF4-FFF2-40B4-BE49-F238E27FC236}">
                <a16:creationId xmlns:a16="http://schemas.microsoft.com/office/drawing/2014/main" id="{A757C22E-74BE-49BC-A14A-04C34E9B9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571750"/>
            <a:ext cx="3371850" cy="258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9">
            <a:extLst>
              <a:ext uri="{FF2B5EF4-FFF2-40B4-BE49-F238E27FC236}">
                <a16:creationId xmlns:a16="http://schemas.microsoft.com/office/drawing/2014/main" id="{D3D07B0D-F8EF-4D2E-840A-EC7C9AABB2CD}"/>
              </a:ext>
            </a:extLst>
          </p:cNvPr>
          <p:cNvSpPr txBox="1">
            <a:spLocks noChangeArrowheads="1"/>
          </p:cNvSpPr>
          <p:nvPr/>
        </p:nvSpPr>
        <p:spPr bwMode="auto">
          <a:xfrm>
            <a:off x="3025379" y="2114551"/>
            <a:ext cx="325755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800" b="1" i="1">
                <a:solidFill>
                  <a:srgbClr val="660033"/>
                </a:solidFill>
                <a:latin typeface="Times New Roman" panose="02020603050405020304" pitchFamily="18" charset="0"/>
              </a:rPr>
              <a:t>Nêu một số giải pháp  nhằm hạn chế các thiên tai của vùng?</a:t>
            </a:r>
          </a:p>
        </p:txBody>
      </p:sp>
      <p:sp>
        <p:nvSpPr>
          <p:cNvPr id="24" name="Text Box 40">
            <a:extLst>
              <a:ext uri="{FF2B5EF4-FFF2-40B4-BE49-F238E27FC236}">
                <a16:creationId xmlns:a16="http://schemas.microsoft.com/office/drawing/2014/main" id="{8F727DC9-2153-471D-AB07-45843B0372CF}"/>
              </a:ext>
            </a:extLst>
          </p:cNvPr>
          <p:cNvSpPr txBox="1">
            <a:spLocks noChangeArrowheads="1"/>
          </p:cNvSpPr>
          <p:nvPr/>
        </p:nvSpPr>
        <p:spPr bwMode="auto">
          <a:xfrm>
            <a:off x="1143000" y="2031207"/>
            <a:ext cx="6858000"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800" b="1"/>
              <a:t>Phải theo dõi dự báo thời tiết để kịp thời đề phòng, ứng phó với thiên tai. Kiểm tra và gia cố đê điều hàng năm, nạo vét và tu sửa các công trình thủy lợi.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084"/>
                                        </p:tgtEl>
                                        <p:attrNameLst>
                                          <p:attrName>style.visibility</p:attrName>
                                        </p:attrNameLst>
                                      </p:cBhvr>
                                      <p:to>
                                        <p:strVal val="visible"/>
                                      </p:to>
                                    </p:set>
                                    <p:anim calcmode="lin" valueType="num">
                                      <p:cBhvr>
                                        <p:cTn id="25" dur="500" fill="hold"/>
                                        <p:tgtEl>
                                          <p:spTgt spid="3084"/>
                                        </p:tgtEl>
                                        <p:attrNameLst>
                                          <p:attrName>ppt_w</p:attrName>
                                        </p:attrNameLst>
                                      </p:cBhvr>
                                      <p:tavLst>
                                        <p:tav tm="0">
                                          <p:val>
                                            <p:fltVal val="0"/>
                                          </p:val>
                                        </p:tav>
                                        <p:tav tm="100000">
                                          <p:val>
                                            <p:strVal val="#ppt_w"/>
                                          </p:val>
                                        </p:tav>
                                      </p:tavLst>
                                    </p:anim>
                                    <p:anim calcmode="lin" valueType="num">
                                      <p:cBhvr>
                                        <p:cTn id="26" dur="500" fill="hold"/>
                                        <p:tgtEl>
                                          <p:spTgt spid="3084"/>
                                        </p:tgtEl>
                                        <p:attrNameLst>
                                          <p:attrName>ppt_h</p:attrName>
                                        </p:attrNameLst>
                                      </p:cBhvr>
                                      <p:tavLst>
                                        <p:tav tm="0">
                                          <p:val>
                                            <p:fltVal val="0"/>
                                          </p:val>
                                        </p:tav>
                                        <p:tav tm="100000">
                                          <p:val>
                                            <p:strVal val="#ppt_h"/>
                                          </p:val>
                                        </p:tav>
                                      </p:tavLst>
                                    </p:anim>
                                    <p:animEffect transition="in" filter="fade">
                                      <p:cBhvr>
                                        <p:cTn id="27" dur="500"/>
                                        <p:tgtEl>
                                          <p:spTgt spid="3084"/>
                                        </p:tgtEl>
                                      </p:cBhvr>
                                    </p:animEffect>
                                  </p:childTnLst>
                                </p:cTn>
                              </p:par>
                            </p:childTnLst>
                          </p:cTn>
                        </p:par>
                        <p:par>
                          <p:cTn id="28" fill="hold" nodeType="afterGroup">
                            <p:stCondLst>
                              <p:cond delay="2000"/>
                            </p:stCondLst>
                            <p:childTnLst>
                              <p:par>
                                <p:cTn id="29" presetID="47"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3000"/>
                            </p:stCondLst>
                            <p:childTnLst>
                              <p:par>
                                <p:cTn id="35" presetID="47"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xit" presetSubtype="0" fill="hold" nodeType="clickEffect">
                                  <p:stCondLst>
                                    <p:cond delay="0"/>
                                  </p:stCondLst>
                                  <p:childTnLst>
                                    <p:animEffect transition="out" filter="fade">
                                      <p:cBhvr>
                                        <p:cTn id="43" dur="1000"/>
                                        <p:tgtEl>
                                          <p:spTgt spid="19"/>
                                        </p:tgtEl>
                                      </p:cBhvr>
                                    </p:animEffect>
                                    <p:anim calcmode="lin" valueType="num">
                                      <p:cBhvr>
                                        <p:cTn id="44" dur="1000"/>
                                        <p:tgtEl>
                                          <p:spTgt spid="19"/>
                                        </p:tgtEl>
                                        <p:attrNameLst>
                                          <p:attrName>ppt_x</p:attrName>
                                        </p:attrNameLst>
                                      </p:cBhvr>
                                      <p:tavLst>
                                        <p:tav tm="0">
                                          <p:val>
                                            <p:strVal val="ppt_x"/>
                                          </p:val>
                                        </p:tav>
                                        <p:tav tm="100000">
                                          <p:val>
                                            <p:strVal val="ppt_x"/>
                                          </p:val>
                                        </p:tav>
                                      </p:tavLst>
                                    </p:anim>
                                    <p:anim calcmode="lin" valueType="num">
                                      <p:cBhvr>
                                        <p:cTn id="45" dur="1000"/>
                                        <p:tgtEl>
                                          <p:spTgt spid="19"/>
                                        </p:tgtEl>
                                        <p:attrNameLst>
                                          <p:attrName>ppt_y</p:attrName>
                                        </p:attrNameLst>
                                      </p:cBhvr>
                                      <p:tavLst>
                                        <p:tav tm="0">
                                          <p:val>
                                            <p:strVal val="ppt_y"/>
                                          </p:val>
                                        </p:tav>
                                        <p:tav tm="100000">
                                          <p:val>
                                            <p:strVal val="ppt_y+.1"/>
                                          </p:val>
                                        </p:tav>
                                      </p:tavLst>
                                    </p:anim>
                                    <p:set>
                                      <p:cBhvr>
                                        <p:cTn id="46" dur="1" fill="hold">
                                          <p:stCondLst>
                                            <p:cond delay="999"/>
                                          </p:stCondLst>
                                        </p:cTn>
                                        <p:tgtEl>
                                          <p:spTgt spid="19"/>
                                        </p:tgtEl>
                                        <p:attrNameLst>
                                          <p:attrName>style.visibility</p:attrName>
                                        </p:attrNameLst>
                                      </p:cBhvr>
                                      <p:to>
                                        <p:strVal val="hidden"/>
                                      </p:to>
                                    </p:set>
                                  </p:childTnLst>
                                </p:cTn>
                              </p:par>
                              <p:par>
                                <p:cTn id="47" presetID="42" presetClass="exit" presetSubtype="0" fill="hold" grpId="1" nodeType="withEffect">
                                  <p:stCondLst>
                                    <p:cond delay="0"/>
                                  </p:stCondLst>
                                  <p:childTnLst>
                                    <p:animEffect transition="out" filter="fade">
                                      <p:cBhvr>
                                        <p:cTn id="48" dur="1000"/>
                                        <p:tgtEl>
                                          <p:spTgt spid="23"/>
                                        </p:tgtEl>
                                      </p:cBhvr>
                                    </p:animEffect>
                                    <p:anim calcmode="lin" valueType="num">
                                      <p:cBhvr>
                                        <p:cTn id="49" dur="1000"/>
                                        <p:tgtEl>
                                          <p:spTgt spid="23"/>
                                        </p:tgtEl>
                                        <p:attrNameLst>
                                          <p:attrName>ppt_x</p:attrName>
                                        </p:attrNameLst>
                                      </p:cBhvr>
                                      <p:tavLst>
                                        <p:tav tm="0">
                                          <p:val>
                                            <p:strVal val="ppt_x"/>
                                          </p:val>
                                        </p:tav>
                                        <p:tav tm="100000">
                                          <p:val>
                                            <p:strVal val="ppt_x"/>
                                          </p:val>
                                        </p:tav>
                                      </p:tavLst>
                                    </p:anim>
                                    <p:anim calcmode="lin" valueType="num">
                                      <p:cBhvr>
                                        <p:cTn id="50" dur="1000"/>
                                        <p:tgtEl>
                                          <p:spTgt spid="23"/>
                                        </p:tgtEl>
                                        <p:attrNameLst>
                                          <p:attrName>ppt_y</p:attrName>
                                        </p:attrNameLst>
                                      </p:cBhvr>
                                      <p:tavLst>
                                        <p:tav tm="0">
                                          <p:val>
                                            <p:strVal val="ppt_y"/>
                                          </p:val>
                                        </p:tav>
                                        <p:tav tm="100000">
                                          <p:val>
                                            <p:strVal val="ppt_y+.1"/>
                                          </p:val>
                                        </p:tav>
                                      </p:tavLst>
                                    </p:anim>
                                    <p:set>
                                      <p:cBhvr>
                                        <p:cTn id="51" dur="1" fill="hold">
                                          <p:stCondLst>
                                            <p:cond delay="999"/>
                                          </p:stCondLst>
                                        </p:cTn>
                                        <p:tgtEl>
                                          <p:spTgt spid="23"/>
                                        </p:tgtEl>
                                        <p:attrNameLst>
                                          <p:attrName>style.visibility</p:attrName>
                                        </p:attrNameLst>
                                      </p:cBhvr>
                                      <p:to>
                                        <p:strVal val="hidden"/>
                                      </p:to>
                                    </p:set>
                                  </p:childTnLst>
                                </p:cTn>
                              </p:par>
                            </p:childTnLst>
                          </p:cTn>
                        </p:par>
                        <p:par>
                          <p:cTn id="52" fill="hold" nodeType="afterGroup">
                            <p:stCondLst>
                              <p:cond delay="1000"/>
                            </p:stCondLst>
                            <p:childTnLst>
                              <p:par>
                                <p:cTn id="53" presetID="55"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ppt_w</p:attrName>
                                        </p:attrNameLst>
                                      </p:cBhvr>
                                      <p:tavLst>
                                        <p:tav tm="0">
                                          <p:val>
                                            <p:strVal val="#ppt_w*0.70"/>
                                          </p:val>
                                        </p:tav>
                                        <p:tav tm="100000">
                                          <p:val>
                                            <p:strVal val="#ppt_w"/>
                                          </p:val>
                                        </p:tav>
                                      </p:tavLst>
                                    </p:anim>
                                    <p:anim calcmode="lin" valueType="num">
                                      <p:cBhvr>
                                        <p:cTn id="56" dur="1000" fill="hold"/>
                                        <p:tgtEl>
                                          <p:spTgt spid="24"/>
                                        </p:tgtEl>
                                        <p:attrNameLst>
                                          <p:attrName>ppt_h</p:attrName>
                                        </p:attrNameLst>
                                      </p:cBhvr>
                                      <p:tavLst>
                                        <p:tav tm="0">
                                          <p:val>
                                            <p:strVal val="#ppt_h"/>
                                          </p:val>
                                        </p:tav>
                                        <p:tav tm="100000">
                                          <p:val>
                                            <p:strVal val="#ppt_h"/>
                                          </p:val>
                                        </p:tav>
                                      </p:tavLst>
                                    </p:anim>
                                    <p:animEffect transition="in" filter="fade">
                                      <p:cBhvr>
                                        <p:cTn id="5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inh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98" y="635721"/>
            <a:ext cx="4147760" cy="347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9219" b="81875" l="10469" r="88125"/>
                    </a14:imgEffect>
                  </a14:imgLayer>
                </a14:imgProps>
              </a:ext>
            </a:extLst>
          </a:blip>
          <a:srcRect l="11693" t="18857" r="12057" b="18643"/>
          <a:stretch/>
        </p:blipFill>
        <p:spPr>
          <a:xfrm>
            <a:off x="4651838" y="614513"/>
            <a:ext cx="798136" cy="523368"/>
          </a:xfrm>
          <a:prstGeom prst="rect">
            <a:avLst/>
          </a:prstGeom>
        </p:spPr>
      </p:pic>
      <p:sp>
        <p:nvSpPr>
          <p:cNvPr id="8" name="Rectangle 7"/>
          <p:cNvSpPr/>
          <p:nvPr/>
        </p:nvSpPr>
        <p:spPr>
          <a:xfrm>
            <a:off x="6455025" y="711325"/>
            <a:ext cx="1606529" cy="46166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err="1">
                <a:ln/>
                <a:solidFill>
                  <a:schemeClr val="bg2">
                    <a:lumMod val="10000"/>
                  </a:schemeClr>
                </a:solidFill>
                <a:latin typeface="Times New Roman" panose="02020603050405020304" pitchFamily="18" charset="0"/>
                <a:cs typeface="Times New Roman" panose="02020603050405020304" pitchFamily="18" charset="0"/>
              </a:rPr>
              <a:t>Đất</a:t>
            </a:r>
            <a:r>
              <a:rPr lang="en-US" sz="2400" b="1" dirty="0">
                <a:ln/>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ln/>
                <a:solidFill>
                  <a:schemeClr val="bg2">
                    <a:lumMod val="10000"/>
                  </a:schemeClr>
                </a:solidFill>
                <a:latin typeface="Times New Roman" panose="02020603050405020304" pitchFamily="18" charset="0"/>
                <a:cs typeface="Times New Roman" panose="02020603050405020304" pitchFamily="18" charset="0"/>
              </a:rPr>
              <a:t>phù</a:t>
            </a:r>
            <a:r>
              <a:rPr lang="en-US" sz="2400" b="1" dirty="0">
                <a:ln/>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ln/>
                <a:solidFill>
                  <a:schemeClr val="bg2">
                    <a:lumMod val="10000"/>
                  </a:schemeClr>
                </a:solidFill>
                <a:latin typeface="Times New Roman" panose="02020603050405020304" pitchFamily="18" charset="0"/>
                <a:cs typeface="Times New Roman" panose="02020603050405020304" pitchFamily="18" charset="0"/>
              </a:rPr>
              <a:t>sa</a:t>
            </a:r>
            <a:endParaRPr lang="en-US" sz="2400" b="1" cap="none" spc="0" dirty="0">
              <a:ln/>
              <a:solidFill>
                <a:schemeClr val="bg2">
                  <a:lumMod val="1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355889" y="1256607"/>
            <a:ext cx="4015838" cy="830997"/>
          </a:xfrm>
          <a:prstGeom prst="rect">
            <a:avLst/>
          </a:prstGeom>
          <a:noFill/>
        </p:spPr>
        <p:txBody>
          <a:bodyPr wrap="square" lIns="91440" tIns="45720" rIns="91440" bIns="45720">
            <a:spAutoFit/>
          </a:bodyPr>
          <a:lstStyle/>
          <a:p>
            <a:pPr algn="ctr"/>
            <a:r>
              <a:rPr lang="en-US" sz="24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Nhiệt đới ẩm gió mùa  </a:t>
            </a:r>
            <a:r>
              <a:rPr lang="en-US" sz="2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mùa</a:t>
            </a:r>
            <a:r>
              <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đông</a:t>
            </a:r>
            <a:r>
              <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lạnh</a:t>
            </a:r>
            <a:endParaRPr lang="en-US" sz="2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0" b="32308" l="47000" r="99200">
                        <a14:foregroundMark x1="60000" y1="12000" x2="60000" y2="12000"/>
                        <a14:foregroundMark x1="56000" y1="24308" x2="56000" y2="24308"/>
                        <a14:foregroundMark x1="57400" y1="28308" x2="57400" y2="28308"/>
                        <a14:foregroundMark x1="64400" y1="28923" x2="64400" y2="28923"/>
                        <a14:foregroundMark x1="62600" y1="25846" x2="62600" y2="25846"/>
                        <a14:foregroundMark x1="55000" y1="28000" x2="55000" y2="28000"/>
                        <a14:foregroundMark x1="91800" y1="16615" x2="91800" y2="16615"/>
                      </a14:backgroundRemoval>
                    </a14:imgEffect>
                  </a14:imgLayer>
                </a14:imgProps>
              </a:ext>
            </a:extLst>
          </a:blip>
          <a:srcRect l="46800" b="67487"/>
          <a:stretch/>
        </p:blipFill>
        <p:spPr>
          <a:xfrm>
            <a:off x="4440139" y="1375683"/>
            <a:ext cx="1060099" cy="421115"/>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23929" b="67143" l="2592" r="99136">
                        <a14:foregroundMark x1="29374" y1="27143" x2="29374" y2="27143"/>
                        <a14:foregroundMark x1="59611" y1="25714" x2="59611" y2="25714"/>
                        <a14:foregroundMark x1="66523" y1="63929" x2="66523" y2="63929"/>
                        <a14:foregroundMark x1="87041" y1="63214" x2="87041" y2="63214"/>
                        <a14:foregroundMark x1="4752" y1="48571" x2="4752" y2="48571"/>
                        <a14:foregroundMark x1="99352" y1="50000" x2="99352" y2="50000"/>
                        <a14:foregroundMark x1="2592" y1="60357" x2="2592" y2="60357"/>
                      </a14:backgroundRemoval>
                    </a14:imgEffect>
                  </a14:imgLayer>
                </a14:imgProps>
              </a:ext>
            </a:extLst>
          </a:blip>
          <a:srcRect t="18571" b="27144"/>
          <a:stretch/>
        </p:blipFill>
        <p:spPr>
          <a:xfrm>
            <a:off x="4482732" y="1985400"/>
            <a:ext cx="988849" cy="373860"/>
          </a:xfrm>
          <a:prstGeom prst="rect">
            <a:avLst/>
          </a:prstGeom>
        </p:spPr>
      </p:pic>
      <p:sp>
        <p:nvSpPr>
          <p:cNvPr id="17" name="Rectangle 16"/>
          <p:cNvSpPr/>
          <p:nvPr/>
        </p:nvSpPr>
        <p:spPr>
          <a:xfrm>
            <a:off x="5511124" y="1914515"/>
            <a:ext cx="3196913" cy="461665"/>
          </a:xfrm>
          <a:prstGeom prst="rect">
            <a:avLst/>
          </a:prstGeom>
          <a:noFill/>
        </p:spPr>
        <p:txBody>
          <a:bodyPr wrap="square" lIns="91440" tIns="45720" rIns="91440" bIns="45720">
            <a:spAutoFit/>
          </a:bodyPr>
          <a:lstStyle/>
          <a:p>
            <a:pPr algn="ctr"/>
            <a:r>
              <a:rPr lang="en-US" sz="2400" b="1" cap="none" spc="0" dirty="0" err="1">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rPr>
              <a:t>Phong</a:t>
            </a:r>
            <a:r>
              <a:rPr lang="en-US" sz="2400" b="1" cap="none" spc="0" dirty="0">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rPr>
              <a:t> </a:t>
            </a:r>
            <a:r>
              <a:rPr lang="en-US" sz="2400" b="1" cap="none" spc="0" dirty="0" err="1">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rPr>
              <a:t>phú</a:t>
            </a:r>
            <a:r>
              <a:rPr lang="en-US" sz="2400" b="1" cap="none" spc="0" dirty="0">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rPr>
              <a:t>, </a:t>
            </a:r>
            <a:r>
              <a:rPr lang="en-US" sz="2400" b="1" cap="none" spc="0" dirty="0" err="1">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rPr>
              <a:t>dồi</a:t>
            </a:r>
            <a:r>
              <a:rPr lang="en-US" sz="2400" b="1" cap="none" spc="0" dirty="0">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rPr>
              <a:t> </a:t>
            </a:r>
            <a:r>
              <a:rPr lang="en-US" sz="2400" b="1" cap="none" spc="0" dirty="0" err="1">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rPr>
              <a:t>dào</a:t>
            </a:r>
            <a:endParaRPr lang="en-US" sz="2400" b="1" cap="none" spc="0" dirty="0">
              <a:ln w="12700">
                <a:solidFill>
                  <a:schemeClr val="tx2">
                    <a:lumMod val="75000"/>
                  </a:schemeClr>
                </a:solidFill>
                <a:prstDash val="solid"/>
              </a:ln>
              <a:solidFill>
                <a:srgbClr val="00B0F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678009" y="4051720"/>
            <a:ext cx="4585260" cy="707886"/>
          </a:xfrm>
          <a:prstGeom prst="rect">
            <a:avLst/>
          </a:prstGeom>
          <a:noFill/>
          <a:ln>
            <a:solidFill>
              <a:schemeClr val="tx1"/>
            </a:solidFill>
            <a:prstDash val="dash"/>
          </a:ln>
        </p:spPr>
        <p:txBody>
          <a:bodyPr wrap="square" lIns="91440" tIns="45720" rIns="91440" bIns="45720">
            <a:spAutoFit/>
          </a:bodyPr>
          <a:lstStyle/>
          <a:p>
            <a:pPr marL="342900" indent="-342900">
              <a:buFontTx/>
              <a:buChar char="-"/>
            </a:pP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Thâm</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canh</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tăng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vụ</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trồng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ưa</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lạnh</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342900" indent="-342900">
              <a:buFontTx/>
              <a:buChar char="-"/>
            </a:pP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triển</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hợp</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kinh</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tế</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9">
            <a:extLst>
              <a:ext uri="{BEBA8EAE-BF5A-486C-A8C5-ECC9F3942E4B}">
                <a14:imgProps xmlns:a14="http://schemas.microsoft.com/office/drawing/2010/main">
                  <a14:imgLayer r:embed="rId10">
                    <a14:imgEffect>
                      <a14:backgroundRemoval t="24750" b="74667" l="5000" r="97000"/>
                    </a14:imgEffect>
                  </a14:imgLayer>
                </a14:imgProps>
              </a:ext>
            </a:extLst>
          </a:blip>
          <a:srcRect l="4320" t="24558" r="3989" b="25012"/>
          <a:stretch/>
        </p:blipFill>
        <p:spPr>
          <a:xfrm>
            <a:off x="4520205" y="2502536"/>
            <a:ext cx="835684" cy="459626"/>
          </a:xfrm>
          <a:prstGeom prst="rect">
            <a:avLst/>
          </a:prstGeom>
        </p:spPr>
      </p:pic>
      <p:sp>
        <p:nvSpPr>
          <p:cNvPr id="22" name="Rectangle 21"/>
          <p:cNvSpPr/>
          <p:nvPr/>
        </p:nvSpPr>
        <p:spPr>
          <a:xfrm>
            <a:off x="5243209" y="2577897"/>
            <a:ext cx="3994120"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err="1">
                <a:ln/>
                <a:solidFill>
                  <a:schemeClr val="accent6">
                    <a:lumMod val="50000"/>
                  </a:schemeClr>
                </a:solidFill>
                <a:latin typeface="Times New Roman" panose="02020603050405020304" pitchFamily="18" charset="0"/>
                <a:cs typeface="Times New Roman" panose="02020603050405020304" pitchFamily="18" charset="0"/>
              </a:rPr>
              <a:t>Vật</a:t>
            </a:r>
            <a:r>
              <a:rPr lang="en-US" sz="2400" b="1" cap="none" spc="0" dirty="0">
                <a:ln/>
                <a:solidFill>
                  <a:schemeClr val="accent6">
                    <a:lumMod val="50000"/>
                  </a:schemeClr>
                </a:solidFill>
                <a:latin typeface="Times New Roman" panose="02020603050405020304" pitchFamily="18" charset="0"/>
                <a:cs typeface="Times New Roman" panose="02020603050405020304" pitchFamily="18" charset="0"/>
              </a:rPr>
              <a:t> </a:t>
            </a:r>
            <a:r>
              <a:rPr lang="en-US" sz="2400" b="1" cap="none" spc="0" dirty="0" err="1">
                <a:ln/>
                <a:solidFill>
                  <a:schemeClr val="accent6">
                    <a:lumMod val="50000"/>
                  </a:schemeClr>
                </a:solidFill>
                <a:latin typeface="Times New Roman" panose="02020603050405020304" pitchFamily="18" charset="0"/>
                <a:cs typeface="Times New Roman" panose="02020603050405020304" pitchFamily="18" charset="0"/>
              </a:rPr>
              <a:t>liệu</a:t>
            </a:r>
            <a:r>
              <a:rPr lang="en-US" sz="2400" b="1" cap="none" spc="0" dirty="0">
                <a:ln/>
                <a:solidFill>
                  <a:schemeClr val="accent6">
                    <a:lumMod val="50000"/>
                  </a:schemeClr>
                </a:solidFill>
                <a:latin typeface="Times New Roman" panose="02020603050405020304" pitchFamily="18" charset="0"/>
                <a:cs typeface="Times New Roman" panose="02020603050405020304" pitchFamily="18" charset="0"/>
              </a:rPr>
              <a:t> </a:t>
            </a:r>
            <a:r>
              <a:rPr lang="en-US" sz="2400" b="1" cap="none" spc="0" dirty="0" err="1">
                <a:ln/>
                <a:solidFill>
                  <a:schemeClr val="accent6">
                    <a:lumMod val="50000"/>
                  </a:schemeClr>
                </a:solidFill>
                <a:latin typeface="Times New Roman" panose="02020603050405020304" pitchFamily="18" charset="0"/>
                <a:cs typeface="Times New Roman" panose="02020603050405020304" pitchFamily="18" charset="0"/>
              </a:rPr>
              <a:t>xây</a:t>
            </a:r>
            <a:r>
              <a:rPr lang="en-US" sz="2400" b="1" cap="none" spc="0" dirty="0">
                <a:ln/>
                <a:solidFill>
                  <a:schemeClr val="accent6">
                    <a:lumMod val="50000"/>
                  </a:schemeClr>
                </a:solidFill>
                <a:latin typeface="Times New Roman" panose="02020603050405020304" pitchFamily="18" charset="0"/>
                <a:cs typeface="Times New Roman" panose="02020603050405020304" pitchFamily="18" charset="0"/>
              </a:rPr>
              <a:t> </a:t>
            </a:r>
            <a:r>
              <a:rPr lang="en-US" sz="2400" b="1" cap="none" spc="0" dirty="0" err="1">
                <a:ln/>
                <a:solidFill>
                  <a:schemeClr val="accent6">
                    <a:lumMod val="50000"/>
                  </a:schemeClr>
                </a:solidFill>
                <a:latin typeface="Times New Roman" panose="02020603050405020304" pitchFamily="18" charset="0"/>
                <a:cs typeface="Times New Roman" panose="02020603050405020304" pitchFamily="18" charset="0"/>
              </a:rPr>
              <a:t>dựng</a:t>
            </a:r>
            <a:r>
              <a:rPr lang="en-US" sz="2400" b="1" cap="none" spc="0" dirty="0">
                <a:ln/>
                <a:solidFill>
                  <a:schemeClr val="accent6">
                    <a:lumMod val="50000"/>
                  </a:schemeClr>
                </a:solidFill>
                <a:latin typeface="Times New Roman" panose="02020603050405020304" pitchFamily="18" charset="0"/>
                <a:cs typeface="Times New Roman" panose="02020603050405020304" pitchFamily="18" charset="0"/>
              </a:rPr>
              <a:t>, than </a:t>
            </a:r>
            <a:r>
              <a:rPr lang="en-US" sz="2400" b="1" cap="none" spc="0" dirty="0" err="1">
                <a:ln/>
                <a:solidFill>
                  <a:schemeClr val="accent6">
                    <a:lumMod val="50000"/>
                  </a:schemeClr>
                </a:solidFill>
                <a:latin typeface="Times New Roman" panose="02020603050405020304" pitchFamily="18" charset="0"/>
                <a:cs typeface="Times New Roman" panose="02020603050405020304" pitchFamily="18" charset="0"/>
              </a:rPr>
              <a:t>nâu</a:t>
            </a:r>
            <a:endParaRPr lang="en-US" sz="2400" b="1" cap="none" spc="0" dirty="0">
              <a:ln/>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0" b="99805" l="0" r="100000"/>
                    </a14:imgEffect>
                  </a14:imgLayer>
                </a14:imgProps>
              </a:ext>
            </a:extLst>
          </a:blip>
          <a:stretch>
            <a:fillRect/>
          </a:stretch>
        </p:blipFill>
        <p:spPr>
          <a:xfrm>
            <a:off x="4648199" y="3051621"/>
            <a:ext cx="641579" cy="641579"/>
          </a:xfrm>
          <a:prstGeom prst="rect">
            <a:avLst/>
          </a:prstGeom>
        </p:spPr>
      </p:pic>
      <p:sp>
        <p:nvSpPr>
          <p:cNvPr id="24" name="Rectangle 23"/>
          <p:cNvSpPr/>
          <p:nvPr/>
        </p:nvSpPr>
        <p:spPr>
          <a:xfrm>
            <a:off x="5635458" y="3139623"/>
            <a:ext cx="2948243"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err="1">
                <a:ln/>
                <a:solidFill>
                  <a:srgbClr val="00B050"/>
                </a:solidFill>
                <a:latin typeface="Times New Roman" panose="02020603050405020304" pitchFamily="18" charset="0"/>
                <a:cs typeface="Times New Roman" panose="02020603050405020304" pitchFamily="18" charset="0"/>
              </a:rPr>
              <a:t>Thủy</a:t>
            </a:r>
            <a:r>
              <a:rPr lang="en-US" sz="2400" b="1" cap="none" spc="0" dirty="0">
                <a:ln/>
                <a:solidFill>
                  <a:srgbClr val="00B050"/>
                </a:solidFill>
                <a:latin typeface="Times New Roman" panose="02020603050405020304" pitchFamily="18" charset="0"/>
                <a:cs typeface="Times New Roman" panose="02020603050405020304" pitchFamily="18" charset="0"/>
              </a:rPr>
              <a:t> </a:t>
            </a:r>
            <a:r>
              <a:rPr lang="en-US" sz="2400" b="1" cap="none" spc="0" dirty="0" err="1">
                <a:ln/>
                <a:solidFill>
                  <a:srgbClr val="00B050"/>
                </a:solidFill>
                <a:latin typeface="Times New Roman" panose="02020603050405020304" pitchFamily="18" charset="0"/>
                <a:cs typeface="Times New Roman" panose="02020603050405020304" pitchFamily="18" charset="0"/>
              </a:rPr>
              <a:t>hải</a:t>
            </a:r>
            <a:r>
              <a:rPr lang="en-US" sz="2400" b="1" cap="none" spc="0" dirty="0">
                <a:ln/>
                <a:solidFill>
                  <a:srgbClr val="00B050"/>
                </a:solidFill>
                <a:latin typeface="Times New Roman" panose="02020603050405020304" pitchFamily="18" charset="0"/>
                <a:cs typeface="Times New Roman" panose="02020603050405020304" pitchFamily="18" charset="0"/>
              </a:rPr>
              <a:t> </a:t>
            </a:r>
            <a:r>
              <a:rPr lang="en-US" sz="2400" b="1" cap="none" spc="0" dirty="0" err="1">
                <a:ln/>
                <a:solidFill>
                  <a:srgbClr val="00B050"/>
                </a:solidFill>
                <a:latin typeface="Times New Roman" panose="02020603050405020304" pitchFamily="18" charset="0"/>
                <a:cs typeface="Times New Roman" panose="02020603050405020304" pitchFamily="18" charset="0"/>
              </a:rPr>
              <a:t>sản</a:t>
            </a:r>
            <a:r>
              <a:rPr lang="en-US" sz="2400" b="1" cap="none" spc="0" dirty="0">
                <a:ln/>
                <a:solidFill>
                  <a:srgbClr val="00B050"/>
                </a:solidFill>
                <a:latin typeface="Times New Roman" panose="02020603050405020304" pitchFamily="18" charset="0"/>
                <a:cs typeface="Times New Roman" panose="02020603050405020304" pitchFamily="18" charset="0"/>
              </a:rPr>
              <a:t>, du </a:t>
            </a:r>
            <a:r>
              <a:rPr lang="en-US" sz="2400" b="1" cap="none" spc="0" dirty="0" err="1">
                <a:ln/>
                <a:solidFill>
                  <a:srgbClr val="00B050"/>
                </a:solidFill>
                <a:latin typeface="Times New Roman" panose="02020603050405020304" pitchFamily="18" charset="0"/>
                <a:cs typeface="Times New Roman" panose="02020603050405020304" pitchFamily="18" charset="0"/>
              </a:rPr>
              <a:t>lịch</a:t>
            </a:r>
            <a:endParaRPr lang="en-US" sz="2400" b="1" cap="none" spc="0" dirty="0">
              <a:ln/>
              <a:solidFill>
                <a:srgbClr val="00B05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rotWithShape="1">
          <a:blip r:embed="rId13">
            <a:extLst>
              <a:ext uri="{BEBA8EAE-BF5A-486C-A8C5-ECC9F3942E4B}">
                <a14:imgProps xmlns:a14="http://schemas.microsoft.com/office/drawing/2010/main">
                  <a14:imgLayer r:embed="rId14">
                    <a14:imgEffect>
                      <a14:backgroundRemoval t="16123" b="83295" l="4754" r="42789"/>
                    </a14:imgEffect>
                  </a14:imgLayer>
                </a14:imgProps>
              </a:ext>
            </a:extLst>
          </a:blip>
          <a:srcRect t="7726" r="52456" b="8309"/>
          <a:stretch/>
        </p:blipFill>
        <p:spPr>
          <a:xfrm>
            <a:off x="4130905" y="4041026"/>
            <a:ext cx="778600" cy="774448"/>
          </a:xfrm>
          <a:prstGeom prst="rect">
            <a:avLst/>
          </a:prstGeom>
        </p:spPr>
      </p:pic>
      <p:sp>
        <p:nvSpPr>
          <p:cNvPr id="28" name="Rectangle 27"/>
          <p:cNvSpPr/>
          <p:nvPr/>
        </p:nvSpPr>
        <p:spPr>
          <a:xfrm>
            <a:off x="441190" y="4295147"/>
            <a:ext cx="3759181" cy="707886"/>
          </a:xfrm>
          <a:prstGeom prst="rect">
            <a:avLst/>
          </a:prstGeom>
          <a:noFill/>
          <a:ln>
            <a:solidFill>
              <a:schemeClr val="tx1"/>
            </a:solidFill>
            <a:prstDash val="dash"/>
          </a:ln>
        </p:spPr>
        <p:txBody>
          <a:bodyPr wrap="square" lIns="91440" tIns="45720" rIns="91440" bIns="45720">
            <a:spAutoFit/>
          </a:bodyPr>
          <a:lstStyle/>
          <a:p>
            <a:pPr marL="342900" indent="-342900">
              <a:buFontTx/>
              <a:buChar char="-"/>
            </a:pP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hạn</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hán</a:t>
            </a: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342900" indent="-342900">
              <a:buFontTx/>
              <a:buChar char="-"/>
            </a:pP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Ít</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tài</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khoáng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endPar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9" name="Picture 2" descr="Các cách biểu hiện thích và không thích | TRUNG TÂM NGOẠI NGỮ NEWSKY"/>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57418" r="95269"/>
                    </a14:imgEffect>
                  </a14:imgLayer>
                </a14:imgProps>
              </a:ext>
              <a:ext uri="{28A0092B-C50C-407E-A947-70E740481C1C}">
                <a14:useLocalDpi xmlns:a14="http://schemas.microsoft.com/office/drawing/2010/main" val="0"/>
              </a:ext>
            </a:extLst>
          </a:blip>
          <a:srcRect l="59271" t="25067" r="3947" b="18957"/>
          <a:stretch/>
        </p:blipFill>
        <p:spPr bwMode="auto">
          <a:xfrm>
            <a:off x="21049" y="4516179"/>
            <a:ext cx="489607" cy="48685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4A2B159-FCE3-413C-BC1C-530619EC2B93}"/>
              </a:ext>
            </a:extLst>
          </p:cNvPr>
          <p:cNvSpPr/>
          <p:nvPr/>
        </p:nvSpPr>
        <p:spPr>
          <a:xfrm>
            <a:off x="19665" y="8802"/>
            <a:ext cx="9108604" cy="5347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DD72172A-AB19-48FF-9AAC-9F82D74DE2CE}"/>
              </a:ext>
            </a:extLst>
          </p:cNvPr>
          <p:cNvSpPr txBox="1"/>
          <p:nvPr/>
        </p:nvSpPr>
        <p:spPr>
          <a:xfrm>
            <a:off x="-105732" y="54014"/>
            <a:ext cx="9167754" cy="492443"/>
          </a:xfrm>
          <a:prstGeom prst="rect">
            <a:avLst/>
          </a:prstGeom>
          <a:noFill/>
        </p:spPr>
        <p:txBody>
          <a:bodyPr wrap="square" rtlCol="0">
            <a:spAutoFit/>
          </a:bodyPr>
          <a:lstStyle/>
          <a:p>
            <a:pPr algn="ctr"/>
            <a:r>
              <a:rPr lang="en-US" sz="2600" b="1" dirty="0">
                <a:solidFill>
                  <a:srgbClr val="FFFF00"/>
                </a:solidFill>
                <a:latin typeface="Times New Roman" panose="02020603050405020304" pitchFamily="18" charset="0"/>
                <a:cs typeface="Times New Roman" panose="02020603050405020304" pitchFamily="18" charset="0"/>
              </a:rPr>
              <a:t>2. ĐIỀU KIỆN TỰ NHIÊN &amp; TÀI NGUYÊN THIÊN NHIÊN </a:t>
            </a:r>
          </a:p>
        </p:txBody>
      </p:sp>
      <p:pic>
        <p:nvPicPr>
          <p:cNvPr id="5122" name="Picture 2" descr="Ghim của Nguyenhonglien trên texture | Hình ảnh, Photoshop, Ý tưởng quà tặn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963" b="91725" l="10000" r="93833">
                        <a14:foregroundMark x1="28000" y1="91841" x2="28000" y2="91841"/>
                        <a14:foregroundMark x1="79167" y1="3963" x2="79167" y2="3963"/>
                        <a14:foregroundMark x1="93833" y1="13753" x2="93833" y2="13753"/>
                      </a14:backgroundRemoval>
                    </a14:imgEffect>
                  </a14:imgLayer>
                </a14:imgProps>
              </a:ext>
              <a:ext uri="{28A0092B-C50C-407E-A947-70E740481C1C}">
                <a14:useLocalDpi xmlns:a14="http://schemas.microsoft.com/office/drawing/2010/main" val="0"/>
              </a:ext>
            </a:extLst>
          </a:blip>
          <a:srcRect/>
          <a:stretch>
            <a:fillRect/>
          </a:stretch>
        </p:blipFill>
        <p:spPr bwMode="auto">
          <a:xfrm>
            <a:off x="5379849" y="590075"/>
            <a:ext cx="494688" cy="70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5537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P spid="20" grpId="0" animBg="1"/>
      <p:bldP spid="22" grpId="0"/>
      <p:bldP spid="24" grpId="0"/>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8" y="1672320"/>
            <a:ext cx="9173498" cy="1705888"/>
          </a:xfrm>
          <a:solidFill>
            <a:srgbClr val="00B050"/>
          </a:solidFill>
        </p:spPr>
        <p:txBody>
          <a:bodyPr>
            <a:noAutofit/>
          </a:bodyPr>
          <a:lstStyle/>
          <a:p>
            <a:r>
              <a:rPr lang="en-US" sz="5400" b="1" dirty="0">
                <a:solidFill>
                  <a:srgbClr val="FFFF00"/>
                </a:solidFill>
                <a:latin typeface="SF Theramin Gothic" panose="00000400000000000000" pitchFamily="2" charset="0"/>
                <a:cs typeface="#9Slide03 Arima Madurai Black" panose="00000A00000000000000" pitchFamily="2" charset="0"/>
              </a:rPr>
              <a:t>VÙNG ĐỒNG BẰNG </a:t>
            </a:r>
            <a:br>
              <a:rPr lang="vi-VN" sz="5400" b="1" dirty="0">
                <a:solidFill>
                  <a:srgbClr val="FFFF00"/>
                </a:solidFill>
                <a:latin typeface="SF Theramin Gothic" panose="00000400000000000000" pitchFamily="2" charset="0"/>
                <a:cs typeface="#9Slide03 Arima Madurai Black" panose="00000A00000000000000" pitchFamily="2" charset="0"/>
              </a:rPr>
            </a:br>
            <a:r>
              <a:rPr lang="en-US" sz="5400" b="1" dirty="0">
                <a:solidFill>
                  <a:srgbClr val="FFFF00"/>
                </a:solidFill>
                <a:latin typeface="SF Theramin Gothic" panose="00000400000000000000" pitchFamily="2" charset="0"/>
                <a:cs typeface="#9Slide03 Arima Madurai Black" panose="00000A00000000000000" pitchFamily="2" charset="0"/>
              </a:rPr>
              <a:t>SÔNG HỒNG</a:t>
            </a:r>
          </a:p>
        </p:txBody>
      </p:sp>
      <p:sp>
        <p:nvSpPr>
          <p:cNvPr id="4" name="Rectangle 3"/>
          <p:cNvSpPr/>
          <p:nvPr/>
        </p:nvSpPr>
        <p:spPr>
          <a:xfrm>
            <a:off x="2175959" y="817409"/>
            <a:ext cx="4487788" cy="830997"/>
          </a:xfrm>
          <a:prstGeom prst="rect">
            <a:avLst/>
          </a:prstGeom>
        </p:spPr>
        <p:txBody>
          <a:bodyPr wrap="square">
            <a:spAutoFit/>
          </a:bodyPr>
          <a:lstStyle/>
          <a:p>
            <a:pPr algn="ctr"/>
            <a:r>
              <a:rPr lang="vi-VN" sz="4800" b="1" dirty="0">
                <a:solidFill>
                  <a:srgbClr val="FF0000"/>
                </a:solidFill>
                <a:latin typeface="iCiel Baliho Script" pitchFamily="50" charset="0"/>
                <a:cs typeface="#9Slide03 Arima Madurai Black" panose="00000A00000000000000" pitchFamily="2" charset="0"/>
              </a:rPr>
              <a:t>Tiết 25 -</a:t>
            </a:r>
            <a:r>
              <a:rPr lang="en-US" sz="4800" b="1" dirty="0">
                <a:solidFill>
                  <a:srgbClr val="FF0000"/>
                </a:solidFill>
                <a:latin typeface="iCiel Baliho Script" pitchFamily="50" charset="0"/>
                <a:cs typeface="#9Slide03 Arima Madurai Black" panose="00000A00000000000000" pitchFamily="2" charset="0"/>
              </a:rPr>
              <a:t>Bài 20</a:t>
            </a:r>
            <a:endParaRPr lang="en-US" sz="4800" dirty="0">
              <a:solidFill>
                <a:srgbClr val="FF0000"/>
              </a:solidFill>
              <a:latin typeface="iCiel Baliho Script" pitchFamily="50" charset="0"/>
              <a:cs typeface="#9Slide03 Arima Madurai Black" panose="00000A00000000000000" pitchFamily="2" charset="0"/>
            </a:endParaRPr>
          </a:p>
        </p:txBody>
      </p:sp>
      <p:pic>
        <p:nvPicPr>
          <p:cNvPr id="4100" name="Picture 4" descr="Image result for Hà Nộ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05" y="3442005"/>
            <a:ext cx="2150805" cy="16177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420124"/>
            <a:ext cx="2161822" cy="16396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Image result for Bò sữa Ba V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9712" y="3390864"/>
            <a:ext cx="2429933" cy="15345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0" name="Picture 14" descr="Image result for sAM SUNG bẮC n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9156" y="3378208"/>
            <a:ext cx="2435465" cy="15471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12" name="Picture 16" descr="Image result for Đồng bằng sông Hồ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7630"/>
          <a:stretch/>
        </p:blipFill>
        <p:spPr bwMode="auto">
          <a:xfrm>
            <a:off x="50799" y="92265"/>
            <a:ext cx="2020019" cy="155079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Đồng bằng sông Hồ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5469"/>
          <a:stretch/>
        </p:blipFill>
        <p:spPr bwMode="auto">
          <a:xfrm>
            <a:off x="6934200" y="32865"/>
            <a:ext cx="2150421" cy="160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995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FAC1F-244D-43D9-B44E-493EDA9D3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5071"/>
            <a:ext cx="9144000" cy="4779484"/>
          </a:xfrm>
          <a:prstGeom prst="rect">
            <a:avLst/>
          </a:prstGeom>
        </p:spPr>
      </p:pic>
      <p:sp>
        <p:nvSpPr>
          <p:cNvPr id="6" name="TextBox 5">
            <a:extLst>
              <a:ext uri="{FF2B5EF4-FFF2-40B4-BE49-F238E27FC236}">
                <a16:creationId xmlns:a16="http://schemas.microsoft.com/office/drawing/2014/main" id="{11E739BA-2F95-489E-A76F-2F5A513C31BF}"/>
              </a:ext>
            </a:extLst>
          </p:cNvPr>
          <p:cNvSpPr txBox="1"/>
          <p:nvPr/>
        </p:nvSpPr>
        <p:spPr>
          <a:xfrm>
            <a:off x="1600200" y="-24063"/>
            <a:ext cx="6647089" cy="400110"/>
          </a:xfrm>
          <a:prstGeom prst="rect">
            <a:avLst/>
          </a:prstGeom>
          <a:noFill/>
        </p:spPr>
        <p:txBody>
          <a:bodyPr wrap="square">
            <a:spAutoFit/>
          </a:bodyPr>
          <a:lstStyle/>
          <a:p>
            <a:pPr lvl="0"/>
            <a:r>
              <a:rPr lang="en-US" sz="2000" b="1">
                <a:solidFill>
                  <a:srgbClr val="FF0000"/>
                </a:solidFill>
                <a:latin typeface="Times New Roman" panose="02020603050405020304" pitchFamily="18" charset="0"/>
                <a:cs typeface="Times New Roman" panose="02020603050405020304" pitchFamily="18" charset="0"/>
              </a:rPr>
              <a:t>TIẾT 25 – BÀI 20: VÙNG ĐỒNG BẰNG SÔNG HỒNG</a:t>
            </a:r>
          </a:p>
        </p:txBody>
      </p:sp>
      <p:graphicFrame>
        <p:nvGraphicFramePr>
          <p:cNvPr id="2" name="Table 1">
            <a:extLst>
              <a:ext uri="{FF2B5EF4-FFF2-40B4-BE49-F238E27FC236}">
                <a16:creationId xmlns:a16="http://schemas.microsoft.com/office/drawing/2014/main" id="{74584EFD-2BA9-4034-83C6-96A918F09D08}"/>
              </a:ext>
            </a:extLst>
          </p:cNvPr>
          <p:cNvGraphicFramePr>
            <a:graphicFrameLocks noGrp="1"/>
          </p:cNvGraphicFramePr>
          <p:nvPr>
            <p:extLst>
              <p:ext uri="{D42A27DB-BD31-4B8C-83A1-F6EECF244321}">
                <p14:modId xmlns:p14="http://schemas.microsoft.com/office/powerpoint/2010/main" val="1194201416"/>
              </p:ext>
            </p:extLst>
          </p:nvPr>
        </p:nvGraphicFramePr>
        <p:xfrm>
          <a:off x="280737" y="590550"/>
          <a:ext cx="8634663" cy="4267200"/>
        </p:xfrm>
        <a:graphic>
          <a:graphicData uri="http://schemas.openxmlformats.org/drawingml/2006/table">
            <a:tbl>
              <a:tblPr firstRow="1" firstCol="1" lastRow="1" lastCol="1" bandRow="1" bandCol="1">
                <a:tableStyleId>{5C22544A-7EE6-4342-B048-85BDC9FD1C3A}</a:tableStyleId>
              </a:tblPr>
              <a:tblGrid>
                <a:gridCol w="8634663">
                  <a:extLst>
                    <a:ext uri="{9D8B030D-6E8A-4147-A177-3AD203B41FA5}">
                      <a16:colId xmlns:a16="http://schemas.microsoft.com/office/drawing/2014/main" val="2976462249"/>
                    </a:ext>
                  </a:extLst>
                </a:gridCol>
              </a:tblGrid>
              <a:tr h="1891982">
                <a:tc>
                  <a:txBody>
                    <a:bodyPr/>
                    <a:lstStyle/>
                    <a:p>
                      <a:pPr marL="0" marR="0" algn="just">
                        <a:spcBef>
                          <a:spcPts val="0"/>
                        </a:spcBef>
                        <a:spcAft>
                          <a:spcPts val="0"/>
                        </a:spcAft>
                        <a:tabLst>
                          <a:tab pos="1257300" algn="l"/>
                        </a:tabLst>
                      </a:pPr>
                      <a:r>
                        <a:rPr lang="en-US" sz="2000" b="1">
                          <a:solidFill>
                            <a:srgbClr val="FFFF00"/>
                          </a:solidFill>
                          <a:effectLst/>
                          <a:latin typeface="Times New Roman" panose="02020603050405020304" pitchFamily="18" charset="0"/>
                          <a:cs typeface="Times New Roman" panose="02020603050405020304" pitchFamily="18" charset="0"/>
                        </a:rPr>
                        <a:t>II/ Điều kiện tự nhiên và tài nguyên thiên nhiên</a:t>
                      </a:r>
                    </a:p>
                    <a:p>
                      <a:pPr marL="0" marR="0" algn="just">
                        <a:spcBef>
                          <a:spcPts val="0"/>
                        </a:spcBef>
                        <a:spcAft>
                          <a:spcPts val="0"/>
                        </a:spcAft>
                        <a:tabLst>
                          <a:tab pos="1257300" algn="l"/>
                        </a:tabLst>
                      </a:pPr>
                      <a:r>
                        <a:rPr lang="en-US" sz="2000" b="0">
                          <a:effectLst/>
                          <a:latin typeface="Times New Roman" panose="02020603050405020304" pitchFamily="18" charset="0"/>
                          <a:cs typeface="Times New Roman" panose="02020603050405020304" pitchFamily="18" charset="0"/>
                        </a:rPr>
                        <a:t>*Đặc điểm: Đồng bằng châu thổ do sông Hồng bồi đắp, khí hậu nhiệt đới có mùa đông lạnh, nguồn nước dồi dào, chủ yếu là đất phù sa, có vịnh Bắc Bộ giầu tiềm năng.</a:t>
                      </a:r>
                    </a:p>
                    <a:p>
                      <a:pPr marL="0" marR="0" algn="just">
                        <a:spcBef>
                          <a:spcPts val="0"/>
                        </a:spcBef>
                        <a:spcAft>
                          <a:spcPts val="0"/>
                        </a:spcAft>
                        <a:tabLst>
                          <a:tab pos="1257300" algn="l"/>
                        </a:tabLst>
                      </a:pPr>
                      <a:r>
                        <a:rPr lang="en-US" sz="2000" b="0">
                          <a:effectLst/>
                          <a:latin typeface="Times New Roman" panose="02020603050405020304" pitchFamily="18" charset="0"/>
                          <a:cs typeface="Times New Roman" panose="02020603050405020304" pitchFamily="18" charset="0"/>
                        </a:rPr>
                        <a:t>* Thuận lợi: </a:t>
                      </a:r>
                    </a:p>
                    <a:p>
                      <a:pPr marL="0" marR="0" algn="just">
                        <a:spcBef>
                          <a:spcPts val="0"/>
                        </a:spcBef>
                        <a:spcAft>
                          <a:spcPts val="0"/>
                        </a:spcAft>
                        <a:tabLst>
                          <a:tab pos="1257300" algn="l"/>
                        </a:tabLst>
                      </a:pPr>
                      <a:r>
                        <a:rPr lang="en-US" sz="2000" b="0">
                          <a:effectLst/>
                          <a:latin typeface="Times New Roman" panose="02020603050405020304" pitchFamily="18" charset="0"/>
                          <a:cs typeface="Times New Roman" panose="02020603050405020304" pitchFamily="18" charset="0"/>
                        </a:rPr>
                        <a:t>+ Đất phù sa mầu mỡ, điều kiện KH, thủy văn thuận lợi cho thâm canh lúa nước.</a:t>
                      </a:r>
                    </a:p>
                    <a:p>
                      <a:pPr marL="0" marR="0" algn="just">
                        <a:spcBef>
                          <a:spcPts val="0"/>
                        </a:spcBef>
                        <a:spcAft>
                          <a:spcPts val="0"/>
                        </a:spcAft>
                        <a:tabLst>
                          <a:tab pos="1257300" algn="l"/>
                        </a:tabLst>
                      </a:pPr>
                      <a:r>
                        <a:rPr lang="en-US" sz="2000" b="0">
                          <a:effectLst/>
                          <a:latin typeface="Times New Roman" panose="02020603050405020304" pitchFamily="18" charset="0"/>
                          <a:cs typeface="Times New Roman" panose="02020603050405020304" pitchFamily="18" charset="0"/>
                        </a:rPr>
                        <a:t>+ Mùa đông thuận lợi cho việc trồng một số cây ưa lạnh.</a:t>
                      </a:r>
                    </a:p>
                    <a:p>
                      <a:pPr marL="0" marR="0" algn="just">
                        <a:spcBef>
                          <a:spcPts val="0"/>
                        </a:spcBef>
                        <a:spcAft>
                          <a:spcPts val="0"/>
                        </a:spcAft>
                        <a:tabLst>
                          <a:tab pos="1257300" algn="l"/>
                        </a:tabLst>
                      </a:pPr>
                      <a:r>
                        <a:rPr lang="en-US" sz="2000" b="0">
                          <a:effectLst/>
                          <a:latin typeface="Times New Roman" panose="02020603050405020304" pitchFamily="18" charset="0"/>
                          <a:cs typeface="Times New Roman" panose="02020603050405020304" pitchFamily="18" charset="0"/>
                        </a:rPr>
                        <a:t>+ Một số khoáng sản có giá trị đáng kể ( đá vôi, than, khí tự nhiên...).</a:t>
                      </a:r>
                    </a:p>
                    <a:p>
                      <a:pPr marL="0" marR="0" algn="just">
                        <a:spcBef>
                          <a:spcPts val="0"/>
                        </a:spcBef>
                        <a:spcAft>
                          <a:spcPts val="0"/>
                        </a:spcAft>
                        <a:tabLst>
                          <a:tab pos="1257300" algn="l"/>
                        </a:tabLst>
                      </a:pPr>
                      <a:r>
                        <a:rPr lang="en-US" sz="2000" b="0">
                          <a:effectLst/>
                          <a:latin typeface="Times New Roman" panose="02020603050405020304" pitchFamily="18" charset="0"/>
                          <a:cs typeface="Times New Roman" panose="02020603050405020304" pitchFamily="18" charset="0"/>
                        </a:rPr>
                        <a:t>+ Vùng ven biển và biển thuận lợi cho nuôi trồng, đánh bắt thủy sản, du lịch...</a:t>
                      </a:r>
                    </a:p>
                    <a:p>
                      <a:pPr marL="0" marR="0" algn="just">
                        <a:spcBef>
                          <a:spcPts val="0"/>
                        </a:spcBef>
                        <a:spcAft>
                          <a:spcPts val="0"/>
                        </a:spcAft>
                        <a:tabLst>
                          <a:tab pos="1257300" algn="l"/>
                        </a:tabLst>
                      </a:pPr>
                      <a:r>
                        <a:rPr lang="fr-FR" sz="2000" b="0">
                          <a:effectLst/>
                          <a:latin typeface="Times New Roman" panose="02020603050405020304" pitchFamily="18" charset="0"/>
                          <a:cs typeface="Times New Roman" panose="02020603050405020304" pitchFamily="18" charset="0"/>
                        </a:rPr>
                        <a:t>* Khó khăn:</a:t>
                      </a:r>
                      <a:endParaRPr lang="en-US" sz="2000" b="0">
                        <a:effectLst/>
                        <a:latin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fr-FR" sz="2000" b="0">
                          <a:effectLst/>
                          <a:latin typeface="Times New Roman" panose="02020603050405020304" pitchFamily="18" charset="0"/>
                          <a:cs typeface="Times New Roman" panose="02020603050405020304" pitchFamily="18" charset="0"/>
                        </a:rPr>
                        <a:t>+ Thiên tai. </a:t>
                      </a:r>
                    </a:p>
                    <a:p>
                      <a:pPr marL="0" marR="0" algn="just">
                        <a:spcBef>
                          <a:spcPts val="0"/>
                        </a:spcBef>
                        <a:spcAft>
                          <a:spcPts val="0"/>
                        </a:spcAft>
                        <a:tabLst>
                          <a:tab pos="1257300" algn="l"/>
                        </a:tabLst>
                      </a:pPr>
                      <a:r>
                        <a:rPr lang="fr-FR" sz="2000" b="0">
                          <a:effectLst/>
                          <a:latin typeface="Times New Roman" panose="02020603050405020304" pitchFamily="18" charset="0"/>
                          <a:cs typeface="Times New Roman" panose="02020603050405020304" pitchFamily="18" charset="0"/>
                        </a:rPr>
                        <a:t>+ ít tài nguyên khoáng sản.</a:t>
                      </a:r>
                      <a:endParaRPr lang="en-US" sz="2000" b="0">
                        <a:effectLst/>
                        <a:latin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2000" b="0">
                          <a:effectLst/>
                          <a:latin typeface="Times New Roman" panose="02020603050405020304" pitchFamily="18" charset="0"/>
                          <a:cs typeface="Times New Roman" panose="02020603050405020304" pitchFamily="18" charset="0"/>
                        </a:rPr>
                        <a:t>+ S đất lầy, thụt, mặn, phèn.... rộng cần được cải tạo. Đại bộ phận đất canh tác ngoài đê đang bị bạc mầu.</a:t>
                      </a:r>
                      <a:endParaRPr lang="en-US"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960" marR="41960" marT="0" marB="0">
                    <a:lnL w="12700" cmpd="sng">
                      <a:noFill/>
                    </a:lnL>
                    <a:lnR w="12700" cmpd="sng">
                      <a:noFill/>
                    </a:lnR>
                    <a:lnT w="381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0078851"/>
                  </a:ext>
                </a:extLst>
              </a:tr>
            </a:tbl>
          </a:graphicData>
        </a:graphic>
      </p:graphicFrame>
    </p:spTree>
    <p:extLst>
      <p:ext uri="{BB962C8B-B14F-4D97-AF65-F5344CB8AC3E}">
        <p14:creationId xmlns:p14="http://schemas.microsoft.com/office/powerpoint/2010/main" val="70486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2B159-FCE3-413C-BC1C-530619EC2B93}"/>
              </a:ext>
            </a:extLst>
          </p:cNvPr>
          <p:cNvSpPr/>
          <p:nvPr/>
        </p:nvSpPr>
        <p:spPr>
          <a:xfrm>
            <a:off x="4916" y="27256"/>
            <a:ext cx="9108604" cy="5347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D72172A-AB19-48FF-9AAC-9F82D74DE2CE}"/>
              </a:ext>
            </a:extLst>
          </p:cNvPr>
          <p:cNvSpPr txBox="1"/>
          <p:nvPr/>
        </p:nvSpPr>
        <p:spPr>
          <a:xfrm>
            <a:off x="-228600" y="-18809"/>
            <a:ext cx="8991600" cy="584775"/>
          </a:xfrm>
          <a:prstGeom prst="rect">
            <a:avLst/>
          </a:prstGeom>
          <a:noFill/>
        </p:spPr>
        <p:txBody>
          <a:bodyPr wrap="square" rtlCol="0">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II</a:t>
            </a:r>
            <a:r>
              <a:rPr lang="en-US" sz="3200" b="1" dirty="0">
                <a:solidFill>
                  <a:srgbClr val="FFFF00"/>
                </a:solidFill>
                <a:latin typeface="Times New Roman" panose="02020603050405020304" pitchFamily="18" charset="0"/>
                <a:cs typeface="Times New Roman" panose="02020603050405020304" pitchFamily="18" charset="0"/>
              </a:rPr>
              <a:t>I</a:t>
            </a:r>
            <a:r>
              <a:rPr lang="en-US" sz="2800" b="1">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ĐẶC ĐIỂM </a:t>
            </a:r>
            <a:r>
              <a:rPr lang="en-US" sz="2800" b="1">
                <a:solidFill>
                  <a:srgbClr val="FFFF00"/>
                </a:solidFill>
                <a:latin typeface="Times New Roman" panose="02020603050405020304" pitchFamily="18" charset="0"/>
                <a:cs typeface="Times New Roman" panose="02020603050405020304" pitchFamily="18" charset="0"/>
              </a:rPr>
              <a:t>DÂN CƯ</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16" name="Picture 15" descr="Bieu do mat do dan so cua Dong bang song hong, Trung du va mien nui Bac Bo, Tay Nguyen, ca nuoc nam 2002">
            <a:extLst>
              <a:ext uri="{FF2B5EF4-FFF2-40B4-BE49-F238E27FC236}">
                <a16:creationId xmlns:a16="http://schemas.microsoft.com/office/drawing/2014/main" id="{56A09A8F-9462-4950-A10B-784DD3EA6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65" y="858468"/>
            <a:ext cx="7948070" cy="3426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Text Box 16">
            <a:extLst>
              <a:ext uri="{FF2B5EF4-FFF2-40B4-BE49-F238E27FC236}">
                <a16:creationId xmlns:a16="http://schemas.microsoft.com/office/drawing/2014/main" id="{6A80B72B-E1BE-4179-870A-03E3F59D1C0B}"/>
              </a:ext>
            </a:extLst>
          </p:cNvPr>
          <p:cNvSpPr txBox="1">
            <a:spLocks noChangeArrowheads="1"/>
          </p:cNvSpPr>
          <p:nvPr/>
        </p:nvSpPr>
        <p:spPr bwMode="auto">
          <a:xfrm>
            <a:off x="304800" y="4531469"/>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1600" b="1"/>
              <a:t>Hình 20.2. Biểu đồ mật độ dân số của Đồng bằng sông Hồng, Trung du và miền núi Bắc Bộ, Tây Nguyên, cả nước năm 2002.</a:t>
            </a:r>
          </a:p>
        </p:txBody>
      </p:sp>
    </p:spTree>
    <p:extLst>
      <p:ext uri="{BB962C8B-B14F-4D97-AF65-F5344CB8AC3E}">
        <p14:creationId xmlns:p14="http://schemas.microsoft.com/office/powerpoint/2010/main" val="26811697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ải xuống (1)">
            <a:extLst>
              <a:ext uri="{FF2B5EF4-FFF2-40B4-BE49-F238E27FC236}">
                <a16:creationId xmlns:a16="http://schemas.microsoft.com/office/drawing/2014/main" id="{A2570B85-15FF-4A58-8DB4-2FFCFFEF4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104508baoxaydung_5">
            <a:extLst>
              <a:ext uri="{FF2B5EF4-FFF2-40B4-BE49-F238E27FC236}">
                <a16:creationId xmlns:a16="http://schemas.microsoft.com/office/drawing/2014/main" id="{D51C8EEF-F41B-4A1F-A00E-9CF2848C8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3257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T2NB1">
            <a:extLst>
              <a:ext uri="{FF2B5EF4-FFF2-40B4-BE49-F238E27FC236}">
                <a16:creationId xmlns:a16="http://schemas.microsoft.com/office/drawing/2014/main" id="{6407CFE4-C843-4EB3-A5F0-0E166CE78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43150"/>
            <a:ext cx="34861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descr="110211224320-639-355">
            <a:extLst>
              <a:ext uri="{FF2B5EF4-FFF2-40B4-BE49-F238E27FC236}">
                <a16:creationId xmlns:a16="http://schemas.microsoft.com/office/drawing/2014/main" id="{9168A34C-FC10-4831-9113-2C47C29C36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300" y="2400300"/>
            <a:ext cx="33147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5" name="Rectangle 9">
            <a:extLst>
              <a:ext uri="{FF2B5EF4-FFF2-40B4-BE49-F238E27FC236}">
                <a16:creationId xmlns:a16="http://schemas.microsoft.com/office/drawing/2014/main" id="{479ABF7A-921D-4581-B485-6FCFD763A7B9}"/>
              </a:ext>
            </a:extLst>
          </p:cNvPr>
          <p:cNvSpPr>
            <a:spLocks noChangeArrowheads="1"/>
          </p:cNvSpPr>
          <p:nvPr/>
        </p:nvSpPr>
        <p:spPr bwMode="auto">
          <a:xfrm>
            <a:off x="2114550" y="4730697"/>
            <a:ext cx="49149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500" b="1">
                <a:solidFill>
                  <a:srgbClr val="0000FF"/>
                </a:solidFill>
                <a:latin typeface="Times New Roman" panose="02020603050405020304" pitchFamily="18" charset="0"/>
                <a:cs typeface="Times New Roman" panose="02020603050405020304" pitchFamily="18" charset="0"/>
              </a:rPr>
              <a:t>-Kết cấu hạ tầng  hoàn thiện nhất cả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2825"/>
                                        </p:tgtEl>
                                        <p:attrNameLst>
                                          <p:attrName>style.visibility</p:attrName>
                                        </p:attrNameLst>
                                      </p:cBhvr>
                                      <p:to>
                                        <p:strVal val="visible"/>
                                      </p:to>
                                    </p:set>
                                    <p:animEffect transition="in" filter="blinds(horizontal)">
                                      <p:cBhvr>
                                        <p:cTn id="7" dur="500"/>
                                        <p:tgtEl>
                                          <p:spTgt spid="162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http://a9.vietbao.vn/images/vn905/Tong_Hop/50874201_16.jpg">
            <a:hlinkClick r:id="rId2"/>
            <a:extLst>
              <a:ext uri="{FF2B5EF4-FFF2-40B4-BE49-F238E27FC236}">
                <a16:creationId xmlns:a16="http://schemas.microsoft.com/office/drawing/2014/main" id="{574BC277-3561-4647-8952-93936D945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57450"/>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 descr="http://media.tinmoi.vn/2011/10/10/15_46_1318248765_7_vnm_2011_388314.jpg">
            <a:hlinkClick r:id="rId4"/>
            <a:extLst>
              <a:ext uri="{FF2B5EF4-FFF2-40B4-BE49-F238E27FC236}">
                <a16:creationId xmlns:a16="http://schemas.microsoft.com/office/drawing/2014/main" id="{20732213-EDDD-4809-A73B-1E579A16AD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3443288"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0" descr="http://i779.photobucket.com/albums/yy71/dangminhtrung_pvc87/9.png">
            <a:hlinkClick r:id="rId6"/>
            <a:extLst>
              <a:ext uri="{FF2B5EF4-FFF2-40B4-BE49-F238E27FC236}">
                <a16:creationId xmlns:a16="http://schemas.microsoft.com/office/drawing/2014/main" id="{61996644-56BB-46AF-BB3F-40021A4A92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457450"/>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Kết quả hình ảnh cho hinh anh hai phong xua">
            <a:hlinkClick r:id="rId8"/>
            <a:extLst>
              <a:ext uri="{FF2B5EF4-FFF2-40B4-BE49-F238E27FC236}">
                <a16:creationId xmlns:a16="http://schemas.microsoft.com/office/drawing/2014/main" id="{4FC2D241-7DA1-4E2A-8736-78FC3AC27C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0"/>
            <a:ext cx="34290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6">
            <a:extLst>
              <a:ext uri="{FF2B5EF4-FFF2-40B4-BE49-F238E27FC236}">
                <a16:creationId xmlns:a16="http://schemas.microsoft.com/office/drawing/2014/main" id="{F5F53F5F-91EF-4FA3-97CE-878D611AEE79}"/>
              </a:ext>
            </a:extLst>
          </p:cNvPr>
          <p:cNvSpPr>
            <a:spLocks noChangeArrowheads="1"/>
          </p:cNvSpPr>
          <p:nvPr/>
        </p:nvSpPr>
        <p:spPr bwMode="auto">
          <a:xfrm>
            <a:off x="1143001" y="1618038"/>
            <a:ext cx="184731" cy="300082"/>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1" hangingPunct="1">
              <a:defRPr/>
            </a:pPr>
            <a:endParaRPr lang="vi-VN" sz="1350"/>
          </a:p>
        </p:txBody>
      </p:sp>
      <p:sp>
        <p:nvSpPr>
          <p:cNvPr id="41991" name="Rectangle 7">
            <a:extLst>
              <a:ext uri="{FF2B5EF4-FFF2-40B4-BE49-F238E27FC236}">
                <a16:creationId xmlns:a16="http://schemas.microsoft.com/office/drawing/2014/main" id="{9D6BDBE7-6A44-4413-946E-7D1F647C787C}"/>
              </a:ext>
            </a:extLst>
          </p:cNvPr>
          <p:cNvSpPr>
            <a:spLocks noChangeArrowheads="1"/>
          </p:cNvSpPr>
          <p:nvPr/>
        </p:nvSpPr>
        <p:spPr bwMode="auto">
          <a:xfrm>
            <a:off x="1143000" y="1618038"/>
            <a:ext cx="6858000" cy="300082"/>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eaLnBrk="1" hangingPunct="1">
              <a:defRPr/>
            </a:pPr>
            <a:endParaRPr lang="vi-VN" sz="1350"/>
          </a:p>
        </p:txBody>
      </p:sp>
      <p:sp>
        <p:nvSpPr>
          <p:cNvPr id="41992" name="Rectangle 8">
            <a:extLst>
              <a:ext uri="{FF2B5EF4-FFF2-40B4-BE49-F238E27FC236}">
                <a16:creationId xmlns:a16="http://schemas.microsoft.com/office/drawing/2014/main" id="{44C47155-2B61-4173-A941-5ABF23CE9026}"/>
              </a:ext>
            </a:extLst>
          </p:cNvPr>
          <p:cNvSpPr>
            <a:spLocks noChangeArrowheads="1"/>
          </p:cNvSpPr>
          <p:nvPr/>
        </p:nvSpPr>
        <p:spPr bwMode="auto">
          <a:xfrm>
            <a:off x="2228850" y="4833090"/>
            <a:ext cx="857250" cy="3231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eaLnBrk="1" hangingPunct="1">
              <a:defRPr/>
            </a:pPr>
            <a:r>
              <a:rPr lang="nl-NL" altLang="vi-VN" sz="1500" b="1">
                <a:latin typeface="Times New Roman" panose="02020603050405020304" pitchFamily="18" charset="0"/>
              </a:rPr>
              <a:t>Hà Nội</a:t>
            </a:r>
          </a:p>
        </p:txBody>
      </p:sp>
      <p:sp>
        <p:nvSpPr>
          <p:cNvPr id="41993" name="Rectangle 9">
            <a:extLst>
              <a:ext uri="{FF2B5EF4-FFF2-40B4-BE49-F238E27FC236}">
                <a16:creationId xmlns:a16="http://schemas.microsoft.com/office/drawing/2014/main" id="{3AEB9F2C-5D12-4B3B-807E-FC75D1D5FF31}"/>
              </a:ext>
            </a:extLst>
          </p:cNvPr>
          <p:cNvSpPr>
            <a:spLocks noChangeArrowheads="1"/>
          </p:cNvSpPr>
          <p:nvPr/>
        </p:nvSpPr>
        <p:spPr bwMode="auto">
          <a:xfrm>
            <a:off x="5943600" y="4851798"/>
            <a:ext cx="1055097" cy="3231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nl-NL" altLang="vi-VN" sz="1500" b="1">
                <a:latin typeface="Times New Roman" panose="02020603050405020304" pitchFamily="18" charset="0"/>
              </a:rPr>
              <a:t>Hải Phòng</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descr="6_ong2968-450">
            <a:extLst>
              <a:ext uri="{FF2B5EF4-FFF2-40B4-BE49-F238E27FC236}">
                <a16:creationId xmlns:a16="http://schemas.microsoft.com/office/drawing/2014/main" id="{1168F57E-FFB0-4A00-89EB-EA0EA3542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628900"/>
            <a:ext cx="3429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1" descr="vua-2-1354299076_500x0.jpg">
            <a:extLst>
              <a:ext uri="{FF2B5EF4-FFF2-40B4-BE49-F238E27FC236}">
                <a16:creationId xmlns:a16="http://schemas.microsoft.com/office/drawing/2014/main" id="{93AA839D-2FFC-4C12-BEB7-3E0C82C34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2">
            <a:extLst>
              <a:ext uri="{FF2B5EF4-FFF2-40B4-BE49-F238E27FC236}">
                <a16:creationId xmlns:a16="http://schemas.microsoft.com/office/drawing/2014/main" id="{E88263D6-A217-46B3-A1B4-C44252C28619}"/>
              </a:ext>
            </a:extLst>
          </p:cNvPr>
          <p:cNvSpPr txBox="1">
            <a:spLocks noChangeArrowheads="1"/>
          </p:cNvSpPr>
          <p:nvPr/>
        </p:nvSpPr>
        <p:spPr bwMode="auto">
          <a:xfrm>
            <a:off x="2286000" y="4743450"/>
            <a:ext cx="18859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rPr>
              <a:t>CHỌI TRÂU-ĐỒ SƠN</a:t>
            </a:r>
          </a:p>
        </p:txBody>
      </p:sp>
      <p:sp>
        <p:nvSpPr>
          <p:cNvPr id="8" name="Text Box 42">
            <a:extLst>
              <a:ext uri="{FF2B5EF4-FFF2-40B4-BE49-F238E27FC236}">
                <a16:creationId xmlns:a16="http://schemas.microsoft.com/office/drawing/2014/main" id="{A46B2548-A3FF-4C1A-A826-E0E100983999}"/>
              </a:ext>
            </a:extLst>
          </p:cNvPr>
          <p:cNvSpPr txBox="1">
            <a:spLocks noChangeArrowheads="1"/>
          </p:cNvSpPr>
          <p:nvPr/>
        </p:nvSpPr>
        <p:spPr bwMode="auto">
          <a:xfrm>
            <a:off x="1743075" y="96441"/>
            <a:ext cx="22288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rPr>
              <a:t>TỊCH ĐIỀN(VUA ĐI CÀY)</a:t>
            </a:r>
          </a:p>
        </p:txBody>
      </p:sp>
      <p:pic>
        <p:nvPicPr>
          <p:cNvPr id="4102" name="Picture 6" descr="http://media.baotintuc.vn/2014/02/06/17/20/ThanhGiong3.JPG">
            <a:extLst>
              <a:ext uri="{FF2B5EF4-FFF2-40B4-BE49-F238E27FC236}">
                <a16:creationId xmlns:a16="http://schemas.microsoft.com/office/drawing/2014/main" id="{F4FA8685-BD04-4F32-A92D-966C02ABC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0"/>
            <a:ext cx="33718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5">
            <a:extLst>
              <a:ext uri="{FF2B5EF4-FFF2-40B4-BE49-F238E27FC236}">
                <a16:creationId xmlns:a16="http://schemas.microsoft.com/office/drawing/2014/main" id="{809CBB59-E8A6-4783-A75E-37254FCFB999}"/>
              </a:ext>
            </a:extLst>
          </p:cNvPr>
          <p:cNvSpPr txBox="1">
            <a:spLocks noChangeArrowheads="1"/>
          </p:cNvSpPr>
          <p:nvPr/>
        </p:nvSpPr>
        <p:spPr bwMode="auto">
          <a:xfrm>
            <a:off x="5486400" y="178594"/>
            <a:ext cx="114300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rPr>
              <a:t>HỘI GIÓNG</a:t>
            </a:r>
          </a:p>
        </p:txBody>
      </p:sp>
      <p:pic>
        <p:nvPicPr>
          <p:cNvPr id="4104" name="Picture 8" descr="https://vtv1.vcmedia.vn/thumb_w/650/2014/haiduongconson-1410300538925.jpg">
            <a:extLst>
              <a:ext uri="{FF2B5EF4-FFF2-40B4-BE49-F238E27FC236}">
                <a16:creationId xmlns:a16="http://schemas.microsoft.com/office/drawing/2014/main" id="{D37D2624-3BB9-4DD2-B375-2F9CD54A0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1" y="2628900"/>
            <a:ext cx="338375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5">
            <a:extLst>
              <a:ext uri="{FF2B5EF4-FFF2-40B4-BE49-F238E27FC236}">
                <a16:creationId xmlns:a16="http://schemas.microsoft.com/office/drawing/2014/main" id="{A8E84953-94FF-4A42-A2A9-1E85FA36F5B3}"/>
              </a:ext>
            </a:extLst>
          </p:cNvPr>
          <p:cNvSpPr txBox="1">
            <a:spLocks noChangeArrowheads="1"/>
          </p:cNvSpPr>
          <p:nvPr/>
        </p:nvSpPr>
        <p:spPr bwMode="auto">
          <a:xfrm>
            <a:off x="5381625" y="4731544"/>
            <a:ext cx="232291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rPr>
              <a:t>CÔN SƠN- KIẾP BẠC</a:t>
            </a:r>
          </a:p>
        </p:txBody>
      </p:sp>
      <p:sp>
        <p:nvSpPr>
          <p:cNvPr id="18" name="Text Box 46">
            <a:extLst>
              <a:ext uri="{FF2B5EF4-FFF2-40B4-BE49-F238E27FC236}">
                <a16:creationId xmlns:a16="http://schemas.microsoft.com/office/drawing/2014/main" id="{87AFD75B-77D5-474F-8CFA-ABD4AA08D048}"/>
              </a:ext>
            </a:extLst>
          </p:cNvPr>
          <p:cNvSpPr txBox="1">
            <a:spLocks noChangeArrowheads="1"/>
          </p:cNvSpPr>
          <p:nvPr/>
        </p:nvSpPr>
        <p:spPr bwMode="auto">
          <a:xfrm>
            <a:off x="2886075" y="2422923"/>
            <a:ext cx="348615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500" b="1">
                <a:solidFill>
                  <a:srgbClr val="FF0000"/>
                </a:solidFill>
              </a:rPr>
              <a:t>CÓ NHIỀU LỄ HỘI TRUYỀN THỐNG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strips(downRight)">
                                      <p:cBhvr>
                                        <p:cTn id="11" dur="500"/>
                                        <p:tgtEl>
                                          <p:spTgt spid="4102"/>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strips(downRight)">
                                      <p:cBhvr>
                                        <p:cTn id="15" dur="500"/>
                                        <p:tgtEl>
                                          <p:spTgt spid="4104"/>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strips(downRight)">
                                      <p:cBhvr>
                                        <p:cTn id="19" dur="500"/>
                                        <p:tgtEl>
                                          <p:spTgt spid="2"/>
                                        </p:tgtEl>
                                      </p:cBhvr>
                                    </p:animEffect>
                                  </p:childTnLst>
                                </p:cTn>
                              </p:par>
                            </p:childTnLst>
                          </p:cTn>
                        </p:par>
                        <p:par>
                          <p:cTn id="20" fill="hold" nodeType="afterGroup">
                            <p:stCondLst>
                              <p:cond delay="2000"/>
                            </p:stCondLst>
                            <p:childTnLst>
                              <p:par>
                                <p:cTn id="21" presetID="29"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ppt_x</p:attrName>
                                        </p:attrNameLst>
                                      </p:cBhvr>
                                      <p:tavLst>
                                        <p:tav tm="0">
                                          <p:val>
                                            <p:strVal val="#ppt_x-.2"/>
                                          </p:val>
                                        </p:tav>
                                        <p:tav tm="100000">
                                          <p:val>
                                            <p:strVal val="#ppt_x"/>
                                          </p:val>
                                        </p:tav>
                                      </p:tavLst>
                                    </p:anim>
                                    <p:anim calcmode="lin" valueType="num">
                                      <p:cBhvr>
                                        <p:cTn id="24"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8"/>
                                        </p:tgtEl>
                                      </p:cBhvr>
                                    </p:animEffect>
                                  </p:childTnLst>
                                </p:cTn>
                              </p:par>
                            </p:childTnLst>
                          </p:cTn>
                        </p:par>
                        <p:par>
                          <p:cTn id="26" fill="hold" nodeType="afterGroup">
                            <p:stCondLst>
                              <p:cond delay="3000"/>
                            </p:stCondLst>
                            <p:childTnLst>
                              <p:par>
                                <p:cTn id="27" presetID="29"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ppt_x</p:attrName>
                                        </p:attrNameLst>
                                      </p:cBhvr>
                                      <p:tavLst>
                                        <p:tav tm="0">
                                          <p:val>
                                            <p:strVal val="#ppt_x-.2"/>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
                                        </p:tgtEl>
                                      </p:cBhvr>
                                    </p:animEffect>
                                  </p:childTnLst>
                                </p:cTn>
                              </p:par>
                            </p:childTnLst>
                          </p:cTn>
                        </p:par>
                        <p:par>
                          <p:cTn id="32" fill="hold" nodeType="afterGroup">
                            <p:stCondLst>
                              <p:cond delay="4000"/>
                            </p:stCondLst>
                            <p:childTnLst>
                              <p:par>
                                <p:cTn id="33" presetID="29"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ppt_x</p:attrName>
                                        </p:attrNameLst>
                                      </p:cBhvr>
                                      <p:tavLst>
                                        <p:tav tm="0">
                                          <p:val>
                                            <p:strVal val="#ppt_x-.2"/>
                                          </p:val>
                                        </p:tav>
                                        <p:tav tm="100000">
                                          <p:val>
                                            <p:strVal val="#ppt_x"/>
                                          </p:val>
                                        </p:tav>
                                      </p:tavLst>
                                    </p:anim>
                                    <p:anim calcmode="lin" valueType="num">
                                      <p:cBhvr>
                                        <p:cTn id="3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5"/>
                                        </p:tgtEl>
                                      </p:cBhvr>
                                    </p:animEffect>
                                  </p:childTnLst>
                                </p:cTn>
                              </p:par>
                            </p:childTnLst>
                          </p:cTn>
                        </p:par>
                        <p:par>
                          <p:cTn id="38" fill="hold" nodeType="afterGroup">
                            <p:stCondLst>
                              <p:cond delay="5000"/>
                            </p:stCondLst>
                            <p:childTnLst>
                              <p:par>
                                <p:cTn id="39" presetID="29"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ppt_x</p:attrName>
                                        </p:attrNameLst>
                                      </p:cBhvr>
                                      <p:tavLst>
                                        <p:tav tm="0">
                                          <p:val>
                                            <p:strVal val="#ppt_x-.2"/>
                                          </p:val>
                                        </p:tav>
                                        <p:tav tm="100000">
                                          <p:val>
                                            <p:strVal val="#ppt_x"/>
                                          </p:val>
                                        </p:tav>
                                      </p:tavLst>
                                    </p:anim>
                                    <p:anim calcmode="lin" valueType="num">
                                      <p:cBhvr>
                                        <p:cTn id="4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7"/>
                                        </p:tgtEl>
                                      </p:cBhvr>
                                    </p:animEffect>
                                  </p:childTnLst>
                                </p:cTn>
                              </p:par>
                            </p:childTnLst>
                          </p:cTn>
                        </p:par>
                        <p:par>
                          <p:cTn id="44" fill="hold" nodeType="afterGroup">
                            <p:stCondLst>
                              <p:cond delay="6000"/>
                            </p:stCondLst>
                            <p:childTnLst>
                              <p:par>
                                <p:cTn id="45" presetID="29" presetClass="entr" presetSubtype="0"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ppt_x</p:attrName>
                                        </p:attrNameLst>
                                      </p:cBhvr>
                                      <p:tavLst>
                                        <p:tav tm="0">
                                          <p:val>
                                            <p:strVal val="#ppt_x-.2"/>
                                          </p:val>
                                        </p:tav>
                                        <p:tav tm="100000">
                                          <p:val>
                                            <p:strVal val="#ppt_x"/>
                                          </p:val>
                                        </p:tav>
                                      </p:tavLst>
                                    </p:anim>
                                    <p:anim calcmode="lin" valueType="num">
                                      <p:cBhvr>
                                        <p:cTn id="4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b3dsieuthi1152011">
            <a:extLst>
              <a:ext uri="{FF2B5EF4-FFF2-40B4-BE49-F238E27FC236}">
                <a16:creationId xmlns:a16="http://schemas.microsoft.com/office/drawing/2014/main" id="{96F2B016-8B25-4504-8494-200353976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0"/>
            <a:ext cx="33718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751355883631ganmottrieunguoithatng430x322">
            <a:extLst>
              <a:ext uri="{FF2B5EF4-FFF2-40B4-BE49-F238E27FC236}">
                <a16:creationId xmlns:a16="http://schemas.microsoft.com/office/drawing/2014/main" id="{6540C120-B1A2-49A0-9960-1FA0157A0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343733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quyen(4)_18538">
            <a:extLst>
              <a:ext uri="{FF2B5EF4-FFF2-40B4-BE49-F238E27FC236}">
                <a16:creationId xmlns:a16="http://schemas.microsoft.com/office/drawing/2014/main" id="{2C2ADAD9-6FFB-4F36-950C-F08863668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2551510"/>
            <a:ext cx="3429000" cy="259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1200-16">
            <a:extLst>
              <a:ext uri="{FF2B5EF4-FFF2-40B4-BE49-F238E27FC236}">
                <a16:creationId xmlns:a16="http://schemas.microsoft.com/office/drawing/2014/main" id="{49A88402-A766-4C31-8333-116A9CBF7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335" y="257175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3">
            <a:extLst>
              <a:ext uri="{FF2B5EF4-FFF2-40B4-BE49-F238E27FC236}">
                <a16:creationId xmlns:a16="http://schemas.microsoft.com/office/drawing/2014/main" id="{0A905CE8-D789-494E-93E4-C29190CFAB6D}"/>
              </a:ext>
            </a:extLst>
          </p:cNvPr>
          <p:cNvSpPr txBox="1">
            <a:spLocks noChangeArrowheads="1"/>
          </p:cNvSpPr>
          <p:nvPr/>
        </p:nvSpPr>
        <p:spPr bwMode="auto">
          <a:xfrm>
            <a:off x="1257300" y="1885950"/>
            <a:ext cx="6743700" cy="12464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2100">
                <a:solidFill>
                  <a:srgbClr val="FF0000"/>
                </a:solidFill>
                <a:latin typeface="Times New Roman" panose="02020603050405020304" pitchFamily="18" charset="0"/>
              </a:rPr>
              <a:t> </a:t>
            </a:r>
            <a:r>
              <a:rPr lang="en-US" altLang="vi-VN" sz="1800" b="1">
                <a:solidFill>
                  <a:srgbClr val="FF0000"/>
                </a:solidFill>
                <a:cs typeface="Times New Roman" panose="02020603050405020304" pitchFamily="18" charset="0"/>
              </a:rPr>
              <a:t>*</a:t>
            </a:r>
            <a:r>
              <a:rPr lang="en-US" altLang="vi-VN" sz="1800" b="1">
                <a:solidFill>
                  <a:srgbClr val="FF0000"/>
                </a:solidFill>
              </a:rPr>
              <a:t>Thuận lợi:</a:t>
            </a:r>
            <a:r>
              <a:rPr lang="en-US" altLang="vi-VN" sz="1800" b="1">
                <a:solidFill>
                  <a:srgbClr val="000066"/>
                </a:solidFill>
              </a:rPr>
              <a:t> Nguồn lao động dồi dào, thị trường tiêu thụ lớn.</a:t>
            </a:r>
          </a:p>
          <a:p>
            <a:pPr eaLnBrk="1" hangingPunct="1">
              <a:spcBef>
                <a:spcPct val="0"/>
              </a:spcBef>
              <a:buFontTx/>
              <a:buNone/>
            </a:pPr>
            <a:r>
              <a:rPr lang="en-US" altLang="vi-VN" sz="1800" b="1">
                <a:solidFill>
                  <a:srgbClr val="000066"/>
                </a:solidFill>
              </a:rPr>
              <a:t>Người lao động có nhiều kinh nghiệm trong sản xuất và có chuyên môn kĩ thuật.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7" presetClass="entr" presetSubtype="0" fill="hold" grpId="0" nodeType="afterEffect">
                                  <p:stCondLst>
                                    <p:cond delay="0"/>
                                  </p:stCondLst>
                                  <p:iterate type="lt">
                                    <p:tmPct val="50000"/>
                                  </p:iterate>
                                  <p:childTnLst>
                                    <p:set>
                                      <p:cBhvr>
                                        <p:cTn id="26" dur="1" fill="hold">
                                          <p:stCondLst>
                                            <p:cond delay="0"/>
                                          </p:stCondLst>
                                        </p:cTn>
                                        <p:tgtEl>
                                          <p:spTgt spid="13"/>
                                        </p:tgtEl>
                                        <p:attrNameLst>
                                          <p:attrName>style.visibility</p:attrName>
                                        </p:attrNameLst>
                                      </p:cBhvr>
                                      <p:to>
                                        <p:strVal val="visible"/>
                                      </p:to>
                                    </p:set>
                                    <p:anim calcmode="discrete" valueType="clr">
                                      <p:cBhvr override="childStyle">
                                        <p:cTn id="27" dur="4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8" dur="400"/>
                                        <p:tgtEl>
                                          <p:spTgt spid="13"/>
                                        </p:tgtEl>
                                        <p:attrNameLst>
                                          <p:attrName>fillcolor</p:attrName>
                                        </p:attrNameLst>
                                      </p:cBhvr>
                                      <p:tavLst>
                                        <p:tav tm="0">
                                          <p:val>
                                            <p:clrVal>
                                              <a:schemeClr val="accent2"/>
                                            </p:clrVal>
                                          </p:val>
                                        </p:tav>
                                        <p:tav tm="50000">
                                          <p:val>
                                            <p:clrVal>
                                              <a:schemeClr val="hlink"/>
                                            </p:clrVal>
                                          </p:val>
                                        </p:tav>
                                      </p:tavLst>
                                    </p:anim>
                                    <p:set>
                                      <p:cBhvr>
                                        <p:cTn id="29" dur="40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s309988_1">
            <a:extLst>
              <a:ext uri="{FF2B5EF4-FFF2-40B4-BE49-F238E27FC236}">
                <a16:creationId xmlns:a16="http://schemas.microsoft.com/office/drawing/2014/main" id="{795249A5-B9EA-4A93-BA87-4AC6A19C2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71501"/>
            <a:ext cx="3429000" cy="222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P6-NS28-2">
            <a:extLst>
              <a:ext uri="{FF2B5EF4-FFF2-40B4-BE49-F238E27FC236}">
                <a16:creationId xmlns:a16="http://schemas.microsoft.com/office/drawing/2014/main" id="{17EB0D7A-D25E-4612-BB82-EED8942D9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575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ANd9GcRFjomj735lrp46Tah0758nlBhIJMrKAnxzAc6Du3TUTYiPI9hlyBc5AcE">
            <a:extLst>
              <a:ext uri="{FF2B5EF4-FFF2-40B4-BE49-F238E27FC236}">
                <a16:creationId xmlns:a16="http://schemas.microsoft.com/office/drawing/2014/main" id="{19DC70BE-BAB8-46E0-8DD1-D02C80E7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571500"/>
            <a:ext cx="3371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a:extLst>
              <a:ext uri="{FF2B5EF4-FFF2-40B4-BE49-F238E27FC236}">
                <a16:creationId xmlns:a16="http://schemas.microsoft.com/office/drawing/2014/main" id="{66E2A0D6-B30C-4FB4-99E8-A1B8FBDFDBBA}"/>
              </a:ext>
            </a:extLst>
          </p:cNvPr>
          <p:cNvSpPr>
            <a:spLocks noChangeArrowheads="1"/>
          </p:cNvSpPr>
          <p:nvPr/>
        </p:nvSpPr>
        <p:spPr bwMode="auto">
          <a:xfrm>
            <a:off x="1709737" y="141685"/>
            <a:ext cx="5721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b="1">
                <a:solidFill>
                  <a:srgbClr val="990000"/>
                </a:solidFill>
                <a:latin typeface="Times New Roman" panose="02020603050405020304" pitchFamily="18" charset="0"/>
                <a:cs typeface="Times New Roman" panose="02020603050405020304" pitchFamily="18" charset="0"/>
              </a:rPr>
              <a:t>Ùn tắc giao thông, thiếu việc làm, ô nhiễm môi trường…</a:t>
            </a:r>
            <a:endParaRPr lang="vi-VN" altLang="vi-VN" b="1" u="sng">
              <a:solidFill>
                <a:srgbClr val="990000"/>
              </a:solidFill>
              <a:latin typeface="Times New Roman" panose="02020603050405020304" pitchFamily="18" charset="0"/>
              <a:cs typeface="Times New Roman" panose="02020603050405020304" pitchFamily="18" charset="0"/>
            </a:endParaRPr>
          </a:p>
        </p:txBody>
      </p:sp>
      <p:pic>
        <p:nvPicPr>
          <p:cNvPr id="28678" name="Picture 6" descr="ANd9GcSMgppKSFZKhfVi3CZkCIkyuY3Vn8MOJ8s4mATrDHlkg1HBEw2K6Q">
            <a:extLst>
              <a:ext uri="{FF2B5EF4-FFF2-40B4-BE49-F238E27FC236}">
                <a16:creationId xmlns:a16="http://schemas.microsoft.com/office/drawing/2014/main" id="{82F67A6C-7822-4C19-BFDC-D9F87077A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2857500"/>
            <a:ext cx="33718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41"/>
                                        </p:tgtEl>
                                        <p:attrNameLst>
                                          <p:attrName>style.visibility</p:attrName>
                                        </p:attrNameLst>
                                      </p:cBhvr>
                                      <p:to>
                                        <p:strVal val="visible"/>
                                      </p:to>
                                    </p:set>
                                    <p:anim calcmode="discrete" valueType="clr">
                                      <p:cBhvr override="childStyle">
                                        <p:cTn id="7" dur="80"/>
                                        <p:tgtEl>
                                          <p:spTgt spid="3994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41"/>
                                        </p:tgtEl>
                                        <p:attrNameLst>
                                          <p:attrName>fillcolor</p:attrName>
                                        </p:attrNameLst>
                                      </p:cBhvr>
                                      <p:tavLst>
                                        <p:tav tm="0">
                                          <p:val>
                                            <p:clrVal>
                                              <a:schemeClr val="accent2"/>
                                            </p:clrVal>
                                          </p:val>
                                        </p:tav>
                                        <p:tav tm="50000">
                                          <p:val>
                                            <p:clrVal>
                                              <a:schemeClr val="hlink"/>
                                            </p:clrVal>
                                          </p:val>
                                        </p:tav>
                                      </p:tavLst>
                                    </p:anim>
                                    <p:set>
                                      <p:cBhvr>
                                        <p:cTn id="9" dur="80"/>
                                        <p:tgtEl>
                                          <p:spTgt spid="399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90616150719-427-441">
            <a:extLst>
              <a:ext uri="{FF2B5EF4-FFF2-40B4-BE49-F238E27FC236}">
                <a16:creationId xmlns:a16="http://schemas.microsoft.com/office/drawing/2014/main" id="{FC3BBD96-5367-4D1D-B016-938AA07D3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903" y="-16669"/>
            <a:ext cx="3382566"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media.bizwebmedia.net/sites/61272/data/Upload/2015/4/goc_nhin_la_tren_nhung_con_duong_dep_cua_ha_noi___1.jpg">
            <a:extLst>
              <a:ext uri="{FF2B5EF4-FFF2-40B4-BE49-F238E27FC236}">
                <a16:creationId xmlns:a16="http://schemas.microsoft.com/office/drawing/2014/main" id="{A610C255-62A6-45E6-9C5C-34257A008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31" y="2571750"/>
            <a:ext cx="34242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http://streaming1.danviet.vn/upload/1-2012/images/2012-03-13/1434684449-130312_que-nha_con-de18.jpg">
            <a:extLst>
              <a:ext uri="{FF2B5EF4-FFF2-40B4-BE49-F238E27FC236}">
                <a16:creationId xmlns:a16="http://schemas.microsoft.com/office/drawing/2014/main" id="{C52CA3CD-3AC2-43F3-AEFA-D0B1BD27D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853" y="-16669"/>
            <a:ext cx="3461147"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http://streaming1.danviet.vn/upload/1-2012/images/2012-03-13/1434684447-130312_que-nha_con-de03.jpg">
            <a:extLst>
              <a:ext uri="{FF2B5EF4-FFF2-40B4-BE49-F238E27FC236}">
                <a16:creationId xmlns:a16="http://schemas.microsoft.com/office/drawing/2014/main" id="{2CE8AA44-B1DA-4E2D-A513-5F578E6F1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853" y="2571750"/>
            <a:ext cx="3461147" cy="256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8B677C8E-D825-4001-B7B2-4F64CB1CD0CE}"/>
              </a:ext>
            </a:extLst>
          </p:cNvPr>
          <p:cNvSpPr txBox="1">
            <a:spLocks noChangeArrowheads="1"/>
          </p:cNvSpPr>
          <p:nvPr/>
        </p:nvSpPr>
        <p:spPr bwMode="auto">
          <a:xfrm>
            <a:off x="2343151" y="2251472"/>
            <a:ext cx="4604147"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500" b="1">
                <a:solidFill>
                  <a:srgbClr val="FF0000"/>
                </a:solidFill>
              </a:rPr>
              <a:t>ĐÊ SÔNG HỒNG LÀ NÉT ĐỘC ĐÁO CỦA NỀN VĂN HÓA SÔNG HỒNG VÀ VĂN HÓA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5128"/>
                                        </p:tgtEl>
                                        <p:attrNameLst>
                                          <p:attrName>style.visibility</p:attrName>
                                        </p:attrNameLst>
                                      </p:cBhvr>
                                      <p:to>
                                        <p:strVal val="visible"/>
                                      </p:to>
                                    </p:set>
                                    <p:anim calcmode="lin" valueType="num">
                                      <p:cBhvr>
                                        <p:cTn id="13" dur="500" fill="hold"/>
                                        <p:tgtEl>
                                          <p:spTgt spid="5128"/>
                                        </p:tgtEl>
                                        <p:attrNameLst>
                                          <p:attrName>ppt_w</p:attrName>
                                        </p:attrNameLst>
                                      </p:cBhvr>
                                      <p:tavLst>
                                        <p:tav tm="0">
                                          <p:val>
                                            <p:fltVal val="0"/>
                                          </p:val>
                                        </p:tav>
                                        <p:tav tm="100000">
                                          <p:val>
                                            <p:strVal val="#ppt_w"/>
                                          </p:val>
                                        </p:tav>
                                      </p:tavLst>
                                    </p:anim>
                                    <p:anim calcmode="lin" valueType="num">
                                      <p:cBhvr>
                                        <p:cTn id="14" dur="500" fill="hold"/>
                                        <p:tgtEl>
                                          <p:spTgt spid="5128"/>
                                        </p:tgtEl>
                                        <p:attrNameLst>
                                          <p:attrName>ppt_h</p:attrName>
                                        </p:attrNameLst>
                                      </p:cBhvr>
                                      <p:tavLst>
                                        <p:tav tm="0">
                                          <p:val>
                                            <p:fltVal val="0"/>
                                          </p:val>
                                        </p:tav>
                                        <p:tav tm="100000">
                                          <p:val>
                                            <p:strVal val="#ppt_h"/>
                                          </p:val>
                                        </p:tav>
                                      </p:tavLst>
                                    </p:anim>
                                    <p:animEffect transition="in" filter="fade">
                                      <p:cBhvr>
                                        <p:cTn id="15" dur="500"/>
                                        <p:tgtEl>
                                          <p:spTgt spid="512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132"/>
                                        </p:tgtEl>
                                        <p:attrNameLst>
                                          <p:attrName>style.visibility</p:attrName>
                                        </p:attrNameLst>
                                      </p:cBhvr>
                                      <p:to>
                                        <p:strVal val="visible"/>
                                      </p:to>
                                    </p:set>
                                    <p:anim calcmode="lin" valueType="num">
                                      <p:cBhvr>
                                        <p:cTn id="19" dur="500" fill="hold"/>
                                        <p:tgtEl>
                                          <p:spTgt spid="5132"/>
                                        </p:tgtEl>
                                        <p:attrNameLst>
                                          <p:attrName>ppt_w</p:attrName>
                                        </p:attrNameLst>
                                      </p:cBhvr>
                                      <p:tavLst>
                                        <p:tav tm="0">
                                          <p:val>
                                            <p:fltVal val="0"/>
                                          </p:val>
                                        </p:tav>
                                        <p:tav tm="100000">
                                          <p:val>
                                            <p:strVal val="#ppt_w"/>
                                          </p:val>
                                        </p:tav>
                                      </p:tavLst>
                                    </p:anim>
                                    <p:anim calcmode="lin" valueType="num">
                                      <p:cBhvr>
                                        <p:cTn id="20" dur="500" fill="hold"/>
                                        <p:tgtEl>
                                          <p:spTgt spid="5132"/>
                                        </p:tgtEl>
                                        <p:attrNameLst>
                                          <p:attrName>ppt_h</p:attrName>
                                        </p:attrNameLst>
                                      </p:cBhvr>
                                      <p:tavLst>
                                        <p:tav tm="0">
                                          <p:val>
                                            <p:fltVal val="0"/>
                                          </p:val>
                                        </p:tav>
                                        <p:tav tm="100000">
                                          <p:val>
                                            <p:strVal val="#ppt_h"/>
                                          </p:val>
                                        </p:tav>
                                      </p:tavLst>
                                    </p:anim>
                                    <p:animEffect transition="in" filter="fade">
                                      <p:cBhvr>
                                        <p:cTn id="21" dur="500"/>
                                        <p:tgtEl>
                                          <p:spTgt spid="5132"/>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2B159-FCE3-413C-BC1C-530619EC2B93}"/>
              </a:ext>
            </a:extLst>
          </p:cNvPr>
          <p:cNvSpPr/>
          <p:nvPr/>
        </p:nvSpPr>
        <p:spPr>
          <a:xfrm>
            <a:off x="0" y="0"/>
            <a:ext cx="9144000" cy="5347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D72172A-AB19-48FF-9AAC-9F82D74DE2CE}"/>
              </a:ext>
            </a:extLst>
          </p:cNvPr>
          <p:cNvSpPr txBox="1"/>
          <p:nvPr/>
        </p:nvSpPr>
        <p:spPr>
          <a:xfrm>
            <a:off x="-228600" y="-18809"/>
            <a:ext cx="8991600" cy="523220"/>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III. </a:t>
            </a:r>
            <a:r>
              <a:rPr lang="en-US" sz="2800" b="1" dirty="0">
                <a:solidFill>
                  <a:srgbClr val="FFFF00"/>
                </a:solidFill>
                <a:latin typeface="Times New Roman" panose="02020603050405020304" pitchFamily="18" charset="0"/>
                <a:cs typeface="Times New Roman" panose="02020603050405020304" pitchFamily="18" charset="0"/>
              </a:rPr>
              <a:t>ĐẶC ĐIỂM DÂN CƯ, XÃ HỘI</a:t>
            </a:r>
          </a:p>
        </p:txBody>
      </p:sp>
      <p:sp>
        <p:nvSpPr>
          <p:cNvPr id="8" name="Rectangle 7"/>
          <p:cNvSpPr/>
          <p:nvPr/>
        </p:nvSpPr>
        <p:spPr>
          <a:xfrm>
            <a:off x="4807940" y="1343669"/>
            <a:ext cx="4183660" cy="400110"/>
          </a:xfrm>
          <a:prstGeom prst="rect">
            <a:avLst/>
          </a:prstGeom>
          <a:noFill/>
          <a:ln>
            <a:solidFill>
              <a:schemeClr val="tx1"/>
            </a:solidFill>
            <a:prstDash val="sysDot"/>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Đông</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dân</a:t>
            </a:r>
            <a:r>
              <a:rPr lang="en-US" sz="2000" b="1" dirty="0">
                <a:ln/>
                <a:solidFill>
                  <a:schemeClr val="bg2">
                    <a:lumMod val="10000"/>
                  </a:schemeClr>
                </a:solidFill>
                <a:latin typeface="Times New Roman" panose="02020603050405020304" pitchFamily="18" charset="0"/>
                <a:cs typeface="Times New Roman" panose="02020603050405020304" pitchFamily="18" charset="0"/>
              </a:rPr>
              <a:t>, MĐDS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cao</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nhất</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nước</a:t>
            </a:r>
            <a:r>
              <a:rPr lang="en-US" sz="2000" b="1" dirty="0">
                <a:ln/>
                <a:solidFill>
                  <a:schemeClr val="bg2">
                    <a:lumMod val="10000"/>
                  </a:schemeClr>
                </a:solidFill>
                <a:latin typeface="Times New Roman" panose="02020603050405020304" pitchFamily="18" charset="0"/>
                <a:cs typeface="Times New Roman" panose="02020603050405020304" pitchFamily="18" charset="0"/>
              </a:rPr>
              <a:t>.</a:t>
            </a:r>
            <a:endParaRPr lang="en-US" sz="2000" b="1" cap="none" spc="0" dirty="0">
              <a:ln/>
              <a:solidFill>
                <a:schemeClr val="bg2">
                  <a:lumMod val="10000"/>
                </a:schemeClr>
              </a:solidFill>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4934607" y="3909306"/>
            <a:ext cx="4191000" cy="1015663"/>
          </a:xfrm>
          <a:prstGeom prst="rect">
            <a:avLst/>
          </a:prstGeom>
          <a:noFill/>
          <a:ln>
            <a:solidFill>
              <a:schemeClr val="tx1"/>
            </a:solidFill>
            <a:prstDash val="dash"/>
          </a:ln>
        </p:spPr>
        <p:txBody>
          <a:bodyPr wrap="square" lIns="91440" tIns="45720" rIns="91440" bIns="45720">
            <a:spAutoFit/>
          </a:bodyPr>
          <a:lstStyle/>
          <a:p>
            <a:pPr marL="342900" indent="-342900">
              <a:buFontTx/>
              <a:buChar char="-"/>
            </a:pP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Lao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dồi</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dào</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kinh</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nghiệm</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342900" indent="-342900">
              <a:buFontTx/>
              <a:buChar char="-"/>
            </a:pP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Thị</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tiêu</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thụ</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rộng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lớn</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26" name="Picture 25"/>
          <p:cNvPicPr>
            <a:picLocks noChangeAspect="1"/>
          </p:cNvPicPr>
          <p:nvPr/>
        </p:nvPicPr>
        <p:blipFill rotWithShape="1">
          <a:blip r:embed="rId2">
            <a:extLst>
              <a:ext uri="{BEBA8EAE-BF5A-486C-A8C5-ECC9F3942E4B}">
                <a14:imgProps xmlns:a14="http://schemas.microsoft.com/office/drawing/2010/main">
                  <a14:imgLayer r:embed="rId3">
                    <a14:imgEffect>
                      <a14:backgroundRemoval t="16123" b="83295" l="4754" r="42789"/>
                    </a14:imgEffect>
                  </a14:imgLayer>
                </a14:imgProps>
              </a:ext>
            </a:extLst>
          </a:blip>
          <a:srcRect t="7726" r="52456" b="8309"/>
          <a:stretch/>
        </p:blipFill>
        <p:spPr>
          <a:xfrm>
            <a:off x="4606160" y="4177564"/>
            <a:ext cx="778600" cy="774448"/>
          </a:xfrm>
          <a:prstGeom prst="rect">
            <a:avLst/>
          </a:prstGeom>
        </p:spPr>
      </p:pic>
      <p:sp>
        <p:nvSpPr>
          <p:cNvPr id="28" name="Rectangle 27"/>
          <p:cNvSpPr/>
          <p:nvPr/>
        </p:nvSpPr>
        <p:spPr>
          <a:xfrm>
            <a:off x="152402" y="3989337"/>
            <a:ext cx="4453758" cy="707886"/>
          </a:xfrm>
          <a:prstGeom prst="rect">
            <a:avLst/>
          </a:prstGeom>
          <a:noFill/>
          <a:ln>
            <a:solidFill>
              <a:schemeClr val="tx1"/>
            </a:solidFill>
            <a:prstDash val="dash"/>
          </a:ln>
        </p:spPr>
        <p:txBody>
          <a:bodyPr wrap="square" lIns="91440" tIns="45720" rIns="91440" bIns="45720">
            <a:spAutoFit/>
          </a:bodyPr>
          <a:lstStyle/>
          <a:p>
            <a:pPr marL="342900" indent="-342900">
              <a:buFontTx/>
              <a:buChar char="-"/>
            </a:pPr>
            <a:r>
              <a:rPr lang="en-US" sz="2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nghiệp</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thiếu</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342900" indent="-342900">
              <a:buFontTx/>
              <a:buChar char="-"/>
            </a:pP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Ùn</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tắc</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giao</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ô </a:t>
            </a:r>
            <a:r>
              <a:rPr lang="en-US" sz="20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nhiễm</a:t>
            </a: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MT.</a:t>
            </a:r>
          </a:p>
        </p:txBody>
      </p:sp>
      <p:pic>
        <p:nvPicPr>
          <p:cNvPr id="29" name="Picture 2" descr="Các cách biểu hiện thích và không thích | TRUNG TÂM NGOẠI NGỮ NEWSK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7418" r="95269"/>
                    </a14:imgEffect>
                  </a14:imgLayer>
                </a14:imgProps>
              </a:ext>
              <a:ext uri="{28A0092B-C50C-407E-A947-70E740481C1C}">
                <a14:useLocalDpi xmlns:a14="http://schemas.microsoft.com/office/drawing/2010/main" val="0"/>
              </a:ext>
            </a:extLst>
          </a:blip>
          <a:srcRect l="59271" t="25067" r="3947" b="18957"/>
          <a:stretch/>
        </p:blipFill>
        <p:spPr bwMode="auto">
          <a:xfrm>
            <a:off x="10414" y="4370894"/>
            <a:ext cx="489607" cy="4868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45412" b="90353" l="14000" r="75667">
                        <a14:foregroundMark x1="33333" y1="47529" x2="33333" y2="47529"/>
                        <a14:foregroundMark x1="75667" y1="69412" x2="75667" y2="69412"/>
                        <a14:foregroundMark x1="56667" y1="90353" x2="56667" y2="90353"/>
                        <a14:foregroundMark x1="14333" y1="70824" x2="14333" y2="70824"/>
                        <a14:foregroundMark x1="64333" y1="45412" x2="64333" y2="45412"/>
                      </a14:backgroundRemoval>
                    </a14:imgEffect>
                  </a14:imgLayer>
                </a14:imgProps>
              </a:ext>
            </a:extLst>
          </a:blip>
          <a:srcRect l="10000" t="44353" r="20666" b="6706"/>
          <a:stretch/>
        </p:blipFill>
        <p:spPr>
          <a:xfrm>
            <a:off x="4001613" y="1258065"/>
            <a:ext cx="707852" cy="707852"/>
          </a:xfrm>
          <a:prstGeom prst="rect">
            <a:avLst/>
          </a:prstGeom>
        </p:spPr>
      </p:pic>
      <p:sp>
        <p:nvSpPr>
          <p:cNvPr id="27" name="Rectangle 26"/>
          <p:cNvSpPr/>
          <p:nvPr/>
        </p:nvSpPr>
        <p:spPr>
          <a:xfrm>
            <a:off x="4823697" y="2037064"/>
            <a:ext cx="4301910" cy="707886"/>
          </a:xfrm>
          <a:prstGeom prst="rect">
            <a:avLst/>
          </a:prstGeom>
          <a:noFill/>
          <a:ln>
            <a:solidFill>
              <a:schemeClr val="tx1"/>
            </a:solidFill>
            <a:prstDash val="sysDot"/>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000" b="1" dirty="0" err="1">
                <a:ln/>
                <a:solidFill>
                  <a:schemeClr val="bg2">
                    <a:lumMod val="10000"/>
                  </a:schemeClr>
                </a:solidFill>
                <a:latin typeface="Times New Roman" panose="02020603050405020304" pitchFamily="18" charset="0"/>
                <a:cs typeface="Times New Roman" panose="02020603050405020304" pitchFamily="18" charset="0"/>
              </a:rPr>
              <a:t>Kết</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cấu</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hạ</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tầng</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nông</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thôn</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p>
          <a:p>
            <a:r>
              <a:rPr lang="en-US" sz="2000" b="1" dirty="0" err="1">
                <a:ln/>
                <a:solidFill>
                  <a:srgbClr val="FF0000"/>
                </a:solidFill>
                <a:latin typeface="Times New Roman" panose="02020603050405020304" pitchFamily="18" charset="0"/>
                <a:cs typeface="Times New Roman" panose="02020603050405020304" pitchFamily="18" charset="0"/>
              </a:rPr>
              <a:t>hoàn</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thiện</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nhất</a:t>
            </a:r>
            <a:r>
              <a:rPr lang="en-US" sz="2000" b="1" dirty="0">
                <a:ln/>
                <a:solidFill>
                  <a:schemeClr val="bg2">
                    <a:lumMod val="10000"/>
                  </a:schemeClr>
                </a:solidFill>
                <a:latin typeface="Times New Roman" panose="02020603050405020304" pitchFamily="18" charset="0"/>
                <a:cs typeface="Times New Roman" panose="02020603050405020304" pitchFamily="18" charset="0"/>
              </a:rPr>
              <a:t>.</a:t>
            </a:r>
            <a:endParaRPr lang="en-US" sz="2000" b="1" cap="none" spc="0" dirty="0">
              <a:ln/>
              <a:solidFill>
                <a:schemeClr val="bg2">
                  <a:lumMod val="10000"/>
                </a:schemeClr>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2165" b="97835" l="8716" r="98624">
                        <a14:foregroundMark x1="44495" y1="7359" x2="44495" y2="7359"/>
                        <a14:foregroundMark x1="64220" y1="3030" x2="64220" y2="3030"/>
                        <a14:foregroundMark x1="93119" y1="35931" x2="93119" y2="35931"/>
                        <a14:foregroundMark x1="28899" y1="54978" x2="28899" y2="54978"/>
                        <a14:foregroundMark x1="40826" y1="96970" x2="40826" y2="96970"/>
                        <a14:foregroundMark x1="98624" y1="97835" x2="98624" y2="97835"/>
                      </a14:backgroundRemoval>
                    </a14:imgEffect>
                  </a14:imgLayer>
                </a14:imgProps>
              </a:ext>
            </a:extLst>
          </a:blip>
          <a:stretch>
            <a:fillRect/>
          </a:stretch>
        </p:blipFill>
        <p:spPr>
          <a:xfrm>
            <a:off x="4022633" y="2065199"/>
            <a:ext cx="635165" cy="673041"/>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backgroundRemoval t="1220" b="100000" l="407" r="98374"/>
                    </a14:imgEffect>
                  </a14:imgLayer>
                </a14:imgProps>
              </a:ext>
            </a:extLst>
          </a:blip>
          <a:stretch>
            <a:fillRect/>
          </a:stretch>
        </p:blipFill>
        <p:spPr>
          <a:xfrm>
            <a:off x="3951098" y="2883561"/>
            <a:ext cx="850475" cy="850475"/>
          </a:xfrm>
          <a:prstGeom prst="rect">
            <a:avLst/>
          </a:prstGeom>
        </p:spPr>
      </p:pic>
      <p:sp>
        <p:nvSpPr>
          <p:cNvPr id="30" name="Rectangle 29"/>
          <p:cNvSpPr/>
          <p:nvPr/>
        </p:nvSpPr>
        <p:spPr>
          <a:xfrm>
            <a:off x="4812856" y="2930766"/>
            <a:ext cx="4282094" cy="707886"/>
          </a:xfrm>
          <a:prstGeom prst="rect">
            <a:avLst/>
          </a:prstGeom>
          <a:noFill/>
          <a:ln>
            <a:solidFill>
              <a:schemeClr val="tx1"/>
            </a:solidFill>
            <a:prstDash val="sysDot"/>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Đô</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thị</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lâu</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đời</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Thăng</a:t>
            </a:r>
            <a:r>
              <a:rPr lang="en-US" sz="2000" b="1" dirty="0">
                <a:ln/>
                <a:solidFill>
                  <a:schemeClr val="bg2">
                    <a:lumMod val="10000"/>
                  </a:schemeClr>
                </a:solidFill>
                <a:latin typeface="Times New Roman" panose="02020603050405020304" pitchFamily="18" charset="0"/>
                <a:cs typeface="Times New Roman" panose="02020603050405020304" pitchFamily="18" charset="0"/>
              </a:rPr>
              <a:t> Long </a:t>
            </a:r>
          </a:p>
          <a:p>
            <a:r>
              <a:rPr lang="en-US" sz="2000" b="1" dirty="0">
                <a:ln/>
                <a:solidFill>
                  <a:schemeClr val="bg2">
                    <a:lumMod val="10000"/>
                  </a:schemeClr>
                </a:solidFill>
                <a:latin typeface="Times New Roman" panose="02020603050405020304" pitchFamily="18" charset="0"/>
                <a:cs typeface="Times New Roman" panose="02020603050405020304" pitchFamily="18" charset="0"/>
              </a:rPr>
              <a:t>(</a:t>
            </a:r>
            <a:r>
              <a:rPr lang="en-US" sz="2000" b="1" dirty="0" err="1">
                <a:ln/>
                <a:solidFill>
                  <a:srgbClr val="FF0000"/>
                </a:solidFill>
                <a:latin typeface="Times New Roman" panose="02020603050405020304" pitchFamily="18" charset="0"/>
                <a:cs typeface="Times New Roman" panose="02020603050405020304" pitchFamily="18" charset="0"/>
              </a:rPr>
              <a:t>Hà</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Nội</a:t>
            </a:r>
            <a:r>
              <a:rPr lang="en-US" sz="2000" b="1" dirty="0">
                <a:ln/>
                <a:solidFill>
                  <a:schemeClr val="bg2">
                    <a:lumMod val="10000"/>
                  </a:schemeClr>
                </a:solidFill>
                <a:latin typeface="Times New Roman" panose="02020603050405020304" pitchFamily="18" charset="0"/>
                <a:cs typeface="Times New Roman" panose="02020603050405020304" pitchFamily="18" charset="0"/>
              </a:rPr>
              <a:t>). </a:t>
            </a:r>
            <a:r>
              <a:rPr lang="en-US" sz="2000" b="1" dirty="0" err="1">
                <a:ln/>
                <a:solidFill>
                  <a:schemeClr val="bg2">
                    <a:lumMod val="10000"/>
                  </a:schemeClr>
                </a:solidFill>
                <a:latin typeface="Times New Roman" panose="02020603050405020304" pitchFamily="18" charset="0"/>
                <a:cs typeface="Times New Roman" panose="02020603050405020304" pitchFamily="18" charset="0"/>
              </a:rPr>
              <a:t>Vùng</a:t>
            </a:r>
            <a:r>
              <a:rPr lang="en-US" sz="2000" b="1" dirty="0">
                <a:ln/>
                <a:solidFill>
                  <a:schemeClr val="bg2">
                    <a:lumMod val="10000"/>
                  </a:schemeClr>
                </a:solidFill>
                <a:latin typeface="Times New Roman" panose="02020603050405020304" pitchFamily="18" charset="0"/>
                <a:cs typeface="Times New Roman" panose="02020603050405020304" pitchFamily="18" charset="0"/>
              </a:rPr>
              <a:t> KTTĐBB.</a:t>
            </a:r>
            <a:endParaRPr lang="en-US" sz="2000" b="1" cap="none" spc="0" dirty="0">
              <a:ln/>
              <a:solidFill>
                <a:schemeClr val="bg2">
                  <a:lumMod val="10000"/>
                </a:schemeClr>
              </a:solidFill>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12">
            <a:extLst>
              <a:ext uri="{BEBA8EAE-BF5A-486C-A8C5-ECC9F3942E4B}">
                <a14:imgProps xmlns:a14="http://schemas.microsoft.com/office/drawing/2010/main">
                  <a14:imgLayer r:embed="rId13">
                    <a14:imgEffect>
                      <a14:backgroundRemoval t="2556" b="100000" l="0" r="98188">
                        <a14:foregroundMark x1="17935" y1="84345" x2="17935" y2="84345"/>
                        <a14:foregroundMark x1="12500" y1="84984" x2="12500" y2="84984"/>
                        <a14:foregroundMark x1="8696" y1="83706" x2="8696" y2="83706"/>
                        <a14:foregroundMark x1="5254" y1="82428" x2="5254" y2="82428"/>
                        <a14:foregroundMark x1="9420" y1="81789" x2="9420" y2="81789"/>
                        <a14:foregroundMark x1="5978" y1="85623" x2="5978" y2="85623"/>
                        <a14:foregroundMark x1="15036" y1="82109" x2="15036" y2="82109"/>
                        <a14:foregroundMark x1="17572" y1="78594" x2="17572" y2="78594"/>
                        <a14:foregroundMark x1="15580" y1="87859" x2="15580" y2="87859"/>
                        <a14:foregroundMark x1="21196" y1="78914" x2="21196" y2="78914"/>
                        <a14:foregroundMark x1="22101" y1="84665" x2="22101" y2="84665"/>
                        <a14:foregroundMark x1="26630" y1="82428" x2="26630" y2="82428"/>
                        <a14:foregroundMark x1="28804" y1="86581" x2="28804" y2="86581"/>
                        <a14:foregroundMark x1="28986" y1="81789" x2="28986" y2="81789"/>
                        <a14:foregroundMark x1="25181" y1="85304" x2="25181" y2="85304"/>
                        <a14:foregroundMark x1="26630" y1="81150" x2="26630" y2="81150"/>
                        <a14:foregroundMark x1="25725" y1="80511" x2="25725" y2="80511"/>
                        <a14:foregroundMark x1="12500" y1="81150" x2="12500" y2="81150"/>
                        <a14:foregroundMark x1="32065" y1="82748" x2="32065" y2="82748"/>
                        <a14:foregroundMark x1="34239" y1="82428" x2="34239" y2="82428"/>
                        <a14:foregroundMark x1="35688" y1="81789" x2="35688" y2="81789"/>
                        <a14:foregroundMark x1="38949" y1="84345" x2="38949" y2="84345"/>
                        <a14:foregroundMark x1="40761" y1="81470" x2="40761" y2="81470"/>
                        <a14:foregroundMark x1="39855" y1="87859" x2="39855" y2="87859"/>
                        <a14:foregroundMark x1="38406" y1="80511" x2="38406" y2="80511"/>
                        <a14:foregroundMark x1="57246" y1="61661" x2="57246" y2="61661"/>
                        <a14:foregroundMark x1="59601" y1="41534" x2="59601" y2="41534"/>
                        <a14:foregroundMark x1="77899" y1="49521" x2="77899" y2="49521"/>
                        <a14:foregroundMark x1="79348" y1="59425" x2="79348" y2="59425"/>
                        <a14:foregroundMark x1="86775" y1="81150" x2="86775" y2="81150"/>
                        <a14:foregroundMark x1="92391" y1="69010" x2="92391" y2="69010"/>
                        <a14:foregroundMark x1="98188" y1="53994" x2="98188" y2="53994"/>
                      </a14:backgroundRemoval>
                    </a14:imgEffect>
                  </a14:imgLayer>
                </a14:imgProps>
              </a:ext>
            </a:extLst>
          </a:blip>
          <a:srcRect l="5073" t="14218" r="2174" b="9105"/>
          <a:stretch/>
        </p:blipFill>
        <p:spPr>
          <a:xfrm>
            <a:off x="3932957" y="644697"/>
            <a:ext cx="850402" cy="398626"/>
          </a:xfrm>
          <a:prstGeom prst="rect">
            <a:avLst/>
          </a:prstGeom>
        </p:spPr>
      </p:pic>
      <p:sp>
        <p:nvSpPr>
          <p:cNvPr id="31" name="Rectangle 30"/>
          <p:cNvSpPr/>
          <p:nvPr/>
        </p:nvSpPr>
        <p:spPr>
          <a:xfrm>
            <a:off x="4823696" y="598539"/>
            <a:ext cx="4167904" cy="400110"/>
          </a:xfrm>
          <a:prstGeom prst="rect">
            <a:avLst/>
          </a:prstGeom>
          <a:noFill/>
          <a:ln>
            <a:solidFill>
              <a:schemeClr val="tx1"/>
            </a:solidFill>
            <a:prstDash val="sysDot"/>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2000" b="1" dirty="0" err="1">
                <a:ln/>
                <a:latin typeface="Times New Roman" panose="02020603050405020304" pitchFamily="18" charset="0"/>
                <a:cs typeface="Times New Roman" panose="02020603050405020304" pitchFamily="18" charset="0"/>
              </a:rPr>
              <a:t>Lịch</a:t>
            </a:r>
            <a:r>
              <a:rPr lang="en-US" sz="2000" b="1" dirty="0">
                <a:ln/>
                <a:latin typeface="Times New Roman" panose="02020603050405020304" pitchFamily="18" charset="0"/>
                <a:cs typeface="Times New Roman" panose="02020603050405020304" pitchFamily="18" charset="0"/>
              </a:rPr>
              <a:t> </a:t>
            </a:r>
            <a:r>
              <a:rPr lang="en-US" sz="2000" b="1" dirty="0" err="1">
                <a:ln/>
                <a:latin typeface="Times New Roman" panose="02020603050405020304" pitchFamily="18" charset="0"/>
                <a:cs typeface="Times New Roman" panose="02020603050405020304" pitchFamily="18" charset="0"/>
              </a:rPr>
              <a:t>sử</a:t>
            </a:r>
            <a:r>
              <a:rPr lang="en-US" sz="2000" b="1" dirty="0">
                <a:ln/>
                <a:latin typeface="Times New Roman" panose="02020603050405020304" pitchFamily="18" charset="0"/>
                <a:cs typeface="Times New Roman" panose="02020603050405020304" pitchFamily="18" charset="0"/>
              </a:rPr>
              <a:t> </a:t>
            </a:r>
            <a:r>
              <a:rPr lang="en-US" sz="2000" b="1" dirty="0" err="1">
                <a:ln/>
                <a:latin typeface="Times New Roman" panose="02020603050405020304" pitchFamily="18" charset="0"/>
                <a:cs typeface="Times New Roman" panose="02020603050405020304" pitchFamily="18" charset="0"/>
              </a:rPr>
              <a:t>khai</a:t>
            </a:r>
            <a:r>
              <a:rPr lang="en-US" sz="2000" b="1" dirty="0">
                <a:ln/>
                <a:latin typeface="Times New Roman" panose="02020603050405020304" pitchFamily="18" charset="0"/>
                <a:cs typeface="Times New Roman" panose="02020603050405020304" pitchFamily="18" charset="0"/>
              </a:rPr>
              <a:t> </a:t>
            </a:r>
            <a:r>
              <a:rPr lang="en-US" sz="2000" b="1" dirty="0" err="1">
                <a:ln/>
                <a:latin typeface="Times New Roman" panose="02020603050405020304" pitchFamily="18" charset="0"/>
                <a:cs typeface="Times New Roman" panose="02020603050405020304" pitchFamily="18" charset="0"/>
              </a:rPr>
              <a:t>thác</a:t>
            </a:r>
            <a:r>
              <a:rPr lang="en-US" sz="2000" b="1" dirty="0">
                <a:ln/>
                <a:latin typeface="Times New Roman" panose="02020603050405020304" pitchFamily="18" charset="0"/>
                <a:cs typeface="Times New Roman" panose="02020603050405020304" pitchFamily="18" charset="0"/>
              </a:rPr>
              <a:t> </a:t>
            </a:r>
            <a:r>
              <a:rPr lang="en-US" sz="2000" b="1" dirty="0" err="1">
                <a:ln/>
                <a:latin typeface="Times New Roman" panose="02020603050405020304" pitchFamily="18" charset="0"/>
                <a:cs typeface="Times New Roman" panose="02020603050405020304" pitchFamily="18" charset="0"/>
              </a:rPr>
              <a:t>lãnh</a:t>
            </a:r>
            <a:r>
              <a:rPr lang="en-US" sz="2000" b="1" dirty="0">
                <a:ln/>
                <a:latin typeface="Times New Roman" panose="02020603050405020304" pitchFamily="18" charset="0"/>
                <a:cs typeface="Times New Roman" panose="02020603050405020304" pitchFamily="18" charset="0"/>
              </a:rPr>
              <a:t> </a:t>
            </a:r>
            <a:r>
              <a:rPr lang="en-US" sz="2000" b="1" dirty="0" err="1">
                <a:ln/>
                <a:latin typeface="Times New Roman" panose="02020603050405020304" pitchFamily="18" charset="0"/>
                <a:cs typeface="Times New Roman" panose="02020603050405020304" pitchFamily="18" charset="0"/>
              </a:rPr>
              <a:t>thổ</a:t>
            </a:r>
            <a:r>
              <a:rPr lang="en-US" sz="2000" b="1" dirty="0">
                <a:ln/>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lâu</a:t>
            </a:r>
            <a:r>
              <a:rPr lang="en-US" sz="2000" b="1" dirty="0">
                <a:ln/>
                <a:solidFill>
                  <a:srgbClr val="FF0000"/>
                </a:solidFill>
                <a:latin typeface="Times New Roman" panose="02020603050405020304" pitchFamily="18" charset="0"/>
                <a:cs typeface="Times New Roman" panose="02020603050405020304" pitchFamily="18" charset="0"/>
              </a:rPr>
              <a:t> </a:t>
            </a:r>
            <a:r>
              <a:rPr lang="en-US" sz="2000" b="1" dirty="0" err="1">
                <a:ln/>
                <a:solidFill>
                  <a:srgbClr val="FF0000"/>
                </a:solidFill>
                <a:latin typeface="Times New Roman" panose="02020603050405020304" pitchFamily="18" charset="0"/>
                <a:cs typeface="Times New Roman" panose="02020603050405020304" pitchFamily="18" charset="0"/>
              </a:rPr>
              <a:t>đời</a:t>
            </a:r>
            <a:r>
              <a:rPr lang="en-US" sz="2000" b="1" dirty="0">
                <a:ln/>
                <a:solidFill>
                  <a:srgbClr val="FF0000"/>
                </a:solidFill>
                <a:latin typeface="Times New Roman" panose="02020603050405020304" pitchFamily="18" charset="0"/>
                <a:cs typeface="Times New Roman" panose="02020603050405020304" pitchFamily="18" charset="0"/>
              </a:rPr>
              <a:t>.</a:t>
            </a:r>
            <a:endParaRPr lang="en-US" sz="2000" b="1" cap="none" spc="0" dirty="0">
              <a:ln/>
              <a:solidFill>
                <a:srgbClr val="FF0000"/>
              </a:solidFill>
              <a:effectLst/>
              <a:latin typeface="Times New Roman" panose="02020603050405020304" pitchFamily="18" charset="0"/>
              <a:cs typeface="Times New Roman" panose="02020603050405020304" pitchFamily="18" charset="0"/>
            </a:endParaRPr>
          </a:p>
        </p:txBody>
      </p:sp>
      <p:pic>
        <p:nvPicPr>
          <p:cNvPr id="18" name="Picture 4" descr="tải xuống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55953" y="2117364"/>
            <a:ext cx="1022951" cy="68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a9.vietbao.vn/images/vn905/Tong_Hop/50874201_16.jp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58580" y="3011723"/>
            <a:ext cx="93637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Bieu do mat do dan so cua Dong bang song hong, Trung du va mien nui Bac Bo, Tay Nguyen, ca nuoc nam 2002">
            <a:extLst>
              <a:ext uri="{FF2B5EF4-FFF2-40B4-BE49-F238E27FC236}">
                <a16:creationId xmlns:a16="http://schemas.microsoft.com/office/drawing/2014/main" id="{AD87399E-F948-46D5-87C2-36F11442E6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809" y="598539"/>
            <a:ext cx="3772814" cy="2582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Text Box 16">
            <a:extLst>
              <a:ext uri="{FF2B5EF4-FFF2-40B4-BE49-F238E27FC236}">
                <a16:creationId xmlns:a16="http://schemas.microsoft.com/office/drawing/2014/main" id="{582290FA-BC41-459F-AA62-9E457FFB2008}"/>
              </a:ext>
            </a:extLst>
          </p:cNvPr>
          <p:cNvSpPr txBox="1">
            <a:spLocks noChangeArrowheads="1"/>
          </p:cNvSpPr>
          <p:nvPr/>
        </p:nvSpPr>
        <p:spPr bwMode="auto">
          <a:xfrm>
            <a:off x="-39797" y="3245091"/>
            <a:ext cx="42706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1200"/>
              <a:t>Hình 20.2. Biểu đồ mật độ dân số của Đồng bằng sông Hồng, Trung du và miền núi Bắc Bộ, Tây Nguyên, cả nước năm 2002.</a:t>
            </a:r>
          </a:p>
        </p:txBody>
      </p:sp>
    </p:spTree>
    <p:extLst>
      <p:ext uri="{BB962C8B-B14F-4D97-AF65-F5344CB8AC3E}">
        <p14:creationId xmlns:p14="http://schemas.microsoft.com/office/powerpoint/2010/main" val="3851748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8" grpId="0" animBg="1"/>
      <p:bldP spid="27" grpId="0"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Group 2">
            <a:extLst>
              <a:ext uri="{FF2B5EF4-FFF2-40B4-BE49-F238E27FC236}">
                <a16:creationId xmlns:a16="http://schemas.microsoft.com/office/drawing/2014/main" id="{8694AF8F-F68B-49B1-987F-23CEA74B6575}"/>
              </a:ext>
            </a:extLst>
          </p:cNvPr>
          <p:cNvGraphicFramePr>
            <a:graphicFrameLocks noGrp="1"/>
          </p:cNvGraphicFramePr>
          <p:nvPr/>
        </p:nvGraphicFramePr>
        <p:xfrm>
          <a:off x="1314450" y="602457"/>
          <a:ext cx="6515099" cy="3527614"/>
        </p:xfrm>
        <a:graphic>
          <a:graphicData uri="http://schemas.openxmlformats.org/drawingml/2006/table">
            <a:tbl>
              <a:tblPr/>
              <a:tblGrid>
                <a:gridCol w="2584847">
                  <a:extLst>
                    <a:ext uri="{9D8B030D-6E8A-4147-A177-3AD203B41FA5}">
                      <a16:colId xmlns:a16="http://schemas.microsoft.com/office/drawing/2014/main" val="3546696062"/>
                    </a:ext>
                  </a:extLst>
                </a:gridCol>
                <a:gridCol w="1345406">
                  <a:extLst>
                    <a:ext uri="{9D8B030D-6E8A-4147-A177-3AD203B41FA5}">
                      <a16:colId xmlns:a16="http://schemas.microsoft.com/office/drawing/2014/main" val="1629222561"/>
                    </a:ext>
                  </a:extLst>
                </a:gridCol>
                <a:gridCol w="1344215">
                  <a:extLst>
                    <a:ext uri="{9D8B030D-6E8A-4147-A177-3AD203B41FA5}">
                      <a16:colId xmlns:a16="http://schemas.microsoft.com/office/drawing/2014/main" val="2566050204"/>
                    </a:ext>
                  </a:extLst>
                </a:gridCol>
                <a:gridCol w="1240631">
                  <a:extLst>
                    <a:ext uri="{9D8B030D-6E8A-4147-A177-3AD203B41FA5}">
                      <a16:colId xmlns:a16="http://schemas.microsoft.com/office/drawing/2014/main" val="3976684328"/>
                    </a:ext>
                  </a:extLst>
                </a:gridCol>
              </a:tblGrid>
              <a:tr h="4381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Tiêu chí</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Đơn vị tính</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ĐBSH</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Cả nước</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624654560"/>
                  </a:ext>
                </a:extLst>
              </a:tr>
              <a:tr h="39764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Tỉ lệ gia tăng tự nhiên</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1.1</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1.4</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2980520834"/>
                  </a:ext>
                </a:extLst>
              </a:tr>
              <a:tr h="39645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Tỉ lệ thất nghiêp đô thị</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9.3</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7.4</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1228414239"/>
                  </a:ext>
                </a:extLst>
              </a:tr>
              <a:tr h="4800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Tỉ lệ thiếu việc làm ở nông thôn</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26</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26.5</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859128585"/>
                  </a:ext>
                </a:extLst>
              </a:tr>
              <a:tr h="56431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Thu nhập bình quân đầu người/1tháng</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Nghìn đồng</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280.3</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295</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3859530011"/>
                  </a:ext>
                </a:extLst>
              </a:tr>
              <a:tr h="39764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Tỉ lệ người biết chữ</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94.5</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90.3</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3484096911"/>
                  </a:ext>
                </a:extLst>
              </a:tr>
              <a:tr h="39645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Tuổi thọ trung bình</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Năm</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73.7</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70.9</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737245902"/>
                  </a:ext>
                </a:extLst>
              </a:tr>
              <a:tr h="44169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Tỉ lệ dân thành thị</a:t>
                      </a: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0033CC"/>
                          </a:solidFill>
                          <a:effectLst/>
                          <a:latin typeface="Arial" panose="020B0604020202020204" pitchFamily="34" charset="0"/>
                          <a:cs typeface="Arial" panose="020B0604020202020204" pitchFamily="34" charset="0"/>
                        </a:rPr>
                        <a:t>19.9</a:t>
                      </a: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1400" b="1" i="0" u="none" strike="noStrike" cap="none" normalizeH="0" baseline="0">
                          <a:ln>
                            <a:noFill/>
                          </a:ln>
                          <a:solidFill>
                            <a:srgbClr val="990000"/>
                          </a:solidFill>
                          <a:effectLst/>
                          <a:latin typeface="Arial" panose="020B0604020202020204" pitchFamily="34" charset="0"/>
                          <a:cs typeface="Arial" panose="020B0604020202020204" pitchFamily="34" charset="0"/>
                        </a:rPr>
                        <a:t>23.6</a:t>
                      </a: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33"/>
                    </a:solidFill>
                  </a:tcPr>
                </a:tc>
                <a:extLst>
                  <a:ext uri="{0D108BD9-81ED-4DB2-BD59-A6C34878D82A}">
                    <a16:rowId xmlns:a16="http://schemas.microsoft.com/office/drawing/2014/main" val="1317048577"/>
                  </a:ext>
                </a:extLst>
              </a:tr>
            </a:tbl>
          </a:graphicData>
        </a:graphic>
      </p:graphicFrame>
      <p:sp>
        <p:nvSpPr>
          <p:cNvPr id="33841" name="Text Box 49">
            <a:extLst>
              <a:ext uri="{FF2B5EF4-FFF2-40B4-BE49-F238E27FC236}">
                <a16:creationId xmlns:a16="http://schemas.microsoft.com/office/drawing/2014/main" id="{0B19D030-6EAD-4683-86EF-3750C4E88DA7}"/>
              </a:ext>
            </a:extLst>
          </p:cNvPr>
          <p:cNvSpPr txBox="1">
            <a:spLocks noChangeArrowheads="1"/>
          </p:cNvSpPr>
          <p:nvPr/>
        </p:nvSpPr>
        <p:spPr bwMode="auto">
          <a:xfrm>
            <a:off x="1314450" y="171450"/>
            <a:ext cx="6515100" cy="323165"/>
          </a:xfrm>
          <a:prstGeom prst="rect">
            <a:avLst/>
          </a:prstGeom>
          <a:solidFill>
            <a:srgbClr val="99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1500">
                <a:solidFill>
                  <a:schemeClr val="bg1"/>
                </a:solidFill>
              </a:rPr>
              <a:t>Một số chỉ tiêu phát triển dân cư, xã hội ở Đồng bằng sông Hồng</a:t>
            </a:r>
            <a:endParaRPr lang="vi-VN" altLang="vi-VN" sz="1500">
              <a:solidFill>
                <a:schemeClr val="bg1"/>
              </a:solidFill>
            </a:endParaRPr>
          </a:p>
        </p:txBody>
      </p:sp>
      <p:sp>
        <p:nvSpPr>
          <p:cNvPr id="33842" name="AutoShape 50">
            <a:extLst>
              <a:ext uri="{FF2B5EF4-FFF2-40B4-BE49-F238E27FC236}">
                <a16:creationId xmlns:a16="http://schemas.microsoft.com/office/drawing/2014/main" id="{76B053C3-0E8E-4B69-B78F-BAE295998FD1}"/>
              </a:ext>
            </a:extLst>
          </p:cNvPr>
          <p:cNvSpPr>
            <a:spLocks noChangeArrowheads="1"/>
          </p:cNvSpPr>
          <p:nvPr/>
        </p:nvSpPr>
        <p:spPr bwMode="auto">
          <a:xfrm>
            <a:off x="1257300" y="4171950"/>
            <a:ext cx="6572250" cy="742950"/>
          </a:xfrm>
          <a:prstGeom prst="wedgeRoundRectCallout">
            <a:avLst>
              <a:gd name="adj1" fmla="val 4440"/>
              <a:gd name="adj2" fmla="val 2245"/>
              <a:gd name="adj3" fmla="val 16667"/>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1500">
              <a:solidFill>
                <a:srgbClr val="99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3794"/>
                                        </p:tgtEl>
                                        <p:attrNameLst>
                                          <p:attrName>style.visibility</p:attrName>
                                        </p:attrNameLst>
                                      </p:cBhvr>
                                      <p:to>
                                        <p:strVal val="visible"/>
                                      </p:to>
                                    </p:set>
                                  </p:childTnLst>
                                </p:cTn>
                              </p:par>
                              <p:par>
                                <p:cTn id="7" presetID="48" presetClass="entr" presetSubtype="0" accel="50000" fill="hold" grpId="0" nodeType="withEffect">
                                  <p:stCondLst>
                                    <p:cond delay="0"/>
                                  </p:stCondLst>
                                  <p:childTnLst>
                                    <p:set>
                                      <p:cBhvr>
                                        <p:cTn id="8" dur="1" fill="hold">
                                          <p:stCondLst>
                                            <p:cond delay="0"/>
                                          </p:stCondLst>
                                        </p:cTn>
                                        <p:tgtEl>
                                          <p:spTgt spid="33841"/>
                                        </p:tgtEl>
                                        <p:attrNameLst>
                                          <p:attrName>style.visibility</p:attrName>
                                        </p:attrNameLst>
                                      </p:cBhvr>
                                      <p:to>
                                        <p:strVal val="visible"/>
                                      </p:to>
                                    </p:set>
                                    <p:anim calcmode="lin" valueType="num">
                                      <p:cBhvr>
                                        <p:cTn id="9" dur="1000" fill="hold"/>
                                        <p:tgtEl>
                                          <p:spTgt spid="3384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 dur="1000" fill="hold"/>
                                        <p:tgtEl>
                                          <p:spTgt spid="33841"/>
                                        </p:tgtEl>
                                        <p:attrNameLst>
                                          <p:attrName>ppt_x</p:attrName>
                                        </p:attrNameLst>
                                      </p:cBhvr>
                                      <p:tavLst>
                                        <p:tav tm="0">
                                          <p:val>
                                            <p:fltVal val="-1"/>
                                          </p:val>
                                        </p:tav>
                                        <p:tav tm="50000">
                                          <p:val>
                                            <p:fltVal val="0.95"/>
                                          </p:val>
                                        </p:tav>
                                        <p:tav tm="100000">
                                          <p:val>
                                            <p:strVal val="#ppt_x"/>
                                          </p:val>
                                        </p:tav>
                                      </p:tavLst>
                                    </p:anim>
                                    <p:anim calcmode="lin" valueType="num">
                                      <p:cBhvr>
                                        <p:cTn id="11" dur="1000" fill="hold"/>
                                        <p:tgtEl>
                                          <p:spTgt spid="33841"/>
                                        </p:tgtEl>
                                        <p:attrNameLst>
                                          <p:attrName>ppt_y</p:attrName>
                                        </p:attrNameLst>
                                      </p:cBhvr>
                                      <p:tavLst>
                                        <p:tav tm="0">
                                          <p:val>
                                            <p:strVal val="#ppt_y"/>
                                          </p:val>
                                        </p:tav>
                                        <p:tav tm="100000">
                                          <p:val>
                                            <p:strVal val="#ppt_y"/>
                                          </p:val>
                                        </p:tav>
                                      </p:tavLst>
                                    </p:anim>
                                    <p:animEffect transition="in" filter="fade">
                                      <p:cBhvr>
                                        <p:cTn id="12" dur="1000"/>
                                        <p:tgtEl>
                                          <p:spTgt spid="33841"/>
                                        </p:tgtEl>
                                      </p:cBhvr>
                                    </p:animEffect>
                                  </p:childTnLst>
                                </p:cTn>
                              </p:par>
                              <p:par>
                                <p:cTn id="13" presetID="29" presetClass="entr" presetSubtype="0" fill="hold" grpId="0" nodeType="withEffect" nodePh="1">
                                  <p:stCondLst>
                                    <p:cond delay="0"/>
                                  </p:stCondLst>
                                  <p:endCondLst>
                                    <p:cond evt="begin" delay="0">
                                      <p:tn val="13"/>
                                    </p:cond>
                                  </p:endCondLst>
                                  <p:childTnLst>
                                    <p:set>
                                      <p:cBhvr>
                                        <p:cTn id="14" dur="1" fill="hold">
                                          <p:stCondLst>
                                            <p:cond delay="0"/>
                                          </p:stCondLst>
                                        </p:cTn>
                                        <p:tgtEl>
                                          <p:spTgt spid="33842"/>
                                        </p:tgtEl>
                                        <p:attrNameLst>
                                          <p:attrName>style.visibility</p:attrName>
                                        </p:attrNameLst>
                                      </p:cBhvr>
                                      <p:to>
                                        <p:strVal val="visible"/>
                                      </p:to>
                                    </p:set>
                                    <p:anim calcmode="lin" valueType="num">
                                      <p:cBhvr>
                                        <p:cTn id="15" dur="1000" fill="hold"/>
                                        <p:tgtEl>
                                          <p:spTgt spid="33842"/>
                                        </p:tgtEl>
                                        <p:attrNameLst>
                                          <p:attrName>ppt_x</p:attrName>
                                        </p:attrNameLst>
                                      </p:cBhvr>
                                      <p:tavLst>
                                        <p:tav tm="0">
                                          <p:val>
                                            <p:strVal val="#ppt_x-.2"/>
                                          </p:val>
                                        </p:tav>
                                        <p:tav tm="100000">
                                          <p:val>
                                            <p:strVal val="#ppt_x"/>
                                          </p:val>
                                        </p:tav>
                                      </p:tavLst>
                                    </p:anim>
                                    <p:anim calcmode="lin" valueType="num">
                                      <p:cBhvr>
                                        <p:cTn id="16" dur="1000" fill="hold"/>
                                        <p:tgtEl>
                                          <p:spTgt spid="33842"/>
                                        </p:tgtEl>
                                        <p:attrNameLst>
                                          <p:attrName>ppt_y</p:attrName>
                                        </p:attrNameLst>
                                      </p:cBhvr>
                                      <p:tavLst>
                                        <p:tav tm="0">
                                          <p:val>
                                            <p:strVal val="#ppt_y"/>
                                          </p:val>
                                        </p:tav>
                                        <p:tav tm="100000">
                                          <p:val>
                                            <p:strVal val="#ppt_y"/>
                                          </p:val>
                                        </p:tav>
                                      </p:tavLst>
                                    </p:anim>
                                    <p:animEffect transition="in" filter="wipe(right)" prLst="gradientSize: 0.1">
                                      <p:cBhvr>
                                        <p:cTn id="17" dur="1000"/>
                                        <p:tgtEl>
                                          <p:spTgt spid="3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41" grpId="0" animBg="1"/>
      <p:bldP spid="338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2B159-FCE3-413C-BC1C-530619EC2B93}"/>
              </a:ext>
            </a:extLst>
          </p:cNvPr>
          <p:cNvSpPr/>
          <p:nvPr/>
        </p:nvSpPr>
        <p:spPr>
          <a:xfrm>
            <a:off x="0" y="0"/>
            <a:ext cx="7821386" cy="5347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DD72172A-AB19-48FF-9AAC-9F82D74DE2CE}"/>
              </a:ext>
            </a:extLst>
          </p:cNvPr>
          <p:cNvSpPr txBox="1"/>
          <p:nvPr/>
        </p:nvSpPr>
        <p:spPr>
          <a:xfrm>
            <a:off x="-231031" y="0"/>
            <a:ext cx="5427557" cy="400110"/>
          </a:xfrm>
          <a:prstGeom prst="rect">
            <a:avLst/>
          </a:prstGeom>
          <a:noFill/>
        </p:spPr>
        <p:txBody>
          <a:bodyPr wrap="square" rtlCol="0">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1. VỊ TRÍ </a:t>
            </a:r>
            <a:r>
              <a:rPr lang="en-US" sz="2000" b="1">
                <a:solidFill>
                  <a:srgbClr val="FFFF00"/>
                </a:solidFill>
                <a:latin typeface="Times New Roman" panose="02020603050405020304" pitchFamily="18" charset="0"/>
                <a:cs typeface="Times New Roman" panose="02020603050405020304" pitchFamily="18" charset="0"/>
              </a:rPr>
              <a:t>ĐỊA LÍ VÀ GIỚI HẠNLÃNH </a:t>
            </a:r>
            <a:r>
              <a:rPr lang="en-US" sz="2000" b="1" dirty="0">
                <a:solidFill>
                  <a:srgbClr val="FFFF00"/>
                </a:solidFill>
                <a:latin typeface="Times New Roman" panose="02020603050405020304" pitchFamily="18" charset="0"/>
                <a:cs typeface="Times New Roman" panose="02020603050405020304" pitchFamily="18" charset="0"/>
              </a:rPr>
              <a:t>THỔ</a:t>
            </a:r>
          </a:p>
        </p:txBody>
      </p:sp>
      <p:pic>
        <p:nvPicPr>
          <p:cNvPr id="9" name="Picture 2" descr="Scan0014"/>
          <p:cNvPicPr>
            <a:picLocks noChangeAspect="1" noChangeArrowheads="1"/>
          </p:cNvPicPr>
          <p:nvPr/>
        </p:nvPicPr>
        <p:blipFill>
          <a:blip r:embed="rId2" cstate="print">
            <a:lum contrast="12000"/>
            <a:extLst>
              <a:ext uri="{28A0092B-C50C-407E-A947-70E740481C1C}">
                <a14:useLocalDpi xmlns:a14="http://schemas.microsoft.com/office/drawing/2010/main" val="0"/>
              </a:ext>
            </a:extLst>
          </a:blip>
          <a:srcRect r="1547" b="4445"/>
          <a:stretch>
            <a:fillRect/>
          </a:stretch>
        </p:blipFill>
        <p:spPr bwMode="auto">
          <a:xfrm>
            <a:off x="5429250" y="0"/>
            <a:ext cx="37147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1"/>
          <p:cNvSpPr/>
          <p:nvPr/>
        </p:nvSpPr>
        <p:spPr>
          <a:xfrm>
            <a:off x="6661884" y="735724"/>
            <a:ext cx="506296" cy="525517"/>
          </a:xfrm>
          <a:custGeom>
            <a:avLst/>
            <a:gdLst>
              <a:gd name="connsiteX0" fmla="*/ 485150 w 506296"/>
              <a:gd name="connsiteY0" fmla="*/ 199697 h 525517"/>
              <a:gd name="connsiteX1" fmla="*/ 432599 w 506296"/>
              <a:gd name="connsiteY1" fmla="*/ 178676 h 525517"/>
              <a:gd name="connsiteX2" fmla="*/ 422088 w 506296"/>
              <a:gd name="connsiteY2" fmla="*/ 115614 h 525517"/>
              <a:gd name="connsiteX3" fmla="*/ 264433 w 506296"/>
              <a:gd name="connsiteY3" fmla="*/ 105104 h 525517"/>
              <a:gd name="connsiteX4" fmla="*/ 232902 w 506296"/>
              <a:gd name="connsiteY4" fmla="*/ 84083 h 525517"/>
              <a:gd name="connsiteX5" fmla="*/ 201371 w 506296"/>
              <a:gd name="connsiteY5" fmla="*/ 52552 h 525517"/>
              <a:gd name="connsiteX6" fmla="*/ 169840 w 506296"/>
              <a:gd name="connsiteY6" fmla="*/ 42042 h 525517"/>
              <a:gd name="connsiteX7" fmla="*/ 138309 w 506296"/>
              <a:gd name="connsiteY7" fmla="*/ 21021 h 525517"/>
              <a:gd name="connsiteX8" fmla="*/ 75247 w 506296"/>
              <a:gd name="connsiteY8" fmla="*/ 0 h 525517"/>
              <a:gd name="connsiteX9" fmla="*/ 12185 w 506296"/>
              <a:gd name="connsiteY9" fmla="*/ 10510 h 525517"/>
              <a:gd name="connsiteX10" fmla="*/ 54226 w 506296"/>
              <a:gd name="connsiteY10" fmla="*/ 73573 h 525517"/>
              <a:gd name="connsiteX11" fmla="*/ 54226 w 506296"/>
              <a:gd name="connsiteY11" fmla="*/ 178676 h 525517"/>
              <a:gd name="connsiteX12" fmla="*/ 85757 w 506296"/>
              <a:gd name="connsiteY12" fmla="*/ 189186 h 525517"/>
              <a:gd name="connsiteX13" fmla="*/ 138309 w 506296"/>
              <a:gd name="connsiteY13" fmla="*/ 252248 h 525517"/>
              <a:gd name="connsiteX14" fmla="*/ 159330 w 506296"/>
              <a:gd name="connsiteY14" fmla="*/ 315310 h 525517"/>
              <a:gd name="connsiteX15" fmla="*/ 169840 w 506296"/>
              <a:gd name="connsiteY15" fmla="*/ 346842 h 525517"/>
              <a:gd name="connsiteX16" fmla="*/ 180350 w 506296"/>
              <a:gd name="connsiteY16" fmla="*/ 378373 h 525517"/>
              <a:gd name="connsiteX17" fmla="*/ 148819 w 506296"/>
              <a:gd name="connsiteY17" fmla="*/ 388883 h 525517"/>
              <a:gd name="connsiteX18" fmla="*/ 96268 w 506296"/>
              <a:gd name="connsiteY18" fmla="*/ 399393 h 525517"/>
              <a:gd name="connsiteX19" fmla="*/ 159330 w 506296"/>
              <a:gd name="connsiteY19" fmla="*/ 441435 h 525517"/>
              <a:gd name="connsiteX20" fmla="*/ 253923 w 506296"/>
              <a:gd name="connsiteY20" fmla="*/ 515007 h 525517"/>
              <a:gd name="connsiteX21" fmla="*/ 285454 w 506296"/>
              <a:gd name="connsiteY21" fmla="*/ 525517 h 525517"/>
              <a:gd name="connsiteX22" fmla="*/ 316985 w 506296"/>
              <a:gd name="connsiteY22" fmla="*/ 504497 h 525517"/>
              <a:gd name="connsiteX23" fmla="*/ 359026 w 506296"/>
              <a:gd name="connsiteY23" fmla="*/ 483476 h 525517"/>
              <a:gd name="connsiteX24" fmla="*/ 380047 w 506296"/>
              <a:gd name="connsiteY24" fmla="*/ 451945 h 525517"/>
              <a:gd name="connsiteX25" fmla="*/ 422088 w 506296"/>
              <a:gd name="connsiteY25" fmla="*/ 388883 h 525517"/>
              <a:gd name="connsiteX26" fmla="*/ 453619 w 506296"/>
              <a:gd name="connsiteY26" fmla="*/ 378373 h 525517"/>
              <a:gd name="connsiteX27" fmla="*/ 474640 w 506296"/>
              <a:gd name="connsiteY27" fmla="*/ 304800 h 525517"/>
              <a:gd name="connsiteX28" fmla="*/ 506171 w 506296"/>
              <a:gd name="connsiteY28" fmla="*/ 231228 h 525517"/>
              <a:gd name="connsiteX29" fmla="*/ 485150 w 506296"/>
              <a:gd name="connsiteY29" fmla="*/ 199697 h 52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6296" h="525517">
                <a:moveTo>
                  <a:pt x="485150" y="199697"/>
                </a:moveTo>
                <a:cubicBezTo>
                  <a:pt x="472888" y="190938"/>
                  <a:pt x="443919" y="193769"/>
                  <a:pt x="432599" y="178676"/>
                </a:cubicBezTo>
                <a:cubicBezTo>
                  <a:pt x="419813" y="161627"/>
                  <a:pt x="441612" y="124156"/>
                  <a:pt x="422088" y="115614"/>
                </a:cubicBezTo>
                <a:cubicBezTo>
                  <a:pt x="373835" y="94504"/>
                  <a:pt x="316985" y="108607"/>
                  <a:pt x="264433" y="105104"/>
                </a:cubicBezTo>
                <a:cubicBezTo>
                  <a:pt x="253923" y="98097"/>
                  <a:pt x="242606" y="92170"/>
                  <a:pt x="232902" y="84083"/>
                </a:cubicBezTo>
                <a:cubicBezTo>
                  <a:pt x="221483" y="74567"/>
                  <a:pt x="213739" y="60797"/>
                  <a:pt x="201371" y="52552"/>
                </a:cubicBezTo>
                <a:cubicBezTo>
                  <a:pt x="192153" y="46407"/>
                  <a:pt x="180350" y="45545"/>
                  <a:pt x="169840" y="42042"/>
                </a:cubicBezTo>
                <a:cubicBezTo>
                  <a:pt x="159330" y="35035"/>
                  <a:pt x="149852" y="26151"/>
                  <a:pt x="138309" y="21021"/>
                </a:cubicBezTo>
                <a:cubicBezTo>
                  <a:pt x="118061" y="12022"/>
                  <a:pt x="75247" y="0"/>
                  <a:pt x="75247" y="0"/>
                </a:cubicBezTo>
                <a:cubicBezTo>
                  <a:pt x="54226" y="3503"/>
                  <a:pt x="25828" y="-5861"/>
                  <a:pt x="12185" y="10510"/>
                </a:cubicBezTo>
                <a:cubicBezTo>
                  <a:pt x="-26416" y="56830"/>
                  <a:pt x="37552" y="68015"/>
                  <a:pt x="54226" y="73573"/>
                </a:cubicBezTo>
                <a:cubicBezTo>
                  <a:pt x="47758" y="105912"/>
                  <a:pt x="32667" y="146337"/>
                  <a:pt x="54226" y="178676"/>
                </a:cubicBezTo>
                <a:cubicBezTo>
                  <a:pt x="60371" y="187894"/>
                  <a:pt x="75247" y="185683"/>
                  <a:pt x="85757" y="189186"/>
                </a:cubicBezTo>
                <a:cubicBezTo>
                  <a:pt x="105558" y="208987"/>
                  <a:pt x="126603" y="225909"/>
                  <a:pt x="138309" y="252248"/>
                </a:cubicBezTo>
                <a:cubicBezTo>
                  <a:pt x="147308" y="272496"/>
                  <a:pt x="152323" y="294289"/>
                  <a:pt x="159330" y="315310"/>
                </a:cubicBezTo>
                <a:lnTo>
                  <a:pt x="169840" y="346842"/>
                </a:lnTo>
                <a:lnTo>
                  <a:pt x="180350" y="378373"/>
                </a:lnTo>
                <a:cubicBezTo>
                  <a:pt x="169840" y="381876"/>
                  <a:pt x="159567" y="386196"/>
                  <a:pt x="148819" y="388883"/>
                </a:cubicBezTo>
                <a:cubicBezTo>
                  <a:pt x="131488" y="393216"/>
                  <a:pt x="104257" y="383415"/>
                  <a:pt x="96268" y="399393"/>
                </a:cubicBezTo>
                <a:cubicBezTo>
                  <a:pt x="85022" y="421886"/>
                  <a:pt x="151422" y="438799"/>
                  <a:pt x="159330" y="441435"/>
                </a:cubicBezTo>
                <a:cubicBezTo>
                  <a:pt x="186536" y="468641"/>
                  <a:pt x="216208" y="502436"/>
                  <a:pt x="253923" y="515007"/>
                </a:cubicBezTo>
                <a:lnTo>
                  <a:pt x="285454" y="525517"/>
                </a:lnTo>
                <a:cubicBezTo>
                  <a:pt x="295964" y="518510"/>
                  <a:pt x="306018" y="510764"/>
                  <a:pt x="316985" y="504497"/>
                </a:cubicBezTo>
                <a:cubicBezTo>
                  <a:pt x="330588" y="496724"/>
                  <a:pt x="346990" y="493506"/>
                  <a:pt x="359026" y="483476"/>
                </a:cubicBezTo>
                <a:cubicBezTo>
                  <a:pt x="368730" y="475389"/>
                  <a:pt x="373040" y="462455"/>
                  <a:pt x="380047" y="451945"/>
                </a:cubicBezTo>
                <a:cubicBezTo>
                  <a:pt x="391066" y="418888"/>
                  <a:pt x="388346" y="411377"/>
                  <a:pt x="422088" y="388883"/>
                </a:cubicBezTo>
                <a:cubicBezTo>
                  <a:pt x="431306" y="382738"/>
                  <a:pt x="443109" y="381876"/>
                  <a:pt x="453619" y="378373"/>
                </a:cubicBezTo>
                <a:cubicBezTo>
                  <a:pt x="458951" y="357045"/>
                  <a:pt x="465595" y="325905"/>
                  <a:pt x="474640" y="304800"/>
                </a:cubicBezTo>
                <a:cubicBezTo>
                  <a:pt x="487461" y="274885"/>
                  <a:pt x="500009" y="262042"/>
                  <a:pt x="506171" y="231228"/>
                </a:cubicBezTo>
                <a:cubicBezTo>
                  <a:pt x="507545" y="224357"/>
                  <a:pt x="497412" y="208456"/>
                  <a:pt x="485150" y="199697"/>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utoShape 14"/>
          <p:cNvSpPr>
            <a:spLocks noChangeArrowheads="1"/>
          </p:cNvSpPr>
          <p:nvPr/>
        </p:nvSpPr>
        <p:spPr bwMode="auto">
          <a:xfrm>
            <a:off x="7543800" y="735724"/>
            <a:ext cx="1394950" cy="685800"/>
          </a:xfrm>
          <a:prstGeom prst="wedgeRectCallout">
            <a:avLst>
              <a:gd name="adj1" fmla="val -95335"/>
              <a:gd name="adj2" fmla="val -4794"/>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a:headEnd/>
            <a:tailEnd/>
          </a:ln>
        </p:spPr>
        <p:style>
          <a:lnRef idx="1">
            <a:schemeClr val="accent4"/>
          </a:lnRef>
          <a:fillRef idx="2">
            <a:schemeClr val="accent4"/>
          </a:fillRef>
          <a:effectRef idx="1">
            <a:schemeClr val="accent4"/>
          </a:effectRef>
          <a:fontRef idx="minor">
            <a:schemeClr val="dk1"/>
          </a:fontRef>
        </p:style>
        <p:txBody>
          <a:bodyPr/>
          <a:lstStyle/>
          <a:p>
            <a:pPr algn="ctr">
              <a:defRPr/>
            </a:pPr>
            <a:r>
              <a:rPr lang="en-US" sz="2000" b="1" dirty="0" err="1">
                <a:solidFill>
                  <a:prstClr val="black"/>
                </a:solidFill>
                <a:latin typeface="iCiel Baliho Script" pitchFamily="50" charset="0"/>
                <a:cs typeface="#9Slide04 Pridi SemiBold" panose="00000700000000000000" pitchFamily="2" charset="-34"/>
              </a:rPr>
              <a:t>Đồng</a:t>
            </a:r>
            <a:r>
              <a:rPr lang="en-US" sz="2000" b="1" dirty="0">
                <a:solidFill>
                  <a:prstClr val="black"/>
                </a:solidFill>
                <a:latin typeface="iCiel Baliho Script" pitchFamily="50" charset="0"/>
                <a:cs typeface="#9Slide04 Pridi SemiBold" panose="00000700000000000000" pitchFamily="2" charset="-34"/>
              </a:rPr>
              <a:t> </a:t>
            </a:r>
            <a:r>
              <a:rPr lang="en-US" sz="2000" b="1" dirty="0" err="1">
                <a:solidFill>
                  <a:prstClr val="black"/>
                </a:solidFill>
                <a:latin typeface="iCiel Baliho Script" pitchFamily="50" charset="0"/>
                <a:cs typeface="#9Slide04 Pridi SemiBold" panose="00000700000000000000" pitchFamily="2" charset="-34"/>
              </a:rPr>
              <a:t>bằng</a:t>
            </a:r>
            <a:r>
              <a:rPr lang="en-US" sz="2000" b="1" dirty="0">
                <a:solidFill>
                  <a:prstClr val="black"/>
                </a:solidFill>
                <a:latin typeface="iCiel Baliho Script" pitchFamily="50" charset="0"/>
                <a:cs typeface="#9Slide04 Pridi SemiBold" panose="00000700000000000000" pitchFamily="2" charset="-34"/>
              </a:rPr>
              <a:t> </a:t>
            </a:r>
            <a:r>
              <a:rPr lang="en-US" sz="2000" b="1" dirty="0" err="1">
                <a:solidFill>
                  <a:prstClr val="black"/>
                </a:solidFill>
                <a:latin typeface="iCiel Baliho Script" pitchFamily="50" charset="0"/>
                <a:cs typeface="#9Slide04 Pridi SemiBold" panose="00000700000000000000" pitchFamily="2" charset="-34"/>
              </a:rPr>
              <a:t>sông</a:t>
            </a:r>
            <a:r>
              <a:rPr lang="en-US" sz="2000" b="1" dirty="0">
                <a:solidFill>
                  <a:prstClr val="black"/>
                </a:solidFill>
                <a:latin typeface="iCiel Baliho Script" pitchFamily="50" charset="0"/>
                <a:cs typeface="#9Slide04 Pridi SemiBold" panose="00000700000000000000" pitchFamily="2" charset="-34"/>
              </a:rPr>
              <a:t> </a:t>
            </a:r>
            <a:r>
              <a:rPr lang="en-US" sz="2000" b="1" dirty="0" err="1">
                <a:solidFill>
                  <a:prstClr val="black"/>
                </a:solidFill>
                <a:latin typeface="iCiel Baliho Script" pitchFamily="50" charset="0"/>
                <a:cs typeface="#9Slide04 Pridi SemiBold" panose="00000700000000000000" pitchFamily="2" charset="-34"/>
              </a:rPr>
              <a:t>Hồng</a:t>
            </a:r>
            <a:endParaRPr lang="en-US" sz="2000" b="1" dirty="0">
              <a:solidFill>
                <a:prstClr val="black"/>
              </a:solidFill>
              <a:latin typeface="iCiel Baliho Script" pitchFamily="50" charset="0"/>
              <a:cs typeface="#9Slide04 Pridi SemiBold" panose="00000700000000000000" pitchFamily="2" charset="-34"/>
            </a:endParaRPr>
          </a:p>
        </p:txBody>
      </p:sp>
      <p:pic>
        <p:nvPicPr>
          <p:cNvPr id="14" name="Picture 4" descr="Hinh 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91"/>
          <a:stretch/>
        </p:blipFill>
        <p:spPr bwMode="auto">
          <a:xfrm>
            <a:off x="107346" y="584777"/>
            <a:ext cx="5321904" cy="351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Mũi Tên Màu Xanh Đường Cong - Miễn Phí vector hình ảnh trê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006196">
            <a:off x="4809964" y="1382329"/>
            <a:ext cx="2129436" cy="7021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FB4997-09E9-427C-9CFD-1E8B8DACFF24}"/>
              </a:ext>
            </a:extLst>
          </p:cNvPr>
          <p:cNvSpPr txBox="1"/>
          <p:nvPr/>
        </p:nvSpPr>
        <p:spPr>
          <a:xfrm>
            <a:off x="16884" y="4175558"/>
            <a:ext cx="5412365" cy="1015663"/>
          </a:xfrm>
          <a:prstGeom prst="rect">
            <a:avLst/>
          </a:prstGeom>
          <a:noFill/>
        </p:spPr>
        <p:txBody>
          <a:bodyPr wrap="square">
            <a:spAutoFit/>
          </a:bodyPr>
          <a:lstStyle/>
          <a:p>
            <a:pPr lvl="0"/>
            <a:r>
              <a:rPr lang="en-US" sz="1500" b="1">
                <a:solidFill>
                  <a:srgbClr val="002060"/>
                </a:solidFill>
                <a:latin typeface="Times New Roman" panose="02020603050405020304" pitchFamily="18" charset="0"/>
                <a:cs typeface="Times New Roman" panose="02020603050405020304" pitchFamily="18" charset="0"/>
              </a:rPr>
              <a:t>Tiếp giáp?</a:t>
            </a:r>
          </a:p>
          <a:p>
            <a:pPr lvl="0"/>
            <a:r>
              <a:rPr lang="en-US" sz="1500" b="1">
                <a:solidFill>
                  <a:srgbClr val="002060"/>
                </a:solidFill>
                <a:latin typeface="Times New Roman" panose="02020603050405020304" pitchFamily="18" charset="0"/>
                <a:cs typeface="Times New Roman" panose="02020603050405020304" pitchFamily="18" charset="0"/>
              </a:rPr>
              <a:t>Đặc điểm lãnh thổ?</a:t>
            </a:r>
          </a:p>
          <a:p>
            <a:pPr lvl="0"/>
            <a:r>
              <a:rPr lang="en-US" sz="1500" b="1">
                <a:solidFill>
                  <a:srgbClr val="002060"/>
                </a:solidFill>
                <a:latin typeface="Times New Roman" panose="02020603050405020304" pitchFamily="18" charset="0"/>
                <a:cs typeface="Times New Roman" panose="02020603050405020304" pitchFamily="18" charset="0"/>
              </a:rPr>
              <a:t>Ý nghĩa? </a:t>
            </a:r>
          </a:p>
          <a:p>
            <a:pPr lvl="0"/>
            <a:r>
              <a:rPr lang="en-US" sz="1500" b="1">
                <a:solidFill>
                  <a:srgbClr val="002060"/>
                </a:solidFill>
                <a:latin typeface="Times New Roman" panose="02020603050405020304" pitchFamily="18" charset="0"/>
                <a:cs typeface="Times New Roman" panose="02020603050405020304" pitchFamily="18" charset="0"/>
              </a:rPr>
              <a:t>Vị trí đảo Cát Bà, Bạch Long Vĩ? </a:t>
            </a:r>
          </a:p>
        </p:txBody>
      </p:sp>
    </p:spTree>
    <p:extLst>
      <p:ext uri="{BB962C8B-B14F-4D97-AF65-F5344CB8AC3E}">
        <p14:creationId xmlns:p14="http://schemas.microsoft.com/office/powerpoint/2010/main" val="2495071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par>
                                <p:cTn id="18" presetID="6"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FAC1F-244D-43D9-B44E-493EDA9D3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5071"/>
            <a:ext cx="9144000" cy="4779484"/>
          </a:xfrm>
          <a:prstGeom prst="rect">
            <a:avLst/>
          </a:prstGeom>
        </p:spPr>
      </p:pic>
      <p:sp>
        <p:nvSpPr>
          <p:cNvPr id="6" name="TextBox 5">
            <a:extLst>
              <a:ext uri="{FF2B5EF4-FFF2-40B4-BE49-F238E27FC236}">
                <a16:creationId xmlns:a16="http://schemas.microsoft.com/office/drawing/2014/main" id="{11E739BA-2F95-489E-A76F-2F5A513C31BF}"/>
              </a:ext>
            </a:extLst>
          </p:cNvPr>
          <p:cNvSpPr txBox="1"/>
          <p:nvPr/>
        </p:nvSpPr>
        <p:spPr>
          <a:xfrm>
            <a:off x="1600200" y="-24063"/>
            <a:ext cx="6647089" cy="400110"/>
          </a:xfrm>
          <a:prstGeom prst="rect">
            <a:avLst/>
          </a:prstGeom>
          <a:noFill/>
        </p:spPr>
        <p:txBody>
          <a:bodyPr wrap="square">
            <a:spAutoFit/>
          </a:bodyPr>
          <a:lstStyle/>
          <a:p>
            <a:pPr lvl="0"/>
            <a:r>
              <a:rPr lang="en-US" sz="2000" b="1">
                <a:solidFill>
                  <a:srgbClr val="FF0000"/>
                </a:solidFill>
                <a:latin typeface="Times New Roman" panose="02020603050405020304" pitchFamily="18" charset="0"/>
                <a:cs typeface="Times New Roman" panose="02020603050405020304" pitchFamily="18" charset="0"/>
              </a:rPr>
              <a:t>TIẾT 25 – BÀI 20: VÙNG ĐỒNG BẰNG SÔNG HỒNG</a:t>
            </a:r>
          </a:p>
        </p:txBody>
      </p:sp>
      <p:graphicFrame>
        <p:nvGraphicFramePr>
          <p:cNvPr id="2" name="Table 1">
            <a:extLst>
              <a:ext uri="{FF2B5EF4-FFF2-40B4-BE49-F238E27FC236}">
                <a16:creationId xmlns:a16="http://schemas.microsoft.com/office/drawing/2014/main" id="{74584EFD-2BA9-4034-83C6-96A918F09D08}"/>
              </a:ext>
            </a:extLst>
          </p:cNvPr>
          <p:cNvGraphicFramePr>
            <a:graphicFrameLocks noGrp="1"/>
          </p:cNvGraphicFramePr>
          <p:nvPr>
            <p:extLst>
              <p:ext uri="{D42A27DB-BD31-4B8C-83A1-F6EECF244321}">
                <p14:modId xmlns:p14="http://schemas.microsoft.com/office/powerpoint/2010/main" val="2554176115"/>
              </p:ext>
            </p:extLst>
          </p:nvPr>
        </p:nvGraphicFramePr>
        <p:xfrm>
          <a:off x="280737" y="590550"/>
          <a:ext cx="2614863" cy="381000"/>
        </p:xfrm>
        <a:graphic>
          <a:graphicData uri="http://schemas.openxmlformats.org/drawingml/2006/table">
            <a:tbl>
              <a:tblPr firstRow="1" firstCol="1" lastRow="1" lastCol="1" bandRow="1" bandCol="1">
                <a:tableStyleId>{5C22544A-7EE6-4342-B048-85BDC9FD1C3A}</a:tableStyleId>
              </a:tblPr>
              <a:tblGrid>
                <a:gridCol w="2614863">
                  <a:extLst>
                    <a:ext uri="{9D8B030D-6E8A-4147-A177-3AD203B41FA5}">
                      <a16:colId xmlns:a16="http://schemas.microsoft.com/office/drawing/2014/main" val="2976462249"/>
                    </a:ext>
                  </a:extLst>
                </a:gridCol>
              </a:tblGrid>
              <a:tr h="381000">
                <a:tc>
                  <a:txBody>
                    <a:bodyPr/>
                    <a:lstStyle/>
                    <a:p>
                      <a:pPr marL="0" marR="0" algn="just">
                        <a:spcBef>
                          <a:spcPts val="0"/>
                        </a:spcBef>
                        <a:spcAft>
                          <a:spcPts val="0"/>
                        </a:spcAft>
                        <a:tabLst>
                          <a:tab pos="1257300" algn="l"/>
                        </a:tabLst>
                      </a:pPr>
                      <a:r>
                        <a:rPr lang="en-US" sz="2000" b="1">
                          <a:solidFill>
                            <a:srgbClr val="FFFF00"/>
                          </a:solidFill>
                          <a:effectLst/>
                          <a:latin typeface="Times New Roman" panose="02020603050405020304" pitchFamily="18" charset="0"/>
                          <a:cs typeface="Times New Roman" panose="02020603050405020304" pitchFamily="18" charset="0"/>
                        </a:rPr>
                        <a:t>III/ Đặc điểm dân cư</a:t>
                      </a:r>
                    </a:p>
                  </a:txBody>
                  <a:tcPr marL="41960" marR="41960" marT="0" marB="0">
                    <a:lnL w="12700" cmpd="sng">
                      <a:noFill/>
                    </a:lnL>
                    <a:lnR w="12700" cmpd="sng">
                      <a:noFill/>
                    </a:lnR>
                    <a:lnT w="381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0078851"/>
                  </a:ext>
                </a:extLst>
              </a:tr>
            </a:tbl>
          </a:graphicData>
        </a:graphic>
      </p:graphicFrame>
      <p:sp>
        <p:nvSpPr>
          <p:cNvPr id="7" name="TextBox 6">
            <a:extLst>
              <a:ext uri="{FF2B5EF4-FFF2-40B4-BE49-F238E27FC236}">
                <a16:creationId xmlns:a16="http://schemas.microsoft.com/office/drawing/2014/main" id="{463BA292-14E2-4085-B233-4F90F748C29A}"/>
              </a:ext>
            </a:extLst>
          </p:cNvPr>
          <p:cNvSpPr txBox="1"/>
          <p:nvPr/>
        </p:nvSpPr>
        <p:spPr>
          <a:xfrm>
            <a:off x="280737" y="883839"/>
            <a:ext cx="8482263" cy="2585323"/>
          </a:xfrm>
          <a:prstGeom prst="rect">
            <a:avLst/>
          </a:prstGeom>
          <a:noFill/>
        </p:spPr>
        <p:txBody>
          <a:bodyPr wrap="square">
            <a:spAutoFit/>
          </a:bodyPr>
          <a:lstStyle/>
          <a:p>
            <a:pPr marL="0" marR="0" algn="just">
              <a:spcBef>
                <a:spcPts val="0"/>
              </a:spcBef>
              <a:spcAft>
                <a:spcPts val="0"/>
              </a:spcAft>
              <a:tabLst>
                <a:tab pos="1257300" algn="l"/>
              </a:tabLs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Dân số đông, </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 độ dân số</a:t>
            </a: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cao nhất nước, nhiều lao động có kĩ thuật.</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Thuận lợi:</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Nguồn lao động dồi dào, thị trường tiêu thụ rộng.</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Người lao động có nhiều kinh nghiệm trong sản xuất, có chuyên môn kĩ thuật.</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Kết cấu hạ tầng nông thôn hoàn thiện nhất cả nước.</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Có một số đô thị được hình thành từ lâu đời (HN-HP).</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Khó khăn:</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Sức ép của dân số đông tới phát triển KT-XH và môi trường.</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tabLst>
                <a:tab pos="1257300" algn="l"/>
              </a:tabLst>
            </a:pPr>
            <a:r>
              <a:rPr lang="en-US" sz="1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Cơ cấu kinh tế chuyển dịch chậm...</a:t>
            </a:r>
            <a:endParaRPr lang="en-US" sz="18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845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0" b="32308" l="47000" r="99200">
                        <a14:foregroundMark x1="60000" y1="12000" x2="60000" y2="12000"/>
                        <a14:foregroundMark x1="56000" y1="24308" x2="56000" y2="24308"/>
                        <a14:foregroundMark x1="57400" y1="28308" x2="57400" y2="28308"/>
                        <a14:foregroundMark x1="64400" y1="28923" x2="64400" y2="28923"/>
                        <a14:foregroundMark x1="62600" y1="25846" x2="62600" y2="25846"/>
                        <a14:foregroundMark x1="55000" y1="28000" x2="55000" y2="28000"/>
                        <a14:foregroundMark x1="91800" y1="16615" x2="91800" y2="16615"/>
                      </a14:backgroundRemoval>
                    </a14:imgEffect>
                  </a14:imgLayer>
                </a14:imgProps>
              </a:ext>
            </a:extLst>
          </a:blip>
          <a:srcRect l="46800" b="67487"/>
          <a:stretch/>
        </p:blipFill>
        <p:spPr>
          <a:xfrm>
            <a:off x="5147441" y="1027435"/>
            <a:ext cx="1694892" cy="673281"/>
          </a:xfrm>
          <a:prstGeom prst="rect">
            <a:avLst/>
          </a:prstGeom>
        </p:spPr>
      </p:pic>
      <p:sp>
        <p:nvSpPr>
          <p:cNvPr id="25" name="Rectangle 24"/>
          <p:cNvSpPr/>
          <p:nvPr/>
        </p:nvSpPr>
        <p:spPr>
          <a:xfrm>
            <a:off x="152400" y="128410"/>
            <a:ext cx="8534400"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Wingdings" panose="05000000000000000000" pitchFamily="2" charset="2"/>
              </a:rPr>
              <a:t>VẬN DỤNG – TÌM GIẢI PHÁP</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8CBD5527-BEE3-42D1-8797-6D17A480B491}"/>
              </a:ext>
            </a:extLst>
          </p:cNvPr>
          <p:cNvSpPr txBox="1"/>
          <p:nvPr/>
        </p:nvSpPr>
        <p:spPr>
          <a:xfrm>
            <a:off x="235085" y="1722586"/>
            <a:ext cx="4876800" cy="2246769"/>
          </a:xfrm>
          <a:prstGeom prst="rect">
            <a:avLst/>
          </a:prstGeom>
          <a:noFill/>
          <a:ln>
            <a:solidFill>
              <a:schemeClr val="tx1"/>
            </a:solidFill>
            <a:prstDash val="sysDot"/>
          </a:ln>
        </p:spPr>
        <p:txBody>
          <a:bodyPr wrap="square" rtlCol="0">
            <a:spAutoFit/>
          </a:bodyPr>
          <a:lstStyle/>
          <a:p>
            <a:pPr marL="457200" indent="-457200" algn="just">
              <a:buFontTx/>
              <a:buChar char="-"/>
            </a:pPr>
            <a:r>
              <a:rPr lang="en-US" sz="2000" dirty="0">
                <a:latin typeface="Times New Roman" panose="02020603050405020304" pitchFamily="18" charset="0"/>
                <a:ea typeface="Tahoma" panose="020B0604030504040204" pitchFamily="34" charset="0"/>
                <a:cs typeface="Times New Roman" panose="02020603050405020304" pitchFamily="18" charset="0"/>
              </a:rPr>
              <a:t>Chia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000" dirty="0">
                <a:latin typeface="Times New Roman" panose="02020603050405020304" pitchFamily="18" charset="0"/>
                <a:ea typeface="Tahoma" panose="020B0604030504040204" pitchFamily="34" charset="0"/>
                <a:cs typeface="Times New Roman" panose="02020603050405020304" pitchFamily="18" charset="0"/>
              </a:rPr>
              <a:t> 2 </a:t>
            </a:r>
            <a:r>
              <a:rPr lang="en-US" sz="2000" dirty="0" err="1">
                <a:latin typeface="Times New Roman" panose="02020603050405020304" pitchFamily="18" charset="0"/>
                <a:ea typeface="Tahoma" panose="020B0604030504040204" pitchFamily="34" charset="0"/>
                <a:cs typeface="Times New Roman" panose="02020603050405020304" pitchFamily="18" charset="0"/>
              </a:rPr>
              <a:t>dãy</a:t>
            </a:r>
            <a:r>
              <a:rPr lang="en-US" sz="2000" dirty="0">
                <a:latin typeface="Times New Roman" panose="02020603050405020304" pitchFamily="18" charset="0"/>
                <a:ea typeface="Tahoma" panose="020B0604030504040204" pitchFamily="34" charset="0"/>
                <a:cs typeface="Times New Roman" panose="02020603050405020304" pitchFamily="18" charset="0"/>
              </a:rPr>
              <a:t> A </a:t>
            </a:r>
            <a:r>
              <a:rPr lang="en-US" sz="2000" dirty="0" err="1">
                <a:latin typeface="Times New Roman" panose="02020603050405020304" pitchFamily="18" charset="0"/>
                <a:ea typeface="Tahoma" panose="020B0604030504040204" pitchFamily="34" charset="0"/>
                <a:cs typeface="Times New Roman" panose="02020603050405020304" pitchFamily="18" charset="0"/>
              </a:rPr>
              <a:t>và</a:t>
            </a:r>
            <a:r>
              <a:rPr lang="en-US" sz="2000" dirty="0">
                <a:latin typeface="Times New Roman" panose="02020603050405020304" pitchFamily="18" charset="0"/>
                <a:ea typeface="Tahoma" panose="020B0604030504040204" pitchFamily="34" charset="0"/>
                <a:cs typeface="Times New Roman" panose="02020603050405020304" pitchFamily="18" charset="0"/>
              </a:rPr>
              <a:t> B.</a:t>
            </a:r>
          </a:p>
          <a:p>
            <a:pPr algn="just"/>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Dãy</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liệt</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kê</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lại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khăn</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ĐBSH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cả</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về</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dân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cư</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xã</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hội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Lần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lượt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mỗi</a:t>
            </a:r>
            <a:r>
              <a:rPr lang="en-US" sz="2000" dirty="0">
                <a:latin typeface="Times New Roman" panose="02020603050405020304" pitchFamily="18" charset="0"/>
                <a:ea typeface="Tahoma" panose="020B0604030504040204" pitchFamily="34" charset="0"/>
                <a:cs typeface="Times New Roman" panose="02020603050405020304" pitchFamily="18" charset="0"/>
              </a:rPr>
              <a:t> HS </a:t>
            </a:r>
            <a:r>
              <a:rPr lang="en-US" sz="2000" dirty="0" err="1">
                <a:latin typeface="Times New Roman" panose="02020603050405020304" pitchFamily="18" charset="0"/>
                <a:ea typeface="Tahoma" panose="020B0604030504040204" pitchFamily="34" charset="0"/>
                <a:cs typeface="Times New Roman" panose="02020603050405020304" pitchFamily="18" charset="0"/>
              </a:rPr>
              <a:t>kể</a:t>
            </a:r>
            <a:r>
              <a:rPr lang="en-US" sz="2000" dirty="0">
                <a:latin typeface="Times New Roman" panose="02020603050405020304" pitchFamily="18" charset="0"/>
                <a:ea typeface="Tahoma" panose="020B0604030504040204" pitchFamily="34" charset="0"/>
                <a:cs typeface="Times New Roman" panose="02020603050405020304" pitchFamily="18" charset="0"/>
              </a:rPr>
              <a:t> 1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khó</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khăn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trùng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dãy</a:t>
            </a:r>
            <a:r>
              <a:rPr lang="en-US" sz="2000" dirty="0">
                <a:latin typeface="Times New Roman" panose="02020603050405020304" pitchFamily="18" charset="0"/>
                <a:ea typeface="Tahoma" panose="020B0604030504040204" pitchFamily="34" charset="0"/>
                <a:cs typeface="Times New Roman" panose="02020603050405020304" pitchFamily="18" charset="0"/>
              </a:rPr>
              <a:t> A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trả</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lời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trước</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Dãy</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tìm</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giải</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pháp</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khắc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phục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khó</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khăn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đó</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Lần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lượt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mỗi</a:t>
            </a:r>
            <a:r>
              <a:rPr lang="en-US" sz="2000" dirty="0">
                <a:latin typeface="Times New Roman" panose="02020603050405020304" pitchFamily="18" charset="0"/>
                <a:ea typeface="Tahoma" panose="020B0604030504040204" pitchFamily="34" charset="0"/>
                <a:cs typeface="Times New Roman" panose="02020603050405020304" pitchFamily="18" charset="0"/>
              </a:rPr>
              <a:t> HS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đưa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ra</a:t>
            </a:r>
            <a:r>
              <a:rPr lang="en-US" sz="2000" dirty="0">
                <a:latin typeface="Times New Roman" panose="02020603050405020304" pitchFamily="18" charset="0"/>
                <a:ea typeface="Tahoma" panose="020B0604030504040204" pitchFamily="34" charset="0"/>
                <a:cs typeface="Times New Roman" panose="02020603050405020304" pitchFamily="18" charset="0"/>
              </a:rPr>
              <a:t> 1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giải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pháp</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Picture 1"/>
          <p:cNvPicPr>
            <a:picLocks noChangeAspect="1"/>
          </p:cNvPicPr>
          <p:nvPr/>
        </p:nvPicPr>
        <p:blipFill rotWithShape="1">
          <a:blip r:embed="rId4"/>
          <a:srcRect l="51333" t="16589" r="4667" b="22158"/>
          <a:stretch/>
        </p:blipFill>
        <p:spPr>
          <a:xfrm>
            <a:off x="5215759" y="3257550"/>
            <a:ext cx="1600200" cy="1600200"/>
          </a:xfrm>
          <a:prstGeom prst="rect">
            <a:avLst/>
          </a:prstGeom>
        </p:spPr>
      </p:pic>
      <p:sp>
        <p:nvSpPr>
          <p:cNvPr id="3" name="TextBox 2"/>
          <p:cNvSpPr txBox="1"/>
          <p:nvPr/>
        </p:nvSpPr>
        <p:spPr>
          <a:xfrm>
            <a:off x="5383923" y="3796040"/>
            <a:ext cx="381000"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A</a:t>
            </a:r>
          </a:p>
        </p:txBody>
      </p:sp>
      <p:sp>
        <p:nvSpPr>
          <p:cNvPr id="32" name="TextBox 31"/>
          <p:cNvSpPr txBox="1"/>
          <p:nvPr/>
        </p:nvSpPr>
        <p:spPr>
          <a:xfrm>
            <a:off x="6324600" y="3838738"/>
            <a:ext cx="381000"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B</a:t>
            </a:r>
          </a:p>
        </p:txBody>
      </p:sp>
      <p:pic>
        <p:nvPicPr>
          <p:cNvPr id="1026" name="Picture 2" descr="Tornado, Large Tornado, cartoon Tornado, nature, tornado Vector png |  PNGWi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232" b="95074" l="4167" r="95000">
                        <a14:foregroundMark x1="35000" y1="4680" x2="35000" y2="4680"/>
                        <a14:foregroundMark x1="91944" y1="20690" x2="91944" y2="20690"/>
                        <a14:foregroundMark x1="95000" y1="26601" x2="95000" y2="26601"/>
                        <a14:foregroundMark x1="4444" y1="23399" x2="4444" y2="23399"/>
                        <a14:foregroundMark x1="10833" y1="6158" x2="10833" y2="6158"/>
                        <a14:foregroundMark x1="35833" y1="1232" x2="35833" y2="1232"/>
                        <a14:foregroundMark x1="48889" y1="95074" x2="48889" y2="95074"/>
                      </a14:backgroundRemoval>
                    </a14:imgEffect>
                  </a14:imgLayer>
                </a14:imgProps>
              </a:ext>
              <a:ext uri="{28A0092B-C50C-407E-A947-70E740481C1C}">
                <a14:useLocalDpi xmlns:a14="http://schemas.microsoft.com/office/drawing/2010/main" val="0"/>
              </a:ext>
            </a:extLst>
          </a:blip>
          <a:srcRect/>
          <a:stretch>
            <a:fillRect/>
          </a:stretch>
        </p:blipFill>
        <p:spPr bwMode="auto">
          <a:xfrm>
            <a:off x="5314342" y="1952388"/>
            <a:ext cx="1126350" cy="1270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ng Tam Ho Tro sinh vien"/>
          <p:cNvPicPr>
            <a:picLocks noChangeAspect="1" noChangeArrowheads="1"/>
          </p:cNvPicPr>
          <p:nvPr/>
        </p:nvPicPr>
        <p:blipFill rotWithShape="1">
          <a:blip r:embed="rId7">
            <a:extLst>
              <a:ext uri="{28A0092B-C50C-407E-A947-70E740481C1C}">
                <a14:useLocalDpi xmlns:a14="http://schemas.microsoft.com/office/drawing/2010/main" val="0"/>
              </a:ext>
            </a:extLst>
          </a:blip>
          <a:srcRect l="13245" t="17292" r="11015" b="14069"/>
          <a:stretch/>
        </p:blipFill>
        <p:spPr bwMode="auto">
          <a:xfrm>
            <a:off x="6926318" y="2845971"/>
            <a:ext cx="1672813" cy="1515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ọc Nghề Gì?: Xua tan nỗi lo thất nghiệp"/>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545" b="93455" l="13645" r="82617">
                        <a14:foregroundMark x1="22804" y1="43273" x2="22804" y2="43273"/>
                        <a14:foregroundMark x1="25981" y1="73455" x2="25981" y2="73455"/>
                        <a14:foregroundMark x1="15514" y1="85091" x2="15514" y2="85091"/>
                        <a14:foregroundMark x1="30280" y1="42909" x2="30280" y2="42909"/>
                        <a14:foregroundMark x1="29533" y1="37091" x2="29533" y2="35273"/>
                        <a14:foregroundMark x1="33458" y1="23636" x2="33458" y2="23636"/>
                        <a14:foregroundMark x1="37009" y1="14909" x2="37009" y2="14909"/>
                        <a14:foregroundMark x1="43364" y1="5818" x2="43364" y2="5818"/>
                        <a14:foregroundMark x1="79813" y1="9818" x2="79813" y2="9818"/>
                        <a14:foregroundMark x1="31589" y1="62545" x2="31589" y2="62545"/>
                        <a14:foregroundMark x1="30280" y1="52727" x2="30280" y2="52727"/>
                        <a14:foregroundMark x1="27850" y1="46545" x2="27850" y2="46545"/>
                        <a14:foregroundMark x1="29346" y1="56364" x2="29346" y2="56364"/>
                        <a14:foregroundMark x1="32150" y1="65818" x2="32150" y2="65818"/>
                        <a14:foregroundMark x1="34579" y1="70909" x2="34953" y2="73091"/>
                        <a14:foregroundMark x1="66542" y1="30545" x2="66542" y2="30545"/>
                        <a14:foregroundMark x1="31963" y1="34545" x2="31963" y2="34545"/>
                        <a14:foregroundMark x1="36262" y1="21455" x2="36262" y2="21455"/>
                        <a14:foregroundMark x1="13645" y1="81455" x2="13645" y2="81455"/>
                        <a14:foregroundMark x1="20935" y1="93455" x2="20935" y2="93455"/>
                        <a14:foregroundMark x1="81869" y1="12000" x2="81869" y2="12000"/>
                        <a14:foregroundMark x1="77383" y1="2909" x2="77383" y2="2909"/>
                        <a14:foregroundMark x1="70093" y1="53818" x2="70093" y2="53818"/>
                        <a14:foregroundMark x1="82617" y1="34545" x2="82617" y2="34545"/>
                        <a14:foregroundMark x1="66168" y1="27636" x2="66168" y2="27636"/>
                        <a14:foregroundMark x1="50093" y1="8000" x2="50093" y2="8000"/>
                        <a14:foregroundMark x1="45421" y1="12364" x2="45421" y2="12364"/>
                        <a14:foregroundMark x1="38505" y1="15273" x2="38505" y2="15273"/>
                        <a14:foregroundMark x1="41869" y1="12000" x2="42991" y2="11636"/>
                        <a14:foregroundMark x1="30280" y1="62182" x2="30280" y2="62182"/>
                      </a14:backgroundRemoval>
                    </a14:imgEffect>
                  </a14:imgLayer>
                </a14:imgProps>
              </a:ext>
              <a:ext uri="{28A0092B-C50C-407E-A947-70E740481C1C}">
                <a14:useLocalDpi xmlns:a14="http://schemas.microsoft.com/office/drawing/2010/main" val="0"/>
              </a:ext>
            </a:extLst>
          </a:blip>
          <a:srcRect l="11776" r="16448"/>
          <a:stretch/>
        </p:blipFill>
        <p:spPr bwMode="auto">
          <a:xfrm>
            <a:off x="7568538" y="4057650"/>
            <a:ext cx="1543657" cy="1105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a:stretch>
            <a:fillRect/>
          </a:stretch>
        </p:blipFill>
        <p:spPr>
          <a:xfrm>
            <a:off x="6884374" y="990063"/>
            <a:ext cx="2185086" cy="15534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23480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6800" y="178825"/>
            <a:ext cx="7772400"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Wingdings" panose="05000000000000000000" pitchFamily="2" charset="2"/>
              </a:rPr>
              <a:t>LUYỆN TẬP – CỦNG CỐ</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CBD5527-BEE3-42D1-8797-6D17A480B491}"/>
              </a:ext>
            </a:extLst>
          </p:cNvPr>
          <p:cNvSpPr txBox="1"/>
          <p:nvPr/>
        </p:nvSpPr>
        <p:spPr>
          <a:xfrm>
            <a:off x="405798" y="2173710"/>
            <a:ext cx="5181600" cy="1631216"/>
          </a:xfrm>
          <a:prstGeom prst="rect">
            <a:avLst/>
          </a:prstGeom>
          <a:noFill/>
          <a:ln>
            <a:solidFill>
              <a:schemeClr val="tx1"/>
            </a:solidFill>
            <a:prstDash val="sysDot"/>
          </a:ln>
        </p:spPr>
        <p:txBody>
          <a:bodyPr wrap="square" rtlCol="0">
            <a:spAutoFit/>
          </a:bodyPr>
          <a:lstStyle/>
          <a:p>
            <a:pPr marL="457200" indent="-457200" algn="just">
              <a:buFontTx/>
              <a:buChar char="-"/>
            </a:pPr>
            <a:r>
              <a:rPr lang="en-US" sz="20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chuẩn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bị</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bảng</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bút</a:t>
            </a:r>
            <a:endPar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buFontTx/>
              <a:buChar char="-"/>
            </a:pPr>
            <a:r>
              <a:rPr lang="en-US" sz="2000" dirty="0">
                <a:latin typeface="Times New Roman" panose="02020603050405020304" pitchFamily="18" charset="0"/>
                <a:ea typeface="Tahoma" panose="020B0604030504040204" pitchFamily="34" charset="0"/>
                <a:cs typeface="Times New Roman" panose="02020603050405020304" pitchFamily="18" charset="0"/>
              </a:rPr>
              <a:t>GV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đọc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câu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hỏi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ghi</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ra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bảng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marL="457200" indent="-457200" algn="just">
              <a:buFontTx/>
              <a:buChar char="-"/>
            </a:pPr>
            <a:r>
              <a:rPr lang="en-US" sz="2000" dirty="0" err="1">
                <a:latin typeface="Times New Roman" panose="02020603050405020304" pitchFamily="18" charset="0"/>
                <a:ea typeface="Tahoma" panose="020B0604030504040204" pitchFamily="34" charset="0"/>
                <a:cs typeface="Times New Roman" panose="02020603050405020304" pitchFamily="18" charset="0"/>
              </a:rPr>
              <a:t>Mỗi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câu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trả</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lời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10s</a:t>
            </a:r>
          </a:p>
          <a:p>
            <a:pPr marL="457200" indent="-457200" algn="just">
              <a:buFontTx/>
              <a:buChar char="-"/>
            </a:pPr>
            <a:r>
              <a:rPr lang="en-US" sz="20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nhất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chiến</a:t>
            </a:r>
            <a:r>
              <a:rPr lang="en-US" sz="200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thắng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218" name="Picture 2" descr="Bảng Phụ Dùng Chung   Bảng Nhóm Giáo Viên"/>
          <p:cNvPicPr>
            <a:picLocks noChangeAspect="1" noChangeArrowheads="1"/>
          </p:cNvPicPr>
          <p:nvPr/>
        </p:nvPicPr>
        <p:blipFill rotWithShape="1">
          <a:blip r:embed="rId2">
            <a:extLst>
              <a:ext uri="{28A0092B-C50C-407E-A947-70E740481C1C}">
                <a14:useLocalDpi xmlns:a14="http://schemas.microsoft.com/office/drawing/2010/main" val="0"/>
              </a:ext>
            </a:extLst>
          </a:blip>
          <a:srcRect l="3199" t="21550" r="2401" b="20850"/>
          <a:stretch/>
        </p:blipFill>
        <p:spPr bwMode="auto">
          <a:xfrm>
            <a:off x="6119574" y="3454466"/>
            <a:ext cx="237278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út lông bảng WB03 (hộp 10 cây) - Văn Phòng Phẩm Tân Viễn Đô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394" y1="52427" x2="53394" y2="52427"/>
                        <a14:foregroundMark x1="27149" y1="68932" x2="27149" y2="68932"/>
                        <a14:foregroundMark x1="19005" y1="79126" x2="19005" y2="79126"/>
                        <a14:foregroundMark x1="72398" y1="48544" x2="72398" y2="48544"/>
                        <a14:foregroundMark x1="78281" y1="16019" x2="78281" y2="16019"/>
                      </a14:backgroundRemoval>
                    </a14:imgEffect>
                  </a14:imgLayer>
                </a14:imgProps>
              </a:ext>
              <a:ext uri="{28A0092B-C50C-407E-A947-70E740481C1C}">
                <a14:useLocalDpi xmlns:a14="http://schemas.microsoft.com/office/drawing/2010/main" val="0"/>
              </a:ext>
            </a:extLst>
          </a:blip>
          <a:srcRect l="14480" t="8952" r="13122" b="13378"/>
          <a:stretch/>
        </p:blipFill>
        <p:spPr bwMode="auto">
          <a:xfrm>
            <a:off x="7891865" y="3449868"/>
            <a:ext cx="1132669" cy="113266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rắc nghiệm THPT for Android - APK Downl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040" y="1176235"/>
            <a:ext cx="2028560" cy="202856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Nhóm | Teams - Cộng đồng Kiến trúc cảnh qu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299" y="33892"/>
            <a:ext cx="1365753" cy="1318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553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Effect transition="in" filter="wipe(down)">
                                      <p:cBhvr>
                                        <p:cTn id="14" dur="500"/>
                                        <p:tgtEl>
                                          <p:spTgt spid="9222"/>
                                        </p:tgtEl>
                                      </p:cBhvr>
                                    </p:animEffect>
                                  </p:childTnLst>
                                </p:cTn>
                              </p:par>
                              <p:par>
                                <p:cTn id="15" presetID="22" presetClass="entr" presetSubtype="4"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wipe(down)">
                                      <p:cBhvr>
                                        <p:cTn id="17" dur="500"/>
                                        <p:tgtEl>
                                          <p:spTgt spid="9218"/>
                                        </p:tgtEl>
                                      </p:cBhvr>
                                    </p:animEffect>
                                  </p:childTnLst>
                                </p:cTn>
                              </p:par>
                              <p:par>
                                <p:cTn id="18" presetID="22" presetClass="entr" presetSubtype="4" fill="hold" nodeType="withEffect">
                                  <p:stCondLst>
                                    <p:cond delay="0"/>
                                  </p:stCondLst>
                                  <p:childTnLst>
                                    <p:set>
                                      <p:cBhvr>
                                        <p:cTn id="19" dur="1" fill="hold">
                                          <p:stCondLst>
                                            <p:cond delay="0"/>
                                          </p:stCondLst>
                                        </p:cTn>
                                        <p:tgtEl>
                                          <p:spTgt spid="9220"/>
                                        </p:tgtEl>
                                        <p:attrNameLst>
                                          <p:attrName>style.visibility</p:attrName>
                                        </p:attrNameLst>
                                      </p:cBhvr>
                                      <p:to>
                                        <p:strVal val="visible"/>
                                      </p:to>
                                    </p:set>
                                    <p:animEffect transition="in" filter="wipe(down)">
                                      <p:cBhvr>
                                        <p:cTn id="2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209550"/>
            <a:ext cx="7772400" cy="830997"/>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Wingdings" panose="05000000000000000000" pitchFamily="2" charset="2"/>
              </a:rPr>
              <a:t>LUYỆN TẬP – CỦNG CỐ</a:t>
            </a:r>
            <a:endParaRPr 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533400" y="1158884"/>
            <a:ext cx="6096000" cy="1383264"/>
          </a:xfrm>
          <a:prstGeom prst="rect">
            <a:avLst/>
          </a:prstGeom>
          <a:ln>
            <a:solidFill>
              <a:schemeClr val="tx1"/>
            </a:solidFill>
            <a:prstDash val="solid"/>
          </a:ln>
        </p:spPr>
        <p:txBody>
          <a:bodyPr wrap="square">
            <a:spAutoFit/>
          </a:bodyPr>
          <a:lstStyle/>
          <a:p>
            <a:pPr algn="just">
              <a:lnSpc>
                <a:spcPct val="120000"/>
              </a:lnSpc>
            </a:pPr>
            <a:r>
              <a:rPr lang="vi-VN" sz="2400" b="1" dirty="0">
                <a:latin typeface="Times New Roman" panose="02020603050405020304" pitchFamily="18" charset="0"/>
                <a:ea typeface="Cambria" panose="02040503050406030204" pitchFamily="18" charset="0"/>
                <a:cs typeface="Times New Roman" panose="02020603050405020304" pitchFamily="18" charset="0"/>
              </a:rPr>
              <a:t>Câu 1</a:t>
            </a:r>
            <a:r>
              <a:rPr lang="vi-VN" sz="2400" dirty="0">
                <a:latin typeface="Times New Roman" panose="02020603050405020304" pitchFamily="18" charset="0"/>
                <a:ea typeface="Cambria" panose="02040503050406030204" pitchFamily="18" charset="0"/>
                <a:cs typeface="Times New Roman" panose="02020603050405020304" pitchFamily="18" charset="0"/>
              </a:rPr>
              <a:t>: Tỉnh nào sau đây không thuộc </a:t>
            </a:r>
            <a:r>
              <a:rPr lang="en-US" sz="2400" dirty="0">
                <a:latin typeface="Times New Roman" panose="02020603050405020304" pitchFamily="18" charset="0"/>
                <a:ea typeface="Cambria" panose="02040503050406030204" pitchFamily="18" charset="0"/>
                <a:cs typeface="Times New Roman" panose="02020603050405020304" pitchFamily="18" charset="0"/>
              </a:rPr>
              <a:t>ĐBSH</a:t>
            </a:r>
            <a:r>
              <a:rPr lang="vi-VN" sz="2400" dirty="0">
                <a:latin typeface="Times New Roman" panose="02020603050405020304" pitchFamily="18" charset="0"/>
                <a:ea typeface="Cambria" panose="020405030504060302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20000"/>
              </a:lnSpc>
              <a:buAutoNum type="alphaUcPeriod"/>
            </a:pPr>
            <a:r>
              <a:rPr lang="vi-VN"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Bắc Ninh.                  B. Bắc Giang.                 </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20000"/>
              </a:lnSpc>
            </a:pPr>
            <a:r>
              <a:rPr lang="vi-VN"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Vĩnh Phúc.                  D. Ninh Bình.</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457200" y="3028950"/>
            <a:ext cx="6172200" cy="1383264"/>
          </a:xfrm>
          <a:prstGeom prst="rect">
            <a:avLst/>
          </a:prstGeom>
          <a:ln>
            <a:solidFill>
              <a:schemeClr val="tx1"/>
            </a:solidFill>
            <a:prstDash val="solid"/>
          </a:ln>
        </p:spPr>
        <p:txBody>
          <a:bodyPr wrap="square">
            <a:spAutoFit/>
          </a:bodyPr>
          <a:lstStyle/>
          <a:p>
            <a:pPr algn="just">
              <a:lnSpc>
                <a:spcPct val="120000"/>
              </a:lnSpc>
            </a:pPr>
            <a:r>
              <a:rPr lang="vi-VN" sz="2400" b="1" dirty="0">
                <a:latin typeface="Times New Roman" panose="02020603050405020304" pitchFamily="18" charset="0"/>
                <a:ea typeface="Cambria" panose="02040503050406030204" pitchFamily="18" charset="0"/>
                <a:cs typeface="Times New Roman" panose="02020603050405020304" pitchFamily="18" charset="0"/>
              </a:rPr>
              <a:t>Câu 2</a:t>
            </a:r>
            <a:r>
              <a:rPr lang="vi-VN" sz="2400" dirty="0">
                <a:latin typeface="Times New Roman" panose="02020603050405020304" pitchFamily="18" charset="0"/>
                <a:ea typeface="Cambria" panose="02040503050406030204" pitchFamily="18" charset="0"/>
                <a:cs typeface="Times New Roman" panose="02020603050405020304" pitchFamily="18" charset="0"/>
              </a:rPr>
              <a:t> : Đảo nào sau đây thuộc </a:t>
            </a:r>
            <a:r>
              <a:rPr lang="en-US" sz="2400" dirty="0">
                <a:latin typeface="Times New Roman" panose="02020603050405020304" pitchFamily="18" charset="0"/>
                <a:ea typeface="Cambria" panose="02040503050406030204" pitchFamily="18" charset="0"/>
                <a:cs typeface="Times New Roman" panose="02020603050405020304" pitchFamily="18" charset="0"/>
              </a:rPr>
              <a:t>ĐBSH</a:t>
            </a:r>
            <a:r>
              <a:rPr lang="vi-VN" sz="2400" dirty="0">
                <a:latin typeface="Times New Roman" panose="02020603050405020304" pitchFamily="18" charset="0"/>
                <a:ea typeface="Cambria" panose="020405030504060302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20000"/>
              </a:lnSpc>
              <a:buAutoNum type="alphaUcPeriod"/>
            </a:pPr>
            <a:r>
              <a:rPr lang="vi-VN"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Bạch Long Vĩ.              B. Cồn Cỏ.                 </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20000"/>
              </a:lnSpc>
            </a:pPr>
            <a:r>
              <a:rPr lang="vi-VN"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Lý Sơn.                      </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 Phú Quý.</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8" descr="Nhóm | Teams - Cộng đồng Kiến trúc cảnh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9" y="33892"/>
            <a:ext cx="1181101" cy="1140373"/>
          </a:xfrm>
          <a:prstGeom prst="rect">
            <a:avLst/>
          </a:prstGeom>
          <a:noFill/>
          <a:extLst>
            <a:ext uri="{909E8E84-426E-40DD-AFC4-6F175D3DCCD1}">
              <a14:hiddenFill xmlns:a14="http://schemas.microsoft.com/office/drawing/2010/main">
                <a:solidFill>
                  <a:srgbClr val="FFFFFF"/>
                </a:solidFill>
              </a14:hiddenFill>
            </a:ext>
          </a:extLst>
        </p:spPr>
      </p:pic>
      <p:pic>
        <p:nvPicPr>
          <p:cNvPr id="14"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6"/>
                </p14:media>
              </p:ext>
            </p:extLst>
          </p:nvPr>
        </p:nvPicPr>
        <p:blipFill>
          <a:blip r:embed="rId5"/>
          <a:stretch>
            <a:fillRect/>
          </a:stretch>
        </p:blipFill>
        <p:spPr>
          <a:xfrm>
            <a:off x="6781800" y="2114550"/>
            <a:ext cx="2234336" cy="1637815"/>
          </a:xfrm>
          <a:prstGeom prst="rect">
            <a:avLst/>
          </a:prstGeom>
        </p:spPr>
      </p:pic>
      <p:sp>
        <p:nvSpPr>
          <p:cNvPr id="5" name="TextBox 4"/>
          <p:cNvSpPr txBox="1"/>
          <p:nvPr/>
        </p:nvSpPr>
        <p:spPr>
          <a:xfrm>
            <a:off x="7415936" y="1434583"/>
            <a:ext cx="1042264" cy="584775"/>
          </a:xfrm>
          <a:prstGeom prst="rect">
            <a:avLst/>
          </a:prstGeom>
          <a:noFill/>
        </p:spPr>
        <p:txBody>
          <a:bodyPr wrap="square" rtlCol="0">
            <a:spAutoFit/>
          </a:bodyPr>
          <a:lstStyle/>
          <a:p>
            <a:r>
              <a:rPr lang="en-US" sz="3200" dirty="0">
                <a:solidFill>
                  <a:srgbClr val="00B050"/>
                </a:solidFill>
                <a:latin typeface="Times New Roman" panose="02020603050405020304" pitchFamily="18" charset="0"/>
                <a:cs typeface="Times New Roman" panose="02020603050405020304" pitchFamily="18" charset="0"/>
              </a:rPr>
              <a:t>Time</a:t>
            </a:r>
          </a:p>
        </p:txBody>
      </p:sp>
      <p:sp>
        <p:nvSpPr>
          <p:cNvPr id="11" name="Oval 10"/>
          <p:cNvSpPr/>
          <p:nvPr/>
        </p:nvSpPr>
        <p:spPr>
          <a:xfrm>
            <a:off x="3543300" y="1657350"/>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7" name="Oval 16"/>
          <p:cNvSpPr/>
          <p:nvPr/>
        </p:nvSpPr>
        <p:spPr>
          <a:xfrm>
            <a:off x="419100" y="3622113"/>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1232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4"/>
                </p:tgtEl>
              </p:cMediaNode>
            </p:video>
          </p:childTnLst>
        </p:cTn>
      </p:par>
    </p:tnLst>
    <p:bldLst>
      <p:bldP spid="3" grpId="0" animBg="1"/>
      <p:bldP spid="4" grpId="0" animBg="1"/>
      <p:bldP spid="11"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209550"/>
            <a:ext cx="7772400"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Wingdings" panose="05000000000000000000" pitchFamily="2" charset="2"/>
              </a:rPr>
              <a:t>LUYỆN TẬP – CỦNG CỐ</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233855" y="1132880"/>
            <a:ext cx="6928945" cy="1168077"/>
          </a:xfrm>
          <a:prstGeom prst="rect">
            <a:avLst/>
          </a:prstGeom>
          <a:ln w="3175">
            <a:solidFill>
              <a:schemeClr val="tx1"/>
            </a:solidFill>
          </a:ln>
        </p:spPr>
        <p:txBody>
          <a:bodyPr wrap="square">
            <a:spAutoFit/>
          </a:bodyPr>
          <a:lstStyle/>
          <a:p>
            <a:pPr algn="just">
              <a:lnSpc>
                <a:spcPct val="120000"/>
              </a:lnSpc>
            </a:pPr>
            <a:r>
              <a:rPr lang="vi-VN" sz="2000" b="1" dirty="0">
                <a:latin typeface="Times New Roman" panose="02020603050405020304" pitchFamily="18" charset="0"/>
                <a:ea typeface="Cambria" panose="02040503050406030204" pitchFamily="18" charset="0"/>
                <a:cs typeface="Times New Roman" panose="02020603050405020304" pitchFamily="18" charset="0"/>
              </a:rPr>
              <a:t>Câu 3</a:t>
            </a:r>
            <a:r>
              <a:rPr lang="vi-VN" sz="2000" dirty="0">
                <a:latin typeface="Times New Roman" panose="02020603050405020304" pitchFamily="18" charset="0"/>
                <a:ea typeface="Cambria" panose="02040503050406030204" pitchFamily="18" charset="0"/>
                <a:cs typeface="Times New Roman" panose="02020603050405020304" pitchFamily="18" charset="0"/>
              </a:rPr>
              <a:t>. Vùng </a:t>
            </a:r>
            <a:r>
              <a:rPr lang="vi-VN" sz="2000" b="1" dirty="0">
                <a:latin typeface="Times New Roman" panose="02020603050405020304" pitchFamily="18" charset="0"/>
                <a:ea typeface="Cambria" panose="02040503050406030204" pitchFamily="18" charset="0"/>
                <a:cs typeface="Times New Roman" panose="02020603050405020304" pitchFamily="18" charset="0"/>
              </a:rPr>
              <a:t>không</a:t>
            </a:r>
            <a:r>
              <a:rPr lang="vi-VN" sz="2000" dirty="0">
                <a:latin typeface="Times New Roman" panose="02020603050405020304" pitchFamily="18" charset="0"/>
                <a:ea typeface="Cambria" panose="02040503050406030204" pitchFamily="18" charset="0"/>
                <a:cs typeface="Times New Roman" panose="02020603050405020304" pitchFamily="18" charset="0"/>
              </a:rPr>
              <a:t> tiếp giáp với </a:t>
            </a:r>
            <a:r>
              <a:rPr lang="en-US" sz="2000" dirty="0">
                <a:latin typeface="Times New Roman" panose="02020603050405020304" pitchFamily="18" charset="0"/>
                <a:ea typeface="Cambria" panose="02040503050406030204" pitchFamily="18" charset="0"/>
                <a:cs typeface="Times New Roman" panose="02020603050405020304" pitchFamily="18" charset="0"/>
              </a:rPr>
              <a:t>ĐBSH </a:t>
            </a:r>
            <a:r>
              <a:rPr lang="vi-VN" sz="2000" dirty="0">
                <a:latin typeface="Times New Roman" panose="02020603050405020304" pitchFamily="18" charset="0"/>
                <a:ea typeface="Cambria" panose="02040503050406030204" pitchFamily="18" charset="0"/>
                <a:cs typeface="Times New Roman" panose="02020603050405020304" pitchFamily="18" charset="0"/>
              </a:rPr>
              <a:t>là</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20000"/>
              </a:lnSpc>
              <a:buAutoNum type="alphaUcPeriod"/>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 du và miền núi Bắc Bộ.   B. Bắc Trung Bộ.</a:t>
            </a:r>
            <a:endParaRPr lang="en-US"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Duyên hải Nam Trung Bộ.        D. vịnh Bắc Bộ.</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33855" y="2876550"/>
            <a:ext cx="8686800" cy="1537409"/>
          </a:xfrm>
          <a:prstGeom prst="rect">
            <a:avLst/>
          </a:prstGeom>
          <a:ln>
            <a:solidFill>
              <a:schemeClr val="tx1"/>
            </a:solidFill>
            <a:prstDash val="solid"/>
          </a:ln>
        </p:spPr>
        <p:txBody>
          <a:bodyPr wrap="square">
            <a:spAutoFit/>
          </a:bodyPr>
          <a:lstStyle/>
          <a:p>
            <a:pPr algn="just">
              <a:lnSpc>
                <a:spcPct val="120000"/>
              </a:lnSpc>
            </a:pPr>
            <a:r>
              <a:rPr lang="vi-VN" sz="2000" b="1" dirty="0">
                <a:latin typeface="Times New Roman" panose="02020603050405020304" pitchFamily="18" charset="0"/>
                <a:ea typeface="Cambria" panose="02040503050406030204" pitchFamily="18" charset="0"/>
                <a:cs typeface="Times New Roman" panose="02020603050405020304" pitchFamily="18" charset="0"/>
              </a:rPr>
              <a:t>Câu 4</a:t>
            </a:r>
            <a:r>
              <a:rPr lang="vi-VN" sz="2000" dirty="0">
                <a:latin typeface="Times New Roman" panose="02020603050405020304" pitchFamily="18" charset="0"/>
                <a:ea typeface="Cambria" panose="02040503050406030204" pitchFamily="18" charset="0"/>
                <a:cs typeface="Times New Roman" panose="02020603050405020304" pitchFamily="18" charset="0"/>
              </a:rPr>
              <a:t>. Năm 2006,  </a:t>
            </a:r>
            <a:r>
              <a:rPr lang="en-US" sz="2000" dirty="0">
                <a:latin typeface="Times New Roman" panose="02020603050405020304" pitchFamily="18" charset="0"/>
                <a:ea typeface="Cambria" panose="02040503050406030204" pitchFamily="18" charset="0"/>
                <a:cs typeface="Times New Roman" panose="02020603050405020304" pitchFamily="18" charset="0"/>
              </a:rPr>
              <a:t>ĐBSH </a:t>
            </a:r>
            <a:r>
              <a:rPr lang="vi-VN" sz="2000" dirty="0">
                <a:latin typeface="Times New Roman" panose="02020603050405020304" pitchFamily="18" charset="0"/>
                <a:ea typeface="Cambria" panose="02040503050406030204" pitchFamily="18" charset="0"/>
                <a:cs typeface="Times New Roman" panose="02020603050405020304" pitchFamily="18" charset="0"/>
              </a:rPr>
              <a:t>có diện tích là 15 nghìn km2, dân số là 18,3 triệu người. Vậy mật độ dân số của vùng năm 2006 là</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 1220 triệu người/ km2.</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 1220 người/ km2.</a:t>
            </a:r>
            <a:endParaRPr lang="en-US"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122 người/ km2.</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 122 triệu người/ nghìn km2.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8" descr="Nhóm | Teams - Cộng đồng Kiến trúc cảnh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9" y="33892"/>
            <a:ext cx="1104901" cy="1066801"/>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6"/>
                </p14:media>
              </p:ext>
            </p:extLst>
          </p:nvPr>
        </p:nvPicPr>
        <p:blipFill>
          <a:blip r:embed="rId5"/>
          <a:stretch>
            <a:fillRect/>
          </a:stretch>
        </p:blipFill>
        <p:spPr>
          <a:xfrm>
            <a:off x="7244255" y="1491178"/>
            <a:ext cx="1676400" cy="1041526"/>
          </a:xfrm>
          <a:prstGeom prst="rect">
            <a:avLst/>
          </a:prstGeom>
        </p:spPr>
      </p:pic>
      <p:sp>
        <p:nvSpPr>
          <p:cNvPr id="8" name="TextBox 7"/>
          <p:cNvSpPr txBox="1"/>
          <p:nvPr/>
        </p:nvSpPr>
        <p:spPr>
          <a:xfrm>
            <a:off x="7546428" y="909857"/>
            <a:ext cx="990600" cy="523220"/>
          </a:xfrm>
          <a:prstGeom prst="rect">
            <a:avLst/>
          </a:prstGeom>
          <a:noFill/>
        </p:spPr>
        <p:txBody>
          <a:bodyPr wrap="square" rtlCol="0">
            <a:spAutoFit/>
          </a:bodyPr>
          <a:lstStyle/>
          <a:p>
            <a:r>
              <a:rPr lang="en-US" sz="2800" dirty="0">
                <a:solidFill>
                  <a:srgbClr val="00B050"/>
                </a:solidFill>
                <a:latin typeface="Times New Roman" panose="02020603050405020304" pitchFamily="18" charset="0"/>
                <a:cs typeface="Times New Roman" panose="02020603050405020304" pitchFamily="18" charset="0"/>
              </a:rPr>
              <a:t>Time</a:t>
            </a:r>
          </a:p>
        </p:txBody>
      </p:sp>
      <p:sp>
        <p:nvSpPr>
          <p:cNvPr id="10" name="Oval 9"/>
          <p:cNvSpPr/>
          <p:nvPr/>
        </p:nvSpPr>
        <p:spPr>
          <a:xfrm>
            <a:off x="141861" y="1875944"/>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1" name="Oval 10"/>
          <p:cNvSpPr/>
          <p:nvPr/>
        </p:nvSpPr>
        <p:spPr>
          <a:xfrm>
            <a:off x="3431627" y="3969916"/>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272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90"/>
                                          </p:val>
                                        </p:tav>
                                        <p:tav tm="100000">
                                          <p:val>
                                            <p:fltVal val="0"/>
                                          </p:val>
                                        </p:tav>
                                      </p:tavLst>
                                    </p:anim>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7"/>
                </p:tgtEl>
              </p:cMediaNode>
            </p:video>
          </p:childTnLst>
        </p:cTn>
      </p:par>
    </p:tnLst>
    <p:bldLst>
      <p:bldP spid="2" grpId="0" animBg="1"/>
      <p:bldP spid="5"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209550"/>
            <a:ext cx="7772400"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Wingdings" panose="05000000000000000000" pitchFamily="2" charset="2"/>
              </a:rPr>
              <a:t>LUYỆN TẬP – CỦNG CỐ</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304800" y="2876550"/>
            <a:ext cx="8153400" cy="1537409"/>
          </a:xfrm>
          <a:prstGeom prst="rect">
            <a:avLst/>
          </a:prstGeom>
          <a:ln>
            <a:solidFill>
              <a:schemeClr val="tx1"/>
            </a:solidFill>
            <a:prstDash val="solid"/>
          </a:ln>
        </p:spPr>
        <p:txBody>
          <a:bodyPr wrap="square">
            <a:spAutoFit/>
          </a:bodyPr>
          <a:lstStyle/>
          <a:p>
            <a:pPr marR="30480" algn="just">
              <a:lnSpc>
                <a:spcPct val="120000"/>
              </a:lnSpc>
            </a:pP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Câu </a:t>
            </a:r>
            <a:r>
              <a:rPr lang="en-US"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6</a:t>
            </a: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Thế mạnh về tự nhiên tạo cho </a:t>
            </a:r>
            <a:r>
              <a:rPr lang="en-US"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ĐBSH </a:t>
            </a: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có khả năng phát triển mạnh cây vụ đông là</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indent="0" algn="just">
              <a:lnSpc>
                <a:spcPct val="120000"/>
              </a:lnSpc>
              <a:spcBef>
                <a:spcPts val="0"/>
              </a:spcBef>
              <a:spcAft>
                <a:spcPts val="0"/>
              </a:spcAft>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 đất phù sa màu mỡ. </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 nguồn nước mặt phong phú.</a:t>
            </a:r>
            <a:endParaRPr lang="en-US"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indent="0" algn="just">
              <a:lnSpc>
                <a:spcPct val="120000"/>
              </a:lnSpc>
              <a:spcBef>
                <a:spcPts val="0"/>
              </a:spcBef>
              <a:spcAft>
                <a:spcPts val="0"/>
              </a:spcAft>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có một mùa đông lạnh. </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D. địa hình bằng phẳng.</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304800" y="1105291"/>
            <a:ext cx="6629400" cy="1168077"/>
          </a:xfrm>
          <a:prstGeom prst="rect">
            <a:avLst/>
          </a:prstGeom>
          <a:ln w="3175">
            <a:solidFill>
              <a:schemeClr val="tx1"/>
            </a:solidFill>
          </a:ln>
        </p:spPr>
        <p:txBody>
          <a:bodyPr wrap="square">
            <a:spAutoFit/>
          </a:bodyPr>
          <a:lstStyle/>
          <a:p>
            <a:pPr marL="30480" marR="30480" indent="0" algn="just">
              <a:lnSpc>
                <a:spcPct val="120000"/>
              </a:lnSpc>
              <a:spcBef>
                <a:spcPts val="0"/>
              </a:spcBef>
              <a:spcAft>
                <a:spcPts val="0"/>
              </a:spcAft>
            </a:pPr>
            <a:r>
              <a:rPr lang="vi-VN" sz="2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Câu </a:t>
            </a:r>
            <a:r>
              <a:rPr lang="en-US" sz="2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5</a:t>
            </a:r>
            <a:r>
              <a:rPr lang="vi-VN" sz="2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Tài nguyên quý giá nhất của vùng </a:t>
            </a:r>
            <a:r>
              <a:rPr lang="en-US"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ĐBSH </a:t>
            </a: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là</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544830" marR="30480" indent="-514350" algn="just">
              <a:lnSpc>
                <a:spcPct val="120000"/>
              </a:lnSpc>
              <a:spcBef>
                <a:spcPts val="0"/>
              </a:spcBef>
              <a:spcAft>
                <a:spcPts val="0"/>
              </a:spcAft>
              <a:buAutoNum type="alphaUcPeriod"/>
            </a:pP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ất feralit</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B. </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ất phù sa sông</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marL="30480" marR="30480" algn="just">
              <a:lnSpc>
                <a:spcPct val="120000"/>
              </a:lnSpc>
              <a:spcBef>
                <a:spcPts val="0"/>
              </a:spcBef>
              <a:spcAft>
                <a:spcPts val="0"/>
              </a:spcAft>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han nâu và đá vôi</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D. </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ất xám, đất mặn</a:t>
            </a:r>
            <a:r>
              <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8" descr="Nhóm | Teams - Cộng đồng Kiến trúc cảnh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9" y="33892"/>
            <a:ext cx="1104901"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6"/>
                </p14:media>
              </p:ext>
            </p:extLst>
          </p:nvPr>
        </p:nvPicPr>
        <p:blipFill>
          <a:blip r:embed="rId5"/>
          <a:stretch>
            <a:fillRect/>
          </a:stretch>
        </p:blipFill>
        <p:spPr>
          <a:xfrm>
            <a:off x="7244255" y="1491178"/>
            <a:ext cx="1676400" cy="1041526"/>
          </a:xfrm>
          <a:prstGeom prst="rect">
            <a:avLst/>
          </a:prstGeom>
        </p:spPr>
      </p:pic>
      <p:sp>
        <p:nvSpPr>
          <p:cNvPr id="13" name="TextBox 12"/>
          <p:cNvSpPr txBox="1"/>
          <p:nvPr/>
        </p:nvSpPr>
        <p:spPr>
          <a:xfrm>
            <a:off x="7546428" y="909857"/>
            <a:ext cx="990600" cy="523220"/>
          </a:xfrm>
          <a:prstGeom prst="rect">
            <a:avLst/>
          </a:prstGeom>
          <a:noFill/>
        </p:spPr>
        <p:txBody>
          <a:bodyPr wrap="square" rtlCol="0">
            <a:spAutoFit/>
          </a:bodyPr>
          <a:lstStyle/>
          <a:p>
            <a:r>
              <a:rPr lang="en-US" sz="2800" dirty="0">
                <a:solidFill>
                  <a:srgbClr val="00B050"/>
                </a:solidFill>
                <a:latin typeface="Times New Roman" panose="02020603050405020304" pitchFamily="18" charset="0"/>
                <a:cs typeface="Times New Roman" panose="02020603050405020304" pitchFamily="18" charset="0"/>
              </a:rPr>
              <a:t>Time</a:t>
            </a:r>
          </a:p>
        </p:txBody>
      </p:sp>
      <p:sp>
        <p:nvSpPr>
          <p:cNvPr id="14" name="Oval 13"/>
          <p:cNvSpPr/>
          <p:nvPr/>
        </p:nvSpPr>
        <p:spPr>
          <a:xfrm>
            <a:off x="2971800" y="1433077"/>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5" name="Oval 14"/>
          <p:cNvSpPr/>
          <p:nvPr/>
        </p:nvSpPr>
        <p:spPr>
          <a:xfrm>
            <a:off x="285345" y="4019550"/>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6979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2"/>
                </p:tgtEl>
              </p:cMediaNode>
            </p:video>
          </p:childTnLst>
        </p:cTn>
      </p:par>
    </p:tnLst>
    <p:bldLst>
      <p:bldP spid="8" grpId="0" animBg="1"/>
      <p:bldP spid="10"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209550"/>
            <a:ext cx="7772400"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sym typeface="Wingdings" panose="05000000000000000000" pitchFamily="2" charset="2"/>
              </a:rPr>
              <a:t>LUYỆN TẬP – CỦNG CỐ</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304799" y="2465844"/>
            <a:ext cx="6934201" cy="1906740"/>
          </a:xfrm>
          <a:prstGeom prst="rect">
            <a:avLst/>
          </a:prstGeom>
          <a:ln>
            <a:solidFill>
              <a:schemeClr val="tx1"/>
            </a:solidFill>
            <a:prstDash val="solid"/>
          </a:ln>
        </p:spPr>
        <p:txBody>
          <a:bodyPr wrap="square">
            <a:spAutoFit/>
          </a:bodyPr>
          <a:lstStyle/>
          <a:p>
            <a:pPr marR="30480" algn="just">
              <a:lnSpc>
                <a:spcPct val="120000"/>
              </a:lnSpc>
            </a:pPr>
            <a:r>
              <a:rPr lang="vi-VN" sz="20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Câu </a:t>
            </a:r>
            <a:r>
              <a:rPr lang="en-US" sz="2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7</a:t>
            </a:r>
            <a:r>
              <a:rPr lang="vi-VN" sz="20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vi-VN" sz="20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Tài nguyên khoáng sản có giá trị ở </a:t>
            </a:r>
            <a:r>
              <a:rPr lang="en-US"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ĐBSH </a:t>
            </a:r>
            <a:r>
              <a:rPr lang="vi-VN"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là</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514350" marR="30480" indent="-514350" algn="just">
              <a:lnSpc>
                <a:spcPct val="120000"/>
              </a:lnSpc>
              <a:buAutoNum type="alphaUcPeriod"/>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than nâu, bôxít, sắt, dầu mỏ.         </a:t>
            </a:r>
            <a:endPar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marL="514350" marR="30480" indent="-514350" algn="just">
              <a:lnSpc>
                <a:spcPct val="120000"/>
              </a:lnSpc>
              <a:buAutoNum type="alphaUcPeriod"/>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 vôi, sét cao lanh, than nâu, khí tự nhiên.</a:t>
            </a:r>
            <a:endPar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marL="514350" marR="30480" indent="-514350" algn="just">
              <a:lnSpc>
                <a:spcPct val="120000"/>
              </a:lnSpc>
              <a:buAutoNum type="alphaUcPeriod"/>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apatit, mangan, than nâu, đồng.           	</a:t>
            </a:r>
            <a:endParaRPr lang="en-US"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marL="514350" marR="30480" indent="-514350" algn="just">
              <a:lnSpc>
                <a:spcPct val="120000"/>
              </a:lnSpc>
              <a:buAutoNum type="alphaUcPeriod"/>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thiếc, vàng, chì, kẽm.</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8" descr="Nhóm | Teams - Cộng đồng Kiến trúc cảnh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99" y="33892"/>
            <a:ext cx="1257301" cy="1213946"/>
          </a:xfrm>
          <a:prstGeom prst="rect">
            <a:avLst/>
          </a:prstGeom>
          <a:noFill/>
          <a:extLst>
            <a:ext uri="{909E8E84-426E-40DD-AFC4-6F175D3DCCD1}">
              <a14:hiddenFill xmlns:a14="http://schemas.microsoft.com/office/drawing/2010/main">
                <a:solidFill>
                  <a:srgbClr val="FFFFFF"/>
                </a:solidFill>
              </a14:hiddenFill>
            </a:ext>
          </a:extLst>
        </p:spPr>
      </p:pic>
      <p:pic>
        <p:nvPicPr>
          <p:cNvPr id="8"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1"/>
            <p:extLst>
              <p:ext uri="{DAA4B4D4-6D71-4841-9C94-3DE7FCFB9230}">
                <p14:media xmlns:p14="http://schemas.microsoft.com/office/powerpoint/2010/main" r:embed="rId2">
                  <p14:trim st="290496"/>
                </p14:media>
              </p:ext>
            </p:extLst>
          </p:nvPr>
        </p:nvPicPr>
        <p:blipFill>
          <a:blip r:embed="rId5"/>
          <a:stretch>
            <a:fillRect/>
          </a:stretch>
        </p:blipFill>
        <p:spPr>
          <a:xfrm>
            <a:off x="7373006" y="3257550"/>
            <a:ext cx="1676400" cy="1041526"/>
          </a:xfrm>
          <a:prstGeom prst="rect">
            <a:avLst/>
          </a:prstGeom>
        </p:spPr>
      </p:pic>
      <p:sp>
        <p:nvSpPr>
          <p:cNvPr id="10" name="TextBox 9"/>
          <p:cNvSpPr txBox="1"/>
          <p:nvPr/>
        </p:nvSpPr>
        <p:spPr>
          <a:xfrm>
            <a:off x="7675179" y="2676229"/>
            <a:ext cx="990600" cy="523220"/>
          </a:xfrm>
          <a:prstGeom prst="rect">
            <a:avLst/>
          </a:prstGeom>
          <a:noFill/>
        </p:spPr>
        <p:txBody>
          <a:bodyPr wrap="square" rtlCol="0">
            <a:spAutoFit/>
          </a:bodyPr>
          <a:lstStyle/>
          <a:p>
            <a:r>
              <a:rPr lang="en-US" sz="2800" dirty="0">
                <a:solidFill>
                  <a:srgbClr val="00B050"/>
                </a:solidFill>
                <a:latin typeface="Times New Roman" panose="02020603050405020304" pitchFamily="18" charset="0"/>
                <a:cs typeface="Times New Roman" panose="02020603050405020304" pitchFamily="18" charset="0"/>
              </a:rPr>
              <a:t>Time</a:t>
            </a:r>
          </a:p>
        </p:txBody>
      </p:sp>
      <p:sp>
        <p:nvSpPr>
          <p:cNvPr id="13" name="Oval 12"/>
          <p:cNvSpPr/>
          <p:nvPr/>
        </p:nvSpPr>
        <p:spPr>
          <a:xfrm>
            <a:off x="209549" y="3199449"/>
            <a:ext cx="53340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595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8"/>
                </p:tgtEl>
              </p:cMediaNode>
            </p:video>
          </p:childTnLst>
        </p:cTn>
      </p:par>
    </p:tnLst>
    <p:bldLst>
      <p:bldP spid="7"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0" name="Rectangle 16"/>
          <p:cNvSpPr>
            <a:spLocks noChangeArrowheads="1"/>
          </p:cNvSpPr>
          <p:nvPr/>
        </p:nvSpPr>
        <p:spPr bwMode="auto">
          <a:xfrm>
            <a:off x="1605009" y="1103494"/>
            <a:ext cx="3777444" cy="715723"/>
          </a:xfrm>
          <a:prstGeom prst="rect">
            <a:avLst/>
          </a:prstGeom>
          <a:solidFill>
            <a:srgbClr val="FF0066"/>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r>
              <a:rPr lang="en-US" altLang="vi-VN" sz="2700" b="1" dirty="0">
                <a:solidFill>
                  <a:prstClr val="white"/>
                </a:solidFill>
                <a:latin typeface="Times New Roman" panose="02020603050405020304" pitchFamily="18" charset="0"/>
                <a:cs typeface="Times New Roman" panose="02020603050405020304" pitchFamily="18" charset="0"/>
              </a:rPr>
              <a:t>HƯỚNG DẪN VỀ NHÀ</a:t>
            </a:r>
          </a:p>
        </p:txBody>
      </p:sp>
      <p:sp>
        <p:nvSpPr>
          <p:cNvPr id="98330" name="Text Box 26"/>
          <p:cNvSpPr txBox="1">
            <a:spLocks noChangeArrowheads="1"/>
          </p:cNvSpPr>
          <p:nvPr/>
        </p:nvSpPr>
        <p:spPr bwMode="auto">
          <a:xfrm>
            <a:off x="830572" y="2360461"/>
            <a:ext cx="516036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defRPr/>
            </a:pPr>
            <a:r>
              <a:rPr lang="en-US" altLang="vi-VN" sz="2100" dirty="0">
                <a:solidFill>
                  <a:srgbClr val="0000FF"/>
                </a:solidFill>
                <a:latin typeface="#9Slide05 Fourth Medium" panose="00000600000000000000" pitchFamily="2" charset="0"/>
                <a:cs typeface="Times New Roman" panose="02020603050405020304" pitchFamily="18" charset="0"/>
              </a:rPr>
              <a:t>1. </a:t>
            </a:r>
            <a:r>
              <a:rPr lang="en-US" altLang="vi-VN" sz="2100" dirty="0" err="1">
                <a:solidFill>
                  <a:srgbClr val="0000FF"/>
                </a:solidFill>
                <a:latin typeface="#9Slide05 Fourth Medium" panose="00000600000000000000" pitchFamily="2" charset="0"/>
                <a:cs typeface="Times New Roman" panose="02020603050405020304" pitchFamily="18" charset="0"/>
              </a:rPr>
              <a:t>Làm</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bài</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tập</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và</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trả</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lời</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các</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câu</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hỏi</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cuối</a:t>
            </a:r>
            <a:r>
              <a:rPr lang="en-US" altLang="vi-VN" sz="2100" dirty="0">
                <a:solidFill>
                  <a:srgbClr val="0000FF"/>
                </a:solidFill>
                <a:latin typeface="#9Slide05 Fourth Medium" panose="00000600000000000000" pitchFamily="2" charset="0"/>
                <a:cs typeface="Times New Roman" panose="02020603050405020304" pitchFamily="18" charset="0"/>
              </a:rPr>
              <a:t> </a:t>
            </a:r>
            <a:r>
              <a:rPr lang="en-US" altLang="vi-VN" sz="2100" dirty="0" err="1">
                <a:solidFill>
                  <a:srgbClr val="0000FF"/>
                </a:solidFill>
                <a:latin typeface="#9Slide05 Fourth Medium" panose="00000600000000000000" pitchFamily="2" charset="0"/>
                <a:cs typeface="Times New Roman" panose="02020603050405020304" pitchFamily="18" charset="0"/>
              </a:rPr>
              <a:t>bài</a:t>
            </a:r>
            <a:endParaRPr lang="en-US" altLang="vi-VN" sz="2100" dirty="0">
              <a:solidFill>
                <a:srgbClr val="0000FF"/>
              </a:solidFill>
              <a:latin typeface="#9Slide05 Fourth Medium" panose="00000600000000000000" pitchFamily="2" charset="0"/>
              <a:cs typeface="Times New Roman" panose="02020603050405020304" pitchFamily="18" charset="0"/>
            </a:endParaRPr>
          </a:p>
        </p:txBody>
      </p:sp>
      <p:sp>
        <p:nvSpPr>
          <p:cNvPr id="98331" name="Text Box 27"/>
          <p:cNvSpPr txBox="1">
            <a:spLocks noChangeArrowheads="1"/>
          </p:cNvSpPr>
          <p:nvPr/>
        </p:nvSpPr>
        <p:spPr bwMode="auto">
          <a:xfrm>
            <a:off x="228600" y="2960014"/>
            <a:ext cx="59858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spcBef>
                <a:spcPct val="50000"/>
              </a:spcBef>
              <a:defRPr/>
            </a:pPr>
            <a:r>
              <a:rPr lang="en-US" altLang="vi-VN" sz="2100" dirty="0">
                <a:solidFill>
                  <a:srgbClr val="0000FF"/>
                </a:solidFill>
                <a:latin typeface="#9Slide05 Fourth Medium" panose="00000600000000000000" pitchFamily="2" charset="0"/>
                <a:cs typeface="Times New Roman" panose="02020603050405020304" pitchFamily="18" charset="0"/>
              </a:rPr>
              <a:t>2. Tìm hiểu bài mới</a:t>
            </a:r>
            <a:r>
              <a:rPr lang="vi-VN" altLang="vi-VN" sz="2100" dirty="0">
                <a:solidFill>
                  <a:srgbClr val="0000FF"/>
                </a:solidFill>
                <a:latin typeface="#9Slide05 Fourth Medium" panose="00000600000000000000" pitchFamily="2" charset="0"/>
                <a:cs typeface="Times New Roman" panose="02020603050405020304" pitchFamily="18" charset="0"/>
              </a:rPr>
              <a:t>: </a:t>
            </a:r>
            <a:r>
              <a:rPr lang="vi-VN" altLang="vi-VN" sz="2100" b="1" dirty="0">
                <a:solidFill>
                  <a:srgbClr val="FF0066"/>
                </a:solidFill>
                <a:latin typeface="#9Slide05 Fourth Medium" panose="00000600000000000000" pitchFamily="2" charset="0"/>
                <a:cs typeface="Times New Roman" panose="02020603050405020304" pitchFamily="18" charset="0"/>
              </a:rPr>
              <a:t>BÀI 21: Đồng bằng sông Hồng (tiếp)</a:t>
            </a:r>
            <a:endParaRPr lang="en-US" altLang="vi-VN" sz="2100" b="1" dirty="0">
              <a:solidFill>
                <a:srgbClr val="FF0066"/>
              </a:solidFill>
              <a:latin typeface="#9Slide05 Fourth Medium" panose="00000600000000000000"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14407" y="1612078"/>
            <a:ext cx="2281597" cy="2281597"/>
          </a:xfrm>
          <a:prstGeom prst="rect">
            <a:avLst/>
          </a:prstGeom>
        </p:spPr>
      </p:pic>
    </p:spTree>
    <p:extLst>
      <p:ext uri="{BB962C8B-B14F-4D97-AF65-F5344CB8AC3E}">
        <p14:creationId xmlns:p14="http://schemas.microsoft.com/office/powerpoint/2010/main" val="2084468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8320"/>
                                        </p:tgtEl>
                                        <p:attrNameLst>
                                          <p:attrName>style.visibility</p:attrName>
                                        </p:attrNameLst>
                                      </p:cBhvr>
                                      <p:to>
                                        <p:strVal val="visible"/>
                                      </p:to>
                                    </p:set>
                                    <p:anim calcmode="lin" valueType="num">
                                      <p:cBhvr>
                                        <p:cTn id="7" dur="500" fill="hold"/>
                                        <p:tgtEl>
                                          <p:spTgt spid="98320"/>
                                        </p:tgtEl>
                                        <p:attrNameLst>
                                          <p:attrName>ppt_w</p:attrName>
                                        </p:attrNameLst>
                                      </p:cBhvr>
                                      <p:tavLst>
                                        <p:tav tm="0">
                                          <p:val>
                                            <p:fltVal val="0"/>
                                          </p:val>
                                        </p:tav>
                                        <p:tav tm="100000">
                                          <p:val>
                                            <p:strVal val="#ppt_w"/>
                                          </p:val>
                                        </p:tav>
                                      </p:tavLst>
                                    </p:anim>
                                    <p:anim calcmode="lin" valueType="num">
                                      <p:cBhvr>
                                        <p:cTn id="8" dur="500" fill="hold"/>
                                        <p:tgtEl>
                                          <p:spTgt spid="98320"/>
                                        </p:tgtEl>
                                        <p:attrNameLst>
                                          <p:attrName>ppt_h</p:attrName>
                                        </p:attrNameLst>
                                      </p:cBhvr>
                                      <p:tavLst>
                                        <p:tav tm="0">
                                          <p:val>
                                            <p:fltVal val="0"/>
                                          </p:val>
                                        </p:tav>
                                        <p:tav tm="100000">
                                          <p:val>
                                            <p:strVal val="#ppt_h"/>
                                          </p:val>
                                        </p:tav>
                                      </p:tavLst>
                                    </p:anim>
                                    <p:animEffect transition="in" filter="fade">
                                      <p:cBhvr>
                                        <p:cTn id="9" dur="500"/>
                                        <p:tgtEl>
                                          <p:spTgt spid="983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98330"/>
                                        </p:tgtEl>
                                        <p:attrNameLst>
                                          <p:attrName>style.visibility</p:attrName>
                                        </p:attrNameLst>
                                      </p:cBhvr>
                                      <p:to>
                                        <p:strVal val="visible"/>
                                      </p:to>
                                    </p:set>
                                    <p:anim from="(-#ppt_w/2)" to="(#ppt_x)" calcmode="lin" valueType="num">
                                      <p:cBhvr>
                                        <p:cTn id="14" dur="600" fill="hold">
                                          <p:stCondLst>
                                            <p:cond delay="0"/>
                                          </p:stCondLst>
                                        </p:cTn>
                                        <p:tgtEl>
                                          <p:spTgt spid="98330"/>
                                        </p:tgtEl>
                                        <p:attrNameLst>
                                          <p:attrName>ppt_x</p:attrName>
                                        </p:attrNameLst>
                                      </p:cBhvr>
                                    </p:anim>
                                    <p:anim from="0" to="-1.0" calcmode="lin" valueType="num">
                                      <p:cBhvr>
                                        <p:cTn id="15" dur="200" decel="50000" autoRev="1" fill="hold">
                                          <p:stCondLst>
                                            <p:cond delay="600"/>
                                          </p:stCondLst>
                                        </p:cTn>
                                        <p:tgtEl>
                                          <p:spTgt spid="98330"/>
                                        </p:tgtEl>
                                        <p:attrNameLst>
                                          <p:attrName>xshear</p:attrName>
                                        </p:attrNameLst>
                                      </p:cBhvr>
                                    </p:anim>
                                    <p:animScale>
                                      <p:cBhvr>
                                        <p:cTn id="16" dur="200" decel="100000" autoRev="1" fill="hold">
                                          <p:stCondLst>
                                            <p:cond delay="600"/>
                                          </p:stCondLst>
                                        </p:cTn>
                                        <p:tgtEl>
                                          <p:spTgt spid="98330"/>
                                        </p:tgtEl>
                                      </p:cBhvr>
                                      <p:from x="100000" y="100000"/>
                                      <p:to x="80000" y="100000"/>
                                    </p:animScale>
                                    <p:anim by="(#ppt_h/3+#ppt_w*0.1)" calcmode="lin" valueType="num">
                                      <p:cBhvr additive="sum">
                                        <p:cTn id="17" dur="200" decel="100000" autoRev="1" fill="hold">
                                          <p:stCondLst>
                                            <p:cond delay="600"/>
                                          </p:stCondLst>
                                        </p:cTn>
                                        <p:tgtEl>
                                          <p:spTgt spid="98330"/>
                                        </p:tgtEl>
                                        <p:attrNameLst>
                                          <p:attrName>ppt_x</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8331"/>
                                        </p:tgtEl>
                                        <p:attrNameLst>
                                          <p:attrName>style.visibility</p:attrName>
                                        </p:attrNameLst>
                                      </p:cBhvr>
                                      <p:to>
                                        <p:strVal val="visible"/>
                                      </p:to>
                                    </p:set>
                                    <p:animEffect transition="in" filter="fade">
                                      <p:cBhvr>
                                        <p:cTn id="22" dur="800" decel="100000"/>
                                        <p:tgtEl>
                                          <p:spTgt spid="98331"/>
                                        </p:tgtEl>
                                      </p:cBhvr>
                                    </p:animEffect>
                                    <p:anim calcmode="lin" valueType="num">
                                      <p:cBhvr>
                                        <p:cTn id="23" dur="800" decel="100000" fill="hold"/>
                                        <p:tgtEl>
                                          <p:spTgt spid="98331"/>
                                        </p:tgtEl>
                                        <p:attrNameLst>
                                          <p:attrName>style.rotation</p:attrName>
                                        </p:attrNameLst>
                                      </p:cBhvr>
                                      <p:tavLst>
                                        <p:tav tm="0">
                                          <p:val>
                                            <p:fltVal val="-90"/>
                                          </p:val>
                                        </p:tav>
                                        <p:tav tm="100000">
                                          <p:val>
                                            <p:fltVal val="0"/>
                                          </p:val>
                                        </p:tav>
                                      </p:tavLst>
                                    </p:anim>
                                    <p:anim calcmode="lin" valueType="num">
                                      <p:cBhvr>
                                        <p:cTn id="24" dur="800" decel="100000" fill="hold"/>
                                        <p:tgtEl>
                                          <p:spTgt spid="98331"/>
                                        </p:tgtEl>
                                        <p:attrNameLst>
                                          <p:attrName>ppt_x</p:attrName>
                                        </p:attrNameLst>
                                      </p:cBhvr>
                                      <p:tavLst>
                                        <p:tav tm="0">
                                          <p:val>
                                            <p:strVal val="#ppt_x+0.4"/>
                                          </p:val>
                                        </p:tav>
                                        <p:tav tm="100000">
                                          <p:val>
                                            <p:strVal val="#ppt_x-0.05"/>
                                          </p:val>
                                        </p:tav>
                                      </p:tavLst>
                                    </p:anim>
                                    <p:anim calcmode="lin" valueType="num">
                                      <p:cBhvr>
                                        <p:cTn id="25" dur="800" decel="100000" fill="hold"/>
                                        <p:tgtEl>
                                          <p:spTgt spid="983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83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83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0" grpId="0" animBg="1"/>
      <p:bldP spid="98330" grpId="0"/>
      <p:bldP spid="9833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039DB30E-C3ED-4CEE-9F6D-2C7541F30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7650" name="Picture 2" descr="TRANH DÁN TƯỜNG 3D PHONG CẢNH BIỂN ĐẸP 540NT - TRANH DÁN TƯỜNG BÃI BIỂN BỜ  CÁT | Lazada.vn"/>
          <p:cNvPicPr>
            <a:picLocks noChangeAspect="1" noChangeArrowheads="1"/>
          </p:cNvPicPr>
          <p:nvPr/>
        </p:nvPicPr>
        <p:blipFill rotWithShape="1">
          <a:blip r:embed="rId2">
            <a:extLst>
              <a:ext uri="{28A0092B-C50C-407E-A947-70E740481C1C}">
                <a14:useLocalDpi xmlns:a14="http://schemas.microsoft.com/office/drawing/2010/main" val="0"/>
              </a:ext>
            </a:extLst>
          </a:blip>
          <a:srcRect r="2465"/>
          <a:stretch/>
        </p:blipFill>
        <p:spPr bwMode="auto">
          <a:xfrm>
            <a:off x="2268084" y="737420"/>
            <a:ext cx="6875916" cy="4406079"/>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Thank you - Free nature icons">
            <a:extLst>
              <a:ext uri="{FF2B5EF4-FFF2-40B4-BE49-F238E27FC236}">
                <a16:creationId xmlns:a16="http://schemas.microsoft.com/office/drawing/2014/main" id="{A3A2E1B7-D678-4550-AAB5-8BE1E36FC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7301"/>
          <a:stretch/>
        </p:blipFill>
        <p:spPr bwMode="auto">
          <a:xfrm>
            <a:off x="2" y="2"/>
            <a:ext cx="4316222" cy="4001053"/>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BB37823-917F-40F2-9019-3F352366DD8D}"/>
              </a:ext>
            </a:extLst>
          </p:cNvPr>
          <p:cNvSpPr/>
          <p:nvPr/>
        </p:nvSpPr>
        <p:spPr>
          <a:xfrm>
            <a:off x="2268082" y="4773946"/>
            <a:ext cx="912611" cy="405026"/>
          </a:xfrm>
          <a:prstGeom prst="rect">
            <a:avLst/>
          </a:prstGeom>
          <a:solidFill>
            <a:srgbClr val="74A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4029152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AFAC1F-244D-43D9-B44E-493EDA9D3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5071"/>
            <a:ext cx="9144000" cy="4779484"/>
          </a:xfrm>
          <a:prstGeom prst="rect">
            <a:avLst/>
          </a:prstGeom>
        </p:spPr>
      </p:pic>
      <p:sp>
        <p:nvSpPr>
          <p:cNvPr id="3" name="TextBox 2">
            <a:extLst>
              <a:ext uri="{FF2B5EF4-FFF2-40B4-BE49-F238E27FC236}">
                <a16:creationId xmlns:a16="http://schemas.microsoft.com/office/drawing/2014/main" id="{047FB022-1246-4839-8032-57451C4CB9B4}"/>
              </a:ext>
            </a:extLst>
          </p:cNvPr>
          <p:cNvSpPr txBox="1"/>
          <p:nvPr/>
        </p:nvSpPr>
        <p:spPr>
          <a:xfrm>
            <a:off x="190500" y="545997"/>
            <a:ext cx="5715000" cy="4128694"/>
          </a:xfrm>
          <a:prstGeom prst="rect">
            <a:avLst/>
          </a:prstGeom>
          <a:noFill/>
        </p:spPr>
        <p:txBody>
          <a:bodyPr wrap="square">
            <a:spAutoFit/>
          </a:bodyPr>
          <a:lstStyle/>
          <a:p>
            <a:pPr algn="just">
              <a:lnSpc>
                <a:spcPct val="120000"/>
              </a:lnSpc>
            </a:pPr>
            <a:r>
              <a:rPr lang="en-US" sz="2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 Vị trí địa lí, giới hạn lãnh thổ</a:t>
            </a:r>
          </a:p>
          <a:p>
            <a:pPr algn="just">
              <a:lnSpc>
                <a:spcPct val="120000"/>
              </a:lnSpc>
            </a:pPr>
            <a:r>
              <a:rPr lang="en-US" sz="2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Vị trí địa lí</a:t>
            </a: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p>
          <a:p>
            <a:pPr algn="just">
              <a:lnSpc>
                <a:spcPct val="120000"/>
              </a:lnSpc>
            </a:pP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Phía Bắc, Tây: giáp Trung du và miền núi Bắc Bộ</a:t>
            </a:r>
            <a:endParaRPr lang="en-US" sz="200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20000"/>
              </a:lnSpc>
            </a:pP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Phía Nam giáp Bắc Trung Bộ.</a:t>
            </a:r>
            <a:endParaRPr lang="en-US" sz="200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20000"/>
              </a:lnSpc>
            </a:pP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Phía Đông giáp biển Đông (Vịnh Bắc Bộ)</a:t>
            </a:r>
            <a:endParaRPr lang="en-US" sz="200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20000"/>
              </a:lnSpc>
            </a:pPr>
            <a:r>
              <a:rPr lang="en-US" sz="20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Lãnh thổ: </a:t>
            </a:r>
            <a:endPar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Gồm </a:t>
            </a:r>
            <a:r>
              <a:rPr lang="en-US" sz="2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đb châu thổ mầu mỡ, dải đất rìa trung du và vịnh Bắc Bộ.</a:t>
            </a:r>
            <a:endParaRPr lang="en-US" sz="200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20000"/>
              </a:lnSpc>
            </a:pPr>
            <a:r>
              <a:rPr lang="en-US" sz="2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Gồm 10 tỉnh: …………</a:t>
            </a:r>
            <a:endParaRPr lang="en-US" sz="2000">
              <a:solidFill>
                <a:schemeClr val="bg1"/>
              </a:solidFill>
              <a:latin typeface=".VnTime" panose="020B7200000000000000" pitchFamily="34" charset="0"/>
              <a:ea typeface="Times New Roman" panose="02020603050405020304" pitchFamily="18" charset="0"/>
              <a:cs typeface="Times New Roman" panose="02020603050405020304" pitchFamily="18" charset="0"/>
            </a:endParaRPr>
          </a:p>
          <a:p>
            <a:pPr>
              <a:lnSpc>
                <a:spcPct val="120000"/>
              </a:lnSpc>
            </a:pPr>
            <a:r>
              <a:rPr lang="en-US" sz="2000" b="1">
                <a:solidFill>
                  <a:schemeClr val="bg1"/>
                </a:solidFill>
                <a:latin typeface="Times New Roman" panose="02020603050405020304" pitchFamily="18" charset="0"/>
                <a:ea typeface="Times New Roman" panose="02020603050405020304" pitchFamily="18" charset="0"/>
              </a:rPr>
              <a:t>- Ý nghĩa: </a:t>
            </a:r>
            <a:r>
              <a:rPr lang="en-US" sz="2000">
                <a:solidFill>
                  <a:schemeClr val="bg1"/>
                </a:solidFill>
                <a:latin typeface="Times New Roman" panose="02020603050405020304" pitchFamily="18" charset="0"/>
                <a:ea typeface="Times New Roman" panose="02020603050405020304" pitchFamily="18" charset="0"/>
              </a:rPr>
              <a:t>Thuận lợi giao lưu KT-XH giữa các vùng trong nước, phát triển kinh tế biển. </a:t>
            </a:r>
            <a:endParaRPr lang="en-US" sz="2000">
              <a:solidFill>
                <a:schemeClr val="bg1"/>
              </a:solidFill>
            </a:endParaRPr>
          </a:p>
        </p:txBody>
      </p:sp>
      <p:sp>
        <p:nvSpPr>
          <p:cNvPr id="6" name="TextBox 5">
            <a:extLst>
              <a:ext uri="{FF2B5EF4-FFF2-40B4-BE49-F238E27FC236}">
                <a16:creationId xmlns:a16="http://schemas.microsoft.com/office/drawing/2014/main" id="{11E739BA-2F95-489E-A76F-2F5A513C31BF}"/>
              </a:ext>
            </a:extLst>
          </p:cNvPr>
          <p:cNvSpPr txBox="1"/>
          <p:nvPr/>
        </p:nvSpPr>
        <p:spPr>
          <a:xfrm>
            <a:off x="1600200" y="-24063"/>
            <a:ext cx="6647089" cy="400110"/>
          </a:xfrm>
          <a:prstGeom prst="rect">
            <a:avLst/>
          </a:prstGeom>
          <a:noFill/>
        </p:spPr>
        <p:txBody>
          <a:bodyPr wrap="square">
            <a:spAutoFit/>
          </a:bodyPr>
          <a:lstStyle/>
          <a:p>
            <a:pPr lvl="0"/>
            <a:r>
              <a:rPr lang="en-US" sz="2000" b="1">
                <a:solidFill>
                  <a:srgbClr val="FF0000"/>
                </a:solidFill>
                <a:latin typeface="Times New Roman" panose="02020603050405020304" pitchFamily="18" charset="0"/>
                <a:cs typeface="Times New Roman" panose="02020603050405020304" pitchFamily="18" charset="0"/>
              </a:rPr>
              <a:t>TIẾT 25 – BÀI 20: VÙNG ĐỒNG BẰNG SÔNG HỒNG</a:t>
            </a:r>
          </a:p>
        </p:txBody>
      </p:sp>
      <p:pic>
        <p:nvPicPr>
          <p:cNvPr id="8" name="Picture 4" descr="Hinh 20">
            <a:extLst>
              <a:ext uri="{FF2B5EF4-FFF2-40B4-BE49-F238E27FC236}">
                <a16:creationId xmlns:a16="http://schemas.microsoft.com/office/drawing/2014/main" id="{41B968C3-586C-4A34-8266-8551887BA5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655"/>
          <a:stretch/>
        </p:blipFill>
        <p:spPr bwMode="auto">
          <a:xfrm>
            <a:off x="5791200" y="1352052"/>
            <a:ext cx="3048000" cy="340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18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2B159-FCE3-413C-BC1C-530619EC2B93}"/>
              </a:ext>
            </a:extLst>
          </p:cNvPr>
          <p:cNvSpPr/>
          <p:nvPr/>
        </p:nvSpPr>
        <p:spPr>
          <a:xfrm>
            <a:off x="4916" y="27256"/>
            <a:ext cx="9108604" cy="53479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D72172A-AB19-48FF-9AAC-9F82D74DE2CE}"/>
              </a:ext>
            </a:extLst>
          </p:cNvPr>
          <p:cNvSpPr txBox="1"/>
          <p:nvPr/>
        </p:nvSpPr>
        <p:spPr>
          <a:xfrm>
            <a:off x="-86189" y="32852"/>
            <a:ext cx="9167754" cy="477054"/>
          </a:xfrm>
          <a:prstGeom prst="rect">
            <a:avLst/>
          </a:prstGeom>
          <a:noFill/>
        </p:spPr>
        <p:txBody>
          <a:bodyPr wrap="square" rtlCol="0">
            <a:spAutoFit/>
          </a:bodyPr>
          <a:lstStyle/>
          <a:p>
            <a:pPr algn="ctr"/>
            <a:r>
              <a:rPr lang="en-US" sz="2500" b="1">
                <a:solidFill>
                  <a:srgbClr val="FFFF00"/>
                </a:solidFill>
                <a:latin typeface="Times New Roman" panose="02020603050405020304" pitchFamily="18" charset="0"/>
                <a:cs typeface="Times New Roman" panose="02020603050405020304" pitchFamily="18" charset="0"/>
              </a:rPr>
              <a:t>I</a:t>
            </a:r>
            <a:r>
              <a:rPr lang="en-US" sz="2500" b="1" dirty="0">
                <a:solidFill>
                  <a:srgbClr val="FFFF00"/>
                </a:solidFill>
                <a:latin typeface="Times New Roman" panose="02020603050405020304" pitchFamily="18" charset="0"/>
                <a:cs typeface="Times New Roman" panose="02020603050405020304" pitchFamily="18" charset="0"/>
              </a:rPr>
              <a:t>I</a:t>
            </a:r>
            <a:r>
              <a:rPr lang="en-US" sz="2500" b="1">
                <a:solidFill>
                  <a:srgbClr val="FFFF00"/>
                </a:solidFill>
                <a:latin typeface="Times New Roman" panose="02020603050405020304" pitchFamily="18" charset="0"/>
                <a:cs typeface="Times New Roman" panose="02020603050405020304" pitchFamily="18" charset="0"/>
              </a:rPr>
              <a:t>. </a:t>
            </a:r>
            <a:r>
              <a:rPr lang="en-US" sz="2500" b="1" dirty="0">
                <a:solidFill>
                  <a:srgbClr val="FFFF00"/>
                </a:solidFill>
                <a:latin typeface="Times New Roman" panose="02020603050405020304" pitchFamily="18" charset="0"/>
                <a:cs typeface="Times New Roman" panose="02020603050405020304" pitchFamily="18" charset="0"/>
              </a:rPr>
              <a:t>ĐIỀU KIỆN TỰ NHIÊN &amp; TÀI NGUYÊN THIÊN NHIÊN </a:t>
            </a:r>
          </a:p>
        </p:txBody>
      </p:sp>
      <p:sp>
        <p:nvSpPr>
          <p:cNvPr id="18" name="TextBox 17">
            <a:extLst>
              <a:ext uri="{FF2B5EF4-FFF2-40B4-BE49-F238E27FC236}">
                <a16:creationId xmlns:a16="http://schemas.microsoft.com/office/drawing/2014/main" id="{8CBD5527-BEE3-42D1-8797-6D17A480B491}"/>
              </a:ext>
            </a:extLst>
          </p:cNvPr>
          <p:cNvSpPr txBox="1"/>
          <p:nvPr/>
        </p:nvSpPr>
        <p:spPr>
          <a:xfrm>
            <a:off x="342746" y="1005980"/>
            <a:ext cx="3428999" cy="3046988"/>
          </a:xfrm>
          <a:prstGeom prst="rect">
            <a:avLst/>
          </a:prstGeom>
          <a:noFill/>
          <a:ln>
            <a:solidFill>
              <a:schemeClr val="tx1"/>
            </a:solidFill>
            <a:prstDash val="sysDot"/>
          </a:ln>
        </p:spPr>
        <p:txBody>
          <a:bodyPr wrap="square" rtlCol="0">
            <a:spAutoFit/>
          </a:bodyPr>
          <a:lstStyle/>
          <a:p>
            <a:pPr algn="ct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Nhiệm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vụ</a:t>
            </a:r>
            <a:r>
              <a:rPr lang="en-US" sz="2400">
                <a:solidFill>
                  <a:srgbClr val="FF0000"/>
                </a:solidFill>
                <a:latin typeface="Times New Roman" panose="02020603050405020304" pitchFamily="18" charset="0"/>
                <a:ea typeface="Tahoma" panose="020B0604030504040204" pitchFamily="34" charset="0"/>
                <a:cs typeface="Times New Roman" panose="02020603050405020304" pitchFamily="18" charset="0"/>
              </a:rPr>
              <a:t> : </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400" dirty="0">
                <a:latin typeface="Times New Roman" panose="02020603050405020304" pitchFamily="18" charset="0"/>
                <a:ea typeface="Tahoma" panose="020B0604030504040204" pitchFamily="34" charset="0"/>
                <a:cs typeface="Times New Roman" panose="02020603050405020304" pitchFamily="18" charset="0"/>
              </a:rPr>
              <a:t>1.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Đọc</a:t>
            </a:r>
            <a:r>
              <a:rPr lang="en-US" sz="2400" dirty="0">
                <a:latin typeface="Times New Roman" panose="02020603050405020304" pitchFamily="18" charset="0"/>
                <a:ea typeface="Tahoma" panose="020B0604030504040204" pitchFamily="34" charset="0"/>
                <a:cs typeface="Times New Roman" panose="02020603050405020304" pitchFamily="18" charset="0"/>
              </a:rPr>
              <a:t> SGK,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hoàn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ngắn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gọn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nhánh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sơ</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đồ</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tư</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duy</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sau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400" dirty="0">
                <a:latin typeface="Times New Roman" panose="02020603050405020304" pitchFamily="18" charset="0"/>
                <a:ea typeface="Tahoma" panose="020B0604030504040204" pitchFamily="34" charset="0"/>
                <a:cs typeface="Times New Roman" panose="02020603050405020304" pitchFamily="18" charset="0"/>
              </a:rPr>
              <a:t> 5 </a:t>
            </a:r>
            <a:r>
              <a:rPr lang="en-US" sz="2400" dirty="0" err="1">
                <a:latin typeface="Times New Roman" panose="02020603050405020304" pitchFamily="18" charset="0"/>
                <a:ea typeface="Tahoma" panose="020B0604030504040204" pitchFamily="34" charset="0"/>
                <a:cs typeface="Times New Roman" panose="02020603050405020304" pitchFamily="18" charset="0"/>
              </a:rPr>
              <a:t>phút</a:t>
            </a:r>
            <a:r>
              <a:rPr lang="en-US" sz="24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400" dirty="0">
                <a:latin typeface="Times New Roman" panose="02020603050405020304" pitchFamily="18" charset="0"/>
                <a:ea typeface="Tahoma" panose="020B0604030504040204" pitchFamily="34" charset="0"/>
                <a:cs typeface="Times New Roman" panose="02020603050405020304" pitchFamily="18" charset="0"/>
              </a:rPr>
              <a:t>2.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giá</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thuận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lợi</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và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khăn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điều</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kiện</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2400" dirty="0">
                <a:latin typeface="Times New Roman" panose="02020603050405020304" pitchFamily="18" charset="0"/>
                <a:ea typeface="Tahoma" panose="020B0604030504040204" pitchFamily="34" charset="0"/>
                <a:cs typeface="Times New Roman" panose="02020603050405020304" pitchFamily="18" charset="0"/>
              </a:rPr>
              <a:t> ở ĐBSH</a:t>
            </a:r>
          </a:p>
        </p:txBody>
      </p:sp>
      <p:pic>
        <p:nvPicPr>
          <p:cNvPr id="4100" name="Picture 4" descr="mind map – Happenings@LPU"/>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38" b="92414" l="1524" r="93075">
                        <a14:foregroundMark x1="6648" y1="37759" x2="6648" y2="37759"/>
                        <a14:foregroundMark x1="1662" y1="36897" x2="1662" y2="36897"/>
                        <a14:foregroundMark x1="49723" y1="32586" x2="49723" y2="32586"/>
                        <a14:foregroundMark x1="47091" y1="23966" x2="47091" y2="23966"/>
                        <a14:foregroundMark x1="45983" y1="19828" x2="45983" y2="19828"/>
                        <a14:foregroundMark x1="44183" y1="13621" x2="44183" y2="13621"/>
                        <a14:foregroundMark x1="42382" y1="7759" x2="42382" y2="7759"/>
                        <a14:foregroundMark x1="40720" y1="4310" x2="40720" y2="4310"/>
                        <a14:foregroundMark x1="47507" y1="28621" x2="47507" y2="28621"/>
                        <a14:foregroundMark x1="48753" y1="35690" x2="48753" y2="35690"/>
                        <a14:foregroundMark x1="50693" y1="33276" x2="50693" y2="33276"/>
                        <a14:foregroundMark x1="49723" y1="35000" x2="49723" y2="35000"/>
                        <a14:foregroundMark x1="48476" y1="32759" x2="48476" y2="32759"/>
                        <a14:foregroundMark x1="48199" y1="30000" x2="48199" y2="30000"/>
                        <a14:foregroundMark x1="48199" y1="29310" x2="48199" y2="29310"/>
                        <a14:foregroundMark x1="47922" y1="27069" x2="47922" y2="27069"/>
                        <a14:foregroundMark x1="47507" y1="26034" x2="47507" y2="26034"/>
                        <a14:foregroundMark x1="47507" y1="25690" x2="47507" y2="25690"/>
                        <a14:foregroundMark x1="46953" y1="23966" x2="46953" y2="23966"/>
                        <a14:foregroundMark x1="46537" y1="22414" x2="46537" y2="22414"/>
                        <a14:foregroundMark x1="46537" y1="21897" x2="46537" y2="21897"/>
                        <a14:foregroundMark x1="46260" y1="20517" x2="45983" y2="19828"/>
                        <a14:foregroundMark x1="45429" y1="18103" x2="45429" y2="18103"/>
                        <a14:foregroundMark x1="45291" y1="18103" x2="45291" y2="18103"/>
                        <a14:foregroundMark x1="45291" y1="17586" x2="45291" y2="17586"/>
                        <a14:foregroundMark x1="44875" y1="16034" x2="44875" y2="16034"/>
                        <a14:foregroundMark x1="44737" y1="15517" x2="44737" y2="15517"/>
                        <a14:foregroundMark x1="44737" y1="14828" x2="44737" y2="14828"/>
                        <a14:foregroundMark x1="43490" y1="11207" x2="43490" y2="11207"/>
                        <a14:foregroundMark x1="43213" y1="10690" x2="43213" y2="10690"/>
                        <a14:foregroundMark x1="43075" y1="10000" x2="43075" y2="10000"/>
                        <a14:foregroundMark x1="42382" y1="8621" x2="41967" y2="7759"/>
                        <a14:foregroundMark x1="41274" y1="6207" x2="41274" y2="6207"/>
                        <a14:foregroundMark x1="40997" y1="5690" x2="40997" y2="5690"/>
                        <a14:foregroundMark x1="40720" y1="5000" x2="40720" y2="5000"/>
                        <a14:foregroundMark x1="40166" y1="4310" x2="40166" y2="4310"/>
                        <a14:foregroundMark x1="90997" y1="28621" x2="90997" y2="28621"/>
                        <a14:foregroundMark x1="93075" y1="75345" x2="93075" y2="75345"/>
                        <a14:foregroundMark x1="31856" y1="92414" x2="31856" y2="92414"/>
                        <a14:foregroundMark x1="50693" y1="35690" x2="50693" y2="35690"/>
                        <a14:foregroundMark x1="50277" y1="30517" x2="50277" y2="30517"/>
                        <a14:foregroundMark x1="52355" y1="52931" x2="52355" y2="52931"/>
                        <a14:foregroundMark x1="45291" y1="39828" x2="45291" y2="39828"/>
                        <a14:foregroundMark x1="44598" y1="39138" x2="44598" y2="39138"/>
                        <a14:foregroundMark x1="54017" y1="37759" x2="54017" y2="37759"/>
                        <a14:foregroundMark x1="67729" y1="46207" x2="67729" y2="46207"/>
                        <a14:foregroundMark x1="69668" y1="57069" x2="69668" y2="58276"/>
                        <a14:foregroundMark x1="65512" y1="69310" x2="65512" y2="69310"/>
                        <a14:foregroundMark x1="48615" y1="26724" x2="48615" y2="26724"/>
                        <a14:foregroundMark x1="48476" y1="26034" x2="48476" y2="26034"/>
                        <a14:foregroundMark x1="47645" y1="22931" x2="47645" y2="22931"/>
                        <a14:foregroundMark x1="47368" y1="21552" x2="47368" y2="21552"/>
                        <a14:foregroundMark x1="46814" y1="20345" x2="46814" y2="20345"/>
                        <a14:foregroundMark x1="46399" y1="18793" x2="46260" y2="18103"/>
                        <a14:foregroundMark x1="45845" y1="17069" x2="45845" y2="17069"/>
                        <a14:foregroundMark x1="45291" y1="15690" x2="45291" y2="15690"/>
                        <a14:foregroundMark x1="45291" y1="13966" x2="45291" y2="13966"/>
                        <a14:foregroundMark x1="48615" y1="29483" x2="48615" y2="29483"/>
                        <a14:foregroundMark x1="48476" y1="35690" x2="48476" y2="35690"/>
                        <a14:foregroundMark x1="47922" y1="34828" x2="47645" y2="33276"/>
                        <a14:foregroundMark x1="47507" y1="32069" x2="47507" y2="31379"/>
                        <a14:foregroundMark x1="47507" y1="29483" x2="47507" y2="29483"/>
                        <a14:foregroundMark x1="47507" y1="27931" x2="47507" y2="27931"/>
                        <a14:foregroundMark x1="47922" y1="27069" x2="47922" y2="27069"/>
                        <a14:foregroundMark x1="49584" y1="28103" x2="49584" y2="28103"/>
                        <a14:foregroundMark x1="43629" y1="9310" x2="43629" y2="9310"/>
                      </a14:backgroundRemoval>
                    </a14:imgEffect>
                  </a14:imgLayer>
                </a14:imgProps>
              </a:ext>
              <a:ext uri="{28A0092B-C50C-407E-A947-70E740481C1C}">
                <a14:useLocalDpi xmlns:a14="http://schemas.microsoft.com/office/drawing/2010/main" val="0"/>
              </a:ext>
            </a:extLst>
          </a:blip>
          <a:srcRect/>
          <a:stretch>
            <a:fillRect/>
          </a:stretch>
        </p:blipFill>
        <p:spPr bwMode="auto">
          <a:xfrm>
            <a:off x="4038600" y="537749"/>
            <a:ext cx="4724400" cy="3795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400" y="2059266"/>
            <a:ext cx="1447800" cy="1200329"/>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Điều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nhiên</a:t>
            </a:r>
            <a:r>
              <a:rPr lang="en-US" sz="2400" dirty="0">
                <a:solidFill>
                  <a:srgbClr val="FF0000"/>
                </a:solidFill>
                <a:latin typeface="Times New Roman" panose="02020603050405020304" pitchFamily="18" charset="0"/>
                <a:cs typeface="Times New Roman" panose="02020603050405020304" pitchFamily="18" charset="0"/>
              </a:rPr>
              <a:t> ĐBSH</a:t>
            </a:r>
          </a:p>
        </p:txBody>
      </p:sp>
      <p:sp>
        <p:nvSpPr>
          <p:cNvPr id="16" name="TextBox 15"/>
          <p:cNvSpPr txBox="1"/>
          <p:nvPr/>
        </p:nvSpPr>
        <p:spPr>
          <a:xfrm rot="4141509">
            <a:off x="6167580" y="1006307"/>
            <a:ext cx="6858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rot="19644255">
            <a:off x="6892613" y="1354414"/>
            <a:ext cx="175367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rot="18670065">
            <a:off x="4477074" y="3292190"/>
            <a:ext cx="175367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ngòi</a:t>
            </a:r>
            <a:endParaRPr lang="en-US" sz="2400" dirty="0">
              <a:latin typeface="Times New Roman" panose="02020603050405020304" pitchFamily="18" charset="0"/>
              <a:cs typeface="Times New Roman" panose="02020603050405020304" pitchFamily="18" charset="0"/>
            </a:endParaRPr>
          </a:p>
        </p:txBody>
      </p:sp>
      <p:sp>
        <p:nvSpPr>
          <p:cNvPr id="27" name="TextBox 26"/>
          <p:cNvSpPr txBox="1"/>
          <p:nvPr/>
        </p:nvSpPr>
        <p:spPr>
          <a:xfrm rot="1731633">
            <a:off x="7512376" y="2782750"/>
            <a:ext cx="1273216"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endParaRPr lang="en-US" sz="2400" dirty="0">
              <a:latin typeface="Times New Roman" panose="02020603050405020304" pitchFamily="18" charset="0"/>
              <a:cs typeface="Times New Roman" panose="02020603050405020304" pitchFamily="18" charset="0"/>
            </a:endParaRPr>
          </a:p>
        </p:txBody>
      </p:sp>
      <p:sp>
        <p:nvSpPr>
          <p:cNvPr id="28" name="TextBox 27"/>
          <p:cNvSpPr txBox="1"/>
          <p:nvPr/>
        </p:nvSpPr>
        <p:spPr>
          <a:xfrm rot="1213562">
            <a:off x="4743728" y="1763864"/>
            <a:ext cx="948581"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p:txBody>
      </p:sp>
      <p:pic>
        <p:nvPicPr>
          <p:cNvPr id="29" name="Đồng hồ đếm ngược 5 phút - 5 Minutes">
            <a:hlinkClick r:id="" action="ppaction://media"/>
            <a:extLst>
              <a:ext uri="{FF2B5EF4-FFF2-40B4-BE49-F238E27FC236}">
                <a16:creationId xmlns:a16="http://schemas.microsoft.com/office/drawing/2014/main" id="{7693E37C-A53E-4D50-B992-E703BC46D2B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13598" y="3947060"/>
            <a:ext cx="1583661" cy="890810"/>
          </a:xfrm>
          <a:prstGeom prst="rect">
            <a:avLst/>
          </a:prstGeom>
        </p:spPr>
      </p:pic>
    </p:spTree>
    <p:extLst>
      <p:ext uri="{BB962C8B-B14F-4D97-AF65-F5344CB8AC3E}">
        <p14:creationId xmlns:p14="http://schemas.microsoft.com/office/powerpoint/2010/main" val="3849229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video>
              <p:cMediaNode vol="80000">
                <p:cTn id="2" fill="hold" display="0">
                  <p:stCondLst>
                    <p:cond delay="indefinite"/>
                  </p:stCondLst>
                </p:cTn>
                <p:tgtEl>
                  <p:spTgt spid="2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inh 20">
            <a:extLst>
              <a:ext uri="{FF2B5EF4-FFF2-40B4-BE49-F238E27FC236}">
                <a16:creationId xmlns:a16="http://schemas.microsoft.com/office/drawing/2014/main" id="{3E3E1480-3300-4AA0-86CA-1F692FC6C4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404812"/>
            <a:ext cx="379928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Freeform 3">
            <a:extLst>
              <a:ext uri="{FF2B5EF4-FFF2-40B4-BE49-F238E27FC236}">
                <a16:creationId xmlns:a16="http://schemas.microsoft.com/office/drawing/2014/main" id="{71E0DAAA-5403-425C-955F-65DECCCAEC37}"/>
              </a:ext>
            </a:extLst>
          </p:cNvPr>
          <p:cNvSpPr>
            <a:spLocks/>
          </p:cNvSpPr>
          <p:nvPr/>
        </p:nvSpPr>
        <p:spPr bwMode="auto">
          <a:xfrm>
            <a:off x="2533650" y="1052512"/>
            <a:ext cx="1602581" cy="1788319"/>
          </a:xfrm>
          <a:custGeom>
            <a:avLst/>
            <a:gdLst>
              <a:gd name="T0" fmla="*/ 0 w 1346"/>
              <a:gd name="T1" fmla="*/ 0 h 1502"/>
              <a:gd name="T2" fmla="*/ 66675 w 1346"/>
              <a:gd name="T3" fmla="*/ 171450 h 1502"/>
              <a:gd name="T4" fmla="*/ 92075 w 1346"/>
              <a:gd name="T5" fmla="*/ 265113 h 1502"/>
              <a:gd name="T6" fmla="*/ 490538 w 1346"/>
              <a:gd name="T7" fmla="*/ 344488 h 1502"/>
              <a:gd name="T8" fmla="*/ 847725 w 1346"/>
              <a:gd name="T9" fmla="*/ 490538 h 1502"/>
              <a:gd name="T10" fmla="*/ 927100 w 1346"/>
              <a:gd name="T11" fmla="*/ 728663 h 1502"/>
              <a:gd name="T12" fmla="*/ 901700 w 1346"/>
              <a:gd name="T13" fmla="*/ 768350 h 1502"/>
              <a:gd name="T14" fmla="*/ 981075 w 1346"/>
              <a:gd name="T15" fmla="*/ 954088 h 1502"/>
              <a:gd name="T16" fmla="*/ 1060450 w 1346"/>
              <a:gd name="T17" fmla="*/ 1179513 h 1502"/>
              <a:gd name="T18" fmla="*/ 1112838 w 1346"/>
              <a:gd name="T19" fmla="*/ 1338263 h 1502"/>
              <a:gd name="T20" fmla="*/ 1179513 w 1346"/>
              <a:gd name="T21" fmla="*/ 1350963 h 1502"/>
              <a:gd name="T22" fmla="*/ 1350963 w 1346"/>
              <a:gd name="T23" fmla="*/ 1524000 h 1502"/>
              <a:gd name="T24" fmla="*/ 1417638 w 1346"/>
              <a:gd name="T25" fmla="*/ 1630363 h 1502"/>
              <a:gd name="T26" fmla="*/ 1471613 w 1346"/>
              <a:gd name="T27" fmla="*/ 1709738 h 1502"/>
              <a:gd name="T28" fmla="*/ 1536700 w 1346"/>
              <a:gd name="T29" fmla="*/ 1854200 h 1502"/>
              <a:gd name="T30" fmla="*/ 1563688 w 1346"/>
              <a:gd name="T31" fmla="*/ 1935163 h 1502"/>
              <a:gd name="T32" fmla="*/ 1655763 w 1346"/>
              <a:gd name="T33" fmla="*/ 1960563 h 1502"/>
              <a:gd name="T34" fmla="*/ 1643063 w 1346"/>
              <a:gd name="T35" fmla="*/ 2079625 h 1502"/>
              <a:gd name="T36" fmla="*/ 1776413 w 1346"/>
              <a:gd name="T37" fmla="*/ 2133600 h 1502"/>
              <a:gd name="T38" fmla="*/ 1974850 w 1346"/>
              <a:gd name="T39" fmla="*/ 2146300 h 1502"/>
              <a:gd name="T40" fmla="*/ 2120900 w 1346"/>
              <a:gd name="T41" fmla="*/ 2319338 h 1502"/>
              <a:gd name="T42" fmla="*/ 2133600 w 1346"/>
              <a:gd name="T43" fmla="*/ 2384425 h 15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46" h="1502">
                <a:moveTo>
                  <a:pt x="0" y="0"/>
                </a:moveTo>
                <a:cubicBezTo>
                  <a:pt x="12" y="37"/>
                  <a:pt x="31" y="71"/>
                  <a:pt x="42" y="108"/>
                </a:cubicBezTo>
                <a:cubicBezTo>
                  <a:pt x="43" y="110"/>
                  <a:pt x="54" y="162"/>
                  <a:pt x="58" y="167"/>
                </a:cubicBezTo>
                <a:cubicBezTo>
                  <a:pt x="102" y="221"/>
                  <a:pt x="270" y="215"/>
                  <a:pt x="309" y="217"/>
                </a:cubicBezTo>
                <a:cubicBezTo>
                  <a:pt x="391" y="299"/>
                  <a:pt x="420" y="299"/>
                  <a:pt x="534" y="309"/>
                </a:cubicBezTo>
                <a:cubicBezTo>
                  <a:pt x="555" y="367"/>
                  <a:pt x="539" y="414"/>
                  <a:pt x="584" y="459"/>
                </a:cubicBezTo>
                <a:cubicBezTo>
                  <a:pt x="579" y="467"/>
                  <a:pt x="569" y="474"/>
                  <a:pt x="568" y="484"/>
                </a:cubicBezTo>
                <a:cubicBezTo>
                  <a:pt x="563" y="525"/>
                  <a:pt x="591" y="574"/>
                  <a:pt x="618" y="601"/>
                </a:cubicBezTo>
                <a:cubicBezTo>
                  <a:pt x="596" y="662"/>
                  <a:pt x="596" y="717"/>
                  <a:pt x="668" y="743"/>
                </a:cubicBezTo>
                <a:cubicBezTo>
                  <a:pt x="680" y="779"/>
                  <a:pt x="651" y="824"/>
                  <a:pt x="701" y="843"/>
                </a:cubicBezTo>
                <a:cubicBezTo>
                  <a:pt x="714" y="848"/>
                  <a:pt x="729" y="848"/>
                  <a:pt x="743" y="851"/>
                </a:cubicBezTo>
                <a:cubicBezTo>
                  <a:pt x="766" y="923"/>
                  <a:pt x="772" y="943"/>
                  <a:pt x="851" y="960"/>
                </a:cubicBezTo>
                <a:cubicBezTo>
                  <a:pt x="914" y="999"/>
                  <a:pt x="836" y="943"/>
                  <a:pt x="893" y="1027"/>
                </a:cubicBezTo>
                <a:cubicBezTo>
                  <a:pt x="904" y="1044"/>
                  <a:pt x="927" y="1077"/>
                  <a:pt x="927" y="1077"/>
                </a:cubicBezTo>
                <a:cubicBezTo>
                  <a:pt x="934" y="1124"/>
                  <a:pt x="929" y="1143"/>
                  <a:pt x="968" y="1168"/>
                </a:cubicBezTo>
                <a:cubicBezTo>
                  <a:pt x="974" y="1185"/>
                  <a:pt x="973" y="1206"/>
                  <a:pt x="985" y="1219"/>
                </a:cubicBezTo>
                <a:cubicBezTo>
                  <a:pt x="999" y="1233"/>
                  <a:pt x="1024" y="1230"/>
                  <a:pt x="1043" y="1235"/>
                </a:cubicBezTo>
                <a:cubicBezTo>
                  <a:pt x="1054" y="1267"/>
                  <a:pt x="1045" y="1279"/>
                  <a:pt x="1035" y="1310"/>
                </a:cubicBezTo>
                <a:cubicBezTo>
                  <a:pt x="1049" y="1369"/>
                  <a:pt x="1061" y="1353"/>
                  <a:pt x="1119" y="1344"/>
                </a:cubicBezTo>
                <a:cubicBezTo>
                  <a:pt x="1161" y="1329"/>
                  <a:pt x="1202" y="1339"/>
                  <a:pt x="1244" y="1352"/>
                </a:cubicBezTo>
                <a:cubicBezTo>
                  <a:pt x="1273" y="1390"/>
                  <a:pt x="1303" y="1428"/>
                  <a:pt x="1336" y="1461"/>
                </a:cubicBezTo>
                <a:cubicBezTo>
                  <a:pt x="1346" y="1491"/>
                  <a:pt x="1344" y="1477"/>
                  <a:pt x="1344" y="1502"/>
                </a:cubicBezTo>
              </a:path>
            </a:pathLst>
          </a:custGeom>
          <a:noFill/>
          <a:ln w="57150" cmpd="sng">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12" name="Text Box 4">
            <a:extLst>
              <a:ext uri="{FF2B5EF4-FFF2-40B4-BE49-F238E27FC236}">
                <a16:creationId xmlns:a16="http://schemas.microsoft.com/office/drawing/2014/main" id="{280E6FE9-C222-416F-B8F1-EDB8D9322657}"/>
              </a:ext>
            </a:extLst>
          </p:cNvPr>
          <p:cNvSpPr txBox="1">
            <a:spLocks noChangeArrowheads="1"/>
          </p:cNvSpPr>
          <p:nvPr/>
        </p:nvSpPr>
        <p:spPr bwMode="auto">
          <a:xfrm>
            <a:off x="3613547" y="242887"/>
            <a:ext cx="742950" cy="507831"/>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vi-VN" sz="1350" b="1">
                <a:solidFill>
                  <a:schemeClr val="tx2"/>
                </a:solidFill>
                <a:latin typeface="Times New Roman" panose="02020603050405020304" pitchFamily="18" charset="0"/>
                <a:cs typeface="Times New Roman" panose="02020603050405020304" pitchFamily="18" charset="0"/>
              </a:rPr>
              <a:t>Đất </a:t>
            </a:r>
            <a:r>
              <a:rPr lang="en-US" altLang="vi-VN" sz="1350" b="1">
                <a:solidFill>
                  <a:schemeClr val="tx2"/>
                </a:solidFill>
                <a:latin typeface="Times New Roman" panose="02020603050405020304" pitchFamily="18" charset="0"/>
                <a:cs typeface="Times New Roman" panose="02020603050405020304" pitchFamily="18" charset="0"/>
              </a:rPr>
              <a:t>feralit</a:t>
            </a:r>
            <a:endParaRPr lang="vi-VN" altLang="vi-VN" sz="1350" b="1">
              <a:solidFill>
                <a:schemeClr val="tx2"/>
              </a:solidFill>
              <a:latin typeface="Times New Roman" panose="02020603050405020304" pitchFamily="18" charset="0"/>
              <a:cs typeface="Times New Roman" panose="02020603050405020304" pitchFamily="18" charset="0"/>
            </a:endParaRPr>
          </a:p>
        </p:txBody>
      </p:sp>
      <p:sp>
        <p:nvSpPr>
          <p:cNvPr id="17413" name="Text Box 5">
            <a:extLst>
              <a:ext uri="{FF2B5EF4-FFF2-40B4-BE49-F238E27FC236}">
                <a16:creationId xmlns:a16="http://schemas.microsoft.com/office/drawing/2014/main" id="{4EF67D0D-E3C0-41B0-A762-EDA008972AAA}"/>
              </a:ext>
            </a:extLst>
          </p:cNvPr>
          <p:cNvSpPr txBox="1">
            <a:spLocks noChangeArrowheads="1"/>
          </p:cNvSpPr>
          <p:nvPr/>
        </p:nvSpPr>
        <p:spPr bwMode="auto">
          <a:xfrm>
            <a:off x="4477940" y="242887"/>
            <a:ext cx="914400" cy="507831"/>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vi-VN" sz="1350" b="1">
                <a:solidFill>
                  <a:srgbClr val="FFFF00"/>
                </a:solidFill>
                <a:latin typeface="Tahoma" panose="020B0604030504040204" pitchFamily="34" charset="0"/>
              </a:rPr>
              <a:t>Đất lầy thụt</a:t>
            </a:r>
          </a:p>
        </p:txBody>
      </p:sp>
      <p:sp>
        <p:nvSpPr>
          <p:cNvPr id="8198" name="Freeform 6">
            <a:extLst>
              <a:ext uri="{FF2B5EF4-FFF2-40B4-BE49-F238E27FC236}">
                <a16:creationId xmlns:a16="http://schemas.microsoft.com/office/drawing/2014/main" id="{9C61D55C-8010-480B-9DED-85ADA87BA8B5}"/>
              </a:ext>
            </a:extLst>
          </p:cNvPr>
          <p:cNvSpPr>
            <a:spLocks/>
          </p:cNvSpPr>
          <p:nvPr/>
        </p:nvSpPr>
        <p:spPr bwMode="auto">
          <a:xfrm>
            <a:off x="2912269" y="890587"/>
            <a:ext cx="926306" cy="838200"/>
          </a:xfrm>
          <a:custGeom>
            <a:avLst/>
            <a:gdLst>
              <a:gd name="T0" fmla="*/ 1074738 w 778"/>
              <a:gd name="T1" fmla="*/ 554577 h 794"/>
              <a:gd name="T2" fmla="*/ 1220788 w 778"/>
              <a:gd name="T3" fmla="*/ 554577 h 794"/>
              <a:gd name="T4" fmla="*/ 1206500 w 778"/>
              <a:gd name="T5" fmla="*/ 495460 h 794"/>
              <a:gd name="T6" fmla="*/ 1127125 w 778"/>
              <a:gd name="T7" fmla="*/ 401154 h 794"/>
              <a:gd name="T8" fmla="*/ 955675 w 778"/>
              <a:gd name="T9" fmla="*/ 249138 h 794"/>
              <a:gd name="T10" fmla="*/ 876300 w 778"/>
              <a:gd name="T11" fmla="*/ 178760 h 794"/>
              <a:gd name="T12" fmla="*/ 849313 w 778"/>
              <a:gd name="T13" fmla="*/ 142163 h 794"/>
              <a:gd name="T14" fmla="*/ 650875 w 778"/>
              <a:gd name="T15" fmla="*/ 1408 h 794"/>
              <a:gd name="T16" fmla="*/ 438150 w 778"/>
              <a:gd name="T17" fmla="*/ 14076 h 794"/>
              <a:gd name="T18" fmla="*/ 266700 w 778"/>
              <a:gd name="T19" fmla="*/ 95714 h 794"/>
              <a:gd name="T20" fmla="*/ 173038 w 778"/>
              <a:gd name="T21" fmla="*/ 178760 h 794"/>
              <a:gd name="T22" fmla="*/ 279400 w 778"/>
              <a:gd name="T23" fmla="*/ 342036 h 794"/>
              <a:gd name="T24" fmla="*/ 319088 w 778"/>
              <a:gd name="T25" fmla="*/ 449011 h 794"/>
              <a:gd name="T26" fmla="*/ 212725 w 778"/>
              <a:gd name="T27" fmla="*/ 541909 h 794"/>
              <a:gd name="T28" fmla="*/ 160338 w 778"/>
              <a:gd name="T29" fmla="*/ 612287 h 794"/>
              <a:gd name="T30" fmla="*/ 146050 w 778"/>
              <a:gd name="T31" fmla="*/ 647476 h 794"/>
              <a:gd name="T32" fmla="*/ 133350 w 778"/>
              <a:gd name="T33" fmla="*/ 706593 h 794"/>
              <a:gd name="T34" fmla="*/ 53975 w 778"/>
              <a:gd name="T35" fmla="*/ 776971 h 794"/>
              <a:gd name="T36" fmla="*/ 160338 w 778"/>
              <a:gd name="T37" fmla="*/ 1117600 h 794"/>
              <a:gd name="T38" fmla="*/ 227013 w 778"/>
              <a:gd name="T39" fmla="*/ 1106340 h 794"/>
              <a:gd name="T40" fmla="*/ 306388 w 778"/>
              <a:gd name="T41" fmla="*/ 1117600 h 7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8" h="794">
                <a:moveTo>
                  <a:pt x="677" y="394"/>
                </a:moveTo>
                <a:cubicBezTo>
                  <a:pt x="695" y="397"/>
                  <a:pt x="753" y="413"/>
                  <a:pt x="769" y="394"/>
                </a:cubicBezTo>
                <a:cubicBezTo>
                  <a:pt x="778" y="383"/>
                  <a:pt x="764" y="366"/>
                  <a:pt x="760" y="352"/>
                </a:cubicBezTo>
                <a:cubicBezTo>
                  <a:pt x="752" y="319"/>
                  <a:pt x="738" y="304"/>
                  <a:pt x="710" y="285"/>
                </a:cubicBezTo>
                <a:cubicBezTo>
                  <a:pt x="681" y="243"/>
                  <a:pt x="640" y="211"/>
                  <a:pt x="602" y="177"/>
                </a:cubicBezTo>
                <a:cubicBezTo>
                  <a:pt x="584" y="161"/>
                  <a:pt x="565" y="147"/>
                  <a:pt x="552" y="127"/>
                </a:cubicBezTo>
                <a:cubicBezTo>
                  <a:pt x="546" y="118"/>
                  <a:pt x="542" y="108"/>
                  <a:pt x="535" y="101"/>
                </a:cubicBezTo>
                <a:cubicBezTo>
                  <a:pt x="498" y="64"/>
                  <a:pt x="448" y="39"/>
                  <a:pt x="410" y="1"/>
                </a:cubicBezTo>
                <a:cubicBezTo>
                  <a:pt x="365" y="4"/>
                  <a:pt x="320" y="0"/>
                  <a:pt x="276" y="10"/>
                </a:cubicBezTo>
                <a:cubicBezTo>
                  <a:pt x="237" y="19"/>
                  <a:pt x="210" y="58"/>
                  <a:pt x="168" y="68"/>
                </a:cubicBezTo>
                <a:cubicBezTo>
                  <a:pt x="109" y="106"/>
                  <a:pt x="123" y="82"/>
                  <a:pt x="109" y="127"/>
                </a:cubicBezTo>
                <a:cubicBezTo>
                  <a:pt x="119" y="221"/>
                  <a:pt x="107" y="199"/>
                  <a:pt x="176" y="243"/>
                </a:cubicBezTo>
                <a:cubicBezTo>
                  <a:pt x="184" y="268"/>
                  <a:pt x="193" y="293"/>
                  <a:pt x="201" y="319"/>
                </a:cubicBezTo>
                <a:cubicBezTo>
                  <a:pt x="185" y="438"/>
                  <a:pt x="218" y="332"/>
                  <a:pt x="134" y="385"/>
                </a:cubicBezTo>
                <a:cubicBezTo>
                  <a:pt x="117" y="396"/>
                  <a:pt x="112" y="418"/>
                  <a:pt x="101" y="435"/>
                </a:cubicBezTo>
                <a:cubicBezTo>
                  <a:pt x="96" y="442"/>
                  <a:pt x="94" y="451"/>
                  <a:pt x="92" y="460"/>
                </a:cubicBezTo>
                <a:cubicBezTo>
                  <a:pt x="88" y="474"/>
                  <a:pt x="92" y="490"/>
                  <a:pt x="84" y="502"/>
                </a:cubicBezTo>
                <a:cubicBezTo>
                  <a:pt x="71" y="522"/>
                  <a:pt x="34" y="552"/>
                  <a:pt x="34" y="552"/>
                </a:cubicBezTo>
                <a:cubicBezTo>
                  <a:pt x="3" y="649"/>
                  <a:pt x="0" y="762"/>
                  <a:pt x="101" y="794"/>
                </a:cubicBezTo>
                <a:cubicBezTo>
                  <a:pt x="115" y="791"/>
                  <a:pt x="129" y="786"/>
                  <a:pt x="143" y="786"/>
                </a:cubicBezTo>
                <a:cubicBezTo>
                  <a:pt x="160" y="786"/>
                  <a:pt x="193" y="794"/>
                  <a:pt x="193" y="79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15" name="Freeform 7">
            <a:extLst>
              <a:ext uri="{FF2B5EF4-FFF2-40B4-BE49-F238E27FC236}">
                <a16:creationId xmlns:a16="http://schemas.microsoft.com/office/drawing/2014/main" id="{72E3BF37-CD8C-404B-AE16-D450FD11933E}"/>
              </a:ext>
            </a:extLst>
          </p:cNvPr>
          <p:cNvSpPr>
            <a:spLocks/>
          </p:cNvSpPr>
          <p:nvPr/>
        </p:nvSpPr>
        <p:spPr bwMode="auto">
          <a:xfrm>
            <a:off x="2318147" y="566737"/>
            <a:ext cx="1801415" cy="2436019"/>
          </a:xfrm>
          <a:custGeom>
            <a:avLst/>
            <a:gdLst>
              <a:gd name="T0" fmla="*/ 2349500 w 1513"/>
              <a:gd name="T1" fmla="*/ 911225 h 2046"/>
              <a:gd name="T2" fmla="*/ 2282825 w 1513"/>
              <a:gd name="T3" fmla="*/ 738188 h 2046"/>
              <a:gd name="T4" fmla="*/ 1992312 w 1513"/>
              <a:gd name="T5" fmla="*/ 923925 h 2046"/>
              <a:gd name="T6" fmla="*/ 1846262 w 1513"/>
              <a:gd name="T7" fmla="*/ 871538 h 2046"/>
              <a:gd name="T8" fmla="*/ 1462087 w 1513"/>
              <a:gd name="T9" fmla="*/ 725488 h 2046"/>
              <a:gd name="T10" fmla="*/ 1289050 w 1513"/>
              <a:gd name="T11" fmla="*/ 712788 h 2046"/>
              <a:gd name="T12" fmla="*/ 996950 w 1513"/>
              <a:gd name="T13" fmla="*/ 393700 h 2046"/>
              <a:gd name="T14" fmla="*/ 825500 w 1513"/>
              <a:gd name="T15" fmla="*/ 301625 h 2046"/>
              <a:gd name="T16" fmla="*/ 773112 w 1513"/>
              <a:gd name="T17" fmla="*/ 63500 h 2046"/>
              <a:gd name="T18" fmla="*/ 255587 w 1513"/>
              <a:gd name="T19" fmla="*/ 103188 h 2046"/>
              <a:gd name="T20" fmla="*/ 123825 w 1513"/>
              <a:gd name="T21" fmla="*/ 354013 h 2046"/>
              <a:gd name="T22" fmla="*/ 334962 w 1513"/>
              <a:gd name="T23" fmla="*/ 527050 h 2046"/>
              <a:gd name="T24" fmla="*/ 96837 w 1513"/>
              <a:gd name="T25" fmla="*/ 752475 h 2046"/>
              <a:gd name="T26" fmla="*/ 69850 w 1513"/>
              <a:gd name="T27" fmla="*/ 1042988 h 2046"/>
              <a:gd name="T28" fmla="*/ 401637 w 1513"/>
              <a:gd name="T29" fmla="*/ 1308100 h 2046"/>
              <a:gd name="T30" fmla="*/ 493712 w 1513"/>
              <a:gd name="T31" fmla="*/ 1533525 h 2046"/>
              <a:gd name="T32" fmla="*/ 508000 w 1513"/>
              <a:gd name="T33" fmla="*/ 1706563 h 2046"/>
              <a:gd name="T34" fmla="*/ 733425 w 1513"/>
              <a:gd name="T35" fmla="*/ 2051050 h 2046"/>
              <a:gd name="T36" fmla="*/ 1090612 w 1513"/>
              <a:gd name="T37" fmla="*/ 2462213 h 2046"/>
              <a:gd name="T38" fmla="*/ 917575 w 1513"/>
              <a:gd name="T39" fmla="*/ 2487613 h 2046"/>
              <a:gd name="T40" fmla="*/ 627062 w 1513"/>
              <a:gd name="T41" fmla="*/ 2566988 h 2046"/>
              <a:gd name="T42" fmla="*/ 587375 w 1513"/>
              <a:gd name="T43" fmla="*/ 2752725 h 2046"/>
              <a:gd name="T44" fmla="*/ 838200 w 1513"/>
              <a:gd name="T45" fmla="*/ 3005138 h 2046"/>
              <a:gd name="T46" fmla="*/ 1276350 w 1513"/>
              <a:gd name="T47" fmla="*/ 3243263 h 2046"/>
              <a:gd name="T48" fmla="*/ 1222375 w 1513"/>
              <a:gd name="T49" fmla="*/ 3005138 h 2046"/>
              <a:gd name="T50" fmla="*/ 957262 w 1513"/>
              <a:gd name="T51" fmla="*/ 2886075 h 2046"/>
              <a:gd name="T52" fmla="*/ 917575 w 1513"/>
              <a:gd name="T53" fmla="*/ 2819400 h 2046"/>
              <a:gd name="T54" fmla="*/ 917575 w 1513"/>
              <a:gd name="T55" fmla="*/ 2593975 h 2046"/>
              <a:gd name="T56" fmla="*/ 1077912 w 1513"/>
              <a:gd name="T57" fmla="*/ 2514600 h 2046"/>
              <a:gd name="T58" fmla="*/ 1011237 w 1513"/>
              <a:gd name="T59" fmla="*/ 2262188 h 2046"/>
              <a:gd name="T60" fmla="*/ 758825 w 1513"/>
              <a:gd name="T61" fmla="*/ 1812925 h 2046"/>
              <a:gd name="T62" fmla="*/ 560387 w 1513"/>
              <a:gd name="T63" fmla="*/ 1468438 h 2046"/>
              <a:gd name="T64" fmla="*/ 428625 w 1513"/>
              <a:gd name="T65" fmla="*/ 1268413 h 2046"/>
              <a:gd name="T66" fmla="*/ 508000 w 1513"/>
              <a:gd name="T67" fmla="*/ 1096963 h 2046"/>
              <a:gd name="T68" fmla="*/ 282575 w 1513"/>
              <a:gd name="T69" fmla="*/ 950913 h 2046"/>
              <a:gd name="T70" fmla="*/ 322262 w 1513"/>
              <a:gd name="T71" fmla="*/ 619125 h 2046"/>
              <a:gd name="T72" fmla="*/ 573087 w 1513"/>
              <a:gd name="T73" fmla="*/ 487363 h 2046"/>
              <a:gd name="T74" fmla="*/ 706437 w 1513"/>
              <a:gd name="T75" fmla="*/ 725488 h 2046"/>
              <a:gd name="T76" fmla="*/ 719137 w 1513"/>
              <a:gd name="T77" fmla="*/ 500063 h 2046"/>
              <a:gd name="T78" fmla="*/ 812800 w 1513"/>
              <a:gd name="T79" fmla="*/ 606425 h 2046"/>
              <a:gd name="T80" fmla="*/ 1117600 w 1513"/>
              <a:gd name="T81" fmla="*/ 633413 h 2046"/>
              <a:gd name="T82" fmla="*/ 1169987 w 1513"/>
              <a:gd name="T83" fmla="*/ 606425 h 2046"/>
              <a:gd name="T84" fmla="*/ 1289050 w 1513"/>
              <a:gd name="T85" fmla="*/ 725488 h 2046"/>
              <a:gd name="T86" fmla="*/ 1474787 w 1513"/>
              <a:gd name="T87" fmla="*/ 777875 h 2046"/>
              <a:gd name="T88" fmla="*/ 1700212 w 1513"/>
              <a:gd name="T89" fmla="*/ 819150 h 2046"/>
              <a:gd name="T90" fmla="*/ 2097087 w 1513"/>
              <a:gd name="T91" fmla="*/ 884238 h 2046"/>
              <a:gd name="T92" fmla="*/ 2336800 w 1513"/>
              <a:gd name="T93" fmla="*/ 1057275 h 20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13" h="2046">
                <a:moveTo>
                  <a:pt x="1405" y="716"/>
                </a:moveTo>
                <a:cubicBezTo>
                  <a:pt x="1416" y="671"/>
                  <a:pt x="1426" y="660"/>
                  <a:pt x="1463" y="632"/>
                </a:cubicBezTo>
                <a:cubicBezTo>
                  <a:pt x="1470" y="613"/>
                  <a:pt x="1471" y="592"/>
                  <a:pt x="1480" y="574"/>
                </a:cubicBezTo>
                <a:cubicBezTo>
                  <a:pt x="1489" y="556"/>
                  <a:pt x="1513" y="524"/>
                  <a:pt x="1513" y="524"/>
                </a:cubicBezTo>
                <a:cubicBezTo>
                  <a:pt x="1505" y="516"/>
                  <a:pt x="1497" y="506"/>
                  <a:pt x="1488" y="499"/>
                </a:cubicBezTo>
                <a:cubicBezTo>
                  <a:pt x="1472" y="487"/>
                  <a:pt x="1438" y="465"/>
                  <a:pt x="1438" y="465"/>
                </a:cubicBezTo>
                <a:cubicBezTo>
                  <a:pt x="1384" y="477"/>
                  <a:pt x="1360" y="494"/>
                  <a:pt x="1330" y="541"/>
                </a:cubicBezTo>
                <a:cubicBezTo>
                  <a:pt x="1286" y="525"/>
                  <a:pt x="1293" y="497"/>
                  <a:pt x="1263" y="541"/>
                </a:cubicBezTo>
                <a:cubicBezTo>
                  <a:pt x="1260" y="555"/>
                  <a:pt x="1263" y="570"/>
                  <a:pt x="1255" y="582"/>
                </a:cubicBezTo>
                <a:cubicBezTo>
                  <a:pt x="1250" y="589"/>
                  <a:pt x="1238" y="594"/>
                  <a:pt x="1230" y="591"/>
                </a:cubicBezTo>
                <a:cubicBezTo>
                  <a:pt x="1221" y="587"/>
                  <a:pt x="1221" y="572"/>
                  <a:pt x="1213" y="566"/>
                </a:cubicBezTo>
                <a:cubicBezTo>
                  <a:pt x="1210" y="564"/>
                  <a:pt x="1166" y="550"/>
                  <a:pt x="1163" y="549"/>
                </a:cubicBezTo>
                <a:cubicBezTo>
                  <a:pt x="1134" y="520"/>
                  <a:pt x="1119" y="517"/>
                  <a:pt x="1079" y="507"/>
                </a:cubicBezTo>
                <a:cubicBezTo>
                  <a:pt x="1049" y="460"/>
                  <a:pt x="1065" y="498"/>
                  <a:pt x="1012" y="482"/>
                </a:cubicBezTo>
                <a:cubicBezTo>
                  <a:pt x="935" y="430"/>
                  <a:pt x="1071" y="517"/>
                  <a:pt x="921" y="457"/>
                </a:cubicBezTo>
                <a:cubicBezTo>
                  <a:pt x="912" y="453"/>
                  <a:pt x="912" y="438"/>
                  <a:pt x="904" y="432"/>
                </a:cubicBezTo>
                <a:cubicBezTo>
                  <a:pt x="897" y="427"/>
                  <a:pt x="887" y="427"/>
                  <a:pt x="879" y="424"/>
                </a:cubicBezTo>
                <a:cubicBezTo>
                  <a:pt x="854" y="461"/>
                  <a:pt x="853" y="475"/>
                  <a:pt x="812" y="449"/>
                </a:cubicBezTo>
                <a:cubicBezTo>
                  <a:pt x="788" y="414"/>
                  <a:pt x="799" y="375"/>
                  <a:pt x="770" y="349"/>
                </a:cubicBezTo>
                <a:cubicBezTo>
                  <a:pt x="755" y="336"/>
                  <a:pt x="720" y="315"/>
                  <a:pt x="720" y="315"/>
                </a:cubicBezTo>
                <a:cubicBezTo>
                  <a:pt x="705" y="251"/>
                  <a:pt x="699" y="258"/>
                  <a:pt x="628" y="248"/>
                </a:cubicBezTo>
                <a:cubicBezTo>
                  <a:pt x="620" y="243"/>
                  <a:pt x="610" y="239"/>
                  <a:pt x="603" y="232"/>
                </a:cubicBezTo>
                <a:cubicBezTo>
                  <a:pt x="596" y="225"/>
                  <a:pt x="596" y="212"/>
                  <a:pt x="587" y="207"/>
                </a:cubicBezTo>
                <a:cubicBezTo>
                  <a:pt x="567" y="195"/>
                  <a:pt x="542" y="197"/>
                  <a:pt x="520" y="190"/>
                </a:cubicBezTo>
                <a:cubicBezTo>
                  <a:pt x="493" y="172"/>
                  <a:pt x="481" y="150"/>
                  <a:pt x="453" y="132"/>
                </a:cubicBezTo>
                <a:cubicBezTo>
                  <a:pt x="427" y="93"/>
                  <a:pt x="431" y="90"/>
                  <a:pt x="470" y="65"/>
                </a:cubicBezTo>
                <a:cubicBezTo>
                  <a:pt x="476" y="57"/>
                  <a:pt x="489" y="50"/>
                  <a:pt x="487" y="40"/>
                </a:cubicBezTo>
                <a:cubicBezTo>
                  <a:pt x="481" y="0"/>
                  <a:pt x="447" y="19"/>
                  <a:pt x="428" y="23"/>
                </a:cubicBezTo>
                <a:cubicBezTo>
                  <a:pt x="383" y="16"/>
                  <a:pt x="362" y="4"/>
                  <a:pt x="320" y="15"/>
                </a:cubicBezTo>
                <a:cubicBezTo>
                  <a:pt x="271" y="46"/>
                  <a:pt x="218" y="56"/>
                  <a:pt x="161" y="65"/>
                </a:cubicBezTo>
                <a:cubicBezTo>
                  <a:pt x="119" y="54"/>
                  <a:pt x="110" y="54"/>
                  <a:pt x="86" y="90"/>
                </a:cubicBezTo>
                <a:cubicBezTo>
                  <a:pt x="74" y="129"/>
                  <a:pt x="66" y="169"/>
                  <a:pt x="52" y="207"/>
                </a:cubicBezTo>
                <a:cubicBezTo>
                  <a:pt x="61" y="212"/>
                  <a:pt x="68" y="219"/>
                  <a:pt x="78" y="223"/>
                </a:cubicBezTo>
                <a:cubicBezTo>
                  <a:pt x="91" y="228"/>
                  <a:pt x="107" y="224"/>
                  <a:pt x="119" y="232"/>
                </a:cubicBezTo>
                <a:cubicBezTo>
                  <a:pt x="138" y="245"/>
                  <a:pt x="125" y="278"/>
                  <a:pt x="136" y="298"/>
                </a:cubicBezTo>
                <a:cubicBezTo>
                  <a:pt x="147" y="318"/>
                  <a:pt x="191" y="326"/>
                  <a:pt x="211" y="332"/>
                </a:cubicBezTo>
                <a:cubicBezTo>
                  <a:pt x="214" y="340"/>
                  <a:pt x="220" y="348"/>
                  <a:pt x="219" y="357"/>
                </a:cubicBezTo>
                <a:cubicBezTo>
                  <a:pt x="211" y="404"/>
                  <a:pt x="154" y="365"/>
                  <a:pt x="128" y="357"/>
                </a:cubicBezTo>
                <a:cubicBezTo>
                  <a:pt x="44" y="384"/>
                  <a:pt x="93" y="419"/>
                  <a:pt x="61" y="474"/>
                </a:cubicBezTo>
                <a:cubicBezTo>
                  <a:pt x="49" y="494"/>
                  <a:pt x="11" y="524"/>
                  <a:pt x="11" y="524"/>
                </a:cubicBezTo>
                <a:cubicBezTo>
                  <a:pt x="0" y="554"/>
                  <a:pt x="5" y="621"/>
                  <a:pt x="19" y="649"/>
                </a:cubicBezTo>
                <a:cubicBezTo>
                  <a:pt x="23" y="657"/>
                  <a:pt x="36" y="654"/>
                  <a:pt x="44" y="657"/>
                </a:cubicBezTo>
                <a:cubicBezTo>
                  <a:pt x="27" y="682"/>
                  <a:pt x="12" y="704"/>
                  <a:pt x="2" y="733"/>
                </a:cubicBezTo>
                <a:cubicBezTo>
                  <a:pt x="29" y="807"/>
                  <a:pt x="59" y="774"/>
                  <a:pt x="128" y="766"/>
                </a:cubicBezTo>
                <a:cubicBezTo>
                  <a:pt x="268" y="778"/>
                  <a:pt x="185" y="756"/>
                  <a:pt x="253" y="824"/>
                </a:cubicBezTo>
                <a:cubicBezTo>
                  <a:pt x="256" y="858"/>
                  <a:pt x="247" y="894"/>
                  <a:pt x="261" y="925"/>
                </a:cubicBezTo>
                <a:cubicBezTo>
                  <a:pt x="267" y="938"/>
                  <a:pt x="292" y="924"/>
                  <a:pt x="303" y="933"/>
                </a:cubicBezTo>
                <a:cubicBezTo>
                  <a:pt x="312" y="940"/>
                  <a:pt x="305" y="957"/>
                  <a:pt x="311" y="966"/>
                </a:cubicBezTo>
                <a:cubicBezTo>
                  <a:pt x="323" y="984"/>
                  <a:pt x="346" y="993"/>
                  <a:pt x="361" y="1008"/>
                </a:cubicBezTo>
                <a:cubicBezTo>
                  <a:pt x="353" y="1014"/>
                  <a:pt x="341" y="1016"/>
                  <a:pt x="336" y="1025"/>
                </a:cubicBezTo>
                <a:cubicBezTo>
                  <a:pt x="327" y="1040"/>
                  <a:pt x="320" y="1075"/>
                  <a:pt x="320" y="1075"/>
                </a:cubicBezTo>
                <a:cubicBezTo>
                  <a:pt x="338" y="1132"/>
                  <a:pt x="349" y="1083"/>
                  <a:pt x="403" y="1100"/>
                </a:cubicBezTo>
                <a:cubicBezTo>
                  <a:pt x="411" y="1156"/>
                  <a:pt x="409" y="1170"/>
                  <a:pt x="453" y="1200"/>
                </a:cubicBezTo>
                <a:cubicBezTo>
                  <a:pt x="456" y="1231"/>
                  <a:pt x="456" y="1262"/>
                  <a:pt x="462" y="1292"/>
                </a:cubicBezTo>
                <a:cubicBezTo>
                  <a:pt x="472" y="1337"/>
                  <a:pt x="536" y="1343"/>
                  <a:pt x="570" y="1350"/>
                </a:cubicBezTo>
                <a:cubicBezTo>
                  <a:pt x="588" y="1405"/>
                  <a:pt x="593" y="1457"/>
                  <a:pt x="637" y="1501"/>
                </a:cubicBezTo>
                <a:cubicBezTo>
                  <a:pt x="654" y="1518"/>
                  <a:pt x="710" y="1556"/>
                  <a:pt x="687" y="1551"/>
                </a:cubicBezTo>
                <a:cubicBezTo>
                  <a:pt x="636" y="1540"/>
                  <a:pt x="659" y="1546"/>
                  <a:pt x="620" y="1534"/>
                </a:cubicBezTo>
                <a:cubicBezTo>
                  <a:pt x="612" y="1537"/>
                  <a:pt x="602" y="1537"/>
                  <a:pt x="595" y="1542"/>
                </a:cubicBezTo>
                <a:cubicBezTo>
                  <a:pt x="587" y="1548"/>
                  <a:pt x="588" y="1564"/>
                  <a:pt x="578" y="1567"/>
                </a:cubicBezTo>
                <a:cubicBezTo>
                  <a:pt x="567" y="1571"/>
                  <a:pt x="556" y="1562"/>
                  <a:pt x="545" y="1559"/>
                </a:cubicBezTo>
                <a:cubicBezTo>
                  <a:pt x="494" y="1575"/>
                  <a:pt x="492" y="1629"/>
                  <a:pt x="478" y="1676"/>
                </a:cubicBezTo>
                <a:cubicBezTo>
                  <a:pt x="417" y="1634"/>
                  <a:pt x="444" y="1654"/>
                  <a:pt x="395" y="1617"/>
                </a:cubicBezTo>
                <a:cubicBezTo>
                  <a:pt x="370" y="1626"/>
                  <a:pt x="320" y="1642"/>
                  <a:pt x="320" y="1642"/>
                </a:cubicBezTo>
                <a:cubicBezTo>
                  <a:pt x="312" y="1648"/>
                  <a:pt x="301" y="1651"/>
                  <a:pt x="295" y="1659"/>
                </a:cubicBezTo>
                <a:cubicBezTo>
                  <a:pt x="256" y="1707"/>
                  <a:pt x="343" y="1729"/>
                  <a:pt x="370" y="1734"/>
                </a:cubicBezTo>
                <a:cubicBezTo>
                  <a:pt x="405" y="1758"/>
                  <a:pt x="408" y="1793"/>
                  <a:pt x="445" y="1818"/>
                </a:cubicBezTo>
                <a:cubicBezTo>
                  <a:pt x="456" y="1835"/>
                  <a:pt x="467" y="1851"/>
                  <a:pt x="478" y="1868"/>
                </a:cubicBezTo>
                <a:cubicBezTo>
                  <a:pt x="487" y="1881"/>
                  <a:pt x="514" y="1890"/>
                  <a:pt x="528" y="1893"/>
                </a:cubicBezTo>
                <a:cubicBezTo>
                  <a:pt x="569" y="1903"/>
                  <a:pt x="605" y="1912"/>
                  <a:pt x="645" y="1926"/>
                </a:cubicBezTo>
                <a:cubicBezTo>
                  <a:pt x="679" y="1938"/>
                  <a:pt x="700" y="1952"/>
                  <a:pt x="737" y="1960"/>
                </a:cubicBezTo>
                <a:cubicBezTo>
                  <a:pt x="784" y="1990"/>
                  <a:pt x="757" y="2011"/>
                  <a:pt x="804" y="2043"/>
                </a:cubicBezTo>
                <a:cubicBezTo>
                  <a:pt x="815" y="2040"/>
                  <a:pt x="833" y="2046"/>
                  <a:pt x="837" y="2035"/>
                </a:cubicBezTo>
                <a:cubicBezTo>
                  <a:pt x="837" y="2035"/>
                  <a:pt x="833" y="1960"/>
                  <a:pt x="820" y="1943"/>
                </a:cubicBezTo>
                <a:cubicBezTo>
                  <a:pt x="805" y="1924"/>
                  <a:pt x="770" y="1893"/>
                  <a:pt x="770" y="1893"/>
                </a:cubicBezTo>
                <a:cubicBezTo>
                  <a:pt x="765" y="1825"/>
                  <a:pt x="782" y="1781"/>
                  <a:pt x="720" y="1759"/>
                </a:cubicBezTo>
                <a:cubicBezTo>
                  <a:pt x="660" y="1772"/>
                  <a:pt x="689" y="1761"/>
                  <a:pt x="628" y="1801"/>
                </a:cubicBezTo>
                <a:cubicBezTo>
                  <a:pt x="620" y="1807"/>
                  <a:pt x="611" y="1812"/>
                  <a:pt x="603" y="1818"/>
                </a:cubicBezTo>
                <a:cubicBezTo>
                  <a:pt x="595" y="1823"/>
                  <a:pt x="578" y="1834"/>
                  <a:pt x="578" y="1834"/>
                </a:cubicBezTo>
                <a:cubicBezTo>
                  <a:pt x="565" y="1830"/>
                  <a:pt x="528" y="1822"/>
                  <a:pt x="528" y="1801"/>
                </a:cubicBezTo>
                <a:cubicBezTo>
                  <a:pt x="528" y="1789"/>
                  <a:pt x="571" y="1778"/>
                  <a:pt x="578" y="1776"/>
                </a:cubicBezTo>
                <a:cubicBezTo>
                  <a:pt x="596" y="1725"/>
                  <a:pt x="579" y="1688"/>
                  <a:pt x="537" y="1659"/>
                </a:cubicBezTo>
                <a:cubicBezTo>
                  <a:pt x="516" y="1599"/>
                  <a:pt x="533" y="1659"/>
                  <a:pt x="553" y="1659"/>
                </a:cubicBezTo>
                <a:cubicBezTo>
                  <a:pt x="565" y="1659"/>
                  <a:pt x="570" y="1642"/>
                  <a:pt x="578" y="1634"/>
                </a:cubicBezTo>
                <a:cubicBezTo>
                  <a:pt x="589" y="1594"/>
                  <a:pt x="589" y="1569"/>
                  <a:pt x="637" y="1584"/>
                </a:cubicBezTo>
                <a:cubicBezTo>
                  <a:pt x="645" y="1592"/>
                  <a:pt x="650" y="1609"/>
                  <a:pt x="662" y="1609"/>
                </a:cubicBezTo>
                <a:cubicBezTo>
                  <a:pt x="672" y="1609"/>
                  <a:pt x="675" y="1593"/>
                  <a:pt x="679" y="1584"/>
                </a:cubicBezTo>
                <a:cubicBezTo>
                  <a:pt x="686" y="1568"/>
                  <a:pt x="695" y="1534"/>
                  <a:pt x="695" y="1534"/>
                </a:cubicBezTo>
                <a:cubicBezTo>
                  <a:pt x="692" y="1515"/>
                  <a:pt x="696" y="1493"/>
                  <a:pt x="687" y="1476"/>
                </a:cubicBezTo>
                <a:cubicBezTo>
                  <a:pt x="676" y="1455"/>
                  <a:pt x="650" y="1445"/>
                  <a:pt x="637" y="1425"/>
                </a:cubicBezTo>
                <a:cubicBezTo>
                  <a:pt x="613" y="1389"/>
                  <a:pt x="594" y="1352"/>
                  <a:pt x="570" y="1317"/>
                </a:cubicBezTo>
                <a:cubicBezTo>
                  <a:pt x="559" y="1284"/>
                  <a:pt x="537" y="1275"/>
                  <a:pt x="512" y="1250"/>
                </a:cubicBezTo>
                <a:cubicBezTo>
                  <a:pt x="499" y="1214"/>
                  <a:pt x="488" y="1179"/>
                  <a:pt x="478" y="1142"/>
                </a:cubicBezTo>
                <a:cubicBezTo>
                  <a:pt x="475" y="1111"/>
                  <a:pt x="482" y="1078"/>
                  <a:pt x="470" y="1050"/>
                </a:cubicBezTo>
                <a:cubicBezTo>
                  <a:pt x="456" y="1016"/>
                  <a:pt x="404" y="986"/>
                  <a:pt x="370" y="975"/>
                </a:cubicBezTo>
                <a:cubicBezTo>
                  <a:pt x="366" y="964"/>
                  <a:pt x="356" y="936"/>
                  <a:pt x="353" y="925"/>
                </a:cubicBezTo>
                <a:cubicBezTo>
                  <a:pt x="350" y="911"/>
                  <a:pt x="354" y="894"/>
                  <a:pt x="345" y="883"/>
                </a:cubicBezTo>
                <a:cubicBezTo>
                  <a:pt x="338" y="874"/>
                  <a:pt x="322" y="877"/>
                  <a:pt x="311" y="874"/>
                </a:cubicBezTo>
                <a:cubicBezTo>
                  <a:pt x="298" y="835"/>
                  <a:pt x="306" y="824"/>
                  <a:pt x="270" y="799"/>
                </a:cubicBezTo>
                <a:cubicBezTo>
                  <a:pt x="255" y="756"/>
                  <a:pt x="256" y="786"/>
                  <a:pt x="286" y="766"/>
                </a:cubicBezTo>
                <a:cubicBezTo>
                  <a:pt x="296" y="760"/>
                  <a:pt x="303" y="749"/>
                  <a:pt x="311" y="741"/>
                </a:cubicBezTo>
                <a:cubicBezTo>
                  <a:pt x="314" y="724"/>
                  <a:pt x="327" y="706"/>
                  <a:pt x="320" y="691"/>
                </a:cubicBezTo>
                <a:cubicBezTo>
                  <a:pt x="311" y="673"/>
                  <a:pt x="287" y="668"/>
                  <a:pt x="270" y="657"/>
                </a:cubicBezTo>
                <a:cubicBezTo>
                  <a:pt x="261" y="651"/>
                  <a:pt x="244" y="641"/>
                  <a:pt x="244" y="641"/>
                </a:cubicBezTo>
                <a:cubicBezTo>
                  <a:pt x="224" y="610"/>
                  <a:pt x="212" y="610"/>
                  <a:pt x="178" y="599"/>
                </a:cubicBezTo>
                <a:cubicBezTo>
                  <a:pt x="148" y="555"/>
                  <a:pt x="100" y="527"/>
                  <a:pt x="69" y="482"/>
                </a:cubicBezTo>
                <a:cubicBezTo>
                  <a:pt x="74" y="463"/>
                  <a:pt x="74" y="440"/>
                  <a:pt x="86" y="424"/>
                </a:cubicBezTo>
                <a:cubicBezTo>
                  <a:pt x="110" y="394"/>
                  <a:pt x="174" y="394"/>
                  <a:pt x="203" y="390"/>
                </a:cubicBezTo>
                <a:cubicBezTo>
                  <a:pt x="212" y="363"/>
                  <a:pt x="213" y="327"/>
                  <a:pt x="236" y="307"/>
                </a:cubicBezTo>
                <a:cubicBezTo>
                  <a:pt x="251" y="294"/>
                  <a:pt x="286" y="273"/>
                  <a:pt x="286" y="273"/>
                </a:cubicBezTo>
                <a:cubicBezTo>
                  <a:pt x="314" y="283"/>
                  <a:pt x="336" y="290"/>
                  <a:pt x="361" y="307"/>
                </a:cubicBezTo>
                <a:cubicBezTo>
                  <a:pt x="386" y="376"/>
                  <a:pt x="381" y="371"/>
                  <a:pt x="462" y="382"/>
                </a:cubicBezTo>
                <a:cubicBezTo>
                  <a:pt x="474" y="421"/>
                  <a:pt x="465" y="429"/>
                  <a:pt x="436" y="457"/>
                </a:cubicBezTo>
                <a:cubicBezTo>
                  <a:pt x="421" y="505"/>
                  <a:pt x="428" y="474"/>
                  <a:pt x="445" y="457"/>
                </a:cubicBezTo>
                <a:cubicBezTo>
                  <a:pt x="452" y="450"/>
                  <a:pt x="462" y="446"/>
                  <a:pt x="470" y="440"/>
                </a:cubicBezTo>
                <a:cubicBezTo>
                  <a:pt x="502" y="391"/>
                  <a:pt x="528" y="380"/>
                  <a:pt x="470" y="340"/>
                </a:cubicBezTo>
                <a:cubicBezTo>
                  <a:pt x="464" y="332"/>
                  <a:pt x="460" y="322"/>
                  <a:pt x="453" y="315"/>
                </a:cubicBezTo>
                <a:cubicBezTo>
                  <a:pt x="433" y="295"/>
                  <a:pt x="401" y="291"/>
                  <a:pt x="462" y="307"/>
                </a:cubicBezTo>
                <a:cubicBezTo>
                  <a:pt x="472" y="323"/>
                  <a:pt x="477" y="342"/>
                  <a:pt x="487" y="357"/>
                </a:cubicBezTo>
                <a:cubicBezTo>
                  <a:pt x="494" y="367"/>
                  <a:pt x="505" y="373"/>
                  <a:pt x="512" y="382"/>
                </a:cubicBezTo>
                <a:cubicBezTo>
                  <a:pt x="518" y="390"/>
                  <a:pt x="523" y="399"/>
                  <a:pt x="528" y="407"/>
                </a:cubicBezTo>
                <a:cubicBezTo>
                  <a:pt x="553" y="404"/>
                  <a:pt x="578" y="399"/>
                  <a:pt x="603" y="399"/>
                </a:cubicBezTo>
                <a:cubicBezTo>
                  <a:pt x="716" y="399"/>
                  <a:pt x="645" y="418"/>
                  <a:pt x="704" y="399"/>
                </a:cubicBezTo>
                <a:cubicBezTo>
                  <a:pt x="709" y="391"/>
                  <a:pt x="747" y="349"/>
                  <a:pt x="695" y="349"/>
                </a:cubicBezTo>
                <a:cubicBezTo>
                  <a:pt x="685" y="349"/>
                  <a:pt x="704" y="368"/>
                  <a:pt x="712" y="374"/>
                </a:cubicBezTo>
                <a:cubicBezTo>
                  <a:pt x="719" y="379"/>
                  <a:pt x="729" y="379"/>
                  <a:pt x="737" y="382"/>
                </a:cubicBezTo>
                <a:cubicBezTo>
                  <a:pt x="761" y="398"/>
                  <a:pt x="765" y="397"/>
                  <a:pt x="779" y="424"/>
                </a:cubicBezTo>
                <a:cubicBezTo>
                  <a:pt x="783" y="432"/>
                  <a:pt x="781" y="443"/>
                  <a:pt x="787" y="449"/>
                </a:cubicBezTo>
                <a:cubicBezTo>
                  <a:pt x="793" y="455"/>
                  <a:pt x="804" y="454"/>
                  <a:pt x="812" y="457"/>
                </a:cubicBezTo>
                <a:cubicBezTo>
                  <a:pt x="829" y="454"/>
                  <a:pt x="846" y="453"/>
                  <a:pt x="862" y="449"/>
                </a:cubicBezTo>
                <a:cubicBezTo>
                  <a:pt x="871" y="447"/>
                  <a:pt x="879" y="437"/>
                  <a:pt x="887" y="440"/>
                </a:cubicBezTo>
                <a:cubicBezTo>
                  <a:pt x="912" y="448"/>
                  <a:pt x="912" y="476"/>
                  <a:pt x="929" y="490"/>
                </a:cubicBezTo>
                <a:cubicBezTo>
                  <a:pt x="953" y="510"/>
                  <a:pt x="990" y="503"/>
                  <a:pt x="1021" y="507"/>
                </a:cubicBezTo>
                <a:cubicBezTo>
                  <a:pt x="1029" y="513"/>
                  <a:pt x="1036" y="522"/>
                  <a:pt x="1046" y="524"/>
                </a:cubicBezTo>
                <a:cubicBezTo>
                  <a:pt x="1055" y="526"/>
                  <a:pt x="1062" y="516"/>
                  <a:pt x="1071" y="516"/>
                </a:cubicBezTo>
                <a:cubicBezTo>
                  <a:pt x="1093" y="516"/>
                  <a:pt x="1116" y="521"/>
                  <a:pt x="1138" y="524"/>
                </a:cubicBezTo>
                <a:cubicBezTo>
                  <a:pt x="1157" y="554"/>
                  <a:pt x="1170" y="581"/>
                  <a:pt x="1196" y="607"/>
                </a:cubicBezTo>
                <a:cubicBezTo>
                  <a:pt x="1258" y="600"/>
                  <a:pt x="1279" y="599"/>
                  <a:pt x="1321" y="557"/>
                </a:cubicBezTo>
                <a:cubicBezTo>
                  <a:pt x="1420" y="575"/>
                  <a:pt x="1389" y="599"/>
                  <a:pt x="1396" y="716"/>
                </a:cubicBezTo>
                <a:cubicBezTo>
                  <a:pt x="1407" y="710"/>
                  <a:pt x="1418" y="703"/>
                  <a:pt x="1430" y="699"/>
                </a:cubicBezTo>
                <a:cubicBezTo>
                  <a:pt x="1480" y="682"/>
                  <a:pt x="1472" y="709"/>
                  <a:pt x="1472" y="666"/>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16" name="Line 8">
            <a:extLst>
              <a:ext uri="{FF2B5EF4-FFF2-40B4-BE49-F238E27FC236}">
                <a16:creationId xmlns:a16="http://schemas.microsoft.com/office/drawing/2014/main" id="{455B0313-BF8D-4632-ACAD-4453FD3BE9CC}"/>
              </a:ext>
            </a:extLst>
          </p:cNvPr>
          <p:cNvSpPr>
            <a:spLocks noChangeShapeType="1"/>
          </p:cNvSpPr>
          <p:nvPr/>
        </p:nvSpPr>
        <p:spPr bwMode="auto">
          <a:xfrm flipH="1">
            <a:off x="2803921" y="620315"/>
            <a:ext cx="917972" cy="5715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17" name="Freeform 9">
            <a:extLst>
              <a:ext uri="{FF2B5EF4-FFF2-40B4-BE49-F238E27FC236}">
                <a16:creationId xmlns:a16="http://schemas.microsoft.com/office/drawing/2014/main" id="{6053F48C-A842-43B4-A504-C516162B1025}"/>
              </a:ext>
            </a:extLst>
          </p:cNvPr>
          <p:cNvSpPr>
            <a:spLocks/>
          </p:cNvSpPr>
          <p:nvPr/>
        </p:nvSpPr>
        <p:spPr bwMode="auto">
          <a:xfrm>
            <a:off x="3398043" y="1646633"/>
            <a:ext cx="1208485" cy="1620441"/>
          </a:xfrm>
          <a:custGeom>
            <a:avLst/>
            <a:gdLst>
              <a:gd name="T0" fmla="*/ 1409329 w 1061"/>
              <a:gd name="T1" fmla="*/ 46216 h 1309"/>
              <a:gd name="T2" fmla="*/ 1155711 w 1061"/>
              <a:gd name="T3" fmla="*/ 18156 h 1309"/>
              <a:gd name="T4" fmla="*/ 1155711 w 1061"/>
              <a:gd name="T5" fmla="*/ 183213 h 1309"/>
              <a:gd name="T6" fmla="*/ 1066109 w 1061"/>
              <a:gd name="T7" fmla="*/ 211272 h 1309"/>
              <a:gd name="T8" fmla="*/ 952209 w 1061"/>
              <a:gd name="T9" fmla="*/ 59420 h 1309"/>
              <a:gd name="T10" fmla="*/ 864125 w 1061"/>
              <a:gd name="T11" fmla="*/ 239332 h 1309"/>
              <a:gd name="T12" fmla="*/ 952209 w 1061"/>
              <a:gd name="T13" fmla="*/ 239332 h 1309"/>
              <a:gd name="T14" fmla="*/ 964358 w 1061"/>
              <a:gd name="T15" fmla="*/ 389533 h 1309"/>
              <a:gd name="T16" fmla="*/ 1002325 w 1061"/>
              <a:gd name="T17" fmla="*/ 417593 h 1309"/>
              <a:gd name="T18" fmla="*/ 812491 w 1061"/>
              <a:gd name="T19" fmla="*/ 582649 h 1309"/>
              <a:gd name="T20" fmla="*/ 774524 w 1061"/>
              <a:gd name="T21" fmla="*/ 610709 h 1309"/>
              <a:gd name="T22" fmla="*/ 724407 w 1061"/>
              <a:gd name="T23" fmla="*/ 693237 h 1309"/>
              <a:gd name="T24" fmla="*/ 736557 w 1061"/>
              <a:gd name="T25" fmla="*/ 762560 h 1309"/>
              <a:gd name="T26" fmla="*/ 876275 w 1061"/>
              <a:gd name="T27" fmla="*/ 803825 h 1309"/>
              <a:gd name="T28" fmla="*/ 888424 w 1061"/>
              <a:gd name="T29" fmla="*/ 858293 h 1309"/>
              <a:gd name="T30" fmla="*/ 926391 w 1061"/>
              <a:gd name="T31" fmla="*/ 886353 h 1309"/>
              <a:gd name="T32" fmla="*/ 914242 w 1061"/>
              <a:gd name="T33" fmla="*/ 1285789 h 1309"/>
              <a:gd name="T34" fmla="*/ 672773 w 1061"/>
              <a:gd name="T35" fmla="*/ 1203261 h 1309"/>
              <a:gd name="T36" fmla="*/ 622656 w 1061"/>
              <a:gd name="T37" fmla="*/ 1216466 h 1309"/>
              <a:gd name="T38" fmla="*/ 558872 w 1061"/>
              <a:gd name="T39" fmla="*/ 1340258 h 1309"/>
              <a:gd name="T40" fmla="*/ 495088 w 1061"/>
              <a:gd name="T41" fmla="*/ 1422786 h 1309"/>
              <a:gd name="T42" fmla="*/ 369038 w 1061"/>
              <a:gd name="T43" fmla="*/ 1381522 h 1309"/>
              <a:gd name="T44" fmla="*/ 267287 w 1061"/>
              <a:gd name="T45" fmla="*/ 1548229 h 1309"/>
              <a:gd name="T46" fmla="*/ 127569 w 1061"/>
              <a:gd name="T47" fmla="*/ 1837077 h 1309"/>
              <a:gd name="T48" fmla="*/ 89602 w 1061"/>
              <a:gd name="T49" fmla="*/ 1878342 h 1309"/>
              <a:gd name="T50" fmla="*/ 39486 w 1061"/>
              <a:gd name="T51" fmla="*/ 1960870 h 1309"/>
              <a:gd name="T52" fmla="*/ 39486 w 1061"/>
              <a:gd name="T53" fmla="*/ 2125926 h 1309"/>
              <a:gd name="T54" fmla="*/ 141237 w 1061"/>
              <a:gd name="T55" fmla="*/ 2140781 h 1309"/>
              <a:gd name="T56" fmla="*/ 280955 w 1061"/>
              <a:gd name="T57" fmla="*/ 2112722 h 1309"/>
              <a:gd name="T58" fmla="*/ 381187 w 1061"/>
              <a:gd name="T59" fmla="*/ 2002134 h 1309"/>
              <a:gd name="T60" fmla="*/ 482938 w 1061"/>
              <a:gd name="T61" fmla="*/ 1891546 h 1309"/>
              <a:gd name="T62" fmla="*/ 520905 w 1061"/>
              <a:gd name="T63" fmla="*/ 1767754 h 1309"/>
              <a:gd name="T64" fmla="*/ 596839 w 1061"/>
              <a:gd name="T65" fmla="*/ 1713285 h 1309"/>
              <a:gd name="T66" fmla="*/ 648474 w 1061"/>
              <a:gd name="T67" fmla="*/ 1630757 h 1309"/>
              <a:gd name="T68" fmla="*/ 660623 w 1061"/>
              <a:gd name="T69" fmla="*/ 1589493 h 1309"/>
              <a:gd name="T70" fmla="*/ 964358 w 1061"/>
              <a:gd name="T71" fmla="*/ 1506965 h 1309"/>
              <a:gd name="T72" fmla="*/ 1066109 w 1061"/>
              <a:gd name="T73" fmla="*/ 1396377 h 1309"/>
              <a:gd name="T74" fmla="*/ 1078258 w 1061"/>
              <a:gd name="T75" fmla="*/ 858293 h 1309"/>
              <a:gd name="T76" fmla="*/ 1167860 w 1061"/>
              <a:gd name="T77" fmla="*/ 680032 h 1309"/>
              <a:gd name="T78" fmla="*/ 1269611 w 1061"/>
              <a:gd name="T79" fmla="*/ 528180 h 1309"/>
              <a:gd name="T80" fmla="*/ 1447296 w 1061"/>
              <a:gd name="T81" fmla="*/ 458857 h 1309"/>
              <a:gd name="T82" fmla="*/ 1485263 w 1061"/>
              <a:gd name="T83" fmla="*/ 335064 h 1309"/>
              <a:gd name="T84" fmla="*/ 1447296 w 1061"/>
              <a:gd name="T85" fmla="*/ 293800 h 1309"/>
              <a:gd name="T86" fmla="*/ 1421479 w 1061"/>
              <a:gd name="T87" fmla="*/ 252536 h 1309"/>
              <a:gd name="T88" fmla="*/ 1509562 w 1061"/>
              <a:gd name="T89" fmla="*/ 183213 h 1309"/>
              <a:gd name="T90" fmla="*/ 1599164 w 1061"/>
              <a:gd name="T91" fmla="*/ 170008 h 1309"/>
              <a:gd name="T92" fmla="*/ 1561197 w 1061"/>
              <a:gd name="T93" fmla="*/ 141948 h 1309"/>
              <a:gd name="T94" fmla="*/ 1509562 w 1061"/>
              <a:gd name="T95" fmla="*/ 128744 h 1309"/>
              <a:gd name="T96" fmla="*/ 1395661 w 1061"/>
              <a:gd name="T97" fmla="*/ 59420 h 1309"/>
              <a:gd name="T98" fmla="*/ 1409329 w 1061"/>
              <a:gd name="T99" fmla="*/ 46216 h 13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61" h="1309">
                <a:moveTo>
                  <a:pt x="928" y="28"/>
                </a:moveTo>
                <a:cubicBezTo>
                  <a:pt x="847" y="0"/>
                  <a:pt x="894" y="2"/>
                  <a:pt x="761" y="11"/>
                </a:cubicBezTo>
                <a:cubicBezTo>
                  <a:pt x="767" y="45"/>
                  <a:pt x="778" y="77"/>
                  <a:pt x="761" y="111"/>
                </a:cubicBezTo>
                <a:cubicBezTo>
                  <a:pt x="760" y="113"/>
                  <a:pt x="712" y="125"/>
                  <a:pt x="702" y="128"/>
                </a:cubicBezTo>
                <a:cubicBezTo>
                  <a:pt x="661" y="100"/>
                  <a:pt x="673" y="68"/>
                  <a:pt x="627" y="36"/>
                </a:cubicBezTo>
                <a:cubicBezTo>
                  <a:pt x="547" y="51"/>
                  <a:pt x="559" y="53"/>
                  <a:pt x="569" y="145"/>
                </a:cubicBezTo>
                <a:cubicBezTo>
                  <a:pt x="614" y="129"/>
                  <a:pt x="612" y="95"/>
                  <a:pt x="627" y="145"/>
                </a:cubicBezTo>
                <a:cubicBezTo>
                  <a:pt x="630" y="175"/>
                  <a:pt x="626" y="207"/>
                  <a:pt x="635" y="236"/>
                </a:cubicBezTo>
                <a:cubicBezTo>
                  <a:pt x="638" y="246"/>
                  <a:pt x="658" y="243"/>
                  <a:pt x="660" y="253"/>
                </a:cubicBezTo>
                <a:cubicBezTo>
                  <a:pt x="682" y="338"/>
                  <a:pt x="586" y="348"/>
                  <a:pt x="535" y="353"/>
                </a:cubicBezTo>
                <a:cubicBezTo>
                  <a:pt x="527" y="359"/>
                  <a:pt x="517" y="362"/>
                  <a:pt x="510" y="370"/>
                </a:cubicBezTo>
                <a:cubicBezTo>
                  <a:pt x="497" y="385"/>
                  <a:pt x="477" y="420"/>
                  <a:pt x="477" y="420"/>
                </a:cubicBezTo>
                <a:cubicBezTo>
                  <a:pt x="480" y="434"/>
                  <a:pt x="475" y="452"/>
                  <a:pt x="485" y="462"/>
                </a:cubicBezTo>
                <a:cubicBezTo>
                  <a:pt x="488" y="465"/>
                  <a:pt x="560" y="481"/>
                  <a:pt x="577" y="487"/>
                </a:cubicBezTo>
                <a:cubicBezTo>
                  <a:pt x="580" y="498"/>
                  <a:pt x="579" y="511"/>
                  <a:pt x="585" y="520"/>
                </a:cubicBezTo>
                <a:cubicBezTo>
                  <a:pt x="591" y="528"/>
                  <a:pt x="609" y="527"/>
                  <a:pt x="610" y="537"/>
                </a:cubicBezTo>
                <a:cubicBezTo>
                  <a:pt x="615" y="618"/>
                  <a:pt x="605" y="698"/>
                  <a:pt x="602" y="779"/>
                </a:cubicBezTo>
                <a:cubicBezTo>
                  <a:pt x="548" y="766"/>
                  <a:pt x="496" y="746"/>
                  <a:pt x="443" y="729"/>
                </a:cubicBezTo>
                <a:cubicBezTo>
                  <a:pt x="432" y="732"/>
                  <a:pt x="419" y="730"/>
                  <a:pt x="410" y="737"/>
                </a:cubicBezTo>
                <a:cubicBezTo>
                  <a:pt x="369" y="773"/>
                  <a:pt x="385" y="778"/>
                  <a:pt x="368" y="812"/>
                </a:cubicBezTo>
                <a:cubicBezTo>
                  <a:pt x="355" y="838"/>
                  <a:pt x="348" y="841"/>
                  <a:pt x="326" y="862"/>
                </a:cubicBezTo>
                <a:cubicBezTo>
                  <a:pt x="267" y="823"/>
                  <a:pt x="295" y="824"/>
                  <a:pt x="243" y="837"/>
                </a:cubicBezTo>
                <a:cubicBezTo>
                  <a:pt x="230" y="879"/>
                  <a:pt x="200" y="903"/>
                  <a:pt x="176" y="938"/>
                </a:cubicBezTo>
                <a:cubicBezTo>
                  <a:pt x="161" y="1034"/>
                  <a:pt x="137" y="1035"/>
                  <a:pt x="84" y="1113"/>
                </a:cubicBezTo>
                <a:cubicBezTo>
                  <a:pt x="77" y="1123"/>
                  <a:pt x="66" y="1129"/>
                  <a:pt x="59" y="1138"/>
                </a:cubicBezTo>
                <a:cubicBezTo>
                  <a:pt x="47" y="1154"/>
                  <a:pt x="26" y="1188"/>
                  <a:pt x="26" y="1188"/>
                </a:cubicBezTo>
                <a:cubicBezTo>
                  <a:pt x="16" y="1218"/>
                  <a:pt x="0" y="1259"/>
                  <a:pt x="26" y="1288"/>
                </a:cubicBezTo>
                <a:cubicBezTo>
                  <a:pt x="41" y="1305"/>
                  <a:pt x="71" y="1294"/>
                  <a:pt x="93" y="1297"/>
                </a:cubicBezTo>
                <a:cubicBezTo>
                  <a:pt x="130" y="1309"/>
                  <a:pt x="153" y="1302"/>
                  <a:pt x="185" y="1280"/>
                </a:cubicBezTo>
                <a:cubicBezTo>
                  <a:pt x="204" y="1251"/>
                  <a:pt x="222" y="1232"/>
                  <a:pt x="251" y="1213"/>
                </a:cubicBezTo>
                <a:cubicBezTo>
                  <a:pt x="270" y="1185"/>
                  <a:pt x="294" y="1170"/>
                  <a:pt x="318" y="1146"/>
                </a:cubicBezTo>
                <a:cubicBezTo>
                  <a:pt x="323" y="1117"/>
                  <a:pt x="319" y="1091"/>
                  <a:pt x="343" y="1071"/>
                </a:cubicBezTo>
                <a:cubicBezTo>
                  <a:pt x="358" y="1058"/>
                  <a:pt x="393" y="1038"/>
                  <a:pt x="393" y="1038"/>
                </a:cubicBezTo>
                <a:cubicBezTo>
                  <a:pt x="416" y="975"/>
                  <a:pt x="383" y="1055"/>
                  <a:pt x="427" y="988"/>
                </a:cubicBezTo>
                <a:cubicBezTo>
                  <a:pt x="432" y="981"/>
                  <a:pt x="430" y="970"/>
                  <a:pt x="435" y="963"/>
                </a:cubicBezTo>
                <a:cubicBezTo>
                  <a:pt x="464" y="926"/>
                  <a:pt x="598" y="917"/>
                  <a:pt x="635" y="913"/>
                </a:cubicBezTo>
                <a:cubicBezTo>
                  <a:pt x="659" y="865"/>
                  <a:pt x="666" y="882"/>
                  <a:pt x="702" y="846"/>
                </a:cubicBezTo>
                <a:cubicBezTo>
                  <a:pt x="728" y="707"/>
                  <a:pt x="719" y="771"/>
                  <a:pt x="710" y="520"/>
                </a:cubicBezTo>
                <a:cubicBezTo>
                  <a:pt x="723" y="426"/>
                  <a:pt x="714" y="467"/>
                  <a:pt x="769" y="412"/>
                </a:cubicBezTo>
                <a:cubicBezTo>
                  <a:pt x="787" y="355"/>
                  <a:pt x="773" y="340"/>
                  <a:pt x="836" y="320"/>
                </a:cubicBezTo>
                <a:cubicBezTo>
                  <a:pt x="905" y="273"/>
                  <a:pt x="866" y="288"/>
                  <a:pt x="953" y="278"/>
                </a:cubicBezTo>
                <a:cubicBezTo>
                  <a:pt x="974" y="247"/>
                  <a:pt x="1000" y="236"/>
                  <a:pt x="978" y="203"/>
                </a:cubicBezTo>
                <a:cubicBezTo>
                  <a:pt x="972" y="193"/>
                  <a:pt x="961" y="187"/>
                  <a:pt x="953" y="178"/>
                </a:cubicBezTo>
                <a:cubicBezTo>
                  <a:pt x="947" y="170"/>
                  <a:pt x="942" y="161"/>
                  <a:pt x="936" y="153"/>
                </a:cubicBezTo>
                <a:cubicBezTo>
                  <a:pt x="915" y="88"/>
                  <a:pt x="933" y="103"/>
                  <a:pt x="994" y="111"/>
                </a:cubicBezTo>
                <a:cubicBezTo>
                  <a:pt x="1014" y="108"/>
                  <a:pt x="1037" y="115"/>
                  <a:pt x="1053" y="103"/>
                </a:cubicBezTo>
                <a:cubicBezTo>
                  <a:pt x="1061" y="97"/>
                  <a:pt x="1037" y="90"/>
                  <a:pt x="1028" y="86"/>
                </a:cubicBezTo>
                <a:cubicBezTo>
                  <a:pt x="1017" y="81"/>
                  <a:pt x="1005" y="81"/>
                  <a:pt x="994" y="78"/>
                </a:cubicBezTo>
                <a:cubicBezTo>
                  <a:pt x="976" y="66"/>
                  <a:pt x="931" y="55"/>
                  <a:pt x="919" y="36"/>
                </a:cubicBezTo>
                <a:cubicBezTo>
                  <a:pt x="917" y="33"/>
                  <a:pt x="925" y="31"/>
                  <a:pt x="928" y="28"/>
                </a:cubicBezTo>
                <a:close/>
              </a:path>
            </a:pathLst>
          </a:custGeom>
          <a:noFill/>
          <a:ln w="5715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18" name="Line 10">
            <a:extLst>
              <a:ext uri="{FF2B5EF4-FFF2-40B4-BE49-F238E27FC236}">
                <a16:creationId xmlns:a16="http://schemas.microsoft.com/office/drawing/2014/main" id="{BCC4EC82-0A12-41A4-9E97-41B788B14909}"/>
              </a:ext>
            </a:extLst>
          </p:cNvPr>
          <p:cNvSpPr>
            <a:spLocks noChangeShapeType="1"/>
          </p:cNvSpPr>
          <p:nvPr/>
        </p:nvSpPr>
        <p:spPr bwMode="auto">
          <a:xfrm flipH="1">
            <a:off x="3506391" y="675083"/>
            <a:ext cx="1587103" cy="70127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19" name="Text Box 11">
            <a:extLst>
              <a:ext uri="{FF2B5EF4-FFF2-40B4-BE49-F238E27FC236}">
                <a16:creationId xmlns:a16="http://schemas.microsoft.com/office/drawing/2014/main" id="{F0BE61F1-AE42-408A-BB96-E9BA88EEAB93}"/>
              </a:ext>
            </a:extLst>
          </p:cNvPr>
          <p:cNvSpPr txBox="1">
            <a:spLocks noChangeArrowheads="1"/>
          </p:cNvSpPr>
          <p:nvPr/>
        </p:nvSpPr>
        <p:spPr bwMode="auto">
          <a:xfrm>
            <a:off x="5666184" y="458389"/>
            <a:ext cx="857250" cy="507831"/>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vi-VN" sz="1350" b="1">
                <a:solidFill>
                  <a:srgbClr val="FFFF00"/>
                </a:solidFill>
                <a:latin typeface="Tahoma" panose="020B0604030504040204" pitchFamily="34" charset="0"/>
              </a:rPr>
              <a:t>Đất phù sa</a:t>
            </a:r>
          </a:p>
        </p:txBody>
      </p:sp>
      <p:sp>
        <p:nvSpPr>
          <p:cNvPr id="17420" name="Freeform 12">
            <a:extLst>
              <a:ext uri="{FF2B5EF4-FFF2-40B4-BE49-F238E27FC236}">
                <a16:creationId xmlns:a16="http://schemas.microsoft.com/office/drawing/2014/main" id="{7B3400BC-5C6A-4758-AD9B-B0C2000BF2C5}"/>
              </a:ext>
            </a:extLst>
          </p:cNvPr>
          <p:cNvSpPr>
            <a:spLocks/>
          </p:cNvSpPr>
          <p:nvPr/>
        </p:nvSpPr>
        <p:spPr bwMode="auto">
          <a:xfrm>
            <a:off x="2425303" y="1052512"/>
            <a:ext cx="2052638" cy="1945481"/>
          </a:xfrm>
          <a:custGeom>
            <a:avLst/>
            <a:gdLst>
              <a:gd name="T0" fmla="*/ 2689051 w 1775"/>
              <a:gd name="T1" fmla="*/ 810032 h 1662"/>
              <a:gd name="T2" fmla="*/ 2315915 w 1775"/>
              <a:gd name="T3" fmla="*/ 574358 h 1662"/>
              <a:gd name="T4" fmla="*/ 2123179 w 1775"/>
              <a:gd name="T5" fmla="*/ 652396 h 1662"/>
              <a:gd name="T6" fmla="*/ 1955113 w 1775"/>
              <a:gd name="T7" fmla="*/ 496320 h 1662"/>
              <a:gd name="T8" fmla="*/ 1750042 w 1775"/>
              <a:gd name="T9" fmla="*/ 366777 h 1662"/>
              <a:gd name="T10" fmla="*/ 1389240 w 1775"/>
              <a:gd name="T11" fmla="*/ 223188 h 1662"/>
              <a:gd name="T12" fmla="*/ 1196505 w 1775"/>
              <a:gd name="T13" fmla="*/ 145150 h 1662"/>
              <a:gd name="T14" fmla="*/ 951344 w 1775"/>
              <a:gd name="T15" fmla="*/ 106131 h 1662"/>
              <a:gd name="T16" fmla="*/ 770944 w 1775"/>
              <a:gd name="T17" fmla="*/ 366777 h 1662"/>
              <a:gd name="T18" fmla="*/ 604420 w 1775"/>
              <a:gd name="T19" fmla="*/ 210702 h 1662"/>
              <a:gd name="T20" fmla="*/ 127977 w 1775"/>
              <a:gd name="T21" fmla="*/ 1561 h 1662"/>
              <a:gd name="T22" fmla="*/ 0 w 1775"/>
              <a:gd name="T23" fmla="*/ 53066 h 1662"/>
              <a:gd name="T24" fmla="*/ 178859 w 1775"/>
              <a:gd name="T25" fmla="*/ 366777 h 1662"/>
              <a:gd name="T26" fmla="*/ 308377 w 1775"/>
              <a:gd name="T27" fmla="*/ 783499 h 1662"/>
              <a:gd name="T28" fmla="*/ 501113 w 1775"/>
              <a:gd name="T29" fmla="*/ 1044145 h 1662"/>
              <a:gd name="T30" fmla="*/ 681514 w 1775"/>
              <a:gd name="T31" fmla="*/ 1382829 h 1662"/>
              <a:gd name="T32" fmla="*/ 835703 w 1775"/>
              <a:gd name="T33" fmla="*/ 1590409 h 1662"/>
              <a:gd name="T34" fmla="*/ 977557 w 1775"/>
              <a:gd name="T35" fmla="*/ 1748046 h 1662"/>
              <a:gd name="T36" fmla="*/ 1145622 w 1775"/>
              <a:gd name="T37" fmla="*/ 1733999 h 1662"/>
              <a:gd name="T38" fmla="*/ 1531094 w 1775"/>
              <a:gd name="T39" fmla="*/ 1733999 h 1662"/>
              <a:gd name="T40" fmla="*/ 1504882 w 1775"/>
              <a:gd name="T41" fmla="*/ 1812037 h 1662"/>
              <a:gd name="T42" fmla="*/ 1350693 w 1775"/>
              <a:gd name="T43" fmla="*/ 2177253 h 1662"/>
              <a:gd name="T44" fmla="*/ 1105533 w 1775"/>
              <a:gd name="T45" fmla="*/ 2308357 h 1662"/>
              <a:gd name="T46" fmla="*/ 1324481 w 1775"/>
              <a:gd name="T47" fmla="*/ 2581489 h 1662"/>
              <a:gd name="T48" fmla="*/ 1492547 w 1775"/>
              <a:gd name="T49" fmla="*/ 2359862 h 1662"/>
              <a:gd name="T50" fmla="*/ 2072297 w 1775"/>
              <a:gd name="T51" fmla="*/ 2072683 h 1662"/>
              <a:gd name="T52" fmla="*/ 2072297 w 1775"/>
              <a:gd name="T53" fmla="*/ 1629428 h 1662"/>
              <a:gd name="T54" fmla="*/ 1955113 w 1775"/>
              <a:gd name="T55" fmla="*/ 1551391 h 1662"/>
              <a:gd name="T56" fmla="*/ 2072297 w 1775"/>
              <a:gd name="T57" fmla="*/ 1473353 h 1662"/>
              <a:gd name="T58" fmla="*/ 2212608 w 1775"/>
              <a:gd name="T59" fmla="*/ 1304791 h 1662"/>
              <a:gd name="T60" fmla="*/ 2096967 w 1775"/>
              <a:gd name="T61" fmla="*/ 1069117 h 1662"/>
              <a:gd name="T62" fmla="*/ 2187938 w 1775"/>
              <a:gd name="T63" fmla="*/ 991079 h 1662"/>
              <a:gd name="T64" fmla="*/ 2315915 w 1775"/>
              <a:gd name="T65" fmla="*/ 1056631 h 1662"/>
              <a:gd name="T66" fmla="*/ 2650504 w 1775"/>
              <a:gd name="T67" fmla="*/ 900556 h 1662"/>
              <a:gd name="T68" fmla="*/ 2483980 w 1775"/>
              <a:gd name="T69" fmla="*/ 717947 h 1662"/>
              <a:gd name="T70" fmla="*/ 2149391 w 1775"/>
              <a:gd name="T71" fmla="*/ 627424 h 1662"/>
              <a:gd name="T72" fmla="*/ 1981325 w 1775"/>
              <a:gd name="T73" fmla="*/ 405796 h 16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75" h="1662">
                <a:moveTo>
                  <a:pt x="1677" y="569"/>
                </a:moveTo>
                <a:cubicBezTo>
                  <a:pt x="1714" y="559"/>
                  <a:pt x="1732" y="557"/>
                  <a:pt x="1744" y="519"/>
                </a:cubicBezTo>
                <a:cubicBezTo>
                  <a:pt x="1727" y="464"/>
                  <a:pt x="1663" y="445"/>
                  <a:pt x="1611" y="435"/>
                </a:cubicBezTo>
                <a:cubicBezTo>
                  <a:pt x="1570" y="407"/>
                  <a:pt x="1550" y="385"/>
                  <a:pt x="1502" y="368"/>
                </a:cubicBezTo>
                <a:cubicBezTo>
                  <a:pt x="1477" y="385"/>
                  <a:pt x="1455" y="393"/>
                  <a:pt x="1427" y="402"/>
                </a:cubicBezTo>
                <a:cubicBezTo>
                  <a:pt x="1410" y="408"/>
                  <a:pt x="1377" y="418"/>
                  <a:pt x="1377" y="418"/>
                </a:cubicBezTo>
                <a:cubicBezTo>
                  <a:pt x="1354" y="452"/>
                  <a:pt x="1352" y="465"/>
                  <a:pt x="1310" y="452"/>
                </a:cubicBezTo>
                <a:cubicBezTo>
                  <a:pt x="1281" y="410"/>
                  <a:pt x="1284" y="366"/>
                  <a:pt x="1268" y="318"/>
                </a:cubicBezTo>
                <a:cubicBezTo>
                  <a:pt x="1262" y="300"/>
                  <a:pt x="1250" y="247"/>
                  <a:pt x="1235" y="243"/>
                </a:cubicBezTo>
                <a:cubicBezTo>
                  <a:pt x="1203" y="234"/>
                  <a:pt x="1168" y="238"/>
                  <a:pt x="1135" y="235"/>
                </a:cubicBezTo>
                <a:cubicBezTo>
                  <a:pt x="1084" y="221"/>
                  <a:pt x="1045" y="188"/>
                  <a:pt x="1001" y="160"/>
                </a:cubicBezTo>
                <a:cubicBezTo>
                  <a:pt x="978" y="145"/>
                  <a:pt x="912" y="144"/>
                  <a:pt x="901" y="143"/>
                </a:cubicBezTo>
                <a:cubicBezTo>
                  <a:pt x="869" y="133"/>
                  <a:pt x="831" y="124"/>
                  <a:pt x="801" y="109"/>
                </a:cubicBezTo>
                <a:cubicBezTo>
                  <a:pt x="792" y="105"/>
                  <a:pt x="786" y="95"/>
                  <a:pt x="776" y="93"/>
                </a:cubicBezTo>
                <a:cubicBezTo>
                  <a:pt x="752" y="87"/>
                  <a:pt x="726" y="87"/>
                  <a:pt x="701" y="84"/>
                </a:cubicBezTo>
                <a:cubicBezTo>
                  <a:pt x="670" y="64"/>
                  <a:pt x="653" y="55"/>
                  <a:pt x="617" y="68"/>
                </a:cubicBezTo>
                <a:cubicBezTo>
                  <a:pt x="607" y="101"/>
                  <a:pt x="615" y="120"/>
                  <a:pt x="626" y="151"/>
                </a:cubicBezTo>
                <a:cubicBezTo>
                  <a:pt x="614" y="276"/>
                  <a:pt x="647" y="253"/>
                  <a:pt x="500" y="235"/>
                </a:cubicBezTo>
                <a:cubicBezTo>
                  <a:pt x="491" y="234"/>
                  <a:pt x="483" y="229"/>
                  <a:pt x="475" y="226"/>
                </a:cubicBezTo>
                <a:cubicBezTo>
                  <a:pt x="452" y="190"/>
                  <a:pt x="417" y="171"/>
                  <a:pt x="392" y="135"/>
                </a:cubicBezTo>
                <a:cubicBezTo>
                  <a:pt x="370" y="65"/>
                  <a:pt x="256" y="96"/>
                  <a:pt x="200" y="93"/>
                </a:cubicBezTo>
                <a:cubicBezTo>
                  <a:pt x="173" y="54"/>
                  <a:pt x="129" y="16"/>
                  <a:pt x="83" y="1"/>
                </a:cubicBezTo>
                <a:cubicBezTo>
                  <a:pt x="58" y="4"/>
                  <a:pt x="31" y="0"/>
                  <a:pt x="8" y="9"/>
                </a:cubicBezTo>
                <a:cubicBezTo>
                  <a:pt x="0" y="12"/>
                  <a:pt x="0" y="25"/>
                  <a:pt x="0" y="34"/>
                </a:cubicBezTo>
                <a:cubicBezTo>
                  <a:pt x="0" y="97"/>
                  <a:pt x="26" y="134"/>
                  <a:pt x="75" y="168"/>
                </a:cubicBezTo>
                <a:cubicBezTo>
                  <a:pt x="87" y="206"/>
                  <a:pt x="75" y="220"/>
                  <a:pt x="116" y="235"/>
                </a:cubicBezTo>
                <a:cubicBezTo>
                  <a:pt x="141" y="260"/>
                  <a:pt x="159" y="273"/>
                  <a:pt x="192" y="285"/>
                </a:cubicBezTo>
                <a:cubicBezTo>
                  <a:pt x="195" y="357"/>
                  <a:pt x="189" y="430"/>
                  <a:pt x="200" y="502"/>
                </a:cubicBezTo>
                <a:cubicBezTo>
                  <a:pt x="201" y="511"/>
                  <a:pt x="219" y="504"/>
                  <a:pt x="225" y="510"/>
                </a:cubicBezTo>
                <a:cubicBezTo>
                  <a:pt x="270" y="555"/>
                  <a:pt x="290" y="618"/>
                  <a:pt x="325" y="669"/>
                </a:cubicBezTo>
                <a:cubicBezTo>
                  <a:pt x="336" y="703"/>
                  <a:pt x="341" y="718"/>
                  <a:pt x="367" y="744"/>
                </a:cubicBezTo>
                <a:cubicBezTo>
                  <a:pt x="388" y="809"/>
                  <a:pt x="393" y="837"/>
                  <a:pt x="442" y="886"/>
                </a:cubicBezTo>
                <a:cubicBezTo>
                  <a:pt x="455" y="927"/>
                  <a:pt x="467" y="948"/>
                  <a:pt x="492" y="986"/>
                </a:cubicBezTo>
                <a:cubicBezTo>
                  <a:pt x="503" y="1003"/>
                  <a:pt x="542" y="1019"/>
                  <a:pt x="542" y="1019"/>
                </a:cubicBezTo>
                <a:cubicBezTo>
                  <a:pt x="561" y="1073"/>
                  <a:pt x="574" y="1066"/>
                  <a:pt x="617" y="1095"/>
                </a:cubicBezTo>
                <a:cubicBezTo>
                  <a:pt x="623" y="1103"/>
                  <a:pt x="634" y="1110"/>
                  <a:pt x="634" y="1120"/>
                </a:cubicBezTo>
                <a:cubicBezTo>
                  <a:pt x="634" y="1144"/>
                  <a:pt x="588" y="1155"/>
                  <a:pt x="642" y="1136"/>
                </a:cubicBezTo>
                <a:cubicBezTo>
                  <a:pt x="685" y="1152"/>
                  <a:pt x="711" y="1142"/>
                  <a:pt x="743" y="1111"/>
                </a:cubicBezTo>
                <a:cubicBezTo>
                  <a:pt x="823" y="1140"/>
                  <a:pt x="709" y="1106"/>
                  <a:pt x="793" y="1103"/>
                </a:cubicBezTo>
                <a:cubicBezTo>
                  <a:pt x="860" y="1100"/>
                  <a:pt x="926" y="1108"/>
                  <a:pt x="993" y="1111"/>
                </a:cubicBezTo>
                <a:cubicBezTo>
                  <a:pt x="996" y="1119"/>
                  <a:pt x="1004" y="1128"/>
                  <a:pt x="1001" y="1136"/>
                </a:cubicBezTo>
                <a:cubicBezTo>
                  <a:pt x="997" y="1147"/>
                  <a:pt x="983" y="1152"/>
                  <a:pt x="976" y="1161"/>
                </a:cubicBezTo>
                <a:cubicBezTo>
                  <a:pt x="960" y="1181"/>
                  <a:pt x="959" y="1188"/>
                  <a:pt x="951" y="1211"/>
                </a:cubicBezTo>
                <a:cubicBezTo>
                  <a:pt x="944" y="1288"/>
                  <a:pt x="944" y="1349"/>
                  <a:pt x="876" y="1395"/>
                </a:cubicBezTo>
                <a:cubicBezTo>
                  <a:pt x="832" y="1459"/>
                  <a:pt x="888" y="1392"/>
                  <a:pt x="743" y="1428"/>
                </a:cubicBezTo>
                <a:cubicBezTo>
                  <a:pt x="731" y="1431"/>
                  <a:pt x="720" y="1470"/>
                  <a:pt x="717" y="1479"/>
                </a:cubicBezTo>
                <a:cubicBezTo>
                  <a:pt x="726" y="1600"/>
                  <a:pt x="709" y="1615"/>
                  <a:pt x="801" y="1662"/>
                </a:cubicBezTo>
                <a:cubicBezTo>
                  <a:pt x="820" y="1659"/>
                  <a:pt x="840" y="1660"/>
                  <a:pt x="859" y="1654"/>
                </a:cubicBezTo>
                <a:cubicBezTo>
                  <a:pt x="900" y="1642"/>
                  <a:pt x="889" y="1601"/>
                  <a:pt x="901" y="1570"/>
                </a:cubicBezTo>
                <a:cubicBezTo>
                  <a:pt x="911" y="1542"/>
                  <a:pt x="968" y="1512"/>
                  <a:pt x="968" y="1512"/>
                </a:cubicBezTo>
                <a:cubicBezTo>
                  <a:pt x="990" y="1442"/>
                  <a:pt x="990" y="1420"/>
                  <a:pt x="1068" y="1403"/>
                </a:cubicBezTo>
                <a:cubicBezTo>
                  <a:pt x="1201" y="1315"/>
                  <a:pt x="1137" y="1339"/>
                  <a:pt x="1344" y="1328"/>
                </a:cubicBezTo>
                <a:cubicBezTo>
                  <a:pt x="1404" y="1309"/>
                  <a:pt x="1399" y="1320"/>
                  <a:pt x="1419" y="1261"/>
                </a:cubicBezTo>
                <a:cubicBezTo>
                  <a:pt x="1406" y="1179"/>
                  <a:pt x="1389" y="1113"/>
                  <a:pt x="1344" y="1044"/>
                </a:cubicBezTo>
                <a:cubicBezTo>
                  <a:pt x="1333" y="1027"/>
                  <a:pt x="1310" y="1022"/>
                  <a:pt x="1293" y="1011"/>
                </a:cubicBezTo>
                <a:cubicBezTo>
                  <a:pt x="1285" y="1005"/>
                  <a:pt x="1268" y="994"/>
                  <a:pt x="1268" y="994"/>
                </a:cubicBezTo>
                <a:cubicBezTo>
                  <a:pt x="1265" y="986"/>
                  <a:pt x="1254" y="975"/>
                  <a:pt x="1260" y="969"/>
                </a:cubicBezTo>
                <a:cubicBezTo>
                  <a:pt x="1265" y="964"/>
                  <a:pt x="1331" y="947"/>
                  <a:pt x="1344" y="944"/>
                </a:cubicBezTo>
                <a:cubicBezTo>
                  <a:pt x="1372" y="926"/>
                  <a:pt x="1383" y="904"/>
                  <a:pt x="1410" y="886"/>
                </a:cubicBezTo>
                <a:cubicBezTo>
                  <a:pt x="1416" y="868"/>
                  <a:pt x="1433" y="855"/>
                  <a:pt x="1435" y="836"/>
                </a:cubicBezTo>
                <a:cubicBezTo>
                  <a:pt x="1439" y="795"/>
                  <a:pt x="1415" y="759"/>
                  <a:pt x="1394" y="727"/>
                </a:cubicBezTo>
                <a:cubicBezTo>
                  <a:pt x="1376" y="629"/>
                  <a:pt x="1405" y="692"/>
                  <a:pt x="1360" y="685"/>
                </a:cubicBezTo>
                <a:cubicBezTo>
                  <a:pt x="1350" y="683"/>
                  <a:pt x="1343" y="674"/>
                  <a:pt x="1335" y="669"/>
                </a:cubicBezTo>
                <a:cubicBezTo>
                  <a:pt x="1353" y="620"/>
                  <a:pt x="1369" y="627"/>
                  <a:pt x="1419" y="635"/>
                </a:cubicBezTo>
                <a:cubicBezTo>
                  <a:pt x="1451" y="647"/>
                  <a:pt x="1466" y="651"/>
                  <a:pt x="1477" y="685"/>
                </a:cubicBezTo>
                <a:cubicBezTo>
                  <a:pt x="1485" y="682"/>
                  <a:pt x="1496" y="683"/>
                  <a:pt x="1502" y="677"/>
                </a:cubicBezTo>
                <a:cubicBezTo>
                  <a:pt x="1516" y="663"/>
                  <a:pt x="1536" y="627"/>
                  <a:pt x="1536" y="627"/>
                </a:cubicBezTo>
                <a:cubicBezTo>
                  <a:pt x="1555" y="548"/>
                  <a:pt x="1638" y="581"/>
                  <a:pt x="1719" y="577"/>
                </a:cubicBezTo>
                <a:cubicBezTo>
                  <a:pt x="1726" y="570"/>
                  <a:pt x="1759" y="541"/>
                  <a:pt x="1761" y="527"/>
                </a:cubicBezTo>
                <a:cubicBezTo>
                  <a:pt x="1775" y="452"/>
                  <a:pt x="1633" y="462"/>
                  <a:pt x="1611" y="460"/>
                </a:cubicBezTo>
                <a:cubicBezTo>
                  <a:pt x="1567" y="430"/>
                  <a:pt x="1547" y="377"/>
                  <a:pt x="1494" y="360"/>
                </a:cubicBezTo>
                <a:cubicBezTo>
                  <a:pt x="1458" y="371"/>
                  <a:pt x="1429" y="390"/>
                  <a:pt x="1394" y="402"/>
                </a:cubicBezTo>
                <a:cubicBezTo>
                  <a:pt x="1358" y="378"/>
                  <a:pt x="1335" y="348"/>
                  <a:pt x="1293" y="335"/>
                </a:cubicBezTo>
                <a:cubicBezTo>
                  <a:pt x="1290" y="310"/>
                  <a:pt x="1294" y="284"/>
                  <a:pt x="1285" y="260"/>
                </a:cubicBezTo>
                <a:cubicBezTo>
                  <a:pt x="1255" y="180"/>
                  <a:pt x="1216" y="193"/>
                  <a:pt x="1143" y="193"/>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21" name="Line 13">
            <a:extLst>
              <a:ext uri="{FF2B5EF4-FFF2-40B4-BE49-F238E27FC236}">
                <a16:creationId xmlns:a16="http://schemas.microsoft.com/office/drawing/2014/main" id="{CE778F5C-7AEC-4448-8B16-87FC105A97B0}"/>
              </a:ext>
            </a:extLst>
          </p:cNvPr>
          <p:cNvSpPr>
            <a:spLocks noChangeShapeType="1"/>
          </p:cNvSpPr>
          <p:nvPr/>
        </p:nvSpPr>
        <p:spPr bwMode="auto">
          <a:xfrm flipH="1">
            <a:off x="3830241" y="945356"/>
            <a:ext cx="1997869" cy="740569"/>
          </a:xfrm>
          <a:prstGeom prst="line">
            <a:avLst/>
          </a:prstGeom>
          <a:noFill/>
          <a:ln w="381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22" name="Freeform 14">
            <a:extLst>
              <a:ext uri="{FF2B5EF4-FFF2-40B4-BE49-F238E27FC236}">
                <a16:creationId xmlns:a16="http://schemas.microsoft.com/office/drawing/2014/main" id="{B833E011-3C88-48EA-B93D-495CFAECD576}"/>
              </a:ext>
            </a:extLst>
          </p:cNvPr>
          <p:cNvSpPr>
            <a:spLocks/>
          </p:cNvSpPr>
          <p:nvPr/>
        </p:nvSpPr>
        <p:spPr bwMode="auto">
          <a:xfrm>
            <a:off x="2965847" y="2349102"/>
            <a:ext cx="617934" cy="426244"/>
          </a:xfrm>
          <a:custGeom>
            <a:avLst/>
            <a:gdLst>
              <a:gd name="T0" fmla="*/ 804862 w 519"/>
              <a:gd name="T1" fmla="*/ 90488 h 358"/>
              <a:gd name="T2" fmla="*/ 646112 w 519"/>
              <a:gd name="T3" fmla="*/ 11113 h 358"/>
              <a:gd name="T4" fmla="*/ 301625 w 519"/>
              <a:gd name="T5" fmla="*/ 38100 h 358"/>
              <a:gd name="T6" fmla="*/ 222250 w 519"/>
              <a:gd name="T7" fmla="*/ 90488 h 358"/>
              <a:gd name="T8" fmla="*/ 182562 w 519"/>
              <a:gd name="T9" fmla="*/ 117475 h 358"/>
              <a:gd name="T10" fmla="*/ 88900 w 519"/>
              <a:gd name="T11" fmla="*/ 169863 h 358"/>
              <a:gd name="T12" fmla="*/ 36512 w 519"/>
              <a:gd name="T13" fmla="*/ 330200 h 358"/>
              <a:gd name="T14" fmla="*/ 49212 w 519"/>
              <a:gd name="T15" fmla="*/ 474663 h 358"/>
              <a:gd name="T16" fmla="*/ 261937 w 519"/>
              <a:gd name="T17" fmla="*/ 449263 h 358"/>
              <a:gd name="T18" fmla="*/ 327025 w 519"/>
              <a:gd name="T19" fmla="*/ 568325 h 358"/>
              <a:gd name="T20" fmla="*/ 460375 w 519"/>
              <a:gd name="T21" fmla="*/ 528638 h 358"/>
              <a:gd name="T22" fmla="*/ 527050 w 519"/>
              <a:gd name="T23" fmla="*/ 461963 h 358"/>
              <a:gd name="T24" fmla="*/ 658812 w 519"/>
              <a:gd name="T25" fmla="*/ 422275 h 358"/>
              <a:gd name="T26" fmla="*/ 792162 w 519"/>
              <a:gd name="T27" fmla="*/ 290513 h 358"/>
              <a:gd name="T28" fmla="*/ 804862 w 519"/>
              <a:gd name="T29" fmla="*/ 130175 h 358"/>
              <a:gd name="T30" fmla="*/ 817562 w 519"/>
              <a:gd name="T31" fmla="*/ 90488 h 358"/>
              <a:gd name="T32" fmla="*/ 671512 w 519"/>
              <a:gd name="T33" fmla="*/ 65088 h 358"/>
              <a:gd name="T34" fmla="*/ 566737 w 519"/>
              <a:gd name="T35" fmla="*/ 11113 h 3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9" h="358">
                <a:moveTo>
                  <a:pt x="507" y="57"/>
                </a:moveTo>
                <a:cubicBezTo>
                  <a:pt x="465" y="29"/>
                  <a:pt x="451" y="23"/>
                  <a:pt x="407" y="7"/>
                </a:cubicBezTo>
                <a:cubicBezTo>
                  <a:pt x="335" y="11"/>
                  <a:pt x="258" y="0"/>
                  <a:pt x="190" y="24"/>
                </a:cubicBezTo>
                <a:cubicBezTo>
                  <a:pt x="171" y="31"/>
                  <a:pt x="157" y="46"/>
                  <a:pt x="140" y="57"/>
                </a:cubicBezTo>
                <a:cubicBezTo>
                  <a:pt x="132" y="63"/>
                  <a:pt x="115" y="74"/>
                  <a:pt x="115" y="74"/>
                </a:cubicBezTo>
                <a:cubicBezTo>
                  <a:pt x="75" y="132"/>
                  <a:pt x="98" y="135"/>
                  <a:pt x="56" y="107"/>
                </a:cubicBezTo>
                <a:cubicBezTo>
                  <a:pt x="0" y="127"/>
                  <a:pt x="17" y="150"/>
                  <a:pt x="23" y="208"/>
                </a:cubicBezTo>
                <a:cubicBezTo>
                  <a:pt x="26" y="238"/>
                  <a:pt x="28" y="269"/>
                  <a:pt x="31" y="299"/>
                </a:cubicBezTo>
                <a:cubicBezTo>
                  <a:pt x="84" y="265"/>
                  <a:pt x="90" y="275"/>
                  <a:pt x="165" y="283"/>
                </a:cubicBezTo>
                <a:cubicBezTo>
                  <a:pt x="174" y="310"/>
                  <a:pt x="206" y="358"/>
                  <a:pt x="206" y="358"/>
                </a:cubicBezTo>
                <a:cubicBezTo>
                  <a:pt x="233" y="353"/>
                  <a:pt x="267" y="351"/>
                  <a:pt x="290" y="333"/>
                </a:cubicBezTo>
                <a:cubicBezTo>
                  <a:pt x="331" y="300"/>
                  <a:pt x="280" y="313"/>
                  <a:pt x="332" y="291"/>
                </a:cubicBezTo>
                <a:cubicBezTo>
                  <a:pt x="357" y="280"/>
                  <a:pt x="389" y="274"/>
                  <a:pt x="415" y="266"/>
                </a:cubicBezTo>
                <a:cubicBezTo>
                  <a:pt x="434" y="239"/>
                  <a:pt x="471" y="201"/>
                  <a:pt x="499" y="183"/>
                </a:cubicBezTo>
                <a:cubicBezTo>
                  <a:pt x="502" y="149"/>
                  <a:pt x="503" y="116"/>
                  <a:pt x="507" y="82"/>
                </a:cubicBezTo>
                <a:cubicBezTo>
                  <a:pt x="508" y="73"/>
                  <a:pt x="519" y="65"/>
                  <a:pt x="515" y="57"/>
                </a:cubicBezTo>
                <a:cubicBezTo>
                  <a:pt x="510" y="48"/>
                  <a:pt x="431" y="42"/>
                  <a:pt x="423" y="41"/>
                </a:cubicBezTo>
                <a:cubicBezTo>
                  <a:pt x="399" y="32"/>
                  <a:pt x="379" y="20"/>
                  <a:pt x="357" y="7"/>
                </a:cubicBezTo>
              </a:path>
            </a:pathLst>
          </a:custGeom>
          <a:noFill/>
          <a:ln w="5715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23" name="Text Box 15">
            <a:extLst>
              <a:ext uri="{FF2B5EF4-FFF2-40B4-BE49-F238E27FC236}">
                <a16:creationId xmlns:a16="http://schemas.microsoft.com/office/drawing/2014/main" id="{4BCE3683-FA5D-467F-AAA5-F27D85890D39}"/>
              </a:ext>
            </a:extLst>
          </p:cNvPr>
          <p:cNvSpPr txBox="1">
            <a:spLocks noChangeArrowheads="1"/>
          </p:cNvSpPr>
          <p:nvPr/>
        </p:nvSpPr>
        <p:spPr bwMode="auto">
          <a:xfrm>
            <a:off x="6065043" y="1310878"/>
            <a:ext cx="1085850" cy="507831"/>
          </a:xfrm>
          <a:prstGeom prst="rect">
            <a:avLst/>
          </a:prstGeom>
          <a:solidFill>
            <a:srgbClr val="66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vi-VN" sz="1350" b="1">
                <a:solidFill>
                  <a:schemeClr val="bg1"/>
                </a:solidFill>
                <a:latin typeface="Tahoma" panose="020B0604030504040204" pitchFamily="34" charset="0"/>
              </a:rPr>
              <a:t>Đất mặn, đất phèn</a:t>
            </a:r>
          </a:p>
        </p:txBody>
      </p:sp>
      <p:sp>
        <p:nvSpPr>
          <p:cNvPr id="17424" name="Line 16">
            <a:extLst>
              <a:ext uri="{FF2B5EF4-FFF2-40B4-BE49-F238E27FC236}">
                <a16:creationId xmlns:a16="http://schemas.microsoft.com/office/drawing/2014/main" id="{0D36C709-144C-4506-85D1-E2119CF83829}"/>
              </a:ext>
            </a:extLst>
          </p:cNvPr>
          <p:cNvSpPr>
            <a:spLocks noChangeShapeType="1"/>
          </p:cNvSpPr>
          <p:nvPr/>
        </p:nvSpPr>
        <p:spPr bwMode="auto">
          <a:xfrm flipH="1">
            <a:off x="4100512" y="1701402"/>
            <a:ext cx="2196704" cy="863204"/>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25" name="Line 17">
            <a:extLst>
              <a:ext uri="{FF2B5EF4-FFF2-40B4-BE49-F238E27FC236}">
                <a16:creationId xmlns:a16="http://schemas.microsoft.com/office/drawing/2014/main" id="{245E993E-DA50-4519-AAD7-569327A518BD}"/>
              </a:ext>
            </a:extLst>
          </p:cNvPr>
          <p:cNvSpPr>
            <a:spLocks noChangeShapeType="1"/>
          </p:cNvSpPr>
          <p:nvPr/>
        </p:nvSpPr>
        <p:spPr bwMode="auto">
          <a:xfrm flipH="1">
            <a:off x="3181350" y="728662"/>
            <a:ext cx="1956197" cy="18907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26" name="Text Box 18">
            <a:extLst>
              <a:ext uri="{FF2B5EF4-FFF2-40B4-BE49-F238E27FC236}">
                <a16:creationId xmlns:a16="http://schemas.microsoft.com/office/drawing/2014/main" id="{CE6E7FA9-BB47-4F8C-BFCA-06A9A99EA754}"/>
              </a:ext>
            </a:extLst>
          </p:cNvPr>
          <p:cNvSpPr txBox="1">
            <a:spLocks noChangeArrowheads="1"/>
          </p:cNvSpPr>
          <p:nvPr/>
        </p:nvSpPr>
        <p:spPr bwMode="auto">
          <a:xfrm>
            <a:off x="6122193" y="1882378"/>
            <a:ext cx="1028700" cy="71558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1350" b="1">
                <a:solidFill>
                  <a:srgbClr val="990000"/>
                </a:solidFill>
                <a:latin typeface="Tahoma" panose="020B0604030504040204" pitchFamily="34" charset="0"/>
              </a:rPr>
              <a:t>Đất xám trên phù sa cổ</a:t>
            </a:r>
            <a:endParaRPr lang="vi-VN" altLang="vi-VN" sz="1350" b="1">
              <a:solidFill>
                <a:srgbClr val="990000"/>
              </a:solidFill>
              <a:latin typeface="Tahoma" panose="020B0604030504040204" pitchFamily="34" charset="0"/>
            </a:endParaRPr>
          </a:p>
        </p:txBody>
      </p:sp>
      <p:sp>
        <p:nvSpPr>
          <p:cNvPr id="17427" name="Line 19">
            <a:extLst>
              <a:ext uri="{FF2B5EF4-FFF2-40B4-BE49-F238E27FC236}">
                <a16:creationId xmlns:a16="http://schemas.microsoft.com/office/drawing/2014/main" id="{796921FD-5ABC-4A33-A55C-655B16686C2E}"/>
              </a:ext>
            </a:extLst>
          </p:cNvPr>
          <p:cNvSpPr>
            <a:spLocks noChangeShapeType="1"/>
          </p:cNvSpPr>
          <p:nvPr/>
        </p:nvSpPr>
        <p:spPr bwMode="auto">
          <a:xfrm flipH="1" flipV="1">
            <a:off x="2912268" y="1214437"/>
            <a:ext cx="3239691" cy="1081088"/>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17428" name="Freeform 20">
            <a:extLst>
              <a:ext uri="{FF2B5EF4-FFF2-40B4-BE49-F238E27FC236}">
                <a16:creationId xmlns:a16="http://schemas.microsoft.com/office/drawing/2014/main" id="{44CFC013-5485-47E2-B184-6FE954A80011}"/>
              </a:ext>
            </a:extLst>
          </p:cNvPr>
          <p:cNvSpPr>
            <a:spLocks/>
          </p:cNvSpPr>
          <p:nvPr/>
        </p:nvSpPr>
        <p:spPr bwMode="auto">
          <a:xfrm>
            <a:off x="2559843" y="890587"/>
            <a:ext cx="567929" cy="432197"/>
          </a:xfrm>
          <a:custGeom>
            <a:avLst/>
            <a:gdLst>
              <a:gd name="T0" fmla="*/ 730250 w 477"/>
              <a:gd name="T1" fmla="*/ 292510 h 329"/>
              <a:gd name="T2" fmla="*/ 517525 w 477"/>
              <a:gd name="T3" fmla="*/ 248721 h 329"/>
              <a:gd name="T4" fmla="*/ 346075 w 477"/>
              <a:gd name="T5" fmla="*/ 234709 h 329"/>
              <a:gd name="T6" fmla="*/ 319088 w 477"/>
              <a:gd name="T7" fmla="*/ 190920 h 329"/>
              <a:gd name="T8" fmla="*/ 80963 w 477"/>
              <a:gd name="T9" fmla="*/ 0 h 329"/>
              <a:gd name="T10" fmla="*/ 0 w 477"/>
              <a:gd name="T11" fmla="*/ 161143 h 329"/>
              <a:gd name="T12" fmla="*/ 14288 w 477"/>
              <a:gd name="T13" fmla="*/ 218945 h 329"/>
              <a:gd name="T14" fmla="*/ 93663 w 477"/>
              <a:gd name="T15" fmla="*/ 306522 h 329"/>
              <a:gd name="T16" fmla="*/ 398463 w 477"/>
              <a:gd name="T17" fmla="*/ 322286 h 329"/>
              <a:gd name="T18" fmla="*/ 450850 w 477"/>
              <a:gd name="T19" fmla="*/ 409864 h 329"/>
              <a:gd name="T20" fmla="*/ 504825 w 477"/>
              <a:gd name="T21" fmla="*/ 527218 h 329"/>
              <a:gd name="T22" fmla="*/ 742950 w 477"/>
              <a:gd name="T23" fmla="*/ 511454 h 329"/>
              <a:gd name="T24" fmla="*/ 755650 w 477"/>
              <a:gd name="T25" fmla="*/ 467666 h 329"/>
              <a:gd name="T26" fmla="*/ 730250 w 477"/>
              <a:gd name="T27" fmla="*/ 423877 h 329"/>
              <a:gd name="T28" fmla="*/ 730250 w 477"/>
              <a:gd name="T29" fmla="*/ 292510 h 3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7" h="329">
                <a:moveTo>
                  <a:pt x="460" y="167"/>
                </a:moveTo>
                <a:cubicBezTo>
                  <a:pt x="424" y="114"/>
                  <a:pt x="395" y="136"/>
                  <a:pt x="326" y="142"/>
                </a:cubicBezTo>
                <a:cubicBezTo>
                  <a:pt x="290" y="139"/>
                  <a:pt x="253" y="143"/>
                  <a:pt x="218" y="134"/>
                </a:cubicBezTo>
                <a:cubicBezTo>
                  <a:pt x="208" y="131"/>
                  <a:pt x="208" y="116"/>
                  <a:pt x="201" y="109"/>
                </a:cubicBezTo>
                <a:cubicBezTo>
                  <a:pt x="170" y="78"/>
                  <a:pt x="92" y="13"/>
                  <a:pt x="51" y="0"/>
                </a:cubicBezTo>
                <a:cubicBezTo>
                  <a:pt x="13" y="26"/>
                  <a:pt x="15" y="51"/>
                  <a:pt x="0" y="92"/>
                </a:cubicBezTo>
                <a:cubicBezTo>
                  <a:pt x="3" y="103"/>
                  <a:pt x="2" y="116"/>
                  <a:pt x="9" y="125"/>
                </a:cubicBezTo>
                <a:cubicBezTo>
                  <a:pt x="23" y="144"/>
                  <a:pt x="59" y="175"/>
                  <a:pt x="59" y="175"/>
                </a:cubicBezTo>
                <a:cubicBezTo>
                  <a:pt x="141" y="170"/>
                  <a:pt x="181" y="159"/>
                  <a:pt x="251" y="184"/>
                </a:cubicBezTo>
                <a:cubicBezTo>
                  <a:pt x="262" y="201"/>
                  <a:pt x="273" y="217"/>
                  <a:pt x="284" y="234"/>
                </a:cubicBezTo>
                <a:cubicBezTo>
                  <a:pt x="347" y="329"/>
                  <a:pt x="248" y="253"/>
                  <a:pt x="318" y="301"/>
                </a:cubicBezTo>
                <a:cubicBezTo>
                  <a:pt x="368" y="298"/>
                  <a:pt x="419" y="303"/>
                  <a:pt x="468" y="292"/>
                </a:cubicBezTo>
                <a:cubicBezTo>
                  <a:pt x="477" y="290"/>
                  <a:pt x="477" y="276"/>
                  <a:pt x="476" y="267"/>
                </a:cubicBezTo>
                <a:cubicBezTo>
                  <a:pt x="474" y="257"/>
                  <a:pt x="464" y="251"/>
                  <a:pt x="460" y="242"/>
                </a:cubicBezTo>
                <a:cubicBezTo>
                  <a:pt x="444" y="209"/>
                  <a:pt x="452" y="210"/>
                  <a:pt x="460" y="167"/>
                </a:cubicBezTo>
                <a:close/>
              </a:path>
            </a:pathLst>
          </a:custGeom>
          <a:noFill/>
          <a:ln w="57150" cmpd="sng">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repeatCount="400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downLeft)">
                                      <p:cBhvr>
                                        <p:cTn id="7" dur="500"/>
                                        <p:tgtEl>
                                          <p:spTgt spid="17412"/>
                                        </p:tgtEl>
                                      </p:cBhvr>
                                    </p:animEffect>
                                  </p:childTnLst>
                                </p:cTn>
                              </p:par>
                              <p:par>
                                <p:cTn id="8" presetID="20" presetClass="entr" presetSubtype="0" repeatCount="4000" fill="hold" nodeType="withEffect">
                                  <p:stCondLst>
                                    <p:cond delay="0"/>
                                  </p:stCondLst>
                                  <p:childTnLst>
                                    <p:set>
                                      <p:cBhvr>
                                        <p:cTn id="9" dur="1" fill="hold">
                                          <p:stCondLst>
                                            <p:cond delay="0"/>
                                          </p:stCondLst>
                                        </p:cTn>
                                        <p:tgtEl>
                                          <p:spTgt spid="17415"/>
                                        </p:tgtEl>
                                        <p:attrNameLst>
                                          <p:attrName>style.visibility</p:attrName>
                                        </p:attrNameLst>
                                      </p:cBhvr>
                                      <p:to>
                                        <p:strVal val="visible"/>
                                      </p:to>
                                    </p:set>
                                    <p:animEffect transition="in" filter="wedge">
                                      <p:cBhvr>
                                        <p:cTn id="10" dur="1000"/>
                                        <p:tgtEl>
                                          <p:spTgt spid="17415"/>
                                        </p:tgtEl>
                                      </p:cBhvr>
                                    </p:animEffect>
                                  </p:childTnLst>
                                </p:cTn>
                              </p:par>
                              <p:par>
                                <p:cTn id="11" presetID="18" presetClass="entr" presetSubtype="12" repeatCount="4000" fill="hold" nodeType="withEffect">
                                  <p:stCondLst>
                                    <p:cond delay="0"/>
                                  </p:stCondLst>
                                  <p:childTnLst>
                                    <p:set>
                                      <p:cBhvr>
                                        <p:cTn id="12" dur="1" fill="hold">
                                          <p:stCondLst>
                                            <p:cond delay="0"/>
                                          </p:stCondLst>
                                        </p:cTn>
                                        <p:tgtEl>
                                          <p:spTgt spid="17416"/>
                                        </p:tgtEl>
                                        <p:attrNameLst>
                                          <p:attrName>style.visibility</p:attrName>
                                        </p:attrNameLst>
                                      </p:cBhvr>
                                      <p:to>
                                        <p:strVal val="visible"/>
                                      </p:to>
                                    </p:set>
                                    <p:animEffect transition="in" filter="strips(downLeft)">
                                      <p:cBhvr>
                                        <p:cTn id="13" dur="500"/>
                                        <p:tgtEl>
                                          <p:spTgt spid="1741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xit" presetSubtype="16" fill="hold" nodeType="clickEffect">
                                  <p:stCondLst>
                                    <p:cond delay="0"/>
                                  </p:stCondLst>
                                  <p:childTnLst>
                                    <p:animEffect transition="out" filter="box(in)">
                                      <p:cBhvr>
                                        <p:cTn id="17" dur="500"/>
                                        <p:tgtEl>
                                          <p:spTgt spid="17415"/>
                                        </p:tgtEl>
                                      </p:cBhvr>
                                    </p:animEffect>
                                    <p:set>
                                      <p:cBhvr>
                                        <p:cTn id="18" dur="1" fill="hold">
                                          <p:stCondLst>
                                            <p:cond delay="499"/>
                                          </p:stCondLst>
                                        </p:cTn>
                                        <p:tgtEl>
                                          <p:spTgt spid="1741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repeatCount="3000" fill="hold" grpId="0" nodeType="clickEffect">
                                  <p:stCondLst>
                                    <p:cond delay="0"/>
                                  </p:stCondLst>
                                  <p:childTnLst>
                                    <p:set>
                                      <p:cBhvr>
                                        <p:cTn id="22" dur="1" fill="hold">
                                          <p:stCondLst>
                                            <p:cond delay="0"/>
                                          </p:stCondLst>
                                        </p:cTn>
                                        <p:tgtEl>
                                          <p:spTgt spid="17413"/>
                                        </p:tgtEl>
                                        <p:attrNameLst>
                                          <p:attrName>style.visibility</p:attrName>
                                        </p:attrNameLst>
                                      </p:cBhvr>
                                      <p:to>
                                        <p:strVal val="visible"/>
                                      </p:to>
                                    </p:set>
                                    <p:animEffect transition="in" filter="dissolve">
                                      <p:cBhvr>
                                        <p:cTn id="23" dur="500"/>
                                        <p:tgtEl>
                                          <p:spTgt spid="17413"/>
                                        </p:tgtEl>
                                      </p:cBhvr>
                                    </p:animEffect>
                                  </p:childTnLst>
                                </p:cTn>
                              </p:par>
                              <p:par>
                                <p:cTn id="24" presetID="16" presetClass="entr" presetSubtype="26" repeatCount="4000" fill="hold" nodeType="withEffect">
                                  <p:stCondLst>
                                    <p:cond delay="0"/>
                                  </p:stCondLst>
                                  <p:childTnLst>
                                    <p:set>
                                      <p:cBhvr>
                                        <p:cTn id="25" dur="1" fill="hold">
                                          <p:stCondLst>
                                            <p:cond delay="0"/>
                                          </p:stCondLst>
                                        </p:cTn>
                                        <p:tgtEl>
                                          <p:spTgt spid="17422"/>
                                        </p:tgtEl>
                                        <p:attrNameLst>
                                          <p:attrName>style.visibility</p:attrName>
                                        </p:attrNameLst>
                                      </p:cBhvr>
                                      <p:to>
                                        <p:strVal val="visible"/>
                                      </p:to>
                                    </p:set>
                                    <p:animEffect transition="in" filter="barn(inHorizontal)">
                                      <p:cBhvr>
                                        <p:cTn id="26" dur="500"/>
                                        <p:tgtEl>
                                          <p:spTgt spid="17422"/>
                                        </p:tgtEl>
                                      </p:cBhvr>
                                    </p:animEffect>
                                  </p:childTnLst>
                                </p:cTn>
                              </p:par>
                              <p:par>
                                <p:cTn id="27" presetID="18" presetClass="entr" presetSubtype="12" repeatCount="4000" fill="hold" nodeType="withEffect">
                                  <p:stCondLst>
                                    <p:cond delay="0"/>
                                  </p:stCondLst>
                                  <p:childTnLst>
                                    <p:set>
                                      <p:cBhvr>
                                        <p:cTn id="28" dur="1" fill="hold">
                                          <p:stCondLst>
                                            <p:cond delay="0"/>
                                          </p:stCondLst>
                                        </p:cTn>
                                        <p:tgtEl>
                                          <p:spTgt spid="17418"/>
                                        </p:tgtEl>
                                        <p:attrNameLst>
                                          <p:attrName>style.visibility</p:attrName>
                                        </p:attrNameLst>
                                      </p:cBhvr>
                                      <p:to>
                                        <p:strVal val="visible"/>
                                      </p:to>
                                    </p:set>
                                    <p:animEffect transition="in" filter="strips(downLeft)">
                                      <p:cBhvr>
                                        <p:cTn id="29" dur="500"/>
                                        <p:tgtEl>
                                          <p:spTgt spid="17418"/>
                                        </p:tgtEl>
                                      </p:cBhvr>
                                    </p:animEffect>
                                  </p:childTnLst>
                                </p:cTn>
                              </p:par>
                              <p:par>
                                <p:cTn id="30" presetID="18" presetClass="entr" presetSubtype="12" repeatCount="4000" fill="hold" nodeType="withEffect">
                                  <p:stCondLst>
                                    <p:cond delay="0"/>
                                  </p:stCondLst>
                                  <p:childTnLst>
                                    <p:set>
                                      <p:cBhvr>
                                        <p:cTn id="31" dur="1" fill="hold">
                                          <p:stCondLst>
                                            <p:cond delay="0"/>
                                          </p:stCondLst>
                                        </p:cTn>
                                        <p:tgtEl>
                                          <p:spTgt spid="17425"/>
                                        </p:tgtEl>
                                        <p:attrNameLst>
                                          <p:attrName>style.visibility</p:attrName>
                                        </p:attrNameLst>
                                      </p:cBhvr>
                                      <p:to>
                                        <p:strVal val="visible"/>
                                      </p:to>
                                    </p:set>
                                    <p:animEffect transition="in" filter="strips(downLeft)">
                                      <p:cBhvr>
                                        <p:cTn id="32" dur="500"/>
                                        <p:tgtEl>
                                          <p:spTgt spid="174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xit" presetSubtype="16" fill="hold" nodeType="clickEffect">
                                  <p:stCondLst>
                                    <p:cond delay="0"/>
                                  </p:stCondLst>
                                  <p:childTnLst>
                                    <p:animEffect transition="out" filter="box(in)">
                                      <p:cBhvr>
                                        <p:cTn id="36" dur="500"/>
                                        <p:tgtEl>
                                          <p:spTgt spid="17422"/>
                                        </p:tgtEl>
                                      </p:cBhvr>
                                    </p:animEffect>
                                    <p:set>
                                      <p:cBhvr>
                                        <p:cTn id="37" dur="1" fill="hold">
                                          <p:stCondLst>
                                            <p:cond delay="499"/>
                                          </p:stCondLst>
                                        </p:cTn>
                                        <p:tgtEl>
                                          <p:spTgt spid="17422"/>
                                        </p:tgtEl>
                                        <p:attrNameLst>
                                          <p:attrName>style.visibility</p:attrName>
                                        </p:attrNameLst>
                                      </p:cBhvr>
                                      <p:to>
                                        <p:strVal val="hidden"/>
                                      </p:to>
                                    </p:set>
                                  </p:childTnLst>
                                </p:cTn>
                              </p:par>
                              <p:par>
                                <p:cTn id="38" presetID="9" presetClass="entr" presetSubtype="0" repeatCount="3000" fill="hold" grpId="0" nodeType="withEffect">
                                  <p:stCondLst>
                                    <p:cond delay="0"/>
                                  </p:stCondLst>
                                  <p:childTnLst>
                                    <p:set>
                                      <p:cBhvr>
                                        <p:cTn id="39" dur="1" fill="hold">
                                          <p:stCondLst>
                                            <p:cond delay="0"/>
                                          </p:stCondLst>
                                        </p:cTn>
                                        <p:tgtEl>
                                          <p:spTgt spid="17419"/>
                                        </p:tgtEl>
                                        <p:attrNameLst>
                                          <p:attrName>style.visibility</p:attrName>
                                        </p:attrNameLst>
                                      </p:cBhvr>
                                      <p:to>
                                        <p:strVal val="visible"/>
                                      </p:to>
                                    </p:set>
                                    <p:animEffect transition="in" filter="dissolve">
                                      <p:cBhvr>
                                        <p:cTn id="40" dur="500"/>
                                        <p:tgtEl>
                                          <p:spTgt spid="17419"/>
                                        </p:tgtEl>
                                      </p:cBhvr>
                                    </p:animEffect>
                                  </p:childTnLst>
                                </p:cTn>
                              </p:par>
                              <p:par>
                                <p:cTn id="41" presetID="20" presetClass="entr" presetSubtype="0" repeatCount="4000" fill="hold" nodeType="withEffect">
                                  <p:stCondLst>
                                    <p:cond delay="0"/>
                                  </p:stCondLst>
                                  <p:childTnLst>
                                    <p:set>
                                      <p:cBhvr>
                                        <p:cTn id="42" dur="1" fill="hold">
                                          <p:stCondLst>
                                            <p:cond delay="0"/>
                                          </p:stCondLst>
                                        </p:cTn>
                                        <p:tgtEl>
                                          <p:spTgt spid="17420"/>
                                        </p:tgtEl>
                                        <p:attrNameLst>
                                          <p:attrName>style.visibility</p:attrName>
                                        </p:attrNameLst>
                                      </p:cBhvr>
                                      <p:to>
                                        <p:strVal val="visible"/>
                                      </p:to>
                                    </p:set>
                                    <p:animEffect transition="in" filter="wedge">
                                      <p:cBhvr>
                                        <p:cTn id="43" dur="1000"/>
                                        <p:tgtEl>
                                          <p:spTgt spid="17420"/>
                                        </p:tgtEl>
                                      </p:cBhvr>
                                    </p:animEffect>
                                  </p:childTnLst>
                                </p:cTn>
                              </p:par>
                              <p:par>
                                <p:cTn id="44" presetID="18" presetClass="entr" presetSubtype="12" repeatCount="4000" fill="hold" nodeType="withEffect">
                                  <p:stCondLst>
                                    <p:cond delay="0"/>
                                  </p:stCondLst>
                                  <p:childTnLst>
                                    <p:set>
                                      <p:cBhvr>
                                        <p:cTn id="45" dur="1" fill="hold">
                                          <p:stCondLst>
                                            <p:cond delay="0"/>
                                          </p:stCondLst>
                                        </p:cTn>
                                        <p:tgtEl>
                                          <p:spTgt spid="17421"/>
                                        </p:tgtEl>
                                        <p:attrNameLst>
                                          <p:attrName>style.visibility</p:attrName>
                                        </p:attrNameLst>
                                      </p:cBhvr>
                                      <p:to>
                                        <p:strVal val="visible"/>
                                      </p:to>
                                    </p:set>
                                    <p:animEffect transition="in" filter="strips(downLeft)">
                                      <p:cBhvr>
                                        <p:cTn id="46" dur="500"/>
                                        <p:tgtEl>
                                          <p:spTgt spid="174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xit" presetSubtype="16" fill="hold" nodeType="clickEffect">
                                  <p:stCondLst>
                                    <p:cond delay="0"/>
                                  </p:stCondLst>
                                  <p:childTnLst>
                                    <p:animEffect transition="out" filter="box(in)">
                                      <p:cBhvr>
                                        <p:cTn id="50" dur="500"/>
                                        <p:tgtEl>
                                          <p:spTgt spid="17420"/>
                                        </p:tgtEl>
                                      </p:cBhvr>
                                    </p:animEffect>
                                    <p:set>
                                      <p:cBhvr>
                                        <p:cTn id="51" dur="1" fill="hold">
                                          <p:stCondLst>
                                            <p:cond delay="499"/>
                                          </p:stCondLst>
                                        </p:cTn>
                                        <p:tgtEl>
                                          <p:spTgt spid="17420"/>
                                        </p:tgtEl>
                                        <p:attrNameLst>
                                          <p:attrName>style.visibility</p:attrName>
                                        </p:attrNameLst>
                                      </p:cBhvr>
                                      <p:to>
                                        <p:strVal val="hidden"/>
                                      </p:to>
                                    </p:set>
                                  </p:childTnLst>
                                </p:cTn>
                              </p:par>
                              <p:par>
                                <p:cTn id="52" presetID="3" presetClass="entr" presetSubtype="10" repeatCount="3000" fill="hold" grpId="0" nodeType="withEffect">
                                  <p:stCondLst>
                                    <p:cond delay="0"/>
                                  </p:stCondLst>
                                  <p:childTnLst>
                                    <p:set>
                                      <p:cBhvr>
                                        <p:cTn id="53" dur="1" fill="hold">
                                          <p:stCondLst>
                                            <p:cond delay="0"/>
                                          </p:stCondLst>
                                        </p:cTn>
                                        <p:tgtEl>
                                          <p:spTgt spid="17423"/>
                                        </p:tgtEl>
                                        <p:attrNameLst>
                                          <p:attrName>style.visibility</p:attrName>
                                        </p:attrNameLst>
                                      </p:cBhvr>
                                      <p:to>
                                        <p:strVal val="visible"/>
                                      </p:to>
                                    </p:set>
                                    <p:animEffect transition="in" filter="blinds(horizontal)">
                                      <p:cBhvr>
                                        <p:cTn id="54" dur="500"/>
                                        <p:tgtEl>
                                          <p:spTgt spid="17423"/>
                                        </p:tgtEl>
                                      </p:cBhvr>
                                    </p:animEffect>
                                  </p:childTnLst>
                                </p:cTn>
                              </p:par>
                              <p:par>
                                <p:cTn id="55" presetID="18" presetClass="entr" presetSubtype="12" repeatCount="4000" fill="hold" nodeType="withEffect">
                                  <p:stCondLst>
                                    <p:cond delay="0"/>
                                  </p:stCondLst>
                                  <p:childTnLst>
                                    <p:set>
                                      <p:cBhvr>
                                        <p:cTn id="56" dur="1" fill="hold">
                                          <p:stCondLst>
                                            <p:cond delay="0"/>
                                          </p:stCondLst>
                                        </p:cTn>
                                        <p:tgtEl>
                                          <p:spTgt spid="17424"/>
                                        </p:tgtEl>
                                        <p:attrNameLst>
                                          <p:attrName>style.visibility</p:attrName>
                                        </p:attrNameLst>
                                      </p:cBhvr>
                                      <p:to>
                                        <p:strVal val="visible"/>
                                      </p:to>
                                    </p:set>
                                    <p:animEffect transition="in" filter="strips(downLeft)">
                                      <p:cBhvr>
                                        <p:cTn id="57" dur="500"/>
                                        <p:tgtEl>
                                          <p:spTgt spid="17424"/>
                                        </p:tgtEl>
                                      </p:cBhvr>
                                    </p:animEffect>
                                  </p:childTnLst>
                                </p:cTn>
                              </p:par>
                              <p:par>
                                <p:cTn id="58" presetID="22" presetClass="entr" presetSubtype="4" repeatCount="4000" fill="hold" nodeType="withEffect">
                                  <p:stCondLst>
                                    <p:cond delay="0"/>
                                  </p:stCondLst>
                                  <p:childTnLst>
                                    <p:set>
                                      <p:cBhvr>
                                        <p:cTn id="59" dur="1" fill="hold">
                                          <p:stCondLst>
                                            <p:cond delay="0"/>
                                          </p:stCondLst>
                                        </p:cTn>
                                        <p:tgtEl>
                                          <p:spTgt spid="17417"/>
                                        </p:tgtEl>
                                        <p:attrNameLst>
                                          <p:attrName>style.visibility</p:attrName>
                                        </p:attrNameLst>
                                      </p:cBhvr>
                                      <p:to>
                                        <p:strVal val="visible"/>
                                      </p:to>
                                    </p:set>
                                    <p:animEffect transition="in" filter="wipe(down)">
                                      <p:cBhvr>
                                        <p:cTn id="60" dur="500"/>
                                        <p:tgtEl>
                                          <p:spTgt spid="1741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xit" presetSubtype="16" fill="hold" nodeType="clickEffect">
                                  <p:stCondLst>
                                    <p:cond delay="0"/>
                                  </p:stCondLst>
                                  <p:childTnLst>
                                    <p:animEffect transition="out" filter="box(in)">
                                      <p:cBhvr>
                                        <p:cTn id="64" dur="500"/>
                                        <p:tgtEl>
                                          <p:spTgt spid="17417"/>
                                        </p:tgtEl>
                                      </p:cBhvr>
                                    </p:animEffect>
                                    <p:set>
                                      <p:cBhvr>
                                        <p:cTn id="65" dur="1" fill="hold">
                                          <p:stCondLst>
                                            <p:cond delay="499"/>
                                          </p:stCondLst>
                                        </p:cTn>
                                        <p:tgtEl>
                                          <p:spTgt spid="17417"/>
                                        </p:tgtEl>
                                        <p:attrNameLst>
                                          <p:attrName>style.visibility</p:attrName>
                                        </p:attrNameLst>
                                      </p:cBhvr>
                                      <p:to>
                                        <p:strVal val="hidden"/>
                                      </p:to>
                                    </p:set>
                                  </p:childTnLst>
                                </p:cTn>
                              </p:par>
                              <p:par>
                                <p:cTn id="66" presetID="18" presetClass="entr" presetSubtype="12" repeatCount="4000" fill="hold" grpId="0" nodeType="withEffect">
                                  <p:stCondLst>
                                    <p:cond delay="0"/>
                                  </p:stCondLst>
                                  <p:childTnLst>
                                    <p:set>
                                      <p:cBhvr>
                                        <p:cTn id="67" dur="1" fill="hold">
                                          <p:stCondLst>
                                            <p:cond delay="0"/>
                                          </p:stCondLst>
                                        </p:cTn>
                                        <p:tgtEl>
                                          <p:spTgt spid="17426"/>
                                        </p:tgtEl>
                                        <p:attrNameLst>
                                          <p:attrName>style.visibility</p:attrName>
                                        </p:attrNameLst>
                                      </p:cBhvr>
                                      <p:to>
                                        <p:strVal val="visible"/>
                                      </p:to>
                                    </p:set>
                                    <p:animEffect transition="in" filter="strips(downLeft)">
                                      <p:cBhvr>
                                        <p:cTn id="68" dur="500"/>
                                        <p:tgtEl>
                                          <p:spTgt spid="17426"/>
                                        </p:tgtEl>
                                      </p:cBhvr>
                                    </p:animEffect>
                                  </p:childTnLst>
                                </p:cTn>
                              </p:par>
                              <p:par>
                                <p:cTn id="69" presetID="18" presetClass="entr" presetSubtype="12" repeatCount="4000" fill="hold" nodeType="withEffect">
                                  <p:stCondLst>
                                    <p:cond delay="0"/>
                                  </p:stCondLst>
                                  <p:childTnLst>
                                    <p:set>
                                      <p:cBhvr>
                                        <p:cTn id="70" dur="1" fill="hold">
                                          <p:stCondLst>
                                            <p:cond delay="0"/>
                                          </p:stCondLst>
                                        </p:cTn>
                                        <p:tgtEl>
                                          <p:spTgt spid="17427"/>
                                        </p:tgtEl>
                                        <p:attrNameLst>
                                          <p:attrName>style.visibility</p:attrName>
                                        </p:attrNameLst>
                                      </p:cBhvr>
                                      <p:to>
                                        <p:strVal val="visible"/>
                                      </p:to>
                                    </p:set>
                                    <p:animEffect transition="in" filter="strips(downLeft)">
                                      <p:cBhvr>
                                        <p:cTn id="71" dur="500"/>
                                        <p:tgtEl>
                                          <p:spTgt spid="17427"/>
                                        </p:tgtEl>
                                      </p:cBhvr>
                                    </p:animEffect>
                                  </p:childTnLst>
                                </p:cTn>
                              </p:par>
                              <p:par>
                                <p:cTn id="72" presetID="20" presetClass="entr" presetSubtype="0" repeatCount="4000" fill="hold" nodeType="withEffect">
                                  <p:stCondLst>
                                    <p:cond delay="0"/>
                                  </p:stCondLst>
                                  <p:childTnLst>
                                    <p:set>
                                      <p:cBhvr>
                                        <p:cTn id="73" dur="1" fill="hold">
                                          <p:stCondLst>
                                            <p:cond delay="0"/>
                                          </p:stCondLst>
                                        </p:cTn>
                                        <p:tgtEl>
                                          <p:spTgt spid="17428"/>
                                        </p:tgtEl>
                                        <p:attrNameLst>
                                          <p:attrName>style.visibility</p:attrName>
                                        </p:attrNameLst>
                                      </p:cBhvr>
                                      <p:to>
                                        <p:strVal val="visible"/>
                                      </p:to>
                                    </p:set>
                                    <p:animEffect transition="in" filter="wedge">
                                      <p:cBhvr>
                                        <p:cTn id="74" dur="1000"/>
                                        <p:tgtEl>
                                          <p:spTgt spid="17428"/>
                                        </p:tgtEl>
                                      </p:cBhvr>
                                    </p:animEffect>
                                  </p:childTnLst>
                                </p:cTn>
                              </p:par>
                              <p:par>
                                <p:cTn id="75" presetID="18" presetClass="entr" presetSubtype="12" repeatCount="4000" fill="hold" nodeType="withEffect">
                                  <p:stCondLst>
                                    <p:cond delay="0"/>
                                  </p:stCondLst>
                                  <p:childTnLst>
                                    <p:set>
                                      <p:cBhvr>
                                        <p:cTn id="76" dur="1" fill="hold">
                                          <p:stCondLst>
                                            <p:cond delay="0"/>
                                          </p:stCondLst>
                                        </p:cTn>
                                        <p:tgtEl>
                                          <p:spTgt spid="17421"/>
                                        </p:tgtEl>
                                        <p:attrNameLst>
                                          <p:attrName>style.visibility</p:attrName>
                                        </p:attrNameLst>
                                      </p:cBhvr>
                                      <p:to>
                                        <p:strVal val="visible"/>
                                      </p:to>
                                    </p:set>
                                    <p:animEffect transition="in" filter="strips(downLeft)">
                                      <p:cBhvr>
                                        <p:cTn id="77" dur="5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7419" grpId="0" animBg="1"/>
      <p:bldP spid="17423" grpId="0" animBg="1"/>
      <p:bldP spid="174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icture4">
            <a:extLst>
              <a:ext uri="{FF2B5EF4-FFF2-40B4-BE49-F238E27FC236}">
                <a16:creationId xmlns:a16="http://schemas.microsoft.com/office/drawing/2014/main" id="{CAB27224-E5DF-4AD9-8C2E-E8D44777D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s65718_than-dong-bang-song-Hong">
            <a:extLst>
              <a:ext uri="{FF2B5EF4-FFF2-40B4-BE49-F238E27FC236}">
                <a16:creationId xmlns:a16="http://schemas.microsoft.com/office/drawing/2014/main" id="{28FC065D-DA56-4370-9317-4A85ACE00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3718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1100560">
            <a:extLst>
              <a:ext uri="{FF2B5EF4-FFF2-40B4-BE49-F238E27FC236}">
                <a16:creationId xmlns:a16="http://schemas.microsoft.com/office/drawing/2014/main" id="{0DB59DE4-08E2-454C-B7B5-59EC33E46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686050"/>
            <a:ext cx="3371850" cy="250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Nd9GcRSDcAaO1xalJbS9TJeeFsz5g7bjLy9IcJU1EbodonzI8jjc2Qx">
            <a:extLst>
              <a:ext uri="{FF2B5EF4-FFF2-40B4-BE49-F238E27FC236}">
                <a16:creationId xmlns:a16="http://schemas.microsoft.com/office/drawing/2014/main" id="{DBD45507-D3D4-4CB2-BC07-1406CF354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335" y="0"/>
            <a:ext cx="3429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63236BFB-4BC4-4425-A515-AA181D19044C}"/>
              </a:ext>
            </a:extLst>
          </p:cNvPr>
          <p:cNvSpPr txBox="1">
            <a:spLocks noChangeArrowheads="1"/>
          </p:cNvSpPr>
          <p:nvPr/>
        </p:nvSpPr>
        <p:spPr bwMode="auto">
          <a:xfrm>
            <a:off x="2571750" y="400050"/>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800" b="1">
                <a:solidFill>
                  <a:srgbClr val="FF0000"/>
                </a:solidFill>
                <a:latin typeface="Times New Roman" panose="02020603050405020304" pitchFamily="18" charset="0"/>
              </a:rPr>
              <a:t>THAN NÂU</a:t>
            </a:r>
          </a:p>
        </p:txBody>
      </p:sp>
      <p:sp>
        <p:nvSpPr>
          <p:cNvPr id="10" name="Text Box 13">
            <a:extLst>
              <a:ext uri="{FF2B5EF4-FFF2-40B4-BE49-F238E27FC236}">
                <a16:creationId xmlns:a16="http://schemas.microsoft.com/office/drawing/2014/main" id="{3E6591DD-5289-4F4D-A1EF-859F84D862FA}"/>
              </a:ext>
            </a:extLst>
          </p:cNvPr>
          <p:cNvSpPr txBox="1">
            <a:spLocks noChangeArrowheads="1"/>
          </p:cNvSpPr>
          <p:nvPr/>
        </p:nvSpPr>
        <p:spPr bwMode="auto">
          <a:xfrm>
            <a:off x="5257800" y="1085851"/>
            <a:ext cx="2228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800" b="1">
                <a:solidFill>
                  <a:srgbClr val="FF0000"/>
                </a:solidFill>
                <a:latin typeface="Times New Roman" panose="02020603050405020304" pitchFamily="18" charset="0"/>
              </a:rPr>
              <a:t>210 tỷ tấn than trong lòng Đồng bằng Sông Hồng</a:t>
            </a:r>
          </a:p>
        </p:txBody>
      </p:sp>
      <p:pic>
        <p:nvPicPr>
          <p:cNvPr id="5122" name="Picture 2" descr="http://img.news.zing.vn/img/369/t369163.jpg">
            <a:extLst>
              <a:ext uri="{FF2B5EF4-FFF2-40B4-BE49-F238E27FC236}">
                <a16:creationId xmlns:a16="http://schemas.microsoft.com/office/drawing/2014/main" id="{740BEFBE-9455-4B88-B804-AA30891B1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335" y="2686050"/>
            <a:ext cx="342066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2">
            <a:extLst>
              <a:ext uri="{FF2B5EF4-FFF2-40B4-BE49-F238E27FC236}">
                <a16:creationId xmlns:a16="http://schemas.microsoft.com/office/drawing/2014/main" id="{B33AF2A6-72FA-4CC3-A942-6238AD9F65D9}"/>
              </a:ext>
            </a:extLst>
          </p:cNvPr>
          <p:cNvSpPr txBox="1">
            <a:spLocks noChangeArrowheads="1"/>
          </p:cNvSpPr>
          <p:nvPr/>
        </p:nvSpPr>
        <p:spPr bwMode="auto">
          <a:xfrm>
            <a:off x="4086225" y="3943350"/>
            <a:ext cx="85725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1350" b="1">
                <a:solidFill>
                  <a:srgbClr val="FF0000"/>
                </a:solidFill>
                <a:latin typeface="Times New Roman" panose="02020603050405020304" pitchFamily="18" charset="0"/>
              </a:rPr>
              <a:t>ĐÁ VÔI</a:t>
            </a:r>
          </a:p>
        </p:txBody>
      </p:sp>
      <p:sp>
        <p:nvSpPr>
          <p:cNvPr id="13" name="Text Box 14">
            <a:extLst>
              <a:ext uri="{FF2B5EF4-FFF2-40B4-BE49-F238E27FC236}">
                <a16:creationId xmlns:a16="http://schemas.microsoft.com/office/drawing/2014/main" id="{15C6B490-CBD8-44DF-B7EA-FDCFAFF8A6CC}"/>
              </a:ext>
            </a:extLst>
          </p:cNvPr>
          <p:cNvSpPr txBox="1">
            <a:spLocks noChangeArrowheads="1"/>
          </p:cNvSpPr>
          <p:nvPr/>
        </p:nvSpPr>
        <p:spPr bwMode="auto">
          <a:xfrm>
            <a:off x="1752600" y="2387769"/>
            <a:ext cx="586621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1800" b="1">
                <a:solidFill>
                  <a:srgbClr val="000066"/>
                </a:solidFill>
                <a:latin typeface="Times New Roman" panose="02020603050405020304" pitchFamily="18" charset="0"/>
              </a:rPr>
              <a:t>+ Khoáng sản: đá vôi, than nâu, khí tự nhiên.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500" fill="hold"/>
                                        <p:tgtEl>
                                          <p:spTgt spid="5122"/>
                                        </p:tgtEl>
                                        <p:attrNameLst>
                                          <p:attrName>ppt_w</p:attrName>
                                        </p:attrNameLst>
                                      </p:cBhvr>
                                      <p:tavLst>
                                        <p:tav tm="0">
                                          <p:val>
                                            <p:fltVal val="0"/>
                                          </p:val>
                                        </p:tav>
                                        <p:tav tm="100000">
                                          <p:val>
                                            <p:strVal val="#ppt_w"/>
                                          </p:val>
                                        </p:tav>
                                      </p:tavLst>
                                    </p:anim>
                                    <p:anim calcmode="lin" valueType="num">
                                      <p:cBhvr>
                                        <p:cTn id="18" dur="500" fill="hold"/>
                                        <p:tgtEl>
                                          <p:spTgt spid="5122"/>
                                        </p:tgtEl>
                                        <p:attrNameLst>
                                          <p:attrName>ppt_h</p:attrName>
                                        </p:attrNameLst>
                                      </p:cBhvr>
                                      <p:tavLst>
                                        <p:tav tm="0">
                                          <p:val>
                                            <p:fltVal val="0"/>
                                          </p:val>
                                        </p:tav>
                                        <p:tav tm="100000">
                                          <p:val>
                                            <p:strVal val="#ppt_h"/>
                                          </p:val>
                                        </p:tav>
                                      </p:tavLst>
                                    </p:anim>
                                    <p:animEffect transition="in" filter="fade">
                                      <p:cBhvr>
                                        <p:cTn id="19" dur="500"/>
                                        <p:tgtEl>
                                          <p:spTgt spid="5122"/>
                                        </p:tgtEl>
                                      </p:cBhvr>
                                    </p:animEffect>
                                  </p:childTnLst>
                                </p:cTn>
                              </p:par>
                            </p:childTnLst>
                          </p:cTn>
                        </p:par>
                        <p:par>
                          <p:cTn id="20" fill="hold" nodeType="afterGroup">
                            <p:stCondLst>
                              <p:cond delay="1500"/>
                            </p:stCondLst>
                            <p:childTnLst>
                              <p:par>
                                <p:cTn id="21" presetID="23"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childTnLst>
                          </p:cTn>
                        </p:par>
                        <p:par>
                          <p:cTn id="25" fill="hold" nodeType="afterGroup">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childTnLst>
                                </p:cTn>
                              </p:par>
                            </p:childTnLst>
                          </p:cTn>
                        </p:par>
                        <p:par>
                          <p:cTn id="30" fill="hold" nodeType="afterGroup">
                            <p:stCondLst>
                              <p:cond delay="3000"/>
                            </p:stCondLst>
                            <p:childTnLst>
                              <p:par>
                                <p:cTn id="31" presetID="2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2" presetClass="emph" presetSubtype="0" repeatCount="5000" fill="hold" grpId="1" nodeType="after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cTn>
                              </p:par>
                            </p:childTnLst>
                          </p:cTn>
                        </p:par>
                        <p:par>
                          <p:cTn id="41" fill="hold" nodeType="afterGroup">
                            <p:stCondLst>
                              <p:cond delay="6000"/>
                            </p:stCondLst>
                            <p:childTnLst>
                              <p:par>
                                <p:cTn id="42" presetID="23" presetClass="entr" presetSubtype="1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childTnLst>
                                </p:cTn>
                              </p:par>
                            </p:childTnLst>
                          </p:cTn>
                        </p:par>
                        <p:par>
                          <p:cTn id="46" fill="hold" nodeType="afterGroup">
                            <p:stCondLst>
                              <p:cond delay="650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13"/>
                                        </p:tgtEl>
                                        <p:attrNameLst>
                                          <p:attrName>style.visibility</p:attrName>
                                        </p:attrNameLst>
                                      </p:cBhvr>
                                      <p:to>
                                        <p:strVal val="visible"/>
                                      </p:to>
                                    </p:set>
                                    <p:anim calcmode="discrete" valueType="clr">
                                      <p:cBhvr override="childStyle">
                                        <p:cTn id="49" dur="4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0" dur="400"/>
                                        <p:tgtEl>
                                          <p:spTgt spid="13"/>
                                        </p:tgtEl>
                                        <p:attrNameLst>
                                          <p:attrName>fillcolor</p:attrName>
                                        </p:attrNameLst>
                                      </p:cBhvr>
                                      <p:tavLst>
                                        <p:tav tm="0">
                                          <p:val>
                                            <p:clrVal>
                                              <a:schemeClr val="accent2"/>
                                            </p:clrVal>
                                          </p:val>
                                        </p:tav>
                                        <p:tav tm="50000">
                                          <p:val>
                                            <p:clrVal>
                                              <a:schemeClr val="hlink"/>
                                            </p:clrVal>
                                          </p:val>
                                        </p:tav>
                                      </p:tavLst>
                                    </p:anim>
                                    <p:set>
                                      <p:cBhvr>
                                        <p:cTn id="51" dur="40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Content Placeholder 15" descr="20090519_0">
            <a:extLst>
              <a:ext uri="{FF2B5EF4-FFF2-40B4-BE49-F238E27FC236}">
                <a16:creationId xmlns:a16="http://schemas.microsoft.com/office/drawing/2014/main" id="{C6479BF4-BE82-43BD-871A-AC92AEBC1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 y="0"/>
            <a:ext cx="9448800" cy="51435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2506</TotalTime>
  <Words>2019</Words>
  <Application>Microsoft Office PowerPoint</Application>
  <PresentationFormat>On-screen Show (16:9)</PresentationFormat>
  <Paragraphs>220</Paragraphs>
  <Slides>38</Slides>
  <Notes>5</Notes>
  <HiddenSlides>0</HiddenSlides>
  <MMClips>6</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Wingdings</vt:lpstr>
      <vt:lpstr>Tahoma</vt:lpstr>
      <vt:lpstr>Arial</vt:lpstr>
      <vt:lpstr>#9Slide05 Fourth Medium</vt:lpstr>
      <vt:lpstr>Times New Roman</vt:lpstr>
      <vt:lpstr>.VnTime</vt:lpstr>
      <vt:lpstr>#9Slide04 Lettre</vt:lpstr>
      <vt:lpstr>Calibri Light</vt:lpstr>
      <vt:lpstr>iCiel Baliho Script</vt:lpstr>
      <vt:lpstr>SF Theramin Gothic</vt:lpstr>
      <vt:lpstr>Calibri</vt:lpstr>
      <vt:lpstr>Office Theme</vt:lpstr>
      <vt:lpstr>1_Office Theme</vt:lpstr>
      <vt:lpstr>PowerPoint Presentation</vt:lpstr>
      <vt:lpstr>VÙNG ĐỒNG BẰNG  SÔNG HỒNG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84974897627</cp:lastModifiedBy>
  <cp:revision>146</cp:revision>
  <dcterms:created xsi:type="dcterms:W3CDTF">2017-10-25T05:20:21Z</dcterms:created>
  <dcterms:modified xsi:type="dcterms:W3CDTF">2022-02-16T01:24:55Z</dcterms:modified>
</cp:coreProperties>
</file>