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9"/>
  </p:notesMasterIdLst>
  <p:sldIdLst>
    <p:sldId id="271" r:id="rId3"/>
    <p:sldId id="357" r:id="rId4"/>
    <p:sldId id="261" r:id="rId5"/>
    <p:sldId id="358" r:id="rId6"/>
    <p:sldId id="359" r:id="rId7"/>
    <p:sldId id="360" r:id="rId8"/>
    <p:sldId id="361" r:id="rId9"/>
    <p:sldId id="336" r:id="rId10"/>
    <p:sldId id="362" r:id="rId11"/>
    <p:sldId id="363" r:id="rId12"/>
    <p:sldId id="267" r:id="rId13"/>
    <p:sldId id="366" r:id="rId14"/>
    <p:sldId id="368" r:id="rId15"/>
    <p:sldId id="294" r:id="rId16"/>
    <p:sldId id="272" r:id="rId17"/>
    <p:sldId id="273" r:id="rId18"/>
    <p:sldId id="388" r:id="rId19"/>
    <p:sldId id="369" r:id="rId20"/>
    <p:sldId id="292" r:id="rId21"/>
    <p:sldId id="371" r:id="rId22"/>
    <p:sldId id="404" r:id="rId23"/>
    <p:sldId id="403" r:id="rId24"/>
    <p:sldId id="293" r:id="rId25"/>
    <p:sldId id="410" r:id="rId26"/>
    <p:sldId id="411" r:id="rId27"/>
    <p:sldId id="298" r:id="rId28"/>
    <p:sldId id="405" r:id="rId29"/>
    <p:sldId id="282" r:id="rId30"/>
    <p:sldId id="392" r:id="rId31"/>
    <p:sldId id="395" r:id="rId32"/>
    <p:sldId id="412" r:id="rId33"/>
    <p:sldId id="283" r:id="rId34"/>
    <p:sldId id="365" r:id="rId35"/>
    <p:sldId id="286" r:id="rId36"/>
    <p:sldId id="285" r:id="rId37"/>
    <p:sldId id="344" r:id="rId38"/>
    <p:sldId id="414" r:id="rId39"/>
    <p:sldId id="345" r:id="rId40"/>
    <p:sldId id="260" r:id="rId41"/>
    <p:sldId id="265" r:id="rId42"/>
    <p:sldId id="347" r:id="rId43"/>
    <p:sldId id="291" r:id="rId44"/>
    <p:sldId id="290" r:id="rId45"/>
    <p:sldId id="349" r:id="rId46"/>
    <p:sldId id="264" r:id="rId47"/>
    <p:sldId id="348" r:id="rId4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95" autoAdjust="0"/>
  </p:normalViewPr>
  <p:slideViewPr>
    <p:cSldViewPr>
      <p:cViewPr varScale="1">
        <p:scale>
          <a:sx n="73" d="100"/>
          <a:sy n="73" d="100"/>
        </p:scale>
        <p:origin x="1212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05B4C-5009-442A-A6F4-35F7697DB73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A2ADF-B9B8-4417-9D4F-7A04E2AD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8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9C59B1D3-7370-4584-914D-ADA8D0B7B4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403355-3F35-49D5-811E-C29E14A1AA53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1E8DCA1-23DE-48F4-BCB3-9FC5BC30AD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E4815A1C-C4D9-452B-8D73-359E07B1A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7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3 HS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ngẫu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GV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7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hứng</a:t>
            </a:r>
            <a:r>
              <a:rPr lang="en-US" dirty="0"/>
              <a:t> GD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BVMT,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943CF-77A4-4CAC-9F9A-35155306242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55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Thẻ kiến thức in ra giấy, cắt nhỏ, dán băng keo 2 mặt.</a:t>
            </a:r>
          </a:p>
          <a:p>
            <a:r>
              <a:rPr lang="vi-VN" dirty="0"/>
              <a:t>Nếu gắn lên bảng thì dán nam châm lá (mua ở nhà sách) vào mặt sau của thẻ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B0BB7-C8C0-4C20-8FDE-21C72A841633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054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Thẻ kiến thức in ra giấy, cắt nhỏ, dán băng keo 2 mặt.</a:t>
            </a:r>
          </a:p>
          <a:p>
            <a:r>
              <a:rPr lang="vi-VN" dirty="0"/>
              <a:t>Nếu gắn lên bảng thì dán nam châm lá (mua ở nhà sách) vào mặt sau của thẻ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B0BB7-C8C0-4C20-8FDE-21C72A841633}" type="slidenum">
              <a:rPr lang="vi-VN" smtClean="0"/>
              <a:t>44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241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28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BC6CBF-18D8-4362-9F19-3C4DBFB1D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4EFB7-95FE-42DF-8A98-BFCFB6A78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A80B8-F97C-482F-9805-FB659F05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D9BD02-DE79-4391-B472-593C812658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740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7B871F-9420-4D21-891F-BB1244CA94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F46207-E1CE-44A1-8AC4-59364F6B3E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296F70-8206-4884-8F30-4FB2CC6E94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7C3A8-D47B-4322-B4AA-ABC95B747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03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265895-BAE9-4511-BA06-9C5EB1BDA0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BECEFD-8C14-4EC6-9AB8-ED13FF251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C9CE90-B799-4935-B25D-EA0D76188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AEF2-DDFE-4E37-9849-3EF8328A40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362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4867DD-C7E4-4DBF-B79A-077798D97F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08908A-08FD-41D3-B171-E7DC8AD326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072953-7BEC-4282-94DC-A6F5326DE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F9DBE-69A0-4C01-BE7F-A7974CC7CE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559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B2672-C4E8-4FEB-BE73-A26EC94B3A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2D26D-3D10-45DF-8971-C9D2CC12C7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FBE30-FFCF-421D-AC3D-98BADCE5C6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0F865-0B1A-43B2-97C1-FEC199CC0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301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5846D3-C796-43A8-852C-5314489C1F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0C9CF29-0F66-4656-AA10-EB942830A6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EB4669-E6F7-43BD-9282-9234EEB34D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5B1D0-BB9D-4428-97D5-BDF3EB5AE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885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19E504-B6A3-4DE6-896C-F288773D79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BC2892-79E1-4FA9-84F2-0621082F1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4A995E-6496-4DA5-9211-60D1137C4F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AE14A-C10F-4CFA-8EE3-08F160F0AF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968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3EF21B9-1DAF-4156-BA76-AC28B438D8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BFC776D-EE8E-44B8-80A6-54613082A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A8308B-1132-4927-8781-E25AB48DDA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511BC-A3D1-4F56-A64D-DBE00E404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43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68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6B2CF7-B9D8-4C35-9672-72E5EFA1D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5F58B2-A4B0-4515-9AF1-17B3B551CD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A2A6F6-2D4B-449B-B1C8-ECAAE96B6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04155-AC5C-4C44-A1D8-DC16166E7A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695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0D8C29-C509-4F58-83AC-8AFA21052E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58E09C-AE35-4314-9E4B-58AF0F409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A0245-BB88-4F9B-9248-E3D41EF62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D233B-32C0-45EA-BD05-9C6F9CBDB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156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02EEB6-D493-4FBC-B7E6-1A25E08F5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47C492-3651-461B-B7F7-71F7E5CF52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26493C-DF74-4DBF-91B2-6175418D14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3FD0-7918-46D8-A1EC-7D6A359351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905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36E6C2-B0D6-40B3-A4BF-D85D1C03BA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1DE53B-A3E7-4F4A-8BC4-7B1F0487F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109E5D-E455-4078-9C02-B75CB8D97C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86253-BA67-4C2E-A44A-E5036D4369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823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2694ADD-C393-4CC9-811E-FF716A105F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2D3DC1-DD4A-4BD9-9EC5-DFB3168666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6DABD3-E03E-4167-8F65-0880DCE58C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D9FB3-D402-448A-B9D6-B7E4F7517A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71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0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6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04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3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21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F912E-5A97-45F9-8541-DB6FC64DD85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1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A7AC267-4DE5-4DA0-82EE-CD3C0C583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8785FF-F52E-4BC3-AC5E-060398E72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ED7DF49-05D9-4444-8774-50A17263AF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018689-D531-4786-B26E-93A7EBEA8A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83F51F9-C64E-4F4D-9557-EBC55B19A3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>
              <a:defRPr/>
            </a:pPr>
            <a:fld id="{4443C003-524D-43AA-B9E3-5401794D3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54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mages.google.com.vn/imgres?imgurl=http://www.khoahoc.com.vn/photos/Image/2007/05/02/onion.jpg&amp;imgrefurl=http://www.khoahoc.com.vn/timkiem/R%25E1%25BB%2593ng/index3.aspx&amp;usg=__c9RsOJTeHH3ziAbG-56jnJ0oafg=&amp;h=300&amp;w=300&amp;sz=32&amp;hl=vi&amp;start=9&amp;tbnid=t4AqbblYOzUegM:&amp;tbnh=116&amp;tbnw=116&amp;prev=/images%3Fq%3DH%25C3%2580NH%2BT%25C3%2582Y%26gbv%3D2%26hl%3Dvi%26sa%3DG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Thúy Cải - Thúy Hường | Những Ca Khúc Dân Ca Quan Họ Bắc Ninh Mê Mẩn Lòng  Người - YouTube">
            <a:extLst>
              <a:ext uri="{FF2B5EF4-FFF2-40B4-BE49-F238E27FC236}">
                <a16:creationId xmlns:a16="http://schemas.microsoft.com/office/drawing/2014/main" id="{3A9AF277-D392-4EB4-86BA-3D048A886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4571980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ìm hiểu Thủ Đô qua 10 di tích lịch sử Hà Nội NỔI TIẾNG – Thủ đô Hà Nội –  Việt Nam">
            <a:extLst>
              <a:ext uri="{FF2B5EF4-FFF2-40B4-BE49-F238E27FC236}">
                <a16:creationId xmlns:a16="http://schemas.microsoft.com/office/drawing/2014/main" id="{2FDCD076-BDCB-4DF1-9CE3-E225E197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-53779"/>
            <a:ext cx="4572000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am Đảo Vĩnh Phúc Flycam - Drone Tam Dao Mountain Vietnam - Nếm TV - YouTube">
            <a:extLst>
              <a:ext uri="{FF2B5EF4-FFF2-40B4-BE49-F238E27FC236}">
                <a16:creationId xmlns:a16="http://schemas.microsoft.com/office/drawing/2014/main" id="{E889C937-52EF-41FD-9B6A-20BC35636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0" y="2572550"/>
            <a:ext cx="457198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ào tạo tại SamSung Việt Nam công ty đầu tư lớn nhất vào Việt Nam có gì  hay? - ninhgiahanh">
            <a:extLst>
              <a:ext uri="{FF2B5EF4-FFF2-40B4-BE49-F238E27FC236}">
                <a16:creationId xmlns:a16="http://schemas.microsoft.com/office/drawing/2014/main" id="{DDA48561-DD58-49AA-8F4F-E40BFCC2C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 bwMode="auto">
          <a:xfrm>
            <a:off x="4572000" y="257175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307436" y="1307187"/>
            <a:ext cx="2529128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ame 7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978458" y="978209"/>
            <a:ext cx="3187085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71FD22-03BC-451C-AE03-196B5C6B8906}"/>
              </a:ext>
            </a:extLst>
          </p:cNvPr>
          <p:cNvSpPr/>
          <p:nvPr/>
        </p:nvSpPr>
        <p:spPr>
          <a:xfrm>
            <a:off x="3100239" y="1650752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Tiết 26- </a:t>
            </a:r>
            <a:r>
              <a:rPr lang="en-US" sz="36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Bài 21 </a:t>
            </a:r>
            <a:endParaRPr lang="en-US" sz="3600" dirty="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032CF7-8236-4625-8074-36A123D24D42}"/>
              </a:ext>
            </a:extLst>
          </p:cNvPr>
          <p:cNvSpPr txBox="1"/>
          <p:nvPr/>
        </p:nvSpPr>
        <p:spPr>
          <a:xfrm>
            <a:off x="2590799" y="2260616"/>
            <a:ext cx="423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#9Slide03 SVNNeutraface 2" panose="02000600040000020004" pitchFamily="2" charset="0"/>
              </a:rPr>
              <a:t>VÙNG ĐỒNG </a:t>
            </a:r>
            <a:r>
              <a:rPr lang="en-US" sz="3200" b="1" dirty="0">
                <a:solidFill>
                  <a:srgbClr val="0000CC"/>
                </a:solidFill>
                <a:latin typeface="#9Slide03 SVNNeutraface 2" panose="02000600040000020004" pitchFamily="2" charset="0"/>
              </a:rPr>
              <a:t>BẰNG </a:t>
            </a:r>
            <a:r>
              <a:rPr lang="en-US" sz="3200" b="1">
                <a:solidFill>
                  <a:srgbClr val="0000CC"/>
                </a:solidFill>
                <a:latin typeface="#9Slide03 SVNNeutraface 2" panose="02000600040000020004" pitchFamily="2" charset="0"/>
              </a:rPr>
              <a:t>SÔNG HỒNG (tt)</a:t>
            </a:r>
            <a:endParaRPr lang="en-US" sz="3200" b="1" dirty="0">
              <a:solidFill>
                <a:srgbClr val="0000CC"/>
              </a:solidFill>
              <a:latin typeface="#9Slide03 SVNNeutraface 2" panose="02000600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thanh sua3">
            <a:extLst>
              <a:ext uri="{FF2B5EF4-FFF2-40B4-BE49-F238E27FC236}">
                <a16:creationId xmlns:a16="http://schemas.microsoft.com/office/drawing/2014/main" id="{8B37D1EF-7565-4326-B9A6-7A68A75C3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"/>
            <a:ext cx="2286000" cy="20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 descr="ANd9GcRJOQAbkNaofzo0xaTmirfGoDGEcHdXliB-0_I9NjeddtoTTgv2">
            <a:extLst>
              <a:ext uri="{FF2B5EF4-FFF2-40B4-BE49-F238E27FC236}">
                <a16:creationId xmlns:a16="http://schemas.microsoft.com/office/drawing/2014/main" id="{A00ED287-4D61-43BF-AB7B-E53B22B77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342900"/>
            <a:ext cx="22288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ANd9GcQXkG6FcJdt4KT4ha0AdHIAVgUuJhZLK8YO7m-2G-6tDBQIqVtC">
            <a:extLst>
              <a:ext uri="{FF2B5EF4-FFF2-40B4-BE49-F238E27FC236}">
                <a16:creationId xmlns:a16="http://schemas.microsoft.com/office/drawing/2014/main" id="{4966CB48-469A-428B-802E-2D541D54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42900"/>
            <a:ext cx="22288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5" descr="59096_20090926102354_Motors_1_">
            <a:extLst>
              <a:ext uri="{FF2B5EF4-FFF2-40B4-BE49-F238E27FC236}">
                <a16:creationId xmlns:a16="http://schemas.microsoft.com/office/drawing/2014/main" id="{C1CF8956-18A4-4058-A2C3-80366E17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28900"/>
            <a:ext cx="2343150" cy="21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6" descr="ANd9GcRYapmEPsbeRvk3XQkxCsaeKOnTKR2TBFBRigi-tmaeW7mUgdRw">
            <a:extLst>
              <a:ext uri="{FF2B5EF4-FFF2-40B4-BE49-F238E27FC236}">
                <a16:creationId xmlns:a16="http://schemas.microsoft.com/office/drawing/2014/main" id="{AE0735E7-B0C9-412A-A130-45EA3B81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628900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7">
            <a:extLst>
              <a:ext uri="{FF2B5EF4-FFF2-40B4-BE49-F238E27FC236}">
                <a16:creationId xmlns:a16="http://schemas.microsoft.com/office/drawing/2014/main" id="{0479D978-9569-42D6-8231-59BAB5889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0"/>
            <a:ext cx="6686550" cy="41549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100">
                <a:solidFill>
                  <a:srgbClr val="FF3300"/>
                </a:solidFill>
                <a:cs typeface="Arial" panose="020B0604020202020204" pitchFamily="34" charset="0"/>
              </a:rPr>
              <a:t>Các sản phẩm công nghiệp của Đồng bằng sông</a:t>
            </a:r>
            <a:r>
              <a:rPr lang="en-US" altLang="en-US" sz="210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vi-VN" altLang="en-US" sz="2100">
                <a:solidFill>
                  <a:srgbClr val="FF3300"/>
                </a:solidFill>
                <a:cs typeface="Arial" panose="020B0604020202020204" pitchFamily="34" charset="0"/>
              </a:rPr>
              <a:t>Hồng</a:t>
            </a:r>
          </a:p>
        </p:txBody>
      </p:sp>
      <p:sp>
        <p:nvSpPr>
          <p:cNvPr id="108552" name="Text Box 8">
            <a:extLst>
              <a:ext uri="{FF2B5EF4-FFF2-40B4-BE49-F238E27FC236}">
                <a16:creationId xmlns:a16="http://schemas.microsoft.com/office/drawing/2014/main" id="{ADFC0DAF-2DDB-4451-9637-237AFF26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343150"/>
            <a:ext cx="13144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350" b="1">
                <a:solidFill>
                  <a:srgbClr val="3366FF"/>
                </a:solidFill>
                <a:cs typeface="Arial" panose="020B0604020202020204" pitchFamily="34" charset="0"/>
              </a:rPr>
              <a:t>Máy cơ khí</a:t>
            </a:r>
          </a:p>
        </p:txBody>
      </p:sp>
      <p:sp>
        <p:nvSpPr>
          <p:cNvPr id="108553" name="Text Box 9">
            <a:extLst>
              <a:ext uri="{FF2B5EF4-FFF2-40B4-BE49-F238E27FC236}">
                <a16:creationId xmlns:a16="http://schemas.microsoft.com/office/drawing/2014/main" id="{A8AD07F2-267D-4B5E-821F-9A179471B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286000"/>
            <a:ext cx="1543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350" b="1">
                <a:solidFill>
                  <a:srgbClr val="3366FF"/>
                </a:solidFill>
                <a:cs typeface="Arial" panose="020B0604020202020204" pitchFamily="34" charset="0"/>
              </a:rPr>
              <a:t>Thiết bị điện tử</a:t>
            </a:r>
          </a:p>
        </p:txBody>
      </p:sp>
      <p:sp>
        <p:nvSpPr>
          <p:cNvPr id="108554" name="Text Box 10">
            <a:extLst>
              <a:ext uri="{FF2B5EF4-FFF2-40B4-BE49-F238E27FC236}">
                <a16:creationId xmlns:a16="http://schemas.microsoft.com/office/drawing/2014/main" id="{6D7E981D-8781-4DA5-B5FF-6F80AFD51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2286000"/>
            <a:ext cx="1543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350" b="1">
                <a:solidFill>
                  <a:srgbClr val="3366FF"/>
                </a:solidFill>
                <a:cs typeface="Arial" panose="020B0604020202020204" pitchFamily="34" charset="0"/>
              </a:rPr>
              <a:t>Hàng tiêu dùng</a:t>
            </a:r>
          </a:p>
        </p:txBody>
      </p:sp>
      <p:sp>
        <p:nvSpPr>
          <p:cNvPr id="108555" name="Text Box 11">
            <a:extLst>
              <a:ext uri="{FF2B5EF4-FFF2-40B4-BE49-F238E27FC236}">
                <a16:creationId xmlns:a16="http://schemas.microsoft.com/office/drawing/2014/main" id="{4C755E56-A58A-408A-9672-DFBBCD36D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868466"/>
            <a:ext cx="13144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350" b="1">
                <a:solidFill>
                  <a:srgbClr val="3366FF"/>
                </a:solidFill>
                <a:cs typeface="Arial" panose="020B0604020202020204" pitchFamily="34" charset="0"/>
              </a:rPr>
              <a:t>Động cơ điện</a:t>
            </a:r>
          </a:p>
        </p:txBody>
      </p:sp>
      <p:sp>
        <p:nvSpPr>
          <p:cNvPr id="108556" name="Text Box 12">
            <a:extLst>
              <a:ext uri="{FF2B5EF4-FFF2-40B4-BE49-F238E27FC236}">
                <a16:creationId xmlns:a16="http://schemas.microsoft.com/office/drawing/2014/main" id="{59365960-AAEE-4C48-8358-03480B056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868466"/>
            <a:ext cx="22288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350" b="1">
                <a:solidFill>
                  <a:srgbClr val="3366FF"/>
                </a:solidFill>
                <a:cs typeface="Arial" panose="020B0604020202020204" pitchFamily="34" charset="0"/>
              </a:rPr>
              <a:t>Phương tiện giao thông</a:t>
            </a:r>
          </a:p>
        </p:txBody>
      </p:sp>
      <p:sp>
        <p:nvSpPr>
          <p:cNvPr id="108557" name="Text Box 13">
            <a:extLst>
              <a:ext uri="{FF2B5EF4-FFF2-40B4-BE49-F238E27FC236}">
                <a16:creationId xmlns:a16="http://schemas.microsoft.com/office/drawing/2014/main" id="{A77BFC08-5EF4-4F44-B495-2570FF391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4868466"/>
            <a:ext cx="13144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350" b="1">
                <a:solidFill>
                  <a:srgbClr val="3366FF"/>
                </a:solidFill>
                <a:cs typeface="Arial" panose="020B0604020202020204" pitchFamily="34" charset="0"/>
              </a:rPr>
              <a:t>Dệt may</a:t>
            </a:r>
          </a:p>
        </p:txBody>
      </p:sp>
      <p:pic>
        <p:nvPicPr>
          <p:cNvPr id="108558" name="Picture 14" descr="ANd9GcRMwI1Jwuyl8upGS0ZGQOwTUpUrbkQjTbZR-pgycLRwVrzwc8c-">
            <a:extLst>
              <a:ext uri="{FF2B5EF4-FFF2-40B4-BE49-F238E27FC236}">
                <a16:creationId xmlns:a16="http://schemas.microsoft.com/office/drawing/2014/main" id="{C08378FA-8881-491C-9F8F-6C38598B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628900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2" grpId="0"/>
      <p:bldP spid="108553" grpId="0"/>
      <p:bldP spid="108554" grpId="0"/>
      <p:bldP spid="108555" grpId="0"/>
      <p:bldP spid="108556" grpId="0"/>
      <p:bldP spid="1085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s (1).jpg">
            <a:extLst>
              <a:ext uri="{FF2B5EF4-FFF2-40B4-BE49-F238E27FC236}">
                <a16:creationId xmlns:a16="http://schemas.microsoft.com/office/drawing/2014/main" id="{C7F507DB-DD2E-459F-9FC4-B038DFCC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1" y="0"/>
            <a:ext cx="331827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tải xuống (1).jpg">
            <a:extLst>
              <a:ext uri="{FF2B5EF4-FFF2-40B4-BE49-F238E27FC236}">
                <a16:creationId xmlns:a16="http://schemas.microsoft.com/office/drawing/2014/main" id="{5426826B-73CA-4BB5-AF65-8F481CEC9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36910"/>
            <a:ext cx="3486150" cy="2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tải xuống (3).jpg">
            <a:extLst>
              <a:ext uri="{FF2B5EF4-FFF2-40B4-BE49-F238E27FC236}">
                <a16:creationId xmlns:a16="http://schemas.microsoft.com/office/drawing/2014/main" id="{9F16FBF9-9B00-4F55-8918-71792CBBE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3428"/>
            <a:ext cx="3200400" cy="248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images.jpg">
            <a:extLst>
              <a:ext uri="{FF2B5EF4-FFF2-40B4-BE49-F238E27FC236}">
                <a16:creationId xmlns:a16="http://schemas.microsoft.com/office/drawing/2014/main" id="{E0EEFBAD-15F0-4D23-A930-9216AA0DD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86050"/>
            <a:ext cx="34861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7">
            <a:extLst>
              <a:ext uri="{FF2B5EF4-FFF2-40B4-BE49-F238E27FC236}">
                <a16:creationId xmlns:a16="http://schemas.microsoft.com/office/drawing/2014/main" id="{EBB2596F-F4CA-40DC-AA02-D5E7CCE2E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28851"/>
            <a:ext cx="6858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Ngành Công nghiệp của vùng phát triển mạnh ảnh hưởng như thế nào đến vấn đề tài nguyên môi trường ?</a:t>
            </a:r>
          </a:p>
        </p:txBody>
      </p:sp>
    </p:spTree>
  </p:cSld>
  <p:clrMapOvr>
    <a:masterClrMapping/>
  </p:clrMapOvr>
  <p:transition spd="med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F8C5C-4C33-4EF2-AF0B-D340A872B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71"/>
            <a:ext cx="9144000" cy="4779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01C4D-0C83-4EEF-9560-13498DC158E5}"/>
              </a:ext>
            </a:extLst>
          </p:cNvPr>
          <p:cNvSpPr txBox="1"/>
          <p:nvPr/>
        </p:nvSpPr>
        <p:spPr>
          <a:xfrm>
            <a:off x="1600200" y="-24063"/>
            <a:ext cx="66470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26 – BÀI 21: VÙNG ĐỒNG BẰNG SÔNG HỒNG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D4BB14-BDB8-4D3C-A04F-529C13808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366378"/>
              </p:ext>
            </p:extLst>
          </p:nvPr>
        </p:nvGraphicFramePr>
        <p:xfrm>
          <a:off x="266700" y="742950"/>
          <a:ext cx="8610600" cy="3048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610600">
                  <a:extLst>
                    <a:ext uri="{9D8B030D-6E8A-4147-A177-3AD203B41FA5}">
                      <a16:colId xmlns:a16="http://schemas.microsoft.com/office/drawing/2014/main" val="161873212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Tình hình phát triển kinh tế: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Công nghiệp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thành sớm và phát triển mạnh trong thời kì CNH và HĐH.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Giá trị và tỉ trọng sản xuất CN tăng mạnh trong cơ cấu GDP.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Phần lớn giá trị sx CN tập trung ở Hà Nội, Hải Phòng.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Các ngành CN trọng điểm 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CNCBLT-TP, SX hàng tiêu dùng , SXVL XD và CN cơ khí.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Sản phẩm công nghiệp quan trọng : máy công cụ, động cơ điện, phương tiện giao thông, thiết bị điện tử, hàng tiêu dùng...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63" marR="38963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349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343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>
            <a:extLst>
              <a:ext uri="{FF2B5EF4-FFF2-40B4-BE49-F238E27FC236}">
                <a16:creationId xmlns:a16="http://schemas.microsoft.com/office/drawing/2014/main" id="{F41AAFA7-E984-434D-A2D3-AF1E9FAC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171450"/>
            <a:ext cx="4000500" cy="461665"/>
          </a:xfrm>
          <a:prstGeom prst="rect">
            <a:avLst/>
          </a:prstGeom>
          <a:solidFill>
            <a:srgbClr val="E5E2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.VnTimeH" panose="020B7200000000000000" pitchFamily="34" charset="0"/>
              </a:rPr>
              <a:t>Ho¹t ®éng nhãm: 4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endParaRPr lang="en-US" altLang="en-US" sz="240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0B43F361-C224-498F-BEAE-432168219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086" y="1862688"/>
            <a:ext cx="9220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100" b="1" u="sng">
                <a:solidFill>
                  <a:srgbClr val="3366FF"/>
                </a:solidFill>
              </a:rPr>
              <a:t>2</a:t>
            </a:r>
            <a:r>
              <a:rPr lang="en-US" altLang="en-US" sz="2100" b="1">
                <a:solidFill>
                  <a:srgbClr val="3366FF"/>
                </a:solidFill>
              </a:rPr>
              <a:t>: Dựa vào bảng 21.1, hãy so sánh năng suất lúa của Đồng bằng sông Hồng với Đồng bằng sông Cửu Long và cả nước? Nguyên nhân?</a:t>
            </a:r>
          </a:p>
        </p:txBody>
      </p:sp>
      <p:sp>
        <p:nvSpPr>
          <p:cNvPr id="21508" name="Text Box 8">
            <a:extLst>
              <a:ext uri="{FF2B5EF4-FFF2-40B4-BE49-F238E27FC236}">
                <a16:creationId xmlns:a16="http://schemas.microsoft.com/office/drawing/2014/main" id="{4B6597A7-C564-4A05-A12E-B653CAEE8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012" y="776838"/>
            <a:ext cx="8267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100" b="1" u="sng">
                <a:solidFill>
                  <a:srgbClr val="3366FF"/>
                </a:solidFill>
              </a:rPr>
              <a:t>1:</a:t>
            </a:r>
            <a:r>
              <a:rPr lang="en-US" altLang="en-US" sz="2100" b="1">
                <a:solidFill>
                  <a:srgbClr val="3366FF"/>
                </a:solidFill>
              </a:rPr>
              <a:t>Đồng bằng sông Hồng có những thuận lợi và khó khăn gì để phát triển sản xuất lương thực?</a:t>
            </a:r>
          </a:p>
        </p:txBody>
      </p:sp>
      <p:sp>
        <p:nvSpPr>
          <p:cNvPr id="21509" name="Text Box 9">
            <a:extLst>
              <a:ext uri="{FF2B5EF4-FFF2-40B4-BE49-F238E27FC236}">
                <a16:creationId xmlns:a16="http://schemas.microsoft.com/office/drawing/2014/main" id="{6446E308-A949-49D0-A2A1-C9C6E87F2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86" y="2948538"/>
            <a:ext cx="8991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100" b="1" u="sng">
                <a:solidFill>
                  <a:srgbClr val="3366FF"/>
                </a:solidFill>
              </a:rPr>
              <a:t>3</a:t>
            </a:r>
            <a:r>
              <a:rPr lang="en-US" altLang="en-US" sz="2100" b="1">
                <a:solidFill>
                  <a:srgbClr val="3366FF"/>
                </a:solidFill>
              </a:rPr>
              <a:t>:  Nêu lợi ích kinh tế của việc đưa vụ đông thành vụ sản xuất chính ở Đồng bằng sông Hồng?</a:t>
            </a:r>
          </a:p>
        </p:txBody>
      </p:sp>
      <p:sp>
        <p:nvSpPr>
          <p:cNvPr id="21510" name="Text Box 10">
            <a:extLst>
              <a:ext uri="{FF2B5EF4-FFF2-40B4-BE49-F238E27FC236}">
                <a16:creationId xmlns:a16="http://schemas.microsoft.com/office/drawing/2014/main" id="{66ACA859-70D0-4925-91FB-8543E9A3D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86" y="3920088"/>
            <a:ext cx="9144000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u="sng">
                <a:solidFill>
                  <a:srgbClr val="3366FF"/>
                </a:solidFill>
              </a:rPr>
              <a:t>4:</a:t>
            </a:r>
            <a:r>
              <a:rPr lang="en-US" altLang="en-US" sz="2100" b="1">
                <a:solidFill>
                  <a:srgbClr val="3366FF"/>
                </a:solidFill>
              </a:rPr>
              <a:t> Sản xuất lương thực thực phẩm ở đồng bằng sông Hồng có tầm quan trọng như thế nào?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6600FF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ext Box 6">
            <a:extLst>
              <a:ext uri="{FF2B5EF4-FFF2-40B4-BE49-F238E27FC236}">
                <a16:creationId xmlns:a16="http://schemas.microsoft.com/office/drawing/2014/main" id="{BCBF0426-94C9-4A17-BE93-216B3DDE0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257300"/>
            <a:ext cx="6515100" cy="378565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FF00FF"/>
                </a:solidFill>
              </a:rPr>
              <a:t>Thuận lợi: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FF"/>
                </a:solidFill>
              </a:rPr>
              <a:t>+ Đất phù sa màu mỡ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FF"/>
                </a:solidFill>
              </a:rPr>
              <a:t>+ Nguồn nước phong phú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FF"/>
                </a:solidFill>
              </a:rPr>
              <a:t>+ Khí hậu thuận lợi cho tăng vụ ( 2-3 vụ lúa trong năm, cả vụ đông)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FF"/>
                </a:solidFill>
              </a:rPr>
              <a:t>+ Người dân có kinh nghiệm thâm canh lúa nước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FF"/>
                </a:solidFill>
              </a:rPr>
              <a:t>+ Thị trường tiêu thụ lớn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FF"/>
                </a:solidFill>
              </a:rPr>
              <a:t>- Khó khăn: bão, úng lụt, khô hạn, thiên tai ( rét đậm, rét hại…)</a:t>
            </a:r>
          </a:p>
        </p:txBody>
      </p:sp>
      <p:sp>
        <p:nvSpPr>
          <p:cNvPr id="51209" name="Text Box 9">
            <a:extLst>
              <a:ext uri="{FF2B5EF4-FFF2-40B4-BE49-F238E27FC236}">
                <a16:creationId xmlns:a16="http://schemas.microsoft.com/office/drawing/2014/main" id="{3E48053B-31DD-4479-B727-8E9B35D12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14300"/>
            <a:ext cx="640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u="sng">
                <a:solidFill>
                  <a:srgbClr val="FF3300"/>
                </a:solidFill>
              </a:rPr>
              <a:t>1</a:t>
            </a:r>
            <a:r>
              <a:rPr lang="en-US" altLang="en-US" sz="2400" b="1">
                <a:solidFill>
                  <a:srgbClr val="FF3300"/>
                </a:solidFill>
              </a:rPr>
              <a:t>: Đồng bằng sông Hồng có những thuận lợi và khó khăn gì để phát triển sản xuất lương thực?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build="allAtOnce" animBg="1"/>
      <p:bldP spid="512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7" descr="rice">
            <a:extLst>
              <a:ext uri="{FF2B5EF4-FFF2-40B4-BE49-F238E27FC236}">
                <a16:creationId xmlns:a16="http://schemas.microsoft.com/office/drawing/2014/main" id="{FED5D424-34D8-440A-B964-4CAE1F6C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717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0" descr="http://tnmt.yenbai.gov.vn/uploads/news/2012_10/1_9.jpg">
            <a:extLst>
              <a:ext uri="{FF2B5EF4-FFF2-40B4-BE49-F238E27FC236}">
                <a16:creationId xmlns:a16="http://schemas.microsoft.com/office/drawing/2014/main" id="{4F61E160-E8E5-4623-BC3A-7F279C391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-5954"/>
            <a:ext cx="3371850" cy="250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2" descr="http://ptit.edu.vn/wps/wcm/connect/f2fa7b80404ccfada8c6fa9171cb7767/Trang+v2-4-a1+Dan+co+trang.jpg?MOD=AJPERES&amp;CACHEID=f2fa7b80404ccfada8c6fa9171cb7767">
            <a:extLst>
              <a:ext uri="{FF2B5EF4-FFF2-40B4-BE49-F238E27FC236}">
                <a16:creationId xmlns:a16="http://schemas.microsoft.com/office/drawing/2014/main" id="{16BF5386-FA95-464E-9CBF-BBC8BEAD4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557462"/>
            <a:ext cx="33718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4" descr="http://c0.img.chungta.vn/2012/08/07/duoicanhbay6-760875-1412982583.jpg">
            <a:extLst>
              <a:ext uri="{FF2B5EF4-FFF2-40B4-BE49-F238E27FC236}">
                <a16:creationId xmlns:a16="http://schemas.microsoft.com/office/drawing/2014/main" id="{B14F9513-AC98-45BE-A292-19473253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5954"/>
            <a:ext cx="3443288" cy="250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">
            <a:extLst>
              <a:ext uri="{FF2B5EF4-FFF2-40B4-BE49-F238E27FC236}">
                <a16:creationId xmlns:a16="http://schemas.microsoft.com/office/drawing/2014/main" id="{EAA24240-0783-4B73-8BE5-ADE656687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912" y="2259807"/>
            <a:ext cx="584358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sym typeface="Wingdings 2" panose="05020102010507070707" pitchFamily="18" charset="2"/>
              </a:rPr>
              <a:t>+ Đất phù sa tốt, điều kiện khí hậu, thủy văn cho phép thâm canh, tăng vụ trong sản xuất nông nghiệp.</a:t>
            </a:r>
            <a:endParaRPr lang="en-US" altLang="en-US" sz="1800"/>
          </a:p>
        </p:txBody>
      </p:sp>
    </p:spTree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http://cdn.ktdt.vn/mfiles/data/2014/01/8102269B/bomnuoc.jpg">
            <a:extLst>
              <a:ext uri="{FF2B5EF4-FFF2-40B4-BE49-F238E27FC236}">
                <a16:creationId xmlns:a16="http://schemas.microsoft.com/office/drawing/2014/main" id="{0A9BA28A-A80F-4AD9-861C-08C8504E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289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6" descr="05062010p21">
            <a:extLst>
              <a:ext uri="{FF2B5EF4-FFF2-40B4-BE49-F238E27FC236}">
                <a16:creationId xmlns:a16="http://schemas.microsoft.com/office/drawing/2014/main" id="{6EB72921-999C-47CB-AEF2-8603B80D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2628900"/>
            <a:ext cx="33718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http://www.baoyenbai.com.vn/Includes/NewsImg/6_2010/63814_8-6lua.jpg">
            <a:extLst>
              <a:ext uri="{FF2B5EF4-FFF2-40B4-BE49-F238E27FC236}">
                <a16:creationId xmlns:a16="http://schemas.microsoft.com/office/drawing/2014/main" id="{2C8D94FE-C305-4A54-A8D5-B3FE60E7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http://nongnghiep.vn/Upload/Image/2014/2/26/13-29-23_dsc_0101.jpg">
            <a:extLst>
              <a:ext uri="{FF2B5EF4-FFF2-40B4-BE49-F238E27FC236}">
                <a16:creationId xmlns:a16="http://schemas.microsoft.com/office/drawing/2014/main" id="{652EA3C3-876A-453A-A420-4F284B1FA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0"/>
            <a:ext cx="3371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">
            <a:extLst>
              <a:ext uri="{FF2B5EF4-FFF2-40B4-BE49-F238E27FC236}">
                <a16:creationId xmlns:a16="http://schemas.microsoft.com/office/drawing/2014/main" id="{E20FD1E4-934C-4041-8B4E-22B3AE958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2174379"/>
            <a:ext cx="6200775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25838" algn="ct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25838" algn="ct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25838" algn="ct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25838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25838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25838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25838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25838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25838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sym typeface="Wingdings 2" panose="05020102010507070707" pitchFamily="18" charset="2"/>
              </a:rPr>
              <a:t>+ Dân cư đông, nguồn lao động dồi dào, giỏi thâm canh trong nông nghiệp. Thị trường tiêu thụ rộng lớn.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sym typeface="Wingdings 2" panose="05020102010507070707" pitchFamily="18" charset="2"/>
              </a:rPr>
              <a:t>+ Cơ sở vật chất, kĩ thuật ngày càng hoàn chỉnh.</a:t>
            </a:r>
            <a:r>
              <a:rPr lang="en-US" altLang="en-US" sz="1800">
                <a:latin typeface="Times New Roman" panose="02020603050405020304" pitchFamily="18" charset="0"/>
                <a:sym typeface="Wingdings 2" panose="05020102010507070707" pitchFamily="18" charset="2"/>
              </a:rPr>
              <a:t>     </a:t>
            </a:r>
          </a:p>
        </p:txBody>
      </p:sp>
    </p:spTree>
  </p:cSld>
  <p:clrMapOvr>
    <a:masterClrMapping/>
  </p:clrMapOvr>
  <p:transition spd="med"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>
            <a:extLst>
              <a:ext uri="{FF2B5EF4-FFF2-40B4-BE49-F238E27FC236}">
                <a16:creationId xmlns:a16="http://schemas.microsoft.com/office/drawing/2014/main" id="{4726F3E8-A7F4-4352-A86B-3FF2C258E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0" y="4629150"/>
            <a:ext cx="28003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500" b="1">
              <a:solidFill>
                <a:srgbClr val="808080"/>
              </a:solidFill>
            </a:endParaRPr>
          </a:p>
        </p:txBody>
      </p:sp>
      <p:pic>
        <p:nvPicPr>
          <p:cNvPr id="31747" name="Picture 3" descr="1200377082">
            <a:extLst>
              <a:ext uri="{FF2B5EF4-FFF2-40B4-BE49-F238E27FC236}">
                <a16:creationId xmlns:a16="http://schemas.microsoft.com/office/drawing/2014/main" id="{F1DECEC9-7586-4032-B3A5-7057B3034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3086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15102010%20(7)">
            <a:extLst>
              <a:ext uri="{FF2B5EF4-FFF2-40B4-BE49-F238E27FC236}">
                <a16:creationId xmlns:a16="http://schemas.microsoft.com/office/drawing/2014/main" id="{0B986586-0500-4015-8224-B452CFA2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28600"/>
            <a:ext cx="3143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090112110654-524-340">
            <a:extLst>
              <a:ext uri="{FF2B5EF4-FFF2-40B4-BE49-F238E27FC236}">
                <a16:creationId xmlns:a16="http://schemas.microsoft.com/office/drawing/2014/main" id="{8DC285AC-6889-474D-B82A-1712EBB67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86000"/>
            <a:ext cx="31432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20646793_images1190887_onhiemmt">
            <a:extLst>
              <a:ext uri="{FF2B5EF4-FFF2-40B4-BE49-F238E27FC236}">
                <a16:creationId xmlns:a16="http://schemas.microsoft.com/office/drawing/2014/main" id="{3FE31436-6327-40F3-8D19-24FB24D0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3150"/>
            <a:ext cx="3200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7">
            <a:extLst>
              <a:ext uri="{FF2B5EF4-FFF2-40B4-BE49-F238E27FC236}">
                <a16:creationId xmlns:a16="http://schemas.microsoft.com/office/drawing/2014/main" id="{2D3786D9-FFA0-4033-9636-6BFE3BDA8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4572000"/>
            <a:ext cx="6000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Khó khăn trong phát triển lương thực.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Text Box 8">
            <a:extLst>
              <a:ext uri="{FF2B5EF4-FFF2-40B4-BE49-F238E27FC236}">
                <a16:creationId xmlns:a16="http://schemas.microsoft.com/office/drawing/2014/main" id="{8201C3B6-C6B4-4969-BFD1-BEA68B3A5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3" y="1214393"/>
            <a:ext cx="8686800" cy="193899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Năng suất lúa của ĐBSH cao hơn năng suất lúa của cả nước và ĐBSCL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Trong giai đoạn 1995- 2002, năng suất lúa của ĐBSH tăng nhanh hơn năng suất lúa của cả nước và ĐBSCL.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 Nguyên nhân: Trình độ thâm canh cao</a:t>
            </a:r>
          </a:p>
        </p:txBody>
      </p:sp>
      <p:sp>
        <p:nvSpPr>
          <p:cNvPr id="22531" name="Text Box 9">
            <a:extLst>
              <a:ext uri="{FF2B5EF4-FFF2-40B4-BE49-F238E27FC236}">
                <a16:creationId xmlns:a16="http://schemas.microsoft.com/office/drawing/2014/main" id="{F31F43F4-2D20-41FA-8AE4-3DCCE737D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8392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700" u="sng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700">
                <a:solidFill>
                  <a:srgbClr val="FF3300"/>
                </a:solidFill>
                <a:latin typeface="Times New Roman" panose="02020603050405020304" pitchFamily="18" charset="0"/>
              </a:rPr>
              <a:t>: Dựa vào bảng 21.1, hãy so sánh năng suất lúa của Đồng bằng sông Hồng với Đồng bằng sông Cửu Long và cả nước? Nguyên nhân?</a:t>
            </a:r>
          </a:p>
        </p:txBody>
      </p:sp>
      <p:graphicFrame>
        <p:nvGraphicFramePr>
          <p:cNvPr id="4" name="Group 70">
            <a:extLst>
              <a:ext uri="{FF2B5EF4-FFF2-40B4-BE49-F238E27FC236}">
                <a16:creationId xmlns:a16="http://schemas.microsoft.com/office/drawing/2014/main" id="{D29F1EA0-CF14-49CD-805C-05E954848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30728"/>
              </p:ext>
            </p:extLst>
          </p:nvPr>
        </p:nvGraphicFramePr>
        <p:xfrm>
          <a:off x="304800" y="3292378"/>
          <a:ext cx="8077200" cy="1825541"/>
        </p:xfrm>
        <a:graphic>
          <a:graphicData uri="http://schemas.openxmlformats.org/drawingml/2006/table">
            <a:tbl>
              <a:tblPr/>
              <a:tblGrid>
                <a:gridCol w="4372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5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7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Vùng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                    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Năm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1995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2000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2002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1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bằng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sông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Hồng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44,4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55,2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56,4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4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bằng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sông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Cửu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Long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40,2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42,3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46,2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Cả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36,9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42,4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45,9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6">
            <a:extLst>
              <a:ext uri="{FF2B5EF4-FFF2-40B4-BE49-F238E27FC236}">
                <a16:creationId xmlns:a16="http://schemas.microsoft.com/office/drawing/2014/main" id="{A7B7F0C9-3E04-4F05-98A9-80BEE8171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1314450"/>
            <a:ext cx="6000750" cy="378565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>
                <a:solidFill>
                  <a:srgbClr val="000099"/>
                </a:solidFill>
                <a:latin typeface="Times New Roman" panose="02020603050405020304" pitchFamily="18" charset="0"/>
              </a:rPr>
              <a:t>Trồng được nhiều cây ưa lạnh là do: có một mùa đông lạnh kéo dài từ tháng 10 đến tháng 4 năm sau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99"/>
                </a:solidFill>
                <a:latin typeface="Times New Roman" panose="02020603050405020304" pitchFamily="18" charset="0"/>
              </a:rPr>
              <a:t>-Việc đưa vụ đông lên làm vụ sản xuất chính đem lại lợi ích: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99"/>
                </a:solidFill>
                <a:latin typeface="Times New Roman" panose="02020603050405020304" pitchFamily="18" charset="0"/>
              </a:rPr>
              <a:t>+ Cây trồng đa dạng.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99"/>
                </a:solidFill>
                <a:latin typeface="Times New Roman" panose="02020603050405020304" pitchFamily="18" charset="0"/>
              </a:rPr>
              <a:t>+ Nhiều nông sản phục vụ cho nhân dân và xuất khẩu.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99"/>
                </a:solidFill>
                <a:latin typeface="Times New Roman" panose="02020603050405020304" pitchFamily="18" charset="0"/>
              </a:rPr>
              <a:t>+ Cải tạo đất trồng</a:t>
            </a:r>
            <a:r>
              <a:rPr lang="en-US" altLang="en-US" sz="2400">
                <a:solidFill>
                  <a:srgbClr val="000099"/>
                </a:solidFill>
                <a:latin typeface=".VnTime" panose="020B7200000000000000" pitchFamily="34" charset="0"/>
              </a:rPr>
              <a:t> .</a:t>
            </a:r>
            <a:endParaRPr lang="vi-VN" altLang="en-US" sz="2400">
              <a:solidFill>
                <a:srgbClr val="000099"/>
              </a:solidFill>
              <a:latin typeface=".VnTime" panose="020B7200000000000000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FF"/>
                </a:solidFill>
                <a:latin typeface=".VnTime" panose="020B7200000000000000" pitchFamily="34" charset="0"/>
              </a:rPr>
              <a:t>  </a:t>
            </a:r>
          </a:p>
        </p:txBody>
      </p:sp>
      <p:sp>
        <p:nvSpPr>
          <p:cNvPr id="48135" name="Text Box 7">
            <a:extLst>
              <a:ext uri="{FF2B5EF4-FFF2-40B4-BE49-F238E27FC236}">
                <a16:creationId xmlns:a16="http://schemas.microsoft.com/office/drawing/2014/main" id="{4E70B445-7804-4EB8-A9AD-36156547F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0"/>
            <a:ext cx="6457950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700" b="1" u="sng">
                <a:solidFill>
                  <a:srgbClr val="FF330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2700" b="1">
                <a:solidFill>
                  <a:srgbClr val="FF3300"/>
                </a:solidFill>
                <a:latin typeface="Times New Roman" panose="02020603050405020304" pitchFamily="18" charset="0"/>
              </a:rPr>
              <a:t>Nêu lợi ích kinh tế của việc đưa vụ đông thành vụ sản xuất chính ở Đồng bằng sông Hồng ?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700" b="1" u="sng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580" name="Rectangle 12">
            <a:extLst>
              <a:ext uri="{FF2B5EF4-FFF2-40B4-BE49-F238E27FC236}">
                <a16:creationId xmlns:a16="http://schemas.microsoft.com/office/drawing/2014/main" id="{602A7F07-01BF-40E8-8776-894684802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28750" y="1085850"/>
            <a:ext cx="6286500" cy="2514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82D726-68DB-4C58-AB1A-91B0A308F811}"/>
              </a:ext>
            </a:extLst>
          </p:cNvPr>
          <p:cNvSpPr txBox="1">
            <a:spLocks/>
          </p:cNvSpPr>
          <p:nvPr/>
        </p:nvSpPr>
        <p:spPr>
          <a:xfrm>
            <a:off x="3020373" y="2772126"/>
            <a:ext cx="3100388" cy="112303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138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D750011-F0C5-4482-8BC7-F5C7D1F7FD9D}"/>
              </a:ext>
            </a:extLst>
          </p:cNvPr>
          <p:cNvSpPr txBox="1">
            <a:spLocks/>
          </p:cNvSpPr>
          <p:nvPr/>
        </p:nvSpPr>
        <p:spPr>
          <a:xfrm>
            <a:off x="-58870" y="34852"/>
            <a:ext cx="9423400" cy="4937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TIẾT 2</a:t>
            </a:r>
            <a:r>
              <a:rPr lang="en-US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vi-VN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b="1" dirty="0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b="1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21: VÙNG ĐỒNG BẰNG SÔNG HỒNG (TT)</a:t>
            </a:r>
          </a:p>
          <a:p>
            <a:endParaRPr lang="en-US" b="1" dirty="0">
              <a:ln w="0"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670011-DFF5-4751-9E7B-51C06503F0CB}"/>
              </a:ext>
            </a:extLst>
          </p:cNvPr>
          <p:cNvGrpSpPr/>
          <p:nvPr/>
        </p:nvGrpSpPr>
        <p:grpSpPr>
          <a:xfrm>
            <a:off x="329199" y="1704123"/>
            <a:ext cx="5858100" cy="612224"/>
            <a:chOff x="4215065" y="2330051"/>
            <a:chExt cx="7810800" cy="816298"/>
          </a:xfrm>
        </p:grpSpPr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BBD58044-0CB0-4FD1-8B36-AC89FEA94E59}"/>
                </a:ext>
              </a:extLst>
            </p:cNvPr>
            <p:cNvSpPr/>
            <p:nvPr/>
          </p:nvSpPr>
          <p:spPr>
            <a:xfrm rot="5400000">
              <a:off x="7577669" y="-103255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07BE07-13A7-4AD7-9102-A8379BD103CE}"/>
                </a:ext>
              </a:extLst>
            </p:cNvPr>
            <p:cNvSpPr txBox="1"/>
            <p:nvPr/>
          </p:nvSpPr>
          <p:spPr>
            <a:xfrm>
              <a:off x="5539794" y="2357588"/>
              <a:ext cx="6486071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iV. Tình hình phát triển kinh tế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745A4AD-F480-4416-B21E-7D4B1EC48E1E}"/>
              </a:ext>
            </a:extLst>
          </p:cNvPr>
          <p:cNvSpPr txBox="1"/>
          <p:nvPr/>
        </p:nvSpPr>
        <p:spPr>
          <a:xfrm>
            <a:off x="-266700" y="671263"/>
            <a:ext cx="436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srgbClr val="C20202"/>
                </a:solidFill>
                <a:latin typeface="#9Slide07 Pangolin" panose="00000500000000000000" pitchFamily="2" charset="0"/>
                <a:cs typeface="Arial" panose="020B0604020202020204" pitchFamily="34" charset="0"/>
              </a:rPr>
              <a:t>NỘI DUNG BÀI HỌC</a:t>
            </a:r>
            <a:endParaRPr lang="en-US" sz="4050">
              <a:solidFill>
                <a:srgbClr val="C20202"/>
              </a:solidFill>
              <a:latin typeface="#9Slide07 Pangolin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E22C6C-AFD0-4AD4-80DB-47203800BD94}"/>
              </a:ext>
            </a:extLst>
          </p:cNvPr>
          <p:cNvGrpSpPr/>
          <p:nvPr/>
        </p:nvGrpSpPr>
        <p:grpSpPr>
          <a:xfrm>
            <a:off x="50799" y="4067198"/>
            <a:ext cx="8888414" cy="610143"/>
            <a:chOff x="4215065" y="4707297"/>
            <a:chExt cx="7684495" cy="816298"/>
          </a:xfrm>
        </p:grpSpPr>
        <p:sp>
          <p:nvSpPr>
            <p:cNvPr id="14" name="Flowchart: Off-page Connector 13">
              <a:extLst>
                <a:ext uri="{FF2B5EF4-FFF2-40B4-BE49-F238E27FC236}">
                  <a16:creationId xmlns:a16="http://schemas.microsoft.com/office/drawing/2014/main" id="{6A0A1C3E-2779-4724-8841-55FDA94D9AFD}"/>
                </a:ext>
              </a:extLst>
            </p:cNvPr>
            <p:cNvSpPr/>
            <p:nvPr/>
          </p:nvSpPr>
          <p:spPr>
            <a:xfrm rot="5400000">
              <a:off x="7577669" y="134469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81916E-39BD-47BD-B5B9-901B013C4B0A}"/>
                </a:ext>
              </a:extLst>
            </p:cNvPr>
            <p:cNvSpPr txBox="1"/>
            <p:nvPr/>
          </p:nvSpPr>
          <p:spPr>
            <a:xfrm>
              <a:off x="5093451" y="4757567"/>
              <a:ext cx="6806109" cy="741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v. Các trung tâm kinh tế và vùng kinh tế trọng điểm bắc bộ</a:t>
              </a:r>
              <a:endParaRPr lang="en-US" sz="3000" b="1" dirty="0">
                <a:solidFill>
                  <a:srgbClr val="FFFF00"/>
                </a:solidFill>
                <a:latin typeface="#9Slide03 Bebas Neue ZSmall" panose="020B0606020202050201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DDB348F-0371-40FB-A093-672C91280B65}"/>
              </a:ext>
            </a:extLst>
          </p:cNvPr>
          <p:cNvSpPr txBox="1"/>
          <p:nvPr/>
        </p:nvSpPr>
        <p:spPr>
          <a:xfrm>
            <a:off x="972864" y="2422113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C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Công nghiệp</a:t>
            </a:r>
          </a:p>
          <a:p>
            <a:pPr algn="just"/>
            <a:r>
              <a:rPr lang="en-US" sz="2400">
                <a:solidFill>
                  <a:srgbClr val="C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Nông nghiệp</a:t>
            </a:r>
          </a:p>
          <a:p>
            <a:pPr algn="just"/>
            <a:r>
              <a:rPr lang="en-US" sz="2400">
                <a:solidFill>
                  <a:srgbClr val="C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Dịch vụ</a:t>
            </a:r>
          </a:p>
        </p:txBody>
      </p:sp>
    </p:spTree>
    <p:extLst>
      <p:ext uri="{BB962C8B-B14F-4D97-AF65-F5344CB8AC3E}">
        <p14:creationId xmlns:p14="http://schemas.microsoft.com/office/powerpoint/2010/main" val="42284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s545278_10__Trong_rau_2_">
            <a:extLst>
              <a:ext uri="{FF2B5EF4-FFF2-40B4-BE49-F238E27FC236}">
                <a16:creationId xmlns:a16="http://schemas.microsoft.com/office/drawing/2014/main" id="{E07F7B79-D879-49DF-B8BE-BB2AB74C6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30289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images596275_hoa_mau">
            <a:extLst>
              <a:ext uri="{FF2B5EF4-FFF2-40B4-BE49-F238E27FC236}">
                <a16:creationId xmlns:a16="http://schemas.microsoft.com/office/drawing/2014/main" id="{36CB23BA-5264-4F88-AFFE-6A9A9869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0"/>
            <a:ext cx="3429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AutoShape 4" descr="9k=">
            <a:extLst>
              <a:ext uri="{FF2B5EF4-FFF2-40B4-BE49-F238E27FC236}">
                <a16:creationId xmlns:a16="http://schemas.microsoft.com/office/drawing/2014/main" id="{88515C11-660E-4684-96FE-6BADA5CC4D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3313" y="1878806"/>
            <a:ext cx="18573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25605" name="AutoShape 5" descr="9k=">
            <a:extLst>
              <a:ext uri="{FF2B5EF4-FFF2-40B4-BE49-F238E27FC236}">
                <a16:creationId xmlns:a16="http://schemas.microsoft.com/office/drawing/2014/main" id="{F360530F-1285-41F3-BEAB-B8E3495C47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3313" y="1878806"/>
            <a:ext cx="18573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srgbClr val="000000"/>
              </a:solidFill>
            </a:endParaRPr>
          </a:p>
        </p:txBody>
      </p:sp>
      <p:pic>
        <p:nvPicPr>
          <p:cNvPr id="25606" name="Picture 6" descr="94d01d5cbc9209">
            <a:extLst>
              <a:ext uri="{FF2B5EF4-FFF2-40B4-BE49-F238E27FC236}">
                <a16:creationId xmlns:a16="http://schemas.microsoft.com/office/drawing/2014/main" id="{28E1EDEF-AE4C-43B5-A9BC-8796848D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286000"/>
            <a:ext cx="30289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t480994">
            <a:extLst>
              <a:ext uri="{FF2B5EF4-FFF2-40B4-BE49-F238E27FC236}">
                <a16:creationId xmlns:a16="http://schemas.microsoft.com/office/drawing/2014/main" id="{27F48C21-BA1B-4018-A4CB-454803FE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1" y="2286000"/>
            <a:ext cx="3393281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8">
            <a:extLst>
              <a:ext uri="{FF2B5EF4-FFF2-40B4-BE49-F238E27FC236}">
                <a16:creationId xmlns:a16="http://schemas.microsoft.com/office/drawing/2014/main" id="{9AC3F4AF-2C6A-4509-BFB3-A79E3E1C4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943100"/>
            <a:ext cx="46863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srgbClr val="CC0066"/>
                </a:solidFill>
                <a:cs typeface="Arial" panose="020B0604020202020204" pitchFamily="34" charset="0"/>
              </a:rPr>
              <a:t>Sản xuất vụ đông</a:t>
            </a:r>
            <a:endParaRPr lang="vi-VN" altLang="en-US" sz="2100" b="1">
              <a:solidFill>
                <a:srgbClr val="CC0066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onion">
            <a:hlinkClick r:id="rId2"/>
            <a:extLst>
              <a:ext uri="{FF2B5EF4-FFF2-40B4-BE49-F238E27FC236}">
                <a16:creationId xmlns:a16="http://schemas.microsoft.com/office/drawing/2014/main" id="{86924665-7965-4C19-AB3A-9DAC6061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34861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ca%20rot">
            <a:extLst>
              <a:ext uri="{FF2B5EF4-FFF2-40B4-BE49-F238E27FC236}">
                <a16:creationId xmlns:a16="http://schemas.microsoft.com/office/drawing/2014/main" id="{6D56757F-0500-4598-835D-D1081D9D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3429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lu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hờ phương pháp chuyển gen, quá trình lão suy ở lá cây bắp cải sẽ chậm lại... (Nguồn: hoahocdoisong.com)">
            <a:extLst>
              <a:ext uri="{FF2B5EF4-FFF2-40B4-BE49-F238E27FC236}">
                <a16:creationId xmlns:a16="http://schemas.microsoft.com/office/drawing/2014/main" id="{148D8EF6-FC19-4B18-8964-79CAF2F3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33718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suplo400">
            <a:extLst>
              <a:ext uri="{FF2B5EF4-FFF2-40B4-BE49-F238E27FC236}">
                <a16:creationId xmlns:a16="http://schemas.microsoft.com/office/drawing/2014/main" id="{18F6C198-1FAB-4F85-AC20-2EC858F1D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2" y="0"/>
            <a:ext cx="36552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Text Box 6">
            <a:extLst>
              <a:ext uri="{FF2B5EF4-FFF2-40B4-BE49-F238E27FC236}">
                <a16:creationId xmlns:a16="http://schemas.microsoft.com/office/drawing/2014/main" id="{A3DC5274-48D5-4EF0-ABB3-4FA0768A2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543050"/>
            <a:ext cx="6457950" cy="258532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800">
                <a:solidFill>
                  <a:srgbClr val="FF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00">
                <a:solidFill>
                  <a:srgbClr val="FF00FF"/>
                </a:solidFill>
                <a:latin typeface="Times New Roman" panose="02020603050405020304" pitchFamily="18" charset="0"/>
              </a:rPr>
              <a:t>Cung cấp lương thực cho nhân dân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700">
                <a:solidFill>
                  <a:srgbClr val="FF00FF"/>
                </a:solidFill>
                <a:latin typeface="Times New Roman" panose="02020603050405020304" pitchFamily="18" charset="0"/>
              </a:rPr>
              <a:t> Cung cấp thức ăn cho chăn nuôi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700">
                <a:solidFill>
                  <a:srgbClr val="FF00FF"/>
                </a:solidFill>
                <a:latin typeface="Times New Roman" panose="02020603050405020304" pitchFamily="18" charset="0"/>
              </a:rPr>
              <a:t> Cung cấp nguyên liệu cho công nghiệp thực phẩm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700">
                <a:solidFill>
                  <a:srgbClr val="FF00FF"/>
                </a:solidFill>
                <a:latin typeface="Times New Roman" panose="02020603050405020304" pitchFamily="18" charset="0"/>
              </a:rPr>
              <a:t> Xuất khẩu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700">
                <a:solidFill>
                  <a:srgbClr val="FF00FF"/>
                </a:solidFill>
                <a:latin typeface="Times New Roman" panose="02020603050405020304" pitchFamily="18" charset="0"/>
              </a:rPr>
              <a:t> Đảm bảo an ninh lương thực</a:t>
            </a:r>
          </a:p>
        </p:txBody>
      </p:sp>
      <p:sp>
        <p:nvSpPr>
          <p:cNvPr id="50183" name="Text Box 7">
            <a:extLst>
              <a:ext uri="{FF2B5EF4-FFF2-40B4-BE49-F238E27FC236}">
                <a16:creationId xmlns:a16="http://schemas.microsoft.com/office/drawing/2014/main" id="{5A95FE66-753F-493F-9797-C47152B41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1"/>
            <a:ext cx="6400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u="sng">
                <a:solidFill>
                  <a:srgbClr val="FF3300"/>
                </a:solidFill>
                <a:latin typeface="Times New Roman" panose="02020603050405020304" pitchFamily="18" charset="0"/>
              </a:rPr>
              <a:t>4 </a:t>
            </a: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Sản xuất lương thực thực phẩm ở đồng bằng sông Hồng có tầm quan trọng như thế nào?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8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 build="allAtOnce" animBg="1"/>
      <p:bldP spid="5018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5_1179630081">
            <a:extLst>
              <a:ext uri="{FF2B5EF4-FFF2-40B4-BE49-F238E27FC236}">
                <a16:creationId xmlns:a16="http://schemas.microsoft.com/office/drawing/2014/main" id="{4EA7D0C0-2E70-4BDC-BC9A-57EB9AE4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"/>
            <a:ext cx="6343650" cy="461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atra3">
            <a:extLst>
              <a:ext uri="{FF2B5EF4-FFF2-40B4-BE49-F238E27FC236}">
                <a16:creationId xmlns:a16="http://schemas.microsoft.com/office/drawing/2014/main" id="{64E128BF-D822-4308-8010-87D82A009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2950"/>
            <a:ext cx="5657850" cy="426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0CF8D23-3F8B-4144-9AE7-E5DCD137E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119" y="0"/>
            <a:ext cx="6497241" cy="627460"/>
          </a:xfrm>
        </p:spPr>
        <p:txBody>
          <a:bodyPr/>
          <a:lstStyle/>
          <a:p>
            <a:pPr eaLnBrk="1" hangingPunct="1"/>
            <a:r>
              <a:rPr lang="en-US" altLang="en-US" sz="2700" b="1">
                <a:solidFill>
                  <a:srgbClr val="FF3300"/>
                </a:solidFill>
              </a:rPr>
              <a:t>N</a:t>
            </a:r>
            <a:r>
              <a:rPr lang="en-US" altLang="en-US" sz="2700" b="1">
                <a:solidFill>
                  <a:srgbClr val="FF3300"/>
                </a:solidFill>
                <a:latin typeface="Times New Roman" panose="02020603050405020304" pitchFamily="18" charset="0"/>
              </a:rPr>
              <a:t>gành chăn nuôi ở đây có đặc điểm gì?</a:t>
            </a:r>
            <a:endParaRPr lang="en-US" altLang="en-US" sz="2700" b="1">
              <a:solidFill>
                <a:srgbClr val="FF3300"/>
              </a:solidFill>
            </a:endParaRPr>
          </a:p>
        </p:txBody>
      </p:sp>
      <p:sp>
        <p:nvSpPr>
          <p:cNvPr id="35843" name="Rectangle 7">
            <a:extLst>
              <a:ext uri="{FF2B5EF4-FFF2-40B4-BE49-F238E27FC236}">
                <a16:creationId xmlns:a16="http://schemas.microsoft.com/office/drawing/2014/main" id="{B43654B4-DC28-4923-B07E-3FF8DEA60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5844" name="Picture 8" descr="nuoilon">
            <a:extLst>
              <a:ext uri="{FF2B5EF4-FFF2-40B4-BE49-F238E27FC236}">
                <a16:creationId xmlns:a16="http://schemas.microsoft.com/office/drawing/2014/main" id="{97116BCB-333C-4A60-B328-12CD237C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628650"/>
            <a:ext cx="30861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9" descr="medium_nhd1318431649">
            <a:extLst>
              <a:ext uri="{FF2B5EF4-FFF2-40B4-BE49-F238E27FC236}">
                <a16:creationId xmlns:a16="http://schemas.microsoft.com/office/drawing/2014/main" id="{64169091-8A47-498F-8D76-079C0E272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5715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0" descr="cham-soc">
            <a:extLst>
              <a:ext uri="{FF2B5EF4-FFF2-40B4-BE49-F238E27FC236}">
                <a16:creationId xmlns:a16="http://schemas.microsoft.com/office/drawing/2014/main" id="{ED70A8D2-6792-4A02-ADB4-43EC38BF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914650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1" descr="aquaculture3">
            <a:extLst>
              <a:ext uri="{FF2B5EF4-FFF2-40B4-BE49-F238E27FC236}">
                <a16:creationId xmlns:a16="http://schemas.microsoft.com/office/drawing/2014/main" id="{7B4CC514-358B-42E7-9BCE-300934D7E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2914650"/>
            <a:ext cx="342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F8C5C-4C33-4EF2-AF0B-D340A872B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71"/>
            <a:ext cx="9144000" cy="4779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01C4D-0C83-4EEF-9560-13498DC158E5}"/>
              </a:ext>
            </a:extLst>
          </p:cNvPr>
          <p:cNvSpPr txBox="1"/>
          <p:nvPr/>
        </p:nvSpPr>
        <p:spPr>
          <a:xfrm>
            <a:off x="1600200" y="-24063"/>
            <a:ext cx="66470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26 – BÀI 21: VÙNG ĐỒNG BẰNG SÔNG HỒNG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D4BB14-BDB8-4D3C-A04F-529C13808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022420"/>
              </p:ext>
            </p:extLst>
          </p:nvPr>
        </p:nvGraphicFramePr>
        <p:xfrm>
          <a:off x="266700" y="590550"/>
          <a:ext cx="8610600" cy="45529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610600">
                  <a:extLst>
                    <a:ext uri="{9D8B030D-6E8A-4147-A177-3AD203B41FA5}">
                      <a16:colId xmlns:a16="http://schemas.microsoft.com/office/drawing/2014/main" val="1618732122"/>
                    </a:ext>
                  </a:extLst>
                </a:gridCol>
              </a:tblGrid>
              <a:tr h="4552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Tình hình phát triển kinh tế: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Nông nghiệp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Trồng trọt 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Đứng thứ 2 cả nước về diện tích và tổng sản lượng lương thực, đứng đầu cả nước về năng suất lúa.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Phát triển một số cây ưa lạnh đem lại hiệu quả kinh tế cao.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Vùng có trình độ thâm canh cao.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* Chăn nuôi.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Đàn lợn chiếm tỉ trọng lớn nhất cả nước. Chăn nuôi bò ( đặc biệt là bò sữa), gia cầm và nuôi trồng thủy sản phát triển mạnh.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63" marR="38963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349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32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Luoc do kinh te Dong bang song Hong ">
            <a:extLst>
              <a:ext uri="{FF2B5EF4-FFF2-40B4-BE49-F238E27FC236}">
                <a16:creationId xmlns:a16="http://schemas.microsoft.com/office/drawing/2014/main" id="{C4C89FFE-0DFB-4E93-9966-13F8C23CA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56007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Box 10">
            <a:extLst>
              <a:ext uri="{FF2B5EF4-FFF2-40B4-BE49-F238E27FC236}">
                <a16:creationId xmlns:a16="http://schemas.microsoft.com/office/drawing/2014/main" id="{07CA9136-5347-46E0-83C3-42238B6EA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866085"/>
            <a:ext cx="4857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21.2: LƯỢC ĐỒ KINH TẾ ĐỒNG BẰNG SÔNG HỒNG</a:t>
            </a:r>
          </a:p>
        </p:txBody>
      </p:sp>
      <p:sp>
        <p:nvSpPr>
          <p:cNvPr id="24580" name="Rectangle 11">
            <a:extLst>
              <a:ext uri="{FF2B5EF4-FFF2-40B4-BE49-F238E27FC236}">
                <a16:creationId xmlns:a16="http://schemas.microsoft.com/office/drawing/2014/main" id="{DFC6D623-75A7-48C3-8BDB-0989B073A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0"/>
            <a:ext cx="3048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trên lược đồ các tuyến đường giao thông đường bộ, hải cảng, sân bay quốc tế và nội địa quan trọng của vùng</a:t>
            </a:r>
          </a:p>
        </p:txBody>
      </p:sp>
    </p:spTree>
  </p:cSld>
  <p:clrMapOvr>
    <a:masterClrMapping/>
  </p:clrMapOvr>
  <p:transition spd="med">
    <p:pull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163CD174-8EF7-412F-9C4E-A97CE28B1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4686300"/>
            <a:ext cx="4800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SÂN BAY QUỐC TẾ NỘI BÀI</a:t>
            </a:r>
          </a:p>
        </p:txBody>
      </p:sp>
      <p:pic>
        <p:nvPicPr>
          <p:cNvPr id="46083" name="Picture 8" descr="san_bay_noiBai">
            <a:extLst>
              <a:ext uri="{FF2B5EF4-FFF2-40B4-BE49-F238E27FC236}">
                <a16:creationId xmlns:a16="http://schemas.microsoft.com/office/drawing/2014/main" id="{A6F26D57-3502-447E-9D17-2C66AE686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1450"/>
            <a:ext cx="645795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E872E116-A0ED-49B7-AC42-C9526E9FC04C}"/>
              </a:ext>
            </a:extLst>
          </p:cNvPr>
          <p:cNvSpPr/>
          <p:nvPr/>
        </p:nvSpPr>
        <p:spPr>
          <a:xfrm>
            <a:off x="4457700" y="0"/>
            <a:ext cx="3086100" cy="2286000"/>
          </a:xfrm>
          <a:prstGeom prst="cloudCallout">
            <a:avLst>
              <a:gd name="adj1" fmla="val -80672"/>
              <a:gd name="adj2" fmla="val 204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ĐBSH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C56B636-B677-4613-94CB-828954A5D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314450"/>
            <a:ext cx="2343150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ĐB SÔNG HỒNG</a:t>
            </a:r>
            <a:endParaRPr lang="en-US" altLang="en-US" sz="21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Curved Right Arrow 4">
            <a:extLst>
              <a:ext uri="{FF2B5EF4-FFF2-40B4-BE49-F238E27FC236}">
                <a16:creationId xmlns:a16="http://schemas.microsoft.com/office/drawing/2014/main" id="{1C4587D4-3840-4D79-A49D-1C53C7C08E0E}"/>
              </a:ext>
            </a:extLst>
          </p:cNvPr>
          <p:cNvSpPr/>
          <p:nvPr/>
        </p:nvSpPr>
        <p:spPr>
          <a:xfrm>
            <a:off x="3486150" y="342900"/>
            <a:ext cx="857250" cy="234315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5596CF7-0C93-4133-AA6F-C6CCCC15E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171700"/>
            <a:ext cx="3371850" cy="230832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</a:t>
            </a:r>
            <a:r>
              <a:rPr lang="nl-NL" altLang="en-US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Hình thành sớm và phát triển mạnh trong thời kỳ CNH – HĐH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Nguồn lao động dồi dào, có tay nghề kĩ thuật cao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Khoáng sản: đá vôi, sét, cao lanh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Thị trường tiêu thụ rộng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Rectangle 1">
            <a:extLst>
              <a:ext uri="{FF2B5EF4-FFF2-40B4-BE49-F238E27FC236}">
                <a16:creationId xmlns:a16="http://schemas.microsoft.com/office/drawing/2014/main" id="{178F7793-0BAA-4CAF-9C18-684A7AB0D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1333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BAC9063-0459-41EF-92FE-00B212D0A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4409A94-13BB-433C-8E29-E42F2F180A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7108" name="Picture 5" descr="Cang%20song%20Cam%20copy">
            <a:extLst>
              <a:ext uri="{FF2B5EF4-FFF2-40B4-BE49-F238E27FC236}">
                <a16:creationId xmlns:a16="http://schemas.microsoft.com/office/drawing/2014/main" id="{1CC51B2E-4D2C-45E6-B497-105F44372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430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6">
            <a:extLst>
              <a:ext uri="{FF2B5EF4-FFF2-40B4-BE49-F238E27FC236}">
                <a16:creationId xmlns:a16="http://schemas.microsoft.com/office/drawing/2014/main" id="{610A4883-C494-435D-B98F-8F00C3307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4572000"/>
            <a:ext cx="2343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Cảng Hải Phòng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7950C8B-BCCA-4016-9E5B-7F5434A36C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8131" name="Picture 3" descr="Sieuthidienthoai2">
            <a:extLst>
              <a:ext uri="{FF2B5EF4-FFF2-40B4-BE49-F238E27FC236}">
                <a16:creationId xmlns:a16="http://schemas.microsoft.com/office/drawing/2014/main" id="{E1EB943F-7111-4622-A740-CBDD01CDF8F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57188"/>
            <a:ext cx="3320654" cy="2160985"/>
          </a:xfrm>
          <a:noFill/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4AD0BBF9-942F-4383-ABA5-43D8266B2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466" y="2247900"/>
            <a:ext cx="2286000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" b="1">
                <a:solidFill>
                  <a:srgbClr val="0000FF"/>
                </a:solidFill>
                <a:cs typeface="Arial" panose="020B0604020202020204" pitchFamily="34" charset="0"/>
              </a:rPr>
              <a:t>SIÊU THỊ ĐIỆN THOẠI</a:t>
            </a:r>
          </a:p>
        </p:txBody>
      </p:sp>
      <p:pic>
        <p:nvPicPr>
          <p:cNvPr id="48133" name="Picture 5" descr="TTT-Sieu%20thi_LA">
            <a:extLst>
              <a:ext uri="{FF2B5EF4-FFF2-40B4-BE49-F238E27FC236}">
                <a16:creationId xmlns:a16="http://schemas.microsoft.com/office/drawing/2014/main" id="{815F5A43-F179-4F50-906B-B02783583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357188"/>
            <a:ext cx="3482578" cy="214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6">
            <a:extLst>
              <a:ext uri="{FF2B5EF4-FFF2-40B4-BE49-F238E27FC236}">
                <a16:creationId xmlns:a16="http://schemas.microsoft.com/office/drawing/2014/main" id="{57CADF13-E8A3-42C9-AF10-5489299A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850" y="2193131"/>
            <a:ext cx="3486150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>
                <a:solidFill>
                  <a:srgbClr val="0000FF"/>
                </a:solidFill>
                <a:cs typeface="Arial" panose="020B0604020202020204" pitchFamily="34" charset="0"/>
              </a:rPr>
              <a:t>HOẠT ĐỘNG TÀI CHÍNH NGÂN HÀNG</a:t>
            </a:r>
          </a:p>
        </p:txBody>
      </p:sp>
      <p:pic>
        <p:nvPicPr>
          <p:cNvPr id="48135" name="Picture 7" descr="7773_DOOL_TT_070907_A7_2">
            <a:extLst>
              <a:ext uri="{FF2B5EF4-FFF2-40B4-BE49-F238E27FC236}">
                <a16:creationId xmlns:a16="http://schemas.microsoft.com/office/drawing/2014/main" id="{5C554E8E-D291-44E3-A679-82CDA269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571750"/>
            <a:ext cx="337542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 Box 8">
            <a:extLst>
              <a:ext uri="{FF2B5EF4-FFF2-40B4-BE49-F238E27FC236}">
                <a16:creationId xmlns:a16="http://schemas.microsoft.com/office/drawing/2014/main" id="{F705646C-B31B-43A1-8046-F38CD0D80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868466"/>
            <a:ext cx="1885950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" b="1">
                <a:solidFill>
                  <a:srgbClr val="0000FF"/>
                </a:solidFill>
                <a:cs typeface="Arial" panose="020B0604020202020204" pitchFamily="34" charset="0"/>
              </a:rPr>
              <a:t>KHÁCH SẠN</a:t>
            </a:r>
          </a:p>
        </p:txBody>
      </p:sp>
      <p:pic>
        <p:nvPicPr>
          <p:cNvPr id="48137" name="Picture 9" descr="THANHHG13">
            <a:extLst>
              <a:ext uri="{FF2B5EF4-FFF2-40B4-BE49-F238E27FC236}">
                <a16:creationId xmlns:a16="http://schemas.microsoft.com/office/drawing/2014/main" id="{068A1636-E1C3-4B23-94E7-CDD9F671E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2550319"/>
            <a:ext cx="3482578" cy="2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Text Box 10">
            <a:extLst>
              <a:ext uri="{FF2B5EF4-FFF2-40B4-BE49-F238E27FC236}">
                <a16:creationId xmlns:a16="http://schemas.microsoft.com/office/drawing/2014/main" id="{DE058469-FD1B-459D-BA89-1A5C2604D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850" y="4868466"/>
            <a:ext cx="3943350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>
                <a:solidFill>
                  <a:srgbClr val="0000FF"/>
                </a:solidFill>
                <a:cs typeface="Arial" panose="020B0604020202020204" pitchFamily="34" charset="0"/>
              </a:rPr>
              <a:t>TRUNG TÂM THƯƠNG MẠI TRÀNG TIỀN</a:t>
            </a:r>
          </a:p>
        </p:txBody>
      </p:sp>
      <p:sp>
        <p:nvSpPr>
          <p:cNvPr id="48139" name="Text Box 11">
            <a:extLst>
              <a:ext uri="{FF2B5EF4-FFF2-40B4-BE49-F238E27FC236}">
                <a16:creationId xmlns:a16="http://schemas.microsoft.com/office/drawing/2014/main" id="{0ECFFAAD-ADB6-42B8-ACB5-21B53BA5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0"/>
            <a:ext cx="6858000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                     </a:t>
            </a:r>
            <a:r>
              <a:rPr lang="en-US" altLang="en-US" sz="1800" b="1">
                <a:solidFill>
                  <a:srgbClr val="3366FF"/>
                </a:solidFill>
                <a:cs typeface="Arial" panose="020B0604020202020204" pitchFamily="34" charset="0"/>
              </a:rPr>
              <a:t>Các hoạt động dịch vụ ở Hà Nội phát triển mạnh.</a:t>
            </a:r>
            <a:endParaRPr lang="vi-VN" altLang="en-US" sz="1800" b="1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655E7602-5E59-403F-BF0D-807B0C415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139554"/>
            <a:ext cx="6858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3" name="Picture 31" descr="6_ong2968-450">
            <a:extLst>
              <a:ext uri="{FF2B5EF4-FFF2-40B4-BE49-F238E27FC236}">
                <a16:creationId xmlns:a16="http://schemas.microsoft.com/office/drawing/2014/main" id="{0A0ACD5B-13AD-4CFD-BBE4-5F55FA65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80098"/>
            <a:ext cx="3429000" cy="246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http://media.baotintuc.vn/2014/02/06/17/20/ThanhGiong3.JPG">
            <a:extLst>
              <a:ext uri="{FF2B5EF4-FFF2-40B4-BE49-F238E27FC236}">
                <a16:creationId xmlns:a16="http://schemas.microsoft.com/office/drawing/2014/main" id="{FE2C706C-3F50-4659-AA3E-2A0AEFA3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429000" cy="246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32">
            <a:extLst>
              <a:ext uri="{FF2B5EF4-FFF2-40B4-BE49-F238E27FC236}">
                <a16:creationId xmlns:a16="http://schemas.microsoft.com/office/drawing/2014/main" id="{27883F1A-EA9F-4321-9D52-EA8180E1B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535" y="4866085"/>
            <a:ext cx="2201465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 TRÂU - ĐỒ SƠN</a:t>
            </a:r>
          </a:p>
        </p:txBody>
      </p:sp>
      <p:sp>
        <p:nvSpPr>
          <p:cNvPr id="25606" name="Text Box 45">
            <a:extLst>
              <a:ext uri="{FF2B5EF4-FFF2-40B4-BE49-F238E27FC236}">
                <a16:creationId xmlns:a16="http://schemas.microsoft.com/office/drawing/2014/main" id="{7FDBDBC2-4361-4B06-9223-76335DF8A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34" y="2228850"/>
            <a:ext cx="1972866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>
                <a:solidFill>
                  <a:srgbClr val="FF0000"/>
                </a:solidFill>
                <a:latin typeface="Times New Roman" panose="02020603050405020304" pitchFamily="18" charset="0"/>
              </a:rPr>
              <a:t>HỘI GIÓNG</a:t>
            </a:r>
          </a:p>
        </p:txBody>
      </p:sp>
      <p:pic>
        <p:nvPicPr>
          <p:cNvPr id="25607" name="Picture 10" descr="tải xuống (4).jpg">
            <a:extLst>
              <a:ext uri="{FF2B5EF4-FFF2-40B4-BE49-F238E27FC236}">
                <a16:creationId xmlns:a16="http://schemas.microsoft.com/office/drawing/2014/main" id="{97D51FE8-DB3D-4867-B472-D5031B6A0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86050"/>
            <a:ext cx="32575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2" descr="tải xuống (5).jpg">
            <a:extLst>
              <a:ext uri="{FF2B5EF4-FFF2-40B4-BE49-F238E27FC236}">
                <a16:creationId xmlns:a16="http://schemas.microsoft.com/office/drawing/2014/main" id="{93976FB4-7CF0-4EEC-AD75-70D6EFDCF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330993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32">
            <a:extLst>
              <a:ext uri="{FF2B5EF4-FFF2-40B4-BE49-F238E27FC236}">
                <a16:creationId xmlns:a16="http://schemas.microsoft.com/office/drawing/2014/main" id="{C3D710B4-5EBB-422B-9201-4E36ED411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66085"/>
            <a:ext cx="1401366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BIỂN- ĐỒ SƠN</a:t>
            </a:r>
          </a:p>
        </p:txBody>
      </p:sp>
      <p:sp>
        <p:nvSpPr>
          <p:cNvPr id="25610" name="Text Box 32">
            <a:extLst>
              <a:ext uri="{FF2B5EF4-FFF2-40B4-BE49-F238E27FC236}">
                <a16:creationId xmlns:a16="http://schemas.microsoft.com/office/drawing/2014/main" id="{D4CAD51E-48E7-45FE-8637-A3B1E8D23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171700"/>
            <a:ext cx="1972866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BÁC – HÀ NỘI</a:t>
            </a:r>
          </a:p>
        </p:txBody>
      </p:sp>
    </p:spTree>
  </p:cSld>
  <p:clrMapOvr>
    <a:masterClrMapping/>
  </p:clrMapOvr>
  <p:transition spd="med">
    <p:newsfla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F8C5C-4C33-4EF2-AF0B-D340A872B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71"/>
            <a:ext cx="9144000" cy="4779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01C4D-0C83-4EEF-9560-13498DC158E5}"/>
              </a:ext>
            </a:extLst>
          </p:cNvPr>
          <p:cNvSpPr txBox="1"/>
          <p:nvPr/>
        </p:nvSpPr>
        <p:spPr>
          <a:xfrm>
            <a:off x="1600200" y="-24063"/>
            <a:ext cx="66470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26 – BÀI 21: VÙNG ĐỒNG BẰNG SÔNG HỒNG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D4BB14-BDB8-4D3C-A04F-529C13808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541043"/>
              </p:ext>
            </p:extLst>
          </p:nvPr>
        </p:nvGraphicFramePr>
        <p:xfrm>
          <a:off x="266700" y="590550"/>
          <a:ext cx="8610600" cy="2590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610600">
                  <a:extLst>
                    <a:ext uri="{9D8B030D-6E8A-4147-A177-3AD203B41FA5}">
                      <a16:colId xmlns:a16="http://schemas.microsoft.com/office/drawing/2014/main" val="1618732122"/>
                    </a:ext>
                  </a:extLst>
                </a:gridCol>
              </a:tblGrid>
              <a:tr h="25908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Tình hình phát triển kinh tế: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Dịch vụ.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GTVT phát triển, có hai đầu mối GT chính quan trọng là HN và HP.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HN và HP là hai trung tâm du lịch lớn nhất ở phía Bắc như : Chùa Hương, Tam Cốc- Bích Động, Côn Sơn, Cúc Phương, Đồ Sơn, Cát Bà....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BCVT là ngành phát triển mạnh. ĐBSH là một trong hai TT tài chính, ngân hàng lớn nhất nước ta.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63" marR="38963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349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01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Luoc do kinh te Dong bang song Hong ">
            <a:extLst>
              <a:ext uri="{FF2B5EF4-FFF2-40B4-BE49-F238E27FC236}">
                <a16:creationId xmlns:a16="http://schemas.microsoft.com/office/drawing/2014/main" id="{FDD2E6E5-9242-43BD-BCA9-7F822071F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46863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Box 10">
            <a:extLst>
              <a:ext uri="{FF2B5EF4-FFF2-40B4-BE49-F238E27FC236}">
                <a16:creationId xmlns:a16="http://schemas.microsoft.com/office/drawing/2014/main" id="{02E7AE79-7A8E-40FC-82CD-78DB64A12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866085"/>
            <a:ext cx="4857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21.2: LƯỢC ĐỒ KINH TẾ ĐỒNG BẰNG SÔNG HỒNG</a:t>
            </a:r>
          </a:p>
        </p:txBody>
      </p:sp>
      <p:sp>
        <p:nvSpPr>
          <p:cNvPr id="26628" name="Rectangle 11">
            <a:extLst>
              <a:ext uri="{FF2B5EF4-FFF2-40B4-BE49-F238E27FC236}">
                <a16:creationId xmlns:a16="http://schemas.microsoft.com/office/drawing/2014/main" id="{1697888D-95AA-4E17-A095-7F1BFFC3A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0"/>
            <a:ext cx="320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trên lược đồ các trung tâm kinh tế lớn nhất của vùng?</a:t>
            </a:r>
          </a:p>
        </p:txBody>
      </p:sp>
    </p:spTree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Pictures\New folder\7vùng kinh tế.jpg">
            <a:extLst>
              <a:ext uri="{FF2B5EF4-FFF2-40B4-BE49-F238E27FC236}">
                <a16:creationId xmlns:a16="http://schemas.microsoft.com/office/drawing/2014/main" id="{F44F9923-AA5B-42E2-B371-E126928E5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0"/>
            <a:ext cx="37147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>
            <a:extLst>
              <a:ext uri="{FF2B5EF4-FFF2-40B4-BE49-F238E27FC236}">
                <a16:creationId xmlns:a16="http://schemas.microsoft.com/office/drawing/2014/main" id="{1B44440B-76E6-46AF-8F02-656B1CA7D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0"/>
            <a:ext cx="29146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trên lược đồ vị trí vùng kinh tế trọng điểm Bắc Bộ - tam giác tăng trưởng kinh tế hà Nội – Hải Phòng – Quảng Ninh?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DE17FE6-DA80-415E-9A60-D5C9DB4305B7}"/>
              </a:ext>
            </a:extLst>
          </p:cNvPr>
          <p:cNvSpPr/>
          <p:nvPr/>
        </p:nvSpPr>
        <p:spPr>
          <a:xfrm>
            <a:off x="5543550" y="628650"/>
            <a:ext cx="853679" cy="416719"/>
          </a:xfrm>
          <a:custGeom>
            <a:avLst/>
            <a:gdLst>
              <a:gd name="connsiteX0" fmla="*/ 824459 w 1129004"/>
              <a:gd name="connsiteY0" fmla="*/ 0 h 539646"/>
              <a:gd name="connsiteX1" fmla="*/ 809469 w 1129004"/>
              <a:gd name="connsiteY1" fmla="*/ 104931 h 539646"/>
              <a:gd name="connsiteX2" fmla="*/ 734518 w 1129004"/>
              <a:gd name="connsiteY2" fmla="*/ 119922 h 539646"/>
              <a:gd name="connsiteX3" fmla="*/ 644577 w 1129004"/>
              <a:gd name="connsiteY3" fmla="*/ 149902 h 539646"/>
              <a:gd name="connsiteX4" fmla="*/ 599607 w 1129004"/>
              <a:gd name="connsiteY4" fmla="*/ 164892 h 539646"/>
              <a:gd name="connsiteX5" fmla="*/ 524656 w 1129004"/>
              <a:gd name="connsiteY5" fmla="*/ 224853 h 539646"/>
              <a:gd name="connsiteX6" fmla="*/ 479686 w 1129004"/>
              <a:gd name="connsiteY6" fmla="*/ 239843 h 539646"/>
              <a:gd name="connsiteX7" fmla="*/ 359764 w 1129004"/>
              <a:gd name="connsiteY7" fmla="*/ 224853 h 539646"/>
              <a:gd name="connsiteX8" fmla="*/ 284813 w 1129004"/>
              <a:gd name="connsiteY8" fmla="*/ 164892 h 539646"/>
              <a:gd name="connsiteX9" fmla="*/ 119922 w 1129004"/>
              <a:gd name="connsiteY9" fmla="*/ 89941 h 539646"/>
              <a:gd name="connsiteX10" fmla="*/ 29981 w 1129004"/>
              <a:gd name="connsiteY10" fmla="*/ 104931 h 539646"/>
              <a:gd name="connsiteX11" fmla="*/ 14990 w 1129004"/>
              <a:gd name="connsiteY11" fmla="*/ 164892 h 539646"/>
              <a:gd name="connsiteX12" fmla="*/ 0 w 1129004"/>
              <a:gd name="connsiteY12" fmla="*/ 209863 h 539646"/>
              <a:gd name="connsiteX13" fmla="*/ 14990 w 1129004"/>
              <a:gd name="connsiteY13" fmla="*/ 269823 h 539646"/>
              <a:gd name="connsiteX14" fmla="*/ 89941 w 1129004"/>
              <a:gd name="connsiteY14" fmla="*/ 329784 h 539646"/>
              <a:gd name="connsiteX15" fmla="*/ 134912 w 1129004"/>
              <a:gd name="connsiteY15" fmla="*/ 494676 h 539646"/>
              <a:gd name="connsiteX16" fmla="*/ 164892 w 1129004"/>
              <a:gd name="connsiteY16" fmla="*/ 539646 h 539646"/>
              <a:gd name="connsiteX17" fmla="*/ 209863 w 1129004"/>
              <a:gd name="connsiteY17" fmla="*/ 524656 h 539646"/>
              <a:gd name="connsiteX18" fmla="*/ 239843 w 1129004"/>
              <a:gd name="connsiteY18" fmla="*/ 479686 h 539646"/>
              <a:gd name="connsiteX19" fmla="*/ 329784 w 1129004"/>
              <a:gd name="connsiteY19" fmla="*/ 464695 h 539646"/>
              <a:gd name="connsiteX20" fmla="*/ 509666 w 1129004"/>
              <a:gd name="connsiteY20" fmla="*/ 419725 h 539646"/>
              <a:gd name="connsiteX21" fmla="*/ 554636 w 1129004"/>
              <a:gd name="connsiteY21" fmla="*/ 374754 h 539646"/>
              <a:gd name="connsiteX22" fmla="*/ 569626 w 1129004"/>
              <a:gd name="connsiteY22" fmla="*/ 329784 h 539646"/>
              <a:gd name="connsiteX23" fmla="*/ 614597 w 1129004"/>
              <a:gd name="connsiteY23" fmla="*/ 314794 h 539646"/>
              <a:gd name="connsiteX24" fmla="*/ 734518 w 1129004"/>
              <a:gd name="connsiteY24" fmla="*/ 299804 h 539646"/>
              <a:gd name="connsiteX25" fmla="*/ 809469 w 1129004"/>
              <a:gd name="connsiteY25" fmla="*/ 284813 h 539646"/>
              <a:gd name="connsiteX26" fmla="*/ 899410 w 1129004"/>
              <a:gd name="connsiteY26" fmla="*/ 224853 h 539646"/>
              <a:gd name="connsiteX27" fmla="*/ 944381 w 1129004"/>
              <a:gd name="connsiteY27" fmla="*/ 194872 h 539646"/>
              <a:gd name="connsiteX28" fmla="*/ 1034322 w 1129004"/>
              <a:gd name="connsiteY28" fmla="*/ 164892 h 539646"/>
              <a:gd name="connsiteX29" fmla="*/ 1064302 w 1129004"/>
              <a:gd name="connsiteY29" fmla="*/ 119922 h 539646"/>
              <a:gd name="connsiteX30" fmla="*/ 1109272 w 1129004"/>
              <a:gd name="connsiteY30" fmla="*/ 89941 h 539646"/>
              <a:gd name="connsiteX31" fmla="*/ 1124263 w 1129004"/>
              <a:gd name="connsiteY31" fmla="*/ 0 h 539646"/>
              <a:gd name="connsiteX32" fmla="*/ 1109272 w 1129004"/>
              <a:gd name="connsiteY32" fmla="*/ 14991 h 5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29004" h="539646">
                <a:moveTo>
                  <a:pt x="824459" y="0"/>
                </a:moveTo>
                <a:cubicBezTo>
                  <a:pt x="819462" y="34977"/>
                  <a:pt x="830668" y="76665"/>
                  <a:pt x="809469" y="104931"/>
                </a:cubicBezTo>
                <a:cubicBezTo>
                  <a:pt x="794182" y="125314"/>
                  <a:pt x="759099" y="113218"/>
                  <a:pt x="734518" y="119922"/>
                </a:cubicBezTo>
                <a:cubicBezTo>
                  <a:pt x="704030" y="128237"/>
                  <a:pt x="674557" y="139909"/>
                  <a:pt x="644577" y="149902"/>
                </a:cubicBezTo>
                <a:lnTo>
                  <a:pt x="599607" y="164892"/>
                </a:lnTo>
                <a:cubicBezTo>
                  <a:pt x="571723" y="192775"/>
                  <a:pt x="562473" y="205944"/>
                  <a:pt x="524656" y="224853"/>
                </a:cubicBezTo>
                <a:cubicBezTo>
                  <a:pt x="510523" y="231919"/>
                  <a:pt x="494676" y="234846"/>
                  <a:pt x="479686" y="239843"/>
                </a:cubicBezTo>
                <a:cubicBezTo>
                  <a:pt x="439712" y="234846"/>
                  <a:pt x="398630" y="235453"/>
                  <a:pt x="359764" y="224853"/>
                </a:cubicBezTo>
                <a:cubicBezTo>
                  <a:pt x="304769" y="209854"/>
                  <a:pt x="326173" y="189708"/>
                  <a:pt x="284813" y="164892"/>
                </a:cubicBezTo>
                <a:cubicBezTo>
                  <a:pt x="201027" y="114620"/>
                  <a:pt x="189518" y="113140"/>
                  <a:pt x="119922" y="89941"/>
                </a:cubicBezTo>
                <a:cubicBezTo>
                  <a:pt x="89942" y="94938"/>
                  <a:pt x="54714" y="87265"/>
                  <a:pt x="29981" y="104931"/>
                </a:cubicBezTo>
                <a:cubicBezTo>
                  <a:pt x="13216" y="116906"/>
                  <a:pt x="20650" y="145083"/>
                  <a:pt x="14990" y="164892"/>
                </a:cubicBezTo>
                <a:cubicBezTo>
                  <a:pt x="10649" y="180085"/>
                  <a:pt x="4997" y="194873"/>
                  <a:pt x="0" y="209863"/>
                </a:cubicBezTo>
                <a:cubicBezTo>
                  <a:pt x="4997" y="229850"/>
                  <a:pt x="5777" y="251396"/>
                  <a:pt x="14990" y="269823"/>
                </a:cubicBezTo>
                <a:cubicBezTo>
                  <a:pt x="25670" y="291183"/>
                  <a:pt x="74053" y="319192"/>
                  <a:pt x="89941" y="329784"/>
                </a:cubicBezTo>
                <a:cubicBezTo>
                  <a:pt x="111129" y="435723"/>
                  <a:pt x="96874" y="380564"/>
                  <a:pt x="134912" y="494676"/>
                </a:cubicBezTo>
                <a:cubicBezTo>
                  <a:pt x="140609" y="511767"/>
                  <a:pt x="154899" y="524656"/>
                  <a:pt x="164892" y="539646"/>
                </a:cubicBezTo>
                <a:cubicBezTo>
                  <a:pt x="179882" y="534649"/>
                  <a:pt x="197524" y="534527"/>
                  <a:pt x="209863" y="524656"/>
                </a:cubicBezTo>
                <a:cubicBezTo>
                  <a:pt x="223931" y="513402"/>
                  <a:pt x="223729" y="487743"/>
                  <a:pt x="239843" y="479686"/>
                </a:cubicBezTo>
                <a:cubicBezTo>
                  <a:pt x="267028" y="466093"/>
                  <a:pt x="299804" y="469692"/>
                  <a:pt x="329784" y="464695"/>
                </a:cubicBezTo>
                <a:cubicBezTo>
                  <a:pt x="452967" y="382573"/>
                  <a:pt x="254968" y="504625"/>
                  <a:pt x="509666" y="419725"/>
                </a:cubicBezTo>
                <a:cubicBezTo>
                  <a:pt x="529777" y="413021"/>
                  <a:pt x="539646" y="389744"/>
                  <a:pt x="554636" y="374754"/>
                </a:cubicBezTo>
                <a:cubicBezTo>
                  <a:pt x="559633" y="359764"/>
                  <a:pt x="558453" y="340957"/>
                  <a:pt x="569626" y="329784"/>
                </a:cubicBezTo>
                <a:cubicBezTo>
                  <a:pt x="580799" y="318611"/>
                  <a:pt x="599051" y="317621"/>
                  <a:pt x="614597" y="314794"/>
                </a:cubicBezTo>
                <a:cubicBezTo>
                  <a:pt x="654232" y="307588"/>
                  <a:pt x="694702" y="305930"/>
                  <a:pt x="734518" y="299804"/>
                </a:cubicBezTo>
                <a:cubicBezTo>
                  <a:pt x="759700" y="295930"/>
                  <a:pt x="784485" y="289810"/>
                  <a:pt x="809469" y="284813"/>
                </a:cubicBezTo>
                <a:lnTo>
                  <a:pt x="899410" y="224853"/>
                </a:lnTo>
                <a:cubicBezTo>
                  <a:pt x="914400" y="214859"/>
                  <a:pt x="927289" y="200569"/>
                  <a:pt x="944381" y="194872"/>
                </a:cubicBezTo>
                <a:lnTo>
                  <a:pt x="1034322" y="164892"/>
                </a:lnTo>
                <a:cubicBezTo>
                  <a:pt x="1044315" y="149902"/>
                  <a:pt x="1051563" y="132661"/>
                  <a:pt x="1064302" y="119922"/>
                </a:cubicBezTo>
                <a:cubicBezTo>
                  <a:pt x="1077041" y="107183"/>
                  <a:pt x="1098018" y="104009"/>
                  <a:pt x="1109272" y="89941"/>
                </a:cubicBezTo>
                <a:cubicBezTo>
                  <a:pt x="1129004" y="65277"/>
                  <a:pt x="1124263" y="28017"/>
                  <a:pt x="1124263" y="0"/>
                </a:cubicBezTo>
                <a:lnTo>
                  <a:pt x="1109272" y="14991"/>
                </a:lnTo>
              </a:path>
            </a:pathLst>
          </a:cu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F5E10B-03DD-4369-BB17-69889CE32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874659"/>
              </p:ext>
            </p:extLst>
          </p:nvPr>
        </p:nvGraphicFramePr>
        <p:xfrm>
          <a:off x="74279" y="1953458"/>
          <a:ext cx="8991600" cy="3126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0936">
                  <a:extLst>
                    <a:ext uri="{9D8B030D-6E8A-4147-A177-3AD203B41FA5}">
                      <a16:colId xmlns:a16="http://schemas.microsoft.com/office/drawing/2014/main" val="2202800714"/>
                    </a:ext>
                  </a:extLst>
                </a:gridCol>
                <a:gridCol w="4050664">
                  <a:extLst>
                    <a:ext uri="{9D8B030D-6E8A-4147-A177-3AD203B41FA5}">
                      <a16:colId xmlns:a16="http://schemas.microsoft.com/office/drawing/2014/main" val="1719070616"/>
                    </a:ext>
                  </a:extLst>
                </a:gridCol>
              </a:tblGrid>
              <a:tr h="6346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Tên 2 </a:t>
                      </a: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TTKT </a:t>
                      </a: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lớn nhất vùng 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07317"/>
                  </a:ext>
                </a:extLst>
              </a:tr>
              <a:tr h="30268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rgbClr val="0000CC"/>
                          </a:solidFill>
                          <a:effectLst/>
                        </a:rPr>
                        <a:t>Tên tam giác kinh tế của vùng</a:t>
                      </a:r>
                      <a:endParaRPr lang="en-US" sz="15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752315"/>
                  </a:ext>
                </a:extLst>
              </a:tr>
              <a:tr h="6346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Tên các trung tâm công nghiệp của vùng KTTĐ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02162"/>
                  </a:ext>
                </a:extLst>
              </a:tr>
              <a:tr h="6346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Tên các ngành công nghiệp tiêu biểu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599366"/>
                  </a:ext>
                </a:extLst>
              </a:tr>
              <a:tr h="92009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Ý nghĩa của việc phát triển vùng KTTĐ BB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23148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5B26EA1-2C1C-467B-BE98-0B208F98B11A}"/>
              </a:ext>
            </a:extLst>
          </p:cNvPr>
          <p:cNvSpPr/>
          <p:nvPr/>
        </p:nvSpPr>
        <p:spPr>
          <a:xfrm>
            <a:off x="5052122" y="2025407"/>
            <a:ext cx="2371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/>
              <a:t>Hà</a:t>
            </a:r>
            <a:r>
              <a:rPr lang="en-US" b="1" i="1" dirty="0"/>
              <a:t> </a:t>
            </a:r>
            <a:r>
              <a:rPr lang="en-US" b="1" i="1" dirty="0" err="1"/>
              <a:t>Nội</a:t>
            </a:r>
            <a:r>
              <a:rPr lang="en-US" b="1" i="1" dirty="0"/>
              <a:t> </a:t>
            </a:r>
            <a:r>
              <a:rPr lang="en-US" b="1" i="1" dirty="0" err="1"/>
              <a:t>và</a:t>
            </a:r>
            <a:r>
              <a:rPr lang="en-US" b="1" i="1" dirty="0"/>
              <a:t> </a:t>
            </a:r>
            <a:r>
              <a:rPr lang="en-US" b="1" i="1" dirty="0" err="1"/>
              <a:t>Hải</a:t>
            </a:r>
            <a:r>
              <a:rPr lang="en-US" b="1" i="1" dirty="0"/>
              <a:t> </a:t>
            </a:r>
            <a:r>
              <a:rPr lang="en-US" b="1" i="1" dirty="0" err="1"/>
              <a:t>Phòng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203035-E735-4089-97DF-217EBCF3880E}"/>
              </a:ext>
            </a:extLst>
          </p:cNvPr>
          <p:cNvSpPr/>
          <p:nvPr/>
        </p:nvSpPr>
        <p:spPr>
          <a:xfrm>
            <a:off x="5045719" y="2530873"/>
            <a:ext cx="4111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00B050"/>
                </a:solidFill>
              </a:rPr>
              <a:t>Hà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Nội</a:t>
            </a:r>
            <a:r>
              <a:rPr lang="en-US" b="1" i="1" dirty="0">
                <a:solidFill>
                  <a:srgbClr val="00B050"/>
                </a:solidFill>
              </a:rPr>
              <a:t> - </a:t>
            </a:r>
            <a:r>
              <a:rPr lang="en-US" b="1" i="1" dirty="0" err="1">
                <a:solidFill>
                  <a:srgbClr val="00B050"/>
                </a:solidFill>
              </a:rPr>
              <a:t>Hải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Phòng</a:t>
            </a:r>
            <a:r>
              <a:rPr lang="en-US" b="1" i="1" dirty="0">
                <a:solidFill>
                  <a:srgbClr val="00B050"/>
                </a:solidFill>
              </a:rPr>
              <a:t> – </a:t>
            </a:r>
            <a:r>
              <a:rPr lang="en-US" b="1" i="1" dirty="0" err="1">
                <a:solidFill>
                  <a:srgbClr val="00B050"/>
                </a:solidFill>
              </a:rPr>
              <a:t>Hạ</a:t>
            </a:r>
            <a:r>
              <a:rPr lang="en-US" b="1" i="1" dirty="0">
                <a:solidFill>
                  <a:srgbClr val="00B050"/>
                </a:solidFill>
              </a:rPr>
              <a:t> Long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BCD805-C82D-41BB-9329-F2411BF0DB4E}"/>
              </a:ext>
            </a:extLst>
          </p:cNvPr>
          <p:cNvSpPr/>
          <p:nvPr/>
        </p:nvSpPr>
        <p:spPr>
          <a:xfrm>
            <a:off x="5021225" y="2877686"/>
            <a:ext cx="4059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HN, HP, </a:t>
            </a:r>
            <a:r>
              <a:rPr lang="en-US" b="1" i="1" dirty="0" err="1"/>
              <a:t>Hạ</a:t>
            </a:r>
            <a:r>
              <a:rPr lang="en-US" b="1" i="1" dirty="0"/>
              <a:t> Long, Nam </a:t>
            </a:r>
            <a:r>
              <a:rPr lang="en-US" b="1" i="1" dirty="0" err="1"/>
              <a:t>Định</a:t>
            </a:r>
            <a:r>
              <a:rPr lang="en-US" b="1" i="1" dirty="0"/>
              <a:t>, </a:t>
            </a:r>
            <a:r>
              <a:rPr lang="en-US" b="1" i="1" dirty="0" err="1"/>
              <a:t>Phúc</a:t>
            </a:r>
            <a:r>
              <a:rPr lang="en-US" b="1" i="1" dirty="0"/>
              <a:t> </a:t>
            </a:r>
            <a:r>
              <a:rPr lang="en-US" b="1" i="1" dirty="0" err="1"/>
              <a:t>Yên</a:t>
            </a:r>
            <a:r>
              <a:rPr lang="en-US" b="1" i="1" dirty="0"/>
              <a:t>, </a:t>
            </a:r>
            <a:r>
              <a:rPr lang="en-US" b="1" i="1" dirty="0" err="1"/>
              <a:t>Bắc</a:t>
            </a:r>
            <a:r>
              <a:rPr lang="en-US" b="1" i="1" dirty="0"/>
              <a:t> </a:t>
            </a:r>
            <a:r>
              <a:rPr lang="en-US" b="1" i="1" dirty="0" err="1"/>
              <a:t>Ninh</a:t>
            </a:r>
            <a:r>
              <a:rPr lang="en-US" b="1" i="1" dirty="0"/>
              <a:t>, </a:t>
            </a:r>
            <a:r>
              <a:rPr lang="en-US" b="1" i="1" dirty="0" err="1"/>
              <a:t>Hải</a:t>
            </a:r>
            <a:r>
              <a:rPr lang="en-US" b="1" i="1" dirty="0"/>
              <a:t> </a:t>
            </a:r>
            <a:r>
              <a:rPr lang="en-US" b="1" i="1" dirty="0" err="1"/>
              <a:t>Dương</a:t>
            </a:r>
            <a:r>
              <a:rPr lang="en-US" b="1" i="1" dirty="0"/>
              <a:t>, </a:t>
            </a:r>
            <a:r>
              <a:rPr lang="en-US" b="1" i="1" dirty="0" err="1"/>
              <a:t>Hưng</a:t>
            </a:r>
            <a:r>
              <a:rPr lang="en-US" b="1" i="1" dirty="0"/>
              <a:t> </a:t>
            </a:r>
            <a:r>
              <a:rPr lang="en-US" b="1" i="1" dirty="0" err="1"/>
              <a:t>Yên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43643-DE9E-4941-B46C-A2F678E98723}"/>
              </a:ext>
            </a:extLst>
          </p:cNvPr>
          <p:cNvSpPr/>
          <p:nvPr/>
        </p:nvSpPr>
        <p:spPr>
          <a:xfrm>
            <a:off x="5045719" y="3639637"/>
            <a:ext cx="3850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00B050"/>
                </a:solidFill>
              </a:rPr>
              <a:t>Luyện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kim</a:t>
            </a:r>
            <a:r>
              <a:rPr lang="en-US" b="1" i="1" dirty="0">
                <a:solidFill>
                  <a:srgbClr val="00B050"/>
                </a:solidFill>
              </a:rPr>
              <a:t>, </a:t>
            </a:r>
            <a:r>
              <a:rPr lang="en-US" b="1" i="1" dirty="0" err="1">
                <a:solidFill>
                  <a:srgbClr val="00B050"/>
                </a:solidFill>
              </a:rPr>
              <a:t>đóng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tàu</a:t>
            </a:r>
            <a:r>
              <a:rPr lang="en-US" b="1" i="1" dirty="0">
                <a:solidFill>
                  <a:srgbClr val="00B050"/>
                </a:solidFill>
              </a:rPr>
              <a:t>, </a:t>
            </a:r>
            <a:r>
              <a:rPr lang="en-US" b="1" i="1" dirty="0" err="1">
                <a:solidFill>
                  <a:srgbClr val="00B050"/>
                </a:solidFill>
              </a:rPr>
              <a:t>dệt</a:t>
            </a:r>
            <a:r>
              <a:rPr lang="en-US" b="1" i="1" dirty="0">
                <a:solidFill>
                  <a:srgbClr val="00B050"/>
                </a:solidFill>
              </a:rPr>
              <a:t> may, VLXD…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B3058-1D7E-4443-9071-4CF1F20D768B}"/>
              </a:ext>
            </a:extLst>
          </p:cNvPr>
          <p:cNvSpPr/>
          <p:nvPr/>
        </p:nvSpPr>
        <p:spPr>
          <a:xfrm>
            <a:off x="4983124" y="4169666"/>
            <a:ext cx="4021283" cy="89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500" b="1" dirty="0">
                <a:solidFill>
                  <a:schemeClr val="dk1"/>
                </a:solidFill>
              </a:rPr>
              <a:t>C</a:t>
            </a:r>
            <a:r>
              <a:rPr lang="vi-VN" sz="1500" b="1" dirty="0">
                <a:solidFill>
                  <a:schemeClr val="dk1"/>
                </a:solidFill>
              </a:rPr>
              <a:t>huyển dịch cơ cấu kinh tế theo hướng CNH, HĐH, sử dụng hợp lí tài nguyên thiên nhiên, nguồn lao động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20CE93B-ADD1-401C-B139-1D2EA9D18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3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F8C5C-4C33-4EF2-AF0B-D340A872B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71"/>
            <a:ext cx="9144000" cy="4779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01C4D-0C83-4EEF-9560-13498DC158E5}"/>
              </a:ext>
            </a:extLst>
          </p:cNvPr>
          <p:cNvSpPr txBox="1"/>
          <p:nvPr/>
        </p:nvSpPr>
        <p:spPr>
          <a:xfrm>
            <a:off x="1600200" y="-24063"/>
            <a:ext cx="66470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26 – BÀI 21: VÙNG ĐỒNG BẰNG SÔNG HỒNG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D4BB14-BDB8-4D3C-A04F-529C13808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944004"/>
              </p:ext>
            </p:extLst>
          </p:nvPr>
        </p:nvGraphicFramePr>
        <p:xfrm>
          <a:off x="266700" y="590550"/>
          <a:ext cx="8610600" cy="2590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610600">
                  <a:extLst>
                    <a:ext uri="{9D8B030D-6E8A-4147-A177-3AD203B41FA5}">
                      <a16:colId xmlns:a16="http://schemas.microsoft.com/office/drawing/2014/main" val="1618732122"/>
                    </a:ext>
                  </a:extLst>
                </a:gridCol>
              </a:tblGrid>
              <a:tr h="25908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V. Các trung tâm kinh tế và vùng kinh tế trọng điểm Bắc Bộ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 Các trung tâm kinh tế.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Hà Nội, Hải Phòng là hai trung tâm kinh tế lớn nhất.</a:t>
                      </a:r>
                      <a:endParaRPr lang="en-US" sz="2000" b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 Vùng kinh tế trọng điểm Bắc Bộ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Gồm 7 tỉnh, thành phố =&gt; thúc đẩy chuyển dịch cơ cấu KT của hai vùng đồng bằng S. Hồng và vùng TDMNBB</a:t>
                      </a:r>
                    </a:p>
                  </a:txBody>
                  <a:tcPr marL="38963" marR="38963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349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204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Thu hút vốn đầu tư trực tiếp nước ngoài vào Việt Nam và một số vấn đề đặt ra">
            <a:extLst>
              <a:ext uri="{FF2B5EF4-FFF2-40B4-BE49-F238E27FC236}">
                <a16:creationId xmlns:a16="http://schemas.microsoft.com/office/drawing/2014/main" id="{C5E558FE-4543-401C-803E-14D530007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r="19930" b="6"/>
          <a:stretch/>
        </p:blipFill>
        <p:spPr bwMode="auto">
          <a:xfrm>
            <a:off x="20" y="-4676"/>
            <a:ext cx="2441533" cy="1879091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GP News :. | Thủ tướng làm Trưởng ban BCĐ chống ùn tắc giao thông tại Hà  Nội và TPHCM | BÁO ĐIỆN TỬ CHÍNH PHỦ NƯỚC CHXHCN VIỆT NAM">
            <a:extLst>
              <a:ext uri="{FF2B5EF4-FFF2-40B4-BE49-F238E27FC236}">
                <a16:creationId xmlns:a16="http://schemas.microsoft.com/office/drawing/2014/main" id="{3265AD3C-F159-432C-9F39-8BBB7DA3E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/>
          <a:stretch/>
        </p:blipFill>
        <p:spPr bwMode="auto">
          <a:xfrm>
            <a:off x="5536407" y="10"/>
            <a:ext cx="3607593" cy="187636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áo Cao Bằng điện tử">
            <a:extLst>
              <a:ext uri="{FF2B5EF4-FFF2-40B4-BE49-F238E27FC236}">
                <a16:creationId xmlns:a16="http://schemas.microsoft.com/office/drawing/2014/main" id="{EF2A8EFA-5E36-418A-948D-75987D09C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-4" b="-4"/>
          <a:stretch/>
        </p:blipFill>
        <p:spPr bwMode="auto">
          <a:xfrm>
            <a:off x="3506652" y="-4676"/>
            <a:ext cx="2758363" cy="1879091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ế biến sâu: Biện pháp 'giải cứu' nông sản được mùa mất giá | VTC1 -  YouTube">
            <a:extLst>
              <a:ext uri="{FF2B5EF4-FFF2-40B4-BE49-F238E27FC236}">
                <a16:creationId xmlns:a16="http://schemas.microsoft.com/office/drawing/2014/main" id="{70099A5D-86C3-458E-B32D-E2EA888DB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/>
          <a:stretch/>
        </p:blipFill>
        <p:spPr bwMode="auto">
          <a:xfrm>
            <a:off x="20" y="1995066"/>
            <a:ext cx="5341873" cy="3148434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14787" y="1995066"/>
            <a:ext cx="5129213" cy="3148434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A4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EB4FB-C11B-4B5D-B900-984C9D7C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3714750"/>
            <a:ext cx="4419600" cy="11267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Em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muốn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giải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quyết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vấn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đề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nào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nhất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?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Vì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sao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84922-F373-40EE-A97E-1A5D35FA4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2571750"/>
            <a:ext cx="3175981" cy="8343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Suy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nghĩ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của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em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khi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quan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sát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các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bức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tranh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này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?</a:t>
            </a:r>
          </a:p>
        </p:txBody>
      </p:sp>
      <p:pic>
        <p:nvPicPr>
          <p:cNvPr id="3074" name="Picture 2" descr="Thực khách Việt dễ dãi với bún mắng, cháo chửi">
            <a:extLst>
              <a:ext uri="{FF2B5EF4-FFF2-40B4-BE49-F238E27FC236}">
                <a16:creationId xmlns:a16="http://schemas.microsoft.com/office/drawing/2014/main" id="{57CD5EF1-BCC5-4A58-A2B7-48091794D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" r="6" b="6"/>
          <a:stretch/>
        </p:blipFill>
        <p:spPr bwMode="auto">
          <a:xfrm>
            <a:off x="1696476" y="10"/>
            <a:ext cx="2545457" cy="1877122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3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75993"/>
            <a:ext cx="8477252" cy="1219200"/>
          </a:xfrm>
          <a:ln>
            <a:solidFill>
              <a:srgbClr val="002060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i="1" dirty="0" err="1">
                <a:solidFill>
                  <a:srgbClr val="002060"/>
                </a:solidFill>
              </a:rPr>
              <a:t>Là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một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chuyên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gia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hàng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đầu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trong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lĩnh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vực</a:t>
            </a:r>
            <a:r>
              <a:rPr lang="en-US" i="1" dirty="0">
                <a:solidFill>
                  <a:srgbClr val="002060"/>
                </a:solidFill>
              </a:rPr>
              <a:t> NN/CN/DV, </a:t>
            </a:r>
            <a:r>
              <a:rPr lang="en-US" i="1" dirty="0" err="1">
                <a:solidFill>
                  <a:srgbClr val="002060"/>
                </a:solidFill>
              </a:rPr>
              <a:t>anh</a:t>
            </a:r>
            <a:r>
              <a:rPr lang="en-US" i="1" dirty="0">
                <a:solidFill>
                  <a:srgbClr val="002060"/>
                </a:solidFill>
              </a:rPr>
              <a:t>/</a:t>
            </a:r>
            <a:r>
              <a:rPr lang="en-US" i="1" dirty="0" err="1">
                <a:solidFill>
                  <a:srgbClr val="002060"/>
                </a:solidFill>
              </a:rPr>
              <a:t>chị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sẽ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đề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xuất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những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định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hướng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và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giải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pháp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lâu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dài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nào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nhằm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thúc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đẩy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kinh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tế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ở ĐBSH </a:t>
            </a:r>
            <a:r>
              <a:rPr lang="en-US" i="1" dirty="0" err="1">
                <a:solidFill>
                  <a:srgbClr val="002060"/>
                </a:solidFill>
              </a:rPr>
              <a:t>phát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triển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hơn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nữa</a:t>
            </a:r>
            <a:r>
              <a:rPr lang="en-US" i="1" dirty="0">
                <a:solidFill>
                  <a:srgbClr val="002060"/>
                </a:solidFill>
              </a:rPr>
              <a:t>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1949" y="263413"/>
            <a:ext cx="6629399" cy="59055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TÔI LÀ CHUYÊN GIA KINH TẾ</a:t>
            </a:r>
          </a:p>
        </p:txBody>
      </p:sp>
      <p:pic>
        <p:nvPicPr>
          <p:cNvPr id="5" name="Picture 10" descr="Image result for icon Industr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r="16676" b="11802"/>
          <a:stretch/>
        </p:blipFill>
        <p:spPr bwMode="auto">
          <a:xfrm>
            <a:off x="152400" y="2394141"/>
            <a:ext cx="1695451" cy="17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 result for icon sal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17223"/>
            <a:ext cx="1384536" cy="13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Image result for icon profession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78791"/>
            <a:ext cx="1427147" cy="14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Image result for icon work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7223"/>
            <a:ext cx="1550284" cy="155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Image result for icon r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14281"/>
            <a:ext cx="1374072" cy="137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4105224"/>
            <a:ext cx="9143999" cy="7429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PHÁT TRIỂN BỀN VỮNG</a:t>
            </a:r>
          </a:p>
        </p:txBody>
      </p:sp>
      <p:pic>
        <p:nvPicPr>
          <p:cNvPr id="2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B491EA0E-BCDE-4396-971E-8E45353C3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5200" y="181551"/>
            <a:ext cx="1466851" cy="824460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9144000" cy="523875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9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 descr="Bieu do co cau kinh te cua Dong bang song Hong ">
            <a:extLst>
              <a:ext uri="{FF2B5EF4-FFF2-40B4-BE49-F238E27FC236}">
                <a16:creationId xmlns:a16="http://schemas.microsoft.com/office/drawing/2014/main" id="{10B39624-086D-442D-8F8E-6E28E12F0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79"/>
            <a:ext cx="6703423" cy="223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">
            <a:extLst>
              <a:ext uri="{FF2B5EF4-FFF2-40B4-BE49-F238E27FC236}">
                <a16:creationId xmlns:a16="http://schemas.microsoft.com/office/drawing/2014/main" id="{379C3F84-6AA0-47B3-871E-995055D4A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67150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21.1: BIỂU ĐỒ CƠ CẤU KINH TẾ CỦA ĐỒNG BẰNG SÔNG HỒNG (%)</a:t>
            </a:r>
          </a:p>
        </p:txBody>
      </p:sp>
      <p:sp>
        <p:nvSpPr>
          <p:cNvPr id="9220" name="Rectangle 1">
            <a:extLst>
              <a:ext uri="{FF2B5EF4-FFF2-40B4-BE49-F238E27FC236}">
                <a16:creationId xmlns:a16="http://schemas.microsoft.com/office/drawing/2014/main" id="{D84AD573-9D21-4BB2-B4C2-915958823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4324350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So sánh tỉ trọng các ngành kinh tế vùng đồng bằng sông Hồng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về sự chuyển biến về tỉ trọng các ngành sản xuất vùng đồng bằng sông Hồng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424C8-C715-4AE4-B53C-AD9BFCC60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60"/>
          <a:stretch/>
        </p:blipFill>
        <p:spPr>
          <a:xfrm>
            <a:off x="5638800" y="1826594"/>
            <a:ext cx="3325586" cy="1961997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0832"/>
            <a:ext cx="9143999" cy="5905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#9Slide03 SVNNeutraface 2" panose="02000600040000020004" pitchFamily="2" charset="0"/>
              </a:rPr>
              <a:t>ĐBSH </a:t>
            </a:r>
            <a:r>
              <a:rPr lang="en-US" dirty="0" err="1">
                <a:solidFill>
                  <a:srgbClr val="C00000"/>
                </a:solidFill>
                <a:latin typeface="#9Slide03 SVNNeutraface 2" panose="02000600040000020004" pitchFamily="2" charset="0"/>
              </a:rPr>
              <a:t>trong</a:t>
            </a:r>
            <a:r>
              <a:rPr lang="en-US" dirty="0">
                <a:solidFill>
                  <a:srgbClr val="C00000"/>
                </a:solidFill>
                <a:latin typeface="#9Slide03 SVNNeutraface 2" panose="02000600040000020004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SVNNeutraface 2" panose="02000600040000020004" pitchFamily="2" charset="0"/>
              </a:rPr>
              <a:t>tương</a:t>
            </a:r>
            <a:r>
              <a:rPr lang="en-US" dirty="0">
                <a:solidFill>
                  <a:srgbClr val="C00000"/>
                </a:solidFill>
                <a:latin typeface="#9Slide03 SVNNeutraface 2" panose="02000600040000020004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SVNNeutraface 2" panose="02000600040000020004" pitchFamily="2" charset="0"/>
              </a:rPr>
              <a:t>lai</a:t>
            </a:r>
            <a:endParaRPr lang="en-US" dirty="0">
              <a:solidFill>
                <a:srgbClr val="C00000"/>
              </a:solidFill>
              <a:latin typeface="#9Slide03 SVNNeutraface 2" panose="02000600040000020004" pitchFamily="2" charset="0"/>
            </a:endParaRPr>
          </a:p>
        </p:txBody>
      </p:sp>
      <p:pic>
        <p:nvPicPr>
          <p:cNvPr id="1027" name="Picture 3" descr="G:\Chuyen Mon\2017_2018\Thao giang\ki I\Tu lieu hinh anh\210945baoxaydung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9" y="891926"/>
            <a:ext cx="5956508" cy="397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56703" y="4254311"/>
            <a:ext cx="4457700" cy="6086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sở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tầng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giao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hiện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đại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G:\Chuyen Mon\2017_2018\Thao giang\ki I\Tu lieu hinh anh\78cvuongtron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9" y="848304"/>
            <a:ext cx="7658100" cy="397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790053" y="4254311"/>
            <a:ext cx="4191000" cy="6086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xuất</a:t>
            </a:r>
            <a:r>
              <a:rPr lang="en-US" sz="2400" b="1" dirty="0">
                <a:solidFill>
                  <a:schemeClr val="tx1"/>
                </a:solidFill>
              </a:rPr>
              <a:t> NN </a:t>
            </a:r>
            <a:r>
              <a:rPr lang="en-US" sz="2400" b="1" dirty="0" err="1">
                <a:solidFill>
                  <a:schemeClr val="tx1"/>
                </a:solidFill>
              </a:rPr>
              <a:t>công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nghệ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cao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t="11980" r="37343" b="43677"/>
          <a:stretch/>
        </p:blipFill>
        <p:spPr bwMode="auto">
          <a:xfrm>
            <a:off x="742949" y="841392"/>
            <a:ext cx="7658100" cy="402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-76200" y="0"/>
            <a:ext cx="9220200" cy="523875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7D1A32-0B4A-4A41-ABAC-2420A6512D8E}"/>
              </a:ext>
            </a:extLst>
          </p:cNvPr>
          <p:cNvSpPr txBox="1">
            <a:spLocks/>
          </p:cNvSpPr>
          <p:nvPr/>
        </p:nvSpPr>
        <p:spPr>
          <a:xfrm>
            <a:off x="38049" y="305959"/>
            <a:ext cx="9144001" cy="663848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MỘT ĐBSH PHÁT TRIỂN BỀN VỮNG</a:t>
            </a:r>
          </a:p>
        </p:txBody>
      </p:sp>
      <p:pic>
        <p:nvPicPr>
          <p:cNvPr id="13320" name="Picture 8" descr="Image result for phát triển bền vững">
            <a:extLst>
              <a:ext uri="{FF2B5EF4-FFF2-40B4-BE49-F238E27FC236}">
                <a16:creationId xmlns:a16="http://schemas.microsoft.com/office/drawing/2014/main" id="{C499F67A-DB78-46C8-94EF-94E9E7C95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/>
          <a:stretch/>
        </p:blipFill>
        <p:spPr bwMode="auto">
          <a:xfrm>
            <a:off x="2324050" y="995100"/>
            <a:ext cx="4572000" cy="392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Related image">
            <a:extLst>
              <a:ext uri="{FF2B5EF4-FFF2-40B4-BE49-F238E27FC236}">
                <a16:creationId xmlns:a16="http://schemas.microsoft.com/office/drawing/2014/main" id="{ADFA844D-8C54-46D6-A9CD-7306929C0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47" b="64855"/>
          <a:stretch/>
        </p:blipFill>
        <p:spPr bwMode="auto">
          <a:xfrm>
            <a:off x="697578" y="995100"/>
            <a:ext cx="1215737" cy="14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Related image">
            <a:extLst>
              <a:ext uri="{FF2B5EF4-FFF2-40B4-BE49-F238E27FC236}">
                <a16:creationId xmlns:a16="http://schemas.microsoft.com/office/drawing/2014/main" id="{4D4FD9E8-BC1E-4AB2-932E-632B7518E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0" b="68105"/>
          <a:stretch/>
        </p:blipFill>
        <p:spPr bwMode="auto">
          <a:xfrm>
            <a:off x="982302" y="2423463"/>
            <a:ext cx="939404" cy="107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Related image">
            <a:extLst>
              <a:ext uri="{FF2B5EF4-FFF2-40B4-BE49-F238E27FC236}">
                <a16:creationId xmlns:a16="http://schemas.microsoft.com/office/drawing/2014/main" id="{689A999A-CBFB-4DB4-BA8B-8939B7721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73210" r="63979" b="6827"/>
          <a:stretch/>
        </p:blipFill>
        <p:spPr bwMode="auto">
          <a:xfrm>
            <a:off x="840337" y="3752767"/>
            <a:ext cx="939403" cy="9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Image result for icon save earth">
            <a:extLst>
              <a:ext uri="{FF2B5EF4-FFF2-40B4-BE49-F238E27FC236}">
                <a16:creationId xmlns:a16="http://schemas.microsoft.com/office/drawing/2014/main" id="{573A477A-7F00-4EB6-B5A8-8D55FE2CD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8" r="24725" b="45455"/>
          <a:stretch/>
        </p:blipFill>
        <p:spPr bwMode="auto">
          <a:xfrm>
            <a:off x="7440360" y="2871838"/>
            <a:ext cx="1215737" cy="14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Image result for icon save tree">
            <a:extLst>
              <a:ext uri="{FF2B5EF4-FFF2-40B4-BE49-F238E27FC236}">
                <a16:creationId xmlns:a16="http://schemas.microsoft.com/office/drawing/2014/main" id="{1382B4F6-ACEC-42FE-AE02-9DB92D9BE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37" b="65249" l="33606" r="72152">
                        <a14:foregroundMark x1="46000" y1="53846" x2="46000" y2="53846"/>
                        <a14:foregroundMark x1="49385" y1="44846" x2="49385" y2="44846"/>
                        <a14:foregroundMark x1="46615" y1="36462" x2="46615" y2="36462"/>
                        <a14:foregroundMark x1="41000" y1="39077" x2="41000" y2="39077"/>
                        <a14:foregroundMark x1="53231" y1="43231" x2="53231" y2="43231"/>
                        <a14:foregroundMark x1="51769" y1="42077" x2="51769" y2="42077"/>
                        <a14:foregroundMark x1="51000" y1="41846" x2="51000" y2="41846"/>
                        <a14:foregroundMark x1="48231" y1="42462" x2="48231" y2="42462"/>
                        <a14:foregroundMark x1="47231" y1="33231" x2="47231" y2="33231"/>
                        <a14:foregroundMark x1="47231" y1="33231" x2="47231" y2="33231"/>
                        <a14:foregroundMark x1="48769" y1="33231" x2="48769" y2="33231"/>
                        <a14:foregroundMark x1="48769" y1="33231" x2="48769" y2="33231"/>
                        <a14:foregroundMark x1="47385" y1="33615" x2="47385" y2="33615"/>
                        <a14:foregroundMark x1="46231" y1="33615" x2="46231" y2="33615"/>
                        <a14:foregroundMark x1="47231" y1="33231" x2="47231" y2="33231"/>
                        <a14:foregroundMark x1="47615" y1="32077" x2="47615" y2="32077"/>
                        <a14:foregroundMark x1="48385" y1="31615" x2="48385" y2="31615"/>
                        <a14:foregroundMark x1="48385" y1="30846" x2="48385" y2="30846"/>
                        <a14:foregroundMark x1="46385" y1="55077" x2="46385" y2="55077"/>
                        <a14:backgroundMark x1="49385" y1="65692" x2="49385" y2="65692"/>
                        <a14:backgroundMark x1="49385" y1="65692" x2="49385" y2="65692"/>
                        <a14:backgroundMark x1="49385" y1="66308" x2="49385" y2="6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24848" r="23030" b="30262"/>
          <a:stretch/>
        </p:blipFill>
        <p:spPr bwMode="auto">
          <a:xfrm>
            <a:off x="7381401" y="995100"/>
            <a:ext cx="1274696" cy="11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-1" y="0"/>
            <a:ext cx="9144002" cy="5124915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8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6CD8E-48BB-4AB5-A393-B86E9671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32" y="127141"/>
            <a:ext cx="8869135" cy="910148"/>
          </a:xfrm>
          <a:solidFill>
            <a:srgbClr val="006600"/>
          </a:solidFill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Phát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triển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bền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vững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–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xu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thế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tất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yếu</a:t>
            </a:r>
            <a:endParaRPr lang="vi-VN" dirty="0">
              <a:solidFill>
                <a:srgbClr val="FFFF00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1B0018C-7CC4-40D4-8211-84D099C8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 b="9980"/>
          <a:stretch/>
        </p:blipFill>
        <p:spPr>
          <a:xfrm>
            <a:off x="137433" y="1207293"/>
            <a:ext cx="4272643" cy="3315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utoShape 4" descr="Kết quả hình ảnh cho Phát triển bền vững">
            <a:extLst>
              <a:ext uri="{FF2B5EF4-FFF2-40B4-BE49-F238E27FC236}">
                <a16:creationId xmlns:a16="http://schemas.microsoft.com/office/drawing/2014/main" id="{28454F83-85ED-4400-B6FD-E4F791A2DE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350"/>
          </a:p>
        </p:txBody>
      </p:sp>
      <p:pic>
        <p:nvPicPr>
          <p:cNvPr id="9" name="Picture 8" descr="A picture containing sky, person, holding&#10;&#10;Description automatically generated">
            <a:extLst>
              <a:ext uri="{FF2B5EF4-FFF2-40B4-BE49-F238E27FC236}">
                <a16:creationId xmlns:a16="http://schemas.microsoft.com/office/drawing/2014/main" id="{0CC8A8D2-11F4-433F-9549-329788CE2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207293"/>
            <a:ext cx="4410075" cy="33075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0384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3F91A-1E35-4D3F-82CA-48DC0F02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006600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#9Slide03 SVNNeutraface 2" panose="02000600040000020004" pitchFamily="2" charset="0"/>
                <a:cs typeface="Arial" panose="020B0604020202020204" pitchFamily="34" charset="0"/>
              </a:rPr>
              <a:t>ĐÚNG </a:t>
            </a:r>
            <a:r>
              <a:rPr lang="en-US" dirty="0" err="1">
                <a:solidFill>
                  <a:srgbClr val="FFFF00"/>
                </a:solidFill>
                <a:latin typeface="#9Slide03 SVNNeutraface 2" panose="02000600040000020004" pitchFamily="2" charset="0"/>
                <a:cs typeface="Arial" panose="020B0604020202020204" pitchFamily="34" charset="0"/>
              </a:rPr>
              <a:t>hơN</a:t>
            </a:r>
            <a:r>
              <a:rPr lang="en-US" dirty="0">
                <a:solidFill>
                  <a:srgbClr val="FFFF00"/>
                </a:solidFill>
                <a:latin typeface="#9Slide03 SVNNeutraface 2" panose="02000600040000020004" pitchFamily="2" charset="0"/>
                <a:cs typeface="Arial" panose="020B0604020202020204" pitchFamily="34" charset="0"/>
              </a:rPr>
              <a:t> NỮA – NHANH HƠN NỮA</a:t>
            </a:r>
            <a:endParaRPr lang="vi-VN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CB1EC-053C-47BE-B9AA-754A32053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200151"/>
            <a:ext cx="5257800" cy="1657349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anchor="ctr"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 tin t</a:t>
            </a:r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ương ứng để hoàn chỉnh</a:t>
            </a:r>
          </a:p>
        </p:txBody>
      </p:sp>
      <p:pic>
        <p:nvPicPr>
          <p:cNvPr id="6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F0FB4FB2-5820-4E4F-A901-A3502D025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189940"/>
            <a:ext cx="1525191" cy="857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8A325C-9921-4FCC-B74B-A9A4FF68BC6D}"/>
              </a:ext>
            </a:extLst>
          </p:cNvPr>
          <p:cNvSpPr/>
          <p:nvPr/>
        </p:nvSpPr>
        <p:spPr>
          <a:xfrm>
            <a:off x="3394958" y="2972760"/>
            <a:ext cx="99578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Diện tích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25142-D699-4164-96C6-16592729BB60}"/>
              </a:ext>
            </a:extLst>
          </p:cNvPr>
          <p:cNvSpPr/>
          <p:nvPr/>
        </p:nvSpPr>
        <p:spPr>
          <a:xfrm>
            <a:off x="2239588" y="2994421"/>
            <a:ext cx="495649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EA3597-E20E-4454-91E2-20E922AB5620}"/>
              </a:ext>
            </a:extLst>
          </p:cNvPr>
          <p:cNvSpPr/>
          <p:nvPr/>
        </p:nvSpPr>
        <p:spPr>
          <a:xfrm>
            <a:off x="179958" y="4044895"/>
            <a:ext cx="88838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 hậu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F40B55-2091-4E99-BC75-187A7ECAEA5A}"/>
              </a:ext>
            </a:extLst>
          </p:cNvPr>
          <p:cNvSpPr/>
          <p:nvPr/>
        </p:nvSpPr>
        <p:spPr>
          <a:xfrm>
            <a:off x="2815578" y="4614356"/>
            <a:ext cx="1120820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 ngòi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3E151-B15B-4FA3-B14C-EAA7203A477A}"/>
              </a:ext>
            </a:extLst>
          </p:cNvPr>
          <p:cNvSpPr/>
          <p:nvPr/>
        </p:nvSpPr>
        <p:spPr>
          <a:xfrm>
            <a:off x="3205580" y="3508806"/>
            <a:ext cx="1284326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Khoáng sản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0BFA96-7821-4268-95DC-960D511B9B4C}"/>
              </a:ext>
            </a:extLst>
          </p:cNvPr>
          <p:cNvSpPr/>
          <p:nvPr/>
        </p:nvSpPr>
        <p:spPr>
          <a:xfrm>
            <a:off x="1757073" y="3508806"/>
            <a:ext cx="135646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Nông nghiệp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3B3147-8258-44D4-BE40-E93EFB74F635}"/>
              </a:ext>
            </a:extLst>
          </p:cNvPr>
          <p:cNvSpPr/>
          <p:nvPr/>
        </p:nvSpPr>
        <p:spPr>
          <a:xfrm>
            <a:off x="297033" y="3501750"/>
            <a:ext cx="135646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Công nghiệp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2DA0C9-E696-4E6D-B171-C80D6E462E91}"/>
              </a:ext>
            </a:extLst>
          </p:cNvPr>
          <p:cNvSpPr/>
          <p:nvPr/>
        </p:nvSpPr>
        <p:spPr>
          <a:xfrm>
            <a:off x="7751138" y="4629599"/>
            <a:ext cx="601447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Biển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5DCF7F-A2D9-46D1-8AA5-A1E75CB6B493}"/>
              </a:ext>
            </a:extLst>
          </p:cNvPr>
          <p:cNvSpPr/>
          <p:nvPr/>
        </p:nvSpPr>
        <p:spPr>
          <a:xfrm>
            <a:off x="179958" y="4614356"/>
            <a:ext cx="2550698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Hai trung tâm KT lớn nhất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37F1D6-5B23-46F6-AC4B-E39F54A70DCA}"/>
              </a:ext>
            </a:extLst>
          </p:cNvPr>
          <p:cNvSpPr/>
          <p:nvPr/>
        </p:nvSpPr>
        <p:spPr>
          <a:xfrm>
            <a:off x="5715243" y="2261940"/>
            <a:ext cx="2930610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Vùng biển lớn, giàu tiềm năng</a:t>
            </a:r>
          </a:p>
          <a:p>
            <a:pPr algn="ctr"/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 Hải Phòng tới Ninh Bình</a:t>
            </a:r>
            <a:endParaRPr lang="vi-VN" sz="15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B78EBE-4CFD-49B9-A162-8021339FB55D}"/>
              </a:ext>
            </a:extLst>
          </p:cNvPr>
          <p:cNvSpPr/>
          <p:nvPr/>
        </p:nvSpPr>
        <p:spPr>
          <a:xfrm>
            <a:off x="7141131" y="1755620"/>
            <a:ext cx="1624163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Phù sa màu mỡ</a:t>
            </a:r>
            <a:endParaRPr lang="vi-VN" sz="15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647E971-4C77-4993-8A55-ED8F8A607B5F}"/>
              </a:ext>
            </a:extLst>
          </p:cNvPr>
          <p:cNvSpPr/>
          <p:nvPr/>
        </p:nvSpPr>
        <p:spPr>
          <a:xfrm>
            <a:off x="4513072" y="2954772"/>
            <a:ext cx="3839513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Nhiệt đới ẩm gió mùa có mùa đông lạnh</a:t>
            </a:r>
            <a:endParaRPr lang="vi-VN" sz="15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B543A1A-F200-4EA2-A698-249E05592F95}"/>
              </a:ext>
            </a:extLst>
          </p:cNvPr>
          <p:cNvSpPr/>
          <p:nvPr/>
        </p:nvSpPr>
        <p:spPr>
          <a:xfrm>
            <a:off x="4807694" y="3480482"/>
            <a:ext cx="2401619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 Hồng và Thái Bình</a:t>
            </a:r>
            <a:endParaRPr lang="vi-VN" sz="15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7D7187B-7EC0-4999-8F38-E47714B2BC64}"/>
              </a:ext>
            </a:extLst>
          </p:cNvPr>
          <p:cNvSpPr/>
          <p:nvPr/>
        </p:nvSpPr>
        <p:spPr>
          <a:xfrm>
            <a:off x="1200327" y="4037874"/>
            <a:ext cx="1941557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 khí, luyện kim...</a:t>
            </a:r>
            <a:endParaRPr lang="vi-VN" sz="15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9410C36-00A1-48BB-B6C8-63872B3317C0}"/>
              </a:ext>
            </a:extLst>
          </p:cNvPr>
          <p:cNvSpPr/>
          <p:nvPr/>
        </p:nvSpPr>
        <p:spPr>
          <a:xfrm>
            <a:off x="3273868" y="4047788"/>
            <a:ext cx="2432076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Than nâu, khí đốt, đá vôi</a:t>
            </a:r>
            <a:endParaRPr lang="vi-VN" sz="15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CA6656A-FED1-4665-8818-F3D913A1D524}"/>
              </a:ext>
            </a:extLst>
          </p:cNvPr>
          <p:cNvSpPr/>
          <p:nvPr/>
        </p:nvSpPr>
        <p:spPr>
          <a:xfrm>
            <a:off x="5815733" y="4051140"/>
            <a:ext cx="3009157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 xuất rau, lợn số 1 cả nước</a:t>
            </a:r>
            <a:endParaRPr lang="vi-VN" sz="15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AE59E65-EED7-4872-B587-287C2097AC6C}"/>
              </a:ext>
            </a:extLst>
          </p:cNvPr>
          <p:cNvSpPr/>
          <p:nvPr/>
        </p:nvSpPr>
        <p:spPr>
          <a:xfrm>
            <a:off x="3987983" y="4599381"/>
            <a:ext cx="3491661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Mức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CN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cao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nhất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endParaRPr lang="vi-VN" sz="15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AFB48C-6281-4183-A1A2-BA253C42DC58}"/>
              </a:ext>
            </a:extLst>
          </p:cNvPr>
          <p:cNvSpPr/>
          <p:nvPr/>
        </p:nvSpPr>
        <p:spPr>
          <a:xfrm>
            <a:off x="7365403" y="1253229"/>
            <a:ext cx="1550424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Gần 15000 km</a:t>
            </a:r>
            <a:r>
              <a:rPr lang="it-IT" sz="1500" b="1" baseline="300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15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56F2FF9-50EA-4C89-A3F6-B4E7858EEB9C}"/>
              </a:ext>
            </a:extLst>
          </p:cNvPr>
          <p:cNvSpPr/>
          <p:nvPr/>
        </p:nvSpPr>
        <p:spPr>
          <a:xfrm>
            <a:off x="121133" y="2994421"/>
            <a:ext cx="206338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 Nội và Hải Phòng</a:t>
            </a:r>
            <a:endParaRPr lang="vi-VN" sz="15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EB9BDD-79DB-441D-B1C9-09A0368676E2}"/>
              </a:ext>
            </a:extLst>
          </p:cNvPr>
          <p:cNvSpPr/>
          <p:nvPr/>
        </p:nvSpPr>
        <p:spPr>
          <a:xfrm>
            <a:off x="7384875" y="3487363"/>
            <a:ext cx="167866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Ngành CN chính</a:t>
            </a:r>
            <a:endParaRPr lang="vi-VN" sz="1500" dirty="0"/>
          </a:p>
        </p:txBody>
      </p:sp>
    </p:spTree>
    <p:extLst>
      <p:ext uri="{BB962C8B-B14F-4D97-AF65-F5344CB8AC3E}">
        <p14:creationId xmlns:p14="http://schemas.microsoft.com/office/powerpoint/2010/main" val="397538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3F91A-1E35-4D3F-82CA-48DC0F02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006600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#9Slide03 SVNNeutraface 2" panose="02000600040000020004" pitchFamily="2" charset="0"/>
                <a:cs typeface="Arial" panose="020B0604020202020204" pitchFamily="34" charset="0"/>
              </a:rPr>
              <a:t>ĐÚNG </a:t>
            </a:r>
            <a:r>
              <a:rPr lang="en-US" dirty="0" err="1">
                <a:solidFill>
                  <a:srgbClr val="FFFF00"/>
                </a:solidFill>
                <a:latin typeface="#9Slide03 SVNNeutraface 2" panose="02000600040000020004" pitchFamily="2" charset="0"/>
                <a:cs typeface="Arial" panose="020B0604020202020204" pitchFamily="34" charset="0"/>
              </a:rPr>
              <a:t>hơN</a:t>
            </a:r>
            <a:r>
              <a:rPr lang="en-US" dirty="0">
                <a:solidFill>
                  <a:srgbClr val="FFFF00"/>
                </a:solidFill>
                <a:latin typeface="#9Slide03 SVNNeutraface 2" panose="02000600040000020004" pitchFamily="2" charset="0"/>
                <a:cs typeface="Arial" panose="020B0604020202020204" pitchFamily="34" charset="0"/>
              </a:rPr>
              <a:t> NỮA – NHANH HƠN NỮA</a:t>
            </a:r>
            <a:endParaRPr lang="vi-VN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A325C-9921-4FCC-B74B-A9A4FF68BC6D}"/>
              </a:ext>
            </a:extLst>
          </p:cNvPr>
          <p:cNvSpPr/>
          <p:nvPr/>
        </p:nvSpPr>
        <p:spPr>
          <a:xfrm>
            <a:off x="314322" y="1226866"/>
            <a:ext cx="99578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Diện tích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EA3597-E20E-4454-91E2-20E922AB5620}"/>
              </a:ext>
            </a:extLst>
          </p:cNvPr>
          <p:cNvSpPr/>
          <p:nvPr/>
        </p:nvSpPr>
        <p:spPr>
          <a:xfrm>
            <a:off x="311942" y="2137953"/>
            <a:ext cx="88838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 hậu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F40B55-2091-4E99-BC75-187A7ECAEA5A}"/>
              </a:ext>
            </a:extLst>
          </p:cNvPr>
          <p:cNvSpPr/>
          <p:nvPr/>
        </p:nvSpPr>
        <p:spPr>
          <a:xfrm>
            <a:off x="303331" y="3137490"/>
            <a:ext cx="1120820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 ngòi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3E151-B15B-4FA3-B14C-EAA7203A477A}"/>
              </a:ext>
            </a:extLst>
          </p:cNvPr>
          <p:cNvSpPr/>
          <p:nvPr/>
        </p:nvSpPr>
        <p:spPr>
          <a:xfrm>
            <a:off x="297033" y="2677210"/>
            <a:ext cx="1284326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Khoáng sản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0BFA96-7821-4268-95DC-960D511B9B4C}"/>
              </a:ext>
            </a:extLst>
          </p:cNvPr>
          <p:cNvSpPr/>
          <p:nvPr/>
        </p:nvSpPr>
        <p:spPr>
          <a:xfrm>
            <a:off x="319698" y="3593469"/>
            <a:ext cx="135646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Nông nghiệp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3B3147-8258-44D4-BE40-E93EFB74F635}"/>
              </a:ext>
            </a:extLst>
          </p:cNvPr>
          <p:cNvSpPr/>
          <p:nvPr/>
        </p:nvSpPr>
        <p:spPr>
          <a:xfrm>
            <a:off x="3273866" y="1415279"/>
            <a:ext cx="135646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Công nghiệp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2DA0C9-E696-4E6D-B171-C80D6E462E91}"/>
              </a:ext>
            </a:extLst>
          </p:cNvPr>
          <p:cNvSpPr/>
          <p:nvPr/>
        </p:nvSpPr>
        <p:spPr>
          <a:xfrm>
            <a:off x="5315403" y="2082785"/>
            <a:ext cx="601447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Biển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5DCF7F-A2D9-46D1-8AA5-A1E75CB6B493}"/>
              </a:ext>
            </a:extLst>
          </p:cNvPr>
          <p:cNvSpPr/>
          <p:nvPr/>
        </p:nvSpPr>
        <p:spPr>
          <a:xfrm>
            <a:off x="179958" y="4614356"/>
            <a:ext cx="2550698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Hai trung tâm KT lớn nhất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37F1D6-5B23-46F6-AC4B-E39F54A70DCA}"/>
              </a:ext>
            </a:extLst>
          </p:cNvPr>
          <p:cNvSpPr/>
          <p:nvPr/>
        </p:nvSpPr>
        <p:spPr>
          <a:xfrm>
            <a:off x="6140214" y="1985943"/>
            <a:ext cx="2930610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Vùng biển lớn, giàu tiềm năng</a:t>
            </a:r>
          </a:p>
          <a:p>
            <a:pPr algn="ctr"/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 Hải Phòng tới Ninh Bình</a:t>
            </a:r>
            <a:endParaRPr lang="vi-VN" sz="15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647E971-4C77-4993-8A55-ED8F8A607B5F}"/>
              </a:ext>
            </a:extLst>
          </p:cNvPr>
          <p:cNvSpPr/>
          <p:nvPr/>
        </p:nvSpPr>
        <p:spPr>
          <a:xfrm>
            <a:off x="1354111" y="2134722"/>
            <a:ext cx="3839513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Nhiệt đới ẩm gió mùa có mùa đông lạnh</a:t>
            </a:r>
            <a:endParaRPr lang="vi-VN" sz="15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B543A1A-F200-4EA2-A698-249E05592F95}"/>
              </a:ext>
            </a:extLst>
          </p:cNvPr>
          <p:cNvSpPr/>
          <p:nvPr/>
        </p:nvSpPr>
        <p:spPr>
          <a:xfrm>
            <a:off x="1613898" y="3137489"/>
            <a:ext cx="2401619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 Hồng và Thái Bình</a:t>
            </a:r>
            <a:endParaRPr lang="vi-VN" sz="15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7D7187B-7EC0-4999-8F38-E47714B2BC64}"/>
              </a:ext>
            </a:extLst>
          </p:cNvPr>
          <p:cNvSpPr/>
          <p:nvPr/>
        </p:nvSpPr>
        <p:spPr>
          <a:xfrm>
            <a:off x="2046426" y="4024150"/>
            <a:ext cx="1941557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 khí, luyện kim...</a:t>
            </a:r>
            <a:endParaRPr lang="vi-VN" sz="15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9410C36-00A1-48BB-B6C8-63872B3317C0}"/>
              </a:ext>
            </a:extLst>
          </p:cNvPr>
          <p:cNvSpPr/>
          <p:nvPr/>
        </p:nvSpPr>
        <p:spPr>
          <a:xfrm>
            <a:off x="1720128" y="2662235"/>
            <a:ext cx="2432076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Than nâu, khí đốt, đá vôi</a:t>
            </a:r>
            <a:endParaRPr lang="vi-VN" sz="15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CA6656A-FED1-4665-8818-F3D913A1D524}"/>
              </a:ext>
            </a:extLst>
          </p:cNvPr>
          <p:cNvSpPr/>
          <p:nvPr/>
        </p:nvSpPr>
        <p:spPr>
          <a:xfrm>
            <a:off x="1769288" y="3573608"/>
            <a:ext cx="3009157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 xuất rau, lợn số 1 cả nước</a:t>
            </a:r>
            <a:endParaRPr lang="vi-VN" sz="15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AE59E65-EED7-4872-B587-287C2097AC6C}"/>
              </a:ext>
            </a:extLst>
          </p:cNvPr>
          <p:cNvSpPr/>
          <p:nvPr/>
        </p:nvSpPr>
        <p:spPr>
          <a:xfrm>
            <a:off x="4967547" y="1449684"/>
            <a:ext cx="3491661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Mức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CN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cao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nhất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endParaRPr lang="vi-VN" sz="15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AFB48C-6281-4183-A1A2-BA253C42DC58}"/>
              </a:ext>
            </a:extLst>
          </p:cNvPr>
          <p:cNvSpPr/>
          <p:nvPr/>
        </p:nvSpPr>
        <p:spPr>
          <a:xfrm>
            <a:off x="1422650" y="1226866"/>
            <a:ext cx="1550424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Gần 15000 km</a:t>
            </a:r>
            <a:r>
              <a:rPr lang="it-IT" sz="1500" b="1" baseline="300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15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56F2FF9-50EA-4C89-A3F6-B4E7858EEB9C}"/>
              </a:ext>
            </a:extLst>
          </p:cNvPr>
          <p:cNvSpPr/>
          <p:nvPr/>
        </p:nvSpPr>
        <p:spPr>
          <a:xfrm>
            <a:off x="2814707" y="4614355"/>
            <a:ext cx="2063385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 Nội và Hải Phòng</a:t>
            </a:r>
            <a:endParaRPr lang="vi-VN" sz="15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EB9BDD-79DB-441D-B1C9-09A0368676E2}"/>
              </a:ext>
            </a:extLst>
          </p:cNvPr>
          <p:cNvSpPr/>
          <p:nvPr/>
        </p:nvSpPr>
        <p:spPr>
          <a:xfrm>
            <a:off x="212985" y="4016654"/>
            <a:ext cx="167866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Ngành CN chính</a:t>
            </a:r>
            <a:endParaRPr lang="vi-VN" sz="15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7526AA-8738-4B45-8750-D5D739996512}"/>
              </a:ext>
            </a:extLst>
          </p:cNvPr>
          <p:cNvSpPr/>
          <p:nvPr/>
        </p:nvSpPr>
        <p:spPr>
          <a:xfrm>
            <a:off x="316565" y="1654042"/>
            <a:ext cx="495649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</a:t>
            </a:r>
            <a:endParaRPr lang="vi-VN" sz="1500" b="1" dirty="0">
              <a:solidFill>
                <a:srgbClr val="00206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75107F-9737-4459-9279-18F21B72673B}"/>
              </a:ext>
            </a:extLst>
          </p:cNvPr>
          <p:cNvSpPr/>
          <p:nvPr/>
        </p:nvSpPr>
        <p:spPr>
          <a:xfrm>
            <a:off x="1379625" y="1684923"/>
            <a:ext cx="1624163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Phùs a màu mỡ</a:t>
            </a:r>
            <a:endParaRPr lang="vi-VN" sz="1500" dirty="0"/>
          </a:p>
        </p:txBody>
      </p:sp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07272886-8672-4BEF-AD72-F03F86D6E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47124" r="2805" b="11703"/>
          <a:stretch/>
        </p:blipFill>
        <p:spPr>
          <a:xfrm>
            <a:off x="5169111" y="2715886"/>
            <a:ext cx="3761904" cy="225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2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38" grpId="0" animBg="1"/>
      <p:bldP spid="27" grpId="0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19150"/>
            <a:ext cx="8686800" cy="1676400"/>
          </a:xfrm>
        </p:spPr>
        <p:txBody>
          <a:bodyPr>
            <a:normAutofit fontScale="92500"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Hoàn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thiện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/>
              <a:t>phiếu</a:t>
            </a:r>
            <a:r>
              <a:rPr lang="en-US" i="1" dirty="0"/>
              <a:t> </a:t>
            </a:r>
            <a:r>
              <a:rPr lang="en-US" i="1" dirty="0" err="1"/>
              <a:t>học</a:t>
            </a:r>
            <a:r>
              <a:rPr lang="en-US" i="1" dirty="0"/>
              <a:t> </a:t>
            </a:r>
            <a:r>
              <a:rPr lang="en-US" i="1" dirty="0" err="1"/>
              <a:t>tập</a:t>
            </a:r>
            <a:endParaRPr lang="en-US" i="1" dirty="0"/>
          </a:p>
          <a:p>
            <a:r>
              <a:rPr lang="en-US" i="1" dirty="0">
                <a:solidFill>
                  <a:srgbClr val="FF0000"/>
                </a:solidFill>
              </a:rPr>
              <a:t>So </a:t>
            </a:r>
            <a:r>
              <a:rPr lang="en-US" i="1" dirty="0" err="1">
                <a:solidFill>
                  <a:srgbClr val="FF0000"/>
                </a:solidFill>
              </a:rPr>
              <a:t>sánh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/>
              <a:t>với</a:t>
            </a:r>
            <a:r>
              <a:rPr lang="en-US" i="1" dirty="0"/>
              <a:t> TD </a:t>
            </a:r>
            <a:r>
              <a:rPr lang="en-US" i="1" dirty="0" err="1"/>
              <a:t>và</a:t>
            </a:r>
            <a:r>
              <a:rPr lang="en-US" i="1" dirty="0"/>
              <a:t> MN </a:t>
            </a:r>
            <a:r>
              <a:rPr lang="en-US" i="1" dirty="0" err="1"/>
              <a:t>Bắc</a:t>
            </a:r>
            <a:r>
              <a:rPr lang="en-US" i="1" dirty="0"/>
              <a:t> </a:t>
            </a:r>
            <a:r>
              <a:rPr lang="en-US" i="1" dirty="0" err="1"/>
              <a:t>Bộ</a:t>
            </a:r>
            <a:r>
              <a:rPr lang="en-US" i="1" dirty="0"/>
              <a:t> </a:t>
            </a:r>
            <a:r>
              <a:rPr lang="en-US" i="1" dirty="0" err="1"/>
              <a:t>về</a:t>
            </a:r>
            <a:r>
              <a:rPr lang="en-US" i="1" dirty="0"/>
              <a:t>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thuận</a:t>
            </a:r>
            <a:r>
              <a:rPr lang="en-US" i="1" dirty="0"/>
              <a:t> </a:t>
            </a:r>
            <a:r>
              <a:rPr lang="en-US" i="1" dirty="0" err="1"/>
              <a:t>lợi</a:t>
            </a:r>
            <a:r>
              <a:rPr lang="en-US" i="1" dirty="0"/>
              <a:t>, </a:t>
            </a:r>
            <a:r>
              <a:rPr lang="en-US" i="1" dirty="0" err="1"/>
              <a:t>khó</a:t>
            </a:r>
            <a:r>
              <a:rPr lang="en-US" i="1" dirty="0"/>
              <a:t> </a:t>
            </a:r>
            <a:r>
              <a:rPr lang="en-US" i="1" dirty="0" err="1"/>
              <a:t>khăn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hiện</a:t>
            </a:r>
            <a:r>
              <a:rPr lang="en-US" i="1" dirty="0"/>
              <a:t> </a:t>
            </a:r>
            <a:r>
              <a:rPr lang="en-US" i="1" dirty="0" err="1"/>
              <a:t>trạng</a:t>
            </a:r>
            <a:r>
              <a:rPr lang="en-US" i="1" dirty="0"/>
              <a:t> </a:t>
            </a:r>
            <a:r>
              <a:rPr lang="en-US" i="1" dirty="0" err="1"/>
              <a:t>trong</a:t>
            </a:r>
            <a:r>
              <a:rPr lang="en-US" i="1" dirty="0"/>
              <a:t> </a:t>
            </a:r>
            <a:r>
              <a:rPr lang="en-US" i="1" dirty="0" err="1"/>
              <a:t>phát</a:t>
            </a:r>
            <a:r>
              <a:rPr lang="en-US" i="1" dirty="0"/>
              <a:t> </a:t>
            </a:r>
            <a:r>
              <a:rPr lang="en-US" i="1" dirty="0" err="1"/>
              <a:t>triển</a:t>
            </a:r>
            <a:r>
              <a:rPr lang="en-US" i="1" dirty="0"/>
              <a:t> </a:t>
            </a:r>
            <a:r>
              <a:rPr lang="en-US" i="1" dirty="0" err="1"/>
              <a:t>nông</a:t>
            </a:r>
            <a:r>
              <a:rPr lang="en-US" i="1" dirty="0"/>
              <a:t> </a:t>
            </a:r>
            <a:r>
              <a:rPr lang="en-US" i="1" dirty="0" err="1"/>
              <a:t>nghiệp</a:t>
            </a:r>
            <a:endParaRPr lang="en-US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228600"/>
            <a:ext cx="8534400" cy="5905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C00000"/>
                </a:solidFill>
                <a:latin typeface="#9Slide05 SVNLifehack Script" panose="00000500000000000000" pitchFamily="2" charset="0"/>
              </a:rPr>
              <a:t>Hành</a:t>
            </a:r>
            <a:r>
              <a:rPr lang="en-US" b="1" dirty="0">
                <a:solidFill>
                  <a:srgbClr val="C00000"/>
                </a:solidFill>
                <a:latin typeface="#9Slide05 SVNLifehack Script" panose="000005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#9Slide05 SVNLifehack Script" panose="00000500000000000000" pitchFamily="2" charset="0"/>
              </a:rPr>
              <a:t>trình</a:t>
            </a:r>
            <a:r>
              <a:rPr lang="en-US" b="1" dirty="0">
                <a:solidFill>
                  <a:srgbClr val="C00000"/>
                </a:solidFill>
                <a:latin typeface="#9Slide05 SVNLifehack Script" panose="000005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#9Slide05 SVNLifehack Script" panose="00000500000000000000" pitchFamily="2" charset="0"/>
              </a:rPr>
              <a:t>tiếp</a:t>
            </a:r>
            <a:r>
              <a:rPr lang="en-US" b="1" dirty="0">
                <a:solidFill>
                  <a:srgbClr val="C00000"/>
                </a:solidFill>
                <a:latin typeface="#9Slide05 SVNLifehack Script" panose="000005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#9Slide05 SVNLifehack Script" panose="00000500000000000000" pitchFamily="2" charset="0"/>
              </a:rPr>
              <a:t>nối</a:t>
            </a:r>
            <a:endParaRPr lang="en-US" b="1" dirty="0">
              <a:solidFill>
                <a:srgbClr val="C00000"/>
              </a:solidFill>
              <a:latin typeface="#9Slide05 SVNLifehack Script" panose="000005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690064"/>
              </p:ext>
            </p:extLst>
          </p:nvPr>
        </p:nvGraphicFramePr>
        <p:xfrm>
          <a:off x="685800" y="2612200"/>
          <a:ext cx="7772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Ngành</a:t>
                      </a:r>
                      <a:r>
                        <a:rPr lang="en-US" sz="2400" b="1" dirty="0"/>
                        <a:t> 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TD </a:t>
                      </a:r>
                      <a:r>
                        <a:rPr lang="en-US" sz="2400" b="1" dirty="0" err="1"/>
                        <a:t>và</a:t>
                      </a:r>
                      <a:r>
                        <a:rPr lang="en-US" sz="2400" b="1" baseline="0" dirty="0"/>
                        <a:t> MN </a:t>
                      </a:r>
                      <a:r>
                        <a:rPr lang="en-US" sz="2400" b="1" baseline="0" dirty="0" err="1"/>
                        <a:t>Bắc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Bộ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ĐB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sông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Hồng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Thuận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lợi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Khó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khăn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Hiện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trạng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Frame 4">
            <a:extLst>
              <a:ext uri="{FF2B5EF4-FFF2-40B4-BE49-F238E27FC236}">
                <a16:creationId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6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Powerful Ways to Give Thanks to Your People">
            <a:extLst>
              <a:ext uri="{FF2B5EF4-FFF2-40B4-BE49-F238E27FC236}">
                <a16:creationId xmlns:a16="http://schemas.microsoft.com/office/drawing/2014/main" id="{765E113E-4A5A-4D2B-9791-B536FFBB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90"/>
            <a:ext cx="9144000" cy="512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22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Luoc do kinh te Dong bang song Hong ">
            <a:extLst>
              <a:ext uri="{FF2B5EF4-FFF2-40B4-BE49-F238E27FC236}">
                <a16:creationId xmlns:a16="http://schemas.microsoft.com/office/drawing/2014/main" id="{8E3982F6-0885-4E5E-BC2F-1C6BDCF34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7531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Box 10">
            <a:extLst>
              <a:ext uri="{FF2B5EF4-FFF2-40B4-BE49-F238E27FC236}">
                <a16:creationId xmlns:a16="http://schemas.microsoft.com/office/drawing/2014/main" id="{9C467E34-0DC1-4119-B824-E1E943323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866085"/>
            <a:ext cx="4857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21.2: LƯỢC ĐỒ KINH TẾ ĐỒNG BẰNG SÔNG HỒNG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3CA684-56F4-4AD6-ABCD-A3EA0CBBC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0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vị trí các trung tâm công nghiệp của vùng ĐBSH trên lược đồ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2B7EC6-035C-4E18-A700-84CB6C9E3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0"/>
            <a:ext cx="2057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ngành công nghiệp trọng điểm của vùng ĐBSH? Xác định trên lược đồ vùng phân bố chủ yếu các ngành CN đó?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>
            <a:extLst>
              <a:ext uri="{FF2B5EF4-FFF2-40B4-BE49-F238E27FC236}">
                <a16:creationId xmlns:a16="http://schemas.microsoft.com/office/drawing/2014/main" id="{ECD43F2F-275A-454E-919E-CDCC9DDFF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bức ảnh sau thuộc ngành công nghiệp trọng điểm nào?</a:t>
            </a:r>
            <a:endParaRPr lang="vi-V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5" descr="o to">
            <a:extLst>
              <a:ext uri="{FF2B5EF4-FFF2-40B4-BE49-F238E27FC236}">
                <a16:creationId xmlns:a16="http://schemas.microsoft.com/office/drawing/2014/main" id="{065EB610-300A-41BF-A0A3-2C8A03D7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71500"/>
            <a:ext cx="33147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untitledq1">
            <a:extLst>
              <a:ext uri="{FF2B5EF4-FFF2-40B4-BE49-F238E27FC236}">
                <a16:creationId xmlns:a16="http://schemas.microsoft.com/office/drawing/2014/main" id="{45B6958F-DE0C-4DEB-B18F-50D29DD20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2857500"/>
            <a:ext cx="290869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thanh sua3">
            <a:extLst>
              <a:ext uri="{FF2B5EF4-FFF2-40B4-BE49-F238E27FC236}">
                <a16:creationId xmlns:a16="http://schemas.microsoft.com/office/drawing/2014/main" id="{9BF3C547-E678-421B-B2CA-DB465DE3A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800350"/>
            <a:ext cx="33718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6" name="Text Box 8">
            <a:extLst>
              <a:ext uri="{FF2B5EF4-FFF2-40B4-BE49-F238E27FC236}">
                <a16:creationId xmlns:a16="http://schemas.microsoft.com/office/drawing/2014/main" id="{21D7ADE0-ED33-4018-AFF4-5F9508780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3257550"/>
            <a:ext cx="1314450" cy="346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5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321E8-B57E-4829-A497-8992D916CCD6}"/>
              </a:ext>
            </a:extLst>
          </p:cNvPr>
          <p:cNvSpPr txBox="1"/>
          <p:nvPr/>
        </p:nvSpPr>
        <p:spPr>
          <a:xfrm>
            <a:off x="6629400" y="2286000"/>
            <a:ext cx="1200150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vi-VN" sz="15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DB031-5314-4FF7-A89C-06B481F96948}"/>
              </a:ext>
            </a:extLst>
          </p:cNvPr>
          <p:cNvSpPr txBox="1"/>
          <p:nvPr/>
        </p:nvSpPr>
        <p:spPr>
          <a:xfrm>
            <a:off x="1428750" y="4629150"/>
            <a:ext cx="142875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vi-VN" sz="15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6576F9-E146-4383-AF6E-6207AEB5D957}"/>
              </a:ext>
            </a:extLst>
          </p:cNvPr>
          <p:cNvSpPr txBox="1"/>
          <p:nvPr/>
        </p:nvSpPr>
        <p:spPr>
          <a:xfrm>
            <a:off x="6286500" y="4572000"/>
            <a:ext cx="154305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endParaRPr lang="vi-VN" sz="15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4" name="Picture 12" descr="tải xuống.jpg">
            <a:extLst>
              <a:ext uri="{FF2B5EF4-FFF2-40B4-BE49-F238E27FC236}">
                <a16:creationId xmlns:a16="http://schemas.microsoft.com/office/drawing/2014/main" id="{9B3F9E63-7710-4124-BBE1-8489819CE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71500"/>
            <a:ext cx="29718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4ABEE5C-39A3-437A-9E83-9A559C14D939}"/>
              </a:ext>
            </a:extLst>
          </p:cNvPr>
          <p:cNvSpPr/>
          <p:nvPr/>
        </p:nvSpPr>
        <p:spPr>
          <a:xfrm>
            <a:off x="3943350" y="2057400"/>
            <a:ext cx="1257300" cy="10287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vi-VN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A30320-BDEB-4280-AC74-F157351D44D6}"/>
              </a:ext>
            </a:extLst>
          </p:cNvPr>
          <p:cNvSpPr/>
          <p:nvPr/>
        </p:nvSpPr>
        <p:spPr>
          <a:xfrm>
            <a:off x="1428750" y="2400300"/>
            <a:ext cx="939681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15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etmay(1)">
            <a:extLst>
              <a:ext uri="{FF2B5EF4-FFF2-40B4-BE49-F238E27FC236}">
                <a16:creationId xmlns:a16="http://schemas.microsoft.com/office/drawing/2014/main" id="{F490DBE5-A869-436B-9097-DD7282CC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360045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thanhhg2">
            <a:extLst>
              <a:ext uri="{FF2B5EF4-FFF2-40B4-BE49-F238E27FC236}">
                <a16:creationId xmlns:a16="http://schemas.microsoft.com/office/drawing/2014/main" id="{B09B2273-0B30-4913-B416-705C3A36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00350"/>
            <a:ext cx="36004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http://cn.news.chinhphu.vn/Uploaded_VGP/lethihongnguyen/20150327/27-3%20giay.jpg">
            <a:extLst>
              <a:ext uri="{FF2B5EF4-FFF2-40B4-BE49-F238E27FC236}">
                <a16:creationId xmlns:a16="http://schemas.microsoft.com/office/drawing/2014/main" id="{6850E038-6855-4863-A5CB-AD429CB5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200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gomsubattrang.net.vn/img/battrang/intro/62_126.jpg">
            <a:extLst>
              <a:ext uri="{FF2B5EF4-FFF2-40B4-BE49-F238E27FC236}">
                <a16:creationId xmlns:a16="http://schemas.microsoft.com/office/drawing/2014/main" id="{1B78316D-57CD-47EE-B094-C54B57AC9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75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0B3C967-BA8F-44BF-BAB6-DD07FF5D3D3F}"/>
              </a:ext>
            </a:extLst>
          </p:cNvPr>
          <p:cNvSpPr/>
          <p:nvPr/>
        </p:nvSpPr>
        <p:spPr>
          <a:xfrm>
            <a:off x="3886200" y="2000250"/>
            <a:ext cx="2286000" cy="12001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vi-VN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5" name="TextBox 10">
            <a:extLst>
              <a:ext uri="{FF2B5EF4-FFF2-40B4-BE49-F238E27FC236}">
                <a16:creationId xmlns:a16="http://schemas.microsoft.com/office/drawing/2014/main" id="{FE05B3A4-0559-4473-9407-242612538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43150"/>
            <a:ext cx="1038225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May mặc</a:t>
            </a:r>
            <a:endParaRPr lang="vi-VN" altLang="en-US"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TextBox 13">
            <a:extLst>
              <a:ext uri="{FF2B5EF4-FFF2-40B4-BE49-F238E27FC236}">
                <a16:creationId xmlns:a16="http://schemas.microsoft.com/office/drawing/2014/main" id="{71962674-F28D-430A-B178-E6EE39112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343150"/>
            <a:ext cx="91440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Giày da</a:t>
            </a:r>
            <a:endParaRPr lang="vi-VN" altLang="en-US"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7" name="TextBox 18">
            <a:extLst>
              <a:ext uri="{FF2B5EF4-FFF2-40B4-BE49-F238E27FC236}">
                <a16:creationId xmlns:a16="http://schemas.microsoft.com/office/drawing/2014/main" id="{618802D6-4F48-4CEB-BFD3-C9B4B000E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843463"/>
            <a:ext cx="57150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endParaRPr lang="vi-VN" altLang="en-US"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TextBox 19">
            <a:extLst>
              <a:ext uri="{FF2B5EF4-FFF2-40B4-BE49-F238E27FC236}">
                <a16:creationId xmlns:a16="http://schemas.microsoft.com/office/drawing/2014/main" id="{5FAE7ED7-8246-447D-B086-FD969BB5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4843463"/>
            <a:ext cx="120015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Làm gốm sứ</a:t>
            </a:r>
            <a:endParaRPr lang="vi-VN" altLang="en-US"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07840">
            <a:extLst>
              <a:ext uri="{FF2B5EF4-FFF2-40B4-BE49-F238E27FC236}">
                <a16:creationId xmlns:a16="http://schemas.microsoft.com/office/drawing/2014/main" id="{5E857063-004C-4FBA-A00F-3814B547F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6400800" cy="40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68DA626A-40FD-44AE-AE3A-3C7F0EC56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860" y="4786313"/>
            <a:ext cx="47255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cs typeface="Arial" panose="020B0604020202020204" pitchFamily="34" charset="0"/>
              </a:rPr>
              <a:t>NGÀNH CHẾ BIẾN THỰC PHẨM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98D7BC87-C0AE-40F0-BABA-509A255EB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41" y="0"/>
            <a:ext cx="655200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cs typeface="Arial" panose="020B0604020202020204" pitchFamily="34" charset="0"/>
              </a:rPr>
              <a:t>Bức ảnh sau  thuộc ngành công nghiệp trọng điểm nào?</a:t>
            </a:r>
            <a:endParaRPr lang="vi-VN" altLang="en-US" sz="2100" b="1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82DCCF5-A642-4770-BEA0-26135F4F82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6395DAC8-C852-44AD-8C65-60C709250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19" y="0"/>
            <a:ext cx="62698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cs typeface="Arial" panose="020B0604020202020204" pitchFamily="34" charset="0"/>
              </a:rPr>
              <a:t>Bức ảnh sau thuộc ngành công nghiệp trọng điểm nào?</a:t>
            </a:r>
            <a:endParaRPr lang="vi-VN" altLang="en-US" sz="2100" b="1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pic>
        <p:nvPicPr>
          <p:cNvPr id="15364" name="Picture 4" descr="Xi mang  But son">
            <a:extLst>
              <a:ext uri="{FF2B5EF4-FFF2-40B4-BE49-F238E27FC236}">
                <a16:creationId xmlns:a16="http://schemas.microsoft.com/office/drawing/2014/main" id="{7D5A5E3F-26F4-45B6-8CB0-C1A59400775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742950"/>
            <a:ext cx="6457950" cy="3886200"/>
          </a:xfrm>
          <a:noFill/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255756A9-50BA-4609-8EE1-424BBFD81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906" y="4137422"/>
            <a:ext cx="3657600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NHÀ MÁY XI MĂNG BÚT SƠN (HÀ NAM)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DDE559E0-0765-436B-96DA-2914D21A0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242" y="456961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5AB1DCD9-21E0-4FE1-A903-CB7887DDB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785" y="4686300"/>
            <a:ext cx="4988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66FF"/>
                </a:solidFill>
                <a:cs typeface="Arial" panose="020B0604020202020204" pitchFamily="34" charset="0"/>
              </a:rPr>
              <a:t>Ngành sản xuất vật liệu xây dựng</a:t>
            </a:r>
            <a:endParaRPr lang="vi-VN" altLang="en-US" sz="2400" b="1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6384</TotalTime>
  <Words>2120</Words>
  <Application>Microsoft Office PowerPoint</Application>
  <PresentationFormat>On-screen Show (16:9)</PresentationFormat>
  <Paragraphs>238</Paragraphs>
  <Slides>46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#9Slide03 Bebas Neue Bold</vt:lpstr>
      <vt:lpstr>#9Slide03 Bebas Neue ZSmall</vt:lpstr>
      <vt:lpstr>#9Slide03 SVNNeutraface 2</vt:lpstr>
      <vt:lpstr>#9Slide05 SVNClementine</vt:lpstr>
      <vt:lpstr>#9Slide05 SVNCookie</vt:lpstr>
      <vt:lpstr>#9Slide05 SVNLifehack Script</vt:lpstr>
      <vt:lpstr>#9Slide07 IcielBaliho Script</vt:lpstr>
      <vt:lpstr>#9Slide07 Pangolin</vt:lpstr>
      <vt:lpstr>.VnTime</vt:lpstr>
      <vt:lpstr>.VnTimeH</vt:lpstr>
      <vt:lpstr>Arial</vt:lpstr>
      <vt:lpstr>Calibri</vt:lpstr>
      <vt:lpstr>Tahoma</vt:lpstr>
      <vt:lpstr>Times New Roman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Ngành chăn nuôi ở đây có đặc điểm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muốn giải quyết vấn đề nào nhất? Vì sao?</vt:lpstr>
      <vt:lpstr>TÔI LÀ CHUYÊN GIA KINH TẾ</vt:lpstr>
      <vt:lpstr>PowerPoint Presentation</vt:lpstr>
      <vt:lpstr>PowerPoint Presentation</vt:lpstr>
      <vt:lpstr>Phát triển bền vững – xu thế tất yếu</vt:lpstr>
      <vt:lpstr>ĐÚNG hơN NỮA – NHANH HƠN NỮA</vt:lpstr>
      <vt:lpstr>ĐÚNG hơN NỮA – NHANH HƠN NỮA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 THÁCH</dc:title>
  <dc:creator>Tuấn Nguyễn Chí</dc:creator>
  <cp:lastModifiedBy>84974897627</cp:lastModifiedBy>
  <cp:revision>26</cp:revision>
  <dcterms:created xsi:type="dcterms:W3CDTF">2020-11-08T22:39:29Z</dcterms:created>
  <dcterms:modified xsi:type="dcterms:W3CDTF">2022-02-25T16:08:22Z</dcterms:modified>
</cp:coreProperties>
</file>