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8" r:id="rId2"/>
    <p:sldId id="260" r:id="rId3"/>
    <p:sldId id="292" r:id="rId4"/>
    <p:sldId id="290" r:id="rId5"/>
    <p:sldId id="291" r:id="rId6"/>
    <p:sldId id="263" r:id="rId7"/>
    <p:sldId id="264" r:id="rId8"/>
    <p:sldId id="265" r:id="rId9"/>
    <p:sldId id="266" r:id="rId10"/>
    <p:sldId id="261" r:id="rId11"/>
    <p:sldId id="262" r:id="rId12"/>
    <p:sldId id="276" r:id="rId13"/>
    <p:sldId id="278" r:id="rId14"/>
    <p:sldId id="279" r:id="rId15"/>
    <p:sldId id="277" r:id="rId16"/>
    <p:sldId id="270" r:id="rId17"/>
    <p:sldId id="280" r:id="rId18"/>
    <p:sldId id="281" r:id="rId19"/>
    <p:sldId id="283" r:id="rId20"/>
    <p:sldId id="282" r:id="rId21"/>
    <p:sldId id="284" r:id="rId22"/>
    <p:sldId id="286" r:id="rId23"/>
    <p:sldId id="289" r:id="rId24"/>
    <p:sldId id="287" r:id="rId25"/>
    <p:sldId id="272" r:id="rId26"/>
    <p:sldId id="288" r:id="rId27"/>
    <p:sldId id="273"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E8FF"/>
    <a:srgbClr val="FAEB2A"/>
    <a:srgbClr val="F8E92A"/>
    <a:srgbClr val="F33D3D"/>
    <a:srgbClr val="40CD6F"/>
    <a:srgbClr val="56D1FE"/>
    <a:srgbClr val="830E35"/>
    <a:srgbClr val="1B1464"/>
    <a:srgbClr val="DF2935"/>
    <a:srgbClr val="F0F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9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H&#7852;U\bai%2022-dia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H&#7852;U\bai%2022-dia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H&#7852;U\bai%2022-dia9.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98579529799888"/>
          <c:y val="0.10963422252097163"/>
          <c:w val="0.72051946787093268"/>
          <c:h val="0.65606837430257248"/>
        </c:manualLayout>
      </c:layout>
      <c:lineChart>
        <c:grouping val="standard"/>
        <c:varyColors val="0"/>
        <c:ser>
          <c:idx val="0"/>
          <c:order val="0"/>
          <c:tx>
            <c:strRef>
              <c:f>Sheet1!$I$3</c:f>
              <c:strCache>
                <c:ptCount val="1"/>
                <c:pt idx="0">
                  <c:v>Dân số</c:v>
                </c:pt>
              </c:strCache>
            </c:strRef>
          </c:tx>
          <c:spPr>
            <a:ln w="28575" cap="rnd">
              <a:solidFill>
                <a:sysClr val="windowText" lastClr="000000"/>
              </a:solidFill>
              <a:round/>
            </a:ln>
            <a:effectLst/>
          </c:spPr>
          <c:marker>
            <c:symbol val="triangle"/>
            <c:size val="12"/>
            <c:spPr>
              <a:solidFill>
                <a:schemeClr val="tx1"/>
              </a:solidFill>
              <a:ln w="9525">
                <a:solidFill>
                  <a:sysClr val="windowText" lastClr="00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0973-41DE-9072-35BE8C5916EB}"/>
                </c:ext>
              </c:extLst>
            </c:dLbl>
            <c:dLbl>
              <c:idx val="4"/>
              <c:layout>
                <c:manualLayout>
                  <c:x val="-3.6340230156268798E-2"/>
                  <c:y val="4.95413768863069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973-41DE-9072-35BE8C5916EB}"/>
                </c:ext>
              </c:extLst>
            </c:dLbl>
            <c:dLbl>
              <c:idx val="5"/>
              <c:layout>
                <c:manualLayout>
                  <c:x val="-4.091047761460858E-2"/>
                  <c:y val="-4.5458552763163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973-41DE-9072-35BE8C5916EB}"/>
                </c:ext>
              </c:extLst>
            </c:dLbl>
            <c:spPr>
              <a:noFill/>
              <a:ln>
                <a:noFill/>
              </a:ln>
              <a:effectLst/>
            </c:spPr>
            <c:txPr>
              <a:bodyPr rot="0" vert="horz"/>
              <a:lstStyle/>
              <a:p>
                <a:pPr>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Sheet1!$J$3:$O$3</c:f>
              <c:numCache>
                <c:formatCode>0.0</c:formatCode>
                <c:ptCount val="6"/>
                <c:pt idx="0">
                  <c:v>100</c:v>
                </c:pt>
                <c:pt idx="1">
                  <c:v>105.60000000000001</c:v>
                </c:pt>
                <c:pt idx="2">
                  <c:v>111.1</c:v>
                </c:pt>
                <c:pt idx="3">
                  <c:v>116.19999999999999</c:v>
                </c:pt>
                <c:pt idx="4">
                  <c:v>129.81366459627327</c:v>
                </c:pt>
                <c:pt idx="5">
                  <c:v>140.3726708074534</c:v>
                </c:pt>
              </c:numCache>
            </c:numRef>
          </c:val>
          <c:smooth val="0"/>
          <c:extLst>
            <c:ext xmlns:c16="http://schemas.microsoft.com/office/drawing/2014/chart" uri="{C3380CC4-5D6E-409C-BE32-E72D297353CC}">
              <c16:uniqueId val="{00000001-0973-41DE-9072-35BE8C5916EB}"/>
            </c:ext>
          </c:extLst>
        </c:ser>
        <c:ser>
          <c:idx val="1"/>
          <c:order val="1"/>
          <c:tx>
            <c:strRef>
              <c:f>Sheet1!$I$4</c:f>
              <c:strCache>
                <c:ptCount val="1"/>
                <c:pt idx="0">
                  <c:v>Sản lương lương thực</c:v>
                </c:pt>
              </c:strCache>
            </c:strRef>
          </c:tx>
          <c:spPr>
            <a:ln w="28575" cap="rnd">
              <a:solidFill>
                <a:srgbClr val="FF0000"/>
              </a:solidFill>
              <a:round/>
            </a:ln>
            <a:effectLst/>
          </c:spPr>
          <c:marker>
            <c:symbol val="diamond"/>
            <c:size val="12"/>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2-0973-41DE-9072-35BE8C5916EB}"/>
                </c:ext>
              </c:extLst>
            </c:dLbl>
            <c:dLbl>
              <c:idx val="1"/>
              <c:layout>
                <c:manualLayout>
                  <c:x val="-3.6208840490143057E-2"/>
                  <c:y val="-3.9375861886284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73-41DE-9072-35BE8C5916EB}"/>
                </c:ext>
              </c:extLst>
            </c:dLbl>
            <c:dLbl>
              <c:idx val="3"/>
              <c:layout>
                <c:manualLayout>
                  <c:x val="-4.3035028599937672E-2"/>
                  <c:y val="-3.56532491118460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73-41DE-9072-35BE8C5916EB}"/>
                </c:ext>
              </c:extLst>
            </c:dLbl>
            <c:dLbl>
              <c:idx val="5"/>
              <c:layout>
                <c:manualLayout>
                  <c:x val="-3.1080668328234876E-2"/>
                  <c:y val="-4.049376453873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973-41DE-9072-35BE8C5916EB}"/>
                </c:ext>
              </c:extLst>
            </c:dLbl>
            <c:spPr>
              <a:noFill/>
              <a:ln>
                <a:noFill/>
              </a:ln>
              <a:effectLst/>
            </c:spPr>
            <c:txPr>
              <a:bodyPr rot="0" vert="horz"/>
              <a:lstStyle/>
              <a:p>
                <a:pPr>
                  <a:defRPr>
                    <a:solidFill>
                      <a:srgbClr val="FF000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Sheet1!$J$4:$O$4</c:f>
              <c:numCache>
                <c:formatCode>0.0</c:formatCode>
                <c:ptCount val="6"/>
                <c:pt idx="0">
                  <c:v>100</c:v>
                </c:pt>
                <c:pt idx="1">
                  <c:v>129.18810068649884</c:v>
                </c:pt>
                <c:pt idx="2">
                  <c:v>123.66132723112129</c:v>
                </c:pt>
                <c:pt idx="3">
                  <c:v>132.66086956521738</c:v>
                </c:pt>
                <c:pt idx="4">
                  <c:v>131.22562929061786</c:v>
                </c:pt>
                <c:pt idx="5">
                  <c:v>118.9</c:v>
                </c:pt>
              </c:numCache>
            </c:numRef>
          </c:val>
          <c:smooth val="0"/>
          <c:extLst>
            <c:ext xmlns:c16="http://schemas.microsoft.com/office/drawing/2014/chart" uri="{C3380CC4-5D6E-409C-BE32-E72D297353CC}">
              <c16:uniqueId val="{00000005-0973-41DE-9072-35BE8C5916EB}"/>
            </c:ext>
          </c:extLst>
        </c:ser>
        <c:ser>
          <c:idx val="2"/>
          <c:order val="2"/>
          <c:tx>
            <c:strRef>
              <c:f>Sheet1!$I$5</c:f>
              <c:strCache>
                <c:ptCount val="1"/>
                <c:pt idx="0">
                  <c:v>Bình quân lương thực theo đầu người</c:v>
                </c:pt>
              </c:strCache>
            </c:strRef>
          </c:tx>
          <c:spPr>
            <a:ln w="28575" cap="rnd">
              <a:solidFill>
                <a:schemeClr val="accent5">
                  <a:lumMod val="75000"/>
                </a:schemeClr>
              </a:solidFill>
              <a:round/>
            </a:ln>
            <a:effectLst/>
          </c:spPr>
          <c:marker>
            <c:symbol val="star"/>
            <c:size val="12"/>
            <c:spPr>
              <a:noFill/>
              <a:ln w="28575">
                <a:solidFill>
                  <a:schemeClr val="accent5">
                    <a:lumMod val="50000"/>
                  </a:schemeClr>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6-0973-41DE-9072-35BE8C5916EB}"/>
                </c:ext>
              </c:extLst>
            </c:dLbl>
            <c:dLbl>
              <c:idx val="1"/>
              <c:layout>
                <c:manualLayout>
                  <c:x val="-3.3742386238248906E-2"/>
                  <c:y val="3.0337641575987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73-41DE-9072-35BE8C5916EB}"/>
                </c:ext>
              </c:extLst>
            </c:dLbl>
            <c:dLbl>
              <c:idx val="2"/>
              <c:layout>
                <c:manualLayout>
                  <c:x val="-3.1566146856621527E-2"/>
                  <c:y val="-3.1446152191169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973-41DE-9072-35BE8C5916EB}"/>
                </c:ext>
              </c:extLst>
            </c:dLbl>
            <c:dLbl>
              <c:idx val="3"/>
              <c:layout>
                <c:manualLayout>
                  <c:x val="-3.496431560917513E-2"/>
                  <c:y val="-3.8231861451846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973-41DE-9072-35BE8C5916EB}"/>
                </c:ext>
              </c:extLst>
            </c:dLbl>
            <c:dLbl>
              <c:idx val="4"/>
              <c:layout>
                <c:manualLayout>
                  <c:x val="-4.0278523175402411E-2"/>
                  <c:y val="4.31966496762717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973-41DE-9072-35BE8C5916EB}"/>
                </c:ext>
              </c:extLst>
            </c:dLbl>
            <c:dLbl>
              <c:idx val="5"/>
              <c:layout>
                <c:manualLayout>
                  <c:x val="-3.581458158192536E-2"/>
                  <c:y val="4.77204558500561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973-41DE-9072-35BE8C5916EB}"/>
                </c:ext>
              </c:extLst>
            </c:dLbl>
            <c:spPr>
              <a:noFill/>
              <a:ln>
                <a:noFill/>
              </a:ln>
              <a:effectLst/>
            </c:spPr>
            <c:txPr>
              <a:bodyPr rot="0" vert="horz"/>
              <a:lstStyle/>
              <a:p>
                <a:pPr>
                  <a:defRPr>
                    <a:solidFill>
                      <a:schemeClr val="accent5">
                        <a:lumMod val="75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Sheet1!$J$5:$O$5</c:f>
              <c:numCache>
                <c:formatCode>0.0</c:formatCode>
                <c:ptCount val="6"/>
                <c:pt idx="0">
                  <c:v>100</c:v>
                </c:pt>
                <c:pt idx="1">
                  <c:v>122.23264540337711</c:v>
                </c:pt>
                <c:pt idx="2">
                  <c:v>111.31957473420889</c:v>
                </c:pt>
                <c:pt idx="3">
                  <c:v>114.29018136335209</c:v>
                </c:pt>
                <c:pt idx="4">
                  <c:v>104.90931832395248</c:v>
                </c:pt>
                <c:pt idx="5">
                  <c:v>89.709193245778607</c:v>
                </c:pt>
              </c:numCache>
            </c:numRef>
          </c:val>
          <c:smooth val="0"/>
          <c:extLst>
            <c:ext xmlns:c16="http://schemas.microsoft.com/office/drawing/2014/chart" uri="{C3380CC4-5D6E-409C-BE32-E72D297353CC}">
              <c16:uniqueId val="{00000008-0973-41DE-9072-35BE8C5916EB}"/>
            </c:ext>
          </c:extLst>
        </c:ser>
        <c:ser>
          <c:idx val="3"/>
          <c:order val="3"/>
          <c:tx>
            <c:strRef>
              <c:f>Sheet1!$I$6</c:f>
              <c:strCache>
                <c:ptCount val="1"/>
                <c:pt idx="0">
                  <c:v>a</c:v>
                </c:pt>
              </c:strCache>
            </c:strRef>
          </c:tx>
          <c:spPr>
            <a:ln w="28575" cap="rnd">
              <a:solidFill>
                <a:schemeClr val="tx1"/>
              </a:solidFill>
              <a:round/>
            </a:ln>
            <a:effectLst/>
          </c:spPr>
          <c:marker>
            <c:symbol val="plus"/>
            <c:size val="12"/>
            <c:spPr>
              <a:noFill/>
              <a:ln w="28575">
                <a:solidFill>
                  <a:schemeClr val="tx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9-0973-41DE-9072-35BE8C5916EB}"/>
                </c:ext>
              </c:extLst>
            </c:dLbl>
            <c:spPr>
              <a:noFill/>
              <a:ln>
                <a:noFill/>
              </a:ln>
              <a:effectLst/>
            </c:spPr>
            <c:txPr>
              <a:bodyPr rot="0" vert="horz"/>
              <a:lstStyle/>
              <a:p>
                <a:pPr>
                  <a:defRPr/>
                </a:pPr>
                <a:endParaRPr lang="en-US"/>
              </a:p>
            </c:txPr>
            <c:dLblPos val="b"/>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Sheet1!$J$6:$O$6</c:f>
              <c:numCache>
                <c:formatCode>0.0</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0A-0973-41DE-9072-35BE8C5916EB}"/>
            </c:ext>
          </c:extLst>
        </c:ser>
        <c:dLbls>
          <c:showLegendKey val="0"/>
          <c:showVal val="0"/>
          <c:showCatName val="0"/>
          <c:showSerName val="0"/>
          <c:showPercent val="0"/>
          <c:showBubbleSize val="0"/>
        </c:dLbls>
        <c:marker val="1"/>
        <c:smooth val="0"/>
        <c:axId val="383617824"/>
        <c:axId val="383614688"/>
      </c:lineChart>
      <c:dateAx>
        <c:axId val="383617824"/>
        <c:scaling>
          <c:orientation val="minMax"/>
        </c:scaling>
        <c:delete val="0"/>
        <c:axPos val="b"/>
        <c:title>
          <c:tx>
            <c:rich>
              <a:bodyPr/>
              <a:lstStyle/>
              <a:p>
                <a:pPr>
                  <a:defRPr/>
                </a:pPr>
                <a:r>
                  <a:rPr lang="en-US"/>
                  <a:t>Năm</a:t>
                </a:r>
              </a:p>
            </c:rich>
          </c:tx>
          <c:layout>
            <c:manualLayout>
              <c:xMode val="edge"/>
              <c:yMode val="edge"/>
              <c:x val="0.88788849452258933"/>
              <c:y val="0.64077080555382415"/>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83614688"/>
        <c:crosses val="autoZero"/>
        <c:auto val="0"/>
        <c:lblOffset val="100"/>
        <c:baseTimeUnit val="days"/>
        <c:majorUnit val="7"/>
        <c:majorTimeUnit val="years"/>
      </c:dateAx>
      <c:valAx>
        <c:axId val="383614688"/>
        <c:scaling>
          <c:orientation val="minMax"/>
        </c:scaling>
        <c:delete val="0"/>
        <c:axPos val="l"/>
        <c:title>
          <c:tx>
            <c:rich>
              <a:bodyPr rot="0" vert="horz"/>
              <a:lstStyle/>
              <a:p>
                <a:pPr>
                  <a:defRPr/>
                </a:pPr>
                <a:r>
                  <a:rPr lang="en-US" dirty="0"/>
                  <a:t>%</a:t>
                </a:r>
              </a:p>
            </c:rich>
          </c:tx>
          <c:layout>
            <c:manualLayout>
              <c:xMode val="edge"/>
              <c:yMode val="edge"/>
              <c:x val="0.13675466922500401"/>
              <c:y val="4.1490782923023523E-2"/>
            </c:manualLayout>
          </c:layout>
          <c:overlay val="0"/>
          <c:spPr>
            <a:solidFill>
              <a:schemeClr val="bg1"/>
            </a:solidFill>
          </c:spPr>
        </c:title>
        <c:numFmt formatCode="0.0" sourceLinked="1"/>
        <c:majorTickMark val="cross"/>
        <c:minorTickMark val="none"/>
        <c:tickLblPos val="nextTo"/>
        <c:spPr>
          <a:noFill/>
          <a:ln w="22225">
            <a:solidFill>
              <a:schemeClr val="tx1"/>
            </a:solidFill>
            <a:tailEnd type="arrow"/>
          </a:ln>
          <a:effectLst/>
        </c:spPr>
        <c:txPr>
          <a:bodyPr rot="-60000000" vert="horz"/>
          <a:lstStyle/>
          <a:p>
            <a:pPr>
              <a:defRPr/>
            </a:pPr>
            <a:endParaRPr lang="en-US"/>
          </a:p>
        </c:txPr>
        <c:crossAx val="383617824"/>
        <c:crosses val="autoZero"/>
        <c:crossBetween val="midCat"/>
      </c:valAx>
    </c:plotArea>
    <c:legend>
      <c:legendPos val="b"/>
      <c:legendEntry>
        <c:idx val="3"/>
        <c:delete val="1"/>
      </c:legendEntry>
      <c:layout>
        <c:manualLayout>
          <c:xMode val="edge"/>
          <c:yMode val="edge"/>
          <c:x val="6.7722988086867178E-2"/>
          <c:y val="0.8991467282284259"/>
          <c:w val="0.86292980357247384"/>
          <c:h val="5.7640036593647435E-2"/>
        </c:manualLayout>
      </c:layout>
      <c:overlay val="0"/>
      <c:spPr>
        <a:noFill/>
        <a:ln>
          <a:noFill/>
        </a:ln>
        <a:effectLst/>
      </c:spPr>
      <c:txPr>
        <a:bodyPr rot="0" vert="horz"/>
        <a:lstStyle/>
        <a:p>
          <a:pPr>
            <a:defRPr/>
          </a:pPr>
          <a:endParaRPr lang="en-US"/>
        </a:p>
      </c:txPr>
    </c:legend>
    <c:plotVisOnly val="1"/>
    <c:dispBlanksAs val="gap"/>
    <c:showDLblsOverMax val="0"/>
  </c:chart>
  <c:txPr>
    <a:bodyPr/>
    <a:lstStyle/>
    <a:p>
      <a:pPr>
        <a:defRPr sz="2400">
          <a:latin typeface="Bahnschrift SemiBold Condensed" panose="020B0502040204020203"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98579529799888"/>
          <c:y val="0.10963422252097163"/>
          <c:w val="0.76188372906860136"/>
          <c:h val="0.55989753778785267"/>
        </c:manualLayout>
      </c:layout>
      <c:lineChart>
        <c:grouping val="standard"/>
        <c:varyColors val="0"/>
        <c:ser>
          <c:idx val="0"/>
          <c:order val="0"/>
          <c:tx>
            <c:strRef>
              <c:f>Sheet1!$I$3</c:f>
              <c:strCache>
                <c:ptCount val="1"/>
                <c:pt idx="0">
                  <c:v>Dân số</c:v>
                </c:pt>
              </c:strCache>
            </c:strRef>
          </c:tx>
          <c:spPr>
            <a:ln w="28575" cap="rnd">
              <a:solidFill>
                <a:sysClr val="windowText" lastClr="000000"/>
              </a:solidFill>
              <a:round/>
            </a:ln>
            <a:effectLst/>
          </c:spPr>
          <c:marker>
            <c:symbol val="triangle"/>
            <c:size val="12"/>
            <c:spPr>
              <a:solidFill>
                <a:schemeClr val="tx1"/>
              </a:solidFill>
              <a:ln w="9525">
                <a:solidFill>
                  <a:sysClr val="windowText" lastClr="00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E9CC-4E76-856D-7F58EFD03762}"/>
                </c:ext>
              </c:extLst>
            </c:dLbl>
            <c:dLbl>
              <c:idx val="4"/>
              <c:layout>
                <c:manualLayout>
                  <c:x val="-3.6340230156268798E-2"/>
                  <c:y val="4.95413768863069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CC-4E76-856D-7F58EFD03762}"/>
                </c:ext>
              </c:extLst>
            </c:dLbl>
            <c:dLbl>
              <c:idx val="5"/>
              <c:layout>
                <c:manualLayout>
                  <c:x val="-4.091047761460858E-2"/>
                  <c:y val="-4.5458552763163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CC-4E76-856D-7F58EFD03762}"/>
                </c:ext>
              </c:extLst>
            </c:dLbl>
            <c:spPr>
              <a:noFill/>
              <a:ln>
                <a:noFill/>
              </a:ln>
              <a:effectLst/>
            </c:spPr>
            <c:txPr>
              <a:bodyPr rot="0" vert="horz"/>
              <a:lstStyle/>
              <a:p>
                <a:pPr>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Sheet1!$J$3:$O$3</c:f>
              <c:numCache>
                <c:formatCode>0.0</c:formatCode>
                <c:ptCount val="6"/>
                <c:pt idx="0">
                  <c:v>100</c:v>
                </c:pt>
                <c:pt idx="1">
                  <c:v>105.60000000000001</c:v>
                </c:pt>
                <c:pt idx="2">
                  <c:v>111.1</c:v>
                </c:pt>
                <c:pt idx="3">
                  <c:v>116.19999999999999</c:v>
                </c:pt>
                <c:pt idx="4">
                  <c:v>129.81366459627327</c:v>
                </c:pt>
                <c:pt idx="5">
                  <c:v>140.3726708074534</c:v>
                </c:pt>
              </c:numCache>
            </c:numRef>
          </c:val>
          <c:smooth val="0"/>
          <c:extLst>
            <c:ext xmlns:c16="http://schemas.microsoft.com/office/drawing/2014/chart" uri="{C3380CC4-5D6E-409C-BE32-E72D297353CC}">
              <c16:uniqueId val="{00000003-E9CC-4E76-856D-7F58EFD03762}"/>
            </c:ext>
          </c:extLst>
        </c:ser>
        <c:ser>
          <c:idx val="1"/>
          <c:order val="1"/>
          <c:tx>
            <c:strRef>
              <c:f>Sheet1!$I$4</c:f>
              <c:strCache>
                <c:ptCount val="1"/>
                <c:pt idx="0">
                  <c:v>Sản lương lương thực</c:v>
                </c:pt>
              </c:strCache>
            </c:strRef>
          </c:tx>
          <c:spPr>
            <a:ln w="28575" cap="rnd">
              <a:solidFill>
                <a:srgbClr val="FF0000"/>
              </a:solidFill>
              <a:round/>
            </a:ln>
            <a:effectLst/>
          </c:spPr>
          <c:marker>
            <c:symbol val="diamond"/>
            <c:size val="12"/>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4-E9CC-4E76-856D-7F58EFD03762}"/>
                </c:ext>
              </c:extLst>
            </c:dLbl>
            <c:dLbl>
              <c:idx val="1"/>
              <c:layout>
                <c:manualLayout>
                  <c:x val="-3.6208840490143057E-2"/>
                  <c:y val="-3.9375861886284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CC-4E76-856D-7F58EFD03762}"/>
                </c:ext>
              </c:extLst>
            </c:dLbl>
            <c:dLbl>
              <c:idx val="3"/>
              <c:layout>
                <c:manualLayout>
                  <c:x val="-4.3035028599937672E-2"/>
                  <c:y val="-3.56532491118460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9CC-4E76-856D-7F58EFD03762}"/>
                </c:ext>
              </c:extLst>
            </c:dLbl>
            <c:dLbl>
              <c:idx val="5"/>
              <c:layout>
                <c:manualLayout>
                  <c:x val="-3.1080668328234876E-2"/>
                  <c:y val="-4.049376453873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CC-4E76-856D-7F58EFD03762}"/>
                </c:ext>
              </c:extLst>
            </c:dLbl>
            <c:spPr>
              <a:noFill/>
              <a:ln>
                <a:noFill/>
              </a:ln>
              <a:effectLst/>
            </c:spPr>
            <c:txPr>
              <a:bodyPr rot="0" vert="horz"/>
              <a:lstStyle/>
              <a:p>
                <a:pPr>
                  <a:defRPr>
                    <a:solidFill>
                      <a:srgbClr val="FF000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Sheet1!$J$4:$O$4</c:f>
              <c:numCache>
                <c:formatCode>0.0</c:formatCode>
                <c:ptCount val="6"/>
                <c:pt idx="0">
                  <c:v>100</c:v>
                </c:pt>
                <c:pt idx="1">
                  <c:v>129.18810068649884</c:v>
                </c:pt>
                <c:pt idx="2">
                  <c:v>123.66132723112129</c:v>
                </c:pt>
                <c:pt idx="3">
                  <c:v>132.66086956521738</c:v>
                </c:pt>
                <c:pt idx="4">
                  <c:v>131.22562929061786</c:v>
                </c:pt>
                <c:pt idx="5">
                  <c:v>118.9</c:v>
                </c:pt>
              </c:numCache>
            </c:numRef>
          </c:val>
          <c:smooth val="0"/>
          <c:extLst>
            <c:ext xmlns:c16="http://schemas.microsoft.com/office/drawing/2014/chart" uri="{C3380CC4-5D6E-409C-BE32-E72D297353CC}">
              <c16:uniqueId val="{00000008-E9CC-4E76-856D-7F58EFD03762}"/>
            </c:ext>
          </c:extLst>
        </c:ser>
        <c:ser>
          <c:idx val="2"/>
          <c:order val="2"/>
          <c:tx>
            <c:strRef>
              <c:f>Sheet1!$I$5</c:f>
              <c:strCache>
                <c:ptCount val="1"/>
                <c:pt idx="0">
                  <c:v>Bình quân lương thực theo đầu người</c:v>
                </c:pt>
              </c:strCache>
            </c:strRef>
          </c:tx>
          <c:spPr>
            <a:ln w="28575" cap="rnd">
              <a:solidFill>
                <a:schemeClr val="accent5">
                  <a:lumMod val="75000"/>
                </a:schemeClr>
              </a:solidFill>
              <a:round/>
            </a:ln>
            <a:effectLst/>
          </c:spPr>
          <c:marker>
            <c:symbol val="star"/>
            <c:size val="12"/>
            <c:spPr>
              <a:noFill/>
              <a:ln w="28575">
                <a:solidFill>
                  <a:schemeClr val="accent5">
                    <a:lumMod val="50000"/>
                  </a:schemeClr>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9-E9CC-4E76-856D-7F58EFD03762}"/>
                </c:ext>
              </c:extLst>
            </c:dLbl>
            <c:dLbl>
              <c:idx val="1"/>
              <c:layout>
                <c:manualLayout>
                  <c:x val="-3.3742386238248906E-2"/>
                  <c:y val="3.0337641575987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9CC-4E76-856D-7F58EFD03762}"/>
                </c:ext>
              </c:extLst>
            </c:dLbl>
            <c:dLbl>
              <c:idx val="2"/>
              <c:layout>
                <c:manualLayout>
                  <c:x val="-3.1566146856621527E-2"/>
                  <c:y val="-3.1446152191169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9CC-4E76-856D-7F58EFD03762}"/>
                </c:ext>
              </c:extLst>
            </c:dLbl>
            <c:dLbl>
              <c:idx val="3"/>
              <c:layout>
                <c:manualLayout>
                  <c:x val="-3.496431560917513E-2"/>
                  <c:y val="-3.8231861451846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9CC-4E76-856D-7F58EFD03762}"/>
                </c:ext>
              </c:extLst>
            </c:dLbl>
            <c:dLbl>
              <c:idx val="4"/>
              <c:layout>
                <c:manualLayout>
                  <c:x val="-4.0278523175402411E-2"/>
                  <c:y val="4.31966496762717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9CC-4E76-856D-7F58EFD03762}"/>
                </c:ext>
              </c:extLst>
            </c:dLbl>
            <c:dLbl>
              <c:idx val="5"/>
              <c:layout>
                <c:manualLayout>
                  <c:x val="-3.581458158192536E-2"/>
                  <c:y val="4.77204558500561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9CC-4E76-856D-7F58EFD03762}"/>
                </c:ext>
              </c:extLst>
            </c:dLbl>
            <c:spPr>
              <a:noFill/>
              <a:ln>
                <a:noFill/>
              </a:ln>
              <a:effectLst/>
            </c:spPr>
            <c:txPr>
              <a:bodyPr rot="0" vert="horz"/>
              <a:lstStyle/>
              <a:p>
                <a:pPr>
                  <a:defRPr>
                    <a:solidFill>
                      <a:schemeClr val="accent5">
                        <a:lumMod val="75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Sheet1!$J$5:$O$5</c:f>
              <c:numCache>
                <c:formatCode>0.0</c:formatCode>
                <c:ptCount val="6"/>
                <c:pt idx="0">
                  <c:v>100</c:v>
                </c:pt>
                <c:pt idx="1">
                  <c:v>122.23264540337711</c:v>
                </c:pt>
                <c:pt idx="2">
                  <c:v>111.31957473420889</c:v>
                </c:pt>
                <c:pt idx="3">
                  <c:v>114.29018136335209</c:v>
                </c:pt>
                <c:pt idx="4">
                  <c:v>104.90931832395248</c:v>
                </c:pt>
                <c:pt idx="5">
                  <c:v>89.709193245778607</c:v>
                </c:pt>
              </c:numCache>
            </c:numRef>
          </c:val>
          <c:smooth val="0"/>
          <c:extLst>
            <c:ext xmlns:c16="http://schemas.microsoft.com/office/drawing/2014/chart" uri="{C3380CC4-5D6E-409C-BE32-E72D297353CC}">
              <c16:uniqueId val="{0000000F-E9CC-4E76-856D-7F58EFD03762}"/>
            </c:ext>
          </c:extLst>
        </c:ser>
        <c:ser>
          <c:idx val="3"/>
          <c:order val="3"/>
          <c:tx>
            <c:strRef>
              <c:f>Sheet1!$I$6</c:f>
              <c:strCache>
                <c:ptCount val="1"/>
                <c:pt idx="0">
                  <c:v>a</c:v>
                </c:pt>
              </c:strCache>
            </c:strRef>
          </c:tx>
          <c:spPr>
            <a:ln w="28575" cap="rnd">
              <a:solidFill>
                <a:schemeClr val="tx1"/>
              </a:solidFill>
              <a:round/>
            </a:ln>
            <a:effectLst/>
          </c:spPr>
          <c:marker>
            <c:symbol val="plus"/>
            <c:size val="12"/>
            <c:spPr>
              <a:noFill/>
              <a:ln w="28575">
                <a:solidFill>
                  <a:schemeClr val="tx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0-E9CC-4E76-856D-7F58EFD03762}"/>
                </c:ext>
              </c:extLst>
            </c:dLbl>
            <c:spPr>
              <a:noFill/>
              <a:ln>
                <a:noFill/>
              </a:ln>
              <a:effectLst/>
            </c:spPr>
            <c:txPr>
              <a:bodyPr rot="0" vert="horz"/>
              <a:lstStyle/>
              <a:p>
                <a:pPr>
                  <a:defRPr/>
                </a:pPr>
                <a:endParaRPr lang="en-US"/>
              </a:p>
            </c:txPr>
            <c:dLblPos val="b"/>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Sheet1!$J$6:$O$6</c:f>
              <c:numCache>
                <c:formatCode>0.0</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11-E9CC-4E76-856D-7F58EFD03762}"/>
            </c:ext>
          </c:extLst>
        </c:ser>
        <c:dLbls>
          <c:showLegendKey val="0"/>
          <c:showVal val="0"/>
          <c:showCatName val="0"/>
          <c:showSerName val="0"/>
          <c:showPercent val="0"/>
          <c:showBubbleSize val="0"/>
        </c:dLbls>
        <c:marker val="1"/>
        <c:smooth val="0"/>
        <c:axId val="383617824"/>
        <c:axId val="383614688"/>
      </c:lineChart>
      <c:dateAx>
        <c:axId val="383617824"/>
        <c:scaling>
          <c:orientation val="minMax"/>
        </c:scaling>
        <c:delete val="0"/>
        <c:axPos val="b"/>
        <c:title>
          <c:tx>
            <c:rich>
              <a:bodyPr/>
              <a:lstStyle/>
              <a:p>
                <a:pPr>
                  <a:defRPr/>
                </a:pPr>
                <a:r>
                  <a:rPr lang="en-US" dirty="0"/>
                  <a:t>Năm</a:t>
                </a:r>
              </a:p>
            </c:rich>
          </c:tx>
          <c:layout>
            <c:manualLayout>
              <c:xMode val="edge"/>
              <c:yMode val="edge"/>
              <c:x val="0.91811046776002669"/>
              <c:y val="0.58508780876038335"/>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83614688"/>
        <c:crosses val="autoZero"/>
        <c:auto val="0"/>
        <c:lblOffset val="100"/>
        <c:baseTimeUnit val="days"/>
        <c:majorUnit val="7"/>
        <c:majorTimeUnit val="years"/>
      </c:dateAx>
      <c:valAx>
        <c:axId val="383614688"/>
        <c:scaling>
          <c:orientation val="minMax"/>
        </c:scaling>
        <c:delete val="0"/>
        <c:axPos val="l"/>
        <c:title>
          <c:tx>
            <c:rich>
              <a:bodyPr rot="0" vert="horz"/>
              <a:lstStyle/>
              <a:p>
                <a:pPr>
                  <a:defRPr/>
                </a:pPr>
                <a:r>
                  <a:rPr lang="en-US" dirty="0"/>
                  <a:t>%</a:t>
                </a:r>
              </a:p>
            </c:rich>
          </c:tx>
          <c:layout>
            <c:manualLayout>
              <c:xMode val="edge"/>
              <c:yMode val="edge"/>
              <c:x val="0.12520462606481342"/>
              <c:y val="2.191308583728226E-2"/>
            </c:manualLayout>
          </c:layout>
          <c:overlay val="0"/>
          <c:spPr>
            <a:solidFill>
              <a:schemeClr val="bg1"/>
            </a:solidFill>
          </c:spPr>
        </c:title>
        <c:numFmt formatCode="0.0" sourceLinked="1"/>
        <c:majorTickMark val="cross"/>
        <c:minorTickMark val="none"/>
        <c:tickLblPos val="nextTo"/>
        <c:spPr>
          <a:noFill/>
          <a:ln w="22225">
            <a:solidFill>
              <a:schemeClr val="tx1"/>
            </a:solidFill>
            <a:tailEnd type="arrow"/>
          </a:ln>
          <a:effectLst/>
        </c:spPr>
        <c:txPr>
          <a:bodyPr rot="-60000000" vert="horz"/>
          <a:lstStyle/>
          <a:p>
            <a:pPr>
              <a:defRPr/>
            </a:pPr>
            <a:endParaRPr lang="en-US"/>
          </a:p>
        </c:txPr>
        <c:crossAx val="383617824"/>
        <c:crosses val="autoZero"/>
        <c:crossBetween val="midCat"/>
      </c:valAx>
    </c:plotArea>
    <c:legend>
      <c:legendPos val="b"/>
      <c:legendEntry>
        <c:idx val="0"/>
        <c:txPr>
          <a:bodyPr rot="0" vert="horz"/>
          <a:lstStyle/>
          <a:p>
            <a:pPr>
              <a:defRPr sz="2400"/>
            </a:pPr>
            <a:endParaRPr lang="en-US"/>
          </a:p>
        </c:txPr>
      </c:legendEntry>
      <c:legendEntry>
        <c:idx val="3"/>
        <c:delete val="1"/>
      </c:legendEntry>
      <c:layout>
        <c:manualLayout>
          <c:xMode val="edge"/>
          <c:yMode val="edge"/>
          <c:x val="4.654803407402916E-2"/>
          <c:y val="0.7899796852045825"/>
          <c:w val="0.88410479886015703"/>
          <c:h val="0.20319604985086245"/>
        </c:manualLayout>
      </c:layout>
      <c:overlay val="0"/>
      <c:spPr>
        <a:noFill/>
        <a:ln>
          <a:noFill/>
        </a:ln>
        <a:effectLst/>
      </c:spPr>
      <c:txPr>
        <a:bodyPr rot="0" vert="horz"/>
        <a:lstStyle/>
        <a:p>
          <a:pPr>
            <a:defRPr/>
          </a:pPr>
          <a:endParaRPr lang="en-US"/>
        </a:p>
      </c:txPr>
    </c:legend>
    <c:plotVisOnly val="1"/>
    <c:dispBlanksAs val="gap"/>
    <c:showDLblsOverMax val="0"/>
  </c:chart>
  <c:txPr>
    <a:bodyPr/>
    <a:lstStyle/>
    <a:p>
      <a:pPr>
        <a:defRPr sz="2400">
          <a:latin typeface="Bahnschrift SemiBold Condensed" panose="020B0502040204020203"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98579529799888"/>
          <c:y val="0.10963422252097163"/>
          <c:w val="0.76188372906860136"/>
          <c:h val="0.55989753778785267"/>
        </c:manualLayout>
      </c:layout>
      <c:lineChart>
        <c:grouping val="standard"/>
        <c:varyColors val="0"/>
        <c:ser>
          <c:idx val="0"/>
          <c:order val="0"/>
          <c:tx>
            <c:strRef>
              <c:f>Sheet1!$I$3</c:f>
              <c:strCache>
                <c:ptCount val="1"/>
                <c:pt idx="0">
                  <c:v>Dân số</c:v>
                </c:pt>
              </c:strCache>
            </c:strRef>
          </c:tx>
          <c:spPr>
            <a:ln w="28575" cap="rnd">
              <a:solidFill>
                <a:sysClr val="windowText" lastClr="000000"/>
              </a:solidFill>
              <a:round/>
            </a:ln>
            <a:effectLst/>
          </c:spPr>
          <c:marker>
            <c:symbol val="triangle"/>
            <c:size val="12"/>
            <c:spPr>
              <a:solidFill>
                <a:schemeClr val="tx1"/>
              </a:solidFill>
              <a:ln w="9525">
                <a:solidFill>
                  <a:sysClr val="windowText" lastClr="00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E9CC-4E76-856D-7F58EFD03762}"/>
                </c:ext>
              </c:extLst>
            </c:dLbl>
            <c:dLbl>
              <c:idx val="1"/>
              <c:delete val="1"/>
              <c:extLst>
                <c:ext xmlns:c15="http://schemas.microsoft.com/office/drawing/2012/chart" uri="{CE6537A1-D6FC-4f65-9D91-7224C49458BB}"/>
                <c:ext xmlns:c16="http://schemas.microsoft.com/office/drawing/2014/chart" uri="{C3380CC4-5D6E-409C-BE32-E72D297353CC}">
                  <c16:uniqueId val="{00000014-E9CC-4E76-856D-7F58EFD03762}"/>
                </c:ext>
              </c:extLst>
            </c:dLbl>
            <c:dLbl>
              <c:idx val="2"/>
              <c:delete val="1"/>
              <c:extLst>
                <c:ext xmlns:c15="http://schemas.microsoft.com/office/drawing/2012/chart" uri="{CE6537A1-D6FC-4f65-9D91-7224C49458BB}"/>
                <c:ext xmlns:c16="http://schemas.microsoft.com/office/drawing/2014/chart" uri="{C3380CC4-5D6E-409C-BE32-E72D297353CC}">
                  <c16:uniqueId val="{00000015-E9CC-4E76-856D-7F58EFD03762}"/>
                </c:ext>
              </c:extLst>
            </c:dLbl>
            <c:dLbl>
              <c:idx val="3"/>
              <c:delete val="1"/>
              <c:extLst>
                <c:ext xmlns:c15="http://schemas.microsoft.com/office/drawing/2012/chart" uri="{CE6537A1-D6FC-4f65-9D91-7224C49458BB}"/>
                <c:ext xmlns:c16="http://schemas.microsoft.com/office/drawing/2014/chart" uri="{C3380CC4-5D6E-409C-BE32-E72D297353CC}">
                  <c16:uniqueId val="{00000016-E9CC-4E76-856D-7F58EFD03762}"/>
                </c:ext>
              </c:extLst>
            </c:dLbl>
            <c:dLbl>
              <c:idx val="4"/>
              <c:delete val="1"/>
              <c:extLst>
                <c:ext xmlns:c15="http://schemas.microsoft.com/office/drawing/2012/chart" uri="{CE6537A1-D6FC-4f65-9D91-7224C49458BB}"/>
                <c:ext xmlns:c16="http://schemas.microsoft.com/office/drawing/2014/chart" uri="{C3380CC4-5D6E-409C-BE32-E72D297353CC}">
                  <c16:uniqueId val="{00000001-E9CC-4E76-856D-7F58EFD03762}"/>
                </c:ext>
              </c:extLst>
            </c:dLbl>
            <c:dLbl>
              <c:idx val="5"/>
              <c:layout>
                <c:manualLayout>
                  <c:x val="-4.091047761460858E-2"/>
                  <c:y val="-4.5458552763163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CC-4E76-856D-7F58EFD03762}"/>
                </c:ext>
              </c:extLst>
            </c:dLbl>
            <c:spPr>
              <a:noFill/>
              <a:ln>
                <a:noFill/>
              </a:ln>
              <a:effectLst/>
            </c:spPr>
            <c:txPr>
              <a:bodyPr rot="0" vert="horz"/>
              <a:lstStyle/>
              <a:p>
                <a:pPr>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Sheet1!$J$3:$O$3</c:f>
              <c:numCache>
                <c:formatCode>0.0</c:formatCode>
                <c:ptCount val="6"/>
                <c:pt idx="0">
                  <c:v>100</c:v>
                </c:pt>
                <c:pt idx="1">
                  <c:v>105.60000000000001</c:v>
                </c:pt>
                <c:pt idx="2">
                  <c:v>111.1</c:v>
                </c:pt>
                <c:pt idx="3">
                  <c:v>116.19999999999999</c:v>
                </c:pt>
                <c:pt idx="4">
                  <c:v>129.81366459627327</c:v>
                </c:pt>
                <c:pt idx="5">
                  <c:v>140.3726708074534</c:v>
                </c:pt>
              </c:numCache>
            </c:numRef>
          </c:val>
          <c:smooth val="0"/>
          <c:extLst>
            <c:ext xmlns:c16="http://schemas.microsoft.com/office/drawing/2014/chart" uri="{C3380CC4-5D6E-409C-BE32-E72D297353CC}">
              <c16:uniqueId val="{00000003-E9CC-4E76-856D-7F58EFD03762}"/>
            </c:ext>
          </c:extLst>
        </c:ser>
        <c:ser>
          <c:idx val="1"/>
          <c:order val="1"/>
          <c:tx>
            <c:strRef>
              <c:f>Sheet1!$I$4</c:f>
              <c:strCache>
                <c:ptCount val="1"/>
                <c:pt idx="0">
                  <c:v>Sản lương lương thực</c:v>
                </c:pt>
              </c:strCache>
            </c:strRef>
          </c:tx>
          <c:spPr>
            <a:ln w="28575" cap="rnd">
              <a:solidFill>
                <a:srgbClr val="FF0000"/>
              </a:solidFill>
              <a:round/>
            </a:ln>
            <a:effectLst/>
          </c:spPr>
          <c:marker>
            <c:symbol val="diamond"/>
            <c:size val="12"/>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4-E9CC-4E76-856D-7F58EFD03762}"/>
                </c:ext>
              </c:extLst>
            </c:dLbl>
            <c:dLbl>
              <c:idx val="1"/>
              <c:delete val="1"/>
              <c:extLst>
                <c:ext xmlns:c15="http://schemas.microsoft.com/office/drawing/2012/chart" uri="{CE6537A1-D6FC-4f65-9D91-7224C49458BB}"/>
                <c:ext xmlns:c16="http://schemas.microsoft.com/office/drawing/2014/chart" uri="{C3380CC4-5D6E-409C-BE32-E72D297353CC}">
                  <c16:uniqueId val="{00000005-E9CC-4E76-856D-7F58EFD03762}"/>
                </c:ext>
              </c:extLst>
            </c:dLbl>
            <c:dLbl>
              <c:idx val="2"/>
              <c:delete val="1"/>
              <c:extLst>
                <c:ext xmlns:c15="http://schemas.microsoft.com/office/drawing/2012/chart" uri="{CE6537A1-D6FC-4f65-9D91-7224C49458BB}"/>
                <c:ext xmlns:c16="http://schemas.microsoft.com/office/drawing/2014/chart" uri="{C3380CC4-5D6E-409C-BE32-E72D297353CC}">
                  <c16:uniqueId val="{00000012-E9CC-4E76-856D-7F58EFD03762}"/>
                </c:ext>
              </c:extLst>
            </c:dLbl>
            <c:dLbl>
              <c:idx val="3"/>
              <c:delete val="1"/>
              <c:extLst>
                <c:ext xmlns:c15="http://schemas.microsoft.com/office/drawing/2012/chart" uri="{CE6537A1-D6FC-4f65-9D91-7224C49458BB}"/>
                <c:ext xmlns:c16="http://schemas.microsoft.com/office/drawing/2014/chart" uri="{C3380CC4-5D6E-409C-BE32-E72D297353CC}">
                  <c16:uniqueId val="{00000006-E9CC-4E76-856D-7F58EFD03762}"/>
                </c:ext>
              </c:extLst>
            </c:dLbl>
            <c:dLbl>
              <c:idx val="4"/>
              <c:delete val="1"/>
              <c:extLst>
                <c:ext xmlns:c15="http://schemas.microsoft.com/office/drawing/2012/chart" uri="{CE6537A1-D6FC-4f65-9D91-7224C49458BB}"/>
                <c:ext xmlns:c16="http://schemas.microsoft.com/office/drawing/2014/chart" uri="{C3380CC4-5D6E-409C-BE32-E72D297353CC}">
                  <c16:uniqueId val="{00000013-E9CC-4E76-856D-7F58EFD03762}"/>
                </c:ext>
              </c:extLst>
            </c:dLbl>
            <c:dLbl>
              <c:idx val="5"/>
              <c:layout>
                <c:manualLayout>
                  <c:x val="-3.1080668328234876E-2"/>
                  <c:y val="-4.049376453873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CC-4E76-856D-7F58EFD03762}"/>
                </c:ext>
              </c:extLst>
            </c:dLbl>
            <c:spPr>
              <a:noFill/>
              <a:ln>
                <a:noFill/>
              </a:ln>
              <a:effectLst/>
            </c:spPr>
            <c:txPr>
              <a:bodyPr rot="0" vert="horz"/>
              <a:lstStyle/>
              <a:p>
                <a:pPr>
                  <a:defRPr>
                    <a:solidFill>
                      <a:srgbClr val="FF000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Sheet1!$J$4:$O$4</c:f>
              <c:numCache>
                <c:formatCode>0.0</c:formatCode>
                <c:ptCount val="6"/>
                <c:pt idx="0">
                  <c:v>100</c:v>
                </c:pt>
                <c:pt idx="1">
                  <c:v>129.18810068649884</c:v>
                </c:pt>
                <c:pt idx="2">
                  <c:v>123.66132723112129</c:v>
                </c:pt>
                <c:pt idx="3">
                  <c:v>132.66086956521738</c:v>
                </c:pt>
                <c:pt idx="4">
                  <c:v>131.22562929061786</c:v>
                </c:pt>
                <c:pt idx="5">
                  <c:v>118.9</c:v>
                </c:pt>
              </c:numCache>
            </c:numRef>
          </c:val>
          <c:smooth val="0"/>
          <c:extLst>
            <c:ext xmlns:c16="http://schemas.microsoft.com/office/drawing/2014/chart" uri="{C3380CC4-5D6E-409C-BE32-E72D297353CC}">
              <c16:uniqueId val="{00000008-E9CC-4E76-856D-7F58EFD03762}"/>
            </c:ext>
          </c:extLst>
        </c:ser>
        <c:ser>
          <c:idx val="2"/>
          <c:order val="2"/>
          <c:tx>
            <c:strRef>
              <c:f>Sheet1!$I$5</c:f>
              <c:strCache>
                <c:ptCount val="1"/>
                <c:pt idx="0">
                  <c:v>Bình quân lương thực theo đầu người</c:v>
                </c:pt>
              </c:strCache>
            </c:strRef>
          </c:tx>
          <c:spPr>
            <a:ln w="28575" cap="rnd">
              <a:solidFill>
                <a:schemeClr val="accent5">
                  <a:lumMod val="75000"/>
                </a:schemeClr>
              </a:solidFill>
              <a:round/>
            </a:ln>
            <a:effectLst/>
          </c:spPr>
          <c:marker>
            <c:symbol val="star"/>
            <c:size val="12"/>
            <c:spPr>
              <a:noFill/>
              <a:ln w="28575">
                <a:solidFill>
                  <a:schemeClr val="accent5">
                    <a:lumMod val="50000"/>
                  </a:schemeClr>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9-E9CC-4E76-856D-7F58EFD03762}"/>
                </c:ext>
              </c:extLst>
            </c:dLbl>
            <c:dLbl>
              <c:idx val="1"/>
              <c:delete val="1"/>
              <c:extLst>
                <c:ext xmlns:c15="http://schemas.microsoft.com/office/drawing/2012/chart" uri="{CE6537A1-D6FC-4f65-9D91-7224C49458BB}"/>
                <c:ext xmlns:c16="http://schemas.microsoft.com/office/drawing/2014/chart" uri="{C3380CC4-5D6E-409C-BE32-E72D297353CC}">
                  <c16:uniqueId val="{0000000A-E9CC-4E76-856D-7F58EFD03762}"/>
                </c:ext>
              </c:extLst>
            </c:dLbl>
            <c:dLbl>
              <c:idx val="2"/>
              <c:delete val="1"/>
              <c:extLst>
                <c:ext xmlns:c15="http://schemas.microsoft.com/office/drawing/2012/chart" uri="{CE6537A1-D6FC-4f65-9D91-7224C49458BB}"/>
                <c:ext xmlns:c16="http://schemas.microsoft.com/office/drawing/2014/chart" uri="{C3380CC4-5D6E-409C-BE32-E72D297353CC}">
                  <c16:uniqueId val="{0000000B-E9CC-4E76-856D-7F58EFD03762}"/>
                </c:ext>
              </c:extLst>
            </c:dLbl>
            <c:dLbl>
              <c:idx val="3"/>
              <c:delete val="1"/>
              <c:extLst>
                <c:ext xmlns:c15="http://schemas.microsoft.com/office/drawing/2012/chart" uri="{CE6537A1-D6FC-4f65-9D91-7224C49458BB}"/>
                <c:ext xmlns:c16="http://schemas.microsoft.com/office/drawing/2014/chart" uri="{C3380CC4-5D6E-409C-BE32-E72D297353CC}">
                  <c16:uniqueId val="{0000000C-E9CC-4E76-856D-7F58EFD03762}"/>
                </c:ext>
              </c:extLst>
            </c:dLbl>
            <c:dLbl>
              <c:idx val="4"/>
              <c:delete val="1"/>
              <c:extLst>
                <c:ext xmlns:c15="http://schemas.microsoft.com/office/drawing/2012/chart" uri="{CE6537A1-D6FC-4f65-9D91-7224C49458BB}"/>
                <c:ext xmlns:c16="http://schemas.microsoft.com/office/drawing/2014/chart" uri="{C3380CC4-5D6E-409C-BE32-E72D297353CC}">
                  <c16:uniqueId val="{0000000D-E9CC-4E76-856D-7F58EFD03762}"/>
                </c:ext>
              </c:extLst>
            </c:dLbl>
            <c:dLbl>
              <c:idx val="5"/>
              <c:layout>
                <c:manualLayout>
                  <c:x val="-3.581458158192536E-2"/>
                  <c:y val="4.77204558500561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9CC-4E76-856D-7F58EFD03762}"/>
                </c:ext>
              </c:extLst>
            </c:dLbl>
            <c:spPr>
              <a:noFill/>
              <a:ln>
                <a:noFill/>
              </a:ln>
              <a:effectLst/>
            </c:spPr>
            <c:txPr>
              <a:bodyPr rot="0" vert="horz"/>
              <a:lstStyle/>
              <a:p>
                <a:pPr>
                  <a:defRPr>
                    <a:solidFill>
                      <a:schemeClr val="accent5">
                        <a:lumMod val="75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Sheet1!$J$5:$O$5</c:f>
              <c:numCache>
                <c:formatCode>0.0</c:formatCode>
                <c:ptCount val="6"/>
                <c:pt idx="0">
                  <c:v>100</c:v>
                </c:pt>
                <c:pt idx="1">
                  <c:v>122.23264540337711</c:v>
                </c:pt>
                <c:pt idx="2">
                  <c:v>111.31957473420889</c:v>
                </c:pt>
                <c:pt idx="3">
                  <c:v>114.29018136335209</c:v>
                </c:pt>
                <c:pt idx="4">
                  <c:v>104.90931832395248</c:v>
                </c:pt>
                <c:pt idx="5">
                  <c:v>89.709193245778607</c:v>
                </c:pt>
              </c:numCache>
            </c:numRef>
          </c:val>
          <c:smooth val="0"/>
          <c:extLst>
            <c:ext xmlns:c16="http://schemas.microsoft.com/office/drawing/2014/chart" uri="{C3380CC4-5D6E-409C-BE32-E72D297353CC}">
              <c16:uniqueId val="{0000000F-E9CC-4E76-856D-7F58EFD03762}"/>
            </c:ext>
          </c:extLst>
        </c:ser>
        <c:ser>
          <c:idx val="3"/>
          <c:order val="3"/>
          <c:tx>
            <c:strRef>
              <c:f>Sheet1!$I$6</c:f>
              <c:strCache>
                <c:ptCount val="1"/>
                <c:pt idx="0">
                  <c:v>a</c:v>
                </c:pt>
              </c:strCache>
            </c:strRef>
          </c:tx>
          <c:spPr>
            <a:ln w="28575" cap="rnd">
              <a:solidFill>
                <a:schemeClr val="tx1"/>
              </a:solidFill>
              <a:round/>
            </a:ln>
            <a:effectLst/>
          </c:spPr>
          <c:marker>
            <c:symbol val="plus"/>
            <c:size val="12"/>
            <c:spPr>
              <a:noFill/>
              <a:ln w="28575">
                <a:solidFill>
                  <a:schemeClr val="tx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0-E9CC-4E76-856D-7F58EFD03762}"/>
                </c:ext>
              </c:extLst>
            </c:dLbl>
            <c:spPr>
              <a:noFill/>
              <a:ln>
                <a:noFill/>
              </a:ln>
              <a:effectLst/>
            </c:spPr>
            <c:txPr>
              <a:bodyPr rot="0" vert="horz"/>
              <a:lstStyle/>
              <a:p>
                <a:pPr>
                  <a:defRPr/>
                </a:pPr>
                <a:endParaRPr lang="en-US"/>
              </a:p>
            </c:txPr>
            <c:dLblPos val="b"/>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Sheet1!$J$2:$O$2</c:f>
              <c:numCache>
                <c:formatCode>General</c:formatCode>
                <c:ptCount val="6"/>
                <c:pt idx="0">
                  <c:v>1995</c:v>
                </c:pt>
                <c:pt idx="1">
                  <c:v>2000</c:v>
                </c:pt>
                <c:pt idx="2">
                  <c:v>2005</c:v>
                </c:pt>
                <c:pt idx="3">
                  <c:v>2010</c:v>
                </c:pt>
                <c:pt idx="4">
                  <c:v>2015</c:v>
                </c:pt>
                <c:pt idx="5">
                  <c:v>2019</c:v>
                </c:pt>
              </c:numCache>
            </c:numRef>
          </c:cat>
          <c:val>
            <c:numRef>
              <c:f>Sheet1!$J$6:$O$6</c:f>
              <c:numCache>
                <c:formatCode>0.0</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11-E9CC-4E76-856D-7F58EFD03762}"/>
            </c:ext>
          </c:extLst>
        </c:ser>
        <c:dLbls>
          <c:showLegendKey val="0"/>
          <c:showVal val="0"/>
          <c:showCatName val="0"/>
          <c:showSerName val="0"/>
          <c:showPercent val="0"/>
          <c:showBubbleSize val="0"/>
        </c:dLbls>
        <c:marker val="1"/>
        <c:smooth val="0"/>
        <c:axId val="383617824"/>
        <c:axId val="383614688"/>
      </c:lineChart>
      <c:dateAx>
        <c:axId val="383617824"/>
        <c:scaling>
          <c:orientation val="minMax"/>
        </c:scaling>
        <c:delete val="0"/>
        <c:axPos val="b"/>
        <c:title>
          <c:tx>
            <c:rich>
              <a:bodyPr/>
              <a:lstStyle/>
              <a:p>
                <a:pPr>
                  <a:defRPr/>
                </a:pPr>
                <a:r>
                  <a:rPr lang="en-US" dirty="0"/>
                  <a:t>Năm</a:t>
                </a:r>
              </a:p>
            </c:rich>
          </c:tx>
          <c:layout>
            <c:manualLayout>
              <c:xMode val="edge"/>
              <c:yMode val="edge"/>
              <c:x val="0.91811046776002669"/>
              <c:y val="0.58508780876038335"/>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83614688"/>
        <c:crosses val="autoZero"/>
        <c:auto val="0"/>
        <c:lblOffset val="100"/>
        <c:baseTimeUnit val="days"/>
        <c:majorUnit val="7"/>
        <c:majorTimeUnit val="years"/>
      </c:dateAx>
      <c:valAx>
        <c:axId val="383614688"/>
        <c:scaling>
          <c:orientation val="minMax"/>
        </c:scaling>
        <c:delete val="0"/>
        <c:axPos val="l"/>
        <c:title>
          <c:tx>
            <c:rich>
              <a:bodyPr rot="0" vert="horz"/>
              <a:lstStyle/>
              <a:p>
                <a:pPr>
                  <a:defRPr/>
                </a:pPr>
                <a:r>
                  <a:rPr lang="en-US" dirty="0"/>
                  <a:t>%</a:t>
                </a:r>
              </a:p>
            </c:rich>
          </c:tx>
          <c:layout>
            <c:manualLayout>
              <c:xMode val="edge"/>
              <c:yMode val="edge"/>
              <c:x val="0.12520462606481342"/>
              <c:y val="2.191308583728226E-2"/>
            </c:manualLayout>
          </c:layout>
          <c:overlay val="0"/>
          <c:spPr>
            <a:solidFill>
              <a:schemeClr val="bg1"/>
            </a:solidFill>
          </c:spPr>
        </c:title>
        <c:numFmt formatCode="0.0" sourceLinked="1"/>
        <c:majorTickMark val="cross"/>
        <c:minorTickMark val="none"/>
        <c:tickLblPos val="nextTo"/>
        <c:spPr>
          <a:noFill/>
          <a:ln w="22225">
            <a:solidFill>
              <a:schemeClr val="tx1"/>
            </a:solidFill>
            <a:tailEnd type="arrow"/>
          </a:ln>
          <a:effectLst/>
        </c:spPr>
        <c:txPr>
          <a:bodyPr rot="-60000000" vert="horz"/>
          <a:lstStyle/>
          <a:p>
            <a:pPr>
              <a:defRPr/>
            </a:pPr>
            <a:endParaRPr lang="en-US"/>
          </a:p>
        </c:txPr>
        <c:crossAx val="383617824"/>
        <c:crosses val="autoZero"/>
        <c:crossBetween val="midCat"/>
      </c:valAx>
    </c:plotArea>
    <c:legend>
      <c:legendPos val="b"/>
      <c:legendEntry>
        <c:idx val="0"/>
        <c:txPr>
          <a:bodyPr rot="0" vert="horz"/>
          <a:lstStyle/>
          <a:p>
            <a:pPr>
              <a:defRPr sz="2400"/>
            </a:pPr>
            <a:endParaRPr lang="en-US"/>
          </a:p>
        </c:txPr>
      </c:legendEntry>
      <c:legendEntry>
        <c:idx val="3"/>
        <c:delete val="1"/>
      </c:legendEntry>
      <c:layout>
        <c:manualLayout>
          <c:xMode val="edge"/>
          <c:yMode val="edge"/>
          <c:x val="4.654803407402916E-2"/>
          <c:y val="0.7899796852045825"/>
          <c:w val="0.88410479886015703"/>
          <c:h val="0.20319604985086245"/>
        </c:manualLayout>
      </c:layout>
      <c:overlay val="0"/>
      <c:spPr>
        <a:noFill/>
        <a:ln>
          <a:noFill/>
        </a:ln>
        <a:effectLst/>
      </c:spPr>
      <c:txPr>
        <a:bodyPr rot="0" vert="horz"/>
        <a:lstStyle/>
        <a:p>
          <a:pPr>
            <a:defRPr/>
          </a:pPr>
          <a:endParaRPr lang="en-US"/>
        </a:p>
      </c:txPr>
    </c:legend>
    <c:plotVisOnly val="1"/>
    <c:dispBlanksAs val="gap"/>
    <c:showDLblsOverMax val="0"/>
  </c:chart>
  <c:txPr>
    <a:bodyPr/>
    <a:lstStyle/>
    <a:p>
      <a:pPr>
        <a:defRPr sz="2400">
          <a:latin typeface="Bahnschrift SemiBold Condensed" panose="020B05020402040202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dirty="0"/>
              <a:t>BIỂU ĐỒ THỂ HIỆN TỐC ĐỘ GIA TĂNG TỰ NHIÊN CỦA VÙNG ĐỒNG BẰNG SÔNG HỒNG</a:t>
            </a:r>
          </a:p>
        </c:rich>
      </c:tx>
      <c:overlay val="0"/>
      <c:spPr>
        <a:noFill/>
        <a:ln>
          <a:noFill/>
        </a:ln>
        <a:effectLst/>
      </c:spPr>
    </c:title>
    <c:autoTitleDeleted val="0"/>
    <c:plotArea>
      <c:layout>
        <c:manualLayout>
          <c:layoutTarget val="inner"/>
          <c:xMode val="edge"/>
          <c:yMode val="edge"/>
          <c:x val="0.11091907630233558"/>
          <c:y val="0.20471392147667669"/>
          <c:w val="0.8490949044539835"/>
          <c:h val="0.54784139364722562"/>
        </c:manualLayout>
      </c:layout>
      <c:lineChart>
        <c:grouping val="standard"/>
        <c:varyColors val="0"/>
        <c:ser>
          <c:idx val="0"/>
          <c:order val="0"/>
          <c:spPr>
            <a:ln w="28575" cap="rnd">
              <a:solidFill>
                <a:srgbClr val="44546A"/>
              </a:solidFill>
              <a:round/>
            </a:ln>
            <a:effectLst/>
          </c:spPr>
          <c:marker>
            <c:symbol val="circle"/>
            <c:size val="5"/>
            <c:spPr>
              <a:solidFill>
                <a:schemeClr val="accent1"/>
              </a:solidFill>
              <a:ln w="9525">
                <a:solidFill>
                  <a:srgbClr val="44546A"/>
                </a:solidFill>
              </a:ln>
              <a:effectLst/>
            </c:spPr>
          </c:marker>
          <c:cat>
            <c:strRef>
              <c:f>Sheet1!$E$56:$S$56</c:f>
              <c:strCache>
                <c:ptCount val="15"/>
                <c:pt idx="0">
                  <c:v>2005</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Sơ bộ 2020</c:v>
                </c:pt>
              </c:strCache>
            </c:strRef>
          </c:cat>
          <c:val>
            <c:numRef>
              <c:f>Sheet1!$E$57:$S$57</c:f>
              <c:numCache>
                <c:formatCode>General</c:formatCode>
                <c:ptCount val="15"/>
                <c:pt idx="0">
                  <c:v>1.2</c:v>
                </c:pt>
                <c:pt idx="1">
                  <c:v>1.02</c:v>
                </c:pt>
                <c:pt idx="2">
                  <c:v>1.0699999999999998</c:v>
                </c:pt>
                <c:pt idx="3">
                  <c:v>1.05</c:v>
                </c:pt>
                <c:pt idx="4">
                  <c:v>0.96</c:v>
                </c:pt>
                <c:pt idx="5">
                  <c:v>0.91999999999999993</c:v>
                </c:pt>
                <c:pt idx="6">
                  <c:v>0.88000000000000012</c:v>
                </c:pt>
                <c:pt idx="7">
                  <c:v>0.84000000000000008</c:v>
                </c:pt>
                <c:pt idx="8">
                  <c:v>1.1000000000000001</c:v>
                </c:pt>
                <c:pt idx="9">
                  <c:v>0.88000000000000012</c:v>
                </c:pt>
                <c:pt idx="10">
                  <c:v>0.86999999999999988</c:v>
                </c:pt>
                <c:pt idx="11">
                  <c:v>0.79</c:v>
                </c:pt>
                <c:pt idx="12">
                  <c:v>0.76</c:v>
                </c:pt>
                <c:pt idx="13">
                  <c:v>1.1499999999999999</c:v>
                </c:pt>
                <c:pt idx="14">
                  <c:v>1.1099999999999999</c:v>
                </c:pt>
              </c:numCache>
            </c:numRef>
          </c:val>
          <c:smooth val="0"/>
          <c:extLst>
            <c:ext xmlns:c16="http://schemas.microsoft.com/office/drawing/2014/chart" uri="{C3380CC4-5D6E-409C-BE32-E72D297353CC}">
              <c16:uniqueId val="{00000000-AEE3-4ADF-BA6F-B170D173C49C}"/>
            </c:ext>
          </c:extLst>
        </c:ser>
        <c:dLbls>
          <c:showLegendKey val="0"/>
          <c:showVal val="0"/>
          <c:showCatName val="0"/>
          <c:showSerName val="0"/>
          <c:showPercent val="0"/>
          <c:showBubbleSize val="0"/>
        </c:dLbls>
        <c:marker val="1"/>
        <c:smooth val="0"/>
        <c:axId val="31855408"/>
        <c:axId val="31855824"/>
      </c:lineChart>
      <c:catAx>
        <c:axId val="31855408"/>
        <c:scaling>
          <c:orientation val="minMax"/>
        </c:scaling>
        <c:delete val="0"/>
        <c:axPos val="b"/>
        <c:title>
          <c:tx>
            <c:rich>
              <a:bodyPr/>
              <a:lstStyle/>
              <a:p>
                <a:pPr>
                  <a:defRPr/>
                </a:pPr>
                <a:r>
                  <a:rPr lang="en-US" dirty="0"/>
                  <a:t>Năm</a:t>
                </a:r>
              </a:p>
            </c:rich>
          </c:tx>
          <c:layout>
            <c:manualLayout>
              <c:xMode val="edge"/>
              <c:yMode val="edge"/>
              <c:x val="0.92841776622048366"/>
              <c:y val="0.66553781551123625"/>
            </c:manualLayout>
          </c:layout>
          <c:overlay val="0"/>
        </c:title>
        <c:numFmt formatCode="General" sourceLinked="1"/>
        <c:majorTickMark val="none"/>
        <c:minorTickMark val="cross"/>
        <c:tickLblPos val="nextTo"/>
        <c:spPr>
          <a:noFill/>
          <a:ln w="12700" cap="flat" cmpd="sng" algn="ctr">
            <a:solidFill>
              <a:sysClr val="windowText" lastClr="000000"/>
            </a:solidFill>
            <a:round/>
            <a:tailEnd type="arrow"/>
          </a:ln>
          <a:effectLst/>
        </c:spPr>
        <c:txPr>
          <a:bodyPr rot="-60000000" vert="horz"/>
          <a:lstStyle/>
          <a:p>
            <a:pPr>
              <a:defRPr>
                <a:latin typeface="Bahnschrift SemiBold Condensed" panose="020B0502040204020203" pitchFamily="34" charset="0"/>
              </a:defRPr>
            </a:pPr>
            <a:endParaRPr lang="en-US"/>
          </a:p>
        </c:txPr>
        <c:crossAx val="31855824"/>
        <c:crosses val="autoZero"/>
        <c:auto val="1"/>
        <c:lblAlgn val="ctr"/>
        <c:lblOffset val="100"/>
        <c:noMultiLvlLbl val="0"/>
      </c:catAx>
      <c:valAx>
        <c:axId val="31855824"/>
        <c:scaling>
          <c:orientation val="minMax"/>
        </c:scaling>
        <c:delete val="0"/>
        <c:axPos val="l"/>
        <c:title>
          <c:tx>
            <c:rich>
              <a:bodyPr rot="0" vert="horz"/>
              <a:lstStyle/>
              <a:p>
                <a:pPr>
                  <a:defRPr/>
                </a:pPr>
                <a:r>
                  <a:rPr lang="en-US" dirty="0"/>
                  <a:t>%</a:t>
                </a:r>
              </a:p>
            </c:rich>
          </c:tx>
          <c:layout>
            <c:manualLayout>
              <c:xMode val="edge"/>
              <c:yMode val="edge"/>
              <c:x val="9.8260744298426766E-2"/>
              <c:y val="0.13637556230829043"/>
            </c:manualLayout>
          </c:layout>
          <c:overlay val="0"/>
        </c:title>
        <c:numFmt formatCode="General" sourceLinked="1"/>
        <c:majorTickMark val="cross"/>
        <c:minorTickMark val="none"/>
        <c:tickLblPos val="nextTo"/>
        <c:spPr>
          <a:noFill/>
          <a:ln w="12700">
            <a:solidFill>
              <a:sysClr val="windowText" lastClr="000000"/>
            </a:solidFill>
            <a:tailEnd type="arrow"/>
          </a:ln>
          <a:effectLst/>
        </c:spPr>
        <c:txPr>
          <a:bodyPr rot="-60000000" vert="horz"/>
          <a:lstStyle/>
          <a:p>
            <a:pPr>
              <a:defRPr>
                <a:latin typeface="Bahnschrift SemiBold Condensed" panose="020B0502040204020203" pitchFamily="34" charset="0"/>
              </a:defRPr>
            </a:pPr>
            <a:endParaRPr lang="en-US"/>
          </a:p>
        </c:txPr>
        <c:crossAx val="31855408"/>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SẢN LƯỢNG LƯƠNG THỰC CỦA VÙNG ĐỒNG BẰNG SÔNG HỒNG</a:t>
            </a:r>
          </a:p>
        </c:rich>
      </c:tx>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Sheet1!$B$95:$AA$95</c:f>
              <c:strCach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Sơ bộ 2020</c:v>
                </c:pt>
              </c:strCache>
            </c:strRef>
          </c:cat>
          <c:val>
            <c:numRef>
              <c:f>Sheet1!$B$96:$AA$96</c:f>
              <c:numCache>
                <c:formatCode>General</c:formatCode>
                <c:ptCount val="26"/>
                <c:pt idx="0">
                  <c:v>5462.5</c:v>
                </c:pt>
                <c:pt idx="1">
                  <c:v>5794.1</c:v>
                </c:pt>
                <c:pt idx="2">
                  <c:v>6143.1</c:v>
                </c:pt>
                <c:pt idx="3">
                  <c:v>6449</c:v>
                </c:pt>
                <c:pt idx="4">
                  <c:v>6874.5</c:v>
                </c:pt>
                <c:pt idx="5">
                  <c:v>7056.9</c:v>
                </c:pt>
                <c:pt idx="6">
                  <c:v>6846.9</c:v>
                </c:pt>
                <c:pt idx="7">
                  <c:v>7212.8</c:v>
                </c:pt>
                <c:pt idx="8">
                  <c:v>7019.6</c:v>
                </c:pt>
                <c:pt idx="9">
                  <c:v>7288.9</c:v>
                </c:pt>
                <c:pt idx="10">
                  <c:v>6755</c:v>
                </c:pt>
                <c:pt idx="11">
                  <c:v>7068.6</c:v>
                </c:pt>
                <c:pt idx="12">
                  <c:v>6875.5</c:v>
                </c:pt>
                <c:pt idx="13">
                  <c:v>7219.5</c:v>
                </c:pt>
                <c:pt idx="14">
                  <c:v>7105.4</c:v>
                </c:pt>
                <c:pt idx="15">
                  <c:v>7246.6</c:v>
                </c:pt>
                <c:pt idx="16">
                  <c:v>7409.8</c:v>
                </c:pt>
                <c:pt idx="17">
                  <c:v>7285.2</c:v>
                </c:pt>
                <c:pt idx="18">
                  <c:v>7062.7</c:v>
                </c:pt>
                <c:pt idx="19">
                  <c:v>7175.2</c:v>
                </c:pt>
                <c:pt idx="20">
                  <c:v>7168.2</c:v>
                </c:pt>
                <c:pt idx="21">
                  <c:v>6977.9</c:v>
                </c:pt>
                <c:pt idx="22">
                  <c:v>6514</c:v>
                </c:pt>
                <c:pt idx="23">
                  <c:v>6686.3</c:v>
                </c:pt>
                <c:pt idx="24">
                  <c:v>6489.5</c:v>
                </c:pt>
                <c:pt idx="25">
                  <c:v>6364.2</c:v>
                </c:pt>
              </c:numCache>
            </c:numRef>
          </c:val>
          <c:smooth val="0"/>
          <c:extLst>
            <c:ext xmlns:c16="http://schemas.microsoft.com/office/drawing/2014/chart" uri="{C3380CC4-5D6E-409C-BE32-E72D297353CC}">
              <c16:uniqueId val="{00000000-9424-4368-B52F-5B3EE8D14D88}"/>
            </c:ext>
          </c:extLst>
        </c:ser>
        <c:dLbls>
          <c:showLegendKey val="0"/>
          <c:showVal val="0"/>
          <c:showCatName val="0"/>
          <c:showSerName val="0"/>
          <c:showPercent val="0"/>
          <c:showBubbleSize val="0"/>
        </c:dLbls>
        <c:marker val="1"/>
        <c:smooth val="0"/>
        <c:axId val="31855408"/>
        <c:axId val="31855824"/>
      </c:lineChart>
      <c:catAx>
        <c:axId val="31855408"/>
        <c:scaling>
          <c:orientation val="minMax"/>
        </c:scaling>
        <c:delete val="0"/>
        <c:axPos val="b"/>
        <c:numFmt formatCode="General" sourceLinked="1"/>
        <c:majorTickMark val="none"/>
        <c:minorTickMark val="cross"/>
        <c:tickLblPos val="nextTo"/>
        <c:spPr>
          <a:noFill/>
          <a:ln w="9525" cap="flat" cmpd="sng" algn="ctr">
            <a:solidFill>
              <a:schemeClr val="tx1"/>
            </a:solidFill>
            <a:round/>
            <a:tailEnd type="arrow"/>
          </a:ln>
          <a:effectLst/>
        </c:spPr>
        <c:txPr>
          <a:bodyPr rot="-60000000" vert="horz"/>
          <a:lstStyle/>
          <a:p>
            <a:pPr>
              <a:defRPr/>
            </a:pPr>
            <a:endParaRPr lang="en-US"/>
          </a:p>
        </c:txPr>
        <c:crossAx val="31855824"/>
        <c:crosses val="autoZero"/>
        <c:auto val="1"/>
        <c:lblAlgn val="ctr"/>
        <c:lblOffset val="100"/>
        <c:noMultiLvlLbl val="0"/>
      </c:catAx>
      <c:valAx>
        <c:axId val="31855824"/>
        <c:scaling>
          <c:orientation val="minMax"/>
        </c:scaling>
        <c:delete val="0"/>
        <c:axPos val="l"/>
        <c:numFmt formatCode="General" sourceLinked="1"/>
        <c:majorTickMark val="cross"/>
        <c:minorTickMark val="none"/>
        <c:tickLblPos val="nextTo"/>
        <c:spPr>
          <a:noFill/>
          <a:ln>
            <a:solidFill>
              <a:srgbClr val="44546A"/>
            </a:solidFill>
            <a:tailEnd type="arrow"/>
          </a:ln>
          <a:effectLst/>
        </c:spPr>
        <c:txPr>
          <a:bodyPr rot="-60000000" vert="horz"/>
          <a:lstStyle/>
          <a:p>
            <a:pPr>
              <a:defRPr/>
            </a:pPr>
            <a:endParaRPr lang="en-US"/>
          </a:p>
        </c:txPr>
        <c:crossAx val="31855408"/>
        <c:crosses val="autoZero"/>
        <c:crossBetween val="midCat"/>
      </c:valAx>
    </c:plotArea>
    <c:plotVisOnly val="1"/>
    <c:dispBlanksAs val="gap"/>
    <c:showDLblsOverMax val="0"/>
  </c:chart>
  <c:txPr>
    <a:bodyPr/>
    <a:lstStyle/>
    <a:p>
      <a:pPr>
        <a:defRPr sz="2400">
          <a:latin typeface="Bahnschrift SemiBold Condensed" panose="020B0502040204020203"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D23A6-C9AF-4C01-B57D-93FE573AA70D}"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895F3-8A6B-40CF-9B87-E3F3DF73BD56}" type="slidenum">
              <a:rPr lang="en-US" smtClean="0"/>
              <a:t>‹#›</a:t>
            </a:fld>
            <a:endParaRPr lang="en-US"/>
          </a:p>
        </p:txBody>
      </p:sp>
    </p:spTree>
    <p:extLst>
      <p:ext uri="{BB962C8B-B14F-4D97-AF65-F5344CB8AC3E}">
        <p14:creationId xmlns:p14="http://schemas.microsoft.com/office/powerpoint/2010/main" val="894386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9FB6CC4E-705E-451E-8734-655D36B2A7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368541-67AF-4DB7-BE37-C6AF6EB597BC}"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
        <p:nvSpPr>
          <p:cNvPr id="9219" name="Rectangle 2">
            <a:extLst>
              <a:ext uri="{FF2B5EF4-FFF2-40B4-BE49-F238E27FC236}">
                <a16:creationId xmlns:a16="http://schemas.microsoft.com/office/drawing/2014/main" id="{F249DFB0-C0DC-487C-ABBD-3497FD1C662C}"/>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2BBE26AE-E746-42CE-AAA0-1049CABF1D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88369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137887A-83D7-4F3D-B26E-97BA776436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900685-67AE-482A-842B-C0323043C78B}"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
        <p:nvSpPr>
          <p:cNvPr id="11267" name="Rectangle 2">
            <a:extLst>
              <a:ext uri="{FF2B5EF4-FFF2-40B4-BE49-F238E27FC236}">
                <a16:creationId xmlns:a16="http://schemas.microsoft.com/office/drawing/2014/main" id="{B8DC1977-3F00-4B71-A58B-CCE17772AB34}"/>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a:extLst>
              <a:ext uri="{FF2B5EF4-FFF2-40B4-BE49-F238E27FC236}">
                <a16:creationId xmlns:a16="http://schemas.microsoft.com/office/drawing/2014/main" id="{67252B4A-618C-452B-95E1-0DC18F0B5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A12FD91-72DF-4377-A58F-3BC1C70CA8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FD4476-1D0C-4586-8682-F00500E8B69D}"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
        <p:nvSpPr>
          <p:cNvPr id="13315" name="Rectangle 2">
            <a:extLst>
              <a:ext uri="{FF2B5EF4-FFF2-40B4-BE49-F238E27FC236}">
                <a16:creationId xmlns:a16="http://schemas.microsoft.com/office/drawing/2014/main" id="{95203344-418D-4C27-AE98-B552B7542AF7}"/>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a:extLst>
              <a:ext uri="{FF2B5EF4-FFF2-40B4-BE49-F238E27FC236}">
                <a16:creationId xmlns:a16="http://schemas.microsoft.com/office/drawing/2014/main" id="{00FCCD4E-7329-4B5D-A5B4-C4C53DB49B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06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7E2A-9F1D-427D-BEFE-F2A7765650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8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7E2A-9F1D-427D-BEFE-F2A7765650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03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7E2A-9F1D-427D-BEFE-F2A7765650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95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7E2A-9F1D-427D-BEFE-F2A7765650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1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1895F3-8A6B-40CF-9B87-E3F3DF73BD56}" type="slidenum">
              <a:rPr lang="en-US" smtClean="0"/>
              <a:t>17</a:t>
            </a:fld>
            <a:endParaRPr lang="en-US"/>
          </a:p>
        </p:txBody>
      </p:sp>
    </p:spTree>
    <p:extLst>
      <p:ext uri="{BB962C8B-B14F-4D97-AF65-F5344CB8AC3E}">
        <p14:creationId xmlns:p14="http://schemas.microsoft.com/office/powerpoint/2010/main" val="422791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87157226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30729016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27426337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668"/>
        <p:cNvGrpSpPr/>
        <p:nvPr/>
      </p:nvGrpSpPr>
      <p:grpSpPr>
        <a:xfrm>
          <a:off x="0" y="0"/>
          <a:ext cx="0" cy="0"/>
          <a:chOff x="0" y="0"/>
          <a:chExt cx="0" cy="0"/>
        </a:xfrm>
      </p:grpSpPr>
      <p:sp>
        <p:nvSpPr>
          <p:cNvPr id="2833" name="Google Shape;2833;p20"/>
          <p:cNvSpPr txBox="1">
            <a:spLocks noGrp="1"/>
          </p:cNvSpPr>
          <p:nvPr>
            <p:ph type="title"/>
          </p:nvPr>
        </p:nvSpPr>
        <p:spPr>
          <a:xfrm>
            <a:off x="1450765"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2533"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4" name="Google Shape;2834;p20"/>
          <p:cNvSpPr txBox="1">
            <a:spLocks noGrp="1"/>
          </p:cNvSpPr>
          <p:nvPr>
            <p:ph type="subTitle" idx="1"/>
          </p:nvPr>
        </p:nvSpPr>
        <p:spPr>
          <a:xfrm>
            <a:off x="1450765"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5" name="Google Shape;2835;p20"/>
          <p:cNvSpPr txBox="1">
            <a:spLocks noGrp="1"/>
          </p:cNvSpPr>
          <p:nvPr>
            <p:ph type="title" idx="2"/>
          </p:nvPr>
        </p:nvSpPr>
        <p:spPr>
          <a:xfrm>
            <a:off x="4696408"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2533"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6" name="Google Shape;2836;p20"/>
          <p:cNvSpPr txBox="1">
            <a:spLocks noGrp="1"/>
          </p:cNvSpPr>
          <p:nvPr>
            <p:ph type="subTitle" idx="3"/>
          </p:nvPr>
        </p:nvSpPr>
        <p:spPr>
          <a:xfrm>
            <a:off x="4696408"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7" name="Google Shape;2837;p20"/>
          <p:cNvSpPr txBox="1">
            <a:spLocks noGrp="1"/>
          </p:cNvSpPr>
          <p:nvPr>
            <p:ph type="title" idx="4"/>
          </p:nvPr>
        </p:nvSpPr>
        <p:spPr>
          <a:xfrm>
            <a:off x="7936893"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900"/>
              <a:buNone/>
              <a:defRPr sz="2533"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8" name="Google Shape;2838;p20"/>
          <p:cNvSpPr txBox="1">
            <a:spLocks noGrp="1"/>
          </p:cNvSpPr>
          <p:nvPr>
            <p:ph type="subTitle" idx="5"/>
          </p:nvPr>
        </p:nvSpPr>
        <p:spPr>
          <a:xfrm>
            <a:off x="7936893"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9" name="Google Shape;2839;p20"/>
          <p:cNvSpPr txBox="1">
            <a:spLocks noGrp="1"/>
          </p:cNvSpPr>
          <p:nvPr>
            <p:ph type="title" idx="6"/>
          </p:nvPr>
        </p:nvSpPr>
        <p:spPr>
          <a:xfrm>
            <a:off x="1274100" y="1132567"/>
            <a:ext cx="9851200" cy="73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32009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85EDE421-E7C7-48FA-A2EB-11FFFE322203}"/>
              </a:ext>
            </a:extLst>
          </p:cNvPr>
          <p:cNvSpPr>
            <a:spLocks noGrp="1"/>
          </p:cNvSpPr>
          <p:nvPr>
            <p:ph type="dt" sz="half" idx="10"/>
          </p:nvPr>
        </p:nvSpPr>
        <p:spPr>
          <a:xfrm>
            <a:off x="609600" y="6245225"/>
            <a:ext cx="2844800" cy="476250"/>
          </a:xfrm>
        </p:spPr>
        <p:txBody>
          <a:bodyPr/>
          <a:lstStyle>
            <a:lvl1pPr>
              <a:defRPr/>
            </a:lvl1pPr>
          </a:lstStyle>
          <a:p>
            <a:pPr>
              <a:defRPr/>
            </a:pPr>
            <a:fld id="{C7A90689-0F9D-4E8E-9780-AB242CE39F70}" type="datetime1">
              <a:rPr lang="en-US"/>
              <a:pPr>
                <a:defRPr/>
              </a:pPr>
              <a:t>3/2/2022</a:t>
            </a:fld>
            <a:endParaRPr lang="en-US"/>
          </a:p>
        </p:txBody>
      </p:sp>
      <p:sp>
        <p:nvSpPr>
          <p:cNvPr id="5" name="Footer Placeholder 4">
            <a:extLst>
              <a:ext uri="{FF2B5EF4-FFF2-40B4-BE49-F238E27FC236}">
                <a16:creationId xmlns:a16="http://schemas.microsoft.com/office/drawing/2014/main" id="{506A1645-375E-41A5-86C8-4C65900FA18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BF3926-1546-47B4-BF15-4C174C0BE25A}"/>
              </a:ext>
            </a:extLst>
          </p:cNvPr>
          <p:cNvSpPr>
            <a:spLocks noGrp="1"/>
          </p:cNvSpPr>
          <p:nvPr>
            <p:ph type="sldNum" sz="quarter" idx="12"/>
          </p:nvPr>
        </p:nvSpPr>
        <p:spPr>
          <a:xfrm>
            <a:off x="8737600" y="6245225"/>
            <a:ext cx="2844800" cy="476250"/>
          </a:xfrm>
        </p:spPr>
        <p:txBody>
          <a:bodyPr/>
          <a:lstStyle>
            <a:lvl1pPr>
              <a:defRPr/>
            </a:lvl1pPr>
          </a:lstStyle>
          <a:p>
            <a:pPr>
              <a:defRPr/>
            </a:pPr>
            <a:fld id="{11A396E2-7858-4B47-88D8-D7D8BDF2531B}" type="slidenum">
              <a:rPr lang="en-US" altLang="en-US"/>
              <a:pPr>
                <a:defRPr/>
              </a:pPr>
              <a:t>‹#›</a:t>
            </a:fld>
            <a:endParaRPr lang="en-US" altLang="en-US"/>
          </a:p>
        </p:txBody>
      </p:sp>
    </p:spTree>
    <p:extLst>
      <p:ext uri="{BB962C8B-B14F-4D97-AF65-F5344CB8AC3E}">
        <p14:creationId xmlns:p14="http://schemas.microsoft.com/office/powerpoint/2010/main" val="131798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12282735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00288127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34606755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6411926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32981802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55387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95601637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9728187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342AA6-0F82-4BC2-97AB-909849B91F37}"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3/2/2022</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FFAA75-3B12-499D-873D-5818421EA7C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235839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18" Type="http://schemas.openxmlformats.org/officeDocument/2006/relationships/image" Target="../media/image16.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27.png"/><Relationship Id="rId17" Type="http://schemas.openxmlformats.org/officeDocument/2006/relationships/image" Target="../media/image30.jpeg"/><Relationship Id="rId2" Type="http://schemas.openxmlformats.org/officeDocument/2006/relationships/image" Target="../media/image21.png"/><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4.wdp"/><Relationship Id="rId15" Type="http://schemas.microsoft.com/office/2007/relationships/hdphoto" Target="../media/hdphoto8.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6.wdp"/><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8.png"/><Relationship Id="rId3" Type="http://schemas.openxmlformats.org/officeDocument/2006/relationships/image" Target="../media/image33.jpeg"/><Relationship Id="rId7" Type="http://schemas.microsoft.com/office/2007/relationships/hdphoto" Target="../media/hdphoto3.wdp"/><Relationship Id="rId12"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35.png"/><Relationship Id="rId15" Type="http://schemas.openxmlformats.org/officeDocument/2006/relationships/image" Target="../media/image38.png"/><Relationship Id="rId10" Type="http://schemas.openxmlformats.org/officeDocument/2006/relationships/image" Target="../media/image37.png"/><Relationship Id="rId4" Type="http://schemas.openxmlformats.org/officeDocument/2006/relationships/image" Target="../media/image34.jpeg"/><Relationship Id="rId9" Type="http://schemas.microsoft.com/office/2007/relationships/hdphoto" Target="../media/hdphoto9.wdp"/><Relationship Id="rId1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40.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16.wdp"/><Relationship Id="rId3" Type="http://schemas.openxmlformats.org/officeDocument/2006/relationships/image" Target="../media/image56.png"/><Relationship Id="rId7" Type="http://schemas.openxmlformats.org/officeDocument/2006/relationships/image" Target="../media/image58.jpeg"/><Relationship Id="rId12" Type="http://schemas.openxmlformats.org/officeDocument/2006/relationships/image" Target="../media/image62.png"/><Relationship Id="rId2" Type="http://schemas.openxmlformats.org/officeDocument/2006/relationships/image" Target="../media/image55.jpeg"/><Relationship Id="rId1" Type="http://schemas.openxmlformats.org/officeDocument/2006/relationships/slideLayout" Target="../slideLayouts/slideLayout12.xml"/><Relationship Id="rId6" Type="http://schemas.microsoft.com/office/2007/relationships/hdphoto" Target="../media/hdphoto14.wdp"/><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jpeg"/><Relationship Id="rId4" Type="http://schemas.microsoft.com/office/2007/relationships/hdphoto" Target="../media/hdphoto13.wdp"/><Relationship Id="rId9" Type="http://schemas.microsoft.com/office/2007/relationships/hdphoto" Target="../media/hdphoto15.wdp"/></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age234.jpg" descr="C:\Users\VS9 Win 8.1\Desktop\2017-07-27-1501141874-0.jpg"/>
          <p:cNvPicPr/>
          <p:nvPr/>
        </p:nvPicPr>
        <p:blipFill>
          <a:blip r:embed="rId2"/>
          <a:srcRect/>
          <a:stretch>
            <a:fillRect/>
          </a:stretch>
        </p:blipFill>
        <p:spPr>
          <a:xfrm>
            <a:off x="8018289" y="109907"/>
            <a:ext cx="3907011" cy="2653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Tá» chá»©c hoáº¡t Äá»ng ká»· niá»m 20 nÄm NgÃ y Gia ÄÃ¬nh Viá»t Nam (28/6/2001-  28/6/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931" y="3518108"/>
            <a:ext cx="3889369" cy="2620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3290020" y="459986"/>
            <a:ext cx="2473754" cy="769441"/>
          </a:xfrm>
          <a:prstGeom prst="rect">
            <a:avLst/>
          </a:prstGeom>
          <a:noFill/>
          <a:ln>
            <a:noFill/>
          </a:ln>
          <a:effectLst>
            <a:glow rad="101600">
              <a:schemeClr val="accent4">
                <a:satMod val="175000"/>
                <a:alpha val="40000"/>
              </a:schemeClr>
            </a:glow>
          </a:effectLst>
        </p:spPr>
        <p:txBody>
          <a:bodyPr wrap="none" lIns="91440" tIns="45720" rIns="91440" bIns="45720" anchor="ctr" anchorCtr="0">
            <a:spAutoFit/>
            <a:scene3d>
              <a:camera prst="orthographicFront"/>
              <a:lightRig rig="threePt" dir="t"/>
            </a:scene3d>
            <a:sp3d extrusionH="57150" prstMaterial="flat">
              <a:bevelT w="0" h="69850" prst="convex"/>
              <a:bevelB w="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5400">
                  <a:solidFill>
                    <a:srgbClr val="9F2E12">
                      <a:alpha val="52000"/>
                    </a:srgbClr>
                  </a:solidFill>
                  <a:prstDash val="solid"/>
                </a:ln>
                <a:solidFill>
                  <a:srgbClr val="3772FF"/>
                </a:solidFill>
                <a:effectLst>
                  <a:glow rad="101600">
                    <a:srgbClr val="FFC000">
                      <a:satMod val="175000"/>
                    </a:srgbClr>
                  </a:glow>
                </a:effectLst>
                <a:uLnTx/>
                <a:uFillTx/>
                <a:latin typeface="#9Slide03 Roboto Black"/>
                <a:ea typeface="+mn-ea"/>
                <a:cs typeface="+mn-cs"/>
              </a:rPr>
              <a:t>VẤN</a:t>
            </a:r>
            <a:r>
              <a:rPr kumimoji="0" lang="en-US" sz="4400" b="1" i="0" u="none" strike="noStrike" kern="1200" cap="none" spc="0" normalizeH="0" noProof="0" dirty="0">
                <a:ln w="25400">
                  <a:solidFill>
                    <a:srgbClr val="9F2E12">
                      <a:alpha val="52000"/>
                    </a:srgbClr>
                  </a:solidFill>
                  <a:prstDash val="solid"/>
                </a:ln>
                <a:solidFill>
                  <a:srgbClr val="3772FF"/>
                </a:solidFill>
                <a:effectLst>
                  <a:glow rad="101600">
                    <a:srgbClr val="FFC000">
                      <a:satMod val="175000"/>
                    </a:srgbClr>
                  </a:glow>
                </a:effectLst>
                <a:uLnTx/>
                <a:uFillTx/>
                <a:latin typeface="#9Slide03 Roboto Black"/>
                <a:ea typeface="+mn-ea"/>
                <a:cs typeface="+mn-cs"/>
              </a:rPr>
              <a:t> ĐỀ </a:t>
            </a:r>
            <a:endParaRPr kumimoji="0" lang="en-US" sz="4400" b="1" i="0" u="none" strike="noStrike" kern="1200" cap="none" spc="0" normalizeH="0" baseline="0" noProof="0" dirty="0">
              <a:ln w="25400">
                <a:solidFill>
                  <a:srgbClr val="9F2E12">
                    <a:alpha val="52000"/>
                  </a:srgbClr>
                </a:solidFill>
                <a:prstDash val="solid"/>
              </a:ln>
              <a:solidFill>
                <a:srgbClr val="3772FF"/>
              </a:solidFill>
              <a:effectLst>
                <a:glow rad="101600">
                  <a:srgbClr val="FFC000">
                    <a:satMod val="175000"/>
                  </a:srgbClr>
                </a:glow>
              </a:effectLst>
              <a:uLnTx/>
              <a:uFillTx/>
              <a:latin typeface="#9Slide03 Roboto Black"/>
              <a:ea typeface="+mn-ea"/>
              <a:cs typeface="+mn-cs"/>
            </a:endParaRPr>
          </a:p>
        </p:txBody>
      </p:sp>
      <p:pic>
        <p:nvPicPr>
          <p:cNvPr id="1026" name="Picture 2" descr="Máº«u ká»ch báº£n háº¥p dáº«n Äá» dáº«n chÆ°Æ¡ng trÃ¬nh Talkshow (thu hÃºt) - BYTUO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710" y="-140652"/>
            <a:ext cx="3249397" cy="2535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31615" y="2770940"/>
            <a:ext cx="2213810" cy="646331"/>
          </a:xfrm>
          <a:prstGeom prst="rect">
            <a:avLst/>
          </a:prstGeom>
          <a:noFill/>
        </p:spPr>
        <p:txBody>
          <a:bodyPr wrap="square" rtlCol="0">
            <a:spAutoFit/>
          </a:bodyPr>
          <a:lstStyle/>
          <a:p>
            <a:pPr algn="ctr"/>
            <a:r>
              <a:rPr lang="en-US" sz="3600" b="1" dirty="0">
                <a:solidFill>
                  <a:srgbClr val="7030A0"/>
                </a:solidFill>
                <a:latin typeface="Bahnschrift Condensed" panose="020B0502040204020203" pitchFamily="34" charset="0"/>
              </a:rPr>
              <a:t>Hình 1 </a:t>
            </a:r>
          </a:p>
        </p:txBody>
      </p:sp>
      <p:sp>
        <p:nvSpPr>
          <p:cNvPr id="68" name="TextBox 67"/>
          <p:cNvSpPr txBox="1"/>
          <p:nvPr/>
        </p:nvSpPr>
        <p:spPr>
          <a:xfrm>
            <a:off x="9031615" y="6010462"/>
            <a:ext cx="2213810" cy="646331"/>
          </a:xfrm>
          <a:prstGeom prst="rect">
            <a:avLst/>
          </a:prstGeom>
          <a:noFill/>
        </p:spPr>
        <p:txBody>
          <a:bodyPr wrap="square" rtlCol="0">
            <a:spAutoFit/>
          </a:bodyPr>
          <a:lstStyle/>
          <a:p>
            <a:pPr algn="ctr"/>
            <a:r>
              <a:rPr lang="en-US" sz="3600" b="1" dirty="0">
                <a:solidFill>
                  <a:srgbClr val="7030A0"/>
                </a:solidFill>
                <a:latin typeface="Bahnschrift Condensed" panose="020B0502040204020203" pitchFamily="34" charset="0"/>
              </a:rPr>
              <a:t>Hình 2 </a:t>
            </a:r>
          </a:p>
        </p:txBody>
      </p:sp>
      <p:sp>
        <p:nvSpPr>
          <p:cNvPr id="3" name="Rectangle 2"/>
          <p:cNvSpPr/>
          <p:nvPr/>
        </p:nvSpPr>
        <p:spPr>
          <a:xfrm>
            <a:off x="279400" y="2394767"/>
            <a:ext cx="7416800" cy="1446550"/>
          </a:xfrm>
          <a:prstGeom prst="rect">
            <a:avLst/>
          </a:prstGeom>
          <a:solidFill>
            <a:srgbClr val="FFF07C"/>
          </a:solidFill>
        </p:spPr>
        <p:txBody>
          <a:bodyPr wrap="square">
            <a:spAutoFit/>
          </a:bodyPr>
          <a:lstStyle/>
          <a:p>
            <a:r>
              <a:rPr lang="en-US" sz="4400" dirty="0">
                <a:latin typeface="Bahnschrift Condensed" panose="020B0502040204020203" pitchFamily="34" charset="0"/>
              </a:rPr>
              <a:t> + Quan sát ảnh cho biết các thành viên trong mỗi bức.</a:t>
            </a:r>
          </a:p>
        </p:txBody>
      </p:sp>
      <p:sp>
        <p:nvSpPr>
          <p:cNvPr id="71" name="Rectangle 70"/>
          <p:cNvSpPr/>
          <p:nvPr/>
        </p:nvSpPr>
        <p:spPr>
          <a:xfrm>
            <a:off x="279400" y="4008720"/>
            <a:ext cx="7416800" cy="2554545"/>
          </a:xfrm>
          <a:prstGeom prst="rect">
            <a:avLst/>
          </a:prstGeom>
          <a:solidFill>
            <a:srgbClr val="FFF07C"/>
          </a:solidFill>
        </p:spPr>
        <p:txBody>
          <a:bodyPr wrap="square">
            <a:spAutoFit/>
          </a:bodyPr>
          <a:lstStyle/>
          <a:p>
            <a:r>
              <a:rPr lang="vi-VN" sz="4000" dirty="0">
                <a:latin typeface="Bahnschrift Condensed" panose="020B0502040204020203" pitchFamily="34" charset="0"/>
              </a:rPr>
              <a:t> + Cho biết </a:t>
            </a:r>
            <a:r>
              <a:rPr lang="vi-VN" sz="4000" u="sng" dirty="0">
                <a:solidFill>
                  <a:srgbClr val="FF0000"/>
                </a:solidFill>
                <a:latin typeface="Bahnschrift Condensed" panose="020B0502040204020203" pitchFamily="34" charset="0"/>
              </a:rPr>
              <a:t>bình quân lương thực</a:t>
            </a:r>
            <a:r>
              <a:rPr lang="vi-VN" sz="4000" dirty="0">
                <a:solidFill>
                  <a:srgbClr val="FF0000"/>
                </a:solidFill>
                <a:latin typeface="Bahnschrift Condensed" panose="020B0502040204020203" pitchFamily="34" charset="0"/>
              </a:rPr>
              <a:t> </a:t>
            </a:r>
            <a:r>
              <a:rPr lang="vi-VN" sz="4000" dirty="0">
                <a:latin typeface="Bahnschrift Condensed" panose="020B0502040204020203" pitchFamily="34" charset="0"/>
              </a:rPr>
              <a:t>của gia đình nào cao hơn.</a:t>
            </a:r>
            <a:r>
              <a:rPr lang="en-US" sz="4000" dirty="0">
                <a:latin typeface="Bahnschrift Condensed" panose="020B0502040204020203" pitchFamily="34" charset="0"/>
              </a:rPr>
              <a:t> Biết cả 2 đều có </a:t>
            </a:r>
            <a:r>
              <a:rPr lang="vi-VN" sz="4000" u="sng" dirty="0">
                <a:solidFill>
                  <a:srgbClr val="FF0000"/>
                </a:solidFill>
                <a:latin typeface="Bahnschrift Condensed" panose="020B0502040204020203" pitchFamily="34" charset="0"/>
              </a:rPr>
              <a:t>Sản lượng</a:t>
            </a:r>
            <a:r>
              <a:rPr lang="en-US" sz="4000" u="sng" dirty="0">
                <a:solidFill>
                  <a:srgbClr val="FF0000"/>
                </a:solidFill>
                <a:latin typeface="Bahnschrift Condensed" panose="020B0502040204020203" pitchFamily="34" charset="0"/>
              </a:rPr>
              <a:t> lương thực</a:t>
            </a:r>
            <a:r>
              <a:rPr lang="vi-VN" sz="4000" u="sng" dirty="0">
                <a:solidFill>
                  <a:srgbClr val="FF0000"/>
                </a:solidFill>
                <a:latin typeface="Bahnschrift Condensed" panose="020B0502040204020203" pitchFamily="34" charset="0"/>
              </a:rPr>
              <a:t> 9 ta/ nă</a:t>
            </a:r>
            <a:r>
              <a:rPr lang="en-US" sz="4000" u="sng" dirty="0">
                <a:solidFill>
                  <a:srgbClr val="FF0000"/>
                </a:solidFill>
                <a:latin typeface="Bahnschrift Condensed" panose="020B0502040204020203" pitchFamily="34" charset="0"/>
              </a:rPr>
              <a:t>m </a:t>
            </a:r>
            <a:r>
              <a:rPr lang="vi-VN" sz="4000" u="sng" dirty="0">
                <a:solidFill>
                  <a:srgbClr val="FF0000"/>
                </a:solidFill>
                <a:latin typeface="Bahnschrift Condensed" panose="020B0502040204020203" pitchFamily="34" charset="0"/>
              </a:rPr>
              <a:t>      </a:t>
            </a:r>
            <a:endParaRPr lang="en-US" sz="4000" u="sng"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25729224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inVertical)">
                                      <p:cBhvr>
                                        <p:cTn id="1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596" name="Google Shape;19849;p103"/>
          <p:cNvSpPr/>
          <p:nvPr/>
        </p:nvSpPr>
        <p:spPr>
          <a:xfrm rot="5400000">
            <a:off x="-1439358" y="1955767"/>
            <a:ext cx="5506714" cy="2627540"/>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DF29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92" name="Google Shape;19860;p103"/>
          <p:cNvGrpSpPr/>
          <p:nvPr/>
        </p:nvGrpSpPr>
        <p:grpSpPr>
          <a:xfrm rot="5400000">
            <a:off x="-1265449" y="2274696"/>
            <a:ext cx="4603562" cy="2072665"/>
            <a:chOff x="2675275" y="4174282"/>
            <a:chExt cx="1003306" cy="451719"/>
          </a:xfrm>
        </p:grpSpPr>
        <p:sp>
          <p:nvSpPr>
            <p:cNvPr id="593" name="Google Shape;19861;p103"/>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94" name="Google Shape;19862;p103"/>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FDC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95" name="Google Shape;19863;p103"/>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grpSp>
      <p:pic>
        <p:nvPicPr>
          <p:cNvPr id="1028" name="Picture 4" descr="Bullseye Target Clipart Free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63" b="89904" l="9856" r="99519"/>
                    </a14:imgEffect>
                  </a14:imgLayer>
                </a14:imgProps>
              </a:ext>
              <a:ext uri="{28A0092B-C50C-407E-A947-70E740481C1C}">
                <a14:useLocalDpi xmlns:a14="http://schemas.microsoft.com/office/drawing/2010/main" val="0"/>
              </a:ext>
            </a:extLst>
          </a:blip>
          <a:srcRect/>
          <a:stretch>
            <a:fillRect/>
          </a:stretch>
        </p:blipFill>
        <p:spPr bwMode="auto">
          <a:xfrm>
            <a:off x="3233769" y="-125535"/>
            <a:ext cx="1509682" cy="1509683"/>
          </a:xfrm>
          <a:prstGeom prst="rect">
            <a:avLst/>
          </a:prstGeom>
          <a:noFill/>
          <a:extLst>
            <a:ext uri="{909E8E84-426E-40DD-AFC4-6F175D3DCCD1}">
              <a14:hiddenFill xmlns:a14="http://schemas.microsoft.com/office/drawing/2010/main">
                <a:solidFill>
                  <a:srgbClr val="FFFFFF"/>
                </a:solidFill>
              </a14:hiddenFill>
            </a:ext>
          </a:extLst>
        </p:spPr>
      </p:pic>
      <p:sp>
        <p:nvSpPr>
          <p:cNvPr id="556" name="Google Shape;5555;p35"/>
          <p:cNvSpPr txBox="1">
            <a:spLocks/>
          </p:cNvSpPr>
          <p:nvPr/>
        </p:nvSpPr>
        <p:spPr>
          <a:xfrm>
            <a:off x="2926471" y="-87247"/>
            <a:ext cx="8051966" cy="1283567"/>
          </a:xfrm>
          <a:prstGeom prst="rect">
            <a:avLst/>
          </a:prstGeom>
        </p:spPr>
        <p:txBody>
          <a:bodyPr spcFirstLastPara="1" vert="horz" wrap="square" lIns="121900" tIns="121900" rIns="121900" bIns="121900" rtlCol="0" anchor="b" anchorCtr="0">
            <a:noAutofit/>
          </a:bodyPr>
          <a:lstStyle>
            <a:lvl1pPr lvl="0" algn="ctr" defTabSz="914400" rtl="0" eaLnBrk="1" latinLnBrk="0" hangingPunct="1">
              <a:lnSpc>
                <a:spcPct val="90000"/>
              </a:lnSpc>
              <a:spcBef>
                <a:spcPts val="0"/>
              </a:spcBef>
              <a:spcAft>
                <a:spcPts val="0"/>
              </a:spcAft>
              <a:buSzPts val="1900"/>
              <a:buNone/>
              <a:defRPr sz="2533" b="1" kern="1200">
                <a:solidFill>
                  <a:schemeClr val="tx1"/>
                </a:solidFill>
                <a:latin typeface="+mj-lt"/>
                <a:ea typeface="+mj-ea"/>
                <a:cs typeface="+mj-cs"/>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pPr marL="0" marR="0" lvl="0" indent="0" algn="ctr" defTabSz="914400" rtl="0" eaLnBrk="1" fontAlgn="auto" latinLnBrk="0" hangingPunct="1">
              <a:lnSpc>
                <a:spcPct val="90000"/>
              </a:lnSpc>
              <a:spcBef>
                <a:spcPts val="0"/>
              </a:spcBef>
              <a:spcAft>
                <a:spcPts val="0"/>
              </a:spcAft>
              <a:buClrTx/>
              <a:buSzPts val="1900"/>
              <a:buFontTx/>
              <a:buNone/>
              <a:tabLst/>
              <a:defRPr/>
            </a:pPr>
            <a:r>
              <a:rPr kumimoji="0" lang="en-US" sz="6000" b="1" i="0" u="none" strike="noStrike" kern="1200" cap="none" spc="0" normalizeH="0" baseline="0" noProof="0" dirty="0">
                <a:ln w="28575">
                  <a:solidFill>
                    <a:srgbClr val="70AD47">
                      <a:lumMod val="75000"/>
                    </a:srgbClr>
                  </a:solidFill>
                </a:ln>
                <a:solidFill>
                  <a:srgbClr val="FFFF00"/>
                </a:solidFill>
                <a:effectLst/>
                <a:uLnTx/>
                <a:uFillTx/>
                <a:latin typeface="Arial" panose="020B0604020202020204" pitchFamily="34" charset="0"/>
                <a:ea typeface="+mj-ea"/>
                <a:cs typeface="Arial" panose="020B0604020202020204" pitchFamily="34" charset="0"/>
              </a:rPr>
              <a:t>MỤC TIÊU</a:t>
            </a:r>
          </a:p>
        </p:txBody>
      </p:sp>
      <p:grpSp>
        <p:nvGrpSpPr>
          <p:cNvPr id="3" name="Group 2"/>
          <p:cNvGrpSpPr/>
          <p:nvPr/>
        </p:nvGrpSpPr>
        <p:grpSpPr>
          <a:xfrm>
            <a:off x="1490694" y="1124398"/>
            <a:ext cx="9751614" cy="1024909"/>
            <a:chOff x="2202963" y="1075205"/>
            <a:chExt cx="9751614" cy="1024909"/>
          </a:xfrm>
        </p:grpSpPr>
        <p:grpSp>
          <p:nvGrpSpPr>
            <p:cNvPr id="11" name="Group 10"/>
            <p:cNvGrpSpPr/>
            <p:nvPr/>
          </p:nvGrpSpPr>
          <p:grpSpPr>
            <a:xfrm>
              <a:off x="2202963" y="1075205"/>
              <a:ext cx="9751614" cy="1022069"/>
              <a:chOff x="2701922" y="1346190"/>
              <a:chExt cx="9653400" cy="1022069"/>
            </a:xfrm>
          </p:grpSpPr>
          <p:sp>
            <p:nvSpPr>
              <p:cNvPr id="559"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60"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61"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7" name="Rectangle 6"/>
              <p:cNvSpPr/>
              <p:nvPr/>
            </p:nvSpPr>
            <p:spPr>
              <a:xfrm>
                <a:off x="4410075" y="1535971"/>
                <a:ext cx="7573643"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sp>
            <p:nvSpPr>
              <p:cNvPr id="10" name="Oval 9"/>
              <p:cNvSpPr/>
              <p:nvPr/>
            </p:nvSpPr>
            <p:spPr>
              <a:xfrm>
                <a:off x="11579860" y="1529502"/>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grpSp>
        <p:sp>
          <p:nvSpPr>
            <p:cNvPr id="12" name="TextBox 11"/>
            <p:cNvSpPr txBox="1"/>
            <p:nvPr/>
          </p:nvSpPr>
          <p:spPr>
            <a:xfrm>
              <a:off x="3233769" y="1146007"/>
              <a:ext cx="8715648" cy="954107"/>
            </a:xfrm>
            <a:prstGeom prst="rect">
              <a:avLst/>
            </a:prstGeom>
            <a:noFill/>
          </p:spPr>
          <p:txBody>
            <a:bodyPr wrap="square" rtlCol="0">
              <a:spAutoFit/>
            </a:bodyPr>
            <a:lstStyle/>
            <a:p>
              <a:pPr lvl="0"/>
              <a:r>
                <a:rPr lang="vi-VN" sz="2800" dirty="0">
                  <a:solidFill>
                    <a:prstClr val="black"/>
                  </a:solidFill>
                  <a:latin typeface="Bahnschrift Condensed" panose="020B0502040204020203" pitchFamily="34" charset="0"/>
                </a:rPr>
                <a:t>Phân tích được mối quan hệ giữa dân số, sản lượng lương thực và bình quân lương thực theo đầu người qua </a:t>
              </a:r>
              <a:r>
                <a:rPr lang="vi-VN" sz="2800">
                  <a:solidFill>
                    <a:prstClr val="black"/>
                  </a:solidFill>
                  <a:latin typeface="Bahnschrift Condensed" panose="020B0502040204020203" pitchFamily="34" charset="0"/>
                </a:rPr>
                <a:t>biểu đồ.</a:t>
              </a:r>
              <a:endParaRPr kumimoji="0" lang="vi-VN"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endParaRPr>
            </a:p>
          </p:txBody>
        </p:sp>
      </p:grpSp>
      <p:pic>
        <p:nvPicPr>
          <p:cNvPr id="42" name="Picture 4" descr="Bullseye Target Clipart Free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63" b="89904" l="9856" r="99519"/>
                    </a14:imgEffect>
                  </a14:imgLayer>
                </a14:imgProps>
              </a:ext>
              <a:ext uri="{28A0092B-C50C-407E-A947-70E740481C1C}">
                <a14:useLocalDpi xmlns:a14="http://schemas.microsoft.com/office/drawing/2010/main" val="0"/>
              </a:ext>
            </a:extLst>
          </a:blip>
          <a:srcRect/>
          <a:stretch>
            <a:fillRect/>
          </a:stretch>
        </p:blipFill>
        <p:spPr bwMode="auto">
          <a:xfrm>
            <a:off x="-149672" y="2480015"/>
            <a:ext cx="1509682" cy="1509683"/>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2003517" y="2405103"/>
            <a:ext cx="9751614" cy="1044364"/>
            <a:chOff x="2202963" y="1075205"/>
            <a:chExt cx="9751614" cy="1044364"/>
          </a:xfrm>
        </p:grpSpPr>
        <p:grpSp>
          <p:nvGrpSpPr>
            <p:cNvPr id="45" name="Group 44"/>
            <p:cNvGrpSpPr/>
            <p:nvPr/>
          </p:nvGrpSpPr>
          <p:grpSpPr>
            <a:xfrm>
              <a:off x="2202963" y="1075205"/>
              <a:ext cx="9751614" cy="1022069"/>
              <a:chOff x="2701922" y="1346190"/>
              <a:chExt cx="9653400" cy="1022069"/>
            </a:xfrm>
          </p:grpSpPr>
          <p:sp>
            <p:nvSpPr>
              <p:cNvPr id="47"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48"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49"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0" name="Rectangle 49"/>
              <p:cNvSpPr/>
              <p:nvPr/>
            </p:nvSpPr>
            <p:spPr>
              <a:xfrm>
                <a:off x="4410075" y="1535971"/>
                <a:ext cx="7573643"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sp>
            <p:nvSpPr>
              <p:cNvPr id="51" name="Oval 50"/>
              <p:cNvSpPr/>
              <p:nvPr/>
            </p:nvSpPr>
            <p:spPr>
              <a:xfrm>
                <a:off x="11579860" y="1529502"/>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grpSp>
        <p:sp>
          <p:nvSpPr>
            <p:cNvPr id="46" name="TextBox 45"/>
            <p:cNvSpPr txBox="1"/>
            <p:nvPr/>
          </p:nvSpPr>
          <p:spPr>
            <a:xfrm>
              <a:off x="3233769" y="1165462"/>
              <a:ext cx="8715648" cy="954107"/>
            </a:xfrm>
            <a:prstGeom prst="rect">
              <a:avLst/>
            </a:prstGeom>
            <a:noFill/>
          </p:spPr>
          <p:txBody>
            <a:bodyPr wrap="square" rtlCol="0">
              <a:spAutoFit/>
            </a:bodyPr>
            <a:lstStyle/>
            <a:p>
              <a:pPr lvl="0"/>
              <a:r>
                <a:rPr lang="vi-VN" sz="2800" dirty="0">
                  <a:solidFill>
                    <a:prstClr val="black"/>
                  </a:solidFill>
                  <a:latin typeface="Bahnschrift Condensed" panose="020B0502040204020203" pitchFamily="34" charset="0"/>
                </a:rPr>
                <a:t>Đánh giá hiện trạng vấn đề Kinh tế - xã hội của ĐBSH và đề xuất giải pháp phát triển </a:t>
              </a:r>
              <a:r>
                <a:rPr lang="vi-VN" sz="2800">
                  <a:solidFill>
                    <a:prstClr val="black"/>
                  </a:solidFill>
                  <a:latin typeface="Bahnschrift Condensed" panose="020B0502040204020203" pitchFamily="34" charset="0"/>
                </a:rPr>
                <a:t>bền vững.</a:t>
              </a:r>
              <a:endParaRPr kumimoji="0" lang="vi-VN"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endParaRPr>
            </a:p>
          </p:txBody>
        </p:sp>
      </p:grpSp>
      <p:grpSp>
        <p:nvGrpSpPr>
          <p:cNvPr id="52" name="Group 51"/>
          <p:cNvGrpSpPr/>
          <p:nvPr/>
        </p:nvGrpSpPr>
        <p:grpSpPr>
          <a:xfrm>
            <a:off x="1923170" y="3752653"/>
            <a:ext cx="9751614" cy="1024909"/>
            <a:chOff x="2202963" y="1075205"/>
            <a:chExt cx="9751614" cy="1024909"/>
          </a:xfrm>
        </p:grpSpPr>
        <p:grpSp>
          <p:nvGrpSpPr>
            <p:cNvPr id="53" name="Group 52"/>
            <p:cNvGrpSpPr/>
            <p:nvPr/>
          </p:nvGrpSpPr>
          <p:grpSpPr>
            <a:xfrm>
              <a:off x="2202963" y="1075205"/>
              <a:ext cx="9751614" cy="1022069"/>
              <a:chOff x="2701922" y="1346190"/>
              <a:chExt cx="9653400" cy="1022069"/>
            </a:xfrm>
          </p:grpSpPr>
          <p:sp>
            <p:nvSpPr>
              <p:cNvPr id="55"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6"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7"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8" name="Rectangle 57"/>
              <p:cNvSpPr/>
              <p:nvPr/>
            </p:nvSpPr>
            <p:spPr>
              <a:xfrm>
                <a:off x="4410075" y="1535971"/>
                <a:ext cx="7573643"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sp>
            <p:nvSpPr>
              <p:cNvPr id="59" name="Oval 58"/>
              <p:cNvSpPr/>
              <p:nvPr/>
            </p:nvSpPr>
            <p:spPr>
              <a:xfrm>
                <a:off x="11579860" y="1529502"/>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grpSp>
        <p:sp>
          <p:nvSpPr>
            <p:cNvPr id="54" name="TextBox 53"/>
            <p:cNvSpPr txBox="1"/>
            <p:nvPr/>
          </p:nvSpPr>
          <p:spPr>
            <a:xfrm>
              <a:off x="3233769" y="1146007"/>
              <a:ext cx="8715648" cy="954107"/>
            </a:xfrm>
            <a:prstGeom prst="rect">
              <a:avLst/>
            </a:prstGeom>
            <a:noFill/>
          </p:spPr>
          <p:txBody>
            <a:bodyPr wrap="square" rtlCol="0">
              <a:spAutoFit/>
            </a:bodyPr>
            <a:lstStyle/>
            <a:p>
              <a:pPr lvl="0"/>
              <a:r>
                <a:rPr lang="vi-VN" sz="2800" dirty="0">
                  <a:solidFill>
                    <a:prstClr val="black"/>
                  </a:solidFill>
                  <a:latin typeface="Bahnschrift Condensed" panose="020B0502040204020203" pitchFamily="34" charset="0"/>
                </a:rPr>
                <a:t>Vẽ được biểu đồ thể hiện mối quan hệ giữa dân số, sản lượng lương thực và bình quân lương thực theo </a:t>
              </a:r>
              <a:r>
                <a:rPr lang="vi-VN" sz="2800">
                  <a:solidFill>
                    <a:prstClr val="black"/>
                  </a:solidFill>
                  <a:latin typeface="Bahnschrift Condensed" panose="020B0502040204020203" pitchFamily="34" charset="0"/>
                </a:rPr>
                <a:t>đầu người.</a:t>
              </a:r>
              <a:endParaRPr kumimoji="0" lang="vi-VN"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endParaRPr>
            </a:p>
          </p:txBody>
        </p:sp>
      </p:grpSp>
      <p:grpSp>
        <p:nvGrpSpPr>
          <p:cNvPr id="60" name="Group 59"/>
          <p:cNvGrpSpPr/>
          <p:nvPr/>
        </p:nvGrpSpPr>
        <p:grpSpPr>
          <a:xfrm>
            <a:off x="1036332" y="4861899"/>
            <a:ext cx="9751614" cy="1022069"/>
            <a:chOff x="2202963" y="1075205"/>
            <a:chExt cx="9751614" cy="1022069"/>
          </a:xfrm>
        </p:grpSpPr>
        <p:grpSp>
          <p:nvGrpSpPr>
            <p:cNvPr id="61" name="Group 60"/>
            <p:cNvGrpSpPr/>
            <p:nvPr/>
          </p:nvGrpSpPr>
          <p:grpSpPr>
            <a:xfrm>
              <a:off x="2202963" y="1075205"/>
              <a:ext cx="9751614" cy="1022069"/>
              <a:chOff x="2701922" y="1346190"/>
              <a:chExt cx="9653400" cy="1022069"/>
            </a:xfrm>
          </p:grpSpPr>
          <p:sp>
            <p:nvSpPr>
              <p:cNvPr id="63"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64"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65"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66" name="Rectangle 65"/>
              <p:cNvSpPr/>
              <p:nvPr/>
            </p:nvSpPr>
            <p:spPr>
              <a:xfrm>
                <a:off x="4410075" y="1535971"/>
                <a:ext cx="7573643"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sp>
            <p:nvSpPr>
              <p:cNvPr id="67" name="Oval 66"/>
              <p:cNvSpPr/>
              <p:nvPr/>
            </p:nvSpPr>
            <p:spPr>
              <a:xfrm>
                <a:off x="11579860" y="1529502"/>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grpSp>
        <p:sp>
          <p:nvSpPr>
            <p:cNvPr id="62" name="TextBox 61"/>
            <p:cNvSpPr txBox="1"/>
            <p:nvPr/>
          </p:nvSpPr>
          <p:spPr>
            <a:xfrm>
              <a:off x="3171253" y="1353728"/>
              <a:ext cx="8715648" cy="523220"/>
            </a:xfrm>
            <a:prstGeom prst="rect">
              <a:avLst/>
            </a:prstGeom>
            <a:noFill/>
          </p:spPr>
          <p:txBody>
            <a:bodyPr wrap="square" rtlCol="0">
              <a:spAutoFit/>
            </a:bodyPr>
            <a:lstStyle/>
            <a:p>
              <a:pPr lvl="0"/>
              <a:r>
                <a:rPr lang="vi-VN" sz="2800" dirty="0">
                  <a:solidFill>
                    <a:prstClr val="black"/>
                  </a:solidFill>
                  <a:latin typeface="Bahnschrift Condensed" panose="020B0502040204020203" pitchFamily="34" charset="0"/>
                </a:rPr>
                <a:t>Có tinh thần hợp tác trong </a:t>
              </a:r>
              <a:r>
                <a:rPr lang="vi-VN" sz="2800">
                  <a:solidFill>
                    <a:prstClr val="black"/>
                  </a:solidFill>
                  <a:latin typeface="Bahnschrift Condensed" panose="020B0502040204020203" pitchFamily="34" charset="0"/>
                </a:rPr>
                <a:t>học tập.</a:t>
              </a:r>
              <a:endParaRPr kumimoji="0" lang="vi-VN"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endParaRPr>
            </a:p>
          </p:txBody>
        </p:sp>
      </p:grpSp>
    </p:spTree>
    <p:extLst>
      <p:ext uri="{BB962C8B-B14F-4D97-AF65-F5344CB8AC3E}">
        <p14:creationId xmlns:p14="http://schemas.microsoft.com/office/powerpoint/2010/main" val="33214720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715916" y="41874"/>
            <a:ext cx="3619004" cy="993934"/>
          </a:xfrm>
        </p:spPr>
        <p:txBody>
          <a:bodyPr/>
          <a:lstStyle/>
          <a:p>
            <a:r>
              <a:rPr lang="en-US" dirty="0">
                <a:solidFill>
                  <a:srgbClr val="FF0000"/>
                </a:solidFill>
                <a:latin typeface="Times New Roman" panose="02020603050405020304" pitchFamily="18" charset="0"/>
                <a:cs typeface="Times New Roman" panose="02020603050405020304" pitchFamily="18" charset="0"/>
              </a:rPr>
              <a:t>BÀI TẬP 1</a:t>
            </a:r>
          </a:p>
        </p:txBody>
      </p:sp>
      <p:sp>
        <p:nvSpPr>
          <p:cNvPr id="3" name="Rectangle 1"/>
          <p:cNvSpPr>
            <a:spLocks noChangeArrowheads="1"/>
          </p:cNvSpPr>
          <p:nvPr/>
        </p:nvSpPr>
        <p:spPr bwMode="auto">
          <a:xfrm>
            <a:off x="4888971" y="82550"/>
            <a:ext cx="70059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vi-VN"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NHẮC LẠI CÁC BƯỚC </a:t>
            </a:r>
            <a:endParaRPr lang="en-US"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lvl="0" algn="ctr" eaLnBrk="0" fontAlgn="base" hangingPunct="0">
              <a:spcBef>
                <a:spcPct val="0"/>
              </a:spcBef>
              <a:spcAft>
                <a:spcPct val="0"/>
              </a:spcAft>
            </a:pPr>
            <a:r>
              <a:rPr lang="vi-VN"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VẼ BIỂU ĐỒ ĐƯỜNG</a:t>
            </a:r>
            <a:endParaRPr lang="en-US"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lvl="0" algn="ctr" eaLnBrk="0" fontAlgn="base" hangingPunct="0">
              <a:spcBef>
                <a:spcPct val="0"/>
              </a:spcBef>
              <a:spcAft>
                <a:spcPct val="0"/>
              </a:spcAft>
            </a:pPr>
            <a:r>
              <a:rPr lang="vi-VN" altLang="en-US" sz="3200" b="1"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3200" b="1"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Đ</a:t>
            </a:r>
            <a:r>
              <a:rPr lang="vi-VN" altLang="en-US" sz="3200" b="1"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ã học ở bài thực hành số 10)</a:t>
            </a:r>
            <a:endPar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4837142" y="159443"/>
            <a:ext cx="51829" cy="6680200"/>
          </a:xfrm>
          <a:prstGeom prst="rect">
            <a:avLst/>
          </a:prstGeom>
          <a:solidFill>
            <a:srgbClr val="FDC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13694" y="2759949"/>
            <a:ext cx="4286250" cy="3600450"/>
          </a:xfrm>
          <a:prstGeom prst="rect">
            <a:avLst/>
          </a:prstGeom>
        </p:spPr>
      </p:pic>
      <p:sp>
        <p:nvSpPr>
          <p:cNvPr id="195" name="Rectangle 1"/>
          <p:cNvSpPr>
            <a:spLocks noChangeArrowheads="1"/>
          </p:cNvSpPr>
          <p:nvPr/>
        </p:nvSpPr>
        <p:spPr bwMode="auto">
          <a:xfrm>
            <a:off x="5049527" y="1682731"/>
            <a:ext cx="70059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Chia </a:t>
            </a:r>
            <a:r>
              <a:rPr lang="en-US"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trục tung</a:t>
            </a: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số liệu cao nhất cao hơn trong BSL</a:t>
            </a:r>
            <a:endParaRPr kumimoji="0" lang="en-US" alt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6" name="Rectangle 1"/>
          <p:cNvSpPr>
            <a:spLocks noChangeArrowheads="1"/>
          </p:cNvSpPr>
          <p:nvPr/>
        </p:nvSpPr>
        <p:spPr bwMode="auto">
          <a:xfrm>
            <a:off x="5049527" y="2664761"/>
            <a:ext cx="70059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Chia </a:t>
            </a:r>
            <a:r>
              <a:rPr lang="en-US"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trục hoành</a:t>
            </a: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khoảng cách các năm chia phải chính xác.  </a:t>
            </a:r>
            <a:endParaRPr kumimoji="0" lang="en-US" alt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8" name="Rectangle 1"/>
          <p:cNvSpPr>
            <a:spLocks noChangeArrowheads="1"/>
          </p:cNvSpPr>
          <p:nvPr/>
        </p:nvSpPr>
        <p:spPr bwMode="auto">
          <a:xfrm>
            <a:off x="5049528" y="3631977"/>
            <a:ext cx="728217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Chấm</a:t>
            </a: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các điểm của đường đầu tiên (ứng với </a:t>
            </a:r>
            <a:r>
              <a:rPr lang="en-US" altLang="en-US" sz="3200" b="1">
                <a:solidFill>
                  <a:srgbClr val="7030A0"/>
                </a:solidFill>
                <a:latin typeface="Times New Roman" panose="02020603050405020304" pitchFamily="18" charset="0"/>
                <a:ea typeface="Tahoma" panose="020B0604030504040204" pitchFamily="34" charset="0"/>
                <a:cs typeface="Times New Roman" panose="02020603050405020304" pitchFamily="18" charset="0"/>
              </a:rPr>
              <a:t>trục tung </a:t>
            </a: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&amp; trục hoành) </a:t>
            </a: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nối các ĐIỂM </a:t>
            </a: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ngay khi xong đường mỗi đường</a:t>
            </a:r>
            <a:endParaRPr kumimoji="0" lang="en-US" alt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3" name="Rectangle 1"/>
          <p:cNvSpPr>
            <a:spLocks noChangeArrowheads="1"/>
          </p:cNvSpPr>
          <p:nvPr/>
        </p:nvSpPr>
        <p:spPr bwMode="auto">
          <a:xfrm>
            <a:off x="5049528" y="5568689"/>
            <a:ext cx="780403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000" b="1" noProof="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Ghi </a:t>
            </a:r>
            <a:r>
              <a:rPr lang="en-US" altLang="en-US" sz="30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DANH SỐ </a:t>
            </a:r>
            <a:r>
              <a:rPr lang="en-US" altLang="en-US" sz="3000" b="1" noProof="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trên trục tung, trục hoành</a:t>
            </a:r>
            <a:endParaRPr kumimoji="0" lang="en-US" altLang="en-US" sz="3000" b="0"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4" name="Rectangle 1"/>
          <p:cNvSpPr>
            <a:spLocks noChangeArrowheads="1"/>
          </p:cNvSpPr>
          <p:nvPr/>
        </p:nvSpPr>
        <p:spPr bwMode="auto">
          <a:xfrm>
            <a:off x="5049528" y="6153745"/>
            <a:ext cx="70059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2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Thêm</a:t>
            </a:r>
            <a:r>
              <a:rPr lang="en-US"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KÍ HIỆU, TÊN BIỂU ĐỒ</a:t>
            </a:r>
            <a:endPar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3" name="Group 12"/>
          <p:cNvGrpSpPr/>
          <p:nvPr/>
        </p:nvGrpSpPr>
        <p:grpSpPr>
          <a:xfrm>
            <a:off x="1545920" y="1055066"/>
            <a:ext cx="1566931" cy="1566931"/>
            <a:chOff x="1545920" y="1055066"/>
            <a:chExt cx="1566931" cy="1566931"/>
          </a:xfrm>
        </p:grpSpPr>
        <p:pic>
          <p:nvPicPr>
            <p:cNvPr id="9" name="Picture 8"/>
            <p:cNvPicPr>
              <a:picLocks noChangeAspect="1"/>
            </p:cNvPicPr>
            <p:nvPr/>
          </p:nvPicPr>
          <p:blipFill>
            <a:blip r:embed="rId4"/>
            <a:stretch>
              <a:fillRect/>
            </a:stretch>
          </p:blipFill>
          <p:spPr>
            <a:xfrm>
              <a:off x="1545920" y="1055066"/>
              <a:ext cx="1566931" cy="1566931"/>
            </a:xfrm>
            <a:prstGeom prst="rect">
              <a:avLst/>
            </a:prstGeom>
          </p:spPr>
        </p:pic>
        <p:sp>
          <p:nvSpPr>
            <p:cNvPr id="10" name="Oval 9"/>
            <p:cNvSpPr/>
            <p:nvPr/>
          </p:nvSpPr>
          <p:spPr>
            <a:xfrm>
              <a:off x="1782233" y="1265767"/>
              <a:ext cx="1119916" cy="1119916"/>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Times New Roman" panose="02020603050405020304" pitchFamily="18" charset="0"/>
                  <a:cs typeface="Times New Roman" panose="02020603050405020304" pitchFamily="18" charset="0"/>
                </a:rPr>
                <a:t>1</a:t>
              </a:r>
            </a:p>
          </p:txBody>
        </p:sp>
      </p:grpSp>
    </p:spTree>
    <p:extLst>
      <p:ext uri="{BB962C8B-B14F-4D97-AF65-F5344CB8AC3E}">
        <p14:creationId xmlns:p14="http://schemas.microsoft.com/office/powerpoint/2010/main" val="589427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5"/>
                                        </p:tgtEl>
                                        <p:attrNameLst>
                                          <p:attrName>style.visibility</p:attrName>
                                        </p:attrNameLst>
                                      </p:cBhvr>
                                      <p:to>
                                        <p:strVal val="visible"/>
                                      </p:to>
                                    </p:set>
                                    <p:animEffect transition="in" filter="barn(inVertical)">
                                      <p:cBhvr>
                                        <p:cTn id="17" dur="500"/>
                                        <p:tgtEl>
                                          <p:spTgt spid="19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barn(inVertical)">
                                      <p:cBhvr>
                                        <p:cTn id="22" dur="500"/>
                                        <p:tgtEl>
                                          <p:spTgt spid="19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8"/>
                                        </p:tgtEl>
                                        <p:attrNameLst>
                                          <p:attrName>style.visibility</p:attrName>
                                        </p:attrNameLst>
                                      </p:cBhvr>
                                      <p:to>
                                        <p:strVal val="visible"/>
                                      </p:to>
                                    </p:set>
                                    <p:animEffect transition="in" filter="barn(inVertical)">
                                      <p:cBhvr>
                                        <p:cTn id="27" dur="500"/>
                                        <p:tgtEl>
                                          <p:spTgt spid="19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3"/>
                                        </p:tgtEl>
                                        <p:attrNameLst>
                                          <p:attrName>style.visibility</p:attrName>
                                        </p:attrNameLst>
                                      </p:cBhvr>
                                      <p:to>
                                        <p:strVal val="visible"/>
                                      </p:to>
                                    </p:set>
                                    <p:animEffect transition="in" filter="barn(inVertical)">
                                      <p:cBhvr>
                                        <p:cTn id="32" dur="500"/>
                                        <p:tgtEl>
                                          <p:spTgt spid="2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4"/>
                                        </p:tgtEl>
                                        <p:attrNameLst>
                                          <p:attrName>style.visibility</p:attrName>
                                        </p:attrNameLst>
                                      </p:cBhvr>
                                      <p:to>
                                        <p:strVal val="visible"/>
                                      </p:to>
                                    </p:set>
                                    <p:animEffect transition="in" filter="barn(inVertical)">
                                      <p:cBhvr>
                                        <p:cTn id="3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5" grpId="0"/>
      <p:bldP spid="196" grpId="0"/>
      <p:bldP spid="198" grpId="0"/>
      <p:bldP spid="213" grpId="0"/>
      <p:bldP spid="2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5214" y="105924"/>
            <a:ext cx="51829" cy="6680200"/>
          </a:xfrm>
          <a:prstGeom prst="rect">
            <a:avLst/>
          </a:prstGeom>
          <a:solidFill>
            <a:srgbClr val="FDC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Google Shape;13906;p88"/>
          <p:cNvSpPr txBox="1">
            <a:spLocks noGrp="1"/>
          </p:cNvSpPr>
          <p:nvPr>
            <p:ph type="title" idx="6"/>
          </p:nvPr>
        </p:nvSpPr>
        <p:spPr>
          <a:xfrm>
            <a:off x="5085708" y="688866"/>
            <a:ext cx="7465568" cy="732400"/>
          </a:xfrm>
          <a:prstGeom prst="rect">
            <a:avLst/>
          </a:prstGeom>
        </p:spPr>
        <p:txBody>
          <a:bodyPr spcFirstLastPara="1" wrap="square" lIns="121900" tIns="121900" rIns="121900" bIns="121900" anchor="b" anchorCtr="0">
            <a:noAutofit/>
          </a:bodyPr>
          <a:lstStyle/>
          <a:p>
            <a:r>
              <a:rPr lang="en-US" sz="4000" dirty="0">
                <a:solidFill>
                  <a:srgbClr val="FF0000"/>
                </a:solidFill>
                <a:latin typeface="Times New Roman" panose="02020603050405020304" pitchFamily="18" charset="0"/>
                <a:cs typeface="Times New Roman" panose="02020603050405020304" pitchFamily="18" charset="0"/>
              </a:rPr>
              <a:t>THỰC HÀNH: </a:t>
            </a:r>
            <a:br>
              <a:rPr lang="en-US" sz="4000" dirty="0">
                <a:solidFill>
                  <a:srgbClr val="FF0000"/>
                </a:solidFill>
                <a:latin typeface="Times New Roman" panose="02020603050405020304" pitchFamily="18" charset="0"/>
                <a:cs typeface="Times New Roman" panose="02020603050405020304" pitchFamily="18" charset="0"/>
              </a:rPr>
            </a:br>
            <a:r>
              <a:rPr lang="en-US" sz="4000" dirty="0">
                <a:solidFill>
                  <a:srgbClr val="FF0000"/>
                </a:solidFill>
                <a:latin typeface="Times New Roman" panose="02020603050405020304" pitchFamily="18" charset="0"/>
                <a:cs typeface="Times New Roman" panose="02020603050405020304" pitchFamily="18" charset="0"/>
              </a:rPr>
              <a:t>VẼ BIỂU ĐỒ ĐƯỜNG</a:t>
            </a:r>
            <a:endParaRPr lang="vi-VN" sz="4000" dirty="0">
              <a:solidFill>
                <a:srgbClr val="FF0000"/>
              </a:solidFill>
              <a:latin typeface="Times New Roman" panose="02020603050405020304" pitchFamily="18" charset="0"/>
              <a:cs typeface="Times New Roman" panose="02020603050405020304" pitchFamily="18" charset="0"/>
            </a:endParaRPr>
          </a:p>
        </p:txBody>
      </p:sp>
      <p:pic>
        <p:nvPicPr>
          <p:cNvPr id="4104" name="Picture 8" descr="Classroom Student Cartoon, PNG, 6742x4180px, Classroom, Blackboard,  Cartoon, Child, Class Download F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244" y1="66339" x2="10244" y2="66339"/>
                        <a14:foregroundMark x1="33293" y1="39567" x2="33293" y2="39567"/>
                        <a14:foregroundMark x1="28415" y1="41535" x2="28293" y2="42126"/>
                        <a14:foregroundMark x1="46829" y1="64370" x2="46829" y2="64370"/>
                        <a14:foregroundMark x1="57439" y1="64764" x2="58049" y2="64567"/>
                        <a14:foregroundMark x1="66951" y1="38189" x2="66951" y2="38189"/>
                        <a14:foregroundMark x1="85732" y1="62205" x2="85732" y2="62205"/>
                        <a14:foregroundMark x1="79756" y1="64173" x2="79756" y2="64173"/>
                        <a14:foregroundMark x1="32683" y1="63583" x2="32683" y2="63583"/>
                        <a14:foregroundMark x1="28049" y1="44291" x2="28049" y2="44291"/>
                        <a14:foregroundMark x1="18902" y1="88189" x2="18902" y2="88189"/>
                        <a14:foregroundMark x1="11829" y1="88583" x2="11829" y2="88583"/>
                        <a14:foregroundMark x1="85610" y1="86220" x2="85610" y2="86220"/>
                        <a14:foregroundMark x1="81585" y1="86811" x2="81585" y2="86811"/>
                      </a14:backgroundRemoval>
                    </a14:imgEffect>
                  </a14:imgLayer>
                </a14:imgProps>
              </a:ext>
              <a:ext uri="{28A0092B-C50C-407E-A947-70E740481C1C}">
                <a14:useLocalDpi xmlns:a14="http://schemas.microsoft.com/office/drawing/2010/main" val="0"/>
              </a:ext>
            </a:extLst>
          </a:blip>
          <a:srcRect/>
          <a:stretch>
            <a:fillRect/>
          </a:stretch>
        </p:blipFill>
        <p:spPr bwMode="auto">
          <a:xfrm>
            <a:off x="246853" y="2768492"/>
            <a:ext cx="1406460" cy="87131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p:cNvSpPr>
            <a:spLocks noChangeArrowheads="1"/>
          </p:cNvSpPr>
          <p:nvPr/>
        </p:nvSpPr>
        <p:spPr bwMode="auto">
          <a:xfrm>
            <a:off x="229240" y="3654412"/>
            <a:ext cx="13962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24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Cả lớp</a:t>
            </a:r>
          </a:p>
          <a:p>
            <a:pPr lvl="0" algn="ctr" eaLnBrk="0" fontAlgn="base" hangingPunct="0">
              <a:spcBef>
                <a:spcPct val="0"/>
              </a:spcBef>
              <a:spcAft>
                <a:spcPct val="0"/>
              </a:spcAft>
            </a:pPr>
            <a:r>
              <a:rPr kumimoji="0" lang="en-US" alt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Vẽ vào</a:t>
            </a:r>
            <a:r>
              <a:rPr kumimoji="0" lang="en-US" altLang="en-US" sz="2400" b="1" i="0" u="none" strike="noStrike" kern="1200" cap="none" spc="0" normalizeH="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vở</a:t>
            </a:r>
            <a:endParaRPr kumimoji="0" lang="en-US" alt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2616756" y="2718368"/>
            <a:ext cx="921443" cy="921443"/>
          </a:xfrm>
          <a:prstGeom prst="rect">
            <a:avLst/>
          </a:prstGeom>
        </p:spPr>
      </p:pic>
      <p:sp>
        <p:nvSpPr>
          <p:cNvPr id="25" name="Rectangle 1"/>
          <p:cNvSpPr>
            <a:spLocks noChangeArrowheads="1"/>
          </p:cNvSpPr>
          <p:nvPr/>
        </p:nvSpPr>
        <p:spPr bwMode="auto">
          <a:xfrm>
            <a:off x="2517612" y="3839077"/>
            <a:ext cx="10899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24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12 phút</a:t>
            </a:r>
            <a:endParaRPr kumimoji="0" lang="en-US" alt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710562910"/>
              </p:ext>
            </p:extLst>
          </p:nvPr>
        </p:nvGraphicFramePr>
        <p:xfrm>
          <a:off x="4114800" y="3172544"/>
          <a:ext cx="7996697" cy="2331594"/>
        </p:xfrm>
        <a:graphic>
          <a:graphicData uri="http://schemas.openxmlformats.org/drawingml/2006/table">
            <a:tbl>
              <a:tblPr/>
              <a:tblGrid>
                <a:gridCol w="2819400">
                  <a:extLst>
                    <a:ext uri="{9D8B030D-6E8A-4147-A177-3AD203B41FA5}">
                      <a16:colId xmlns:a16="http://schemas.microsoft.com/office/drawing/2014/main" val="1601718577"/>
                    </a:ext>
                  </a:extLst>
                </a:gridCol>
                <a:gridCol w="965200">
                  <a:extLst>
                    <a:ext uri="{9D8B030D-6E8A-4147-A177-3AD203B41FA5}">
                      <a16:colId xmlns:a16="http://schemas.microsoft.com/office/drawing/2014/main" val="4257017741"/>
                    </a:ext>
                  </a:extLst>
                </a:gridCol>
                <a:gridCol w="901700">
                  <a:extLst>
                    <a:ext uri="{9D8B030D-6E8A-4147-A177-3AD203B41FA5}">
                      <a16:colId xmlns:a16="http://schemas.microsoft.com/office/drawing/2014/main" val="1241563110"/>
                    </a:ext>
                  </a:extLst>
                </a:gridCol>
                <a:gridCol w="838200">
                  <a:extLst>
                    <a:ext uri="{9D8B030D-6E8A-4147-A177-3AD203B41FA5}">
                      <a16:colId xmlns:a16="http://schemas.microsoft.com/office/drawing/2014/main" val="1702023331"/>
                    </a:ext>
                  </a:extLst>
                </a:gridCol>
                <a:gridCol w="787400">
                  <a:extLst>
                    <a:ext uri="{9D8B030D-6E8A-4147-A177-3AD203B41FA5}">
                      <a16:colId xmlns:a16="http://schemas.microsoft.com/office/drawing/2014/main" val="2043700244"/>
                    </a:ext>
                  </a:extLst>
                </a:gridCol>
                <a:gridCol w="787400">
                  <a:extLst>
                    <a:ext uri="{9D8B030D-6E8A-4147-A177-3AD203B41FA5}">
                      <a16:colId xmlns:a16="http://schemas.microsoft.com/office/drawing/2014/main" val="298941800"/>
                    </a:ext>
                  </a:extLst>
                </a:gridCol>
                <a:gridCol w="897397">
                  <a:extLst>
                    <a:ext uri="{9D8B030D-6E8A-4147-A177-3AD203B41FA5}">
                      <a16:colId xmlns:a16="http://schemas.microsoft.com/office/drawing/2014/main" val="83630257"/>
                    </a:ext>
                  </a:extLst>
                </a:gridCol>
              </a:tblGrid>
              <a:tr h="738487">
                <a:tc>
                  <a:txBody>
                    <a:bodyPr/>
                    <a:lstStyle/>
                    <a:p>
                      <a:pPr algn="r" fontAlgn="ctr"/>
                      <a:r>
                        <a:rPr lang="en-US" sz="2400" b="0" i="0" u="none" strike="noStrike" dirty="0">
                          <a:solidFill>
                            <a:srgbClr val="000000"/>
                          </a:solidFill>
                          <a:effectLst/>
                          <a:latin typeface="Bahnschrift SemiBold Condensed" panose="020B0502040204020203" pitchFamily="34" charset="0"/>
                        </a:rPr>
                        <a:t>Năm</a:t>
                      </a:r>
                    </a:p>
                    <a:p>
                      <a:pPr algn="l" fontAlgn="ctr"/>
                      <a:r>
                        <a:rPr lang="en-US" sz="2400" b="0" i="0" u="none" strike="noStrike" dirty="0">
                          <a:solidFill>
                            <a:srgbClr val="000000"/>
                          </a:solidFill>
                          <a:effectLst/>
                          <a:latin typeface="Bahnschrift SemiBold Condensed" panose="020B0502040204020203" pitchFamily="34" charset="0"/>
                        </a:rPr>
                        <a:t>Tiêu chí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07C"/>
                    </a:solidFill>
                  </a:tcPr>
                </a:tc>
                <a:tc>
                  <a:txBody>
                    <a:bodyPr/>
                    <a:lstStyle/>
                    <a:p>
                      <a:pPr algn="ctr" fontAlgn="ctr"/>
                      <a:r>
                        <a:rPr lang="vi-VN" sz="2400" b="1" i="0" u="none" strike="noStrike" dirty="0">
                          <a:solidFill>
                            <a:srgbClr val="000000"/>
                          </a:solidFill>
                          <a:effectLst/>
                          <a:latin typeface="Bahnschrift SemiBold Condensed" panose="020B0502040204020203" pitchFamily="34" charset="0"/>
                        </a:rPr>
                        <a:t>1995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tc>
                  <a:txBody>
                    <a:bodyPr/>
                    <a:lstStyle/>
                    <a:p>
                      <a:pPr algn="ctr" fontAlgn="ctr"/>
                      <a:r>
                        <a:rPr lang="vi-VN" sz="2400" b="1" i="0" u="none" strike="noStrike" dirty="0">
                          <a:solidFill>
                            <a:srgbClr val="000000"/>
                          </a:solidFill>
                          <a:effectLst/>
                          <a:latin typeface="Bahnschrift SemiBold Condensed" panose="020B0502040204020203" pitchFamily="34" charset="0"/>
                        </a:rPr>
                        <a:t>2000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tc>
                  <a:txBody>
                    <a:bodyPr/>
                    <a:lstStyle/>
                    <a:p>
                      <a:pPr algn="ctr" fontAlgn="ctr"/>
                      <a:r>
                        <a:rPr lang="vi-VN" sz="2400" b="1" i="0" u="none" strike="noStrike" dirty="0">
                          <a:solidFill>
                            <a:srgbClr val="000000"/>
                          </a:solidFill>
                          <a:effectLst/>
                          <a:latin typeface="Bahnschrift SemiBold Condensed" panose="020B0502040204020203" pitchFamily="34" charset="0"/>
                        </a:rPr>
                        <a:t>2005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tc>
                  <a:txBody>
                    <a:bodyPr/>
                    <a:lstStyle/>
                    <a:p>
                      <a:pPr algn="ctr" fontAlgn="ctr"/>
                      <a:r>
                        <a:rPr lang="vi-VN" sz="2400" b="1" i="0" u="none" strike="noStrike" dirty="0">
                          <a:solidFill>
                            <a:srgbClr val="000000"/>
                          </a:solidFill>
                          <a:effectLst/>
                          <a:latin typeface="Bahnschrift SemiBold Condensed" panose="020B0502040204020203" pitchFamily="34" charset="0"/>
                        </a:rPr>
                        <a:t>2010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tc>
                  <a:txBody>
                    <a:bodyPr/>
                    <a:lstStyle/>
                    <a:p>
                      <a:pPr algn="ctr" fontAlgn="ctr"/>
                      <a:r>
                        <a:rPr lang="vi-VN" sz="2400" b="1" i="0" u="none" strike="noStrike" dirty="0">
                          <a:solidFill>
                            <a:srgbClr val="000000"/>
                          </a:solidFill>
                          <a:effectLst/>
                          <a:latin typeface="Bahnschrift SemiBold Condensed" panose="020B0502040204020203" pitchFamily="34" charset="0"/>
                        </a:rPr>
                        <a:t>2015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tc>
                  <a:txBody>
                    <a:bodyPr/>
                    <a:lstStyle/>
                    <a:p>
                      <a:pPr algn="ctr" fontAlgn="ctr"/>
                      <a:r>
                        <a:rPr lang="en-US" sz="2400" b="1" i="0" u="none" strike="noStrike" dirty="0">
                          <a:solidFill>
                            <a:srgbClr val="000000"/>
                          </a:solidFill>
                          <a:effectLst/>
                          <a:latin typeface="Bahnschrift SemiBold Condensed" panose="020B0502040204020203" pitchFamily="34" charset="0"/>
                        </a:rPr>
                        <a:t>2019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extLst>
                  <a:ext uri="{0D108BD9-81ED-4DB2-BD59-A6C34878D82A}">
                    <a16:rowId xmlns:a16="http://schemas.microsoft.com/office/drawing/2014/main" val="3708181584"/>
                  </a:ext>
                </a:extLst>
              </a:tr>
              <a:tr h="427310">
                <a:tc>
                  <a:txBody>
                    <a:bodyPr/>
                    <a:lstStyle/>
                    <a:p>
                      <a:pPr algn="ctr" fontAlgn="ctr"/>
                      <a:r>
                        <a:rPr lang="vi-VN" sz="2400" b="0" i="0" u="none" strike="noStrike" dirty="0">
                          <a:solidFill>
                            <a:srgbClr val="000000"/>
                          </a:solidFill>
                          <a:effectLst/>
                          <a:latin typeface="Bahnschrift SemiBold Condensed" panose="020B0502040204020203" pitchFamily="34" charset="0"/>
                        </a:rPr>
                        <a:t>Dân số</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tc>
                  <a:txBody>
                    <a:bodyPr/>
                    <a:lstStyle/>
                    <a:p>
                      <a:pPr algn="ctr" fontAlgn="b"/>
                      <a:r>
                        <a:rPr lang="en-US" sz="2400" b="0" i="0" u="none" strike="noStrike" dirty="0">
                          <a:solidFill>
                            <a:srgbClr val="000000"/>
                          </a:solidFill>
                          <a:effectLst/>
                          <a:latin typeface="Bahnschrift SemiBold Condensed" panose="020B0502040204020203"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algn="ctr" fontAlgn="b"/>
                      <a:r>
                        <a:rPr lang="en-US" sz="2400" b="0" i="0" u="none" strike="noStrike" dirty="0">
                          <a:solidFill>
                            <a:srgbClr val="000000"/>
                          </a:solidFill>
                          <a:effectLst/>
                          <a:latin typeface="Bahnschrift SemiBold Condensed" panose="020B0502040204020203" pitchFamily="34" charset="0"/>
                        </a:rPr>
                        <a:t>105.6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algn="ctr" fontAlgn="b"/>
                      <a:r>
                        <a:rPr lang="en-US" sz="2400" b="0" i="0" u="none" strike="noStrike">
                          <a:solidFill>
                            <a:srgbClr val="000000"/>
                          </a:solidFill>
                          <a:effectLst/>
                          <a:latin typeface="Bahnschrift SemiBold Condensed" panose="020B0502040204020203" pitchFamily="34" charset="0"/>
                        </a:rPr>
                        <a:t>111.1</a:t>
                      </a:r>
                      <a:endParaRPr lang="en-US" sz="2400" b="0" i="0" u="none" strike="noStrike" dirty="0">
                        <a:solidFill>
                          <a:srgbClr val="000000"/>
                        </a:solidFill>
                        <a:effectLst/>
                        <a:latin typeface="Bahnschrift SemiBold Condensed" panose="020B0502040204020203"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algn="ctr" fontAlgn="b"/>
                      <a:r>
                        <a:rPr lang="en-US" sz="2400" b="0" i="0" u="none" strike="noStrike" dirty="0">
                          <a:solidFill>
                            <a:srgbClr val="000000"/>
                          </a:solidFill>
                          <a:effectLst/>
                          <a:latin typeface="Bahnschrift SemiBold Condensed" panose="020B0502040204020203" pitchFamily="34" charset="0"/>
                        </a:rPr>
                        <a:t>116.2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algn="ctr" fontAlgn="b"/>
                      <a:r>
                        <a:rPr lang="en-US" sz="2400" b="0" i="0" u="none" strike="noStrike">
                          <a:solidFill>
                            <a:srgbClr val="000000"/>
                          </a:solidFill>
                          <a:effectLst/>
                          <a:latin typeface="Bahnschrift SemiBold Condensed" panose="020B0502040204020203" pitchFamily="34" charset="0"/>
                        </a:rPr>
                        <a:t>129.8</a:t>
                      </a:r>
                      <a:endParaRPr lang="en-US" sz="2400" b="0" i="0" u="none" strike="noStrike" dirty="0">
                        <a:solidFill>
                          <a:srgbClr val="000000"/>
                        </a:solidFill>
                        <a:effectLst/>
                        <a:latin typeface="Bahnschrift SemiBold Condensed" panose="020B0502040204020203"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algn="ctr" fontAlgn="b"/>
                      <a:r>
                        <a:rPr lang="en-US" sz="2400" b="0" i="0" u="none" strike="noStrike" dirty="0">
                          <a:solidFill>
                            <a:srgbClr val="000000"/>
                          </a:solidFill>
                          <a:effectLst/>
                          <a:latin typeface="Bahnschrift SemiBold Condensed" panose="020B0502040204020203" pitchFamily="34" charset="0"/>
                        </a:rPr>
                        <a:t>140.4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extLst>
                  <a:ext uri="{0D108BD9-81ED-4DB2-BD59-A6C34878D82A}">
                    <a16:rowId xmlns:a16="http://schemas.microsoft.com/office/drawing/2014/main" val="724963503"/>
                  </a:ext>
                </a:extLst>
              </a:tr>
              <a:tr h="427310">
                <a:tc>
                  <a:txBody>
                    <a:bodyPr/>
                    <a:lstStyle/>
                    <a:p>
                      <a:pPr algn="ctr" fontAlgn="ctr"/>
                      <a:r>
                        <a:rPr lang="vi-VN" sz="2400" b="0" i="0" u="none" strike="noStrike" dirty="0">
                          <a:solidFill>
                            <a:srgbClr val="000000"/>
                          </a:solidFill>
                          <a:effectLst/>
                          <a:latin typeface="Bahnschrift SemiBold Condensed" panose="020B0502040204020203" pitchFamily="34" charset="0"/>
                        </a:rPr>
                        <a:t>Sản lươn lương thực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129.2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123.7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132.7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131.2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118.9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extLst>
                  <a:ext uri="{0D108BD9-81ED-4DB2-BD59-A6C34878D82A}">
                    <a16:rowId xmlns:a16="http://schemas.microsoft.com/office/drawing/2014/main" val="1110496868"/>
                  </a:ext>
                </a:extLst>
              </a:tr>
              <a:tr h="738487">
                <a:tc>
                  <a:txBody>
                    <a:bodyPr/>
                    <a:lstStyle/>
                    <a:p>
                      <a:pPr algn="ctr" fontAlgn="ctr"/>
                      <a:r>
                        <a:rPr lang="vi-VN" sz="2400" b="0" i="0" u="none" strike="noStrike" dirty="0">
                          <a:solidFill>
                            <a:srgbClr val="000000"/>
                          </a:solidFill>
                          <a:effectLst/>
                          <a:latin typeface="Bahnschrift SemiBold Condensed" panose="020B0502040204020203" pitchFamily="34" charset="0"/>
                        </a:rPr>
                        <a:t>Bỉnh quân lươn</a:t>
                      </a:r>
                      <a:r>
                        <a:rPr lang="en-US" sz="2400" b="0" i="0" u="none" strike="noStrike" dirty="0">
                          <a:solidFill>
                            <a:srgbClr val="000000"/>
                          </a:solidFill>
                          <a:effectLst/>
                          <a:latin typeface="Bahnschrift SemiBold Condensed" panose="020B0502040204020203" pitchFamily="34" charset="0"/>
                        </a:rPr>
                        <a:t>g</a:t>
                      </a:r>
                      <a:r>
                        <a:rPr lang="vi-VN" sz="2400" b="0" i="0" u="none" strike="noStrike" dirty="0">
                          <a:solidFill>
                            <a:srgbClr val="000000"/>
                          </a:solidFill>
                          <a:effectLst/>
                          <a:latin typeface="Bahnschrift SemiBold Condensed" panose="020B0502040204020203" pitchFamily="34" charset="0"/>
                        </a:rPr>
                        <a:t> thực theo đầu người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07C"/>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105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tc>
                  <a:txBody>
                    <a:bodyPr/>
                    <a:lstStyle/>
                    <a:p>
                      <a:pPr marL="0" algn="ctr" defTabSz="914400" rtl="0" eaLnBrk="1" fontAlgn="b" latinLnBrk="0" hangingPunct="1"/>
                      <a:r>
                        <a:rPr lang="en-US" sz="2400" b="0" i="0" u="none" strike="noStrike" kern="1200" dirty="0">
                          <a:solidFill>
                            <a:srgbClr val="000000"/>
                          </a:solidFill>
                          <a:effectLst/>
                          <a:latin typeface="Bahnschrift SemiBold Condensed" panose="020B0502040204020203" pitchFamily="34" charset="0"/>
                          <a:ea typeface="+mn-ea"/>
                          <a:cs typeface="+mn-cs"/>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7EE"/>
                    </a:solidFill>
                  </a:tcPr>
                </a:tc>
                <a:extLst>
                  <a:ext uri="{0D108BD9-81ED-4DB2-BD59-A6C34878D82A}">
                    <a16:rowId xmlns:a16="http://schemas.microsoft.com/office/drawing/2014/main" val="3555883079"/>
                  </a:ext>
                </a:extLst>
              </a:tr>
            </a:tbl>
          </a:graphicData>
        </a:graphic>
      </p:graphicFrame>
      <p:sp>
        <p:nvSpPr>
          <p:cNvPr id="15" name="Rectangle 14"/>
          <p:cNvSpPr/>
          <p:nvPr/>
        </p:nvSpPr>
        <p:spPr>
          <a:xfrm>
            <a:off x="6096000" y="5851335"/>
            <a:ext cx="6096000" cy="461665"/>
          </a:xfrm>
          <a:prstGeom prst="rect">
            <a:avLst/>
          </a:prstGeom>
        </p:spPr>
        <p:txBody>
          <a:bodyPr>
            <a:spAutoFit/>
          </a:bodyPr>
          <a:lstStyle/>
          <a:p>
            <a:pPr algn="r"/>
            <a:r>
              <a:rPr lang="en-US" sz="2400" i="1" dirty="0">
                <a:latin typeface="Times New Roman" panose="02020603050405020304" pitchFamily="18" charset="0"/>
                <a:cs typeface="Times New Roman" panose="02020603050405020304" pitchFamily="18" charset="0"/>
              </a:rPr>
              <a:t>Nguồn: https://www.gso.gov.vn</a:t>
            </a:r>
          </a:p>
        </p:txBody>
      </p:sp>
      <p:sp>
        <p:nvSpPr>
          <p:cNvPr id="16" name="Rectangle 15"/>
          <p:cNvSpPr/>
          <p:nvPr/>
        </p:nvSpPr>
        <p:spPr>
          <a:xfrm>
            <a:off x="4085075" y="1350807"/>
            <a:ext cx="7946666" cy="1384995"/>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Bảng s</a:t>
            </a:r>
            <a:r>
              <a:rPr lang="en-US" sz="2800" dirty="0">
                <a:latin typeface="Times New Roman" panose="02020603050405020304" pitchFamily="18" charset="0"/>
                <a:cs typeface="Times New Roman" panose="02020603050405020304" pitchFamily="18" charset="0"/>
              </a:rPr>
              <a:t>ố</a:t>
            </a:r>
            <a:r>
              <a:rPr lang="vi-VN" sz="2800" dirty="0">
                <a:latin typeface="Times New Roman" panose="02020603050405020304" pitchFamily="18" charset="0"/>
                <a:cs typeface="Times New Roman" panose="02020603050405020304" pitchFamily="18" charset="0"/>
              </a:rPr>
              <a:t> liệu v</a:t>
            </a:r>
            <a:r>
              <a:rPr lang="en-US" sz="2800" dirty="0">
                <a:latin typeface="Times New Roman" panose="02020603050405020304" pitchFamily="18" charset="0"/>
                <a:cs typeface="Times New Roman" panose="02020603050405020304" pitchFamily="18" charset="0"/>
              </a:rPr>
              <a:t>ề</a:t>
            </a:r>
            <a:r>
              <a:rPr lang="vi-VN" sz="2800" dirty="0">
                <a:latin typeface="Times New Roman" panose="02020603050405020304" pitchFamily="18" charset="0"/>
                <a:cs typeface="Times New Roman" panose="02020603050405020304" pitchFamily="18" charset="0"/>
              </a:rPr>
              <a:t> tốc độ tăng dân số, sản lượng lương thực và bình quân lương thực theo đầu người của vùng Đồng bằng sông Hồng qua các năm</a:t>
            </a: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10015089" y="2222064"/>
            <a:ext cx="2096408" cy="553357"/>
          </a:xfrm>
          <a:prstGeom prst="rect">
            <a:avLst/>
          </a:prstGeom>
        </p:spPr>
        <p:txBody>
          <a:bodyPr wrap="none">
            <a:spAutoFit/>
          </a:bodyPr>
          <a:lstStyle/>
          <a:p>
            <a:pPr indent="180340" algn="r">
              <a:lnSpc>
                <a:spcPct val="107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 vị: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Title 7"/>
          <p:cNvSpPr>
            <a:spLocks noGrp="1"/>
          </p:cNvSpPr>
          <p:nvPr>
            <p:ph type="title" idx="6"/>
          </p:nvPr>
        </p:nvSpPr>
        <p:spPr>
          <a:xfrm>
            <a:off x="102703" y="61132"/>
            <a:ext cx="3619004" cy="993934"/>
          </a:xfrm>
        </p:spPr>
        <p:txBody>
          <a:bodyPr/>
          <a:lstStyle/>
          <a:p>
            <a:r>
              <a:rPr lang="en-US" dirty="0">
                <a:solidFill>
                  <a:srgbClr val="FF0000"/>
                </a:solidFill>
                <a:latin typeface="Times New Roman" panose="02020603050405020304" pitchFamily="18" charset="0"/>
                <a:cs typeface="Times New Roman" panose="02020603050405020304" pitchFamily="18" charset="0"/>
              </a:rPr>
              <a:t>BÀI TẬP 1</a:t>
            </a:r>
          </a:p>
        </p:txBody>
      </p:sp>
      <p:grpSp>
        <p:nvGrpSpPr>
          <p:cNvPr id="36" name="Group 35"/>
          <p:cNvGrpSpPr/>
          <p:nvPr/>
        </p:nvGrpSpPr>
        <p:grpSpPr>
          <a:xfrm>
            <a:off x="1265350" y="1093622"/>
            <a:ext cx="1566931" cy="1566931"/>
            <a:chOff x="1545920" y="1055066"/>
            <a:chExt cx="1566931" cy="1566931"/>
          </a:xfrm>
        </p:grpSpPr>
        <p:pic>
          <p:nvPicPr>
            <p:cNvPr id="37" name="Picture 36"/>
            <p:cNvPicPr>
              <a:picLocks noChangeAspect="1"/>
            </p:cNvPicPr>
            <p:nvPr/>
          </p:nvPicPr>
          <p:blipFill>
            <a:blip r:embed="rId6"/>
            <a:stretch>
              <a:fillRect/>
            </a:stretch>
          </p:blipFill>
          <p:spPr>
            <a:xfrm>
              <a:off x="1545920" y="1055066"/>
              <a:ext cx="1566931" cy="1566931"/>
            </a:xfrm>
            <a:prstGeom prst="rect">
              <a:avLst/>
            </a:prstGeom>
          </p:spPr>
        </p:pic>
        <p:sp>
          <p:nvSpPr>
            <p:cNvPr id="38" name="Oval 37"/>
            <p:cNvSpPr/>
            <p:nvPr/>
          </p:nvSpPr>
          <p:spPr>
            <a:xfrm>
              <a:off x="1782233" y="1265767"/>
              <a:ext cx="1119916" cy="1119916"/>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Times New Roman" panose="02020603050405020304" pitchFamily="18" charset="0"/>
                  <a:cs typeface="Times New Roman" panose="02020603050405020304" pitchFamily="18" charset="0"/>
                </a:rPr>
                <a:t>1</a:t>
              </a:r>
            </a:p>
          </p:txBody>
        </p:sp>
      </p:grpSp>
      <p:sp>
        <p:nvSpPr>
          <p:cNvPr id="39" name="Rectangle 38"/>
          <p:cNvSpPr/>
          <p:nvPr/>
        </p:nvSpPr>
        <p:spPr>
          <a:xfrm>
            <a:off x="5397500" y="6352619"/>
            <a:ext cx="6794500" cy="830997"/>
          </a:xfrm>
          <a:prstGeom prst="rect">
            <a:avLst/>
          </a:prstGeom>
        </p:spPr>
        <p:txBody>
          <a:bodyPr wrap="square">
            <a:spAutoFit/>
          </a:bodyPr>
          <a:lstStyle/>
          <a:p>
            <a:pPr algn="r"/>
            <a:r>
              <a:rPr lang="en-US" sz="2400" i="1" dirty="0">
                <a:latin typeface="Times New Roman" panose="02020603050405020304" pitchFamily="18" charset="0"/>
                <a:cs typeface="Times New Roman" panose="02020603050405020304" pitchFamily="18" charset="0"/>
              </a:rPr>
              <a:t>Lưu ý: Tổng cục thống kê tính Quảng Ninh vào ĐBSH</a:t>
            </a:r>
          </a:p>
        </p:txBody>
      </p:sp>
    </p:spTree>
    <p:extLst>
      <p:ext uri="{BB962C8B-B14F-4D97-AF65-F5344CB8AC3E}">
        <p14:creationId xmlns:p14="http://schemas.microsoft.com/office/powerpoint/2010/main" val="2751643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circle(in)">
                                      <p:cBhvr>
                                        <p:cTn id="10" dur="2000"/>
                                        <p:tgtEl>
                                          <p:spTgt spid="410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0" y="766367"/>
            <a:ext cx="12103100" cy="732400"/>
          </a:xfrm>
        </p:spPr>
        <p:txBody>
          <a:bodyPr/>
          <a:lstStyle/>
          <a:p>
            <a:r>
              <a:rPr lang="en-US" sz="2800" dirty="0">
                <a:solidFill>
                  <a:srgbClr val="FF0000"/>
                </a:solidFill>
                <a:latin typeface="Times New Roman" panose="02020603050405020304" pitchFamily="18" charset="0"/>
                <a:cs typeface="Times New Roman" panose="02020603050405020304" pitchFamily="18" charset="0"/>
              </a:rPr>
              <a:t>Biểu đồ </a:t>
            </a:r>
            <a:r>
              <a:rPr lang="vi-VN" sz="2800" dirty="0">
                <a:solidFill>
                  <a:srgbClr val="FF0000"/>
                </a:solidFill>
                <a:latin typeface="Times New Roman" panose="02020603050405020304" pitchFamily="18" charset="0"/>
                <a:cs typeface="Times New Roman" panose="02020603050405020304" pitchFamily="18" charset="0"/>
              </a:rPr>
              <a:t>thể hiện tốc độ tăng</a:t>
            </a:r>
            <a:r>
              <a:rPr lang="en-US" sz="2800" dirty="0">
                <a:solidFill>
                  <a:srgbClr val="FF0000"/>
                </a:solidFill>
                <a:latin typeface="Times New Roman" panose="02020603050405020304" pitchFamily="18" charset="0"/>
                <a:cs typeface="Times New Roman" panose="02020603050405020304" pitchFamily="18" charset="0"/>
              </a:rPr>
              <a:t> trưởng</a:t>
            </a:r>
            <a:r>
              <a:rPr lang="vi-VN" sz="2800" dirty="0">
                <a:solidFill>
                  <a:srgbClr val="FF0000"/>
                </a:solidFill>
                <a:latin typeface="Times New Roman" panose="02020603050405020304" pitchFamily="18" charset="0"/>
                <a:cs typeface="Times New Roman" panose="02020603050405020304" pitchFamily="18" charset="0"/>
              </a:rPr>
              <a:t> </a:t>
            </a:r>
            <a:br>
              <a:rPr lang="en-US"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dân số, sản lượng lương thực và bình quân lương thực theo đầu người</a:t>
            </a:r>
            <a:br>
              <a:rPr lang="en-US"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 của vùng </a:t>
            </a:r>
            <a:r>
              <a:rPr lang="en-US" sz="2800" dirty="0">
                <a:solidFill>
                  <a:srgbClr val="FF0000"/>
                </a:solidFill>
                <a:latin typeface="Times New Roman" panose="02020603050405020304" pitchFamily="18" charset="0"/>
                <a:cs typeface="Times New Roman" panose="02020603050405020304" pitchFamily="18" charset="0"/>
              </a:rPr>
              <a:t>Đ</a:t>
            </a:r>
            <a:r>
              <a:rPr lang="vi-VN" sz="2800" dirty="0">
                <a:solidFill>
                  <a:srgbClr val="FF0000"/>
                </a:solidFill>
                <a:latin typeface="Times New Roman" panose="02020603050405020304" pitchFamily="18" charset="0"/>
                <a:cs typeface="Times New Roman" panose="02020603050405020304" pitchFamily="18" charset="0"/>
              </a:rPr>
              <a:t>ồng bằng sông </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ồng qua các năm</a:t>
            </a:r>
            <a:endParaRPr lang="en-US" sz="2800"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Chart 8"/>
          <p:cNvGraphicFramePr>
            <a:graphicFrameLocks/>
          </p:cNvGraphicFramePr>
          <p:nvPr>
            <p:extLst>
              <p:ext uri="{D42A27DB-BD31-4B8C-83A1-F6EECF244321}">
                <p14:modId xmlns:p14="http://schemas.microsoft.com/office/powerpoint/2010/main" val="2223673450"/>
              </p:ext>
            </p:extLst>
          </p:nvPr>
        </p:nvGraphicFramePr>
        <p:xfrm>
          <a:off x="529388" y="1132567"/>
          <a:ext cx="11053012" cy="5614741"/>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p:cNvCxnSpPr/>
          <p:nvPr/>
        </p:nvCxnSpPr>
        <p:spPr>
          <a:xfrm>
            <a:off x="9607826" y="5424924"/>
            <a:ext cx="9409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33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7728827" y="1065299"/>
            <a:ext cx="45141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vi-VN" altLang="en-US" sz="4000" b="1"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Nhận xét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6767542" y="177800"/>
            <a:ext cx="51829" cy="6680200"/>
          </a:xfrm>
          <a:prstGeom prst="rect">
            <a:avLst/>
          </a:prstGeom>
          <a:solidFill>
            <a:srgbClr val="FDC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Title 7"/>
          <p:cNvSpPr>
            <a:spLocks noGrp="1"/>
          </p:cNvSpPr>
          <p:nvPr>
            <p:ph type="title" idx="6"/>
          </p:nvPr>
        </p:nvSpPr>
        <p:spPr>
          <a:xfrm>
            <a:off x="159650" y="406329"/>
            <a:ext cx="6193992" cy="1112306"/>
          </a:xfrm>
        </p:spPr>
        <p:txBody>
          <a:bodyPr/>
          <a:lstStyle/>
          <a:p>
            <a:r>
              <a:rPr lang="en-US" sz="2400" dirty="0">
                <a:solidFill>
                  <a:srgbClr val="FF0000"/>
                </a:solidFill>
                <a:latin typeface="Times New Roman" panose="02020603050405020304" pitchFamily="18" charset="0"/>
                <a:cs typeface="Times New Roman" panose="02020603050405020304" pitchFamily="18" charset="0"/>
              </a:rPr>
              <a:t>Biểu đồ </a:t>
            </a:r>
            <a:r>
              <a:rPr lang="vi-VN" sz="2400" dirty="0">
                <a:solidFill>
                  <a:srgbClr val="FF0000"/>
                </a:solidFill>
                <a:latin typeface="Times New Roman" panose="02020603050405020304" pitchFamily="18" charset="0"/>
                <a:cs typeface="Times New Roman" panose="02020603050405020304" pitchFamily="18" charset="0"/>
              </a:rPr>
              <a:t>thể hiện tốc độ tăng</a:t>
            </a:r>
            <a:r>
              <a:rPr lang="en-US" sz="2400" dirty="0">
                <a:solidFill>
                  <a:srgbClr val="FF0000"/>
                </a:solidFill>
                <a:latin typeface="Times New Roman" panose="02020603050405020304" pitchFamily="18" charset="0"/>
                <a:cs typeface="Times New Roman" panose="02020603050405020304" pitchFamily="18" charset="0"/>
              </a:rPr>
              <a:t> trưởng</a:t>
            </a:r>
            <a:r>
              <a:rPr lang="vi-VN" sz="2400" dirty="0">
                <a:solidFill>
                  <a:srgbClr val="FF0000"/>
                </a:solidFill>
                <a:latin typeface="Times New Roman" panose="02020603050405020304" pitchFamily="18" charset="0"/>
                <a:cs typeface="Times New Roman" panose="02020603050405020304" pitchFamily="18" charset="0"/>
              </a:rPr>
              <a:t> dân số, sản lượng lương thực và bình quân lương thực theo đầu người</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 của vùng </a:t>
            </a:r>
            <a:r>
              <a:rPr lang="en-US" sz="2400" dirty="0">
                <a:solidFill>
                  <a:srgbClr val="FF0000"/>
                </a:solidFill>
                <a:latin typeface="Times New Roman" panose="02020603050405020304" pitchFamily="18" charset="0"/>
                <a:cs typeface="Times New Roman" panose="02020603050405020304" pitchFamily="18" charset="0"/>
              </a:rPr>
              <a:t>Đ</a:t>
            </a:r>
            <a:r>
              <a:rPr lang="vi-VN" sz="2400" dirty="0">
                <a:solidFill>
                  <a:srgbClr val="FF0000"/>
                </a:solidFill>
                <a:latin typeface="Times New Roman" panose="02020603050405020304" pitchFamily="18" charset="0"/>
                <a:cs typeface="Times New Roman" panose="02020603050405020304" pitchFamily="18" charset="0"/>
              </a:rPr>
              <a:t>ồng bằng sông </a:t>
            </a:r>
            <a:r>
              <a:rPr lang="en-US" sz="2400" dirty="0">
                <a:solidFill>
                  <a:srgbClr val="FF0000"/>
                </a:solidFill>
                <a:latin typeface="Times New Roman" panose="02020603050405020304" pitchFamily="18" charset="0"/>
                <a:cs typeface="Times New Roman" panose="02020603050405020304" pitchFamily="18" charset="0"/>
              </a:rPr>
              <a:t>H</a:t>
            </a:r>
            <a:r>
              <a:rPr lang="vi-VN" sz="2400" dirty="0">
                <a:solidFill>
                  <a:srgbClr val="FF0000"/>
                </a:solidFill>
                <a:latin typeface="Times New Roman" panose="02020603050405020304" pitchFamily="18" charset="0"/>
                <a:cs typeface="Times New Roman" panose="02020603050405020304" pitchFamily="18" charset="0"/>
              </a:rPr>
              <a:t>ồng qua các năm</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16" name="Chart 15"/>
          <p:cNvGraphicFramePr>
            <a:graphicFrameLocks/>
          </p:cNvGraphicFramePr>
          <p:nvPr>
            <p:extLst>
              <p:ext uri="{D42A27DB-BD31-4B8C-83A1-F6EECF244321}">
                <p14:modId xmlns:p14="http://schemas.microsoft.com/office/powerpoint/2010/main" val="3266294419"/>
              </p:ext>
            </p:extLst>
          </p:nvPr>
        </p:nvGraphicFramePr>
        <p:xfrm>
          <a:off x="7951" y="1459825"/>
          <a:ext cx="6597400" cy="5245775"/>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Arrow Connector 18"/>
          <p:cNvCxnSpPr/>
          <p:nvPr/>
        </p:nvCxnSpPr>
        <p:spPr>
          <a:xfrm>
            <a:off x="5412739" y="4969245"/>
            <a:ext cx="9409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Callout 10"/>
          <p:cNvSpPr/>
          <p:nvPr/>
        </p:nvSpPr>
        <p:spPr>
          <a:xfrm>
            <a:off x="5739047" y="839635"/>
            <a:ext cx="1238409" cy="939800"/>
          </a:xfrm>
          <a:prstGeom prst="wedgeEllipseCallout">
            <a:avLst/>
          </a:prstGeom>
          <a:solidFill>
            <a:srgbClr val="DF2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Nhanh nhất</a:t>
            </a:r>
          </a:p>
        </p:txBody>
      </p:sp>
      <p:sp>
        <p:nvSpPr>
          <p:cNvPr id="23" name="Rectangle 1"/>
          <p:cNvSpPr>
            <a:spLocks noChangeArrowheads="1"/>
          </p:cNvSpPr>
          <p:nvPr/>
        </p:nvSpPr>
        <p:spPr bwMode="auto">
          <a:xfrm>
            <a:off x="7102060" y="2653894"/>
            <a:ext cx="51596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TĐTT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 </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dân số tăng NHANH NHẤT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(140.4%)</a:t>
            </a:r>
            <a:endParaRPr kumimoji="0" lang="en-US" alt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Rectangle 1"/>
          <p:cNvSpPr>
            <a:spLocks noChangeArrowheads="1"/>
          </p:cNvSpPr>
          <p:nvPr/>
        </p:nvSpPr>
        <p:spPr bwMode="auto">
          <a:xfrm>
            <a:off x="7278462" y="2128659"/>
            <a:ext cx="48068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200" b="1" noProof="0" dirty="0">
                <a:latin typeface="Times New Roman" panose="02020603050405020304" pitchFamily="18" charset="0"/>
                <a:ea typeface="Tahoma" panose="020B0604030504040204" pitchFamily="34" charset="0"/>
                <a:cs typeface="Times New Roman" panose="02020603050405020304" pitchFamily="18" charset="0"/>
              </a:rPr>
              <a:t>Giai đoạn 1995- 2019 </a:t>
            </a:r>
            <a:endParaRPr kumimoji="0" lang="en-US" altLang="en-US" sz="36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Oval Callout 24"/>
          <p:cNvSpPr/>
          <p:nvPr/>
        </p:nvSpPr>
        <p:spPr>
          <a:xfrm>
            <a:off x="5839932" y="1272941"/>
            <a:ext cx="1137524" cy="939800"/>
          </a:xfrm>
          <a:prstGeom prst="wedgeEllipseCallout">
            <a:avLst/>
          </a:prstGeom>
          <a:solidFill>
            <a:srgbClr val="DF2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Nhanh II</a:t>
            </a:r>
          </a:p>
        </p:txBody>
      </p:sp>
      <p:sp>
        <p:nvSpPr>
          <p:cNvPr id="26" name="Rectangle 1"/>
          <p:cNvSpPr>
            <a:spLocks noChangeArrowheads="1"/>
          </p:cNvSpPr>
          <p:nvPr/>
        </p:nvSpPr>
        <p:spPr bwMode="auto">
          <a:xfrm>
            <a:off x="7116658" y="3453635"/>
            <a:ext cx="48068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TĐTT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 </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SLLT tăng NHANH thứ 2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(118.9%)</a:t>
            </a:r>
            <a:endParaRPr kumimoji="0" lang="en-US" alt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Oval Callout 26"/>
          <p:cNvSpPr/>
          <p:nvPr/>
        </p:nvSpPr>
        <p:spPr>
          <a:xfrm>
            <a:off x="5800928" y="2129593"/>
            <a:ext cx="1105429" cy="939800"/>
          </a:xfrm>
          <a:prstGeom prst="wedgeEllipseCallout">
            <a:avLst/>
          </a:prstGeom>
          <a:solidFill>
            <a:srgbClr val="DF2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Chậm nhất</a:t>
            </a:r>
          </a:p>
        </p:txBody>
      </p:sp>
      <p:sp>
        <p:nvSpPr>
          <p:cNvPr id="28" name="Rectangle 1"/>
          <p:cNvSpPr>
            <a:spLocks noChangeArrowheads="1"/>
          </p:cNvSpPr>
          <p:nvPr/>
        </p:nvSpPr>
        <p:spPr bwMode="auto">
          <a:xfrm>
            <a:off x="7152503" y="4365600"/>
            <a:ext cx="48068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TĐTT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 </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BQLTĐN chậm nhất và giảm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(89.7%)</a:t>
            </a:r>
            <a:endParaRPr kumimoji="0" lang="en-US" alt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195054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path" presetSubtype="0" accel="50000" decel="50000" fill="hold" grpId="1" nodeType="clickEffect">
                                  <p:stCondLst>
                                    <p:cond delay="0"/>
                                  </p:stCondLst>
                                  <p:childTnLst>
                                    <p:animMotion origin="layout" path="M -4.375E-6 -2.22222E-6 L -0.19335 -2.22222E-6 C -0.28007 -2.22222E-6 -0.38671 0.15209 -0.38671 0.2757 L -0.38671 0.55139 " pathEditMode="relative" rAng="0" ptsTypes="AAAA">
                                      <p:cBhvr>
                                        <p:cTn id="16" dur="2000" fill="hold"/>
                                        <p:tgtEl>
                                          <p:spTgt spid="11"/>
                                        </p:tgtEl>
                                        <p:attrNameLst>
                                          <p:attrName>ppt_x</p:attrName>
                                          <p:attrName>ppt_y</p:attrName>
                                        </p:attrNameLst>
                                      </p:cBhvr>
                                      <p:rCtr x="-19336" y="27569"/>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path" presetSubtype="0" accel="50000" decel="50000" fill="hold" grpId="1" nodeType="clickEffect">
                                  <p:stCondLst>
                                    <p:cond delay="0"/>
                                  </p:stCondLst>
                                  <p:childTnLst>
                                    <p:animMotion origin="layout" path="M -1.04167E-6 3.33333E-6 L -0.19336 3.33333E-6 C -0.28008 3.33333E-6 -0.38672 0.15208 -0.38672 0.27569 L -0.38672 0.55139 " pathEditMode="relative" rAng="0" ptsTypes="AAAA">
                                      <p:cBhvr>
                                        <p:cTn id="35" dur="2000" fill="hold"/>
                                        <p:tgtEl>
                                          <p:spTgt spid="25"/>
                                        </p:tgtEl>
                                        <p:attrNameLst>
                                          <p:attrName>ppt_x</p:attrName>
                                          <p:attrName>ppt_y</p:attrName>
                                        </p:attrNameLst>
                                      </p:cBhvr>
                                      <p:rCtr x="-19336" y="27569"/>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path" presetSubtype="0" accel="50000" decel="50000" fill="hold" grpId="1" nodeType="clickEffect">
                                  <p:stCondLst>
                                    <p:cond delay="0"/>
                                  </p:stCondLst>
                                  <p:childTnLst>
                                    <p:animMotion origin="layout" path="M -3.75E-6 4.81481E-6 L -0.19427 4.81481E-6 C -0.28151 4.81481E-6 -0.38854 0.13101 -0.38854 0.2375 L -0.38854 0.47523 " pathEditMode="relative" rAng="0" ptsTypes="AAAA">
                                      <p:cBhvr>
                                        <p:cTn id="49" dur="2000" fill="hold"/>
                                        <p:tgtEl>
                                          <p:spTgt spid="27"/>
                                        </p:tgtEl>
                                        <p:attrNameLst>
                                          <p:attrName>ppt_x</p:attrName>
                                          <p:attrName>ppt_y</p:attrName>
                                        </p:attrNameLst>
                                      </p:cBhvr>
                                      <p:rCtr x="-19427" y="23750"/>
                                    </p:animMotion>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arn(inVertical)">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1" grpId="1" animBg="1"/>
      <p:bldP spid="23" grpId="0"/>
      <p:bldP spid="24" grpId="0"/>
      <p:bldP spid="25" grpId="0" animBg="1"/>
      <p:bldP spid="25" grpId="1" animBg="1"/>
      <p:bldP spid="26" grpId="0"/>
      <p:bldP spid="27" grpId="0" animBg="1"/>
      <p:bldP spid="27" grpId="1"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7355084" y="-3852"/>
            <a:ext cx="45141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vi-VN" altLang="en-US" sz="4000" b="1"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Nhận xét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6767542" y="177800"/>
            <a:ext cx="51829" cy="6680200"/>
          </a:xfrm>
          <a:prstGeom prst="rect">
            <a:avLst/>
          </a:prstGeom>
          <a:solidFill>
            <a:srgbClr val="FDC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5" name="Rectangle 1"/>
          <p:cNvSpPr>
            <a:spLocks noChangeArrowheads="1"/>
          </p:cNvSpPr>
          <p:nvPr/>
        </p:nvSpPr>
        <p:spPr bwMode="auto">
          <a:xfrm>
            <a:off x="7355084" y="641885"/>
            <a:ext cx="52939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800" b="1" i="1" noProof="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Nhìn vào năm cuối cùng - 2019 </a:t>
            </a:r>
            <a:endParaRPr kumimoji="0" lang="en-US" altLang="en-US" sz="3200" b="0" i="1"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itle 7"/>
          <p:cNvSpPr>
            <a:spLocks noGrp="1"/>
          </p:cNvSpPr>
          <p:nvPr>
            <p:ph type="title" idx="6"/>
          </p:nvPr>
        </p:nvSpPr>
        <p:spPr>
          <a:xfrm>
            <a:off x="159651" y="347519"/>
            <a:ext cx="5723540" cy="1112306"/>
          </a:xfrm>
        </p:spPr>
        <p:txBody>
          <a:bodyPr/>
          <a:lstStyle/>
          <a:p>
            <a:r>
              <a:rPr lang="en-US" sz="2400" dirty="0">
                <a:solidFill>
                  <a:srgbClr val="FF0000"/>
                </a:solidFill>
                <a:latin typeface="Times New Roman" panose="02020603050405020304" pitchFamily="18" charset="0"/>
                <a:cs typeface="Times New Roman" panose="02020603050405020304" pitchFamily="18" charset="0"/>
              </a:rPr>
              <a:t>Biểu đồ </a:t>
            </a:r>
            <a:r>
              <a:rPr lang="vi-VN" sz="2400" dirty="0">
                <a:solidFill>
                  <a:srgbClr val="FF0000"/>
                </a:solidFill>
                <a:latin typeface="Times New Roman" panose="02020603050405020304" pitchFamily="18" charset="0"/>
                <a:cs typeface="Times New Roman" panose="02020603050405020304" pitchFamily="18" charset="0"/>
              </a:rPr>
              <a:t>thể hiện tốc độ tăng</a:t>
            </a:r>
            <a:r>
              <a:rPr lang="en-US" sz="2400" dirty="0">
                <a:solidFill>
                  <a:srgbClr val="FF0000"/>
                </a:solidFill>
                <a:latin typeface="Times New Roman" panose="02020603050405020304" pitchFamily="18" charset="0"/>
                <a:cs typeface="Times New Roman" panose="02020603050405020304" pitchFamily="18" charset="0"/>
              </a:rPr>
              <a:t> trưởng</a:t>
            </a:r>
            <a:r>
              <a:rPr lang="vi-VN" sz="2400" dirty="0">
                <a:solidFill>
                  <a:srgbClr val="FF0000"/>
                </a:solidFill>
                <a:latin typeface="Times New Roman" panose="02020603050405020304" pitchFamily="18" charset="0"/>
                <a:cs typeface="Times New Roman" panose="02020603050405020304" pitchFamily="18" charset="0"/>
              </a:rPr>
              <a:t> dân số, sản lượng lương thực và bình quân lương thực theo đầu người</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 của vùng </a:t>
            </a:r>
            <a:r>
              <a:rPr lang="en-US" sz="2400" dirty="0">
                <a:solidFill>
                  <a:srgbClr val="FF0000"/>
                </a:solidFill>
                <a:latin typeface="Times New Roman" panose="02020603050405020304" pitchFamily="18" charset="0"/>
                <a:cs typeface="Times New Roman" panose="02020603050405020304" pitchFamily="18" charset="0"/>
              </a:rPr>
              <a:t>Đ</a:t>
            </a:r>
            <a:r>
              <a:rPr lang="vi-VN" sz="2400" dirty="0">
                <a:solidFill>
                  <a:srgbClr val="FF0000"/>
                </a:solidFill>
                <a:latin typeface="Times New Roman" panose="02020603050405020304" pitchFamily="18" charset="0"/>
                <a:cs typeface="Times New Roman" panose="02020603050405020304" pitchFamily="18" charset="0"/>
              </a:rPr>
              <a:t>ồng bằng sông </a:t>
            </a:r>
            <a:r>
              <a:rPr lang="en-US" sz="2400" dirty="0">
                <a:solidFill>
                  <a:srgbClr val="FF0000"/>
                </a:solidFill>
                <a:latin typeface="Times New Roman" panose="02020603050405020304" pitchFamily="18" charset="0"/>
                <a:cs typeface="Times New Roman" panose="02020603050405020304" pitchFamily="18" charset="0"/>
              </a:rPr>
              <a:t>H</a:t>
            </a:r>
            <a:r>
              <a:rPr lang="vi-VN" sz="2400" dirty="0">
                <a:solidFill>
                  <a:srgbClr val="FF0000"/>
                </a:solidFill>
                <a:latin typeface="Times New Roman" panose="02020603050405020304" pitchFamily="18" charset="0"/>
                <a:cs typeface="Times New Roman" panose="02020603050405020304" pitchFamily="18" charset="0"/>
              </a:rPr>
              <a:t>ồng qua các năm</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16" name="Chart 15"/>
          <p:cNvGraphicFramePr>
            <a:graphicFrameLocks/>
          </p:cNvGraphicFramePr>
          <p:nvPr>
            <p:extLst>
              <p:ext uri="{D42A27DB-BD31-4B8C-83A1-F6EECF244321}">
                <p14:modId xmlns:p14="http://schemas.microsoft.com/office/powerpoint/2010/main" val="296495412"/>
              </p:ext>
            </p:extLst>
          </p:nvPr>
        </p:nvGraphicFramePr>
        <p:xfrm>
          <a:off x="7951" y="1459825"/>
          <a:ext cx="6597400" cy="5245775"/>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Arrow Connector 16"/>
          <p:cNvCxnSpPr/>
          <p:nvPr/>
        </p:nvCxnSpPr>
        <p:spPr>
          <a:xfrm>
            <a:off x="-3041374" y="6310767"/>
            <a:ext cx="9409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12739" y="4969245"/>
            <a:ext cx="9409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1"/>
          <p:cNvSpPr>
            <a:spLocks noChangeArrowheads="1"/>
          </p:cNvSpPr>
          <p:nvPr/>
        </p:nvSpPr>
        <p:spPr bwMode="auto">
          <a:xfrm>
            <a:off x="6920257" y="1834692"/>
            <a:ext cx="51596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TĐTT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 </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dân số tăng NHANH NHẤT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(140.4%)</a:t>
            </a:r>
            <a:endParaRPr kumimoji="0" lang="en-US" alt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Rectangle 1"/>
          <p:cNvSpPr>
            <a:spLocks noChangeArrowheads="1"/>
          </p:cNvSpPr>
          <p:nvPr/>
        </p:nvSpPr>
        <p:spPr bwMode="auto">
          <a:xfrm>
            <a:off x="7715204" y="1196747"/>
            <a:ext cx="48068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200" b="1" noProof="0" dirty="0">
                <a:latin typeface="Times New Roman" panose="02020603050405020304" pitchFamily="18" charset="0"/>
                <a:ea typeface="Tahoma" panose="020B0604030504040204" pitchFamily="34" charset="0"/>
                <a:cs typeface="Times New Roman" panose="02020603050405020304" pitchFamily="18" charset="0"/>
              </a:rPr>
              <a:t>Giai đoạn 1995- 2019 </a:t>
            </a:r>
            <a:endParaRPr kumimoji="0" lang="en-US" altLang="en-US" sz="36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1"/>
          <p:cNvSpPr>
            <a:spLocks noChangeArrowheads="1"/>
          </p:cNvSpPr>
          <p:nvPr/>
        </p:nvSpPr>
        <p:spPr bwMode="auto">
          <a:xfrm>
            <a:off x="6981562" y="2711026"/>
            <a:ext cx="48068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TĐTT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 </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SLLT tăng NHANH thứ 2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(118.9%)</a:t>
            </a:r>
            <a:endParaRPr kumimoji="0" lang="en-US" alt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1"/>
          <p:cNvSpPr>
            <a:spLocks noChangeArrowheads="1"/>
          </p:cNvSpPr>
          <p:nvPr/>
        </p:nvSpPr>
        <p:spPr bwMode="auto">
          <a:xfrm>
            <a:off x="6920257" y="3517900"/>
            <a:ext cx="48068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TĐTT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 </a:t>
            </a:r>
            <a:r>
              <a:rPr lang="en-US" altLang="en-US" sz="2400" b="1" noProof="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BQLTĐN chậm nhất và giảm </a:t>
            </a: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(89.7%)</a:t>
            </a:r>
            <a:endParaRPr kumimoji="0" lang="en-US" alt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Rectangle 1"/>
          <p:cNvSpPr>
            <a:spLocks noChangeArrowheads="1"/>
          </p:cNvSpPr>
          <p:nvPr/>
        </p:nvSpPr>
        <p:spPr bwMode="auto">
          <a:xfrm>
            <a:off x="6981562" y="4486471"/>
            <a:ext cx="51587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i="1" noProof="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Nhìn vào những năm ở giữa </a:t>
            </a:r>
            <a:r>
              <a:rPr lang="en-US" altLang="en-US" sz="2400" b="1" i="1" noProof="0" dirty="0">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liên tục/ không liên tục</a:t>
            </a:r>
            <a:endParaRPr kumimoji="0" lang="en-US" altLang="en-US" sz="2800" b="0" i="1"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4" name="Straight Arrow Connector 13"/>
          <p:cNvCxnSpPr/>
          <p:nvPr/>
        </p:nvCxnSpPr>
        <p:spPr>
          <a:xfrm flipV="1">
            <a:off x="972152" y="2160861"/>
            <a:ext cx="904774" cy="553463"/>
          </a:xfrm>
          <a:prstGeom prst="straightConnector1">
            <a:avLst/>
          </a:prstGeom>
          <a:ln w="19050">
            <a:solidFill>
              <a:srgbClr val="7030A0"/>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9611219">
            <a:off x="977645" y="1943997"/>
            <a:ext cx="941905" cy="461665"/>
          </a:xfrm>
          <a:prstGeom prst="rect">
            <a:avLst/>
          </a:prstGeom>
          <a:noFill/>
        </p:spPr>
        <p:txBody>
          <a:bodyPr wrap="square" rtlCol="0">
            <a:spAutoFit/>
          </a:bodyPr>
          <a:lstStyle/>
          <a:p>
            <a:r>
              <a:rPr lang="en-US" sz="2400" i="1" dirty="0">
                <a:solidFill>
                  <a:srgbClr val="7030A0"/>
                </a:solidFill>
                <a:latin typeface="Times New Roman" panose="02020603050405020304" pitchFamily="18" charset="0"/>
                <a:cs typeface="Times New Roman" panose="02020603050405020304" pitchFamily="18" charset="0"/>
              </a:rPr>
              <a:t>tăng</a:t>
            </a:r>
          </a:p>
        </p:txBody>
      </p:sp>
      <p:cxnSp>
        <p:nvCxnSpPr>
          <p:cNvPr id="33" name="Straight Arrow Connector 32"/>
          <p:cNvCxnSpPr/>
          <p:nvPr/>
        </p:nvCxnSpPr>
        <p:spPr>
          <a:xfrm>
            <a:off x="1992281" y="2133389"/>
            <a:ext cx="1101185" cy="191403"/>
          </a:xfrm>
          <a:prstGeom prst="straightConnector1">
            <a:avLst/>
          </a:prstGeom>
          <a:ln w="19050">
            <a:solidFill>
              <a:srgbClr val="7030A0"/>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517816">
            <a:off x="2014831" y="1791592"/>
            <a:ext cx="884799" cy="461665"/>
          </a:xfrm>
          <a:prstGeom prst="rect">
            <a:avLst/>
          </a:prstGeom>
          <a:noFill/>
        </p:spPr>
        <p:txBody>
          <a:bodyPr wrap="square" rtlCol="0">
            <a:spAutoFit/>
          </a:bodyPr>
          <a:lstStyle/>
          <a:p>
            <a:r>
              <a:rPr lang="en-US" sz="2400" i="1" dirty="0">
                <a:solidFill>
                  <a:srgbClr val="7030A0"/>
                </a:solidFill>
                <a:latin typeface="Times New Roman" panose="02020603050405020304" pitchFamily="18" charset="0"/>
                <a:cs typeface="Times New Roman" panose="02020603050405020304" pitchFamily="18" charset="0"/>
              </a:rPr>
              <a:t>giảm</a:t>
            </a:r>
          </a:p>
        </p:txBody>
      </p:sp>
      <p:cxnSp>
        <p:nvCxnSpPr>
          <p:cNvPr id="36" name="Straight Arrow Connector 35"/>
          <p:cNvCxnSpPr/>
          <p:nvPr/>
        </p:nvCxnSpPr>
        <p:spPr>
          <a:xfrm flipV="1">
            <a:off x="3071832" y="2133389"/>
            <a:ext cx="1007353" cy="183285"/>
          </a:xfrm>
          <a:prstGeom prst="straightConnector1">
            <a:avLst/>
          </a:prstGeom>
          <a:ln w="19050">
            <a:solidFill>
              <a:srgbClr val="7030A0"/>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0706477">
            <a:off x="3055086" y="1776027"/>
            <a:ext cx="955815" cy="461665"/>
          </a:xfrm>
          <a:prstGeom prst="rect">
            <a:avLst/>
          </a:prstGeom>
          <a:noFill/>
        </p:spPr>
        <p:txBody>
          <a:bodyPr wrap="square" rtlCol="0">
            <a:spAutoFit/>
          </a:bodyPr>
          <a:lstStyle/>
          <a:p>
            <a:r>
              <a:rPr lang="en-US" sz="2400" i="1" dirty="0">
                <a:solidFill>
                  <a:srgbClr val="7030A0"/>
                </a:solidFill>
                <a:latin typeface="Times New Roman" panose="02020603050405020304" pitchFamily="18" charset="0"/>
                <a:cs typeface="Times New Roman" panose="02020603050405020304" pitchFamily="18" charset="0"/>
              </a:rPr>
              <a:t>tăng</a:t>
            </a:r>
          </a:p>
        </p:txBody>
      </p:sp>
      <p:cxnSp>
        <p:nvCxnSpPr>
          <p:cNvPr id="39" name="Straight Arrow Connector 38"/>
          <p:cNvCxnSpPr/>
          <p:nvPr/>
        </p:nvCxnSpPr>
        <p:spPr>
          <a:xfrm>
            <a:off x="4100702" y="2133390"/>
            <a:ext cx="1935204" cy="438741"/>
          </a:xfrm>
          <a:prstGeom prst="straightConnector1">
            <a:avLst/>
          </a:prstGeom>
          <a:ln w="19050">
            <a:solidFill>
              <a:srgbClr val="7030A0"/>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004283">
            <a:off x="4215061" y="1826759"/>
            <a:ext cx="996974" cy="461665"/>
          </a:xfrm>
          <a:prstGeom prst="rect">
            <a:avLst/>
          </a:prstGeom>
          <a:noFill/>
        </p:spPr>
        <p:txBody>
          <a:bodyPr wrap="square" rtlCol="0">
            <a:spAutoFit/>
          </a:bodyPr>
          <a:lstStyle/>
          <a:p>
            <a:r>
              <a:rPr lang="en-US" sz="2400" i="1" dirty="0">
                <a:solidFill>
                  <a:srgbClr val="7030A0"/>
                </a:solidFill>
                <a:latin typeface="Times New Roman" panose="02020603050405020304" pitchFamily="18" charset="0"/>
                <a:cs typeface="Times New Roman" panose="02020603050405020304" pitchFamily="18" charset="0"/>
              </a:rPr>
              <a:t>giảm</a:t>
            </a:r>
          </a:p>
        </p:txBody>
      </p:sp>
      <p:sp>
        <p:nvSpPr>
          <p:cNvPr id="42" name="Rectangle 1"/>
          <p:cNvSpPr>
            <a:spLocks noChangeArrowheads="1"/>
          </p:cNvSpPr>
          <p:nvPr/>
        </p:nvSpPr>
        <p:spPr bwMode="auto">
          <a:xfrm>
            <a:off x="7032362" y="5343109"/>
            <a:ext cx="51596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TĐTT của </a:t>
            </a:r>
            <a:r>
              <a:rPr lang="en-US" altLang="en-US" sz="2400" b="1"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sản lượng lương thực, sản lượng lương thực bình quân đầu người </a:t>
            </a:r>
            <a:r>
              <a:rPr lang="en-US" alt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KHÔNG liên tục</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1"/>
          <p:cNvSpPr>
            <a:spLocks noChangeArrowheads="1"/>
          </p:cNvSpPr>
          <p:nvPr/>
        </p:nvSpPr>
        <p:spPr bwMode="auto">
          <a:xfrm>
            <a:off x="7032362" y="6543438"/>
            <a:ext cx="51596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noProof="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TĐTT của </a:t>
            </a:r>
            <a:r>
              <a:rPr lang="en-US" altLang="en-US" sz="2400" b="1"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dân số </a:t>
            </a:r>
            <a:r>
              <a:rPr lang="en-US" alt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liên tục</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57165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par>
                                <p:cTn id="29" presetID="16" presetClass="entr" presetSubtype="2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par>
                                <p:cTn id="37" presetID="16" presetClass="entr" presetSubtype="2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8" grpId="0"/>
      <p:bldP spid="34" grpId="0"/>
      <p:bldP spid="37" grpId="0"/>
      <p:bldP spid="40"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4068719" y="504586"/>
            <a:ext cx="8048541" cy="1257672"/>
          </a:xfrm>
        </p:spPr>
        <p:txBody>
          <a:bodyPr/>
          <a:lstStyle/>
          <a:p>
            <a:r>
              <a:rPr lang="vi-VN" sz="3200" dirty="0">
                <a:solidFill>
                  <a:srgbClr val="FF0000"/>
                </a:solidFill>
                <a:latin typeface="Times New Roman" panose="02020603050405020304" pitchFamily="18" charset="0"/>
                <a:cs typeface="Times New Roman" panose="02020603050405020304" pitchFamily="18" charset="0"/>
              </a:rPr>
              <a:t>NHỮNG ĐIỀU KIỆN THUẬN LỢI VÀ KHÓ KHĂN TRONG S</a:t>
            </a:r>
            <a:r>
              <a:rPr lang="en-US" sz="3200" dirty="0">
                <a:solidFill>
                  <a:srgbClr val="FF0000"/>
                </a:solidFill>
                <a:latin typeface="Times New Roman" panose="02020603050405020304" pitchFamily="18" charset="0"/>
                <a:cs typeface="Times New Roman" panose="02020603050405020304" pitchFamily="18" charset="0"/>
              </a:rPr>
              <a:t>ẢN </a:t>
            </a:r>
            <a:r>
              <a:rPr lang="vi-VN" sz="3200" dirty="0">
                <a:solidFill>
                  <a:srgbClr val="FF0000"/>
                </a:solidFill>
                <a:latin typeface="Times New Roman" panose="02020603050405020304" pitchFamily="18" charset="0"/>
                <a:cs typeface="Times New Roman" panose="02020603050405020304" pitchFamily="18" charset="0"/>
              </a:rPr>
              <a:t>X</a:t>
            </a:r>
            <a:r>
              <a:rPr lang="en-US" sz="3200" dirty="0">
                <a:solidFill>
                  <a:srgbClr val="FF0000"/>
                </a:solidFill>
                <a:latin typeface="Times New Roman" panose="02020603050405020304" pitchFamily="18" charset="0"/>
                <a:cs typeface="Times New Roman" panose="02020603050405020304" pitchFamily="18" charset="0"/>
              </a:rPr>
              <a:t>UẤT</a:t>
            </a:r>
            <a:r>
              <a:rPr lang="vi-VN" sz="3200" dirty="0">
                <a:solidFill>
                  <a:srgbClr val="FF0000"/>
                </a:solidFill>
                <a:latin typeface="Times New Roman" panose="02020603050405020304" pitchFamily="18" charset="0"/>
                <a:cs typeface="Times New Roman" panose="02020603050405020304" pitchFamily="18" charset="0"/>
              </a:rPr>
              <a:t> LƯƠNG THỰC </a:t>
            </a:r>
            <a:r>
              <a:rPr lang="en-US" sz="3200" dirty="0">
                <a:solidFill>
                  <a:srgbClr val="FF0000"/>
                </a:solidFill>
                <a:latin typeface="Times New Roman" panose="02020603050405020304" pitchFamily="18" charset="0"/>
                <a:cs typeface="Times New Roman" panose="02020603050405020304" pitchFamily="18" charset="0"/>
              </a:rPr>
              <a:t>Ở</a:t>
            </a:r>
            <a:r>
              <a:rPr lang="vi-VN" sz="3200" dirty="0">
                <a:solidFill>
                  <a:srgbClr val="FF0000"/>
                </a:solidFill>
                <a:latin typeface="Times New Roman" panose="02020603050405020304" pitchFamily="18" charset="0"/>
                <a:cs typeface="Times New Roman" panose="02020603050405020304" pitchFamily="18" charset="0"/>
              </a:rPr>
              <a:t> Đ</a:t>
            </a:r>
            <a:r>
              <a:rPr lang="en-US" sz="3200" dirty="0">
                <a:solidFill>
                  <a:srgbClr val="FF0000"/>
                </a:solidFill>
                <a:latin typeface="Times New Roman" panose="02020603050405020304" pitchFamily="18" charset="0"/>
                <a:cs typeface="Times New Roman" panose="02020603050405020304" pitchFamily="18" charset="0"/>
              </a:rPr>
              <a:t>ỒNG </a:t>
            </a:r>
            <a:r>
              <a:rPr lang="vi-VN" sz="3200" dirty="0">
                <a:solidFill>
                  <a:srgbClr val="FF0000"/>
                </a:solidFill>
                <a:latin typeface="Times New Roman" panose="02020603050405020304" pitchFamily="18" charset="0"/>
                <a:cs typeface="Times New Roman" panose="02020603050405020304" pitchFamily="18" charset="0"/>
              </a:rPr>
              <a:t>B</a:t>
            </a:r>
            <a:r>
              <a:rPr lang="en-US" sz="3200" dirty="0">
                <a:solidFill>
                  <a:srgbClr val="FF0000"/>
                </a:solidFill>
                <a:latin typeface="Times New Roman" panose="02020603050405020304" pitchFamily="18" charset="0"/>
                <a:cs typeface="Times New Roman" panose="02020603050405020304" pitchFamily="18" charset="0"/>
              </a:rPr>
              <a:t>ẰNG</a:t>
            </a:r>
            <a:r>
              <a:rPr lang="vi-VN" sz="3200" dirty="0">
                <a:solidFill>
                  <a:srgbClr val="FF0000"/>
                </a:solidFill>
                <a:latin typeface="Times New Roman" panose="02020603050405020304" pitchFamily="18" charset="0"/>
                <a:cs typeface="Times New Roman" panose="02020603050405020304" pitchFamily="18" charset="0"/>
              </a:rPr>
              <a:t> SÔNG HỒNG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1612253" y="2752591"/>
            <a:ext cx="4018877" cy="892552"/>
          </a:xfrm>
          <a:prstGeom prst="rect">
            <a:avLst/>
          </a:prstGeom>
        </p:spPr>
        <p:txBody>
          <a:bodyPr wrap="square">
            <a:spAutoFit/>
          </a:bodyPr>
          <a:lstStyle/>
          <a:p>
            <a:r>
              <a:rPr lang="en-US" sz="2600" dirty="0">
                <a:latin typeface="Times New Roman" panose="02020603050405020304" pitchFamily="18" charset="0"/>
                <a:cs typeface="Times New Roman" panose="02020603050405020304" pitchFamily="18" charset="0"/>
              </a:rPr>
              <a:t>HS suy nghĩ và trả lời ra giấy note trong 1 phút</a:t>
            </a:r>
          </a:p>
        </p:txBody>
      </p:sp>
      <p:pic>
        <p:nvPicPr>
          <p:cNvPr id="6146" name="Picture 2" descr="Thá»§ thuáº­t âTake noteâ siÃªu Äá»nh dÃ nh cho ngÆ°á»i há»c ngoáº¡i ngá»¯ | NgÃ nh ngoáº¡i  ng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377" y="2551327"/>
            <a:ext cx="1151548" cy="1106566"/>
          </a:xfrm>
          <a:prstGeom prst="rect">
            <a:avLst/>
          </a:prstGeom>
          <a:noFill/>
          <a:extLst>
            <a:ext uri="{909E8E84-426E-40DD-AFC4-6F175D3DCCD1}">
              <a14:hiddenFill xmlns:a14="http://schemas.microsoft.com/office/drawing/2010/main">
                <a:solidFill>
                  <a:srgbClr val="FFFFFF"/>
                </a:solidFill>
              </a14:hiddenFill>
            </a:ext>
          </a:extLst>
        </p:spPr>
      </p:pic>
      <p:sp>
        <p:nvSpPr>
          <p:cNvPr id="48" name="Right Arrow 47"/>
          <p:cNvSpPr/>
          <p:nvPr/>
        </p:nvSpPr>
        <p:spPr>
          <a:xfrm>
            <a:off x="5612661" y="2907760"/>
            <a:ext cx="457018" cy="393700"/>
          </a:xfrm>
          <a:prstGeom prst="rightArrow">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0" name="Rectangle 129"/>
          <p:cNvSpPr/>
          <p:nvPr/>
        </p:nvSpPr>
        <p:spPr>
          <a:xfrm>
            <a:off x="6508229" y="2658334"/>
            <a:ext cx="5253432" cy="892552"/>
          </a:xfrm>
          <a:prstGeom prst="rect">
            <a:avLst/>
          </a:prstGeom>
        </p:spPr>
        <p:txBody>
          <a:bodyPr wrap="square">
            <a:spAutoFit/>
          </a:bodyPr>
          <a:lstStyle/>
          <a:p>
            <a:pPr marL="457200" indent="-457200">
              <a:buFont typeface="Wingdings" panose="05000000000000000000" pitchFamily="2" charset="2"/>
              <a:buChar char="ü"/>
            </a:pPr>
            <a:r>
              <a:rPr lang="en-US" sz="2600" dirty="0">
                <a:latin typeface="Times New Roman" panose="02020603050405020304" pitchFamily="18" charset="0"/>
                <a:cs typeface="Times New Roman" panose="02020603050405020304" pitchFamily="18" charset="0"/>
              </a:rPr>
              <a:t>HS trình bày, mỗi HS 1 ý</a:t>
            </a:r>
          </a:p>
          <a:p>
            <a:pPr marL="457200" indent="-457200">
              <a:buFont typeface="Wingdings" panose="05000000000000000000" pitchFamily="2" charset="2"/>
              <a:buChar char="ü"/>
            </a:pPr>
            <a:r>
              <a:rPr lang="en-US" sz="2600" dirty="0">
                <a:latin typeface="Times New Roman" panose="02020603050405020304" pitchFamily="18" charset="0"/>
                <a:cs typeface="Times New Roman" panose="02020603050405020304" pitchFamily="18" charset="0"/>
              </a:rPr>
              <a:t>Gv gọi HS theo số bất kì</a:t>
            </a:r>
          </a:p>
        </p:txBody>
      </p:sp>
      <p:sp>
        <p:nvSpPr>
          <p:cNvPr id="131" name="Title 7"/>
          <p:cNvSpPr>
            <a:spLocks noGrp="1"/>
          </p:cNvSpPr>
          <p:nvPr>
            <p:ph type="title" idx="6"/>
          </p:nvPr>
        </p:nvSpPr>
        <p:spPr>
          <a:xfrm>
            <a:off x="213403" y="25409"/>
            <a:ext cx="3619004" cy="993934"/>
          </a:xfrm>
        </p:spPr>
        <p:txBody>
          <a:bodyPr/>
          <a:lstStyle/>
          <a:p>
            <a:r>
              <a:rPr lang="en-US" dirty="0">
                <a:solidFill>
                  <a:srgbClr val="FF0000"/>
                </a:solidFill>
                <a:latin typeface="Times New Roman" panose="02020603050405020304" pitchFamily="18" charset="0"/>
                <a:cs typeface="Times New Roman" panose="02020603050405020304" pitchFamily="18" charset="0"/>
              </a:rPr>
              <a:t>BÀI TẬP 2</a:t>
            </a:r>
          </a:p>
        </p:txBody>
      </p:sp>
      <p:grpSp>
        <p:nvGrpSpPr>
          <p:cNvPr id="132" name="Group 131"/>
          <p:cNvGrpSpPr/>
          <p:nvPr/>
        </p:nvGrpSpPr>
        <p:grpSpPr>
          <a:xfrm>
            <a:off x="1043407" y="1038601"/>
            <a:ext cx="1566931" cy="1566931"/>
            <a:chOff x="1545920" y="1055066"/>
            <a:chExt cx="1566931" cy="1566931"/>
          </a:xfrm>
        </p:grpSpPr>
        <p:pic>
          <p:nvPicPr>
            <p:cNvPr id="133" name="Picture 132"/>
            <p:cNvPicPr>
              <a:picLocks noChangeAspect="1"/>
            </p:cNvPicPr>
            <p:nvPr/>
          </p:nvPicPr>
          <p:blipFill>
            <a:blip r:embed="rId3"/>
            <a:stretch>
              <a:fillRect/>
            </a:stretch>
          </p:blipFill>
          <p:spPr>
            <a:xfrm>
              <a:off x="1545920" y="1055066"/>
              <a:ext cx="1566931" cy="1566931"/>
            </a:xfrm>
            <a:prstGeom prst="rect">
              <a:avLst/>
            </a:prstGeom>
          </p:spPr>
        </p:pic>
        <p:sp>
          <p:nvSpPr>
            <p:cNvPr id="134" name="Oval 133"/>
            <p:cNvSpPr/>
            <p:nvPr/>
          </p:nvSpPr>
          <p:spPr>
            <a:xfrm>
              <a:off x="1782233" y="1265767"/>
              <a:ext cx="1119916" cy="1119916"/>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Times New Roman" panose="02020603050405020304" pitchFamily="18" charset="0"/>
                  <a:cs typeface="Times New Roman" panose="02020603050405020304" pitchFamily="18" charset="0"/>
                </a:rPr>
                <a:t>2</a:t>
              </a:r>
            </a:p>
          </p:txBody>
        </p:sp>
      </p:grpSp>
    </p:spTree>
    <p:extLst>
      <p:ext uri="{BB962C8B-B14F-4D97-AF65-F5344CB8AC3E}">
        <p14:creationId xmlns:p14="http://schemas.microsoft.com/office/powerpoint/2010/main" val="360675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down)">
                                      <p:cBhvr>
                                        <p:cTn id="15" dur="500"/>
                                        <p:tgtEl>
                                          <p:spTgt spid="4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0"/>
                                        </p:tgtEl>
                                        <p:attrNameLst>
                                          <p:attrName>style.visibility</p:attrName>
                                        </p:attrNameLst>
                                      </p:cBhvr>
                                      <p:to>
                                        <p:strVal val="visible"/>
                                      </p:to>
                                    </p:set>
                                    <p:animEffect transition="in" filter="wipe(down)">
                                      <p:cBhvr>
                                        <p:cTn id="1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animBg="1"/>
      <p:bldP spid="1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4068720" y="543112"/>
            <a:ext cx="7920080" cy="1257672"/>
          </a:xfrm>
        </p:spPr>
        <p:txBody>
          <a:bodyPr/>
          <a:lstStyle/>
          <a:p>
            <a:r>
              <a:rPr lang="vi-VN" sz="2800" dirty="0">
                <a:solidFill>
                  <a:srgbClr val="FF0000"/>
                </a:solidFill>
                <a:latin typeface="Times New Roman" panose="02020603050405020304" pitchFamily="18" charset="0"/>
                <a:cs typeface="Times New Roman" panose="02020603050405020304" pitchFamily="18" charset="0"/>
              </a:rPr>
              <a:t>NHỮNG ĐIỀU KIỆN THUẬN LỢI VÀ KHÓ KHĂN TRONG S</a:t>
            </a:r>
            <a:r>
              <a:rPr lang="en-US" sz="2800" dirty="0">
                <a:solidFill>
                  <a:srgbClr val="FF0000"/>
                </a:solidFill>
                <a:latin typeface="Times New Roman" panose="02020603050405020304" pitchFamily="18" charset="0"/>
                <a:cs typeface="Times New Roman" panose="02020603050405020304" pitchFamily="18" charset="0"/>
              </a:rPr>
              <a:t>ẢN </a:t>
            </a:r>
            <a:r>
              <a:rPr lang="vi-VN" sz="2800" dirty="0">
                <a:solidFill>
                  <a:srgbClr val="FF0000"/>
                </a:solidFill>
                <a:latin typeface="Times New Roman" panose="02020603050405020304" pitchFamily="18" charset="0"/>
                <a:cs typeface="Times New Roman" panose="02020603050405020304" pitchFamily="18" charset="0"/>
              </a:rPr>
              <a:t>X</a:t>
            </a:r>
            <a:r>
              <a:rPr lang="en-US" sz="2800" dirty="0">
                <a:solidFill>
                  <a:srgbClr val="FF0000"/>
                </a:solidFill>
                <a:latin typeface="Times New Roman" panose="02020603050405020304" pitchFamily="18" charset="0"/>
                <a:cs typeface="Times New Roman" panose="02020603050405020304" pitchFamily="18" charset="0"/>
              </a:rPr>
              <a:t>UẤT</a:t>
            </a:r>
            <a:r>
              <a:rPr lang="vi-VN" sz="2800" dirty="0">
                <a:solidFill>
                  <a:srgbClr val="FF0000"/>
                </a:solidFill>
                <a:latin typeface="Times New Roman" panose="02020603050405020304" pitchFamily="18" charset="0"/>
                <a:cs typeface="Times New Roman" panose="02020603050405020304" pitchFamily="18" charset="0"/>
              </a:rPr>
              <a:t> LƯƠNG THỰC </a:t>
            </a:r>
            <a:r>
              <a:rPr lang="en-US" sz="2800" dirty="0">
                <a:solidFill>
                  <a:srgbClr val="FF0000"/>
                </a:solidFill>
                <a:latin typeface="Times New Roman" panose="02020603050405020304" pitchFamily="18" charset="0"/>
                <a:cs typeface="Times New Roman" panose="02020603050405020304" pitchFamily="18" charset="0"/>
              </a:rPr>
              <a:t>Ở</a:t>
            </a:r>
            <a:r>
              <a:rPr lang="vi-VN" sz="2800" dirty="0">
                <a:solidFill>
                  <a:srgbClr val="FF0000"/>
                </a:solidFill>
                <a:latin typeface="Times New Roman" panose="02020603050405020304" pitchFamily="18" charset="0"/>
                <a:cs typeface="Times New Roman" panose="02020603050405020304" pitchFamily="18" charset="0"/>
              </a:rPr>
              <a:t> Đ</a:t>
            </a:r>
            <a:r>
              <a:rPr lang="en-US" sz="2800" dirty="0">
                <a:solidFill>
                  <a:srgbClr val="FF0000"/>
                </a:solidFill>
                <a:latin typeface="Times New Roman" panose="02020603050405020304" pitchFamily="18" charset="0"/>
                <a:cs typeface="Times New Roman" panose="02020603050405020304" pitchFamily="18" charset="0"/>
              </a:rPr>
              <a:t>ỒNG </a:t>
            </a:r>
            <a:r>
              <a:rPr lang="vi-VN" sz="2800"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ẰNG</a:t>
            </a:r>
            <a:r>
              <a:rPr lang="vi-VN" sz="2800" dirty="0">
                <a:solidFill>
                  <a:srgbClr val="FF0000"/>
                </a:solidFill>
                <a:latin typeface="Times New Roman" panose="02020603050405020304" pitchFamily="18" charset="0"/>
                <a:cs typeface="Times New Roman" panose="02020603050405020304" pitchFamily="18" charset="0"/>
              </a:rPr>
              <a:t> SÔNG HỒNG</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4321743" y="2252312"/>
            <a:ext cx="3128211" cy="3128211"/>
            <a:chOff x="4321743" y="2252312"/>
            <a:chExt cx="3128211" cy="3128211"/>
          </a:xfrm>
        </p:grpSpPr>
        <p:pic>
          <p:nvPicPr>
            <p:cNvPr id="8194" name="Picture 2" descr="Báº£n Äá» Äá»ng báº±ng SÃ´ng Há»ng || Map of Red River Delta Vietnam.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13" t="10823" r="26754"/>
            <a:stretch/>
          </p:blipFill>
          <p:spPr bwMode="auto">
            <a:xfrm>
              <a:off x="4851747" y="2541652"/>
              <a:ext cx="2413588" cy="218019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321743" y="2252312"/>
              <a:ext cx="3128211" cy="312821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sp>
        <p:nvSpPr>
          <p:cNvPr id="11" name="Rectangle 10"/>
          <p:cNvSpPr/>
          <p:nvPr/>
        </p:nvSpPr>
        <p:spPr>
          <a:xfrm>
            <a:off x="7611800" y="3631751"/>
            <a:ext cx="1579278" cy="523220"/>
          </a:xfrm>
          <a:prstGeom prst="rect">
            <a:avLst/>
          </a:prstGeom>
        </p:spPr>
        <p:txBody>
          <a:bodyPr wrap="none">
            <a:spAutoFit/>
          </a:bodyPr>
          <a:lstStyle/>
          <a:p>
            <a:r>
              <a:rPr lang="en-US" sz="2800" dirty="0">
                <a:solidFill>
                  <a:srgbClr val="FF0000"/>
                </a:solidFill>
                <a:latin typeface="Times New Roman" panose="02020603050405020304" pitchFamily="18" charset="0"/>
                <a:cs typeface="Times New Roman" panose="02020603050405020304" pitchFamily="18" charset="0"/>
              </a:rPr>
              <a:t>Thuận lợi</a:t>
            </a:r>
          </a:p>
        </p:txBody>
      </p:sp>
      <p:sp>
        <p:nvSpPr>
          <p:cNvPr id="36" name="Rectangle 35"/>
          <p:cNvSpPr/>
          <p:nvPr/>
        </p:nvSpPr>
        <p:spPr>
          <a:xfrm>
            <a:off x="2728095" y="3631751"/>
            <a:ext cx="1590500" cy="523220"/>
          </a:xfrm>
          <a:prstGeom prst="rect">
            <a:avLst/>
          </a:prstGeom>
        </p:spPr>
        <p:txBody>
          <a:bodyPr wrap="none">
            <a:spAutoFit/>
          </a:bodyPr>
          <a:lstStyle/>
          <a:p>
            <a:r>
              <a:rPr lang="en-US" sz="2800" dirty="0">
                <a:solidFill>
                  <a:srgbClr val="FF0000"/>
                </a:solidFill>
                <a:latin typeface="Times New Roman" panose="02020603050405020304" pitchFamily="18" charset="0"/>
                <a:cs typeface="Times New Roman" panose="02020603050405020304" pitchFamily="18" charset="0"/>
              </a:rPr>
              <a:t>Khó khăn</a:t>
            </a:r>
          </a:p>
        </p:txBody>
      </p:sp>
      <p:sp>
        <p:nvSpPr>
          <p:cNvPr id="37" name="Rectangle 36"/>
          <p:cNvSpPr/>
          <p:nvPr/>
        </p:nvSpPr>
        <p:spPr>
          <a:xfrm>
            <a:off x="4387456" y="5585828"/>
            <a:ext cx="3224344" cy="400110"/>
          </a:xfrm>
          <a:prstGeom prst="rect">
            <a:avLst/>
          </a:prstGeom>
        </p:spPr>
        <p:txBody>
          <a:bodyPr wrap="none">
            <a:spAutoFit/>
          </a:bodyPr>
          <a:lstStyle/>
          <a:p>
            <a:r>
              <a:rPr lang="en-US" sz="2000" dirty="0">
                <a:solidFill>
                  <a:srgbClr val="FF0000"/>
                </a:solidFill>
                <a:latin typeface="Times New Roman" panose="02020603050405020304" pitchFamily="18" charset="0"/>
                <a:cs typeface="Times New Roman" panose="02020603050405020304" pitchFamily="18" charset="0"/>
              </a:rPr>
              <a:t>SẢN XUẤT LƯƠNG THỰC</a:t>
            </a:r>
          </a:p>
        </p:txBody>
      </p:sp>
      <p:sp>
        <p:nvSpPr>
          <p:cNvPr id="12" name="Rectangle 11"/>
          <p:cNvSpPr/>
          <p:nvPr/>
        </p:nvSpPr>
        <p:spPr>
          <a:xfrm>
            <a:off x="9993546" y="1790647"/>
            <a:ext cx="2327881" cy="400110"/>
          </a:xfrm>
          <a:prstGeom prst="rect">
            <a:avLst/>
          </a:prstGeom>
        </p:spPr>
        <p:txBody>
          <a:bodyPr wrap="none">
            <a:spAutoFit/>
          </a:bodyPr>
          <a:lstStyle/>
          <a:p>
            <a:r>
              <a:rPr lang="en-US" sz="2000" dirty="0">
                <a:solidFill>
                  <a:srgbClr val="7030A0"/>
                </a:solidFill>
                <a:latin typeface="Times New Roman" panose="02020603050405020304" pitchFamily="18" charset="0"/>
                <a:cs typeface="Times New Roman" panose="02020603050405020304" pitchFamily="18" charset="0"/>
              </a:rPr>
              <a:t>Địa hình bằng phẳng</a:t>
            </a:r>
          </a:p>
        </p:txBody>
      </p:sp>
      <p:cxnSp>
        <p:nvCxnSpPr>
          <p:cNvPr id="14" name="Curved Connector 13"/>
          <p:cNvCxnSpPr>
            <a:stCxn id="11" idx="3"/>
            <a:endCxn id="12" idx="1"/>
          </p:cNvCxnSpPr>
          <p:nvPr/>
        </p:nvCxnSpPr>
        <p:spPr>
          <a:xfrm flipV="1">
            <a:off x="9191078" y="1990702"/>
            <a:ext cx="802468" cy="1902659"/>
          </a:xfrm>
          <a:prstGeom prst="curvedConnector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1" idx="3"/>
            <a:endCxn id="46" idx="1"/>
          </p:cNvCxnSpPr>
          <p:nvPr/>
        </p:nvCxnSpPr>
        <p:spPr>
          <a:xfrm flipV="1">
            <a:off x="9191078" y="3072029"/>
            <a:ext cx="932311" cy="821332"/>
          </a:xfrm>
          <a:prstGeom prst="curvedConnector3">
            <a:avLst>
              <a:gd name="adj1" fmla="val 50000"/>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0123389" y="2871974"/>
            <a:ext cx="2185214" cy="400110"/>
          </a:xfrm>
          <a:prstGeom prst="rect">
            <a:avLst/>
          </a:prstGeom>
        </p:spPr>
        <p:txBody>
          <a:bodyPr wrap="none">
            <a:spAutoFit/>
          </a:bodyPr>
          <a:lstStyle/>
          <a:p>
            <a:r>
              <a:rPr lang="en-US" sz="2000" dirty="0">
                <a:solidFill>
                  <a:srgbClr val="7030A0"/>
                </a:solidFill>
                <a:latin typeface="Times New Roman" panose="02020603050405020304" pitchFamily="18" charset="0"/>
                <a:cs typeface="Times New Roman" panose="02020603050405020304" pitchFamily="18" charset="0"/>
              </a:rPr>
              <a:t>Đất phù sa màu mỡ</a:t>
            </a:r>
          </a:p>
        </p:txBody>
      </p:sp>
      <p:cxnSp>
        <p:nvCxnSpPr>
          <p:cNvPr id="49" name="Curved Connector 48"/>
          <p:cNvCxnSpPr>
            <a:stCxn id="11" idx="3"/>
          </p:cNvCxnSpPr>
          <p:nvPr/>
        </p:nvCxnSpPr>
        <p:spPr>
          <a:xfrm>
            <a:off x="9191078" y="3893361"/>
            <a:ext cx="932311" cy="475439"/>
          </a:xfrm>
          <a:prstGeom prst="curvedConnector3">
            <a:avLst>
              <a:gd name="adj1" fmla="val 50000"/>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10433316" y="3953301"/>
            <a:ext cx="1828800" cy="707886"/>
          </a:xfrm>
          <a:prstGeom prst="rect">
            <a:avLst/>
          </a:prstGeom>
        </p:spPr>
        <p:txBody>
          <a:bodyPr wrap="square">
            <a:spAutoFit/>
          </a:bodyPr>
          <a:lstStyle/>
          <a:p>
            <a:r>
              <a:rPr lang="vi-VN" sz="2000" dirty="0">
                <a:solidFill>
                  <a:srgbClr val="7030A0"/>
                </a:solidFill>
                <a:latin typeface="Times New Roman" panose="02020603050405020304" pitchFamily="18" charset="0"/>
                <a:cs typeface="Times New Roman" panose="02020603050405020304" pitchFamily="18" charset="0"/>
              </a:rPr>
              <a:t>Khí hậu, nguồn nước thuận lợi</a:t>
            </a:r>
            <a:endParaRPr lang="en-US" sz="2000" dirty="0">
              <a:solidFill>
                <a:srgbClr val="7030A0"/>
              </a:solidFill>
              <a:latin typeface="Times New Roman" panose="02020603050405020304" pitchFamily="18" charset="0"/>
              <a:cs typeface="Times New Roman" panose="02020603050405020304" pitchFamily="18" charset="0"/>
            </a:endParaRPr>
          </a:p>
        </p:txBody>
      </p:sp>
      <p:cxnSp>
        <p:nvCxnSpPr>
          <p:cNvPr id="51" name="Curved Connector 50"/>
          <p:cNvCxnSpPr>
            <a:stCxn id="11" idx="3"/>
            <a:endCxn id="52" idx="1"/>
          </p:cNvCxnSpPr>
          <p:nvPr/>
        </p:nvCxnSpPr>
        <p:spPr>
          <a:xfrm>
            <a:off x="9191078" y="3893361"/>
            <a:ext cx="932311" cy="1641988"/>
          </a:xfrm>
          <a:prstGeom prst="curvedConnector3">
            <a:avLst>
              <a:gd name="adj1" fmla="val 50000"/>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0123389" y="5181406"/>
            <a:ext cx="2138727" cy="707886"/>
          </a:xfrm>
          <a:prstGeom prst="rect">
            <a:avLst/>
          </a:prstGeom>
        </p:spPr>
        <p:txBody>
          <a:bodyPr wrap="square">
            <a:spAutoFit/>
          </a:bodyPr>
          <a:lstStyle/>
          <a:p>
            <a:r>
              <a:rPr lang="en-US" sz="2000" dirty="0">
                <a:solidFill>
                  <a:srgbClr val="7030A0"/>
                </a:solidFill>
                <a:latin typeface="Times New Roman" panose="02020603050405020304" pitchFamily="18" charset="0"/>
                <a:cs typeface="Times New Roman" panose="02020603050405020304" pitchFamily="18" charset="0"/>
              </a:rPr>
              <a:t>Lao động dồi dào, có kinh nghiệm</a:t>
            </a:r>
          </a:p>
        </p:txBody>
      </p:sp>
      <p:cxnSp>
        <p:nvCxnSpPr>
          <p:cNvPr id="54" name="Curved Connector 53"/>
          <p:cNvCxnSpPr>
            <a:stCxn id="11" idx="3"/>
            <a:endCxn id="55" idx="1"/>
          </p:cNvCxnSpPr>
          <p:nvPr/>
        </p:nvCxnSpPr>
        <p:spPr>
          <a:xfrm>
            <a:off x="9191078" y="3893361"/>
            <a:ext cx="175694" cy="2514535"/>
          </a:xfrm>
          <a:prstGeom prst="curvedConnector3">
            <a:avLst>
              <a:gd name="adj1" fmla="val 50000"/>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366772" y="6207841"/>
            <a:ext cx="2861681" cy="400110"/>
          </a:xfrm>
          <a:prstGeom prst="rect">
            <a:avLst/>
          </a:prstGeom>
        </p:spPr>
        <p:txBody>
          <a:bodyPr wrap="none">
            <a:spAutoFit/>
          </a:bodyPr>
          <a:lstStyle/>
          <a:p>
            <a:r>
              <a:rPr lang="en-US" sz="2000" dirty="0">
                <a:solidFill>
                  <a:srgbClr val="7030A0"/>
                </a:solidFill>
                <a:latin typeface="Times New Roman" panose="02020603050405020304" pitchFamily="18" charset="0"/>
                <a:cs typeface="Times New Roman" panose="02020603050405020304" pitchFamily="18" charset="0"/>
              </a:rPr>
              <a:t>Cơ sở vật chất hoàn thiện.</a:t>
            </a:r>
          </a:p>
        </p:txBody>
      </p:sp>
      <p:sp>
        <p:nvSpPr>
          <p:cNvPr id="79" name="Rectangle 78"/>
          <p:cNvSpPr/>
          <p:nvPr/>
        </p:nvSpPr>
        <p:spPr>
          <a:xfrm>
            <a:off x="87283" y="2456475"/>
            <a:ext cx="1599367" cy="707886"/>
          </a:xfrm>
          <a:prstGeom prst="rect">
            <a:avLst/>
          </a:prstGeom>
        </p:spPr>
        <p:txBody>
          <a:bodyPr wrap="square">
            <a:spAutoFit/>
          </a:bodyPr>
          <a:lstStyle/>
          <a:p>
            <a:r>
              <a:rPr lang="en-US" sz="2000" dirty="0">
                <a:solidFill>
                  <a:srgbClr val="7030A0"/>
                </a:solidFill>
                <a:latin typeface="Times New Roman" panose="02020603050405020304" pitchFamily="18" charset="0"/>
                <a:cs typeface="Times New Roman" panose="02020603050405020304" pitchFamily="18" charset="0"/>
              </a:rPr>
              <a:t>Đất bạc màu thoái hóa.</a:t>
            </a:r>
          </a:p>
        </p:txBody>
      </p:sp>
      <p:sp>
        <p:nvSpPr>
          <p:cNvPr id="80" name="Rectangle 79"/>
          <p:cNvSpPr/>
          <p:nvPr/>
        </p:nvSpPr>
        <p:spPr>
          <a:xfrm>
            <a:off x="98082" y="3631751"/>
            <a:ext cx="1165704" cy="400110"/>
          </a:xfrm>
          <a:prstGeom prst="rect">
            <a:avLst/>
          </a:prstGeom>
        </p:spPr>
        <p:txBody>
          <a:bodyPr wrap="none">
            <a:spAutoFit/>
          </a:bodyPr>
          <a:lstStyle/>
          <a:p>
            <a:r>
              <a:rPr lang="vi-VN" sz="2000" dirty="0">
                <a:solidFill>
                  <a:srgbClr val="7030A0"/>
                </a:solidFill>
                <a:latin typeface="Times New Roman" panose="02020603050405020304" pitchFamily="18" charset="0"/>
                <a:cs typeface="Times New Roman" panose="02020603050405020304" pitchFamily="18" charset="0"/>
              </a:rPr>
              <a:t>Thiên tai </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87283" y="4589521"/>
            <a:ext cx="2138727" cy="1015663"/>
          </a:xfrm>
          <a:prstGeom prst="rect">
            <a:avLst/>
          </a:prstGeom>
        </p:spPr>
        <p:txBody>
          <a:bodyPr wrap="square">
            <a:spAutoFit/>
          </a:bodyPr>
          <a:lstStyle/>
          <a:p>
            <a:r>
              <a:rPr lang="en-US" sz="2000" dirty="0">
                <a:solidFill>
                  <a:srgbClr val="7030A0"/>
                </a:solidFill>
                <a:latin typeface="Times New Roman" panose="02020603050405020304" pitchFamily="18" charset="0"/>
                <a:cs typeface="Times New Roman" panose="02020603050405020304" pitchFamily="18" charset="0"/>
              </a:rPr>
              <a:t>Dân đông, bình quân đất nông nghiệp thấp.</a:t>
            </a:r>
          </a:p>
        </p:txBody>
      </p:sp>
      <p:cxnSp>
        <p:nvCxnSpPr>
          <p:cNvPr id="84" name="Curved Connector 83"/>
          <p:cNvCxnSpPr/>
          <p:nvPr/>
        </p:nvCxnSpPr>
        <p:spPr>
          <a:xfrm rot="16200000" flipV="1">
            <a:off x="1647551" y="2859244"/>
            <a:ext cx="1119984" cy="985506"/>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p:cNvCxnSpPr>
            <a:stCxn id="36" idx="1"/>
          </p:cNvCxnSpPr>
          <p:nvPr/>
        </p:nvCxnSpPr>
        <p:spPr>
          <a:xfrm rot="10800000" flipV="1">
            <a:off x="1531269" y="3893360"/>
            <a:ext cx="1196827" cy="14361"/>
          </a:xfrm>
          <a:prstGeom prst="curvedConnector3">
            <a:avLst>
              <a:gd name="adj1" fmla="val 50000"/>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urved Connector 97"/>
          <p:cNvCxnSpPr/>
          <p:nvPr/>
        </p:nvCxnSpPr>
        <p:spPr>
          <a:xfrm rot="5400000">
            <a:off x="1654423" y="3996934"/>
            <a:ext cx="1119984" cy="985506"/>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3" name="Title 7"/>
          <p:cNvSpPr>
            <a:spLocks noGrp="1"/>
          </p:cNvSpPr>
          <p:nvPr>
            <p:ph type="title" idx="6"/>
          </p:nvPr>
        </p:nvSpPr>
        <p:spPr>
          <a:xfrm>
            <a:off x="213403" y="25409"/>
            <a:ext cx="3619004" cy="993934"/>
          </a:xfrm>
        </p:spPr>
        <p:txBody>
          <a:bodyPr/>
          <a:lstStyle/>
          <a:p>
            <a:r>
              <a:rPr lang="en-US" sz="4000" dirty="0">
                <a:solidFill>
                  <a:srgbClr val="FF0000"/>
                </a:solidFill>
                <a:latin typeface="Times New Roman" panose="02020603050405020304" pitchFamily="18" charset="0"/>
                <a:cs typeface="Times New Roman" panose="02020603050405020304" pitchFamily="18" charset="0"/>
              </a:rPr>
              <a:t>BÀI TẬP 2</a:t>
            </a:r>
          </a:p>
        </p:txBody>
      </p:sp>
      <p:grpSp>
        <p:nvGrpSpPr>
          <p:cNvPr id="104" name="Group 103"/>
          <p:cNvGrpSpPr/>
          <p:nvPr/>
        </p:nvGrpSpPr>
        <p:grpSpPr>
          <a:xfrm>
            <a:off x="1043407" y="1038601"/>
            <a:ext cx="1566931" cy="1566931"/>
            <a:chOff x="1545920" y="1055066"/>
            <a:chExt cx="1566931" cy="1566931"/>
          </a:xfrm>
        </p:grpSpPr>
        <p:pic>
          <p:nvPicPr>
            <p:cNvPr id="105" name="Picture 104"/>
            <p:cNvPicPr>
              <a:picLocks noChangeAspect="1"/>
            </p:cNvPicPr>
            <p:nvPr/>
          </p:nvPicPr>
          <p:blipFill>
            <a:blip r:embed="rId4"/>
            <a:stretch>
              <a:fillRect/>
            </a:stretch>
          </p:blipFill>
          <p:spPr>
            <a:xfrm>
              <a:off x="1545920" y="1055066"/>
              <a:ext cx="1566931" cy="1566931"/>
            </a:xfrm>
            <a:prstGeom prst="rect">
              <a:avLst/>
            </a:prstGeom>
          </p:spPr>
        </p:pic>
        <p:sp>
          <p:nvSpPr>
            <p:cNvPr id="106" name="Oval 105"/>
            <p:cNvSpPr/>
            <p:nvPr/>
          </p:nvSpPr>
          <p:spPr>
            <a:xfrm>
              <a:off x="1782233" y="1265767"/>
              <a:ext cx="1119916" cy="1119916"/>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0000"/>
                  </a:solidFill>
                  <a:latin typeface="Times New Roman" panose="02020603050405020304" pitchFamily="18" charset="0"/>
                  <a:cs typeface="Times New Roman" panose="02020603050405020304" pitchFamily="18" charset="0"/>
                </a:rPr>
                <a:t>2</a:t>
              </a:r>
            </a:p>
          </p:txBody>
        </p:sp>
      </p:grpSp>
    </p:spTree>
    <p:extLst>
      <p:ext uri="{BB962C8B-B14F-4D97-AF65-F5344CB8AC3E}">
        <p14:creationId xmlns:p14="http://schemas.microsoft.com/office/powerpoint/2010/main" val="344474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2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left)">
                                      <p:cBhvr>
                                        <p:cTn id="55" dur="500"/>
                                        <p:tgtEl>
                                          <p:spTgt spid="5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right)">
                                      <p:cBhvr>
                                        <p:cTn id="60" dur="500"/>
                                        <p:tgtEl>
                                          <p:spTgt spid="84"/>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wipe(right)">
                                      <p:cBhvr>
                                        <p:cTn id="63" dur="500"/>
                                        <p:tgtEl>
                                          <p:spTgt spid="7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85"/>
                                        </p:tgtEl>
                                        <p:attrNameLst>
                                          <p:attrName>style.visibility</p:attrName>
                                        </p:attrNameLst>
                                      </p:cBhvr>
                                      <p:to>
                                        <p:strVal val="visible"/>
                                      </p:to>
                                    </p:set>
                                    <p:animEffect transition="in" filter="wipe(right)">
                                      <p:cBhvr>
                                        <p:cTn id="68" dur="500"/>
                                        <p:tgtEl>
                                          <p:spTgt spid="85"/>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wipe(right)">
                                      <p:cBhvr>
                                        <p:cTn id="71" dur="500"/>
                                        <p:tgtEl>
                                          <p:spTgt spid="8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wipe(right)">
                                      <p:cBhvr>
                                        <p:cTn id="76" dur="500"/>
                                        <p:tgtEl>
                                          <p:spTgt spid="98"/>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wipe(right)">
                                      <p:cBhvr>
                                        <p:cTn id="7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6" grpId="0"/>
      <p:bldP spid="37" grpId="0"/>
      <p:bldP spid="12" grpId="0"/>
      <p:bldP spid="46" grpId="0"/>
      <p:bldP spid="50" grpId="0"/>
      <p:bldP spid="52" grpId="0"/>
      <p:bldP spid="55" grpId="0"/>
      <p:bldP spid="79" grpId="0"/>
      <p:bldP spid="80" grpId="0"/>
      <p:bldP spid="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8"/>
          <p:cNvSpPr/>
          <p:nvPr/>
        </p:nvSpPr>
        <p:spPr>
          <a:xfrm>
            <a:off x="2531165" y="-84023"/>
            <a:ext cx="9687339" cy="4545498"/>
          </a:xfrm>
          <a:custGeom>
            <a:avLst/>
            <a:gdLst>
              <a:gd name="connsiteX0" fmla="*/ 0 w 9687339"/>
              <a:gd name="connsiteY0" fmla="*/ 0 h 4545498"/>
              <a:gd name="connsiteX1" fmla="*/ 58231 w 9687339"/>
              <a:gd name="connsiteY1" fmla="*/ 14339 h 4545498"/>
              <a:gd name="connsiteX2" fmla="*/ 58231 w 9687339"/>
              <a:gd name="connsiteY2" fmla="*/ 1 h 4545498"/>
              <a:gd name="connsiteX3" fmla="*/ 9687339 w 9687339"/>
              <a:gd name="connsiteY3" fmla="*/ 1 h 4545498"/>
              <a:gd name="connsiteX4" fmla="*/ 9687339 w 9687339"/>
              <a:gd name="connsiteY4" fmla="*/ 653689 h 4545498"/>
              <a:gd name="connsiteX5" fmla="*/ 9687338 w 9687339"/>
              <a:gd name="connsiteY5" fmla="*/ 653689 h 4545498"/>
              <a:gd name="connsiteX6" fmla="*/ 9687338 w 9687339"/>
              <a:gd name="connsiteY6" fmla="*/ 1197800 h 4545498"/>
              <a:gd name="connsiteX7" fmla="*/ 9687337 w 9687339"/>
              <a:gd name="connsiteY7" fmla="*/ 1197800 h 4545498"/>
              <a:gd name="connsiteX8" fmla="*/ 9687337 w 9687339"/>
              <a:gd name="connsiteY8" fmla="*/ 2385391 h 4545498"/>
              <a:gd name="connsiteX9" fmla="*/ 9687339 w 9687339"/>
              <a:gd name="connsiteY9" fmla="*/ 2385391 h 4545498"/>
              <a:gd name="connsiteX10" fmla="*/ 9687337 w 9687339"/>
              <a:gd name="connsiteY10" fmla="*/ 2385394 h 4545498"/>
              <a:gd name="connsiteX11" fmla="*/ 9687337 w 9687339"/>
              <a:gd name="connsiteY11" fmla="*/ 2397340 h 4545498"/>
              <a:gd name="connsiteX12" fmla="*/ 9679820 w 9687339"/>
              <a:gd name="connsiteY12" fmla="*/ 2397340 h 4545498"/>
              <a:gd name="connsiteX13" fmla="*/ 9455943 w 9687339"/>
              <a:gd name="connsiteY13" fmla="*/ 2753139 h 4545498"/>
              <a:gd name="connsiteX14" fmla="*/ 8693426 w 9687339"/>
              <a:gd name="connsiteY14" fmla="*/ 3657600 h 4545498"/>
              <a:gd name="connsiteX15" fmla="*/ 7407965 w 9687339"/>
              <a:gd name="connsiteY15" fmla="*/ 4081669 h 4545498"/>
              <a:gd name="connsiteX16" fmla="*/ 5393635 w 9687339"/>
              <a:gd name="connsiteY16" fmla="*/ 4280452 h 4545498"/>
              <a:gd name="connsiteX17" fmla="*/ 4200939 w 9687339"/>
              <a:gd name="connsiteY17" fmla="*/ 4518991 h 4545498"/>
              <a:gd name="connsiteX18" fmla="*/ 3193774 w 9687339"/>
              <a:gd name="connsiteY18" fmla="*/ 3604591 h 4545498"/>
              <a:gd name="connsiteX19" fmla="*/ 3697357 w 9687339"/>
              <a:gd name="connsiteY19" fmla="*/ 2650434 h 4545498"/>
              <a:gd name="connsiteX20" fmla="*/ 3498574 w 9687339"/>
              <a:gd name="connsiteY20" fmla="*/ 1948069 h 4545498"/>
              <a:gd name="connsiteX21" fmla="*/ 2372139 w 9687339"/>
              <a:gd name="connsiteY21" fmla="*/ 2080591 h 4545498"/>
              <a:gd name="connsiteX22" fmla="*/ 1285461 w 9687339"/>
              <a:gd name="connsiteY22" fmla="*/ 1987826 h 4545498"/>
              <a:gd name="connsiteX23" fmla="*/ 1099931 w 9687339"/>
              <a:gd name="connsiteY23" fmla="*/ 1192695 h 4545498"/>
              <a:gd name="connsiteX24" fmla="*/ 185531 w 9687339"/>
              <a:gd name="connsiteY24" fmla="*/ 1099930 h 4545498"/>
              <a:gd name="connsiteX25" fmla="*/ 0 w 9687339"/>
              <a:gd name="connsiteY25" fmla="*/ 0 h 454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87339" h="4545498">
                <a:moveTo>
                  <a:pt x="0" y="0"/>
                </a:moveTo>
                <a:lnTo>
                  <a:pt x="58231" y="14339"/>
                </a:lnTo>
                <a:lnTo>
                  <a:pt x="58231" y="1"/>
                </a:lnTo>
                <a:lnTo>
                  <a:pt x="9687339" y="1"/>
                </a:lnTo>
                <a:lnTo>
                  <a:pt x="9687339" y="653689"/>
                </a:lnTo>
                <a:lnTo>
                  <a:pt x="9687338" y="653689"/>
                </a:lnTo>
                <a:lnTo>
                  <a:pt x="9687338" y="1197800"/>
                </a:lnTo>
                <a:lnTo>
                  <a:pt x="9687337" y="1197800"/>
                </a:lnTo>
                <a:lnTo>
                  <a:pt x="9687337" y="2385391"/>
                </a:lnTo>
                <a:lnTo>
                  <a:pt x="9687339" y="2385391"/>
                </a:lnTo>
                <a:lnTo>
                  <a:pt x="9687337" y="2385394"/>
                </a:lnTo>
                <a:lnTo>
                  <a:pt x="9687337" y="2397340"/>
                </a:lnTo>
                <a:lnTo>
                  <a:pt x="9679820" y="2397340"/>
                </a:lnTo>
                <a:lnTo>
                  <a:pt x="9455943" y="2753139"/>
                </a:lnTo>
                <a:cubicBezTo>
                  <a:pt x="9222270" y="3114261"/>
                  <a:pt x="8978347" y="3445565"/>
                  <a:pt x="8693426" y="3657600"/>
                </a:cubicBezTo>
                <a:cubicBezTo>
                  <a:pt x="8313531" y="3940313"/>
                  <a:pt x="7957930" y="3977860"/>
                  <a:pt x="7407965" y="4081669"/>
                </a:cubicBezTo>
                <a:cubicBezTo>
                  <a:pt x="6858000" y="4185478"/>
                  <a:pt x="5928139" y="4207565"/>
                  <a:pt x="5393635" y="4280452"/>
                </a:cubicBezTo>
                <a:cubicBezTo>
                  <a:pt x="4859131" y="4353339"/>
                  <a:pt x="4567582" y="4631634"/>
                  <a:pt x="4200939" y="4518991"/>
                </a:cubicBezTo>
                <a:cubicBezTo>
                  <a:pt x="3834296" y="4406348"/>
                  <a:pt x="3277704" y="3916017"/>
                  <a:pt x="3193774" y="3604591"/>
                </a:cubicBezTo>
                <a:cubicBezTo>
                  <a:pt x="3109844" y="3293165"/>
                  <a:pt x="3646557" y="2926521"/>
                  <a:pt x="3697357" y="2650434"/>
                </a:cubicBezTo>
                <a:cubicBezTo>
                  <a:pt x="3748157" y="2374347"/>
                  <a:pt x="3719444" y="2043043"/>
                  <a:pt x="3498574" y="1948069"/>
                </a:cubicBezTo>
                <a:cubicBezTo>
                  <a:pt x="3277704" y="1853095"/>
                  <a:pt x="2740991" y="2073965"/>
                  <a:pt x="2372139" y="2080591"/>
                </a:cubicBezTo>
                <a:cubicBezTo>
                  <a:pt x="2003287" y="2087217"/>
                  <a:pt x="1497496" y="2135809"/>
                  <a:pt x="1285461" y="1987826"/>
                </a:cubicBezTo>
                <a:cubicBezTo>
                  <a:pt x="1073426" y="1839843"/>
                  <a:pt x="1283253" y="1340678"/>
                  <a:pt x="1099931" y="1192695"/>
                </a:cubicBezTo>
                <a:cubicBezTo>
                  <a:pt x="916609" y="1044712"/>
                  <a:pt x="368853" y="1298713"/>
                  <a:pt x="185531" y="1099930"/>
                </a:cubicBezTo>
                <a:cubicBezTo>
                  <a:pt x="2209" y="901148"/>
                  <a:pt x="1104" y="450574"/>
                  <a:pt x="0" y="0"/>
                </a:cubicBezTo>
                <a:close/>
              </a:path>
            </a:pathLst>
          </a:cu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2239" b="100000" l="0" r="99864"/>
                    </a14:imgEffect>
                  </a14:imgLayer>
                </a14:imgProps>
              </a:ext>
            </a:extLst>
          </a:blip>
          <a:stretch>
            <a:fillRect/>
          </a:stretch>
        </p:blipFill>
        <p:spPr>
          <a:xfrm>
            <a:off x="2820985" y="4798599"/>
            <a:ext cx="1636716" cy="1496044"/>
          </a:xfrm>
          <a:prstGeom prst="rect">
            <a:avLst/>
          </a:prstGeom>
        </p:spPr>
      </p:pic>
      <p:sp>
        <p:nvSpPr>
          <p:cNvPr id="8" name="Title 7"/>
          <p:cNvSpPr>
            <a:spLocks noGrp="1"/>
          </p:cNvSpPr>
          <p:nvPr>
            <p:ph type="title" idx="6"/>
          </p:nvPr>
        </p:nvSpPr>
        <p:spPr>
          <a:xfrm>
            <a:off x="2320463" y="113302"/>
            <a:ext cx="8602373" cy="917388"/>
          </a:xfrm>
        </p:spPr>
        <p:txBody>
          <a:bodyPr/>
          <a:lstStyle/>
          <a:p>
            <a:r>
              <a:rPr lang="en-US" sz="4800" dirty="0">
                <a:solidFill>
                  <a:srgbClr val="FF0000"/>
                </a:solidFill>
              </a:rPr>
              <a:t>AI NHỚ NHIỀU HƠN!</a:t>
            </a:r>
          </a:p>
        </p:txBody>
      </p:sp>
      <p:sp>
        <p:nvSpPr>
          <p:cNvPr id="122" name="Rectangle 121"/>
          <p:cNvSpPr/>
          <p:nvPr/>
        </p:nvSpPr>
        <p:spPr>
          <a:xfrm>
            <a:off x="7689656" y="3163955"/>
            <a:ext cx="4018877" cy="892552"/>
          </a:xfrm>
          <a:prstGeom prst="rect">
            <a:avLst/>
          </a:prstGeom>
        </p:spPr>
        <p:txBody>
          <a:bodyPr wrap="square">
            <a:spAutoFit/>
          </a:bodyPr>
          <a:lstStyle/>
          <a:p>
            <a:r>
              <a:rPr lang="en-US" sz="2600" dirty="0">
                <a:latin typeface="Bahnschrift SemiBold Condensed" panose="020B0502040204020203" pitchFamily="34" charset="0"/>
              </a:rPr>
              <a:t>MỗI HS kể 1 cây, bạn sau không trùng với bạn trước</a:t>
            </a:r>
          </a:p>
        </p:txBody>
      </p:sp>
      <p:sp>
        <p:nvSpPr>
          <p:cNvPr id="3" name="Rectangle 2"/>
          <p:cNvSpPr/>
          <p:nvPr/>
        </p:nvSpPr>
        <p:spPr>
          <a:xfrm>
            <a:off x="3731646" y="1094325"/>
            <a:ext cx="5437707" cy="707886"/>
          </a:xfrm>
          <a:prstGeom prst="rect">
            <a:avLst/>
          </a:prstGeom>
        </p:spPr>
        <p:txBody>
          <a:bodyPr wrap="none">
            <a:spAutoFit/>
          </a:bodyPr>
          <a:lstStyle/>
          <a:p>
            <a:r>
              <a:rPr lang="en-US" sz="4000" dirty="0">
                <a:solidFill>
                  <a:srgbClr val="7030A0"/>
                </a:solidFill>
                <a:latin typeface="Bahnschrift SemiBold Condensed" panose="020B0502040204020203" pitchFamily="34" charset="0"/>
              </a:rPr>
              <a:t>Kể các cây vụ đông mà em biết</a:t>
            </a:r>
          </a:p>
        </p:txBody>
      </p:sp>
      <p:pic>
        <p:nvPicPr>
          <p:cNvPr id="9220" name="Picture 4" descr="Báº¯p Cáº£i sÃºp lÆ¡ LÃ¡ rau thá»±c pháº©m Há»¯u cÆ¡ - sÃºp lÆ¡ png táº£i vá» - Miá»n phÃ­ trong  suá»t Rau png Táº£i vá»."/>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23556" r="74667"/>
                    </a14:imgEffect>
                  </a14:imgLayer>
                </a14:imgProps>
              </a:ext>
              <a:ext uri="{28A0092B-C50C-407E-A947-70E740481C1C}">
                <a14:useLocalDpi xmlns:a14="http://schemas.microsoft.com/office/drawing/2010/main" val="0"/>
              </a:ext>
            </a:extLst>
          </a:blip>
          <a:srcRect/>
          <a:stretch>
            <a:fillRect/>
          </a:stretch>
        </p:blipFill>
        <p:spPr bwMode="auto">
          <a:xfrm>
            <a:off x="7966442" y="654795"/>
            <a:ext cx="5258402" cy="2337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172" b="98438" l="19922" r="86133"/>
                    </a14:imgEffect>
                  </a14:imgLayer>
                </a14:imgProps>
              </a:ext>
            </a:extLst>
          </a:blip>
          <a:stretch>
            <a:fillRect/>
          </a:stretch>
        </p:blipFill>
        <p:spPr>
          <a:xfrm>
            <a:off x="5760373" y="1823330"/>
            <a:ext cx="2395330" cy="2395330"/>
          </a:xfrm>
          <a:prstGeom prst="rect">
            <a:avLst/>
          </a:prstGeom>
        </p:spPr>
      </p:pic>
      <p:pic>
        <p:nvPicPr>
          <p:cNvPr id="9222" name="Picture 6" descr="https://png.pngtree.com/png-clipart/20191120/original/pngtree-healthy-simple-vegetables-special-effect-graphic-png-image-png-image_5008304.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6700" b="99800" l="60000" r="94400"/>
                    </a14:imgEffect>
                  </a14:imgLayer>
                </a14:imgProps>
              </a:ext>
              <a:ext uri="{28A0092B-C50C-407E-A947-70E740481C1C}">
                <a14:useLocalDpi xmlns:a14="http://schemas.microsoft.com/office/drawing/2010/main" val="0"/>
              </a:ext>
            </a:extLst>
          </a:blip>
          <a:srcRect l="56096" t="74294" r="4438" b="1172"/>
          <a:stretch/>
        </p:blipFill>
        <p:spPr bwMode="auto">
          <a:xfrm>
            <a:off x="0" y="2410593"/>
            <a:ext cx="2554854" cy="1588152"/>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53675" y="3972438"/>
            <a:ext cx="1359324" cy="492443"/>
          </a:xfrm>
          <a:prstGeom prst="rect">
            <a:avLst/>
          </a:prstGeom>
        </p:spPr>
        <p:txBody>
          <a:bodyPr wrap="square">
            <a:spAutoFit/>
          </a:bodyPr>
          <a:lstStyle/>
          <a:p>
            <a:pPr algn="ctr"/>
            <a:r>
              <a:rPr lang="en-US" sz="2600" dirty="0">
                <a:solidFill>
                  <a:srgbClr val="002060"/>
                </a:solidFill>
                <a:latin typeface="Bahnschrift SemiBold Condensed" panose="020B0502040204020203" pitchFamily="34" charset="0"/>
              </a:rPr>
              <a:t>Cà chua</a:t>
            </a:r>
          </a:p>
        </p:txBody>
      </p:sp>
      <p:sp>
        <p:nvSpPr>
          <p:cNvPr id="39" name="Rectangle 38"/>
          <p:cNvSpPr/>
          <p:nvPr/>
        </p:nvSpPr>
        <p:spPr>
          <a:xfrm>
            <a:off x="2810795" y="3876968"/>
            <a:ext cx="1622113" cy="892552"/>
          </a:xfrm>
          <a:prstGeom prst="rect">
            <a:avLst/>
          </a:prstGeom>
        </p:spPr>
        <p:txBody>
          <a:bodyPr wrap="square">
            <a:spAutoFit/>
          </a:bodyPr>
          <a:lstStyle/>
          <a:p>
            <a:pPr algn="ctr"/>
            <a:r>
              <a:rPr lang="en-US" sz="2600" dirty="0">
                <a:solidFill>
                  <a:srgbClr val="002060"/>
                </a:solidFill>
                <a:latin typeface="Bahnschrift SemiBold Condensed" panose="020B0502040204020203" pitchFamily="34" charset="0"/>
              </a:rPr>
              <a:t>Súp lơ (bông cả)</a:t>
            </a:r>
          </a:p>
        </p:txBody>
      </p:sp>
      <p:pic>
        <p:nvPicPr>
          <p:cNvPr id="40" name="Picture 6" descr="https://png.pngtree.com/png-clipart/20191120/original/pngtree-healthy-simple-vegetables-special-effect-graphic-png-image-png-image_5008304.jpg"/>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27758" b="47386" l="57639" r="89211"/>
                    </a14:imgEffect>
                  </a14:imgLayer>
                </a14:imgProps>
              </a:ext>
              <a:ext uri="{28A0092B-C50C-407E-A947-70E740481C1C}">
                <a14:useLocalDpi xmlns:a14="http://schemas.microsoft.com/office/drawing/2010/main" val="0"/>
              </a:ext>
            </a:extLst>
          </a:blip>
          <a:srcRect l="53692" t="25305" r="6842" b="50161"/>
          <a:stretch/>
        </p:blipFill>
        <p:spPr bwMode="auto">
          <a:xfrm>
            <a:off x="2145868" y="2476288"/>
            <a:ext cx="2554854" cy="158815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39570" y="5965448"/>
            <a:ext cx="1690803" cy="892552"/>
          </a:xfrm>
          <a:prstGeom prst="rect">
            <a:avLst/>
          </a:prstGeom>
        </p:spPr>
        <p:txBody>
          <a:bodyPr wrap="square">
            <a:spAutoFit/>
          </a:bodyPr>
          <a:lstStyle/>
          <a:p>
            <a:pPr algn="ctr"/>
            <a:r>
              <a:rPr lang="en-US" sz="2600" dirty="0">
                <a:solidFill>
                  <a:srgbClr val="002060"/>
                </a:solidFill>
                <a:latin typeface="Bahnschrift SemiBold Condensed" panose="020B0502040204020203" pitchFamily="34" charset="0"/>
              </a:rPr>
              <a:t>Ớt chuông</a:t>
            </a:r>
          </a:p>
        </p:txBody>
      </p:sp>
      <p:pic>
        <p:nvPicPr>
          <p:cNvPr id="42" name="Picture 6" descr="https://png.pngtree.com/png-clipart/20191120/original/pngtree-healthy-simple-vegetables-special-effect-graphic-png-image-png-image_5008304.jpg"/>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7500" b="23400" l="62200" r="90200"/>
                    </a14:imgEffect>
                  </a14:imgLayer>
                </a14:imgProps>
              </a:ext>
              <a:ext uri="{28A0092B-C50C-407E-A947-70E740481C1C}">
                <a14:useLocalDpi xmlns:a14="http://schemas.microsoft.com/office/drawing/2010/main" val="0"/>
              </a:ext>
            </a:extLst>
          </a:blip>
          <a:srcRect l="54716" t="6487" r="5818" b="74679"/>
          <a:stretch/>
        </p:blipFill>
        <p:spPr bwMode="auto">
          <a:xfrm>
            <a:off x="-409811" y="4608554"/>
            <a:ext cx="3201899" cy="152797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2862723" y="6150022"/>
            <a:ext cx="1359324" cy="492443"/>
          </a:xfrm>
          <a:prstGeom prst="rect">
            <a:avLst/>
          </a:prstGeom>
        </p:spPr>
        <p:txBody>
          <a:bodyPr wrap="square">
            <a:spAutoFit/>
          </a:bodyPr>
          <a:lstStyle/>
          <a:p>
            <a:pPr algn="ctr"/>
            <a:r>
              <a:rPr lang="en-US" sz="2600" dirty="0">
                <a:solidFill>
                  <a:srgbClr val="002060"/>
                </a:solidFill>
                <a:latin typeface="Bahnschrift SemiBold Condensed" panose="020B0502040204020203" pitchFamily="34" charset="0"/>
              </a:rPr>
              <a:t>Cải bắp</a:t>
            </a:r>
          </a:p>
        </p:txBody>
      </p:sp>
      <p:pic>
        <p:nvPicPr>
          <p:cNvPr id="21" name="Picture 20"/>
          <p:cNvPicPr>
            <a:picLocks noChangeAspect="1"/>
          </p:cNvPicPr>
          <p:nvPr/>
        </p:nvPicPr>
        <p:blipFill>
          <a:blip r:embed="rId12">
            <a:extLst>
              <a:ext uri="{BEBA8EAE-BF5A-486C-A8C5-ECC9F3942E4B}">
                <a14:imgProps xmlns:a14="http://schemas.microsoft.com/office/drawing/2010/main">
                  <a14:imgLayer r:embed="rId13">
                    <a14:imgEffect>
                      <a14:backgroundRemoval t="141" b="99297" l="9959" r="96819">
                        <a14:foregroundMark x1="77870" y1="3797" x2="77870" y2="3797"/>
                      </a14:backgroundRemoval>
                    </a14:imgEffect>
                  </a14:imgLayer>
                </a14:imgProps>
              </a:ext>
            </a:extLst>
          </a:blip>
          <a:stretch>
            <a:fillRect/>
          </a:stretch>
        </p:blipFill>
        <p:spPr>
          <a:xfrm>
            <a:off x="4574675" y="2074820"/>
            <a:ext cx="2042950" cy="2009042"/>
          </a:xfrm>
          <a:prstGeom prst="rect">
            <a:avLst/>
          </a:prstGeom>
        </p:spPr>
      </p:pic>
      <p:sp>
        <p:nvSpPr>
          <p:cNvPr id="61" name="Rectangle 60"/>
          <p:cNvSpPr/>
          <p:nvPr/>
        </p:nvSpPr>
        <p:spPr>
          <a:xfrm>
            <a:off x="4497550" y="3906432"/>
            <a:ext cx="1359324" cy="492443"/>
          </a:xfrm>
          <a:prstGeom prst="rect">
            <a:avLst/>
          </a:prstGeom>
        </p:spPr>
        <p:txBody>
          <a:bodyPr wrap="square">
            <a:spAutoFit/>
          </a:bodyPr>
          <a:lstStyle/>
          <a:p>
            <a:pPr algn="ctr"/>
            <a:r>
              <a:rPr lang="en-US" sz="2600" dirty="0">
                <a:solidFill>
                  <a:srgbClr val="002060"/>
                </a:solidFill>
                <a:latin typeface="Bahnschrift SemiBold Condensed" panose="020B0502040204020203" pitchFamily="34" charset="0"/>
              </a:rPr>
              <a:t>Cà rốt</a:t>
            </a:r>
          </a:p>
        </p:txBody>
      </p:sp>
      <p:pic>
        <p:nvPicPr>
          <p:cNvPr id="23" name="Picture 22"/>
          <p:cNvPicPr>
            <a:picLocks noChangeAspect="1"/>
          </p:cNvPicPr>
          <p:nvPr/>
        </p:nvPicPr>
        <p:blipFill>
          <a:blip r:embed="rId14">
            <a:extLst>
              <a:ext uri="{BEBA8EAE-BF5A-486C-A8C5-ECC9F3942E4B}">
                <a14:imgProps xmlns:a14="http://schemas.microsoft.com/office/drawing/2010/main">
                  <a14:imgLayer r:embed="rId15">
                    <a14:imgEffect>
                      <a14:backgroundRemoval t="2125" b="94759" l="1624" r="95805"/>
                    </a14:imgEffect>
                  </a14:imgLayer>
                </a14:imgProps>
              </a:ext>
            </a:extLst>
          </a:blip>
          <a:stretch>
            <a:fillRect/>
          </a:stretch>
        </p:blipFill>
        <p:spPr>
          <a:xfrm>
            <a:off x="4592356" y="4815036"/>
            <a:ext cx="1597771" cy="1526423"/>
          </a:xfrm>
          <a:prstGeom prst="rect">
            <a:avLst/>
          </a:prstGeom>
        </p:spPr>
      </p:pic>
      <p:sp>
        <p:nvSpPr>
          <p:cNvPr id="64" name="Rectangle 63"/>
          <p:cNvSpPr/>
          <p:nvPr/>
        </p:nvSpPr>
        <p:spPr>
          <a:xfrm>
            <a:off x="4502374" y="6241877"/>
            <a:ext cx="1633697" cy="492443"/>
          </a:xfrm>
          <a:prstGeom prst="rect">
            <a:avLst/>
          </a:prstGeom>
        </p:spPr>
        <p:txBody>
          <a:bodyPr wrap="square">
            <a:spAutoFit/>
          </a:bodyPr>
          <a:lstStyle/>
          <a:p>
            <a:pPr algn="ctr"/>
            <a:r>
              <a:rPr lang="en-US" sz="2600" dirty="0">
                <a:solidFill>
                  <a:srgbClr val="002060"/>
                </a:solidFill>
                <a:latin typeface="Bahnschrift SemiBold Condensed" panose="020B0502040204020203" pitchFamily="34" charset="0"/>
              </a:rPr>
              <a:t>Khoai tây</a:t>
            </a:r>
          </a:p>
        </p:txBody>
      </p:sp>
      <p:pic>
        <p:nvPicPr>
          <p:cNvPr id="9224" name="Picture 8" descr="XÃ  LÃ¡ch, Rau Sá»ng, Táº£i PNG Free - KhoThietKe.Ne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98198" y="4603792"/>
            <a:ext cx="1753272" cy="1282574"/>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6157277" y="5903800"/>
            <a:ext cx="2818715" cy="492443"/>
          </a:xfrm>
          <a:prstGeom prst="rect">
            <a:avLst/>
          </a:prstGeom>
        </p:spPr>
        <p:txBody>
          <a:bodyPr wrap="square">
            <a:spAutoFit/>
          </a:bodyPr>
          <a:lstStyle/>
          <a:p>
            <a:pPr algn="ctr"/>
            <a:r>
              <a:rPr lang="en-US" sz="2600" dirty="0">
                <a:solidFill>
                  <a:srgbClr val="002060"/>
                </a:solidFill>
                <a:latin typeface="Bahnschrift SemiBold Condensed" panose="020B0502040204020203" pitchFamily="34" charset="0"/>
              </a:rPr>
              <a:t>Xà lách/ rau sống</a:t>
            </a:r>
          </a:p>
        </p:txBody>
      </p:sp>
      <p:pic>
        <p:nvPicPr>
          <p:cNvPr id="69" name="Picture 10" descr="Hoa ÄÃ o pha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63351" y="4441318"/>
            <a:ext cx="2819049" cy="1879366"/>
          </a:xfrm>
          <a:prstGeom prst="ellipse">
            <a:avLst/>
          </a:prstGeom>
          <a:noFill/>
          <a:extLst>
            <a:ext uri="{909E8E84-426E-40DD-AFC4-6F175D3DCCD1}">
              <a14:hiddenFill xmlns:a14="http://schemas.microsoft.com/office/drawing/2010/main">
                <a:solidFill>
                  <a:srgbClr val="FFFFFF"/>
                </a:solidFill>
              </a14:hiddenFill>
            </a:ext>
          </a:extLst>
        </p:spPr>
      </p:pic>
      <p:sp>
        <p:nvSpPr>
          <p:cNvPr id="70" name="Rectangle 69"/>
          <p:cNvSpPr/>
          <p:nvPr/>
        </p:nvSpPr>
        <p:spPr>
          <a:xfrm>
            <a:off x="9066527" y="6241103"/>
            <a:ext cx="2118259" cy="492443"/>
          </a:xfrm>
          <a:prstGeom prst="rect">
            <a:avLst/>
          </a:prstGeom>
        </p:spPr>
        <p:txBody>
          <a:bodyPr wrap="square">
            <a:spAutoFit/>
          </a:bodyPr>
          <a:lstStyle/>
          <a:p>
            <a:pPr algn="ctr"/>
            <a:r>
              <a:rPr lang="en-US" sz="2600" dirty="0">
                <a:solidFill>
                  <a:srgbClr val="002060"/>
                </a:solidFill>
                <a:latin typeface="Bahnschrift SemiBold Condensed" panose="020B0502040204020203" pitchFamily="34" charset="0"/>
              </a:rPr>
              <a:t>Hoa đào</a:t>
            </a:r>
          </a:p>
        </p:txBody>
      </p:sp>
      <p:sp>
        <p:nvSpPr>
          <p:cNvPr id="73" name="Title 7"/>
          <p:cNvSpPr>
            <a:spLocks noGrp="1"/>
          </p:cNvSpPr>
          <p:nvPr>
            <p:ph type="title" idx="6"/>
          </p:nvPr>
        </p:nvSpPr>
        <p:spPr>
          <a:xfrm>
            <a:off x="-434297" y="-38091"/>
            <a:ext cx="3619004" cy="993934"/>
          </a:xfrm>
        </p:spPr>
        <p:txBody>
          <a:bodyPr/>
          <a:lstStyle/>
          <a:p>
            <a:r>
              <a:rPr lang="en-US" sz="3600" dirty="0">
                <a:solidFill>
                  <a:srgbClr val="FF0000"/>
                </a:solidFill>
              </a:rPr>
              <a:t>BÀI TẬP 2</a:t>
            </a:r>
          </a:p>
        </p:txBody>
      </p:sp>
      <p:grpSp>
        <p:nvGrpSpPr>
          <p:cNvPr id="74" name="Group 73"/>
          <p:cNvGrpSpPr/>
          <p:nvPr/>
        </p:nvGrpSpPr>
        <p:grpSpPr>
          <a:xfrm>
            <a:off x="395707" y="975101"/>
            <a:ext cx="1566931" cy="1566931"/>
            <a:chOff x="1545920" y="1055066"/>
            <a:chExt cx="1566931" cy="1566931"/>
          </a:xfrm>
        </p:grpSpPr>
        <p:pic>
          <p:nvPicPr>
            <p:cNvPr id="75" name="Picture 74"/>
            <p:cNvPicPr>
              <a:picLocks noChangeAspect="1"/>
            </p:cNvPicPr>
            <p:nvPr/>
          </p:nvPicPr>
          <p:blipFill>
            <a:blip r:embed="rId18"/>
            <a:stretch>
              <a:fillRect/>
            </a:stretch>
          </p:blipFill>
          <p:spPr>
            <a:xfrm>
              <a:off x="1545920" y="1055066"/>
              <a:ext cx="1566931" cy="1566931"/>
            </a:xfrm>
            <a:prstGeom prst="rect">
              <a:avLst/>
            </a:prstGeom>
          </p:spPr>
        </p:pic>
        <p:sp>
          <p:nvSpPr>
            <p:cNvPr id="79" name="Oval 78"/>
            <p:cNvSpPr/>
            <p:nvPr/>
          </p:nvSpPr>
          <p:spPr>
            <a:xfrm>
              <a:off x="1782233" y="1265767"/>
              <a:ext cx="1119916" cy="1119916"/>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Bodoni MT Black" panose="02070A03080606020203" pitchFamily="18" charset="0"/>
                </a:rPr>
                <a:t>2</a:t>
              </a:r>
            </a:p>
          </p:txBody>
        </p:sp>
      </p:grpSp>
    </p:spTree>
    <p:extLst>
      <p:ext uri="{BB962C8B-B14F-4D97-AF65-F5344CB8AC3E}">
        <p14:creationId xmlns:p14="http://schemas.microsoft.com/office/powerpoint/2010/main" val="22504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barn(inVertical)">
                                      <p:cBhvr>
                                        <p:cTn id="15" dur="500"/>
                                        <p:tgtEl>
                                          <p:spTgt spid="92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par>
                                <p:cTn id="21" presetID="16" presetClass="entr" presetSubtype="21"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par>
                                <p:cTn id="29" presetID="16" presetClass="entr" presetSubtype="21"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barn(inVertical)">
                                      <p:cBhvr>
                                        <p:cTn id="44" dur="500"/>
                                        <p:tgtEl>
                                          <p:spTgt spid="61"/>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inVertical)">
                                      <p:cBhvr>
                                        <p:cTn id="52" dur="500"/>
                                        <p:tgtEl>
                                          <p:spTgt spid="64"/>
                                        </p:tgtEl>
                                      </p:cBhvr>
                                    </p:animEffect>
                                  </p:childTnLst>
                                </p:cTn>
                              </p:par>
                              <p:par>
                                <p:cTn id="53" presetID="16" presetClass="entr" presetSubtype="21"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barn(inVertical)">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barn(inVertical)">
                                      <p:cBhvr>
                                        <p:cTn id="65" dur="500"/>
                                        <p:tgtEl>
                                          <p:spTgt spid="70"/>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par>
                                <p:cTn id="69" presetID="16" presetClass="entr" presetSubtype="21" fill="hold" nodeType="withEffect">
                                  <p:stCondLst>
                                    <p:cond delay="0"/>
                                  </p:stCondLst>
                                  <p:childTnLst>
                                    <p:set>
                                      <p:cBhvr>
                                        <p:cTn id="70" dur="1" fill="hold">
                                          <p:stCondLst>
                                            <p:cond delay="0"/>
                                          </p:stCondLst>
                                        </p:cTn>
                                        <p:tgtEl>
                                          <p:spTgt spid="9224"/>
                                        </p:tgtEl>
                                        <p:attrNameLst>
                                          <p:attrName>style.visibility</p:attrName>
                                        </p:attrNameLst>
                                      </p:cBhvr>
                                      <p:to>
                                        <p:strVal val="visible"/>
                                      </p:to>
                                    </p:set>
                                    <p:animEffect transition="in" filter="barn(inVertical)">
                                      <p:cBhvr>
                                        <p:cTn id="71"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38" grpId="0"/>
      <p:bldP spid="39" grpId="0"/>
      <p:bldP spid="41" grpId="0"/>
      <p:bldP spid="44" grpId="0"/>
      <p:bldP spid="61" grpId="0"/>
      <p:bldP spid="64" grpId="0"/>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pic>
        <p:nvPicPr>
          <p:cNvPr id="2" name="Nông dân miền Bắc hối hả làm cây vụ Đông 2018 - VTC16">
            <a:hlinkClick r:id="" action="ppaction://media"/>
          </p:cNvPr>
          <p:cNvPicPr>
            <a:picLocks noChangeAspect="1"/>
          </p:cNvPicPr>
          <p:nvPr>
            <a:videoFile r:link="rId1"/>
            <p:extLst>
              <p:ext uri="{DAA4B4D4-6D71-4841-9C94-3DE7FCFB9230}">
                <p14:media xmlns:p14="http://schemas.microsoft.com/office/powerpoint/2010/main" r:embed="rId2">
                  <p14:trim end="130165"/>
                </p14:media>
              </p:ext>
            </p:extLst>
          </p:nvPr>
        </p:nvPicPr>
        <p:blipFill>
          <a:blip r:embed="rId5"/>
          <a:stretch>
            <a:fillRect/>
          </a:stretch>
        </p:blipFill>
        <p:spPr>
          <a:xfrm>
            <a:off x="0" y="-19479"/>
            <a:ext cx="12153750" cy="6836484"/>
          </a:xfrm>
          <a:prstGeom prst="rect">
            <a:avLst/>
          </a:prstGeom>
        </p:spPr>
      </p:pic>
      <p:sp>
        <p:nvSpPr>
          <p:cNvPr id="13906" name="Google Shape;13906;p88"/>
          <p:cNvSpPr txBox="1">
            <a:spLocks noGrp="1"/>
          </p:cNvSpPr>
          <p:nvPr>
            <p:ph type="title" idx="6"/>
          </p:nvPr>
        </p:nvSpPr>
        <p:spPr>
          <a:xfrm>
            <a:off x="-277228" y="-85307"/>
            <a:ext cx="12970630" cy="732400"/>
          </a:xfrm>
          <a:prstGeom prst="rect">
            <a:avLst/>
          </a:prstGeom>
        </p:spPr>
        <p:txBody>
          <a:bodyPr spcFirstLastPara="1" wrap="square" lIns="121900" tIns="121900" rIns="121900" bIns="121900" anchor="b" anchorCtr="0">
            <a:noAutofit/>
          </a:bodyPr>
          <a:lstStyle/>
          <a:p>
            <a:r>
              <a:rPr lang="vi-VN" sz="2800" dirty="0">
                <a:solidFill>
                  <a:srgbClr val="FF0000"/>
                </a:solidFill>
              </a:rPr>
              <a:t>HOẠT ĐỘNG SẢN XUẤT LƯƠNG THỰC THỰC PHẨM Ở ĐBSH</a:t>
            </a:r>
          </a:p>
        </p:txBody>
      </p:sp>
      <p:grpSp>
        <p:nvGrpSpPr>
          <p:cNvPr id="34" name="Google Shape;30367;p111"/>
          <p:cNvGrpSpPr/>
          <p:nvPr/>
        </p:nvGrpSpPr>
        <p:grpSpPr>
          <a:xfrm>
            <a:off x="664024" y="-1197643"/>
            <a:ext cx="942652" cy="665606"/>
            <a:chOff x="1324219" y="3399202"/>
            <a:chExt cx="376578" cy="272846"/>
          </a:xfrm>
          <a:solidFill>
            <a:schemeClr val="bg1"/>
          </a:solidFill>
        </p:grpSpPr>
        <p:sp>
          <p:nvSpPr>
            <p:cNvPr id="35" name="Google Shape;30368;p111"/>
            <p:cNvSpPr/>
            <p:nvPr/>
          </p:nvSpPr>
          <p:spPr>
            <a:xfrm>
              <a:off x="1597458" y="3496066"/>
              <a:ext cx="30278" cy="66639"/>
            </a:xfrm>
            <a:custGeom>
              <a:avLst/>
              <a:gdLst/>
              <a:ahLst/>
              <a:cxnLst/>
              <a:rect l="l" t="t" r="r" b="b"/>
              <a:pathLst>
                <a:path w="1155" h="2542" extrusionOk="0">
                  <a:moveTo>
                    <a:pt x="693" y="1"/>
                  </a:moveTo>
                  <a:cubicBezTo>
                    <a:pt x="303" y="1"/>
                    <a:pt x="0" y="318"/>
                    <a:pt x="0" y="693"/>
                  </a:cubicBezTo>
                  <a:lnTo>
                    <a:pt x="0" y="852"/>
                  </a:lnTo>
                  <a:cubicBezTo>
                    <a:pt x="0" y="1054"/>
                    <a:pt x="29" y="1256"/>
                    <a:pt x="101" y="1444"/>
                  </a:cubicBezTo>
                  <a:lnTo>
                    <a:pt x="462" y="2541"/>
                  </a:lnTo>
                  <a:lnTo>
                    <a:pt x="1155" y="2541"/>
                  </a:lnTo>
                  <a:lnTo>
                    <a:pt x="1155"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0369;p111"/>
            <p:cNvSpPr/>
            <p:nvPr/>
          </p:nvSpPr>
          <p:spPr>
            <a:xfrm>
              <a:off x="1609569" y="3490011"/>
              <a:ext cx="72668" cy="72694"/>
            </a:xfrm>
            <a:custGeom>
              <a:avLst/>
              <a:gdLst/>
              <a:ahLst/>
              <a:cxnLst/>
              <a:rect l="l" t="t" r="r" b="b"/>
              <a:pathLst>
                <a:path w="2772" h="2773" extrusionOk="0">
                  <a:moveTo>
                    <a:pt x="693" y="1"/>
                  </a:moveTo>
                  <a:cubicBezTo>
                    <a:pt x="303" y="1"/>
                    <a:pt x="0" y="304"/>
                    <a:pt x="0" y="693"/>
                  </a:cubicBezTo>
                  <a:cubicBezTo>
                    <a:pt x="0" y="939"/>
                    <a:pt x="202" y="1155"/>
                    <a:pt x="462" y="1155"/>
                  </a:cubicBezTo>
                  <a:lnTo>
                    <a:pt x="2310" y="2772"/>
                  </a:lnTo>
                  <a:lnTo>
                    <a:pt x="2700" y="1401"/>
                  </a:lnTo>
                  <a:cubicBezTo>
                    <a:pt x="2757" y="1242"/>
                    <a:pt x="2772" y="1069"/>
                    <a:pt x="2772" y="896"/>
                  </a:cubicBezTo>
                  <a:lnTo>
                    <a:pt x="2772" y="463"/>
                  </a:lnTo>
                  <a:cubicBezTo>
                    <a:pt x="2772" y="203"/>
                    <a:pt x="2570" y="1"/>
                    <a:pt x="2310"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0370;p111"/>
            <p:cNvSpPr/>
            <p:nvPr/>
          </p:nvSpPr>
          <p:spPr>
            <a:xfrm>
              <a:off x="1621681" y="3580846"/>
              <a:ext cx="36334" cy="26870"/>
            </a:xfrm>
            <a:custGeom>
              <a:avLst/>
              <a:gdLst/>
              <a:ahLst/>
              <a:cxnLst/>
              <a:rect l="l" t="t" r="r" b="b"/>
              <a:pathLst>
                <a:path w="1386" h="1025" extrusionOk="0">
                  <a:moveTo>
                    <a:pt x="0" y="0"/>
                  </a:moveTo>
                  <a:lnTo>
                    <a:pt x="0" y="1025"/>
                  </a:lnTo>
                  <a:lnTo>
                    <a:pt x="1386" y="1025"/>
                  </a:lnTo>
                  <a:lnTo>
                    <a:pt x="138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0371;p111"/>
            <p:cNvSpPr/>
            <p:nvPr/>
          </p:nvSpPr>
          <p:spPr>
            <a:xfrm>
              <a:off x="1621681" y="3580846"/>
              <a:ext cx="36334" cy="14785"/>
            </a:xfrm>
            <a:custGeom>
              <a:avLst/>
              <a:gdLst/>
              <a:ahLst/>
              <a:cxnLst/>
              <a:rect l="l" t="t" r="r" b="b"/>
              <a:pathLst>
                <a:path w="1386" h="564" extrusionOk="0">
                  <a:moveTo>
                    <a:pt x="0" y="0"/>
                  </a:moveTo>
                  <a:lnTo>
                    <a:pt x="0" y="433"/>
                  </a:lnTo>
                  <a:cubicBezTo>
                    <a:pt x="224" y="520"/>
                    <a:pt x="458" y="563"/>
                    <a:pt x="693" y="563"/>
                  </a:cubicBezTo>
                  <a:cubicBezTo>
                    <a:pt x="927" y="563"/>
                    <a:pt x="1162" y="520"/>
                    <a:pt x="1386" y="433"/>
                  </a:cubicBezTo>
                  <a:lnTo>
                    <a:pt x="138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0372;p111"/>
            <p:cNvSpPr/>
            <p:nvPr/>
          </p:nvSpPr>
          <p:spPr>
            <a:xfrm>
              <a:off x="1579291" y="3595605"/>
              <a:ext cx="121507" cy="76443"/>
            </a:xfrm>
            <a:custGeom>
              <a:avLst/>
              <a:gdLst/>
              <a:ahLst/>
              <a:cxnLst/>
              <a:rect l="l" t="t" r="r" b="b"/>
              <a:pathLst>
                <a:path w="4635" h="2916" extrusionOk="0">
                  <a:moveTo>
                    <a:pt x="1631" y="0"/>
                  </a:moveTo>
                  <a:lnTo>
                    <a:pt x="505" y="318"/>
                  </a:lnTo>
                  <a:cubicBezTo>
                    <a:pt x="217" y="404"/>
                    <a:pt x="0" y="679"/>
                    <a:pt x="0" y="996"/>
                  </a:cubicBezTo>
                  <a:lnTo>
                    <a:pt x="0" y="2685"/>
                  </a:lnTo>
                  <a:cubicBezTo>
                    <a:pt x="0" y="2801"/>
                    <a:pt x="116" y="2916"/>
                    <a:pt x="231" y="2916"/>
                  </a:cubicBezTo>
                  <a:lnTo>
                    <a:pt x="4403" y="2916"/>
                  </a:lnTo>
                  <a:cubicBezTo>
                    <a:pt x="4519" y="2916"/>
                    <a:pt x="4634" y="2801"/>
                    <a:pt x="4634" y="2685"/>
                  </a:cubicBezTo>
                  <a:lnTo>
                    <a:pt x="4634" y="996"/>
                  </a:lnTo>
                  <a:cubicBezTo>
                    <a:pt x="4634" y="679"/>
                    <a:pt x="4417" y="404"/>
                    <a:pt x="4114" y="318"/>
                  </a:cubicBezTo>
                  <a:lnTo>
                    <a:pt x="3017" y="0"/>
                  </a:lnTo>
                  <a:lnTo>
                    <a:pt x="2324" y="462"/>
                  </a:lnTo>
                  <a:lnTo>
                    <a:pt x="1631"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0373;p111"/>
            <p:cNvSpPr/>
            <p:nvPr/>
          </p:nvSpPr>
          <p:spPr>
            <a:xfrm>
              <a:off x="1633766" y="3607690"/>
              <a:ext cx="12138" cy="64358"/>
            </a:xfrm>
            <a:custGeom>
              <a:avLst/>
              <a:gdLst/>
              <a:ahLst/>
              <a:cxnLst/>
              <a:rect l="l" t="t" r="r" b="b"/>
              <a:pathLst>
                <a:path w="463" h="2455" extrusionOk="0">
                  <a:moveTo>
                    <a:pt x="116" y="1"/>
                  </a:moveTo>
                  <a:lnTo>
                    <a:pt x="1" y="2455"/>
                  </a:lnTo>
                  <a:lnTo>
                    <a:pt x="463" y="2455"/>
                  </a:lnTo>
                  <a:lnTo>
                    <a:pt x="347"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0374;p111"/>
            <p:cNvSpPr/>
            <p:nvPr/>
          </p:nvSpPr>
          <p:spPr>
            <a:xfrm>
              <a:off x="1603514" y="3520289"/>
              <a:ext cx="72668" cy="66639"/>
            </a:xfrm>
            <a:custGeom>
              <a:avLst/>
              <a:gdLst/>
              <a:ahLst/>
              <a:cxnLst/>
              <a:rect l="l" t="t" r="r" b="b"/>
              <a:pathLst>
                <a:path w="2772" h="2542" extrusionOk="0">
                  <a:moveTo>
                    <a:pt x="895" y="0"/>
                  </a:moveTo>
                  <a:cubicBezTo>
                    <a:pt x="765" y="0"/>
                    <a:pt x="635" y="44"/>
                    <a:pt x="549" y="130"/>
                  </a:cubicBezTo>
                  <a:lnTo>
                    <a:pt x="130" y="549"/>
                  </a:lnTo>
                  <a:cubicBezTo>
                    <a:pt x="43" y="636"/>
                    <a:pt x="0" y="765"/>
                    <a:pt x="0" y="881"/>
                  </a:cubicBezTo>
                  <a:lnTo>
                    <a:pt x="0" y="1155"/>
                  </a:lnTo>
                  <a:cubicBezTo>
                    <a:pt x="0" y="1920"/>
                    <a:pt x="621" y="2541"/>
                    <a:pt x="1386" y="2541"/>
                  </a:cubicBezTo>
                  <a:cubicBezTo>
                    <a:pt x="2151" y="2541"/>
                    <a:pt x="2772" y="1920"/>
                    <a:pt x="2772" y="1155"/>
                  </a:cubicBezTo>
                  <a:lnTo>
                    <a:pt x="2772" y="852"/>
                  </a:lnTo>
                  <a:cubicBezTo>
                    <a:pt x="2772" y="737"/>
                    <a:pt x="2728" y="621"/>
                    <a:pt x="2642" y="535"/>
                  </a:cubicBezTo>
                  <a:cubicBezTo>
                    <a:pt x="2281" y="188"/>
                    <a:pt x="1631" y="29"/>
                    <a:pt x="89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0375;p111"/>
            <p:cNvSpPr/>
            <p:nvPr/>
          </p:nvSpPr>
          <p:spPr>
            <a:xfrm>
              <a:off x="1603514" y="3520289"/>
              <a:ext cx="72668" cy="65118"/>
            </a:xfrm>
            <a:custGeom>
              <a:avLst/>
              <a:gdLst/>
              <a:ahLst/>
              <a:cxnLst/>
              <a:rect l="l" t="t" r="r" b="b"/>
              <a:pathLst>
                <a:path w="2772" h="2484" extrusionOk="0">
                  <a:moveTo>
                    <a:pt x="895" y="0"/>
                  </a:moveTo>
                  <a:cubicBezTo>
                    <a:pt x="765" y="0"/>
                    <a:pt x="650" y="58"/>
                    <a:pt x="563" y="145"/>
                  </a:cubicBezTo>
                  <a:lnTo>
                    <a:pt x="144" y="563"/>
                  </a:lnTo>
                  <a:cubicBezTo>
                    <a:pt x="43" y="650"/>
                    <a:pt x="0" y="765"/>
                    <a:pt x="0" y="881"/>
                  </a:cubicBezTo>
                  <a:lnTo>
                    <a:pt x="0" y="1155"/>
                  </a:lnTo>
                  <a:cubicBezTo>
                    <a:pt x="0" y="1776"/>
                    <a:pt x="404" y="2325"/>
                    <a:pt x="1011" y="2483"/>
                  </a:cubicBezTo>
                  <a:cubicBezTo>
                    <a:pt x="808" y="2238"/>
                    <a:pt x="693" y="1935"/>
                    <a:pt x="693" y="1617"/>
                  </a:cubicBezTo>
                  <a:lnTo>
                    <a:pt x="693" y="939"/>
                  </a:lnTo>
                  <a:cubicBezTo>
                    <a:pt x="693" y="695"/>
                    <a:pt x="897" y="489"/>
                    <a:pt x="1137" y="489"/>
                  </a:cubicBezTo>
                  <a:cubicBezTo>
                    <a:pt x="1153" y="489"/>
                    <a:pt x="1168" y="489"/>
                    <a:pt x="1184" y="491"/>
                  </a:cubicBezTo>
                  <a:cubicBezTo>
                    <a:pt x="1646" y="520"/>
                    <a:pt x="2339" y="592"/>
                    <a:pt x="2772" y="794"/>
                  </a:cubicBezTo>
                  <a:cubicBezTo>
                    <a:pt x="2757" y="693"/>
                    <a:pt x="2714" y="607"/>
                    <a:pt x="2642" y="535"/>
                  </a:cubicBezTo>
                  <a:cubicBezTo>
                    <a:pt x="2281" y="188"/>
                    <a:pt x="1631" y="29"/>
                    <a:pt x="89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0376;p111"/>
            <p:cNvSpPr/>
            <p:nvPr/>
          </p:nvSpPr>
          <p:spPr>
            <a:xfrm>
              <a:off x="1676156" y="3611098"/>
              <a:ext cx="24249" cy="60583"/>
            </a:xfrm>
            <a:custGeom>
              <a:avLst/>
              <a:gdLst/>
              <a:ahLst/>
              <a:cxnLst/>
              <a:rect l="l" t="t" r="r" b="b"/>
              <a:pathLst>
                <a:path w="925" h="2311" extrusionOk="0">
                  <a:moveTo>
                    <a:pt x="809" y="1"/>
                  </a:moveTo>
                  <a:lnTo>
                    <a:pt x="203" y="593"/>
                  </a:lnTo>
                  <a:cubicBezTo>
                    <a:pt x="73" y="723"/>
                    <a:pt x="1" y="896"/>
                    <a:pt x="1" y="1084"/>
                  </a:cubicBezTo>
                  <a:lnTo>
                    <a:pt x="1" y="2311"/>
                  </a:lnTo>
                  <a:lnTo>
                    <a:pt x="694" y="2311"/>
                  </a:lnTo>
                  <a:cubicBezTo>
                    <a:pt x="824" y="2311"/>
                    <a:pt x="925" y="2210"/>
                    <a:pt x="925" y="2080"/>
                  </a:cubicBezTo>
                  <a:lnTo>
                    <a:pt x="925" y="391"/>
                  </a:lnTo>
                  <a:cubicBezTo>
                    <a:pt x="925" y="261"/>
                    <a:pt x="881" y="116"/>
                    <a:pt x="809"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0377;p111"/>
            <p:cNvSpPr/>
            <p:nvPr/>
          </p:nvSpPr>
          <p:spPr>
            <a:xfrm>
              <a:off x="1633766" y="3607690"/>
              <a:ext cx="12138" cy="12138"/>
            </a:xfrm>
            <a:custGeom>
              <a:avLst/>
              <a:gdLst/>
              <a:ahLst/>
              <a:cxnLst/>
              <a:rect l="l" t="t" r="r" b="b"/>
              <a:pathLst>
                <a:path w="463" h="463" extrusionOk="0">
                  <a:moveTo>
                    <a:pt x="1" y="1"/>
                  </a:moveTo>
                  <a:lnTo>
                    <a:pt x="1" y="347"/>
                  </a:lnTo>
                  <a:cubicBezTo>
                    <a:pt x="1" y="420"/>
                    <a:pt x="59" y="463"/>
                    <a:pt x="116" y="463"/>
                  </a:cubicBezTo>
                  <a:lnTo>
                    <a:pt x="347" y="463"/>
                  </a:lnTo>
                  <a:cubicBezTo>
                    <a:pt x="405" y="463"/>
                    <a:pt x="463" y="420"/>
                    <a:pt x="463" y="347"/>
                  </a:cubicBezTo>
                  <a:lnTo>
                    <a:pt x="463"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378;p111"/>
            <p:cNvSpPr/>
            <p:nvPr/>
          </p:nvSpPr>
          <p:spPr>
            <a:xfrm>
              <a:off x="1614865" y="3590755"/>
              <a:ext cx="24983" cy="25560"/>
            </a:xfrm>
            <a:custGeom>
              <a:avLst/>
              <a:gdLst/>
              <a:ahLst/>
              <a:cxnLst/>
              <a:rect l="l" t="t" r="r" b="b"/>
              <a:pathLst>
                <a:path w="953" h="975" extrusionOk="0">
                  <a:moveTo>
                    <a:pt x="225" y="0"/>
                  </a:moveTo>
                  <a:cubicBezTo>
                    <a:pt x="193" y="0"/>
                    <a:pt x="161" y="16"/>
                    <a:pt x="145" y="41"/>
                  </a:cubicBezTo>
                  <a:lnTo>
                    <a:pt x="0" y="257"/>
                  </a:lnTo>
                  <a:lnTo>
                    <a:pt x="361" y="907"/>
                  </a:lnTo>
                  <a:cubicBezTo>
                    <a:pt x="379" y="952"/>
                    <a:pt x="425" y="974"/>
                    <a:pt x="475" y="974"/>
                  </a:cubicBezTo>
                  <a:cubicBezTo>
                    <a:pt x="505" y="974"/>
                    <a:pt x="536" y="966"/>
                    <a:pt x="563" y="950"/>
                  </a:cubicBezTo>
                  <a:lnTo>
                    <a:pt x="953" y="647"/>
                  </a:lnTo>
                  <a:lnTo>
                    <a:pt x="289" y="26"/>
                  </a:lnTo>
                  <a:cubicBezTo>
                    <a:pt x="271" y="8"/>
                    <a:pt x="248" y="0"/>
                    <a:pt x="22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379;p111"/>
            <p:cNvSpPr/>
            <p:nvPr/>
          </p:nvSpPr>
          <p:spPr>
            <a:xfrm>
              <a:off x="1639822" y="3590755"/>
              <a:ext cx="25009" cy="25560"/>
            </a:xfrm>
            <a:custGeom>
              <a:avLst/>
              <a:gdLst/>
              <a:ahLst/>
              <a:cxnLst/>
              <a:rect l="l" t="t" r="r" b="b"/>
              <a:pathLst>
                <a:path w="954" h="975" extrusionOk="0">
                  <a:moveTo>
                    <a:pt x="729" y="0"/>
                  </a:moveTo>
                  <a:cubicBezTo>
                    <a:pt x="706" y="0"/>
                    <a:pt x="683" y="8"/>
                    <a:pt x="665" y="26"/>
                  </a:cubicBezTo>
                  <a:lnTo>
                    <a:pt x="1" y="647"/>
                  </a:lnTo>
                  <a:lnTo>
                    <a:pt x="391" y="950"/>
                  </a:lnTo>
                  <a:cubicBezTo>
                    <a:pt x="418" y="966"/>
                    <a:pt x="449" y="974"/>
                    <a:pt x="479" y="974"/>
                  </a:cubicBezTo>
                  <a:cubicBezTo>
                    <a:pt x="528" y="974"/>
                    <a:pt x="575" y="952"/>
                    <a:pt x="593" y="907"/>
                  </a:cubicBezTo>
                  <a:lnTo>
                    <a:pt x="954" y="257"/>
                  </a:lnTo>
                  <a:lnTo>
                    <a:pt x="809" y="41"/>
                  </a:lnTo>
                  <a:cubicBezTo>
                    <a:pt x="793" y="16"/>
                    <a:pt x="761" y="0"/>
                    <a:pt x="72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380;p111"/>
            <p:cNvSpPr/>
            <p:nvPr/>
          </p:nvSpPr>
          <p:spPr>
            <a:xfrm>
              <a:off x="1325373" y="3492291"/>
              <a:ext cx="109002" cy="109395"/>
            </a:xfrm>
            <a:custGeom>
              <a:avLst/>
              <a:gdLst/>
              <a:ahLst/>
              <a:cxnLst/>
              <a:rect l="l" t="t" r="r" b="b"/>
              <a:pathLst>
                <a:path w="4158" h="4173" extrusionOk="0">
                  <a:moveTo>
                    <a:pt x="2079" y="0"/>
                  </a:moveTo>
                  <a:cubicBezTo>
                    <a:pt x="1169" y="0"/>
                    <a:pt x="505" y="722"/>
                    <a:pt x="433" y="1631"/>
                  </a:cubicBezTo>
                  <a:cubicBezTo>
                    <a:pt x="390" y="2267"/>
                    <a:pt x="245" y="2902"/>
                    <a:pt x="43" y="3522"/>
                  </a:cubicBezTo>
                  <a:cubicBezTo>
                    <a:pt x="0" y="3638"/>
                    <a:pt x="58" y="3768"/>
                    <a:pt x="173" y="3811"/>
                  </a:cubicBezTo>
                  <a:cubicBezTo>
                    <a:pt x="549" y="3984"/>
                    <a:pt x="967" y="4114"/>
                    <a:pt x="1371" y="4172"/>
                  </a:cubicBezTo>
                  <a:lnTo>
                    <a:pt x="2786" y="4172"/>
                  </a:lnTo>
                  <a:cubicBezTo>
                    <a:pt x="3205" y="4114"/>
                    <a:pt x="3609" y="3984"/>
                    <a:pt x="3999" y="3811"/>
                  </a:cubicBezTo>
                  <a:cubicBezTo>
                    <a:pt x="4100" y="3753"/>
                    <a:pt x="4157" y="3638"/>
                    <a:pt x="4114" y="3522"/>
                  </a:cubicBezTo>
                  <a:cubicBezTo>
                    <a:pt x="3912" y="2902"/>
                    <a:pt x="3782" y="2267"/>
                    <a:pt x="3724" y="1631"/>
                  </a:cubicBezTo>
                  <a:cubicBezTo>
                    <a:pt x="3667" y="736"/>
                    <a:pt x="2988" y="0"/>
                    <a:pt x="207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81;p111"/>
            <p:cNvSpPr/>
            <p:nvPr/>
          </p:nvSpPr>
          <p:spPr>
            <a:xfrm>
              <a:off x="1355258" y="3492291"/>
              <a:ext cx="79117" cy="109002"/>
            </a:xfrm>
            <a:custGeom>
              <a:avLst/>
              <a:gdLst/>
              <a:ahLst/>
              <a:cxnLst/>
              <a:rect l="l" t="t" r="r" b="b"/>
              <a:pathLst>
                <a:path w="3018" h="4158" extrusionOk="0">
                  <a:moveTo>
                    <a:pt x="939" y="0"/>
                  </a:moveTo>
                  <a:cubicBezTo>
                    <a:pt x="246" y="29"/>
                    <a:pt x="0" y="953"/>
                    <a:pt x="592" y="1314"/>
                  </a:cubicBezTo>
                  <a:cubicBezTo>
                    <a:pt x="621" y="1328"/>
                    <a:pt x="636" y="1328"/>
                    <a:pt x="664" y="1343"/>
                  </a:cubicBezTo>
                  <a:lnTo>
                    <a:pt x="1184" y="4158"/>
                  </a:lnTo>
                  <a:lnTo>
                    <a:pt x="1661" y="4158"/>
                  </a:lnTo>
                  <a:cubicBezTo>
                    <a:pt x="2065" y="4100"/>
                    <a:pt x="2469" y="3984"/>
                    <a:pt x="2859" y="3811"/>
                  </a:cubicBezTo>
                  <a:cubicBezTo>
                    <a:pt x="2960" y="3768"/>
                    <a:pt x="3017" y="3638"/>
                    <a:pt x="2974" y="3522"/>
                  </a:cubicBezTo>
                  <a:cubicBezTo>
                    <a:pt x="2772" y="2902"/>
                    <a:pt x="2642" y="2267"/>
                    <a:pt x="2584" y="1631"/>
                  </a:cubicBezTo>
                  <a:cubicBezTo>
                    <a:pt x="2527" y="736"/>
                    <a:pt x="1848" y="0"/>
                    <a:pt x="93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382;p111"/>
            <p:cNvSpPr/>
            <p:nvPr/>
          </p:nvSpPr>
          <p:spPr>
            <a:xfrm>
              <a:off x="1324612" y="3574790"/>
              <a:ext cx="109002" cy="97258"/>
            </a:xfrm>
            <a:custGeom>
              <a:avLst/>
              <a:gdLst/>
              <a:ahLst/>
              <a:cxnLst/>
              <a:rect l="l" t="t" r="r" b="b"/>
              <a:pathLst>
                <a:path w="4158" h="3710" extrusionOk="0">
                  <a:moveTo>
                    <a:pt x="1386" y="0"/>
                  </a:moveTo>
                  <a:lnTo>
                    <a:pt x="1386" y="693"/>
                  </a:lnTo>
                  <a:cubicBezTo>
                    <a:pt x="1386" y="881"/>
                    <a:pt x="1285" y="1039"/>
                    <a:pt x="1141" y="1112"/>
                  </a:cubicBezTo>
                  <a:lnTo>
                    <a:pt x="390" y="1487"/>
                  </a:lnTo>
                  <a:cubicBezTo>
                    <a:pt x="145" y="1602"/>
                    <a:pt x="0" y="1848"/>
                    <a:pt x="0" y="2108"/>
                  </a:cubicBezTo>
                  <a:lnTo>
                    <a:pt x="0" y="3479"/>
                  </a:lnTo>
                  <a:cubicBezTo>
                    <a:pt x="0" y="3595"/>
                    <a:pt x="101" y="3710"/>
                    <a:pt x="231" y="3710"/>
                  </a:cubicBezTo>
                  <a:lnTo>
                    <a:pt x="3927" y="3710"/>
                  </a:lnTo>
                  <a:cubicBezTo>
                    <a:pt x="4057" y="3710"/>
                    <a:pt x="4158" y="3595"/>
                    <a:pt x="4158" y="3479"/>
                  </a:cubicBezTo>
                  <a:lnTo>
                    <a:pt x="4158" y="2108"/>
                  </a:lnTo>
                  <a:cubicBezTo>
                    <a:pt x="4158" y="1848"/>
                    <a:pt x="4013" y="1602"/>
                    <a:pt x="3782" y="1487"/>
                  </a:cubicBezTo>
                  <a:lnTo>
                    <a:pt x="3032" y="1112"/>
                  </a:lnTo>
                  <a:cubicBezTo>
                    <a:pt x="2873" y="1039"/>
                    <a:pt x="2772" y="881"/>
                    <a:pt x="2772" y="693"/>
                  </a:cubicBez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383;p111"/>
            <p:cNvSpPr/>
            <p:nvPr/>
          </p:nvSpPr>
          <p:spPr>
            <a:xfrm>
              <a:off x="1360553" y="3574790"/>
              <a:ext cx="37120" cy="24223"/>
            </a:xfrm>
            <a:custGeom>
              <a:avLst/>
              <a:gdLst/>
              <a:ahLst/>
              <a:cxnLst/>
              <a:rect l="l" t="t" r="r" b="b"/>
              <a:pathLst>
                <a:path w="1416" h="924" extrusionOk="0">
                  <a:moveTo>
                    <a:pt x="15" y="0"/>
                  </a:moveTo>
                  <a:lnTo>
                    <a:pt x="15" y="693"/>
                  </a:lnTo>
                  <a:cubicBezTo>
                    <a:pt x="15" y="722"/>
                    <a:pt x="1" y="751"/>
                    <a:pt x="1" y="794"/>
                  </a:cubicBezTo>
                  <a:cubicBezTo>
                    <a:pt x="232" y="881"/>
                    <a:pt x="462" y="924"/>
                    <a:pt x="708" y="924"/>
                  </a:cubicBezTo>
                  <a:cubicBezTo>
                    <a:pt x="953" y="924"/>
                    <a:pt x="1184" y="881"/>
                    <a:pt x="1415" y="794"/>
                  </a:cubicBezTo>
                  <a:cubicBezTo>
                    <a:pt x="1401" y="751"/>
                    <a:pt x="1401" y="722"/>
                    <a:pt x="1401" y="693"/>
                  </a:cubicBezTo>
                  <a:lnTo>
                    <a:pt x="1401"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384;p111"/>
            <p:cNvSpPr/>
            <p:nvPr/>
          </p:nvSpPr>
          <p:spPr>
            <a:xfrm>
              <a:off x="1324219" y="3606563"/>
              <a:ext cx="109395" cy="65485"/>
            </a:xfrm>
            <a:custGeom>
              <a:avLst/>
              <a:gdLst/>
              <a:ahLst/>
              <a:cxnLst/>
              <a:rect l="l" t="t" r="r" b="b"/>
              <a:pathLst>
                <a:path w="4173" h="2498" extrusionOk="0">
                  <a:moveTo>
                    <a:pt x="925" y="1"/>
                  </a:moveTo>
                  <a:lnTo>
                    <a:pt x="390" y="275"/>
                  </a:lnTo>
                  <a:cubicBezTo>
                    <a:pt x="145" y="390"/>
                    <a:pt x="1" y="636"/>
                    <a:pt x="1" y="896"/>
                  </a:cubicBezTo>
                  <a:lnTo>
                    <a:pt x="1" y="2267"/>
                  </a:lnTo>
                  <a:cubicBezTo>
                    <a:pt x="1" y="2383"/>
                    <a:pt x="102" y="2498"/>
                    <a:pt x="232" y="2498"/>
                  </a:cubicBezTo>
                  <a:lnTo>
                    <a:pt x="3927" y="2498"/>
                  </a:lnTo>
                  <a:cubicBezTo>
                    <a:pt x="4057" y="2498"/>
                    <a:pt x="4158" y="2383"/>
                    <a:pt x="4158" y="2267"/>
                  </a:cubicBezTo>
                  <a:lnTo>
                    <a:pt x="4158" y="896"/>
                  </a:lnTo>
                  <a:cubicBezTo>
                    <a:pt x="4173" y="636"/>
                    <a:pt x="4028" y="390"/>
                    <a:pt x="3797" y="275"/>
                  </a:cubicBezTo>
                  <a:lnTo>
                    <a:pt x="3263" y="1"/>
                  </a:lnTo>
                  <a:cubicBezTo>
                    <a:pt x="2989" y="427"/>
                    <a:pt x="2541" y="639"/>
                    <a:pt x="2094" y="639"/>
                  </a:cubicBezTo>
                  <a:cubicBezTo>
                    <a:pt x="1646" y="639"/>
                    <a:pt x="1199" y="427"/>
                    <a:pt x="925"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385;p111"/>
            <p:cNvSpPr/>
            <p:nvPr/>
          </p:nvSpPr>
          <p:spPr>
            <a:xfrm>
              <a:off x="1342779" y="3527393"/>
              <a:ext cx="72668" cy="59534"/>
            </a:xfrm>
            <a:custGeom>
              <a:avLst/>
              <a:gdLst/>
              <a:ahLst/>
              <a:cxnLst/>
              <a:rect l="l" t="t" r="r" b="b"/>
              <a:pathLst>
                <a:path w="2772" h="2271" extrusionOk="0">
                  <a:moveTo>
                    <a:pt x="1083" y="1"/>
                  </a:moveTo>
                  <a:cubicBezTo>
                    <a:pt x="986" y="1"/>
                    <a:pt x="904" y="45"/>
                    <a:pt x="866" y="134"/>
                  </a:cubicBezTo>
                  <a:cubicBezTo>
                    <a:pt x="780" y="292"/>
                    <a:pt x="679" y="437"/>
                    <a:pt x="549" y="552"/>
                  </a:cubicBezTo>
                  <a:cubicBezTo>
                    <a:pt x="419" y="653"/>
                    <a:pt x="274" y="754"/>
                    <a:pt x="130" y="827"/>
                  </a:cubicBezTo>
                  <a:cubicBezTo>
                    <a:pt x="43" y="870"/>
                    <a:pt x="0" y="971"/>
                    <a:pt x="15" y="1072"/>
                  </a:cubicBezTo>
                  <a:cubicBezTo>
                    <a:pt x="101" y="1750"/>
                    <a:pt x="693" y="2270"/>
                    <a:pt x="1386" y="2270"/>
                  </a:cubicBezTo>
                  <a:cubicBezTo>
                    <a:pt x="2108" y="2270"/>
                    <a:pt x="2714" y="1707"/>
                    <a:pt x="2772" y="985"/>
                  </a:cubicBezTo>
                  <a:cubicBezTo>
                    <a:pt x="2772" y="928"/>
                    <a:pt x="2743" y="855"/>
                    <a:pt x="2685" y="812"/>
                  </a:cubicBezTo>
                  <a:cubicBezTo>
                    <a:pt x="2238" y="422"/>
                    <a:pt x="1689" y="148"/>
                    <a:pt x="1126" y="4"/>
                  </a:cubicBezTo>
                  <a:cubicBezTo>
                    <a:pt x="1112" y="2"/>
                    <a:pt x="1097" y="1"/>
                    <a:pt x="1083"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386;p111"/>
            <p:cNvSpPr/>
            <p:nvPr/>
          </p:nvSpPr>
          <p:spPr>
            <a:xfrm>
              <a:off x="1342779" y="3527393"/>
              <a:ext cx="73061" cy="59141"/>
            </a:xfrm>
            <a:custGeom>
              <a:avLst/>
              <a:gdLst/>
              <a:ahLst/>
              <a:cxnLst/>
              <a:rect l="l" t="t" r="r" b="b"/>
              <a:pathLst>
                <a:path w="2787" h="2256" extrusionOk="0">
                  <a:moveTo>
                    <a:pt x="1088" y="1"/>
                  </a:moveTo>
                  <a:cubicBezTo>
                    <a:pt x="997" y="1"/>
                    <a:pt x="904" y="45"/>
                    <a:pt x="866" y="134"/>
                  </a:cubicBezTo>
                  <a:cubicBezTo>
                    <a:pt x="808" y="249"/>
                    <a:pt x="736" y="350"/>
                    <a:pt x="650" y="451"/>
                  </a:cubicBezTo>
                  <a:cubicBezTo>
                    <a:pt x="621" y="480"/>
                    <a:pt x="592" y="523"/>
                    <a:pt x="549" y="552"/>
                  </a:cubicBezTo>
                  <a:cubicBezTo>
                    <a:pt x="433" y="653"/>
                    <a:pt x="289" y="754"/>
                    <a:pt x="144" y="827"/>
                  </a:cubicBezTo>
                  <a:cubicBezTo>
                    <a:pt x="58" y="870"/>
                    <a:pt x="0" y="971"/>
                    <a:pt x="15" y="1072"/>
                  </a:cubicBezTo>
                  <a:cubicBezTo>
                    <a:pt x="101" y="1678"/>
                    <a:pt x="577" y="2169"/>
                    <a:pt x="1184" y="2256"/>
                  </a:cubicBezTo>
                  <a:cubicBezTo>
                    <a:pt x="866" y="2068"/>
                    <a:pt x="693" y="1722"/>
                    <a:pt x="693" y="1361"/>
                  </a:cubicBezTo>
                  <a:lnTo>
                    <a:pt x="693" y="1029"/>
                  </a:lnTo>
                  <a:cubicBezTo>
                    <a:pt x="751" y="985"/>
                    <a:pt x="808" y="942"/>
                    <a:pt x="852" y="899"/>
                  </a:cubicBezTo>
                  <a:cubicBezTo>
                    <a:pt x="982" y="783"/>
                    <a:pt x="1097" y="653"/>
                    <a:pt x="1184" y="509"/>
                  </a:cubicBezTo>
                  <a:cubicBezTo>
                    <a:pt x="1631" y="653"/>
                    <a:pt x="2035" y="870"/>
                    <a:pt x="2396" y="1159"/>
                  </a:cubicBezTo>
                  <a:cubicBezTo>
                    <a:pt x="2440" y="1202"/>
                    <a:pt x="2541" y="1303"/>
                    <a:pt x="2671" y="1418"/>
                  </a:cubicBezTo>
                  <a:cubicBezTo>
                    <a:pt x="2728" y="1288"/>
                    <a:pt x="2772" y="1144"/>
                    <a:pt x="2772" y="1000"/>
                  </a:cubicBezTo>
                  <a:cubicBezTo>
                    <a:pt x="2786" y="928"/>
                    <a:pt x="2757" y="855"/>
                    <a:pt x="2700" y="812"/>
                  </a:cubicBezTo>
                  <a:cubicBezTo>
                    <a:pt x="2238" y="437"/>
                    <a:pt x="1703" y="162"/>
                    <a:pt x="1126" y="4"/>
                  </a:cubicBezTo>
                  <a:cubicBezTo>
                    <a:pt x="1113" y="2"/>
                    <a:pt x="1101" y="1"/>
                    <a:pt x="1088"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387;p111"/>
            <p:cNvSpPr/>
            <p:nvPr/>
          </p:nvSpPr>
          <p:spPr>
            <a:xfrm>
              <a:off x="1324612" y="3619067"/>
              <a:ext cx="24249" cy="52981"/>
            </a:xfrm>
            <a:custGeom>
              <a:avLst/>
              <a:gdLst/>
              <a:ahLst/>
              <a:cxnLst/>
              <a:rect l="l" t="t" r="r" b="b"/>
              <a:pathLst>
                <a:path w="925" h="2021" extrusionOk="0">
                  <a:moveTo>
                    <a:pt x="145" y="0"/>
                  </a:moveTo>
                  <a:cubicBezTo>
                    <a:pt x="58" y="116"/>
                    <a:pt x="0" y="260"/>
                    <a:pt x="0" y="419"/>
                  </a:cubicBezTo>
                  <a:lnTo>
                    <a:pt x="0" y="1790"/>
                  </a:lnTo>
                  <a:cubicBezTo>
                    <a:pt x="0" y="1906"/>
                    <a:pt x="116" y="2021"/>
                    <a:pt x="231" y="2021"/>
                  </a:cubicBezTo>
                  <a:lnTo>
                    <a:pt x="924" y="2021"/>
                  </a:lnTo>
                  <a:lnTo>
                    <a:pt x="924" y="852"/>
                  </a:lnTo>
                  <a:cubicBezTo>
                    <a:pt x="924" y="707"/>
                    <a:pt x="866" y="577"/>
                    <a:pt x="751" y="491"/>
                  </a:cubicBezTo>
                  <a:lnTo>
                    <a:pt x="145"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0388;p111"/>
            <p:cNvSpPr/>
            <p:nvPr/>
          </p:nvSpPr>
          <p:spPr>
            <a:xfrm>
              <a:off x="1409365" y="3586901"/>
              <a:ext cx="206286" cy="85146"/>
            </a:xfrm>
            <a:custGeom>
              <a:avLst/>
              <a:gdLst/>
              <a:ahLst/>
              <a:cxnLst/>
              <a:rect l="l" t="t" r="r" b="b"/>
              <a:pathLst>
                <a:path w="7869" h="3248" extrusionOk="0">
                  <a:moveTo>
                    <a:pt x="2556" y="0"/>
                  </a:moveTo>
                  <a:lnTo>
                    <a:pt x="621" y="707"/>
                  </a:lnTo>
                  <a:cubicBezTo>
                    <a:pt x="246" y="837"/>
                    <a:pt x="1" y="1184"/>
                    <a:pt x="1" y="1574"/>
                  </a:cubicBezTo>
                  <a:lnTo>
                    <a:pt x="1" y="3017"/>
                  </a:lnTo>
                  <a:cubicBezTo>
                    <a:pt x="1" y="3133"/>
                    <a:pt x="116" y="3248"/>
                    <a:pt x="232" y="3248"/>
                  </a:cubicBezTo>
                  <a:lnTo>
                    <a:pt x="7637" y="3248"/>
                  </a:lnTo>
                  <a:cubicBezTo>
                    <a:pt x="7767" y="3248"/>
                    <a:pt x="7868" y="3133"/>
                    <a:pt x="7868" y="3017"/>
                  </a:cubicBezTo>
                  <a:lnTo>
                    <a:pt x="7868" y="1574"/>
                  </a:lnTo>
                  <a:cubicBezTo>
                    <a:pt x="7868" y="1184"/>
                    <a:pt x="7623" y="837"/>
                    <a:pt x="7262" y="707"/>
                  </a:cubicBezTo>
                  <a:lnTo>
                    <a:pt x="5327" y="0"/>
                  </a:lnTo>
                  <a:lnTo>
                    <a:pt x="3942" y="462"/>
                  </a:lnTo>
                  <a:lnTo>
                    <a:pt x="255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0389;p111"/>
            <p:cNvSpPr/>
            <p:nvPr/>
          </p:nvSpPr>
          <p:spPr>
            <a:xfrm>
              <a:off x="1500567" y="3611098"/>
              <a:ext cx="24249" cy="60950"/>
            </a:xfrm>
            <a:custGeom>
              <a:avLst/>
              <a:gdLst/>
              <a:ahLst/>
              <a:cxnLst/>
              <a:rect l="l" t="t" r="r" b="b"/>
              <a:pathLst>
                <a:path w="925" h="2325" extrusionOk="0">
                  <a:moveTo>
                    <a:pt x="217" y="1"/>
                  </a:moveTo>
                  <a:lnTo>
                    <a:pt x="1" y="2325"/>
                  </a:lnTo>
                  <a:lnTo>
                    <a:pt x="925" y="2325"/>
                  </a:lnTo>
                  <a:lnTo>
                    <a:pt x="708"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0390;p111"/>
            <p:cNvSpPr/>
            <p:nvPr/>
          </p:nvSpPr>
          <p:spPr>
            <a:xfrm>
              <a:off x="1502088" y="3598986"/>
              <a:ext cx="21208" cy="20474"/>
            </a:xfrm>
            <a:custGeom>
              <a:avLst/>
              <a:gdLst/>
              <a:ahLst/>
              <a:cxnLst/>
              <a:rect l="l" t="t" r="r" b="b"/>
              <a:pathLst>
                <a:path w="809" h="781" extrusionOk="0">
                  <a:moveTo>
                    <a:pt x="0" y="1"/>
                  </a:moveTo>
                  <a:lnTo>
                    <a:pt x="0" y="622"/>
                  </a:lnTo>
                  <a:cubicBezTo>
                    <a:pt x="0" y="708"/>
                    <a:pt x="73" y="780"/>
                    <a:pt x="159" y="780"/>
                  </a:cubicBezTo>
                  <a:lnTo>
                    <a:pt x="650" y="780"/>
                  </a:lnTo>
                  <a:cubicBezTo>
                    <a:pt x="737" y="780"/>
                    <a:pt x="809" y="708"/>
                    <a:pt x="809" y="622"/>
                  </a:cubicBezTo>
                  <a:lnTo>
                    <a:pt x="809"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0391;p111"/>
            <p:cNvSpPr/>
            <p:nvPr/>
          </p:nvSpPr>
          <p:spPr>
            <a:xfrm>
              <a:off x="1579291" y="3611858"/>
              <a:ext cx="36360" cy="60190"/>
            </a:xfrm>
            <a:custGeom>
              <a:avLst/>
              <a:gdLst/>
              <a:ahLst/>
              <a:cxnLst/>
              <a:rect l="l" t="t" r="r" b="b"/>
              <a:pathLst>
                <a:path w="1387" h="2296" extrusionOk="0">
                  <a:moveTo>
                    <a:pt x="1141" y="1"/>
                  </a:moveTo>
                  <a:lnTo>
                    <a:pt x="275" y="867"/>
                  </a:lnTo>
                  <a:cubicBezTo>
                    <a:pt x="101" y="1040"/>
                    <a:pt x="0" y="1271"/>
                    <a:pt x="0" y="1516"/>
                  </a:cubicBezTo>
                  <a:lnTo>
                    <a:pt x="0" y="2296"/>
                  </a:lnTo>
                  <a:lnTo>
                    <a:pt x="1155" y="2296"/>
                  </a:lnTo>
                  <a:cubicBezTo>
                    <a:pt x="1285" y="2296"/>
                    <a:pt x="1386" y="2181"/>
                    <a:pt x="1386" y="2065"/>
                  </a:cubicBezTo>
                  <a:lnTo>
                    <a:pt x="1386" y="622"/>
                  </a:lnTo>
                  <a:cubicBezTo>
                    <a:pt x="1386" y="391"/>
                    <a:pt x="1299" y="160"/>
                    <a:pt x="1141"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0392;p111"/>
            <p:cNvSpPr/>
            <p:nvPr/>
          </p:nvSpPr>
          <p:spPr>
            <a:xfrm>
              <a:off x="1446066" y="3399202"/>
              <a:ext cx="133251" cy="96891"/>
            </a:xfrm>
            <a:custGeom>
              <a:avLst/>
              <a:gdLst/>
              <a:ahLst/>
              <a:cxnLst/>
              <a:rect l="l" t="t" r="r" b="b"/>
              <a:pathLst>
                <a:path w="5083" h="3696" extrusionOk="0">
                  <a:moveTo>
                    <a:pt x="1849" y="0"/>
                  </a:moveTo>
                  <a:cubicBezTo>
                    <a:pt x="824" y="0"/>
                    <a:pt x="1" y="823"/>
                    <a:pt x="1" y="1848"/>
                  </a:cubicBezTo>
                  <a:lnTo>
                    <a:pt x="1" y="2396"/>
                  </a:lnTo>
                  <a:cubicBezTo>
                    <a:pt x="1" y="2642"/>
                    <a:pt x="30" y="2887"/>
                    <a:pt x="116" y="3118"/>
                  </a:cubicBezTo>
                  <a:lnTo>
                    <a:pt x="189" y="3349"/>
                  </a:lnTo>
                  <a:cubicBezTo>
                    <a:pt x="217" y="3421"/>
                    <a:pt x="232" y="3493"/>
                    <a:pt x="232" y="3566"/>
                  </a:cubicBezTo>
                  <a:lnTo>
                    <a:pt x="232" y="3696"/>
                  </a:lnTo>
                  <a:lnTo>
                    <a:pt x="4851" y="3696"/>
                  </a:lnTo>
                  <a:lnTo>
                    <a:pt x="4851" y="3580"/>
                  </a:lnTo>
                  <a:cubicBezTo>
                    <a:pt x="4851" y="3508"/>
                    <a:pt x="4851" y="3421"/>
                    <a:pt x="4880" y="3349"/>
                  </a:cubicBezTo>
                  <a:lnTo>
                    <a:pt x="4952" y="3133"/>
                  </a:lnTo>
                  <a:cubicBezTo>
                    <a:pt x="5039" y="2887"/>
                    <a:pt x="5082" y="2642"/>
                    <a:pt x="5082" y="2396"/>
                  </a:cubicBezTo>
                  <a:lnTo>
                    <a:pt x="5082" y="462"/>
                  </a:lnTo>
                  <a:cubicBezTo>
                    <a:pt x="5082" y="202"/>
                    <a:pt x="4880" y="0"/>
                    <a:pt x="4620"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30393;p111"/>
            <p:cNvSpPr/>
            <p:nvPr/>
          </p:nvSpPr>
          <p:spPr>
            <a:xfrm>
              <a:off x="1476345" y="3399202"/>
              <a:ext cx="102973" cy="96891"/>
            </a:xfrm>
            <a:custGeom>
              <a:avLst/>
              <a:gdLst/>
              <a:ahLst/>
              <a:cxnLst/>
              <a:rect l="l" t="t" r="r" b="b"/>
              <a:pathLst>
                <a:path w="3928" h="3696" extrusionOk="0">
                  <a:moveTo>
                    <a:pt x="939" y="0"/>
                  </a:moveTo>
                  <a:cubicBezTo>
                    <a:pt x="419" y="0"/>
                    <a:pt x="1" y="419"/>
                    <a:pt x="1" y="938"/>
                  </a:cubicBezTo>
                  <a:cubicBezTo>
                    <a:pt x="1" y="1458"/>
                    <a:pt x="419" y="1877"/>
                    <a:pt x="939" y="1877"/>
                  </a:cubicBezTo>
                  <a:lnTo>
                    <a:pt x="1069" y="1877"/>
                  </a:lnTo>
                  <a:lnTo>
                    <a:pt x="1127" y="3696"/>
                  </a:lnTo>
                  <a:lnTo>
                    <a:pt x="3696" y="3696"/>
                  </a:lnTo>
                  <a:lnTo>
                    <a:pt x="3696" y="3580"/>
                  </a:lnTo>
                  <a:cubicBezTo>
                    <a:pt x="3696" y="3508"/>
                    <a:pt x="3696" y="3421"/>
                    <a:pt x="3725" y="3349"/>
                  </a:cubicBezTo>
                  <a:lnTo>
                    <a:pt x="3797" y="3133"/>
                  </a:lnTo>
                  <a:cubicBezTo>
                    <a:pt x="3884" y="2887"/>
                    <a:pt x="3927" y="2642"/>
                    <a:pt x="3927" y="2396"/>
                  </a:cubicBezTo>
                  <a:lnTo>
                    <a:pt x="3927" y="462"/>
                  </a:lnTo>
                  <a:cubicBezTo>
                    <a:pt x="3927" y="202"/>
                    <a:pt x="3711" y="0"/>
                    <a:pt x="346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30394;p111"/>
            <p:cNvSpPr/>
            <p:nvPr/>
          </p:nvSpPr>
          <p:spPr>
            <a:xfrm>
              <a:off x="1476345" y="3544512"/>
              <a:ext cx="72694" cy="54501"/>
            </a:xfrm>
            <a:custGeom>
              <a:avLst/>
              <a:gdLst/>
              <a:ahLst/>
              <a:cxnLst/>
              <a:rect l="l" t="t" r="r" b="b"/>
              <a:pathLst>
                <a:path w="2773" h="2079" extrusionOk="0">
                  <a:moveTo>
                    <a:pt x="1" y="0"/>
                  </a:moveTo>
                  <a:lnTo>
                    <a:pt x="1" y="2079"/>
                  </a:lnTo>
                  <a:lnTo>
                    <a:pt x="2772" y="2079"/>
                  </a:ln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0395;p111"/>
            <p:cNvSpPr/>
            <p:nvPr/>
          </p:nvSpPr>
          <p:spPr>
            <a:xfrm>
              <a:off x="1476345" y="3544512"/>
              <a:ext cx="72694" cy="30383"/>
            </a:xfrm>
            <a:custGeom>
              <a:avLst/>
              <a:gdLst/>
              <a:ahLst/>
              <a:cxnLst/>
              <a:rect l="l" t="t" r="r" b="b"/>
              <a:pathLst>
                <a:path w="2773" h="1159" extrusionOk="0">
                  <a:moveTo>
                    <a:pt x="1" y="0"/>
                  </a:moveTo>
                  <a:lnTo>
                    <a:pt x="1" y="780"/>
                  </a:lnTo>
                  <a:cubicBezTo>
                    <a:pt x="427" y="1032"/>
                    <a:pt x="903" y="1159"/>
                    <a:pt x="1381" y="1159"/>
                  </a:cubicBezTo>
                  <a:cubicBezTo>
                    <a:pt x="1859" y="1159"/>
                    <a:pt x="2339" y="1032"/>
                    <a:pt x="2772" y="780"/>
                  </a:cubicBez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396;p111"/>
            <p:cNvSpPr/>
            <p:nvPr/>
          </p:nvSpPr>
          <p:spPr>
            <a:xfrm>
              <a:off x="1464233" y="3576887"/>
              <a:ext cx="48472" cy="43438"/>
            </a:xfrm>
            <a:custGeom>
              <a:avLst/>
              <a:gdLst/>
              <a:ahLst/>
              <a:cxnLst/>
              <a:rect l="l" t="t" r="r" b="b"/>
              <a:pathLst>
                <a:path w="1849" h="1657" extrusionOk="0">
                  <a:moveTo>
                    <a:pt x="413" y="1"/>
                  </a:moveTo>
                  <a:cubicBezTo>
                    <a:pt x="327" y="1"/>
                    <a:pt x="242" y="49"/>
                    <a:pt x="203" y="137"/>
                  </a:cubicBezTo>
                  <a:lnTo>
                    <a:pt x="1" y="555"/>
                  </a:lnTo>
                  <a:lnTo>
                    <a:pt x="752" y="1566"/>
                  </a:lnTo>
                  <a:cubicBezTo>
                    <a:pt x="798" y="1628"/>
                    <a:pt x="869" y="1656"/>
                    <a:pt x="941" y="1656"/>
                  </a:cubicBezTo>
                  <a:cubicBezTo>
                    <a:pt x="1003" y="1656"/>
                    <a:pt x="1065" y="1635"/>
                    <a:pt x="1112" y="1595"/>
                  </a:cubicBezTo>
                  <a:lnTo>
                    <a:pt x="1849" y="844"/>
                  </a:lnTo>
                  <a:lnTo>
                    <a:pt x="535" y="36"/>
                  </a:lnTo>
                  <a:cubicBezTo>
                    <a:pt x="497" y="12"/>
                    <a:pt x="455" y="1"/>
                    <a:pt x="413"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397;p111"/>
            <p:cNvSpPr/>
            <p:nvPr/>
          </p:nvSpPr>
          <p:spPr>
            <a:xfrm>
              <a:off x="1512679" y="3576887"/>
              <a:ext cx="48472" cy="43438"/>
            </a:xfrm>
            <a:custGeom>
              <a:avLst/>
              <a:gdLst/>
              <a:ahLst/>
              <a:cxnLst/>
              <a:rect l="l" t="t" r="r" b="b"/>
              <a:pathLst>
                <a:path w="1849" h="1657" extrusionOk="0">
                  <a:moveTo>
                    <a:pt x="1436" y="1"/>
                  </a:moveTo>
                  <a:cubicBezTo>
                    <a:pt x="1394" y="1"/>
                    <a:pt x="1352" y="12"/>
                    <a:pt x="1314" y="36"/>
                  </a:cubicBezTo>
                  <a:lnTo>
                    <a:pt x="1" y="844"/>
                  </a:lnTo>
                  <a:lnTo>
                    <a:pt x="737" y="1595"/>
                  </a:lnTo>
                  <a:cubicBezTo>
                    <a:pt x="784" y="1635"/>
                    <a:pt x="843" y="1656"/>
                    <a:pt x="902" y="1656"/>
                  </a:cubicBezTo>
                  <a:cubicBezTo>
                    <a:pt x="970" y="1656"/>
                    <a:pt x="1037" y="1628"/>
                    <a:pt x="1083" y="1566"/>
                  </a:cubicBezTo>
                  <a:lnTo>
                    <a:pt x="1848" y="555"/>
                  </a:lnTo>
                  <a:lnTo>
                    <a:pt x="1646" y="137"/>
                  </a:lnTo>
                  <a:cubicBezTo>
                    <a:pt x="1607" y="49"/>
                    <a:pt x="1522" y="1"/>
                    <a:pt x="1436"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398;p111"/>
            <p:cNvSpPr/>
            <p:nvPr/>
          </p:nvSpPr>
          <p:spPr>
            <a:xfrm>
              <a:off x="1452122" y="3448171"/>
              <a:ext cx="121140" cy="114533"/>
            </a:xfrm>
            <a:custGeom>
              <a:avLst/>
              <a:gdLst/>
              <a:ahLst/>
              <a:cxnLst/>
              <a:rect l="l" t="t" r="r" b="b"/>
              <a:pathLst>
                <a:path w="4621" h="4369" extrusionOk="0">
                  <a:moveTo>
                    <a:pt x="2025" y="1"/>
                  </a:moveTo>
                  <a:cubicBezTo>
                    <a:pt x="1423" y="1"/>
                    <a:pt x="898" y="105"/>
                    <a:pt x="636" y="167"/>
                  </a:cubicBezTo>
                  <a:cubicBezTo>
                    <a:pt x="535" y="182"/>
                    <a:pt x="463" y="283"/>
                    <a:pt x="463" y="384"/>
                  </a:cubicBezTo>
                  <a:lnTo>
                    <a:pt x="463" y="947"/>
                  </a:lnTo>
                  <a:cubicBezTo>
                    <a:pt x="463" y="1062"/>
                    <a:pt x="405" y="1178"/>
                    <a:pt x="319" y="1279"/>
                  </a:cubicBezTo>
                  <a:lnTo>
                    <a:pt x="131" y="1467"/>
                  </a:lnTo>
                  <a:cubicBezTo>
                    <a:pt x="44" y="1553"/>
                    <a:pt x="1" y="1669"/>
                    <a:pt x="1" y="1784"/>
                  </a:cubicBezTo>
                  <a:lnTo>
                    <a:pt x="1" y="2059"/>
                  </a:lnTo>
                  <a:cubicBezTo>
                    <a:pt x="1" y="3343"/>
                    <a:pt x="1026" y="4368"/>
                    <a:pt x="2311" y="4368"/>
                  </a:cubicBezTo>
                  <a:cubicBezTo>
                    <a:pt x="3581" y="4368"/>
                    <a:pt x="4620" y="3329"/>
                    <a:pt x="4620" y="2059"/>
                  </a:cubicBezTo>
                  <a:lnTo>
                    <a:pt x="4620" y="1784"/>
                  </a:lnTo>
                  <a:cubicBezTo>
                    <a:pt x="4620" y="1669"/>
                    <a:pt x="4577" y="1539"/>
                    <a:pt x="4490" y="1452"/>
                  </a:cubicBezTo>
                  <a:lnTo>
                    <a:pt x="4303" y="1265"/>
                  </a:lnTo>
                  <a:cubicBezTo>
                    <a:pt x="4202" y="1178"/>
                    <a:pt x="4158" y="1062"/>
                    <a:pt x="4158" y="947"/>
                  </a:cubicBezTo>
                  <a:lnTo>
                    <a:pt x="4158" y="817"/>
                  </a:lnTo>
                  <a:cubicBezTo>
                    <a:pt x="4158" y="716"/>
                    <a:pt x="4115" y="629"/>
                    <a:pt x="4043" y="572"/>
                  </a:cubicBezTo>
                  <a:cubicBezTo>
                    <a:pt x="3439" y="126"/>
                    <a:pt x="2685" y="1"/>
                    <a:pt x="2025"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99;p111"/>
            <p:cNvSpPr/>
            <p:nvPr/>
          </p:nvSpPr>
          <p:spPr>
            <a:xfrm>
              <a:off x="1452122" y="3448355"/>
              <a:ext cx="109028" cy="113957"/>
            </a:xfrm>
            <a:custGeom>
              <a:avLst/>
              <a:gdLst/>
              <a:ahLst/>
              <a:cxnLst/>
              <a:rect l="l" t="t" r="r" b="b"/>
              <a:pathLst>
                <a:path w="4159" h="4347" extrusionOk="0">
                  <a:moveTo>
                    <a:pt x="1986" y="1"/>
                  </a:moveTo>
                  <a:cubicBezTo>
                    <a:pt x="1772" y="1"/>
                    <a:pt x="1570" y="13"/>
                    <a:pt x="1387" y="31"/>
                  </a:cubicBezTo>
                  <a:cubicBezTo>
                    <a:pt x="1127" y="59"/>
                    <a:pt x="881" y="103"/>
                    <a:pt x="636" y="160"/>
                  </a:cubicBezTo>
                  <a:cubicBezTo>
                    <a:pt x="521" y="189"/>
                    <a:pt x="448" y="276"/>
                    <a:pt x="448" y="391"/>
                  </a:cubicBezTo>
                  <a:lnTo>
                    <a:pt x="448" y="940"/>
                  </a:lnTo>
                  <a:cubicBezTo>
                    <a:pt x="448" y="1055"/>
                    <a:pt x="405" y="1171"/>
                    <a:pt x="319" y="1272"/>
                  </a:cubicBezTo>
                  <a:lnTo>
                    <a:pt x="131" y="1460"/>
                  </a:lnTo>
                  <a:cubicBezTo>
                    <a:pt x="44" y="1546"/>
                    <a:pt x="1" y="1662"/>
                    <a:pt x="1" y="1792"/>
                  </a:cubicBezTo>
                  <a:lnTo>
                    <a:pt x="1" y="2052"/>
                  </a:lnTo>
                  <a:cubicBezTo>
                    <a:pt x="1" y="3221"/>
                    <a:pt x="867" y="4202"/>
                    <a:pt x="2022" y="4347"/>
                  </a:cubicBezTo>
                  <a:cubicBezTo>
                    <a:pt x="1618" y="3914"/>
                    <a:pt x="1387" y="3351"/>
                    <a:pt x="1387" y="2744"/>
                  </a:cubicBezTo>
                  <a:lnTo>
                    <a:pt x="1387" y="1055"/>
                  </a:lnTo>
                  <a:cubicBezTo>
                    <a:pt x="1387" y="825"/>
                    <a:pt x="1560" y="622"/>
                    <a:pt x="1791" y="594"/>
                  </a:cubicBezTo>
                  <a:cubicBezTo>
                    <a:pt x="1966" y="575"/>
                    <a:pt x="2188" y="558"/>
                    <a:pt x="2436" y="558"/>
                  </a:cubicBezTo>
                  <a:cubicBezTo>
                    <a:pt x="2964" y="558"/>
                    <a:pt x="3608" y="635"/>
                    <a:pt x="4158" y="940"/>
                  </a:cubicBezTo>
                  <a:lnTo>
                    <a:pt x="4158" y="810"/>
                  </a:lnTo>
                  <a:cubicBezTo>
                    <a:pt x="4158" y="723"/>
                    <a:pt x="4115" y="637"/>
                    <a:pt x="4043" y="579"/>
                  </a:cubicBezTo>
                  <a:cubicBezTo>
                    <a:pt x="3420" y="121"/>
                    <a:pt x="2649" y="1"/>
                    <a:pt x="1986"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00;p111"/>
            <p:cNvSpPr/>
            <p:nvPr/>
          </p:nvSpPr>
          <p:spPr>
            <a:xfrm>
              <a:off x="1409759" y="3611858"/>
              <a:ext cx="36334" cy="60190"/>
            </a:xfrm>
            <a:custGeom>
              <a:avLst/>
              <a:gdLst/>
              <a:ahLst/>
              <a:cxnLst/>
              <a:rect l="l" t="t" r="r" b="b"/>
              <a:pathLst>
                <a:path w="1386" h="2296" extrusionOk="0">
                  <a:moveTo>
                    <a:pt x="246" y="1"/>
                  </a:moveTo>
                  <a:cubicBezTo>
                    <a:pt x="87" y="160"/>
                    <a:pt x="0" y="391"/>
                    <a:pt x="0" y="622"/>
                  </a:cubicBezTo>
                  <a:lnTo>
                    <a:pt x="0" y="2065"/>
                  </a:lnTo>
                  <a:cubicBezTo>
                    <a:pt x="0" y="2181"/>
                    <a:pt x="101" y="2296"/>
                    <a:pt x="231" y="2296"/>
                  </a:cubicBezTo>
                  <a:lnTo>
                    <a:pt x="1386" y="2296"/>
                  </a:lnTo>
                  <a:lnTo>
                    <a:pt x="1386" y="1516"/>
                  </a:lnTo>
                  <a:cubicBezTo>
                    <a:pt x="1386" y="1271"/>
                    <a:pt x="1285" y="1040"/>
                    <a:pt x="1112" y="867"/>
                  </a:cubicBezTo>
                  <a:lnTo>
                    <a:pt x="246"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 name="Google Shape;30745;p111"/>
          <p:cNvGrpSpPr/>
          <p:nvPr/>
        </p:nvGrpSpPr>
        <p:grpSpPr>
          <a:xfrm>
            <a:off x="1932614" y="-1398400"/>
            <a:ext cx="1241953" cy="1197468"/>
            <a:chOff x="3725723" y="2455776"/>
            <a:chExt cx="354977" cy="351202"/>
          </a:xfrm>
          <a:solidFill>
            <a:schemeClr val="bg1"/>
          </a:solidFill>
        </p:grpSpPr>
        <p:sp>
          <p:nvSpPr>
            <p:cNvPr id="137" name="Google Shape;30746;p111"/>
            <p:cNvSpPr/>
            <p:nvPr/>
          </p:nvSpPr>
          <p:spPr>
            <a:xfrm>
              <a:off x="3979248" y="2643109"/>
              <a:ext cx="40895" cy="40895"/>
            </a:xfrm>
            <a:custGeom>
              <a:avLst/>
              <a:gdLst/>
              <a:ahLst/>
              <a:cxnLst/>
              <a:rect l="l" t="t" r="r" b="b"/>
              <a:pathLst>
                <a:path w="1560" h="1560" extrusionOk="0">
                  <a:moveTo>
                    <a:pt x="1" y="0"/>
                  </a:moveTo>
                  <a:lnTo>
                    <a:pt x="997" y="1559"/>
                  </a:lnTo>
                  <a:lnTo>
                    <a:pt x="1560" y="1559"/>
                  </a:lnTo>
                  <a:cubicBezTo>
                    <a:pt x="1560" y="693"/>
                    <a:pt x="853" y="0"/>
                    <a:pt x="1"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0747;p111"/>
            <p:cNvSpPr/>
            <p:nvPr/>
          </p:nvSpPr>
          <p:spPr>
            <a:xfrm>
              <a:off x="3938012" y="2643109"/>
              <a:ext cx="67373" cy="40502"/>
            </a:xfrm>
            <a:custGeom>
              <a:avLst/>
              <a:gdLst/>
              <a:ahLst/>
              <a:cxnLst/>
              <a:rect l="l" t="t" r="r" b="b"/>
              <a:pathLst>
                <a:path w="2570" h="1545" extrusionOk="0">
                  <a:moveTo>
                    <a:pt x="1574" y="0"/>
                  </a:moveTo>
                  <a:cubicBezTo>
                    <a:pt x="708" y="0"/>
                    <a:pt x="15" y="693"/>
                    <a:pt x="0" y="1545"/>
                  </a:cubicBezTo>
                  <a:lnTo>
                    <a:pt x="2570" y="1545"/>
                  </a:lnTo>
                  <a:cubicBezTo>
                    <a:pt x="2570" y="693"/>
                    <a:pt x="2122" y="0"/>
                    <a:pt x="1574"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0748;p111"/>
            <p:cNvSpPr/>
            <p:nvPr/>
          </p:nvSpPr>
          <p:spPr>
            <a:xfrm>
              <a:off x="3978514" y="2575736"/>
              <a:ext cx="22728" cy="45064"/>
            </a:xfrm>
            <a:custGeom>
              <a:avLst/>
              <a:gdLst/>
              <a:ahLst/>
              <a:cxnLst/>
              <a:rect l="l" t="t" r="r" b="b"/>
              <a:pathLst>
                <a:path w="867" h="1719" extrusionOk="0">
                  <a:moveTo>
                    <a:pt x="0" y="1"/>
                  </a:moveTo>
                  <a:lnTo>
                    <a:pt x="0" y="1719"/>
                  </a:lnTo>
                  <a:cubicBezTo>
                    <a:pt x="476" y="1719"/>
                    <a:pt x="866" y="1329"/>
                    <a:pt x="866" y="867"/>
                  </a:cubicBezTo>
                  <a:cubicBezTo>
                    <a:pt x="866" y="391"/>
                    <a:pt x="476" y="1"/>
                    <a:pt x="0"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0749;p111"/>
            <p:cNvSpPr/>
            <p:nvPr/>
          </p:nvSpPr>
          <p:spPr>
            <a:xfrm>
              <a:off x="3827516" y="2643109"/>
              <a:ext cx="41262" cy="40895"/>
            </a:xfrm>
            <a:custGeom>
              <a:avLst/>
              <a:gdLst/>
              <a:ahLst/>
              <a:cxnLst/>
              <a:rect l="l" t="t" r="r" b="b"/>
              <a:pathLst>
                <a:path w="1574" h="1560" extrusionOk="0">
                  <a:moveTo>
                    <a:pt x="0" y="0"/>
                  </a:moveTo>
                  <a:lnTo>
                    <a:pt x="996" y="1559"/>
                  </a:lnTo>
                  <a:lnTo>
                    <a:pt x="1574" y="1559"/>
                  </a:lnTo>
                  <a:cubicBezTo>
                    <a:pt x="1559" y="693"/>
                    <a:pt x="852" y="0"/>
                    <a:pt x="0"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0750;p111"/>
            <p:cNvSpPr/>
            <p:nvPr/>
          </p:nvSpPr>
          <p:spPr>
            <a:xfrm>
              <a:off x="3786253" y="2643109"/>
              <a:ext cx="67399" cy="40502"/>
            </a:xfrm>
            <a:custGeom>
              <a:avLst/>
              <a:gdLst/>
              <a:ahLst/>
              <a:cxnLst/>
              <a:rect l="l" t="t" r="r" b="b"/>
              <a:pathLst>
                <a:path w="2571" h="1545" extrusionOk="0">
                  <a:moveTo>
                    <a:pt x="1574" y="0"/>
                  </a:moveTo>
                  <a:cubicBezTo>
                    <a:pt x="708" y="0"/>
                    <a:pt x="15" y="693"/>
                    <a:pt x="1" y="1545"/>
                  </a:cubicBezTo>
                  <a:lnTo>
                    <a:pt x="2570" y="1545"/>
                  </a:lnTo>
                  <a:cubicBezTo>
                    <a:pt x="2570" y="693"/>
                    <a:pt x="2123" y="0"/>
                    <a:pt x="1574"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0751;p111"/>
            <p:cNvSpPr/>
            <p:nvPr/>
          </p:nvSpPr>
          <p:spPr>
            <a:xfrm>
              <a:off x="3827122" y="2575736"/>
              <a:ext cx="22361" cy="45064"/>
            </a:xfrm>
            <a:custGeom>
              <a:avLst/>
              <a:gdLst/>
              <a:ahLst/>
              <a:cxnLst/>
              <a:rect l="l" t="t" r="r" b="b"/>
              <a:pathLst>
                <a:path w="853" h="1719" extrusionOk="0">
                  <a:moveTo>
                    <a:pt x="1" y="1"/>
                  </a:moveTo>
                  <a:lnTo>
                    <a:pt x="1" y="1719"/>
                  </a:lnTo>
                  <a:cubicBezTo>
                    <a:pt x="463" y="1719"/>
                    <a:pt x="853" y="1329"/>
                    <a:pt x="853" y="867"/>
                  </a:cubicBezTo>
                  <a:cubicBezTo>
                    <a:pt x="853" y="391"/>
                    <a:pt x="463" y="1"/>
                    <a:pt x="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0752;p111"/>
            <p:cNvSpPr/>
            <p:nvPr/>
          </p:nvSpPr>
          <p:spPr>
            <a:xfrm>
              <a:off x="3903198" y="2644996"/>
              <a:ext cx="55261" cy="55261"/>
            </a:xfrm>
            <a:custGeom>
              <a:avLst/>
              <a:gdLst/>
              <a:ahLst/>
              <a:cxnLst/>
              <a:rect l="l" t="t" r="r" b="b"/>
              <a:pathLst>
                <a:path w="2108" h="2108" extrusionOk="0">
                  <a:moveTo>
                    <a:pt x="0" y="0"/>
                  </a:moveTo>
                  <a:lnTo>
                    <a:pt x="1256" y="2108"/>
                  </a:lnTo>
                  <a:lnTo>
                    <a:pt x="2108" y="2108"/>
                  </a:lnTo>
                  <a:cubicBezTo>
                    <a:pt x="2108" y="953"/>
                    <a:pt x="1170" y="0"/>
                    <a:pt x="0"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0753;p111"/>
            <p:cNvSpPr/>
            <p:nvPr/>
          </p:nvSpPr>
          <p:spPr>
            <a:xfrm>
              <a:off x="3847937" y="2644996"/>
              <a:ext cx="88213" cy="55261"/>
            </a:xfrm>
            <a:custGeom>
              <a:avLst/>
              <a:gdLst/>
              <a:ahLst/>
              <a:cxnLst/>
              <a:rect l="l" t="t" r="r" b="b"/>
              <a:pathLst>
                <a:path w="3365" h="2108" extrusionOk="0">
                  <a:moveTo>
                    <a:pt x="2108" y="0"/>
                  </a:moveTo>
                  <a:cubicBezTo>
                    <a:pt x="954" y="0"/>
                    <a:pt x="1" y="953"/>
                    <a:pt x="1" y="2108"/>
                  </a:cubicBezTo>
                  <a:lnTo>
                    <a:pt x="3364" y="2108"/>
                  </a:lnTo>
                  <a:cubicBezTo>
                    <a:pt x="3364" y="953"/>
                    <a:pt x="2801" y="0"/>
                    <a:pt x="2108"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0754;p111"/>
            <p:cNvSpPr/>
            <p:nvPr/>
          </p:nvSpPr>
          <p:spPr>
            <a:xfrm>
              <a:off x="3903565" y="2561737"/>
              <a:ext cx="30698" cy="60950"/>
            </a:xfrm>
            <a:custGeom>
              <a:avLst/>
              <a:gdLst/>
              <a:ahLst/>
              <a:cxnLst/>
              <a:rect l="l" t="t" r="r" b="b"/>
              <a:pathLst>
                <a:path w="1171" h="2325" extrusionOk="0">
                  <a:moveTo>
                    <a:pt x="1" y="1"/>
                  </a:moveTo>
                  <a:lnTo>
                    <a:pt x="1" y="2325"/>
                  </a:lnTo>
                  <a:cubicBezTo>
                    <a:pt x="650" y="2325"/>
                    <a:pt x="1170" y="1805"/>
                    <a:pt x="1170" y="1170"/>
                  </a:cubicBezTo>
                  <a:cubicBezTo>
                    <a:pt x="1170" y="520"/>
                    <a:pt x="650" y="1"/>
                    <a:pt x="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0755;p111"/>
            <p:cNvSpPr/>
            <p:nvPr/>
          </p:nvSpPr>
          <p:spPr>
            <a:xfrm>
              <a:off x="3872553" y="2561737"/>
              <a:ext cx="46191" cy="60950"/>
            </a:xfrm>
            <a:custGeom>
              <a:avLst/>
              <a:gdLst/>
              <a:ahLst/>
              <a:cxnLst/>
              <a:rect l="l" t="t" r="r" b="b"/>
              <a:pathLst>
                <a:path w="1762" h="2325" extrusionOk="0">
                  <a:moveTo>
                    <a:pt x="1155" y="1"/>
                  </a:moveTo>
                  <a:cubicBezTo>
                    <a:pt x="520" y="1"/>
                    <a:pt x="0" y="520"/>
                    <a:pt x="0" y="1170"/>
                  </a:cubicBezTo>
                  <a:cubicBezTo>
                    <a:pt x="0" y="1805"/>
                    <a:pt x="520" y="2325"/>
                    <a:pt x="1155" y="2325"/>
                  </a:cubicBezTo>
                  <a:lnTo>
                    <a:pt x="1184" y="2325"/>
                  </a:lnTo>
                  <a:cubicBezTo>
                    <a:pt x="1501" y="2310"/>
                    <a:pt x="1761" y="1805"/>
                    <a:pt x="1761" y="1170"/>
                  </a:cubicBezTo>
                  <a:cubicBezTo>
                    <a:pt x="1761" y="535"/>
                    <a:pt x="1516" y="15"/>
                    <a:pt x="1184"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0756;p111"/>
            <p:cNvSpPr/>
            <p:nvPr/>
          </p:nvSpPr>
          <p:spPr>
            <a:xfrm>
              <a:off x="3797237" y="2575736"/>
              <a:ext cx="37120" cy="45064"/>
            </a:xfrm>
            <a:custGeom>
              <a:avLst/>
              <a:gdLst/>
              <a:ahLst/>
              <a:cxnLst/>
              <a:rect l="l" t="t" r="r" b="b"/>
              <a:pathLst>
                <a:path w="1416" h="1719" extrusionOk="0">
                  <a:moveTo>
                    <a:pt x="1141" y="1"/>
                  </a:moveTo>
                  <a:cubicBezTo>
                    <a:pt x="0" y="1"/>
                    <a:pt x="0" y="1719"/>
                    <a:pt x="1141" y="1719"/>
                  </a:cubicBezTo>
                  <a:cubicBezTo>
                    <a:pt x="1285" y="1719"/>
                    <a:pt x="1415" y="1329"/>
                    <a:pt x="1415" y="867"/>
                  </a:cubicBezTo>
                  <a:cubicBezTo>
                    <a:pt x="1415" y="391"/>
                    <a:pt x="1285" y="1"/>
                    <a:pt x="114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0757;p111"/>
            <p:cNvSpPr/>
            <p:nvPr/>
          </p:nvSpPr>
          <p:spPr>
            <a:xfrm>
              <a:off x="3948603" y="2575736"/>
              <a:ext cx="37487" cy="45064"/>
            </a:xfrm>
            <a:custGeom>
              <a:avLst/>
              <a:gdLst/>
              <a:ahLst/>
              <a:cxnLst/>
              <a:rect l="l" t="t" r="r" b="b"/>
              <a:pathLst>
                <a:path w="1430" h="1719" extrusionOk="0">
                  <a:moveTo>
                    <a:pt x="1141" y="1"/>
                  </a:moveTo>
                  <a:cubicBezTo>
                    <a:pt x="1" y="1"/>
                    <a:pt x="1" y="1719"/>
                    <a:pt x="1141" y="1719"/>
                  </a:cubicBezTo>
                  <a:cubicBezTo>
                    <a:pt x="1300" y="1719"/>
                    <a:pt x="1430" y="1329"/>
                    <a:pt x="1430" y="867"/>
                  </a:cubicBezTo>
                  <a:cubicBezTo>
                    <a:pt x="1430" y="391"/>
                    <a:pt x="1300" y="1"/>
                    <a:pt x="114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0758;p111"/>
            <p:cNvSpPr/>
            <p:nvPr/>
          </p:nvSpPr>
          <p:spPr>
            <a:xfrm>
              <a:off x="3725723" y="2455776"/>
              <a:ext cx="354977" cy="351202"/>
            </a:xfrm>
            <a:custGeom>
              <a:avLst/>
              <a:gdLst/>
              <a:ahLst/>
              <a:cxnLst/>
              <a:rect l="l" t="t" r="r" b="b"/>
              <a:pathLst>
                <a:path w="13541" h="13397" extrusionOk="0">
                  <a:moveTo>
                    <a:pt x="6987" y="1156"/>
                  </a:moveTo>
                  <a:cubicBezTo>
                    <a:pt x="9874" y="1271"/>
                    <a:pt x="12198" y="3595"/>
                    <a:pt x="12314" y="6482"/>
                  </a:cubicBezTo>
                  <a:lnTo>
                    <a:pt x="11794" y="6482"/>
                  </a:lnTo>
                  <a:cubicBezTo>
                    <a:pt x="11520" y="6482"/>
                    <a:pt x="11520" y="6915"/>
                    <a:pt x="11794" y="6915"/>
                  </a:cubicBezTo>
                  <a:lnTo>
                    <a:pt x="12314" y="6915"/>
                  </a:lnTo>
                  <a:cubicBezTo>
                    <a:pt x="12198" y="9802"/>
                    <a:pt x="9874" y="12112"/>
                    <a:pt x="6987" y="12227"/>
                  </a:cubicBezTo>
                  <a:lnTo>
                    <a:pt x="6987" y="11722"/>
                  </a:lnTo>
                  <a:cubicBezTo>
                    <a:pt x="6987" y="11578"/>
                    <a:pt x="6879" y="11506"/>
                    <a:pt x="6770" y="11506"/>
                  </a:cubicBezTo>
                  <a:cubicBezTo>
                    <a:pt x="6662" y="11506"/>
                    <a:pt x="6554" y="11578"/>
                    <a:pt x="6554" y="11722"/>
                  </a:cubicBezTo>
                  <a:lnTo>
                    <a:pt x="6554" y="12227"/>
                  </a:lnTo>
                  <a:cubicBezTo>
                    <a:pt x="3667" y="12112"/>
                    <a:pt x="1357" y="9788"/>
                    <a:pt x="1242" y="6901"/>
                  </a:cubicBezTo>
                  <a:lnTo>
                    <a:pt x="1747" y="6901"/>
                  </a:lnTo>
                  <a:cubicBezTo>
                    <a:pt x="2036" y="6901"/>
                    <a:pt x="2036" y="6482"/>
                    <a:pt x="1747" y="6482"/>
                  </a:cubicBezTo>
                  <a:lnTo>
                    <a:pt x="1242" y="6482"/>
                  </a:lnTo>
                  <a:cubicBezTo>
                    <a:pt x="1357" y="3581"/>
                    <a:pt x="3667" y="1271"/>
                    <a:pt x="6554" y="1156"/>
                  </a:cubicBezTo>
                  <a:lnTo>
                    <a:pt x="6554" y="1661"/>
                  </a:lnTo>
                  <a:cubicBezTo>
                    <a:pt x="6554" y="1805"/>
                    <a:pt x="6662" y="1877"/>
                    <a:pt x="6770" y="1877"/>
                  </a:cubicBezTo>
                  <a:cubicBezTo>
                    <a:pt x="6879" y="1877"/>
                    <a:pt x="6987" y="1805"/>
                    <a:pt x="6987" y="1661"/>
                  </a:cubicBezTo>
                  <a:lnTo>
                    <a:pt x="6987" y="1156"/>
                  </a:lnTo>
                  <a:close/>
                  <a:moveTo>
                    <a:pt x="6770" y="1"/>
                  </a:moveTo>
                  <a:cubicBezTo>
                    <a:pt x="6662" y="1"/>
                    <a:pt x="6554" y="73"/>
                    <a:pt x="6554" y="217"/>
                  </a:cubicBezTo>
                  <a:lnTo>
                    <a:pt x="6554" y="737"/>
                  </a:lnTo>
                  <a:cubicBezTo>
                    <a:pt x="3436" y="852"/>
                    <a:pt x="924" y="3350"/>
                    <a:pt x="809" y="6482"/>
                  </a:cubicBezTo>
                  <a:lnTo>
                    <a:pt x="289" y="6482"/>
                  </a:lnTo>
                  <a:cubicBezTo>
                    <a:pt x="0" y="6482"/>
                    <a:pt x="0" y="6915"/>
                    <a:pt x="289" y="6915"/>
                  </a:cubicBezTo>
                  <a:lnTo>
                    <a:pt x="809" y="6915"/>
                  </a:lnTo>
                  <a:cubicBezTo>
                    <a:pt x="924" y="10033"/>
                    <a:pt x="3436" y="12545"/>
                    <a:pt x="6554" y="12661"/>
                  </a:cubicBezTo>
                  <a:lnTo>
                    <a:pt x="6554" y="13180"/>
                  </a:lnTo>
                  <a:cubicBezTo>
                    <a:pt x="6554" y="13325"/>
                    <a:pt x="6662" y="13397"/>
                    <a:pt x="6770" y="13397"/>
                  </a:cubicBezTo>
                  <a:cubicBezTo>
                    <a:pt x="6879" y="13397"/>
                    <a:pt x="6987" y="13325"/>
                    <a:pt x="6987" y="13180"/>
                  </a:cubicBezTo>
                  <a:lnTo>
                    <a:pt x="6987" y="12661"/>
                  </a:lnTo>
                  <a:cubicBezTo>
                    <a:pt x="10119" y="12545"/>
                    <a:pt x="12617" y="10033"/>
                    <a:pt x="12732" y="6915"/>
                  </a:cubicBezTo>
                  <a:lnTo>
                    <a:pt x="13252" y="6915"/>
                  </a:lnTo>
                  <a:cubicBezTo>
                    <a:pt x="13541" y="6915"/>
                    <a:pt x="13541" y="6482"/>
                    <a:pt x="13252" y="6482"/>
                  </a:cubicBezTo>
                  <a:lnTo>
                    <a:pt x="12732" y="6482"/>
                  </a:lnTo>
                  <a:cubicBezTo>
                    <a:pt x="12617" y="3350"/>
                    <a:pt x="10119" y="852"/>
                    <a:pt x="6987" y="737"/>
                  </a:cubicBezTo>
                  <a:lnTo>
                    <a:pt x="6987" y="217"/>
                  </a:lnTo>
                  <a:cubicBezTo>
                    <a:pt x="6987" y="73"/>
                    <a:pt x="6879" y="1"/>
                    <a:pt x="6770"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120061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circle(in)">
                                      <p:cBhvr>
                                        <p:cTn id="12" dur="2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114300" y="1165431"/>
            <a:ext cx="11963400" cy="1231900"/>
          </a:xfrm>
        </p:spPr>
        <p:txBody>
          <a:bodyPr/>
          <a:lstStyle/>
          <a:p>
            <a:r>
              <a:rPr lang="vi-VN" sz="4000" dirty="0">
                <a:ln w="15875">
                  <a:solidFill>
                    <a:srgbClr val="FF0000"/>
                  </a:solidFill>
                </a:ln>
                <a:solidFill>
                  <a:srgbClr val="7030A0"/>
                </a:solidFill>
                <a:latin typeface="Bahnschrift Condensed" panose="020B0502040204020203" pitchFamily="34" charset="0"/>
              </a:rPr>
              <a:t>TIẾT 28 - BÀI 22: THỰC HÀNH</a:t>
            </a:r>
            <a:br>
              <a:rPr lang="vi-VN" sz="4000" dirty="0">
                <a:ln w="15875">
                  <a:solidFill>
                    <a:srgbClr val="FF0000"/>
                  </a:solidFill>
                </a:ln>
                <a:solidFill>
                  <a:srgbClr val="FFFF00"/>
                </a:solidFill>
              </a:rPr>
            </a:br>
            <a:r>
              <a:rPr lang="vi-VN" sz="4000" dirty="0">
                <a:ln w="15875">
                  <a:solidFill>
                    <a:srgbClr val="FF0000"/>
                  </a:solidFill>
                </a:ln>
                <a:solidFill>
                  <a:srgbClr val="7030A0"/>
                </a:solidFill>
                <a:latin typeface="Bahnschrift Condensed" panose="020B0502040204020203" pitchFamily="34" charset="0"/>
              </a:rPr>
              <a:t>Vẽ và phân tích biểu đồ về mối quan hệ </a:t>
            </a:r>
            <a:br>
              <a:rPr lang="vi-VN" sz="4000" dirty="0">
                <a:ln w="15875">
                  <a:solidFill>
                    <a:srgbClr val="FF0000"/>
                  </a:solidFill>
                </a:ln>
                <a:solidFill>
                  <a:srgbClr val="7030A0"/>
                </a:solidFill>
                <a:latin typeface="Bahnschrift Condensed" panose="020B0502040204020203" pitchFamily="34" charset="0"/>
              </a:rPr>
            </a:br>
            <a:r>
              <a:rPr lang="vi-VN" sz="3600" dirty="0">
                <a:ln w="15875">
                  <a:solidFill>
                    <a:srgbClr val="FF0000"/>
                  </a:solidFill>
                </a:ln>
                <a:solidFill>
                  <a:srgbClr val="FFFF00"/>
                </a:solidFill>
              </a:rPr>
              <a:t>GIỮA DÂN SỐ, SẢN LƯỢNG LƯƠNG THỰC </a:t>
            </a:r>
            <a:br>
              <a:rPr lang="vi-VN" sz="3600" dirty="0">
                <a:ln w="15875">
                  <a:solidFill>
                    <a:srgbClr val="FF0000"/>
                  </a:solidFill>
                </a:ln>
                <a:solidFill>
                  <a:srgbClr val="FFFF00"/>
                </a:solidFill>
              </a:rPr>
            </a:br>
            <a:r>
              <a:rPr lang="vi-VN" sz="3600" dirty="0">
                <a:ln w="15875">
                  <a:solidFill>
                    <a:srgbClr val="FF0000"/>
                  </a:solidFill>
                </a:ln>
                <a:solidFill>
                  <a:srgbClr val="FFFF00"/>
                </a:solidFill>
              </a:rPr>
              <a:t>VÀ BÌNH QUÂN LƯƠNG THỰC THEO ĐẦU NGƯỜI</a:t>
            </a:r>
          </a:p>
        </p:txBody>
      </p:sp>
      <p:pic>
        <p:nvPicPr>
          <p:cNvPr id="9" name="Picture 8"/>
          <p:cNvPicPr>
            <a:picLocks noChangeAspect="1"/>
          </p:cNvPicPr>
          <p:nvPr/>
        </p:nvPicPr>
        <p:blipFill rotWithShape="1">
          <a:blip r:embed="rId2"/>
          <a:srcRect l="5829" b="75850"/>
          <a:stretch/>
        </p:blipFill>
        <p:spPr>
          <a:xfrm>
            <a:off x="0" y="5753497"/>
            <a:ext cx="4255908" cy="1091408"/>
          </a:xfrm>
          <a:prstGeom prst="rect">
            <a:avLst/>
          </a:prstGeom>
        </p:spPr>
      </p:pic>
      <p:pic>
        <p:nvPicPr>
          <p:cNvPr id="14" name="Picture 13"/>
          <p:cNvPicPr>
            <a:picLocks noChangeAspect="1"/>
          </p:cNvPicPr>
          <p:nvPr/>
        </p:nvPicPr>
        <p:blipFill rotWithShape="1">
          <a:blip r:embed="rId2"/>
          <a:srcRect l="6447" t="24083" r="-618" b="51767"/>
          <a:stretch/>
        </p:blipFill>
        <p:spPr>
          <a:xfrm>
            <a:off x="3968046" y="5753497"/>
            <a:ext cx="4255908" cy="1091408"/>
          </a:xfrm>
          <a:prstGeom prst="rect">
            <a:avLst/>
          </a:prstGeom>
        </p:spPr>
      </p:pic>
      <p:pic>
        <p:nvPicPr>
          <p:cNvPr id="15" name="Picture 14"/>
          <p:cNvPicPr>
            <a:picLocks noChangeAspect="1"/>
          </p:cNvPicPr>
          <p:nvPr/>
        </p:nvPicPr>
        <p:blipFill rotWithShape="1">
          <a:blip r:embed="rId2"/>
          <a:srcRect l="4286" t="47549" r="1543" b="28301"/>
          <a:stretch/>
        </p:blipFill>
        <p:spPr>
          <a:xfrm>
            <a:off x="7936092" y="5753497"/>
            <a:ext cx="4255908" cy="1091408"/>
          </a:xfrm>
          <a:prstGeom prst="rect">
            <a:avLst/>
          </a:prstGeom>
        </p:spPr>
      </p:pic>
      <p:pic>
        <p:nvPicPr>
          <p:cNvPr id="3" name="Picture 2"/>
          <p:cNvPicPr>
            <a:picLocks noChangeAspect="1"/>
          </p:cNvPicPr>
          <p:nvPr/>
        </p:nvPicPr>
        <p:blipFill>
          <a:blip r:embed="rId3"/>
          <a:stretch>
            <a:fillRect/>
          </a:stretch>
        </p:blipFill>
        <p:spPr>
          <a:xfrm>
            <a:off x="4468821" y="2866841"/>
            <a:ext cx="3961155" cy="264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stretch>
            <a:fillRect/>
          </a:stretch>
        </p:blipFill>
        <p:spPr>
          <a:xfrm>
            <a:off x="539357" y="2879931"/>
            <a:ext cx="3503574" cy="2627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a:stretch>
            <a:fillRect/>
          </a:stretch>
        </p:blipFill>
        <p:spPr>
          <a:xfrm>
            <a:off x="8852813" y="2879932"/>
            <a:ext cx="2590265" cy="2627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171821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duotone>
              <a:schemeClr val="accent6">
                <a:shade val="45000"/>
                <a:satMod val="135000"/>
              </a:schemeClr>
              <a:prstClr val="white"/>
            </a:duotone>
          </a:blip>
          <a:stretch>
            <a:fillRect/>
          </a:stretch>
        </p:blipFill>
        <p:spPr>
          <a:xfrm>
            <a:off x="6102514" y="1328286"/>
            <a:ext cx="3619770" cy="3898213"/>
          </a:xfrm>
          <a:prstGeom prst="rect">
            <a:avLst/>
          </a:prstGeom>
        </p:spPr>
      </p:pic>
      <p:pic>
        <p:nvPicPr>
          <p:cNvPr id="10246" name="Picture 6" descr="Effectiveness Icons Images, Stock Photos &amp;amp; Vectors | Shutterstock"/>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5332" y="2362571"/>
            <a:ext cx="2207868" cy="23777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idx="6"/>
          </p:nvPr>
        </p:nvSpPr>
        <p:spPr>
          <a:xfrm>
            <a:off x="2955234" y="1132567"/>
            <a:ext cx="8970066" cy="732400"/>
          </a:xfrm>
        </p:spPr>
        <p:txBody>
          <a:bodyPr/>
          <a:lstStyle/>
          <a:p>
            <a:r>
              <a:rPr lang="vi-VN" dirty="0">
                <a:solidFill>
                  <a:srgbClr val="FF0000"/>
                </a:solidFill>
                <a:latin typeface="Times New Roman" panose="02020603050405020304" pitchFamily="18" charset="0"/>
                <a:cs typeface="Times New Roman" panose="02020603050405020304" pitchFamily="18" charset="0"/>
              </a:rPr>
              <a:t>VAI TRÒ </a:t>
            </a:r>
            <a:br>
              <a:rPr lang="en-US" sz="3200" dirty="0">
                <a:solidFill>
                  <a:srgbClr val="FF0000"/>
                </a:solidFill>
                <a:latin typeface="Times New Roman" panose="02020603050405020304" pitchFamily="18" charset="0"/>
                <a:cs typeface="Times New Roman" panose="02020603050405020304" pitchFamily="18" charset="0"/>
              </a:rPr>
            </a:br>
            <a:r>
              <a:rPr lang="vi-VN" sz="3200" dirty="0">
                <a:solidFill>
                  <a:srgbClr val="FF0000"/>
                </a:solidFill>
                <a:latin typeface="Times New Roman" panose="02020603050405020304" pitchFamily="18" charset="0"/>
                <a:cs typeface="Times New Roman" panose="02020603050405020304" pitchFamily="18" charset="0"/>
              </a:rPr>
              <a:t>CỦA </a:t>
            </a:r>
            <a:r>
              <a:rPr lang="vi-VN" sz="3200" dirty="0">
                <a:solidFill>
                  <a:schemeClr val="accent5">
                    <a:lumMod val="75000"/>
                  </a:schemeClr>
                </a:solidFill>
                <a:latin typeface="Times New Roman" panose="02020603050405020304" pitchFamily="18" charset="0"/>
                <a:cs typeface="Times New Roman" panose="02020603050405020304" pitchFamily="18" charset="0"/>
              </a:rPr>
              <a:t>VỤ ĐÔNG </a:t>
            </a:r>
            <a:r>
              <a:rPr lang="vi-VN" sz="3200" dirty="0">
                <a:solidFill>
                  <a:srgbClr val="FF0000"/>
                </a:solidFill>
                <a:latin typeface="Times New Roman" panose="02020603050405020304" pitchFamily="18" charset="0"/>
                <a:cs typeface="Times New Roman" panose="02020603050405020304" pitchFamily="18" charset="0"/>
              </a:rPr>
              <a:t>TRONG VIỆC S</a:t>
            </a:r>
            <a:r>
              <a:rPr lang="en-US" sz="3200" dirty="0">
                <a:solidFill>
                  <a:srgbClr val="FF0000"/>
                </a:solidFill>
                <a:latin typeface="Times New Roman" panose="02020603050405020304" pitchFamily="18" charset="0"/>
                <a:cs typeface="Times New Roman" panose="02020603050405020304" pitchFamily="18" charset="0"/>
              </a:rPr>
              <a:t>ẢN </a:t>
            </a:r>
            <a:r>
              <a:rPr lang="vi-VN" sz="3200" dirty="0">
                <a:solidFill>
                  <a:srgbClr val="FF0000"/>
                </a:solidFill>
                <a:latin typeface="Times New Roman" panose="02020603050405020304" pitchFamily="18" charset="0"/>
                <a:cs typeface="Times New Roman" panose="02020603050405020304" pitchFamily="18" charset="0"/>
              </a:rPr>
              <a:t>X</a:t>
            </a:r>
            <a:r>
              <a:rPr lang="en-US" sz="3200" dirty="0">
                <a:solidFill>
                  <a:srgbClr val="FF0000"/>
                </a:solidFill>
                <a:latin typeface="Times New Roman" panose="02020603050405020304" pitchFamily="18" charset="0"/>
                <a:cs typeface="Times New Roman" panose="02020603050405020304" pitchFamily="18" charset="0"/>
              </a:rPr>
              <a:t>UẤT </a:t>
            </a:r>
            <a:r>
              <a:rPr lang="vi-VN" sz="3200" dirty="0">
                <a:solidFill>
                  <a:srgbClr val="FF0000"/>
                </a:solidFill>
                <a:latin typeface="Times New Roman" panose="02020603050405020304" pitchFamily="18" charset="0"/>
                <a:cs typeface="Times New Roman" panose="02020603050405020304" pitchFamily="18" charset="0"/>
              </a:rPr>
              <a:t>LƯƠNG THỰC THỰC PHẨM Ở </a:t>
            </a:r>
            <a:r>
              <a:rPr lang="vi-VN" sz="3200" dirty="0">
                <a:solidFill>
                  <a:schemeClr val="accent5">
                    <a:lumMod val="75000"/>
                  </a:schemeClr>
                </a:solidFill>
                <a:latin typeface="Times New Roman" panose="02020603050405020304" pitchFamily="18" charset="0"/>
                <a:cs typeface="Times New Roman" panose="02020603050405020304" pitchFamily="18" charset="0"/>
              </a:rPr>
              <a:t>ĐỒNG BẰNG SÔNG HỒNG </a:t>
            </a: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0242" name="Picture 2" descr="Super Brain Stock Illustrations â 735 Super Brain Stock Illustrations,  Vectors &amp;amp; Clipart - Dreamsti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601" y="1"/>
            <a:ext cx="2599634" cy="259963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55600" y="4539335"/>
            <a:ext cx="2835965" cy="2246769"/>
          </a:xfrm>
          <a:prstGeom prst="rect">
            <a:avLst/>
          </a:prstGeom>
          <a:solidFill>
            <a:schemeClr val="accent6">
              <a:lumMod val="20000"/>
              <a:lumOff val="8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Tăng diện tích gieo trồng giúp cải tạo đất, khai thác hiệu quả tài nguyên khí hậu.</a:t>
            </a:r>
          </a:p>
        </p:txBody>
      </p:sp>
      <p:sp>
        <p:nvSpPr>
          <p:cNvPr id="23" name="Rectangle 22"/>
          <p:cNvSpPr/>
          <p:nvPr/>
        </p:nvSpPr>
        <p:spPr>
          <a:xfrm>
            <a:off x="3803017" y="4555831"/>
            <a:ext cx="2082801" cy="2246769"/>
          </a:xfrm>
          <a:prstGeom prst="rect">
            <a:avLst/>
          </a:prstGeom>
          <a:solidFill>
            <a:schemeClr val="accent6">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Đa dạng hóa cơ cấu cây trồng, tạo mặt hàng xuất khẩu</a:t>
            </a:r>
            <a:endParaRPr lang="en-US" sz="2800" dirty="0">
              <a:latin typeface="Times New Roman" panose="02020603050405020304" pitchFamily="18" charset="0"/>
              <a:cs typeface="Times New Roman" panose="02020603050405020304" pitchFamily="18" charset="0"/>
            </a:endParaRPr>
          </a:p>
        </p:txBody>
      </p:sp>
      <p:sp>
        <p:nvSpPr>
          <p:cNvPr id="24" name="Rectangle 23"/>
          <p:cNvSpPr/>
          <p:nvPr/>
        </p:nvSpPr>
        <p:spPr>
          <a:xfrm>
            <a:off x="6497270" y="4539335"/>
            <a:ext cx="2459703" cy="2246769"/>
          </a:xfrm>
          <a:prstGeom prst="rect">
            <a:avLst/>
          </a:prstGeom>
          <a:solidFill>
            <a:schemeClr val="accent6">
              <a:lumMod val="20000"/>
              <a:lumOff val="8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cung cấp nguyên liệu cho CN chế biến LTTP; thức ăn cho chăn nuôi.</a:t>
            </a:r>
          </a:p>
        </p:txBody>
      </p:sp>
      <p:sp>
        <p:nvSpPr>
          <p:cNvPr id="25" name="Rectangle 24"/>
          <p:cNvSpPr/>
          <p:nvPr/>
        </p:nvSpPr>
        <p:spPr>
          <a:xfrm>
            <a:off x="9568425" y="4555831"/>
            <a:ext cx="2082801" cy="2246769"/>
          </a:xfrm>
          <a:prstGeom prst="rect">
            <a:avLst/>
          </a:prstGeom>
          <a:solidFill>
            <a:schemeClr val="accent6">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Tạo việc làm, tăng thu nhập cho người dân.</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3761743" y="2595715"/>
            <a:ext cx="2137786" cy="1779639"/>
            <a:chOff x="3761743" y="2595715"/>
            <a:chExt cx="2137786" cy="1779639"/>
          </a:xfrm>
        </p:grpSpPr>
        <p:pic>
          <p:nvPicPr>
            <p:cNvPr id="19" name="Picture 18"/>
            <p:cNvPicPr>
              <a:picLocks noChangeAspect="1"/>
            </p:cNvPicPr>
            <p:nvPr/>
          </p:nvPicPr>
          <p:blipFill rotWithShape="1">
            <a:blip r:embed="rId5"/>
            <a:srcRect t="12045" b="7421"/>
            <a:stretch/>
          </p:blipFill>
          <p:spPr>
            <a:xfrm>
              <a:off x="3818893" y="2595715"/>
              <a:ext cx="2066925" cy="1779639"/>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2239" b="100000" l="0" r="99864"/>
                      </a14:imgEffect>
                    </a14:imgLayer>
                  </a14:imgProps>
                </a:ext>
              </a:extLst>
            </a:blip>
            <a:stretch>
              <a:fillRect/>
            </a:stretch>
          </p:blipFill>
          <p:spPr>
            <a:xfrm>
              <a:off x="5358836" y="2997533"/>
              <a:ext cx="419281" cy="383245"/>
            </a:xfrm>
            <a:prstGeom prst="rect">
              <a:avLst/>
            </a:prstGeom>
          </p:spPr>
        </p:pic>
        <p:pic>
          <p:nvPicPr>
            <p:cNvPr id="29" name="Picture 6" descr="https://png.pngtree.com/png-clipart/20191120/original/pngtree-healthy-simple-vegetables-special-effect-graphic-png-image-png-image_5008304.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6700" b="99800" l="60000" r="94400"/>
                      </a14:imgEffect>
                    </a14:imgLayer>
                  </a14:imgProps>
                </a:ext>
                <a:ext uri="{28A0092B-C50C-407E-A947-70E740481C1C}">
                  <a14:useLocalDpi xmlns:a14="http://schemas.microsoft.com/office/drawing/2010/main" val="0"/>
                </a:ext>
              </a:extLst>
            </a:blip>
            <a:srcRect l="56096" t="74294" r="4438" b="1172"/>
            <a:stretch/>
          </p:blipFill>
          <p:spPr bwMode="auto">
            <a:xfrm>
              <a:off x="3761743" y="3488961"/>
              <a:ext cx="654482" cy="4068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https://png.pngtree.com/png-clipart/20191120/original/pngtree-healthy-simple-vegetables-special-effect-graphic-png-image-png-image_5008304.jp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7758" b="47386" l="57639" r="89211"/>
                      </a14:imgEffect>
                    </a14:imgLayer>
                  </a14:imgProps>
                </a:ext>
                <a:ext uri="{28A0092B-C50C-407E-A947-70E740481C1C}">
                  <a14:useLocalDpi xmlns:a14="http://schemas.microsoft.com/office/drawing/2010/main" val="0"/>
                </a:ext>
              </a:extLst>
            </a:blip>
            <a:srcRect l="53692" t="25305" r="6842" b="50161"/>
            <a:stretch/>
          </p:blipFill>
          <p:spPr bwMode="auto">
            <a:xfrm>
              <a:off x="3838302" y="3006979"/>
              <a:ext cx="654482" cy="4068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ttps://png.pngtree.com/png-clipart/20191120/original/pngtree-healthy-simple-vegetables-special-effect-graphic-png-image-png-image_5008304.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500" b="23400" l="62200" r="90200"/>
                      </a14:imgEffect>
                    </a14:imgLayer>
                  </a14:imgProps>
                </a:ext>
                <a:ext uri="{28A0092B-C50C-407E-A947-70E740481C1C}">
                  <a14:useLocalDpi xmlns:a14="http://schemas.microsoft.com/office/drawing/2010/main" val="0"/>
                </a:ext>
              </a:extLst>
            </a:blip>
            <a:srcRect l="54716" t="6487" r="5818" b="74679"/>
            <a:stretch/>
          </p:blipFill>
          <p:spPr bwMode="auto">
            <a:xfrm>
              <a:off x="4416225" y="2650913"/>
              <a:ext cx="820237" cy="3914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3">
              <a:extLst>
                <a:ext uri="{BEBA8EAE-BF5A-486C-A8C5-ECC9F3942E4B}">
                  <a14:imgProps xmlns:a14="http://schemas.microsoft.com/office/drawing/2010/main">
                    <a14:imgLayer r:embed="rId14">
                      <a14:imgEffect>
                        <a14:backgroundRemoval t="2125" b="94759" l="1624" r="95805"/>
                      </a14:imgEffect>
                    </a14:imgLayer>
                  </a14:imgProps>
                </a:ext>
              </a:extLst>
            </a:blip>
            <a:stretch>
              <a:fillRect/>
            </a:stretch>
          </p:blipFill>
          <p:spPr>
            <a:xfrm>
              <a:off x="5490225" y="3551423"/>
              <a:ext cx="409304" cy="391027"/>
            </a:xfrm>
            <a:prstGeom prst="rect">
              <a:avLst/>
            </a:prstGeom>
          </p:spPr>
        </p:pic>
      </p:grpSp>
      <p:pic>
        <p:nvPicPr>
          <p:cNvPr id="27" name="Picture 26"/>
          <p:cNvPicPr>
            <a:picLocks noChangeAspect="1"/>
          </p:cNvPicPr>
          <p:nvPr/>
        </p:nvPicPr>
        <p:blipFill>
          <a:blip r:embed="rId15"/>
          <a:stretch>
            <a:fillRect/>
          </a:stretch>
        </p:blipFill>
        <p:spPr>
          <a:xfrm>
            <a:off x="9607956" y="2110356"/>
            <a:ext cx="2157598" cy="2157598"/>
          </a:xfrm>
          <a:prstGeom prst="rect">
            <a:avLst/>
          </a:prstGeom>
        </p:spPr>
      </p:pic>
    </p:spTree>
    <p:extLst>
      <p:ext uri="{BB962C8B-B14F-4D97-AF65-F5344CB8AC3E}">
        <p14:creationId xmlns:p14="http://schemas.microsoft.com/office/powerpoint/2010/main" val="123845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ipe(up)">
                                      <p:cBhvr>
                                        <p:cTn id="7" dur="500"/>
                                        <p:tgtEl>
                                          <p:spTgt spid="1024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2955234" y="1132567"/>
            <a:ext cx="8970066" cy="732400"/>
          </a:xfrm>
        </p:spPr>
        <p:txBody>
          <a:bodyPr/>
          <a:lstStyle/>
          <a:p>
            <a:r>
              <a:rPr lang="vi-VN" sz="4000" dirty="0">
                <a:solidFill>
                  <a:srgbClr val="FF0000"/>
                </a:solidFill>
                <a:latin typeface="Times New Roman" panose="02020603050405020304" pitchFamily="18" charset="0"/>
                <a:cs typeface="Times New Roman" panose="02020603050405020304" pitchFamily="18" charset="0"/>
              </a:rPr>
              <a:t>VAI TRÒ </a:t>
            </a:r>
            <a:br>
              <a:rPr lang="en-US"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CỦA </a:t>
            </a:r>
            <a:r>
              <a:rPr lang="vi-VN" sz="2800" dirty="0">
                <a:solidFill>
                  <a:schemeClr val="accent5">
                    <a:lumMod val="75000"/>
                  </a:schemeClr>
                </a:solidFill>
                <a:latin typeface="Times New Roman" panose="02020603050405020304" pitchFamily="18" charset="0"/>
                <a:cs typeface="Times New Roman" panose="02020603050405020304" pitchFamily="18" charset="0"/>
              </a:rPr>
              <a:t>VỤ ĐÔNG </a:t>
            </a:r>
            <a:r>
              <a:rPr lang="vi-VN" sz="2800" dirty="0">
                <a:solidFill>
                  <a:srgbClr val="FF0000"/>
                </a:solidFill>
                <a:latin typeface="Times New Roman" panose="02020603050405020304" pitchFamily="18" charset="0"/>
                <a:cs typeface="Times New Roman" panose="02020603050405020304" pitchFamily="18" charset="0"/>
              </a:rPr>
              <a:t>TRONG VIỆC S</a:t>
            </a:r>
            <a:r>
              <a:rPr lang="en-US" sz="2800" dirty="0">
                <a:solidFill>
                  <a:srgbClr val="FF0000"/>
                </a:solidFill>
                <a:latin typeface="Times New Roman" panose="02020603050405020304" pitchFamily="18" charset="0"/>
                <a:cs typeface="Times New Roman" panose="02020603050405020304" pitchFamily="18" charset="0"/>
              </a:rPr>
              <a:t>ẢN </a:t>
            </a:r>
            <a:r>
              <a:rPr lang="vi-VN" sz="2800" dirty="0">
                <a:solidFill>
                  <a:srgbClr val="FF0000"/>
                </a:solidFill>
                <a:latin typeface="Times New Roman" panose="02020603050405020304" pitchFamily="18" charset="0"/>
                <a:cs typeface="Times New Roman" panose="02020603050405020304" pitchFamily="18" charset="0"/>
              </a:rPr>
              <a:t>X</a:t>
            </a:r>
            <a:r>
              <a:rPr lang="en-US" sz="2800" dirty="0">
                <a:solidFill>
                  <a:srgbClr val="FF0000"/>
                </a:solidFill>
                <a:latin typeface="Times New Roman" panose="02020603050405020304" pitchFamily="18" charset="0"/>
                <a:cs typeface="Times New Roman" panose="02020603050405020304" pitchFamily="18" charset="0"/>
              </a:rPr>
              <a:t>UẤT </a:t>
            </a:r>
            <a:r>
              <a:rPr lang="vi-VN" sz="2800" dirty="0">
                <a:solidFill>
                  <a:srgbClr val="FF0000"/>
                </a:solidFill>
                <a:latin typeface="Times New Roman" panose="02020603050405020304" pitchFamily="18" charset="0"/>
                <a:cs typeface="Times New Roman" panose="02020603050405020304" pitchFamily="18" charset="0"/>
              </a:rPr>
              <a:t>LƯƠNG THỰC THỰC PHẨM Ở </a:t>
            </a:r>
            <a:r>
              <a:rPr lang="vi-VN" sz="2800" dirty="0">
                <a:solidFill>
                  <a:schemeClr val="accent5">
                    <a:lumMod val="75000"/>
                  </a:schemeClr>
                </a:solidFill>
                <a:latin typeface="Times New Roman" panose="02020603050405020304" pitchFamily="18" charset="0"/>
                <a:cs typeface="Times New Roman" panose="02020603050405020304" pitchFamily="18" charset="0"/>
              </a:rPr>
              <a:t>ĐỒNG BẰNG SÔNG HỒNG </a:t>
            </a:r>
            <a:endParaRPr lang="en-US" sz="28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0242" name="Picture 2" descr="Super Brain Stock Illustrations â 735 Super Brain Stock Illustrations,  Vectors &amp;amp; Clipart - Dreams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600" y="0"/>
            <a:ext cx="2835965" cy="28359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5600" y="2674368"/>
            <a:ext cx="2835965" cy="1077218"/>
          </a:xfrm>
          <a:prstGeom prst="rect">
            <a:avLst/>
          </a:prstGeom>
          <a:noFill/>
          <a:ln>
            <a:solidFill>
              <a:srgbClr val="56D1FE"/>
            </a:solidFill>
          </a:ln>
        </p:spPr>
        <p:txBody>
          <a:bodyPr wrap="square" rtlCol="0">
            <a:spAutoFit/>
          </a:bodyPr>
          <a:lstStyle/>
          <a:p>
            <a:pPr algn="ctr"/>
            <a:r>
              <a:rPr lang="en-US" sz="3200" dirty="0">
                <a:ln>
                  <a:solidFill>
                    <a:srgbClr val="FAEB2A"/>
                  </a:solidFill>
                </a:ln>
                <a:solidFill>
                  <a:srgbClr val="F33D3D"/>
                </a:solidFill>
                <a:latin typeface="Times New Roman" panose="02020603050405020304" pitchFamily="18" charset="0"/>
                <a:cs typeface="Times New Roman" panose="02020603050405020304" pitchFamily="18" charset="0"/>
              </a:rPr>
              <a:t>SUPPER BRAIN</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100" y="3862620"/>
            <a:ext cx="2599634" cy="1597823"/>
          </a:xfrm>
          <a:prstGeom prst="rect">
            <a:avLst/>
          </a:prstGeom>
        </p:spPr>
      </p:pic>
      <p:sp>
        <p:nvSpPr>
          <p:cNvPr id="12" name="TextBox 11"/>
          <p:cNvSpPr txBox="1"/>
          <p:nvPr/>
        </p:nvSpPr>
        <p:spPr>
          <a:xfrm>
            <a:off x="3285434" y="5633181"/>
            <a:ext cx="3258586"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HS xung phong</a:t>
            </a:r>
          </a:p>
        </p:txBody>
      </p:sp>
      <p:pic>
        <p:nvPicPr>
          <p:cNvPr id="10244" name="Picture 4" descr="Biá»u TÆ°á»£ng Danh SÃ¡ch PNG &amp;amp; Biá»u TÆ°á»£ng Danh SÃ¡ch Transparent Clipart Miá»n  phÃ­ Táº£i vá» - Clip nghá» thuáº­t, sáº£n Pháº©m DÃ²ng thiáº¿t káº¿ - danh sÃ¡ch liá»t kÃª  biá»u tÆ°á»£ng."/>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0" b="94375" l="0" r="100000">
                        <a14:foregroundMark x1="14615" y1="15625" x2="14615" y2="15625"/>
                        <a14:foregroundMark x1="16154" y1="46875" x2="16154" y2="46875"/>
                        <a14:foregroundMark x1="17308" y1="76875" x2="17308" y2="76875"/>
                        <a14:foregroundMark x1="53077" y1="47500" x2="53077" y2="47500"/>
                        <a14:foregroundMark x1="51538" y1="80000" x2="51538"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7127875" y="4118150"/>
            <a:ext cx="2181225" cy="13422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44020" y="5460443"/>
            <a:ext cx="3387151"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Liệt kê vai trò của rau vụ đông</a:t>
            </a:r>
          </a:p>
        </p:txBody>
      </p:sp>
      <p:pic>
        <p:nvPicPr>
          <p:cNvPr id="13" name="Picture 12"/>
          <p:cNvPicPr>
            <a:picLocks noChangeAspect="1"/>
          </p:cNvPicPr>
          <p:nvPr/>
        </p:nvPicPr>
        <p:blipFill>
          <a:blip r:embed="rId6"/>
          <a:stretch>
            <a:fillRect/>
          </a:stretch>
        </p:blipFill>
        <p:spPr>
          <a:xfrm>
            <a:off x="3285434" y="1864967"/>
            <a:ext cx="2871465" cy="1975275"/>
          </a:xfrm>
          <a:prstGeom prst="rect">
            <a:avLst/>
          </a:prstGeom>
        </p:spPr>
      </p:pic>
      <p:pic>
        <p:nvPicPr>
          <p:cNvPr id="14" name="Picture 13"/>
          <p:cNvPicPr>
            <a:picLocks noChangeAspect="1"/>
          </p:cNvPicPr>
          <p:nvPr/>
        </p:nvPicPr>
        <p:blipFill>
          <a:blip r:embed="rId7"/>
          <a:stretch>
            <a:fillRect/>
          </a:stretch>
        </p:blipFill>
        <p:spPr>
          <a:xfrm>
            <a:off x="6352087" y="1864967"/>
            <a:ext cx="2615411" cy="2011854"/>
          </a:xfrm>
          <a:prstGeom prst="rect">
            <a:avLst/>
          </a:prstGeom>
        </p:spPr>
      </p:pic>
      <p:pic>
        <p:nvPicPr>
          <p:cNvPr id="16" name="Picture 15"/>
          <p:cNvPicPr>
            <a:picLocks noChangeAspect="1"/>
          </p:cNvPicPr>
          <p:nvPr/>
        </p:nvPicPr>
        <p:blipFill>
          <a:blip r:embed="rId8"/>
          <a:stretch>
            <a:fillRect/>
          </a:stretch>
        </p:blipFill>
        <p:spPr>
          <a:xfrm>
            <a:off x="9162686" y="1864967"/>
            <a:ext cx="3071315" cy="2047543"/>
          </a:xfrm>
          <a:prstGeom prst="rect">
            <a:avLst/>
          </a:prstGeom>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642516" y="3707832"/>
            <a:ext cx="1925349" cy="1925349"/>
          </a:xfrm>
          <a:prstGeom prst="rect">
            <a:avLst/>
          </a:prstGeom>
        </p:spPr>
      </p:pic>
      <p:sp>
        <p:nvSpPr>
          <p:cNvPr id="20" name="TextBox 19"/>
          <p:cNvSpPr txBox="1"/>
          <p:nvPr/>
        </p:nvSpPr>
        <p:spPr>
          <a:xfrm>
            <a:off x="9429750" y="5633181"/>
            <a:ext cx="2319048"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2 phút</a:t>
            </a:r>
          </a:p>
        </p:txBody>
      </p:sp>
      <p:sp>
        <p:nvSpPr>
          <p:cNvPr id="21" name="TextBox 20"/>
          <p:cNvSpPr txBox="1"/>
          <p:nvPr/>
        </p:nvSpPr>
        <p:spPr>
          <a:xfrm>
            <a:off x="402534" y="3751586"/>
            <a:ext cx="2835965" cy="3017686"/>
          </a:xfrm>
          <a:prstGeom prst="rect">
            <a:avLst/>
          </a:prstGeom>
          <a:noFill/>
          <a:ln>
            <a:noFill/>
          </a:ln>
        </p:spPr>
        <p:txBody>
          <a:bodyPr wrap="square" rtlCol="0">
            <a:spAutoFit/>
          </a:bodyPr>
          <a:lstStyle/>
          <a:p>
            <a:pPr algn="ctr">
              <a:lnSpc>
                <a:spcPct val="150000"/>
              </a:lnSpc>
            </a:pPr>
            <a:r>
              <a:rPr lang="en-US" sz="4400" b="1" dirty="0">
                <a:ln>
                  <a:solidFill>
                    <a:srgbClr val="FAEB2A"/>
                  </a:solidFill>
                </a:ln>
                <a:solidFill>
                  <a:srgbClr val="F33D3D"/>
                </a:solidFill>
                <a:latin typeface="Times New Roman" panose="02020603050405020304" pitchFamily="18" charset="0"/>
                <a:cs typeface="Times New Roman" panose="02020603050405020304" pitchFamily="18" charset="0"/>
              </a:rPr>
              <a:t>AI</a:t>
            </a:r>
          </a:p>
          <a:p>
            <a:pPr algn="ctr">
              <a:lnSpc>
                <a:spcPct val="150000"/>
              </a:lnSpc>
            </a:pPr>
            <a:r>
              <a:rPr lang="en-US" sz="4400" b="1" dirty="0">
                <a:ln>
                  <a:solidFill>
                    <a:srgbClr val="FAEB2A"/>
                  </a:solidFill>
                </a:ln>
                <a:solidFill>
                  <a:srgbClr val="F33D3D"/>
                </a:solidFill>
                <a:latin typeface="Times New Roman" panose="02020603050405020304" pitchFamily="18" charset="0"/>
                <a:cs typeface="Times New Roman" panose="02020603050405020304" pitchFamily="18" charset="0"/>
              </a:rPr>
              <a:t>NHANH </a:t>
            </a:r>
          </a:p>
          <a:p>
            <a:pPr algn="ctr">
              <a:lnSpc>
                <a:spcPct val="150000"/>
              </a:lnSpc>
            </a:pPr>
            <a:r>
              <a:rPr lang="en-US" sz="4400" b="1" dirty="0">
                <a:ln>
                  <a:solidFill>
                    <a:srgbClr val="FAEB2A"/>
                  </a:solidFill>
                </a:ln>
                <a:solidFill>
                  <a:srgbClr val="F33D3D"/>
                </a:solidFill>
                <a:latin typeface="Times New Roman" panose="02020603050405020304" pitchFamily="18" charset="0"/>
                <a:cs typeface="Times New Roman" panose="02020603050405020304" pitchFamily="18" charset="0"/>
              </a:rPr>
              <a:t>HƠN</a:t>
            </a:r>
          </a:p>
        </p:txBody>
      </p:sp>
    </p:spTree>
    <p:extLst>
      <p:ext uri="{BB962C8B-B14F-4D97-AF65-F5344CB8AC3E}">
        <p14:creationId xmlns:p14="http://schemas.microsoft.com/office/powerpoint/2010/main" val="56727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up)">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44"/>
                                        </p:tgtEl>
                                        <p:attrNameLst>
                                          <p:attrName>style.visibility</p:attrName>
                                        </p:attrNameLst>
                                      </p:cBhvr>
                                      <p:to>
                                        <p:strVal val="visible"/>
                                      </p:to>
                                    </p:set>
                                    <p:animEffect transition="in" filter="barn(inVertical)">
                                      <p:cBhvr>
                                        <p:cTn id="38" dur="500"/>
                                        <p:tgtEl>
                                          <p:spTgt spid="1024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15"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4973016" y="402738"/>
            <a:ext cx="7218984" cy="1257672"/>
          </a:xfrm>
        </p:spPr>
        <p:txBody>
          <a:bodyPr/>
          <a:lstStyle/>
          <a:p>
            <a:r>
              <a:rPr lang="vi-VN" sz="3200" dirty="0">
                <a:solidFill>
                  <a:srgbClr val="FF0000"/>
                </a:solidFill>
                <a:latin typeface="Times New Roman" panose="02020603050405020304" pitchFamily="18" charset="0"/>
                <a:cs typeface="Times New Roman" panose="02020603050405020304" pitchFamily="18" charset="0"/>
              </a:rPr>
              <a:t>ẢNH HƯỞNG CỦA VIỆC GIẢM TỈ LỆ GIA TĂNG DÂN SỐ TỚI BẢO ĐẢM LƯƠNG THỰC CỦA VÙNG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159022" y="2994575"/>
            <a:ext cx="5654081" cy="1200329"/>
          </a:xfrm>
          <a:prstGeom prst="rect">
            <a:avLst/>
          </a:prstGeom>
        </p:spPr>
        <p:txBody>
          <a:bodyPr wrap="square">
            <a:spAutoFit/>
          </a:bodyPr>
          <a:lstStyle/>
          <a:p>
            <a:r>
              <a:rPr lang="vi-VN" sz="2400" dirty="0">
                <a:solidFill>
                  <a:srgbClr val="7030A0"/>
                </a:solidFill>
                <a:latin typeface="Times New Roman" panose="02020603050405020304" pitchFamily="18" charset="0"/>
                <a:cs typeface="Times New Roman" panose="02020603050405020304" pitchFamily="18" charset="0"/>
              </a:rPr>
              <a:t>Tỉ lệ gia tăng dân số ở đồng bằng sông Hồng trong các năm gần đây </a:t>
            </a:r>
            <a:r>
              <a:rPr lang="en-US" sz="2400" dirty="0">
                <a:solidFill>
                  <a:srgbClr val="7030A0"/>
                </a:solidFill>
                <a:latin typeface="Times New Roman" panose="02020603050405020304" pitchFamily="18" charset="0"/>
                <a:cs typeface="Times New Roman" panose="02020603050405020304" pitchFamily="18" charset="0"/>
              </a:rPr>
              <a:t>có xu hướng giảm nhưng không liên tục</a:t>
            </a:r>
            <a:endParaRPr lang="vi-VN" sz="2400" dirty="0">
              <a:solidFill>
                <a:srgbClr val="7030A0"/>
              </a:solidFill>
              <a:latin typeface="Times New Roman" panose="02020603050405020304" pitchFamily="18" charset="0"/>
              <a:cs typeface="Times New Roman" panose="02020603050405020304" pitchFamily="18" charset="0"/>
            </a:endParaRPr>
          </a:p>
        </p:txBody>
      </p:sp>
      <p:graphicFrame>
        <p:nvGraphicFramePr>
          <p:cNvPr id="33" name="Chart 32"/>
          <p:cNvGraphicFramePr>
            <a:graphicFrameLocks/>
          </p:cNvGraphicFramePr>
          <p:nvPr>
            <p:extLst>
              <p:ext uri="{D42A27DB-BD31-4B8C-83A1-F6EECF244321}">
                <p14:modId xmlns:p14="http://schemas.microsoft.com/office/powerpoint/2010/main" val="741635836"/>
              </p:ext>
            </p:extLst>
          </p:nvPr>
        </p:nvGraphicFramePr>
        <p:xfrm>
          <a:off x="5813104" y="1762258"/>
          <a:ext cx="6112595" cy="4821421"/>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7"/>
          <p:cNvSpPr>
            <a:spLocks noGrp="1"/>
          </p:cNvSpPr>
          <p:nvPr>
            <p:ph type="title" idx="6"/>
          </p:nvPr>
        </p:nvSpPr>
        <p:spPr>
          <a:xfrm>
            <a:off x="213403" y="25409"/>
            <a:ext cx="3619004" cy="993934"/>
          </a:xfrm>
        </p:spPr>
        <p:txBody>
          <a:bodyPr/>
          <a:lstStyle/>
          <a:p>
            <a:r>
              <a:rPr lang="en-US" dirty="0">
                <a:solidFill>
                  <a:srgbClr val="FF0000"/>
                </a:solidFill>
                <a:latin typeface="Times New Roman" panose="02020603050405020304" pitchFamily="18" charset="0"/>
                <a:cs typeface="Times New Roman" panose="02020603050405020304" pitchFamily="18" charset="0"/>
              </a:rPr>
              <a:t>BÀI TẬP 2</a:t>
            </a:r>
          </a:p>
        </p:txBody>
      </p:sp>
      <p:grpSp>
        <p:nvGrpSpPr>
          <p:cNvPr id="37" name="Group 36"/>
          <p:cNvGrpSpPr/>
          <p:nvPr/>
        </p:nvGrpSpPr>
        <p:grpSpPr>
          <a:xfrm>
            <a:off x="1043407" y="1038601"/>
            <a:ext cx="1566931" cy="1566931"/>
            <a:chOff x="1545920" y="1055066"/>
            <a:chExt cx="1566931" cy="1566931"/>
          </a:xfrm>
        </p:grpSpPr>
        <p:pic>
          <p:nvPicPr>
            <p:cNvPr id="38" name="Picture 37"/>
            <p:cNvPicPr>
              <a:picLocks noChangeAspect="1"/>
            </p:cNvPicPr>
            <p:nvPr/>
          </p:nvPicPr>
          <p:blipFill>
            <a:blip r:embed="rId3"/>
            <a:stretch>
              <a:fillRect/>
            </a:stretch>
          </p:blipFill>
          <p:spPr>
            <a:xfrm>
              <a:off x="1545920" y="1055066"/>
              <a:ext cx="1566931" cy="1566931"/>
            </a:xfrm>
            <a:prstGeom prst="rect">
              <a:avLst/>
            </a:prstGeom>
          </p:spPr>
        </p:pic>
        <p:sp>
          <p:nvSpPr>
            <p:cNvPr id="39" name="Oval 38"/>
            <p:cNvSpPr/>
            <p:nvPr/>
          </p:nvSpPr>
          <p:spPr>
            <a:xfrm>
              <a:off x="1782233" y="1265767"/>
              <a:ext cx="1119916" cy="1119916"/>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Times New Roman" panose="02020603050405020304" pitchFamily="18" charset="0"/>
                  <a:cs typeface="Times New Roman" panose="02020603050405020304" pitchFamily="18" charset="0"/>
                </a:rPr>
                <a:t>2</a:t>
              </a:r>
            </a:p>
          </p:txBody>
        </p:sp>
      </p:grpSp>
      <p:sp>
        <p:nvSpPr>
          <p:cNvPr id="40" name="Rectangle 39"/>
          <p:cNvSpPr/>
          <p:nvPr/>
        </p:nvSpPr>
        <p:spPr>
          <a:xfrm>
            <a:off x="159022" y="4296752"/>
            <a:ext cx="5654081" cy="1200329"/>
          </a:xfrm>
          <a:prstGeom prst="rect">
            <a:avLst/>
          </a:prstGeom>
        </p:spPr>
        <p:txBody>
          <a:bodyPr wrap="square">
            <a:spAutoFit/>
          </a:bodyPr>
          <a:lstStyle/>
          <a:p>
            <a:r>
              <a:rPr lang="en-US" sz="2400" dirty="0">
                <a:solidFill>
                  <a:srgbClr val="7030A0"/>
                </a:solidFill>
                <a:latin typeface="Times New Roman" panose="02020603050405020304" pitchFamily="18" charset="0"/>
                <a:cs typeface="Times New Roman" panose="02020603050405020304" pitchFamily="18" charset="0"/>
              </a:rPr>
              <a:t>Tuy nhiên, tốc độ tăng trưởng dân số vẫn tăng nhanh nhất do: gia tăng cơ học + sát nhập Quảng Ninh </a:t>
            </a:r>
            <a:endParaRPr lang="vi-VN" sz="2400" dirty="0">
              <a:solidFill>
                <a:srgbClr val="7030A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168743" y="5497081"/>
            <a:ext cx="5654081" cy="830997"/>
          </a:xfrm>
          <a:prstGeom prst="rect">
            <a:avLst/>
          </a:prstGeom>
        </p:spPr>
        <p:txBody>
          <a:bodyPr wrap="square">
            <a:spAutoFit/>
          </a:bodyPr>
          <a:lstStyle/>
          <a:p>
            <a:r>
              <a:rPr lang="en-US" sz="24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Việc giảm tỉ lệ GTTN không có ý nghĩa lớn đối với đảm bảo lương thực của vùng</a:t>
            </a:r>
            <a:endParaRPr lang="vi-VN"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39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4973016" y="293180"/>
            <a:ext cx="7218984" cy="1257672"/>
          </a:xfrm>
        </p:spPr>
        <p:txBody>
          <a:bodyPr/>
          <a:lstStyle/>
          <a:p>
            <a:r>
              <a:rPr lang="vi-VN" sz="3200" dirty="0">
                <a:solidFill>
                  <a:srgbClr val="FF0000"/>
                </a:solidFill>
                <a:latin typeface="Times New Roman" panose="02020603050405020304" pitchFamily="18" charset="0"/>
                <a:cs typeface="Times New Roman" panose="02020603050405020304" pitchFamily="18" charset="0"/>
              </a:rPr>
              <a:t>ẢNH HƯỞNG CỦA VIỆC GIẢM TỈ LỆ GIA TĂNG DÂN SỐ TỚI BẢO ĐẢM LƯƠNG THỰC CỦA VÙNG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3403" y="5281912"/>
            <a:ext cx="6011187" cy="830997"/>
          </a:xfrm>
          <a:prstGeom prst="rect">
            <a:avLst/>
          </a:prstGeom>
        </p:spPr>
        <p:txBody>
          <a:bodyPr wrap="square">
            <a:spAutoFit/>
          </a:bodyPr>
          <a:lstStyle/>
          <a:p>
            <a:r>
              <a:rPr lang="en-US" sz="2400" dirty="0">
                <a:solidFill>
                  <a:srgbClr val="7030A0"/>
                </a:solidFill>
                <a:latin typeface="Times New Roman" panose="02020603050405020304" pitchFamily="18" charset="0"/>
                <a:cs typeface="Times New Roman" panose="02020603050405020304" pitchFamily="18" charset="0"/>
              </a:rPr>
              <a:t>-</a:t>
            </a:r>
            <a:r>
              <a:rPr lang="vi-VN" sz="2400" dirty="0">
                <a:solidFill>
                  <a:srgbClr val="7030A0"/>
                </a:solidFill>
                <a:latin typeface="Times New Roman" panose="02020603050405020304" pitchFamily="18" charset="0"/>
                <a:cs typeface="Times New Roman" panose="02020603050405020304" pitchFamily="18" charset="0"/>
              </a:rPr>
              <a:t> Đồng bằng sông Hồng đã có thể xuất khẩu một phần lương thực.</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6" name="Title 7"/>
          <p:cNvSpPr>
            <a:spLocks noGrp="1"/>
          </p:cNvSpPr>
          <p:nvPr>
            <p:ph type="title" idx="6"/>
          </p:nvPr>
        </p:nvSpPr>
        <p:spPr>
          <a:xfrm>
            <a:off x="213403" y="25409"/>
            <a:ext cx="3619004" cy="993934"/>
          </a:xfrm>
        </p:spPr>
        <p:txBody>
          <a:bodyPr/>
          <a:lstStyle/>
          <a:p>
            <a:r>
              <a:rPr lang="en-US" dirty="0">
                <a:solidFill>
                  <a:srgbClr val="FF0000"/>
                </a:solidFill>
                <a:latin typeface="Times New Roman" panose="02020603050405020304" pitchFamily="18" charset="0"/>
                <a:cs typeface="Times New Roman" panose="02020603050405020304" pitchFamily="18" charset="0"/>
              </a:rPr>
              <a:t>BÀI TẬP 2</a:t>
            </a:r>
          </a:p>
        </p:txBody>
      </p:sp>
      <p:grpSp>
        <p:nvGrpSpPr>
          <p:cNvPr id="37" name="Group 36"/>
          <p:cNvGrpSpPr/>
          <p:nvPr/>
        </p:nvGrpSpPr>
        <p:grpSpPr>
          <a:xfrm>
            <a:off x="1043407" y="1038601"/>
            <a:ext cx="1566931" cy="1566931"/>
            <a:chOff x="1545920" y="1055066"/>
            <a:chExt cx="1566931" cy="1566931"/>
          </a:xfrm>
        </p:grpSpPr>
        <p:pic>
          <p:nvPicPr>
            <p:cNvPr id="38" name="Picture 37"/>
            <p:cNvPicPr>
              <a:picLocks noChangeAspect="1"/>
            </p:cNvPicPr>
            <p:nvPr/>
          </p:nvPicPr>
          <p:blipFill>
            <a:blip r:embed="rId2"/>
            <a:stretch>
              <a:fillRect/>
            </a:stretch>
          </p:blipFill>
          <p:spPr>
            <a:xfrm>
              <a:off x="1545920" y="1055066"/>
              <a:ext cx="1566931" cy="1566931"/>
            </a:xfrm>
            <a:prstGeom prst="rect">
              <a:avLst/>
            </a:prstGeom>
          </p:spPr>
        </p:pic>
        <p:sp>
          <p:nvSpPr>
            <p:cNvPr id="39" name="Oval 38"/>
            <p:cNvSpPr/>
            <p:nvPr/>
          </p:nvSpPr>
          <p:spPr>
            <a:xfrm>
              <a:off x="1782233" y="1265767"/>
              <a:ext cx="1119916" cy="1119916"/>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Times New Roman" panose="02020603050405020304" pitchFamily="18" charset="0"/>
                  <a:cs typeface="Times New Roman" panose="02020603050405020304" pitchFamily="18" charset="0"/>
                </a:rPr>
                <a:t>2</a:t>
              </a:r>
            </a:p>
          </p:txBody>
        </p:sp>
      </p:grpSp>
      <p:sp>
        <p:nvSpPr>
          <p:cNvPr id="12" name="Rectangle 11"/>
          <p:cNvSpPr/>
          <p:nvPr/>
        </p:nvSpPr>
        <p:spPr>
          <a:xfrm>
            <a:off x="185023" y="4355185"/>
            <a:ext cx="6011187" cy="830997"/>
          </a:xfrm>
          <a:prstGeom prst="rect">
            <a:avLst/>
          </a:prstGeom>
        </p:spPr>
        <p:txBody>
          <a:bodyPr wrap="square">
            <a:spAutoFit/>
          </a:bodyPr>
          <a:lstStyle/>
          <a:p>
            <a:r>
              <a:rPr lang="en-US" sz="24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Giải pháp: áp dụng thâm canh  tăng năng suất </a:t>
            </a:r>
            <a:endParaRPr lang="en-US" sz="2400" dirty="0">
              <a:solidFill>
                <a:srgbClr val="7030A0"/>
              </a:solidFill>
              <a:latin typeface="Times New Roman" panose="02020603050405020304" pitchFamily="18" charset="0"/>
              <a:cs typeface="Times New Roman" panose="02020603050405020304" pitchFamily="18" charset="0"/>
            </a:endParaRPr>
          </a:p>
        </p:txBody>
      </p:sp>
      <p:graphicFrame>
        <p:nvGraphicFramePr>
          <p:cNvPr id="13" name="Chart 12"/>
          <p:cNvGraphicFramePr>
            <a:graphicFrameLocks/>
          </p:cNvGraphicFramePr>
          <p:nvPr>
            <p:extLst>
              <p:ext uri="{D42A27DB-BD31-4B8C-83A1-F6EECF244321}">
                <p14:modId xmlns:p14="http://schemas.microsoft.com/office/powerpoint/2010/main" val="2540894721"/>
              </p:ext>
            </p:extLst>
          </p:nvPr>
        </p:nvGraphicFramePr>
        <p:xfrm>
          <a:off x="5777948" y="1646582"/>
          <a:ext cx="5970104" cy="475421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247033" y="3408177"/>
            <a:ext cx="5564546" cy="830997"/>
          </a:xfrm>
          <a:prstGeom prst="rect">
            <a:avLst/>
          </a:prstGeom>
        </p:spPr>
        <p:txBody>
          <a:bodyPr wrap="square">
            <a:spAutoFit/>
          </a:bodyPr>
          <a:lstStyle/>
          <a:p>
            <a:r>
              <a:rPr lang="en-US" sz="24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Trong khi diện tích trồng cây lương thực bị giảm vì thay đổi mục đích sử dụng</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29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9927;p103"/>
          <p:cNvSpPr/>
          <p:nvPr/>
        </p:nvSpPr>
        <p:spPr>
          <a:xfrm>
            <a:off x="320368" y="1562919"/>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p:cNvSpPr txBox="1"/>
          <p:nvPr/>
        </p:nvSpPr>
        <p:spPr>
          <a:xfrm>
            <a:off x="2400300" y="427896"/>
            <a:ext cx="91620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0000"/>
                </a:solidFill>
                <a:latin typeface="#9Slide07 IcielBaliho Script"/>
              </a:rPr>
              <a:t>VẤN ĐỀ CẦN ĐỐI MẶT</a:t>
            </a:r>
            <a:endParaRPr kumimoji="0" lang="en-US" sz="5400" b="1" i="0" u="none" strike="noStrike" kern="1200" cap="none" spc="0" normalizeH="0" baseline="0" noProof="0" dirty="0">
              <a:ln>
                <a:noFill/>
              </a:ln>
              <a:solidFill>
                <a:srgbClr val="FF0000"/>
              </a:solidFill>
              <a:effectLst/>
              <a:uLnTx/>
              <a:uFillTx/>
              <a:latin typeface="#9Slide07 IcielBaliho Script"/>
            </a:endParaRPr>
          </a:p>
        </p:txBody>
      </p:sp>
      <p:pic>
        <p:nvPicPr>
          <p:cNvPr id="54" name="image219.png"/>
          <p:cNvPicPr/>
          <p:nvPr/>
        </p:nvPicPr>
        <p:blipFill>
          <a:blip r:embed="rId2"/>
          <a:srcRect/>
          <a:stretch>
            <a:fillRect/>
          </a:stretch>
        </p:blipFill>
        <p:spPr>
          <a:xfrm>
            <a:off x="154734" y="1647753"/>
            <a:ext cx="4171613" cy="4528487"/>
          </a:xfrm>
          <a:prstGeom prst="rect">
            <a:avLst/>
          </a:prstGeom>
          <a:ln/>
        </p:spPr>
      </p:pic>
      <p:pic>
        <p:nvPicPr>
          <p:cNvPr id="65" name="image196.png"/>
          <p:cNvPicPr/>
          <p:nvPr/>
        </p:nvPicPr>
        <p:blipFill>
          <a:blip r:embed="rId3"/>
          <a:srcRect/>
          <a:stretch>
            <a:fillRect/>
          </a:stretch>
        </p:blipFill>
        <p:spPr>
          <a:xfrm>
            <a:off x="4326347" y="2239665"/>
            <a:ext cx="7729737" cy="4211935"/>
          </a:xfrm>
          <a:prstGeom prst="rect">
            <a:avLst/>
          </a:prstGeom>
          <a:ln/>
        </p:spPr>
      </p:pic>
      <p:pic>
        <p:nvPicPr>
          <p:cNvPr id="67" name="image179.png"/>
          <p:cNvPicPr/>
          <p:nvPr/>
        </p:nvPicPr>
        <p:blipFill>
          <a:blip r:embed="rId4"/>
          <a:srcRect/>
          <a:stretch>
            <a:fillRect/>
          </a:stretch>
        </p:blipFill>
        <p:spPr>
          <a:xfrm>
            <a:off x="4326347" y="1928772"/>
            <a:ext cx="7715201" cy="4776828"/>
          </a:xfrm>
          <a:prstGeom prst="rect">
            <a:avLst/>
          </a:prstGeom>
          <a:ln/>
        </p:spPr>
      </p:pic>
      <p:pic>
        <p:nvPicPr>
          <p:cNvPr id="12290" name="Picture 2" descr="Free Icon | Probl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00" y="120414"/>
            <a:ext cx="1322849" cy="132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7737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circle(in)">
                                      <p:cBhvr>
                                        <p:cTn id="12" dur="2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circle(in)">
                                      <p:cBhvr>
                                        <p:cTn id="17"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lutions Cartoon Stock Illustrations â 2,127 Solutions Cartoon Stock  Illustrations, Vectors &amp;amp; Clipart - Dreamstim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164"/>
          <a:stretch/>
        </p:blipFill>
        <p:spPr bwMode="auto">
          <a:xfrm>
            <a:off x="8000140" y="3853873"/>
            <a:ext cx="3963132" cy="27993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10466" y="250360"/>
            <a:ext cx="3382657" cy="769441"/>
          </a:xfrm>
          <a:prstGeom prst="rect">
            <a:avLst/>
          </a:prstGeom>
          <a:noFill/>
          <a:ln>
            <a:noFill/>
          </a:ln>
          <a:effectLst>
            <a:glow rad="101600">
              <a:schemeClr val="accent4">
                <a:satMod val="175000"/>
                <a:alpha val="40000"/>
              </a:schemeClr>
            </a:glow>
          </a:effectLst>
        </p:spPr>
        <p:txBody>
          <a:bodyPr wrap="none" lIns="91440" tIns="45720" rIns="91440" bIns="45720" anchor="ctr" anchorCtr="0">
            <a:spAutoFit/>
            <a:scene3d>
              <a:camera prst="orthographicFront"/>
              <a:lightRig rig="threePt" dir="t"/>
            </a:scene3d>
            <a:sp3d extrusionH="57150" prstMaterial="flat">
              <a:bevelT w="0" h="69850" prst="convex"/>
              <a:bevelB w="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5400">
                  <a:solidFill>
                    <a:srgbClr val="9F2E12">
                      <a:alpha val="52000"/>
                    </a:srgbClr>
                  </a:solidFill>
                  <a:prstDash val="solid"/>
                </a:ln>
                <a:solidFill>
                  <a:srgbClr val="3772FF"/>
                </a:solidFill>
                <a:effectLst>
                  <a:glow rad="101600">
                    <a:srgbClr val="FFC000">
                      <a:satMod val="175000"/>
                    </a:srgbClr>
                  </a:glow>
                </a:effectLst>
                <a:uLnTx/>
                <a:uFillTx/>
                <a:latin typeface="#9Slide03 Roboto Black"/>
                <a:ea typeface="+mn-ea"/>
                <a:cs typeface="+mn-cs"/>
              </a:rPr>
              <a:t>LUYỆN TẬP</a:t>
            </a:r>
          </a:p>
        </p:txBody>
      </p:sp>
      <p:sp>
        <p:nvSpPr>
          <p:cNvPr id="12" name="Google Shape;19927;p103"/>
          <p:cNvSpPr/>
          <p:nvPr/>
        </p:nvSpPr>
        <p:spPr>
          <a:xfrm>
            <a:off x="320368" y="1562919"/>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146" name="Picture 2" descr="3d Lighting - realistic icon. 485437 Vector Art at Vecteez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94" b="90000" l="10000" r="89388"/>
                    </a14:imgEffect>
                  </a14:imgLayer>
                </a14:imgProps>
              </a:ext>
              <a:ext uri="{28A0092B-C50C-407E-A947-70E740481C1C}">
                <a14:useLocalDpi xmlns:a14="http://schemas.microsoft.com/office/drawing/2010/main" val="0"/>
              </a:ext>
            </a:extLst>
          </a:blip>
          <a:srcRect/>
          <a:stretch>
            <a:fillRect/>
          </a:stretch>
        </p:blipFill>
        <p:spPr bwMode="auto">
          <a:xfrm>
            <a:off x="-715760" y="272056"/>
            <a:ext cx="3811819" cy="38118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775200" y="239480"/>
            <a:ext cx="69776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9Slide07 IcielBaliho Script"/>
              </a:rPr>
              <a:t>ĐỀ XUẤT GIẢI PHÁP KHẮC PHỤC KHÓ KHĂN</a:t>
            </a:r>
            <a:endParaRPr kumimoji="0" lang="en-US" sz="4000" b="1" i="0" u="none" strike="noStrike" kern="1200" cap="none" spc="0" normalizeH="0" baseline="0" noProof="0" dirty="0">
              <a:ln>
                <a:noFill/>
              </a:ln>
              <a:solidFill>
                <a:srgbClr val="FF0000"/>
              </a:solidFill>
              <a:effectLst/>
              <a:uLnTx/>
              <a:uFillTx/>
              <a:latin typeface="#9Slide07 IcielBaliho Script"/>
              <a:ea typeface="+mn-ea"/>
              <a:cs typeface="+mn-cs"/>
            </a:endParaRPr>
          </a:p>
        </p:txBody>
      </p:sp>
      <p:grpSp>
        <p:nvGrpSpPr>
          <p:cNvPr id="15" name="Group 14"/>
          <p:cNvGrpSpPr/>
          <p:nvPr/>
        </p:nvGrpSpPr>
        <p:grpSpPr>
          <a:xfrm>
            <a:off x="2293298" y="1862153"/>
            <a:ext cx="7735311" cy="1355473"/>
            <a:chOff x="2701922" y="1346190"/>
            <a:chExt cx="9385016" cy="1022069"/>
          </a:xfrm>
        </p:grpSpPr>
        <p:grpSp>
          <p:nvGrpSpPr>
            <p:cNvPr id="16" name="Group 15"/>
            <p:cNvGrpSpPr/>
            <p:nvPr/>
          </p:nvGrpSpPr>
          <p:grpSpPr>
            <a:xfrm>
              <a:off x="2701922" y="1346190"/>
              <a:ext cx="9385016" cy="1022069"/>
              <a:chOff x="2701922" y="1346190"/>
              <a:chExt cx="9385016" cy="1022069"/>
            </a:xfrm>
          </p:grpSpPr>
          <p:sp>
            <p:nvSpPr>
              <p:cNvPr id="18"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19"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white"/>
                    </a:solidFill>
                    <a:effectLst/>
                    <a:uLnTx/>
                    <a:uFillTx/>
                    <a:latin typeface="Bahnschrift Condensed" panose="020B0502040204020203" pitchFamily="34" charset="0"/>
                    <a:ea typeface="+mn-ea"/>
                    <a:cs typeface="Arial"/>
                    <a:sym typeface="Arial"/>
                  </a:rPr>
                  <a:t>1</a:t>
                </a:r>
                <a:endParaRPr kumimoji="0" sz="3600" b="1" i="0" u="none" strike="noStrike" kern="0" cap="none" spc="0" normalizeH="0" baseline="0" noProof="0" dirty="0">
                  <a:ln>
                    <a:noFill/>
                  </a:ln>
                  <a:solidFill>
                    <a:prstClr val="white"/>
                  </a:solidFill>
                  <a:effectLst/>
                  <a:uLnTx/>
                  <a:uFillTx/>
                  <a:latin typeface="Bahnschrift Condensed" panose="020B0502040204020203" pitchFamily="34" charset="0"/>
                  <a:ea typeface="+mn-ea"/>
                  <a:cs typeface="Arial"/>
                  <a:sym typeface="Arial"/>
                </a:endParaRPr>
              </a:p>
            </p:txBody>
          </p:sp>
          <p:sp>
            <p:nvSpPr>
              <p:cNvPr id="20"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21" name="Rectangle 20"/>
              <p:cNvSpPr/>
              <p:nvPr/>
            </p:nvSpPr>
            <p:spPr>
              <a:xfrm>
                <a:off x="4410075" y="1535971"/>
                <a:ext cx="7032068"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sp>
            <p:nvSpPr>
              <p:cNvPr id="22" name="Oval 21"/>
              <p:cNvSpPr/>
              <p:nvPr/>
            </p:nvSpPr>
            <p:spPr>
              <a:xfrm>
                <a:off x="10951179" y="1535971"/>
                <a:ext cx="1135759"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grpSp>
        <p:sp>
          <p:nvSpPr>
            <p:cNvPr id="17" name="TextBox 16"/>
            <p:cNvSpPr txBox="1"/>
            <p:nvPr/>
          </p:nvSpPr>
          <p:spPr>
            <a:xfrm>
              <a:off x="3748613" y="1545682"/>
              <a:ext cx="8179668" cy="440939"/>
            </a:xfrm>
            <a:prstGeom prst="rect">
              <a:avLst/>
            </a:prstGeom>
            <a:noFill/>
          </p:spPr>
          <p:txBody>
            <a:bodyPr wrap="square" rtlCol="0">
              <a:spAutoFit/>
            </a:bodyPr>
            <a:lstStyle/>
            <a:p>
              <a:r>
                <a:rPr lang="en-US" sz="3200" dirty="0">
                  <a:solidFill>
                    <a:prstClr val="black"/>
                  </a:solidFill>
                  <a:latin typeface="Bahnschrift Condensed" panose="020B0502040204020203" pitchFamily="34" charset="0"/>
                </a:rPr>
                <a:t>Cải tạo đất, hạn chế thoái hóa, đ</a:t>
              </a:r>
              <a:r>
                <a:rPr lang="vi-VN" sz="3200" dirty="0">
                  <a:solidFill>
                    <a:prstClr val="black"/>
                  </a:solidFill>
                  <a:latin typeface="Bahnschrift Condensed" panose="020B0502040204020203" pitchFamily="34" charset="0"/>
                </a:rPr>
                <a:t>ầu tư thủy lợi</a:t>
              </a:r>
              <a:r>
                <a:rPr lang="en-US" sz="3200" dirty="0">
                  <a:solidFill>
                    <a:prstClr val="black"/>
                  </a:solidFill>
                  <a:latin typeface="Bahnschrift Condensed" panose="020B0502040204020203" pitchFamily="34" charset="0"/>
                </a:rPr>
                <a:t>. </a:t>
              </a:r>
              <a:endParaRPr lang="vi-VN" sz="3200" dirty="0">
                <a:solidFill>
                  <a:prstClr val="black"/>
                </a:solidFill>
                <a:latin typeface="Bahnschrift Condensed" panose="020B0502040204020203" pitchFamily="34" charset="0"/>
              </a:endParaRPr>
            </a:p>
          </p:txBody>
        </p:sp>
      </p:grpSp>
      <p:grpSp>
        <p:nvGrpSpPr>
          <p:cNvPr id="34" name="Group 33"/>
          <p:cNvGrpSpPr/>
          <p:nvPr/>
        </p:nvGrpSpPr>
        <p:grpSpPr>
          <a:xfrm>
            <a:off x="2146289" y="2971191"/>
            <a:ext cx="7350867" cy="1355473"/>
            <a:chOff x="2701922" y="1346190"/>
            <a:chExt cx="9329282" cy="1022069"/>
          </a:xfrm>
        </p:grpSpPr>
        <p:grpSp>
          <p:nvGrpSpPr>
            <p:cNvPr id="35" name="Group 34"/>
            <p:cNvGrpSpPr/>
            <p:nvPr/>
          </p:nvGrpSpPr>
          <p:grpSpPr>
            <a:xfrm>
              <a:off x="2701922" y="1346190"/>
              <a:ext cx="9329282" cy="1022069"/>
              <a:chOff x="2701922" y="1346190"/>
              <a:chExt cx="9329282" cy="1022069"/>
            </a:xfrm>
          </p:grpSpPr>
          <p:sp>
            <p:nvSpPr>
              <p:cNvPr id="37"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38"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white"/>
                    </a:solidFill>
                    <a:effectLst/>
                    <a:uLnTx/>
                    <a:uFillTx/>
                    <a:latin typeface="Bahnschrift Condensed" panose="020B0502040204020203" pitchFamily="34" charset="0"/>
                    <a:ea typeface="+mn-ea"/>
                    <a:cs typeface="Arial"/>
                    <a:sym typeface="Arial"/>
                  </a:rPr>
                  <a:t>2</a:t>
                </a:r>
                <a:endParaRPr kumimoji="0" sz="3600" b="1" i="0" u="none" strike="noStrike" kern="0" cap="none" spc="0" normalizeH="0" baseline="0" noProof="0" dirty="0">
                  <a:ln>
                    <a:noFill/>
                  </a:ln>
                  <a:solidFill>
                    <a:prstClr val="white"/>
                  </a:solidFill>
                  <a:effectLst/>
                  <a:uLnTx/>
                  <a:uFillTx/>
                  <a:latin typeface="Bahnschrift Condensed" panose="020B0502040204020203" pitchFamily="34" charset="0"/>
                  <a:ea typeface="+mn-ea"/>
                  <a:cs typeface="Arial"/>
                  <a:sym typeface="Arial"/>
                </a:endParaRPr>
              </a:p>
            </p:txBody>
          </p:sp>
          <p:sp>
            <p:nvSpPr>
              <p:cNvPr id="39"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40" name="Rectangle 39"/>
              <p:cNvSpPr/>
              <p:nvPr/>
            </p:nvSpPr>
            <p:spPr>
              <a:xfrm>
                <a:off x="4410075" y="1535971"/>
                <a:ext cx="7032068"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sp>
            <p:nvSpPr>
              <p:cNvPr id="41" name="Oval 40"/>
              <p:cNvSpPr/>
              <p:nvPr/>
            </p:nvSpPr>
            <p:spPr>
              <a:xfrm>
                <a:off x="10627136" y="1532737"/>
                <a:ext cx="1404068"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grpSp>
        <p:sp>
          <p:nvSpPr>
            <p:cNvPr id="36" name="TextBox 35"/>
            <p:cNvSpPr txBox="1"/>
            <p:nvPr/>
          </p:nvSpPr>
          <p:spPr>
            <a:xfrm>
              <a:off x="3791219" y="1562642"/>
              <a:ext cx="7726414" cy="440938"/>
            </a:xfrm>
            <a:prstGeom prst="rect">
              <a:avLst/>
            </a:prstGeom>
            <a:noFill/>
          </p:spPr>
          <p:txBody>
            <a:bodyPr wrap="square" rtlCol="0">
              <a:spAutoFit/>
            </a:bodyPr>
            <a:lstStyle/>
            <a:p>
              <a:r>
                <a:rPr lang="en-US" sz="3200" dirty="0">
                  <a:solidFill>
                    <a:prstClr val="black"/>
                  </a:solidFill>
                  <a:latin typeface="Bahnschrift Condensed" panose="020B0502040204020203" pitchFamily="34" charset="0"/>
                </a:rPr>
                <a:t>Thay đổi cơ cấu mùa vụ, đẩy mạnh vụ đông.</a:t>
              </a:r>
              <a:endParaRPr lang="vi-VN" sz="3200" dirty="0">
                <a:solidFill>
                  <a:prstClr val="black"/>
                </a:solidFill>
                <a:latin typeface="Bahnschrift Condensed" panose="020B0502040204020203" pitchFamily="34" charset="0"/>
              </a:endParaRPr>
            </a:p>
          </p:txBody>
        </p:sp>
      </p:grpSp>
      <p:grpSp>
        <p:nvGrpSpPr>
          <p:cNvPr id="45" name="Group 44"/>
          <p:cNvGrpSpPr/>
          <p:nvPr/>
        </p:nvGrpSpPr>
        <p:grpSpPr>
          <a:xfrm>
            <a:off x="91114" y="4155557"/>
            <a:ext cx="8009471" cy="1355473"/>
            <a:chOff x="2701922" y="1346190"/>
            <a:chExt cx="11829344" cy="1022069"/>
          </a:xfrm>
        </p:grpSpPr>
        <p:grpSp>
          <p:nvGrpSpPr>
            <p:cNvPr id="46" name="Group 45"/>
            <p:cNvGrpSpPr/>
            <p:nvPr/>
          </p:nvGrpSpPr>
          <p:grpSpPr>
            <a:xfrm>
              <a:off x="2701922" y="1346190"/>
              <a:ext cx="11829344" cy="1022069"/>
              <a:chOff x="2701922" y="1346190"/>
              <a:chExt cx="11829344" cy="1022069"/>
            </a:xfrm>
          </p:grpSpPr>
          <p:sp>
            <p:nvSpPr>
              <p:cNvPr id="48"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49"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white"/>
                    </a:solidFill>
                    <a:effectLst/>
                    <a:uLnTx/>
                    <a:uFillTx/>
                    <a:latin typeface="Bahnschrift Condensed" panose="020B0502040204020203" pitchFamily="34" charset="0"/>
                    <a:ea typeface="+mn-ea"/>
                    <a:cs typeface="Arial"/>
                    <a:sym typeface="Arial"/>
                  </a:rPr>
                  <a:t>3</a:t>
                </a:r>
                <a:endParaRPr kumimoji="0" sz="3600" b="1" i="0" u="none" strike="noStrike" kern="0" cap="none" spc="0" normalizeH="0" baseline="0" noProof="0" dirty="0">
                  <a:ln>
                    <a:noFill/>
                  </a:ln>
                  <a:solidFill>
                    <a:prstClr val="white"/>
                  </a:solidFill>
                  <a:effectLst/>
                  <a:uLnTx/>
                  <a:uFillTx/>
                  <a:latin typeface="Bahnschrift Condensed" panose="020B0502040204020203" pitchFamily="34" charset="0"/>
                  <a:ea typeface="+mn-ea"/>
                  <a:cs typeface="Arial"/>
                  <a:sym typeface="Arial"/>
                </a:endParaRPr>
              </a:p>
            </p:txBody>
          </p:sp>
          <p:sp>
            <p:nvSpPr>
              <p:cNvPr id="50"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1" name="Rectangle 50"/>
              <p:cNvSpPr/>
              <p:nvPr/>
            </p:nvSpPr>
            <p:spPr>
              <a:xfrm>
                <a:off x="4410075" y="1535971"/>
                <a:ext cx="9264992"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sp>
            <p:nvSpPr>
              <p:cNvPr id="52" name="Oval 51"/>
              <p:cNvSpPr/>
              <p:nvPr/>
            </p:nvSpPr>
            <p:spPr>
              <a:xfrm>
                <a:off x="13099313" y="1529503"/>
                <a:ext cx="1431953"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grpSp>
        <p:sp>
          <p:nvSpPr>
            <p:cNvPr id="47" name="TextBox 46"/>
            <p:cNvSpPr txBox="1"/>
            <p:nvPr/>
          </p:nvSpPr>
          <p:spPr>
            <a:xfrm>
              <a:off x="3845716" y="1534828"/>
              <a:ext cx="9817957" cy="440939"/>
            </a:xfrm>
            <a:prstGeom prst="rect">
              <a:avLst/>
            </a:prstGeom>
            <a:noFill/>
          </p:spPr>
          <p:txBody>
            <a:bodyPr wrap="square" rtlCol="0">
              <a:spAutoFit/>
            </a:bodyPr>
            <a:lstStyle/>
            <a:p>
              <a:pPr lvl="0"/>
              <a:r>
                <a:rPr lang="vi-VN" sz="3200" dirty="0">
                  <a:solidFill>
                    <a:prstClr val="black"/>
                  </a:solidFill>
                  <a:latin typeface="Bahnschrift Condensed" panose="020B0502040204020203" pitchFamily="34" charset="0"/>
                </a:rPr>
                <a:t>Đầu tư cơ khí hóa, giống, công nghiệp chế biến.</a:t>
              </a:r>
              <a:endParaRPr kumimoji="0" lang="vi-VN" sz="32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endParaRPr>
            </a:p>
          </p:txBody>
        </p:sp>
      </p:grpSp>
      <p:grpSp>
        <p:nvGrpSpPr>
          <p:cNvPr id="55" name="Group 54"/>
          <p:cNvGrpSpPr/>
          <p:nvPr/>
        </p:nvGrpSpPr>
        <p:grpSpPr>
          <a:xfrm>
            <a:off x="91114" y="5394183"/>
            <a:ext cx="7374746" cy="1355473"/>
            <a:chOff x="2701922" y="1346190"/>
            <a:chExt cx="11772137" cy="1022069"/>
          </a:xfrm>
        </p:grpSpPr>
        <p:grpSp>
          <p:nvGrpSpPr>
            <p:cNvPr id="56" name="Group 55"/>
            <p:cNvGrpSpPr/>
            <p:nvPr/>
          </p:nvGrpSpPr>
          <p:grpSpPr>
            <a:xfrm>
              <a:off x="2701922" y="1346190"/>
              <a:ext cx="11772137" cy="1022069"/>
              <a:chOff x="2701922" y="1346190"/>
              <a:chExt cx="11772137" cy="1022069"/>
            </a:xfrm>
          </p:grpSpPr>
          <p:sp>
            <p:nvSpPr>
              <p:cNvPr id="58"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59"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white"/>
                    </a:solidFill>
                    <a:effectLst/>
                    <a:uLnTx/>
                    <a:uFillTx/>
                    <a:latin typeface="Bahnschrift Condensed" panose="020B0502040204020203" pitchFamily="34" charset="0"/>
                    <a:ea typeface="+mn-ea"/>
                    <a:cs typeface="Arial"/>
                    <a:sym typeface="Arial"/>
                  </a:rPr>
                  <a:t>4</a:t>
                </a:r>
                <a:endParaRPr kumimoji="0" sz="3600" b="1" i="0" u="none" strike="noStrike" kern="0" cap="none" spc="0" normalizeH="0" baseline="0" noProof="0" dirty="0">
                  <a:ln>
                    <a:noFill/>
                  </a:ln>
                  <a:solidFill>
                    <a:prstClr val="white"/>
                  </a:solidFill>
                  <a:effectLst/>
                  <a:uLnTx/>
                  <a:uFillTx/>
                  <a:latin typeface="Bahnschrift Condensed" panose="020B0502040204020203" pitchFamily="34" charset="0"/>
                  <a:ea typeface="+mn-ea"/>
                  <a:cs typeface="Arial"/>
                  <a:sym typeface="Arial"/>
                </a:endParaRPr>
              </a:p>
            </p:txBody>
          </p:sp>
          <p:sp>
            <p:nvSpPr>
              <p:cNvPr id="60"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Bahnschrift Condensed" panose="020B0502040204020203" pitchFamily="34" charset="0"/>
                  <a:ea typeface="+mn-ea"/>
                  <a:cs typeface="Arial"/>
                  <a:sym typeface="Arial"/>
                </a:endParaRPr>
              </a:p>
            </p:txBody>
          </p:sp>
          <p:sp>
            <p:nvSpPr>
              <p:cNvPr id="61" name="Rectangle 60"/>
              <p:cNvSpPr/>
              <p:nvPr/>
            </p:nvSpPr>
            <p:spPr>
              <a:xfrm>
                <a:off x="4410075" y="1535971"/>
                <a:ext cx="9264992"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sp>
            <p:nvSpPr>
              <p:cNvPr id="62" name="Oval 61"/>
              <p:cNvSpPr/>
              <p:nvPr/>
            </p:nvSpPr>
            <p:spPr>
              <a:xfrm>
                <a:off x="12876074" y="1529503"/>
                <a:ext cx="1597985"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Condensed" panose="020B0502040204020203" pitchFamily="34" charset="0"/>
                  <a:ea typeface="+mn-ea"/>
                  <a:cs typeface="+mn-cs"/>
                </a:endParaRPr>
              </a:p>
            </p:txBody>
          </p:sp>
        </p:grpSp>
        <p:sp>
          <p:nvSpPr>
            <p:cNvPr id="57" name="TextBox 56"/>
            <p:cNvSpPr txBox="1"/>
            <p:nvPr/>
          </p:nvSpPr>
          <p:spPr>
            <a:xfrm>
              <a:off x="3938152" y="1538582"/>
              <a:ext cx="9817957" cy="4409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prstClr val="black"/>
                  </a:solidFill>
                  <a:latin typeface="Bahnschrift Condensed" panose="020B0502040204020203" pitchFamily="34" charset="0"/>
                </a:rPr>
                <a:t>Đảm bảo đầu ra/ thị trường cho sản phẩm</a:t>
              </a:r>
              <a:endParaRPr kumimoji="0" lang="vi-VN" sz="32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endParaRPr>
            </a:p>
          </p:txBody>
        </p:sp>
      </p:grpSp>
    </p:spTree>
    <p:extLst>
      <p:ext uri="{BB962C8B-B14F-4D97-AF65-F5344CB8AC3E}">
        <p14:creationId xmlns:p14="http://schemas.microsoft.com/office/powerpoint/2010/main" val="7725037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a:xfrm>
            <a:off x="0" y="789667"/>
            <a:ext cx="12052300" cy="732400"/>
          </a:xfrm>
        </p:spPr>
        <p:txBody>
          <a:bodyPr/>
          <a:lstStyle/>
          <a:p>
            <a:r>
              <a:rPr lang="en-US" sz="4000" dirty="0">
                <a:solidFill>
                  <a:srgbClr val="FF0000"/>
                </a:solidFill>
              </a:rPr>
              <a:t>ÁP DỤNG KHOA HỌC KĨ THUẬT TRONG TRỒNG RAU VỤ ĐÔNG Ở ĐỒNG BẰNG SÔNG HỒNG</a:t>
            </a:r>
          </a:p>
        </p:txBody>
      </p:sp>
      <p:pic>
        <p:nvPicPr>
          <p:cNvPr id="9" name="Picture 8"/>
          <p:cNvPicPr>
            <a:picLocks noChangeAspect="1"/>
          </p:cNvPicPr>
          <p:nvPr/>
        </p:nvPicPr>
        <p:blipFill rotWithShape="1">
          <a:blip r:embed="rId2"/>
          <a:srcRect r="8068"/>
          <a:stretch/>
        </p:blipFill>
        <p:spPr>
          <a:xfrm>
            <a:off x="97151" y="1978660"/>
            <a:ext cx="5770249" cy="4701540"/>
          </a:xfrm>
          <a:prstGeom prst="rect">
            <a:avLst/>
          </a:prstGeom>
        </p:spPr>
      </p:pic>
      <p:pic>
        <p:nvPicPr>
          <p:cNvPr id="10" name="image188.jpg" descr="Äá»t nháº­p ngÃ´i nhÃ  kÃ­nh trá»ng rau sáº¡ch hiá»n Äáº¡i báº­c nháº¥t Viá»t Nam - áº¢nh 12."/>
          <p:cNvPicPr/>
          <p:nvPr/>
        </p:nvPicPr>
        <p:blipFill rotWithShape="1">
          <a:blip r:embed="rId3"/>
          <a:srcRect l="7727"/>
          <a:stretch/>
        </p:blipFill>
        <p:spPr>
          <a:xfrm>
            <a:off x="6057899" y="1978659"/>
            <a:ext cx="5994401" cy="4701539"/>
          </a:xfrm>
          <a:prstGeom prst="rect">
            <a:avLst/>
          </a:prstGeom>
          <a:ln/>
        </p:spPr>
      </p:pic>
      <p:pic>
        <p:nvPicPr>
          <p:cNvPr id="11" name="Picture 10"/>
          <p:cNvPicPr>
            <a:picLocks noChangeAspect="1"/>
          </p:cNvPicPr>
          <p:nvPr/>
        </p:nvPicPr>
        <p:blipFill rotWithShape="1">
          <a:blip r:embed="rId4"/>
          <a:srcRect r="32889"/>
          <a:stretch/>
        </p:blipFill>
        <p:spPr>
          <a:xfrm>
            <a:off x="97151" y="1978658"/>
            <a:ext cx="5757549" cy="4701539"/>
          </a:xfrm>
          <a:prstGeom prst="rect">
            <a:avLst/>
          </a:prstGeom>
        </p:spPr>
      </p:pic>
      <p:pic>
        <p:nvPicPr>
          <p:cNvPr id="12" name="Picture 11"/>
          <p:cNvPicPr>
            <a:picLocks noChangeAspect="1"/>
          </p:cNvPicPr>
          <p:nvPr/>
        </p:nvPicPr>
        <p:blipFill rotWithShape="1">
          <a:blip r:embed="rId5"/>
          <a:srcRect r="15268"/>
          <a:stretch/>
        </p:blipFill>
        <p:spPr>
          <a:xfrm>
            <a:off x="6057899" y="1978657"/>
            <a:ext cx="5981701" cy="4701539"/>
          </a:xfrm>
          <a:prstGeom prst="rect">
            <a:avLst/>
          </a:prstGeom>
        </p:spPr>
      </p:pic>
    </p:spTree>
    <p:extLst>
      <p:ext uri="{BB962C8B-B14F-4D97-AF65-F5344CB8AC3E}">
        <p14:creationId xmlns:p14="http://schemas.microsoft.com/office/powerpoint/2010/main" val="157406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61154" y="162978"/>
            <a:ext cx="6205546" cy="769441"/>
          </a:xfrm>
          <a:prstGeom prst="rect">
            <a:avLst/>
          </a:prstGeom>
          <a:noFill/>
          <a:ln>
            <a:noFill/>
          </a:ln>
          <a:effectLst>
            <a:glow rad="101600">
              <a:schemeClr val="accent4">
                <a:satMod val="175000"/>
                <a:alpha val="40000"/>
              </a:schemeClr>
            </a:glow>
          </a:effectLst>
        </p:spPr>
        <p:txBody>
          <a:bodyPr wrap="none" lIns="91440" tIns="45720" rIns="91440" bIns="45720" anchor="ctr" anchorCtr="0">
            <a:spAutoFit/>
            <a:scene3d>
              <a:camera prst="orthographicFront"/>
              <a:lightRig rig="threePt" dir="t"/>
            </a:scene3d>
            <a:sp3d extrusionH="57150" prstMaterial="flat">
              <a:bevelT w="0" h="69850" prst="convex"/>
              <a:bevelB w="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5400">
                  <a:solidFill>
                    <a:srgbClr val="9F2E12">
                      <a:alpha val="52000"/>
                    </a:srgbClr>
                  </a:solidFill>
                  <a:prstDash val="solid"/>
                </a:ln>
                <a:solidFill>
                  <a:srgbClr val="3772FF"/>
                </a:solidFill>
                <a:effectLst>
                  <a:glow rad="101600">
                    <a:srgbClr val="FFC000">
                      <a:satMod val="175000"/>
                    </a:srgbClr>
                  </a:glow>
                </a:effectLst>
                <a:uLnTx/>
                <a:uFillTx/>
                <a:latin typeface="#9Slide03 Roboto Black"/>
                <a:ea typeface="+mn-ea"/>
                <a:cs typeface="+mn-cs"/>
              </a:rPr>
              <a:t>HOẠT ĐỘNG NỐI TIẾP</a:t>
            </a:r>
          </a:p>
        </p:txBody>
      </p:sp>
      <p:sp>
        <p:nvSpPr>
          <p:cNvPr id="12" name="Google Shape;19927;p103"/>
          <p:cNvSpPr/>
          <p:nvPr/>
        </p:nvSpPr>
        <p:spPr>
          <a:xfrm>
            <a:off x="320368" y="1562919"/>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0" name="Picture 2" descr="BÃI Táº¬P Vá» NHÃ MÃN Váº¬T LÃ"/>
          <p:cNvPicPr>
            <a:picLocks noChangeAspect="1" noChangeArrowheads="1"/>
          </p:cNvPicPr>
          <p:nvPr/>
        </p:nvPicPr>
        <p:blipFill rotWithShape="1">
          <a:blip r:embed="rId2">
            <a:extLst>
              <a:ext uri="{28A0092B-C50C-407E-A947-70E740481C1C}">
                <a14:useLocalDpi xmlns:a14="http://schemas.microsoft.com/office/drawing/2010/main" val="0"/>
              </a:ext>
            </a:extLst>
          </a:blip>
          <a:srcRect l="22595" t="56633" r="18737" b="2522"/>
          <a:stretch/>
        </p:blipFill>
        <p:spPr bwMode="auto">
          <a:xfrm>
            <a:off x="217102" y="68364"/>
            <a:ext cx="2481241" cy="1727393"/>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5893271" y="1742115"/>
            <a:ext cx="63029" cy="5115885"/>
          </a:xfrm>
          <a:prstGeom prst="rect">
            <a:avLst/>
          </a:prstGeom>
          <a:solidFill>
            <a:srgbClr val="FDC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73" name="Rounded Rectangle 72"/>
          <p:cNvSpPr/>
          <p:nvPr/>
        </p:nvSpPr>
        <p:spPr>
          <a:xfrm>
            <a:off x="6024524" y="1795757"/>
            <a:ext cx="6055181" cy="5004493"/>
          </a:xfrm>
          <a:prstGeom prst="roundRect">
            <a:avLst>
              <a:gd name="adj" fmla="val 619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pic>
        <p:nvPicPr>
          <p:cNvPr id="74" name="Picture 4" descr="Svg Searching Icons For Free Download - Search Icon Colorful Png,Search Icon  Png - free transparent png images - pngaaa.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907" b="94924" l="19667" r="81222"/>
                    </a14:imgEffect>
                  </a14:imgLayer>
                </a14:imgProps>
              </a:ext>
              <a:ext uri="{28A0092B-C50C-407E-A947-70E740481C1C}">
                <a14:useLocalDpi xmlns:a14="http://schemas.microsoft.com/office/drawing/2010/main" val="0"/>
              </a:ext>
            </a:extLst>
          </a:blip>
          <a:srcRect/>
          <a:stretch>
            <a:fillRect/>
          </a:stretch>
        </p:blipFill>
        <p:spPr bwMode="auto">
          <a:xfrm>
            <a:off x="7215300" y="2842840"/>
            <a:ext cx="3629829" cy="2383588"/>
          </a:xfrm>
          <a:prstGeom prst="rect">
            <a:avLst/>
          </a:prstGeom>
          <a:noFill/>
          <a:extLst>
            <a:ext uri="{909E8E84-426E-40DD-AFC4-6F175D3DCCD1}">
              <a14:hiddenFill xmlns:a14="http://schemas.microsoft.com/office/drawing/2010/main">
                <a:solidFill>
                  <a:srgbClr val="FFFFFF"/>
                </a:solidFill>
              </a14:hiddenFill>
            </a:ext>
          </a:extLst>
        </p:spPr>
      </p:pic>
      <p:sp>
        <p:nvSpPr>
          <p:cNvPr id="75" name="Title 7"/>
          <p:cNvSpPr>
            <a:spLocks noGrp="1"/>
          </p:cNvSpPr>
          <p:nvPr>
            <p:ph type="title" idx="6"/>
          </p:nvPr>
        </p:nvSpPr>
        <p:spPr>
          <a:xfrm>
            <a:off x="8173407" y="4112927"/>
            <a:ext cx="1442187" cy="560271"/>
          </a:xfrm>
        </p:spPr>
        <p:txBody>
          <a:bodyPr/>
          <a:lstStyle/>
          <a:p>
            <a:r>
              <a:rPr lang="en-US" sz="2000" i="1" dirty="0">
                <a:solidFill>
                  <a:srgbClr val="FE3D50"/>
                </a:solidFill>
                <a:latin typeface="Bahnschrift Condensed" panose="020B0502040204020203" pitchFamily="34" charset="0"/>
              </a:rPr>
              <a:t>Sưu tầm</a:t>
            </a:r>
          </a:p>
        </p:txBody>
      </p:sp>
      <p:sp>
        <p:nvSpPr>
          <p:cNvPr id="76" name="Rectangle 75"/>
          <p:cNvSpPr/>
          <p:nvPr/>
        </p:nvSpPr>
        <p:spPr>
          <a:xfrm>
            <a:off x="9577463" y="2609412"/>
            <a:ext cx="119776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Truy cập</a:t>
            </a:r>
          </a:p>
        </p:txBody>
      </p:sp>
      <p:sp>
        <p:nvSpPr>
          <p:cNvPr id="82" name="Rectangle 81"/>
          <p:cNvSpPr/>
          <p:nvPr/>
        </p:nvSpPr>
        <p:spPr>
          <a:xfrm>
            <a:off x="9666700" y="4688602"/>
            <a:ext cx="9893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Số liệu</a:t>
            </a:r>
          </a:p>
        </p:txBody>
      </p:sp>
      <p:sp>
        <p:nvSpPr>
          <p:cNvPr id="83" name="Rectangle 82"/>
          <p:cNvSpPr/>
          <p:nvPr/>
        </p:nvSpPr>
        <p:spPr>
          <a:xfrm>
            <a:off x="6999322" y="2510835"/>
            <a:ext cx="1619418"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Viết báo cáo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(300 từ)</a:t>
            </a:r>
          </a:p>
        </p:txBody>
      </p:sp>
      <p:sp>
        <p:nvSpPr>
          <p:cNvPr id="84" name="Rectangle 83"/>
          <p:cNvSpPr/>
          <p:nvPr/>
        </p:nvSpPr>
        <p:spPr>
          <a:xfrm>
            <a:off x="7405879" y="4658880"/>
            <a:ext cx="899605"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Tham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khảo</a:t>
            </a:r>
          </a:p>
        </p:txBody>
      </p:sp>
      <p:sp>
        <p:nvSpPr>
          <p:cNvPr id="85" name="Title 7"/>
          <p:cNvSpPr>
            <a:spLocks noGrp="1"/>
          </p:cNvSpPr>
          <p:nvPr>
            <p:ph type="title" idx="6"/>
          </p:nvPr>
        </p:nvSpPr>
        <p:spPr>
          <a:xfrm>
            <a:off x="6620157" y="6170176"/>
            <a:ext cx="5291581" cy="560271"/>
          </a:xfrm>
        </p:spPr>
        <p:txBody>
          <a:bodyPr/>
          <a:lstStyle/>
          <a:p>
            <a:r>
              <a:rPr lang="en-US" sz="2800" dirty="0">
                <a:solidFill>
                  <a:srgbClr val="FE3D50"/>
                </a:solidFill>
              </a:rPr>
              <a:t>Viết báo cáo ngắn về Đồng bằng sông Hồng</a:t>
            </a:r>
          </a:p>
        </p:txBody>
      </p:sp>
      <p:pic>
        <p:nvPicPr>
          <p:cNvPr id="87" name="Picture 86"/>
          <p:cNvPicPr>
            <a:picLocks noChangeAspect="1"/>
          </p:cNvPicPr>
          <p:nvPr/>
        </p:nvPicPr>
        <p:blipFill>
          <a:blip r:embed="rId5">
            <a:extLst>
              <a:ext uri="{BEBA8EAE-BF5A-486C-A8C5-ECC9F3942E4B}">
                <a14:imgProps xmlns:a14="http://schemas.microsoft.com/office/drawing/2010/main">
                  <a14:imgLayer r:embed="rId6">
                    <a14:imgEffect>
                      <a14:backgroundRemoval t="3761" b="97406" l="1047" r="97558"/>
                    </a14:imgEffect>
                  </a14:imgLayer>
                </a14:imgProps>
              </a:ext>
            </a:extLst>
          </a:blip>
          <a:stretch>
            <a:fillRect/>
          </a:stretch>
        </p:blipFill>
        <p:spPr>
          <a:xfrm>
            <a:off x="10566836" y="4497457"/>
            <a:ext cx="1344902" cy="1205720"/>
          </a:xfrm>
          <a:prstGeom prst="rect">
            <a:avLst/>
          </a:prstGeom>
        </p:spPr>
      </p:pic>
      <p:pic>
        <p:nvPicPr>
          <p:cNvPr id="7178" name="Picture 10" descr="Website doanh nghiá»p &amp;amp; Cá»ng thÃ´ng tin Äiá»n t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74513" y="2331329"/>
            <a:ext cx="1397445" cy="1090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684" b="100000" l="0" r="100000"/>
                    </a14:imgEffect>
                  </a14:imgLayer>
                </a14:imgProps>
              </a:ext>
            </a:extLst>
          </a:blip>
          <a:stretch>
            <a:fillRect/>
          </a:stretch>
        </p:blipFill>
        <p:spPr>
          <a:xfrm>
            <a:off x="6070872" y="2386335"/>
            <a:ext cx="1046135" cy="1046135"/>
          </a:xfrm>
          <a:prstGeom prst="rect">
            <a:avLst/>
          </a:prstGeom>
        </p:spPr>
      </p:pic>
      <p:pic>
        <p:nvPicPr>
          <p:cNvPr id="7180" name="Picture 12" descr="Gross domestic product concept outline icon Vector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2837" b="30077"/>
          <a:stretch/>
        </p:blipFill>
        <p:spPr bwMode="auto">
          <a:xfrm>
            <a:off x="6095766" y="4606886"/>
            <a:ext cx="965976" cy="9156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11"/>
          <a:srcRect l="33756" b="6547"/>
          <a:stretch/>
        </p:blipFill>
        <p:spPr>
          <a:xfrm>
            <a:off x="175098" y="1999231"/>
            <a:ext cx="5641394" cy="4732309"/>
          </a:xfrm>
          <a:prstGeom prst="rect">
            <a:avLst/>
          </a:prstGeom>
          <a:ln>
            <a:noFill/>
          </a:ln>
          <a:effectLst>
            <a:outerShdw blurRad="292100" dist="139700" dir="2700000" algn="tl" rotWithShape="0">
              <a:srgbClr val="333333">
                <a:alpha val="65000"/>
              </a:srgbClr>
            </a:outerShdw>
          </a:effectLst>
        </p:spPr>
      </p:pic>
      <p:pic>
        <p:nvPicPr>
          <p:cNvPr id="7182" name="Picture 14" descr="MÃ¡y TÃ­nh Biá»u TÆ°á»£ng HÃ¬nh áº¢nh Há»c Äá» Há»a Máº¡ng Di Äá»ng BÃ i Táº­p Vá» NhÃ  - Sinh  viÃªn, png táº£i vá» - Miá»n phÃ­ trong suá»t Xanh png Táº£i vá»."/>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8026" l="10000" r="91000">
                        <a14:foregroundMark x1="37889" y1="35921" x2="37889" y2="35921"/>
                        <a14:foregroundMark x1="39000" y1="65263" x2="39889" y2="65526"/>
                        <a14:foregroundMark x1="67889" y1="75132" x2="67889" y2="75132"/>
                        <a14:foregroundMark x1="59222" y1="77895" x2="58778" y2="80000"/>
                        <a14:foregroundMark x1="50111" y1="81316" x2="46778" y2="80789"/>
                        <a14:foregroundMark x1="44889" y1="74079" x2="39889" y2="59079"/>
                        <a14:foregroundMark x1="39667" y1="57105" x2="39444" y2="52368"/>
                        <a14:foregroundMark x1="44667" y1="46711" x2="46556" y2="42895"/>
                        <a14:foregroundMark x1="50889" y1="41053" x2="52444" y2="38816"/>
                        <a14:foregroundMark x1="57444" y1="36974" x2="67000" y2="43158"/>
                        <a14:foregroundMark x1="68111" y1="48289" x2="69889" y2="56842"/>
                        <a14:foregroundMark x1="68556" y1="68158" x2="67889" y2="70526"/>
                        <a14:foregroundMark x1="65333" y1="76974" x2="63333" y2="81053"/>
                        <a14:foregroundMark x1="61778" y1="81842" x2="61778" y2="81842"/>
                        <a14:foregroundMark x1="61778" y1="84342" x2="61778" y2="86974"/>
                        <a14:foregroundMark x1="61778" y1="91053" x2="61778" y2="91053"/>
                        <a14:foregroundMark x1="61556" y1="90789" x2="60778" y2="87763"/>
                        <a14:foregroundMark x1="60556" y1="84605" x2="60111" y2="72763"/>
                        <a14:foregroundMark x1="61000" y1="68947" x2="60556" y2="66842"/>
                        <a14:foregroundMark x1="55556" y1="65263" x2="45889" y2="62237"/>
                        <a14:foregroundMark x1="35667" y1="73553" x2="33333" y2="77895"/>
                        <a14:foregroundMark x1="33333" y1="77895" x2="34444" y2="78421"/>
                        <a14:foregroundMark x1="40222" y1="79474" x2="44222" y2="79474"/>
                        <a14:foregroundMark x1="49444" y1="77632" x2="48333" y2="72500"/>
                        <a14:foregroundMark x1="41333" y1="70000" x2="35000" y2="57895"/>
                        <a14:foregroundMark x1="34778" y1="52895" x2="33556" y2="42368"/>
                        <a14:foregroundMark x1="33556" y1="38816" x2="35222" y2="28947"/>
                        <a14:foregroundMark x1="37222" y1="28684" x2="37222" y2="28684"/>
                        <a14:foregroundMark x1="39667" y1="30526" x2="40444" y2="32105"/>
                        <a14:foregroundMark x1="39889" y1="32895" x2="39000" y2="35132"/>
                        <a14:foregroundMark x1="39000" y1="35658" x2="38556" y2="36447"/>
                        <a14:foregroundMark x1="40222" y1="36711" x2="47000" y2="36711"/>
                        <a14:foregroundMark x1="54444" y1="35395" x2="55111" y2="35395"/>
                        <a14:foregroundMark x1="55111" y1="35395" x2="50111" y2="41316"/>
                        <a14:foregroundMark x1="50111" y1="43684" x2="50889" y2="48026"/>
                        <a14:foregroundMark x1="51556" y1="48289" x2="52889" y2="48553"/>
                        <a14:foregroundMark x1="55111" y1="49079" x2="56556" y2="56053"/>
                        <a14:foregroundMark x1="55556" y1="61447" x2="42444" y2="66579"/>
                        <a14:foregroundMark x1="39667" y1="69737" x2="39444" y2="73553"/>
                        <a14:foregroundMark x1="39889" y1="80526" x2="54000" y2="86974"/>
                        <a14:foregroundMark x1="63556" y1="82368" x2="66222" y2="77237"/>
                        <a14:foregroundMark x1="67222" y1="75132" x2="69000" y2="71447"/>
                        <a14:foregroundMark x1="72667" y1="70000" x2="72667" y2="70000"/>
                        <a14:foregroundMark x1="59000" y1="66842" x2="54667" y2="65789"/>
                        <a14:foregroundMark x1="50333" y1="66316" x2="50333" y2="66316"/>
                        <a14:foregroundMark x1="44222" y1="68684" x2="37444" y2="69474"/>
                        <a14:foregroundMark x1="36333" y1="69737" x2="36333" y2="69737"/>
                        <a14:foregroundMark x1="35000" y1="67105" x2="33778" y2="66316"/>
                        <a14:foregroundMark x1="32889" y1="66842" x2="32222" y2="70000"/>
                        <a14:foregroundMark x1="32222" y1="72500" x2="33333" y2="76184"/>
                        <a14:foregroundMark x1="35444" y1="79737" x2="43556" y2="81842"/>
                        <a14:foregroundMark x1="52889" y1="82895" x2="56333" y2="82368"/>
                        <a14:foregroundMark x1="59222" y1="81316" x2="58556" y2="76711"/>
                        <a14:foregroundMark x1="55556" y1="74868" x2="54444" y2="73553"/>
                        <a14:foregroundMark x1="54444" y1="73553" x2="54444" y2="73553"/>
                        <a14:foregroundMark x1="49889" y1="84342" x2="52667" y2="93158"/>
                        <a14:foregroundMark x1="65778" y1="89342" x2="67222" y2="86711"/>
                        <a14:foregroundMark x1="69667" y1="82368" x2="69667" y2="79737"/>
                        <a14:foregroundMark x1="70333" y1="74868" x2="69222" y2="66842"/>
                        <a14:foregroundMark x1="66778" y1="37237" x2="66778" y2="37237"/>
                        <a14:foregroundMark x1="64222" y1="36184" x2="64222" y2="36184"/>
                      </a14:backgroundRemoval>
                    </a14:imgEffect>
                  </a14:imgLayer>
                </a14:imgProps>
              </a:ext>
              <a:ext uri="{28A0092B-C50C-407E-A947-70E740481C1C}">
                <a14:useLocalDpi xmlns:a14="http://schemas.microsoft.com/office/drawing/2010/main" val="0"/>
              </a:ext>
            </a:extLst>
          </a:blip>
          <a:srcRect/>
          <a:stretch>
            <a:fillRect/>
          </a:stretch>
        </p:blipFill>
        <p:spPr bwMode="auto">
          <a:xfrm>
            <a:off x="9666700" y="-40496"/>
            <a:ext cx="2736531" cy="231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039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circle(in)">
                                      <p:cBhvr>
                                        <p:cTn id="10" dur="2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ircle(in)">
                                      <p:cBhvr>
                                        <p:cTn id="15" dur="200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circle(in)">
                                      <p:cBhvr>
                                        <p:cTn id="20" dur="2000"/>
                                        <p:tgtEl>
                                          <p:spTgt spid="8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circle(in)">
                                      <p:cBhvr>
                                        <p:cTn id="25" dur="2000"/>
                                        <p:tgtEl>
                                          <p:spTgt spid="8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circle(in)">
                                      <p:cBhvr>
                                        <p:cTn id="30" dur="2000"/>
                                        <p:tgtEl>
                                          <p:spTgt spid="84"/>
                                        </p:tgtEl>
                                      </p:cBhvr>
                                    </p:animEffect>
                                  </p:childTnLst>
                                </p:cTn>
                              </p:par>
                              <p:par>
                                <p:cTn id="31" presetID="6" presetClass="entr" presetSubtype="16"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circle(in)">
                                      <p:cBhvr>
                                        <p:cTn id="33" dur="2000"/>
                                        <p:tgtEl>
                                          <p:spTgt spid="87"/>
                                        </p:tgtEl>
                                      </p:cBhvr>
                                    </p:animEffect>
                                  </p:childTnLst>
                                </p:cTn>
                              </p:par>
                              <p:par>
                                <p:cTn id="34" presetID="6" presetClass="entr" presetSubtype="16" fill="hold" nodeType="withEffect">
                                  <p:stCondLst>
                                    <p:cond delay="0"/>
                                  </p:stCondLst>
                                  <p:childTnLst>
                                    <p:set>
                                      <p:cBhvr>
                                        <p:cTn id="35" dur="1" fill="hold">
                                          <p:stCondLst>
                                            <p:cond delay="0"/>
                                          </p:stCondLst>
                                        </p:cTn>
                                        <p:tgtEl>
                                          <p:spTgt spid="7178"/>
                                        </p:tgtEl>
                                        <p:attrNameLst>
                                          <p:attrName>style.visibility</p:attrName>
                                        </p:attrNameLst>
                                      </p:cBhvr>
                                      <p:to>
                                        <p:strVal val="visible"/>
                                      </p:to>
                                    </p:set>
                                    <p:animEffect transition="in" filter="circle(in)">
                                      <p:cBhvr>
                                        <p:cTn id="36" dur="2000"/>
                                        <p:tgtEl>
                                          <p:spTgt spid="7178"/>
                                        </p:tgtEl>
                                      </p:cBhvr>
                                    </p:animEffect>
                                  </p:childTnLst>
                                </p:cTn>
                              </p:par>
                              <p:par>
                                <p:cTn id="37" presetID="6" presetClass="entr" presetSubtype="16" fill="hold" nodeType="withEffect">
                                  <p:stCondLst>
                                    <p:cond delay="0"/>
                                  </p:stCondLst>
                                  <p:childTnLst>
                                    <p:set>
                                      <p:cBhvr>
                                        <p:cTn id="38" dur="1" fill="hold">
                                          <p:stCondLst>
                                            <p:cond delay="0"/>
                                          </p:stCondLst>
                                        </p:cTn>
                                        <p:tgtEl>
                                          <p:spTgt spid="7180"/>
                                        </p:tgtEl>
                                        <p:attrNameLst>
                                          <p:attrName>style.visibility</p:attrName>
                                        </p:attrNameLst>
                                      </p:cBhvr>
                                      <p:to>
                                        <p:strVal val="visible"/>
                                      </p:to>
                                    </p:set>
                                    <p:animEffect transition="in" filter="circle(in)">
                                      <p:cBhvr>
                                        <p:cTn id="39" dur="2000"/>
                                        <p:tgtEl>
                                          <p:spTgt spid="7180"/>
                                        </p:tgtEl>
                                      </p:cBhvr>
                                    </p:animEffect>
                                  </p:childTnLst>
                                </p:cTn>
                              </p:par>
                              <p:par>
                                <p:cTn id="40" presetID="6"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circle(in)">
                                      <p:cBhvr>
                                        <p:cTn id="47"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82" grpId="0"/>
      <p:bldP spid="83" grpId="0"/>
      <p:bldP spid="84" grpId="0"/>
      <p:bldP spid="8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487 BEST Thank You So Much IMAGES, STOCK PHOTOS &amp;amp; VECTORS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23" y="220141"/>
            <a:ext cx="10583694" cy="663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70105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9405-00C9-4166-83A1-B330DDEC3EE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0A2F355B-4ACF-4C20-A2A4-1748C8C51C54}"/>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33D70EEC-025C-47C3-BC30-7BA73E6EBA6A}"/>
              </a:ext>
            </a:extLst>
          </p:cNvPr>
          <p:cNvSpPr>
            <a:spLocks noGrp="1"/>
          </p:cNvSpPr>
          <p:nvPr>
            <p:ph type="title" idx="2"/>
          </p:nvPr>
        </p:nvSpPr>
        <p:spPr/>
        <p:txBody>
          <a:bodyPr/>
          <a:lstStyle/>
          <a:p>
            <a:endParaRPr lang="en-US"/>
          </a:p>
        </p:txBody>
      </p:sp>
      <p:sp>
        <p:nvSpPr>
          <p:cNvPr id="5" name="Subtitle 4">
            <a:extLst>
              <a:ext uri="{FF2B5EF4-FFF2-40B4-BE49-F238E27FC236}">
                <a16:creationId xmlns:a16="http://schemas.microsoft.com/office/drawing/2014/main" id="{CAB92D2A-F21E-458B-93D3-165DB079325F}"/>
              </a:ext>
            </a:extLst>
          </p:cNvPr>
          <p:cNvSpPr>
            <a:spLocks noGrp="1"/>
          </p:cNvSpPr>
          <p:nvPr>
            <p:ph type="subTitle" idx="3"/>
          </p:nvPr>
        </p:nvSpPr>
        <p:spPr/>
        <p:txBody>
          <a:bodyPr/>
          <a:lstStyle/>
          <a:p>
            <a:endParaRPr lang="en-US"/>
          </a:p>
        </p:txBody>
      </p:sp>
      <p:sp>
        <p:nvSpPr>
          <p:cNvPr id="6" name="Title 5">
            <a:extLst>
              <a:ext uri="{FF2B5EF4-FFF2-40B4-BE49-F238E27FC236}">
                <a16:creationId xmlns:a16="http://schemas.microsoft.com/office/drawing/2014/main" id="{A77C722A-FC32-4DDE-92C2-D5B2800F725A}"/>
              </a:ext>
            </a:extLst>
          </p:cNvPr>
          <p:cNvSpPr>
            <a:spLocks noGrp="1"/>
          </p:cNvSpPr>
          <p:nvPr>
            <p:ph type="title" idx="4"/>
          </p:nvPr>
        </p:nvSpPr>
        <p:spPr/>
        <p:txBody>
          <a:bodyPr/>
          <a:lstStyle/>
          <a:p>
            <a:endParaRPr lang="en-US"/>
          </a:p>
        </p:txBody>
      </p:sp>
      <p:sp>
        <p:nvSpPr>
          <p:cNvPr id="7" name="Subtitle 6">
            <a:extLst>
              <a:ext uri="{FF2B5EF4-FFF2-40B4-BE49-F238E27FC236}">
                <a16:creationId xmlns:a16="http://schemas.microsoft.com/office/drawing/2014/main" id="{604F56CA-F332-48FC-8190-E3E0805E43B3}"/>
              </a:ext>
            </a:extLst>
          </p:cNvPr>
          <p:cNvSpPr>
            <a:spLocks noGrp="1"/>
          </p:cNvSpPr>
          <p:nvPr>
            <p:ph type="subTitle" idx="5"/>
          </p:nvPr>
        </p:nvSpPr>
        <p:spPr/>
        <p:txBody>
          <a:bodyPr/>
          <a:lstStyle/>
          <a:p>
            <a:endParaRPr lang="en-US"/>
          </a:p>
        </p:txBody>
      </p:sp>
      <p:sp>
        <p:nvSpPr>
          <p:cNvPr id="8" name="Title 7">
            <a:extLst>
              <a:ext uri="{FF2B5EF4-FFF2-40B4-BE49-F238E27FC236}">
                <a16:creationId xmlns:a16="http://schemas.microsoft.com/office/drawing/2014/main" id="{97647C96-B706-4AF9-8189-7152E5FD7C03}"/>
              </a:ext>
            </a:extLst>
          </p:cNvPr>
          <p:cNvSpPr>
            <a:spLocks noGrp="1"/>
          </p:cNvSpPr>
          <p:nvPr>
            <p:ph type="title" idx="6"/>
          </p:nvPr>
        </p:nvSpPr>
        <p:spPr/>
        <p:txBody>
          <a:bodyPr/>
          <a:lstStyle/>
          <a:p>
            <a:endParaRPr lang="en-US"/>
          </a:p>
        </p:txBody>
      </p:sp>
      <p:pic>
        <p:nvPicPr>
          <p:cNvPr id="10" name="Picture 9">
            <a:extLst>
              <a:ext uri="{FF2B5EF4-FFF2-40B4-BE49-F238E27FC236}">
                <a16:creationId xmlns:a16="http://schemas.microsoft.com/office/drawing/2014/main" id="{681AC7B8-AFD1-48E1-B5F1-82AC179E7CE6}"/>
              </a:ext>
            </a:extLst>
          </p:cNvPr>
          <p:cNvPicPr>
            <a:picLocks noChangeAspect="1"/>
          </p:cNvPicPr>
          <p:nvPr/>
        </p:nvPicPr>
        <p:blipFill>
          <a:blip r:embed="rId2"/>
          <a:stretch>
            <a:fillRect/>
          </a:stretch>
        </p:blipFill>
        <p:spPr>
          <a:xfrm>
            <a:off x="0" y="555041"/>
            <a:ext cx="11398469" cy="5517233"/>
          </a:xfrm>
          <a:prstGeom prst="rect">
            <a:avLst/>
          </a:prstGeom>
        </p:spPr>
      </p:pic>
    </p:spTree>
    <p:extLst>
      <p:ext uri="{BB962C8B-B14F-4D97-AF65-F5344CB8AC3E}">
        <p14:creationId xmlns:p14="http://schemas.microsoft.com/office/powerpoint/2010/main" val="4167749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a:extLst>
              <a:ext uri="{FF2B5EF4-FFF2-40B4-BE49-F238E27FC236}">
                <a16:creationId xmlns:a16="http://schemas.microsoft.com/office/drawing/2014/main" id="{417C927A-A904-4640-9219-72C65A8B43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E271133-42E8-4787-A649-342C4F56C462}" type="slidenum">
              <a:rPr lang="en-US" altLang="en-US" sz="1200">
                <a:solidFill>
                  <a:srgbClr val="898989"/>
                </a:solidFill>
              </a:rPr>
              <a:pPr>
                <a:spcBef>
                  <a:spcPct val="0"/>
                </a:spcBef>
                <a:buFontTx/>
                <a:buNone/>
              </a:pPr>
              <a:t>4</a:t>
            </a:fld>
            <a:endParaRPr lang="en-US" altLang="en-US" sz="1200">
              <a:solidFill>
                <a:srgbClr val="898989"/>
              </a:solidFill>
            </a:endParaRPr>
          </a:p>
        </p:txBody>
      </p:sp>
      <p:sp>
        <p:nvSpPr>
          <p:cNvPr id="41991" name="Rectangle 7">
            <a:extLst>
              <a:ext uri="{FF2B5EF4-FFF2-40B4-BE49-F238E27FC236}">
                <a16:creationId xmlns:a16="http://schemas.microsoft.com/office/drawing/2014/main" id="{14149147-4404-48BD-9568-7156CF6C8431}"/>
              </a:ext>
            </a:extLst>
          </p:cNvPr>
          <p:cNvSpPr>
            <a:spLocks noChangeArrowheads="1"/>
          </p:cNvSpPr>
          <p:nvPr/>
        </p:nvSpPr>
        <p:spPr bwMode="auto">
          <a:xfrm>
            <a:off x="1524000" y="0"/>
            <a:ext cx="91440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t>  </a:t>
            </a:r>
            <a:r>
              <a:rPr lang="en-US" altLang="en-US" sz="2400" b="1">
                <a:latin typeface="Times New Roman" panose="02020603050405020304" pitchFamily="18" charset="0"/>
                <a:cs typeface="Times New Roman" panose="02020603050405020304" pitchFamily="18" charset="0"/>
              </a:rPr>
              <a:t>1. Dựa vào bảng 22.1, vẽ biểu đồ đường thể hiện tốc độ tăng dân số, sản lượng lương thực và bình quân lương thực theo đầu người ở Đồng bằng sông Hồng</a:t>
            </a:r>
          </a:p>
        </p:txBody>
      </p:sp>
      <p:graphicFrame>
        <p:nvGraphicFramePr>
          <p:cNvPr id="42050" name="Group 66">
            <a:extLst>
              <a:ext uri="{FF2B5EF4-FFF2-40B4-BE49-F238E27FC236}">
                <a16:creationId xmlns:a16="http://schemas.microsoft.com/office/drawing/2014/main" id="{F8A0D602-3993-40A8-A1C2-29330B4D910C}"/>
              </a:ext>
            </a:extLst>
          </p:cNvPr>
          <p:cNvGraphicFramePr>
            <a:graphicFrameLocks noGrp="1"/>
          </p:cNvGraphicFramePr>
          <p:nvPr>
            <p:ph idx="1"/>
          </p:nvPr>
        </p:nvGraphicFramePr>
        <p:xfrm>
          <a:off x="1524000" y="1828800"/>
          <a:ext cx="9144000" cy="2409912"/>
        </p:xfrm>
        <a:graphic>
          <a:graphicData uri="http://schemas.openxmlformats.org/drawingml/2006/table">
            <a:tbl>
              <a:tblPr/>
              <a:tblGrid>
                <a:gridCol w="5424488">
                  <a:extLst>
                    <a:ext uri="{9D8B030D-6E8A-4147-A177-3AD203B41FA5}">
                      <a16:colId xmlns:a16="http://schemas.microsoft.com/office/drawing/2014/main" val="20000"/>
                    </a:ext>
                  </a:extLst>
                </a:gridCol>
                <a:gridCol w="930283">
                  <a:extLst>
                    <a:ext uri="{9D8B030D-6E8A-4147-A177-3AD203B41FA5}">
                      <a16:colId xmlns:a16="http://schemas.microsoft.com/office/drawing/2014/main" val="20001"/>
                    </a:ext>
                  </a:extLst>
                </a:gridCol>
                <a:gridCol w="928663">
                  <a:extLst>
                    <a:ext uri="{9D8B030D-6E8A-4147-A177-3AD203B41FA5}">
                      <a16:colId xmlns:a16="http://schemas.microsoft.com/office/drawing/2014/main" val="20002"/>
                    </a:ext>
                  </a:extLst>
                </a:gridCol>
                <a:gridCol w="930283">
                  <a:extLst>
                    <a:ext uri="{9D8B030D-6E8A-4147-A177-3AD203B41FA5}">
                      <a16:colId xmlns:a16="http://schemas.microsoft.com/office/drawing/2014/main" val="20003"/>
                    </a:ext>
                  </a:extLst>
                </a:gridCol>
                <a:gridCol w="930283">
                  <a:extLst>
                    <a:ext uri="{9D8B030D-6E8A-4147-A177-3AD203B41FA5}">
                      <a16:colId xmlns:a16="http://schemas.microsoft.com/office/drawing/2014/main" val="20004"/>
                    </a:ext>
                  </a:extLst>
                </a:gridCol>
              </a:tblGrid>
              <a:tr h="8228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Năm</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Tiêu</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chí</a:t>
                      </a:r>
                      <a:r>
                        <a:rPr kumimoji="0" lang="en-US" sz="2400" b="1" i="0" u="none" strike="noStrike" cap="none" normalizeH="0" baseline="0" dirty="0">
                          <a:ln>
                            <a:noFill/>
                          </a:ln>
                          <a:solidFill>
                            <a:schemeClr val="tx1"/>
                          </a:solidFill>
                          <a:effectLst/>
                          <a:latin typeface="Times New Roman" pitchFamily="18" charset="0"/>
                        </a:rPr>
                        <a:t> </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1995</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1998</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2000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2002</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1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rPr>
                        <a:t>Dân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số</a:t>
                      </a:r>
                      <a:endParaRPr kumimoji="0" lang="en-US" sz="2400" b="0" i="0" u="none" strike="noStrike" cap="none" normalizeH="0" baseline="0" dirty="0">
                        <a:ln>
                          <a:noFill/>
                        </a:ln>
                        <a:solidFill>
                          <a:schemeClr val="tx1"/>
                        </a:solidFill>
                        <a:effectLst/>
                        <a:latin typeface="Times New Roman" pitchFamily="18" charset="0"/>
                      </a:endParaRP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100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103.5</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105.6</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108.2</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71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rPr>
                        <a:t>Sản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lượng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lương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thực</a:t>
                      </a:r>
                      <a:endParaRPr kumimoji="0" lang="en-US" sz="2400" b="0" i="0" u="none" strike="noStrike" cap="none" normalizeH="0" baseline="0" dirty="0">
                        <a:ln>
                          <a:noFill/>
                        </a:ln>
                        <a:solidFill>
                          <a:schemeClr val="tx1"/>
                        </a:solidFill>
                        <a:effectLst/>
                        <a:latin typeface="Times New Roman" pitchFamily="18" charset="0"/>
                      </a:endParaRP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100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117.7</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128.6</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131.1</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727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rPr>
                        <a:t>Bình</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quân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lương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thực</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theo</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đầu</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người</a:t>
                      </a:r>
                      <a:endParaRPr kumimoji="0" lang="en-US" sz="2400" b="0" i="0" u="none" strike="noStrike" cap="none" normalizeH="0" baseline="0" dirty="0">
                        <a:ln>
                          <a:noFill/>
                        </a:ln>
                        <a:solidFill>
                          <a:schemeClr val="tx1"/>
                        </a:solidFill>
                        <a:effectLst/>
                        <a:latin typeface="Times New Roman" pitchFamily="18" charset="0"/>
                      </a:endParaRP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100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113.8</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121.8</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121.2</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42030" name="Rectangle 46">
            <a:extLst>
              <a:ext uri="{FF2B5EF4-FFF2-40B4-BE49-F238E27FC236}">
                <a16:creationId xmlns:a16="http://schemas.microsoft.com/office/drawing/2014/main" id="{6E4113D7-70E9-49A9-A4E5-09ABFC2BE5AB}"/>
              </a:ext>
            </a:extLst>
          </p:cNvPr>
          <p:cNvSpPr>
            <a:spLocks noChangeArrowheads="1"/>
          </p:cNvSpPr>
          <p:nvPr/>
        </p:nvSpPr>
        <p:spPr bwMode="auto">
          <a:xfrm>
            <a:off x="1524001" y="4343400"/>
            <a:ext cx="8899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Times New Roman" panose="02020603050405020304" pitchFamily="18" charset="0"/>
              </a:rPr>
              <a:t>  </a:t>
            </a:r>
            <a:r>
              <a:rPr lang="en-US" altLang="en-US" sz="2200" b="1">
                <a:solidFill>
                  <a:srgbClr val="0000FF"/>
                </a:solidFill>
                <a:latin typeface="Times New Roman" panose="02020603050405020304" pitchFamily="18" charset="0"/>
              </a:rPr>
              <a:t>Bảng 22.1.  Tốc độ tăng dân số, sản lượng lương thực và bình quân lương thực theo đầu người ở Đồng bằng sông Hồng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checkerboard(across)">
                                      <p:cBhvr>
                                        <p:cTn id="7" dur="500"/>
                                        <p:tgtEl>
                                          <p:spTgt spid="4199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2030"/>
                                        </p:tgtEl>
                                        <p:attrNameLst>
                                          <p:attrName>style.visibility</p:attrName>
                                        </p:attrNameLst>
                                      </p:cBhvr>
                                      <p:to>
                                        <p:strVal val="visible"/>
                                      </p:to>
                                    </p:set>
                                    <p:animEffect transition="in" filter="checkerboard(across)">
                                      <p:cBhvr>
                                        <p:cTn id="10" dur="500"/>
                                        <p:tgtEl>
                                          <p:spTgt spid="42030"/>
                                        </p:tgtEl>
                                      </p:cBhvr>
                                    </p:animEffect>
                                  </p:childTnLst>
                                </p:cTn>
                              </p:par>
                              <p:par>
                                <p:cTn id="11" presetID="5" presetClass="entr" presetSubtype="10" fill="hold" nodeType="withEffect">
                                  <p:stCondLst>
                                    <p:cond delay="0"/>
                                  </p:stCondLst>
                                  <p:childTnLst>
                                    <p:set>
                                      <p:cBhvr>
                                        <p:cTn id="12" dur="1" fill="hold">
                                          <p:stCondLst>
                                            <p:cond delay="0"/>
                                          </p:stCondLst>
                                        </p:cTn>
                                        <p:tgtEl>
                                          <p:spTgt spid="42050"/>
                                        </p:tgtEl>
                                        <p:attrNameLst>
                                          <p:attrName>style.visibility</p:attrName>
                                        </p:attrNameLst>
                                      </p:cBhvr>
                                      <p:to>
                                        <p:strVal val="visible"/>
                                      </p:to>
                                    </p:set>
                                    <p:animEffect transition="in" filter="checkerboard(across)">
                                      <p:cBhvr>
                                        <p:cTn id="13" dur="500"/>
                                        <p:tgtEl>
                                          <p:spTgt spid="4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p:bldP spid="420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98BCC0CD-E2BE-4FEB-AFA0-A23CEB38E85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E21807-6A7B-417A-8699-2125984A5C1E}" type="slidenum">
              <a:rPr lang="en-US" altLang="en-US" sz="1200">
                <a:solidFill>
                  <a:srgbClr val="898989"/>
                </a:solidFill>
              </a:rPr>
              <a:pPr>
                <a:spcBef>
                  <a:spcPct val="0"/>
                </a:spcBef>
                <a:buFontTx/>
                <a:buNone/>
              </a:pPr>
              <a:t>5</a:t>
            </a:fld>
            <a:endParaRPr lang="en-US" altLang="en-US" sz="1200">
              <a:solidFill>
                <a:srgbClr val="898989"/>
              </a:solidFill>
            </a:endParaRPr>
          </a:p>
        </p:txBody>
      </p:sp>
      <p:pic>
        <p:nvPicPr>
          <p:cNvPr id="8195" name="Picture 2">
            <a:extLst>
              <a:ext uri="{FF2B5EF4-FFF2-40B4-BE49-F238E27FC236}">
                <a16:creationId xmlns:a16="http://schemas.microsoft.com/office/drawing/2014/main" id="{24B35FFE-E9F4-439B-9A99-10939E7F608A}"/>
              </a:ext>
            </a:extLst>
          </p:cNvPr>
          <p:cNvPicPr>
            <a:picLocks noChangeAspect="1" noChangeArrowheads="1"/>
          </p:cNvPicPr>
          <p:nvPr/>
        </p:nvPicPr>
        <p:blipFill>
          <a:blip r:embed="rId3">
            <a:lum bright="20000"/>
            <a:grayscl/>
            <a:extLst>
              <a:ext uri="{28A0092B-C50C-407E-A947-70E740481C1C}">
                <a14:useLocalDpi xmlns:a14="http://schemas.microsoft.com/office/drawing/2010/main" val="0"/>
              </a:ext>
            </a:extLst>
          </a:blip>
          <a:srcRect l="21002" t="13660" r="13876" b="38570"/>
          <a:stretch>
            <a:fillRect/>
          </a:stretch>
        </p:blipFill>
        <p:spPr bwMode="auto">
          <a:xfrm>
            <a:off x="4970464" y="784226"/>
            <a:ext cx="567848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Line 4">
            <a:extLst>
              <a:ext uri="{FF2B5EF4-FFF2-40B4-BE49-F238E27FC236}">
                <a16:creationId xmlns:a16="http://schemas.microsoft.com/office/drawing/2014/main" id="{8FA07437-1A8C-4024-8C78-6AC944AC9520}"/>
              </a:ext>
            </a:extLst>
          </p:cNvPr>
          <p:cNvSpPr>
            <a:spLocks noChangeAspect="1" noChangeShapeType="1"/>
          </p:cNvSpPr>
          <p:nvPr/>
        </p:nvSpPr>
        <p:spPr bwMode="auto">
          <a:xfrm flipH="1" flipV="1">
            <a:off x="6245225" y="1150939"/>
            <a:ext cx="1588" cy="3794125"/>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7" name="Text Box 21">
            <a:extLst>
              <a:ext uri="{FF2B5EF4-FFF2-40B4-BE49-F238E27FC236}">
                <a16:creationId xmlns:a16="http://schemas.microsoft.com/office/drawing/2014/main" id="{BD24DDC4-B874-4A50-B31D-7200BFC9E71D}"/>
              </a:ext>
            </a:extLst>
          </p:cNvPr>
          <p:cNvSpPr txBox="1">
            <a:spLocks noChangeArrowheads="1"/>
          </p:cNvSpPr>
          <p:nvPr/>
        </p:nvSpPr>
        <p:spPr bwMode="auto">
          <a:xfrm>
            <a:off x="5481639" y="42735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105</a:t>
            </a:r>
          </a:p>
        </p:txBody>
      </p:sp>
      <p:sp>
        <p:nvSpPr>
          <p:cNvPr id="19478" name="Text Box 22">
            <a:extLst>
              <a:ext uri="{FF2B5EF4-FFF2-40B4-BE49-F238E27FC236}">
                <a16:creationId xmlns:a16="http://schemas.microsoft.com/office/drawing/2014/main" id="{CB164482-EFFE-4595-BB4C-4D5838973F1B}"/>
              </a:ext>
            </a:extLst>
          </p:cNvPr>
          <p:cNvSpPr txBox="1">
            <a:spLocks noChangeArrowheads="1"/>
          </p:cNvSpPr>
          <p:nvPr/>
        </p:nvSpPr>
        <p:spPr bwMode="auto">
          <a:xfrm>
            <a:off x="5475289" y="47418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100</a:t>
            </a:r>
          </a:p>
        </p:txBody>
      </p:sp>
      <p:sp>
        <p:nvSpPr>
          <p:cNvPr id="19479" name="Text Box 23">
            <a:extLst>
              <a:ext uri="{FF2B5EF4-FFF2-40B4-BE49-F238E27FC236}">
                <a16:creationId xmlns:a16="http://schemas.microsoft.com/office/drawing/2014/main" id="{BDFD35A9-BAA3-4F63-99E7-5C8FC14C0C17}"/>
              </a:ext>
            </a:extLst>
          </p:cNvPr>
          <p:cNvSpPr txBox="1">
            <a:spLocks noChangeArrowheads="1"/>
          </p:cNvSpPr>
          <p:nvPr/>
        </p:nvSpPr>
        <p:spPr bwMode="auto">
          <a:xfrm>
            <a:off x="5487989" y="33813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115</a:t>
            </a:r>
          </a:p>
        </p:txBody>
      </p:sp>
      <p:sp>
        <p:nvSpPr>
          <p:cNvPr id="19480" name="Text Box 24">
            <a:extLst>
              <a:ext uri="{FF2B5EF4-FFF2-40B4-BE49-F238E27FC236}">
                <a16:creationId xmlns:a16="http://schemas.microsoft.com/office/drawing/2014/main" id="{8FCB8781-DD22-4A7B-8A9F-EEF859B6DE60}"/>
              </a:ext>
            </a:extLst>
          </p:cNvPr>
          <p:cNvSpPr txBox="1">
            <a:spLocks noChangeArrowheads="1"/>
          </p:cNvSpPr>
          <p:nvPr/>
        </p:nvSpPr>
        <p:spPr bwMode="auto">
          <a:xfrm>
            <a:off x="5481639" y="3824288"/>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110</a:t>
            </a:r>
          </a:p>
        </p:txBody>
      </p:sp>
      <p:sp>
        <p:nvSpPr>
          <p:cNvPr id="19481" name="Text Box 25">
            <a:extLst>
              <a:ext uri="{FF2B5EF4-FFF2-40B4-BE49-F238E27FC236}">
                <a16:creationId xmlns:a16="http://schemas.microsoft.com/office/drawing/2014/main" id="{153E20A4-297B-4563-8927-708B00EFD9FC}"/>
              </a:ext>
            </a:extLst>
          </p:cNvPr>
          <p:cNvSpPr txBox="1">
            <a:spLocks noChangeArrowheads="1"/>
          </p:cNvSpPr>
          <p:nvPr/>
        </p:nvSpPr>
        <p:spPr bwMode="auto">
          <a:xfrm>
            <a:off x="5491164" y="246380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125</a:t>
            </a:r>
          </a:p>
        </p:txBody>
      </p:sp>
      <p:sp>
        <p:nvSpPr>
          <p:cNvPr id="19482" name="Text Box 26">
            <a:extLst>
              <a:ext uri="{FF2B5EF4-FFF2-40B4-BE49-F238E27FC236}">
                <a16:creationId xmlns:a16="http://schemas.microsoft.com/office/drawing/2014/main" id="{406700B8-E301-4B88-AB4A-3B46153F2A02}"/>
              </a:ext>
            </a:extLst>
          </p:cNvPr>
          <p:cNvSpPr txBox="1">
            <a:spLocks noChangeArrowheads="1"/>
          </p:cNvSpPr>
          <p:nvPr/>
        </p:nvSpPr>
        <p:spPr bwMode="auto">
          <a:xfrm>
            <a:off x="5481639" y="293211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120</a:t>
            </a:r>
          </a:p>
        </p:txBody>
      </p:sp>
      <p:sp>
        <p:nvSpPr>
          <p:cNvPr id="19483" name="Text Box 27">
            <a:extLst>
              <a:ext uri="{FF2B5EF4-FFF2-40B4-BE49-F238E27FC236}">
                <a16:creationId xmlns:a16="http://schemas.microsoft.com/office/drawing/2014/main" id="{020FA108-B95F-4F14-9F88-77EBBCD74046}"/>
              </a:ext>
            </a:extLst>
          </p:cNvPr>
          <p:cNvSpPr txBox="1">
            <a:spLocks noChangeArrowheads="1"/>
          </p:cNvSpPr>
          <p:nvPr/>
        </p:nvSpPr>
        <p:spPr bwMode="auto">
          <a:xfrm>
            <a:off x="5500689" y="1563688"/>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135</a:t>
            </a:r>
          </a:p>
        </p:txBody>
      </p:sp>
      <p:sp>
        <p:nvSpPr>
          <p:cNvPr id="19484" name="Text Box 28">
            <a:extLst>
              <a:ext uri="{FF2B5EF4-FFF2-40B4-BE49-F238E27FC236}">
                <a16:creationId xmlns:a16="http://schemas.microsoft.com/office/drawing/2014/main" id="{F4A5672D-3EB3-4446-AD69-5DA9BE001C31}"/>
              </a:ext>
            </a:extLst>
          </p:cNvPr>
          <p:cNvSpPr txBox="1">
            <a:spLocks noChangeArrowheads="1"/>
          </p:cNvSpPr>
          <p:nvPr/>
        </p:nvSpPr>
        <p:spPr bwMode="auto">
          <a:xfrm>
            <a:off x="5491164" y="201930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130</a:t>
            </a:r>
          </a:p>
        </p:txBody>
      </p:sp>
      <p:sp>
        <p:nvSpPr>
          <p:cNvPr id="19485" name="Text Box 29">
            <a:extLst>
              <a:ext uri="{FF2B5EF4-FFF2-40B4-BE49-F238E27FC236}">
                <a16:creationId xmlns:a16="http://schemas.microsoft.com/office/drawing/2014/main" id="{0499EA8A-7A3C-420C-84F1-B78DBE7139CE}"/>
              </a:ext>
            </a:extLst>
          </p:cNvPr>
          <p:cNvSpPr txBox="1">
            <a:spLocks noChangeArrowheads="1"/>
          </p:cNvSpPr>
          <p:nvPr/>
        </p:nvSpPr>
        <p:spPr bwMode="auto">
          <a:xfrm>
            <a:off x="5657850" y="785814"/>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i="1">
                <a:solidFill>
                  <a:srgbClr val="000099"/>
                </a:solidFill>
                <a:latin typeface="Times New Roman" panose="02020603050405020304" pitchFamily="18" charset="0"/>
              </a:rPr>
              <a:t>Tỉ lệ (%)</a:t>
            </a:r>
          </a:p>
        </p:txBody>
      </p:sp>
      <p:sp>
        <p:nvSpPr>
          <p:cNvPr id="19486" name="Line 30">
            <a:extLst>
              <a:ext uri="{FF2B5EF4-FFF2-40B4-BE49-F238E27FC236}">
                <a16:creationId xmlns:a16="http://schemas.microsoft.com/office/drawing/2014/main" id="{EF39256D-FF1D-47D8-9485-D5BD91BED0F6}"/>
              </a:ext>
            </a:extLst>
          </p:cNvPr>
          <p:cNvSpPr>
            <a:spLocks noChangeAspect="1" noChangeShapeType="1"/>
          </p:cNvSpPr>
          <p:nvPr/>
        </p:nvSpPr>
        <p:spPr bwMode="auto">
          <a:xfrm flipH="1">
            <a:off x="6169025" y="4016375"/>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7" name="Line 31">
            <a:extLst>
              <a:ext uri="{FF2B5EF4-FFF2-40B4-BE49-F238E27FC236}">
                <a16:creationId xmlns:a16="http://schemas.microsoft.com/office/drawing/2014/main" id="{B5ED2149-E655-4CF9-A49D-F4073D4577ED}"/>
              </a:ext>
            </a:extLst>
          </p:cNvPr>
          <p:cNvSpPr>
            <a:spLocks noChangeAspect="1" noChangeShapeType="1"/>
          </p:cNvSpPr>
          <p:nvPr/>
        </p:nvSpPr>
        <p:spPr bwMode="auto">
          <a:xfrm flipH="1">
            <a:off x="6165850" y="4471989"/>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8" name="Line 32">
            <a:extLst>
              <a:ext uri="{FF2B5EF4-FFF2-40B4-BE49-F238E27FC236}">
                <a16:creationId xmlns:a16="http://schemas.microsoft.com/office/drawing/2014/main" id="{5889A069-5432-497A-A7F2-64497AEB6824}"/>
              </a:ext>
            </a:extLst>
          </p:cNvPr>
          <p:cNvSpPr>
            <a:spLocks noChangeAspect="1" noChangeShapeType="1"/>
          </p:cNvSpPr>
          <p:nvPr/>
        </p:nvSpPr>
        <p:spPr bwMode="auto">
          <a:xfrm flipH="1">
            <a:off x="6172200" y="3119439"/>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9" name="Line 33">
            <a:extLst>
              <a:ext uri="{FF2B5EF4-FFF2-40B4-BE49-F238E27FC236}">
                <a16:creationId xmlns:a16="http://schemas.microsoft.com/office/drawing/2014/main" id="{A8331BF6-65BC-4EFD-BFD9-53562D9398C4}"/>
              </a:ext>
            </a:extLst>
          </p:cNvPr>
          <p:cNvSpPr>
            <a:spLocks noChangeAspect="1" noChangeShapeType="1"/>
          </p:cNvSpPr>
          <p:nvPr/>
        </p:nvSpPr>
        <p:spPr bwMode="auto">
          <a:xfrm flipH="1">
            <a:off x="6169025" y="357505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0" name="Line 34">
            <a:extLst>
              <a:ext uri="{FF2B5EF4-FFF2-40B4-BE49-F238E27FC236}">
                <a16:creationId xmlns:a16="http://schemas.microsoft.com/office/drawing/2014/main" id="{C2CC7178-8B36-4D31-B5A5-B6A94A53222C}"/>
              </a:ext>
            </a:extLst>
          </p:cNvPr>
          <p:cNvSpPr>
            <a:spLocks noChangeAspect="1" noChangeShapeType="1"/>
          </p:cNvSpPr>
          <p:nvPr/>
        </p:nvSpPr>
        <p:spPr bwMode="auto">
          <a:xfrm flipH="1">
            <a:off x="6169025" y="2205039"/>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1" name="Line 35">
            <a:extLst>
              <a:ext uri="{FF2B5EF4-FFF2-40B4-BE49-F238E27FC236}">
                <a16:creationId xmlns:a16="http://schemas.microsoft.com/office/drawing/2014/main" id="{79275338-5E0D-4E41-868C-2201B2D1DBB8}"/>
              </a:ext>
            </a:extLst>
          </p:cNvPr>
          <p:cNvSpPr>
            <a:spLocks noChangeAspect="1" noChangeShapeType="1"/>
          </p:cNvSpPr>
          <p:nvPr/>
        </p:nvSpPr>
        <p:spPr bwMode="auto">
          <a:xfrm flipH="1">
            <a:off x="6165850" y="266065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2" name="Line 36">
            <a:extLst>
              <a:ext uri="{FF2B5EF4-FFF2-40B4-BE49-F238E27FC236}">
                <a16:creationId xmlns:a16="http://schemas.microsoft.com/office/drawing/2014/main" id="{A1F2292D-A4D0-4B07-93F5-E028EDA5F66C}"/>
              </a:ext>
            </a:extLst>
          </p:cNvPr>
          <p:cNvSpPr>
            <a:spLocks noChangeAspect="1" noChangeShapeType="1"/>
          </p:cNvSpPr>
          <p:nvPr/>
        </p:nvSpPr>
        <p:spPr bwMode="auto">
          <a:xfrm flipH="1">
            <a:off x="6169025" y="17526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3" name="Line 37">
            <a:extLst>
              <a:ext uri="{FF2B5EF4-FFF2-40B4-BE49-F238E27FC236}">
                <a16:creationId xmlns:a16="http://schemas.microsoft.com/office/drawing/2014/main" id="{311AAB5B-4750-4CAB-AC8A-FD9303978258}"/>
              </a:ext>
            </a:extLst>
          </p:cNvPr>
          <p:cNvSpPr>
            <a:spLocks noChangeAspect="1" noChangeShapeType="1"/>
          </p:cNvSpPr>
          <p:nvPr/>
        </p:nvSpPr>
        <p:spPr bwMode="auto">
          <a:xfrm flipH="1">
            <a:off x="6170613" y="49276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9494" name="Picture 38">
            <a:extLst>
              <a:ext uri="{FF2B5EF4-FFF2-40B4-BE49-F238E27FC236}">
                <a16:creationId xmlns:a16="http://schemas.microsoft.com/office/drawing/2014/main" id="{86AFF0B2-16E5-4DA1-8B0D-0D8CD7A3D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50" t="38148" r="51120" b="3670"/>
          <a:stretch>
            <a:fillRect/>
          </a:stretch>
        </p:blipFill>
        <p:spPr bwMode="auto">
          <a:xfrm>
            <a:off x="5300664" y="587375"/>
            <a:ext cx="879475" cy="454183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15" name="Text Box 89">
            <a:extLst>
              <a:ext uri="{FF2B5EF4-FFF2-40B4-BE49-F238E27FC236}">
                <a16:creationId xmlns:a16="http://schemas.microsoft.com/office/drawing/2014/main" id="{2A013294-D2D6-4E37-8C76-C822268AF951}"/>
              </a:ext>
            </a:extLst>
          </p:cNvPr>
          <p:cNvSpPr txBox="1">
            <a:spLocks noChangeArrowheads="1"/>
          </p:cNvSpPr>
          <p:nvPr/>
        </p:nvSpPr>
        <p:spPr bwMode="auto">
          <a:xfrm>
            <a:off x="1524001" y="0"/>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solidFill>
                  <a:srgbClr val="FF0000"/>
                </a:solidFill>
                <a:latin typeface="Times New Roman" panose="02020603050405020304" pitchFamily="18" charset="0"/>
                <a:cs typeface="Times New Roman" panose="02020603050405020304" pitchFamily="18" charset="0"/>
              </a:rPr>
              <a:t>Các bước vẽ biểu đồ : </a:t>
            </a:r>
          </a:p>
        </p:txBody>
      </p:sp>
      <p:sp>
        <p:nvSpPr>
          <p:cNvPr id="19546" name="Text Box 90">
            <a:extLst>
              <a:ext uri="{FF2B5EF4-FFF2-40B4-BE49-F238E27FC236}">
                <a16:creationId xmlns:a16="http://schemas.microsoft.com/office/drawing/2014/main" id="{2A4E33AE-1463-40F4-BC0E-BF9CB11FD742}"/>
              </a:ext>
            </a:extLst>
          </p:cNvPr>
          <p:cNvSpPr txBox="1">
            <a:spLocks noChangeArrowheads="1"/>
          </p:cNvSpPr>
          <p:nvPr/>
        </p:nvSpPr>
        <p:spPr bwMode="auto">
          <a:xfrm>
            <a:off x="1524001" y="45720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1. Lập hệ trục tọa độ </a:t>
            </a:r>
          </a:p>
        </p:txBody>
      </p:sp>
      <p:sp>
        <p:nvSpPr>
          <p:cNvPr id="19549" name="Text Box 93">
            <a:extLst>
              <a:ext uri="{FF2B5EF4-FFF2-40B4-BE49-F238E27FC236}">
                <a16:creationId xmlns:a16="http://schemas.microsoft.com/office/drawing/2014/main" id="{9E89C3C0-ABE3-422F-BA68-92B60B690326}"/>
              </a:ext>
            </a:extLst>
          </p:cNvPr>
          <p:cNvSpPr txBox="1">
            <a:spLocks noChangeArrowheads="1"/>
          </p:cNvSpPr>
          <p:nvPr/>
        </p:nvSpPr>
        <p:spPr bwMode="auto">
          <a:xfrm>
            <a:off x="1524000" y="914401"/>
            <a:ext cx="33401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-Vẽ trục tung : </a:t>
            </a:r>
          </a:p>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Thể hiện tỉ lệ (%)</a:t>
            </a:r>
          </a:p>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Giá trị nhỏ nhất 100% và lớn nhất là 131.1%</a:t>
            </a:r>
          </a:p>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Độ cao 1cm = 5%</a:t>
            </a:r>
          </a:p>
        </p:txBody>
      </p:sp>
      <p:pic>
        <p:nvPicPr>
          <p:cNvPr id="19552" name="Picture 96">
            <a:extLst>
              <a:ext uri="{FF2B5EF4-FFF2-40B4-BE49-F238E27FC236}">
                <a16:creationId xmlns:a16="http://schemas.microsoft.com/office/drawing/2014/main" id="{C5CC9C65-A1CC-4421-8927-5DC6315F0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343" t="52538" r="42375" b="41740"/>
          <a:stretch>
            <a:fillRect/>
          </a:stretch>
        </p:blipFill>
        <p:spPr bwMode="auto">
          <a:xfrm rot="8096783">
            <a:off x="5776120" y="3718720"/>
            <a:ext cx="29797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3" name="Picture 97">
            <a:extLst>
              <a:ext uri="{FF2B5EF4-FFF2-40B4-BE49-F238E27FC236}">
                <a16:creationId xmlns:a16="http://schemas.microsoft.com/office/drawing/2014/main" id="{C9855FF6-C8E4-497D-A5C1-730C2582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50" t="38148" r="51120" b="3670"/>
          <a:stretch>
            <a:fillRect/>
          </a:stretch>
        </p:blipFill>
        <p:spPr bwMode="auto">
          <a:xfrm>
            <a:off x="5337176" y="571500"/>
            <a:ext cx="879475" cy="454183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546"/>
                                        </p:tgtEl>
                                        <p:attrNameLst>
                                          <p:attrName>style.visibility</p:attrName>
                                        </p:attrNameLst>
                                      </p:cBhvr>
                                      <p:to>
                                        <p:strVal val="visible"/>
                                      </p:to>
                                    </p:set>
                                    <p:animEffect transition="in" filter="box(in)">
                                      <p:cBhvr>
                                        <p:cTn id="7" dur="500"/>
                                        <p:tgtEl>
                                          <p:spTgt spid="19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549"/>
                                        </p:tgtEl>
                                        <p:attrNameLst>
                                          <p:attrName>style.visibility</p:attrName>
                                        </p:attrNameLst>
                                      </p:cBhvr>
                                      <p:to>
                                        <p:strVal val="visible"/>
                                      </p:to>
                                    </p:set>
                                    <p:animEffect transition="in" filter="box(in)">
                                      <p:cBhvr>
                                        <p:cTn id="12" dur="500"/>
                                        <p:tgtEl>
                                          <p:spTgt spid="195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9553"/>
                                        </p:tgtEl>
                                        <p:attrNameLst>
                                          <p:attrName>style.visibility</p:attrName>
                                        </p:attrNameLst>
                                      </p:cBhvr>
                                      <p:to>
                                        <p:strVal val="visible"/>
                                      </p:to>
                                    </p:set>
                                    <p:anim calcmode="lin" valueType="num">
                                      <p:cBhvr additive="base">
                                        <p:cTn id="17" dur="500" fill="hold"/>
                                        <p:tgtEl>
                                          <p:spTgt spid="19553"/>
                                        </p:tgtEl>
                                        <p:attrNameLst>
                                          <p:attrName>ppt_x</p:attrName>
                                        </p:attrNameLst>
                                      </p:cBhvr>
                                      <p:tavLst>
                                        <p:tav tm="0">
                                          <p:val>
                                            <p:strVal val="0-#ppt_w/2"/>
                                          </p:val>
                                        </p:tav>
                                        <p:tav tm="100000">
                                          <p:val>
                                            <p:strVal val="#ppt_x"/>
                                          </p:val>
                                        </p:tav>
                                      </p:tavLst>
                                    </p:anim>
                                    <p:anim calcmode="lin" valueType="num">
                                      <p:cBhvr additive="base">
                                        <p:cTn id="18" dur="500" fill="hold"/>
                                        <p:tgtEl>
                                          <p:spTgt spid="1955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19552"/>
                                        </p:tgtEl>
                                        <p:attrNameLst>
                                          <p:attrName>style.visibility</p:attrName>
                                        </p:attrNameLst>
                                      </p:cBhvr>
                                      <p:to>
                                        <p:strVal val="visible"/>
                                      </p:to>
                                    </p:set>
                                    <p:animEffect transition="in" filter="box(in)">
                                      <p:cBhvr>
                                        <p:cTn id="23" dur="500"/>
                                        <p:tgtEl>
                                          <p:spTgt spid="1955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4" presetClass="path" presetSubtype="0" accel="50000" decel="50000" fill="hold" nodeType="clickEffect">
                                  <p:stCondLst>
                                    <p:cond delay="0"/>
                                  </p:stCondLst>
                                  <p:childTnLst>
                                    <p:animMotion origin="layout" path="M 5.55556E-7 -2.22222E-6 L -0.00035 -0.57176 " pathEditMode="relative" rAng="0" ptsTypes="AA">
                                      <p:cBhvr>
                                        <p:cTn id="27" dur="3000" fill="hold"/>
                                        <p:tgtEl>
                                          <p:spTgt spid="19552"/>
                                        </p:tgtEl>
                                        <p:attrNameLst>
                                          <p:attrName>ppt_x</p:attrName>
                                          <p:attrName>ppt_y</p:attrName>
                                        </p:attrNameLst>
                                      </p:cBhvr>
                                      <p:rCtr x="-17" y="-28588"/>
                                    </p:animMotion>
                                  </p:childTnLst>
                                </p:cTn>
                              </p:par>
                              <p:par>
                                <p:cTn id="28" presetID="18" presetClass="entr" presetSubtype="3" fill="hold" nodeType="withEffect">
                                  <p:stCondLst>
                                    <p:cond delay="0"/>
                                  </p:stCondLst>
                                  <p:childTnLst>
                                    <p:set>
                                      <p:cBhvr>
                                        <p:cTn id="29" dur="1" fill="hold">
                                          <p:stCondLst>
                                            <p:cond delay="0"/>
                                          </p:stCondLst>
                                        </p:cTn>
                                        <p:tgtEl>
                                          <p:spTgt spid="19460"/>
                                        </p:tgtEl>
                                        <p:attrNameLst>
                                          <p:attrName>style.visibility</p:attrName>
                                        </p:attrNameLst>
                                      </p:cBhvr>
                                      <p:to>
                                        <p:strVal val="visible"/>
                                      </p:to>
                                    </p:set>
                                    <p:animEffect transition="in" filter="strips(upRight)">
                                      <p:cBhvr>
                                        <p:cTn id="30" dur="3000"/>
                                        <p:tgtEl>
                                          <p:spTgt spid="1946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xit" presetSubtype="16" fill="hold" nodeType="clickEffect">
                                  <p:stCondLst>
                                    <p:cond delay="0"/>
                                  </p:stCondLst>
                                  <p:childTnLst>
                                    <p:animEffect transition="out" filter="box(in)">
                                      <p:cBhvr>
                                        <p:cTn id="34" dur="500"/>
                                        <p:tgtEl>
                                          <p:spTgt spid="19552"/>
                                        </p:tgtEl>
                                      </p:cBhvr>
                                    </p:animEffect>
                                    <p:set>
                                      <p:cBhvr>
                                        <p:cTn id="35" dur="1" fill="hold">
                                          <p:stCondLst>
                                            <p:cond delay="499"/>
                                          </p:stCondLst>
                                        </p:cTn>
                                        <p:tgtEl>
                                          <p:spTgt spid="19552"/>
                                        </p:tgtEl>
                                        <p:attrNameLst>
                                          <p:attrName>style.visibility</p:attrName>
                                        </p:attrNameLst>
                                      </p:cBhvr>
                                      <p:to>
                                        <p:strVal val="hidden"/>
                                      </p:to>
                                    </p:set>
                                  </p:childTnLst>
                                </p:cTn>
                              </p:par>
                              <p:par>
                                <p:cTn id="36" presetID="2" presetClass="exit" presetSubtype="8" fill="hold" nodeType="withEffect">
                                  <p:stCondLst>
                                    <p:cond delay="0"/>
                                  </p:stCondLst>
                                  <p:childTnLst>
                                    <p:anim calcmode="lin" valueType="num">
                                      <p:cBhvr additive="base">
                                        <p:cTn id="37" dur="500"/>
                                        <p:tgtEl>
                                          <p:spTgt spid="19553"/>
                                        </p:tgtEl>
                                        <p:attrNameLst>
                                          <p:attrName>ppt_x</p:attrName>
                                        </p:attrNameLst>
                                      </p:cBhvr>
                                      <p:tavLst>
                                        <p:tav tm="0">
                                          <p:val>
                                            <p:strVal val="ppt_x"/>
                                          </p:val>
                                        </p:tav>
                                        <p:tav tm="100000">
                                          <p:val>
                                            <p:strVal val="0-ppt_w/2"/>
                                          </p:val>
                                        </p:tav>
                                      </p:tavLst>
                                    </p:anim>
                                    <p:anim calcmode="lin" valueType="num">
                                      <p:cBhvr additive="base">
                                        <p:cTn id="38" dur="500"/>
                                        <p:tgtEl>
                                          <p:spTgt spid="19553"/>
                                        </p:tgtEl>
                                        <p:attrNameLst>
                                          <p:attrName>ppt_y</p:attrName>
                                        </p:attrNameLst>
                                      </p:cBhvr>
                                      <p:tavLst>
                                        <p:tav tm="0">
                                          <p:val>
                                            <p:strVal val="ppt_y"/>
                                          </p:val>
                                        </p:tav>
                                        <p:tav tm="100000">
                                          <p:val>
                                            <p:strVal val="ppt_y"/>
                                          </p:val>
                                        </p:tav>
                                      </p:tavLst>
                                    </p:anim>
                                    <p:set>
                                      <p:cBhvr>
                                        <p:cTn id="39" dur="1" fill="hold">
                                          <p:stCondLst>
                                            <p:cond delay="499"/>
                                          </p:stCondLst>
                                        </p:cTn>
                                        <p:tgtEl>
                                          <p:spTgt spid="19553"/>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9485"/>
                                        </p:tgtEl>
                                        <p:attrNameLst>
                                          <p:attrName>style.visibility</p:attrName>
                                        </p:attrNameLst>
                                      </p:cBhvr>
                                      <p:to>
                                        <p:strVal val="visible"/>
                                      </p:to>
                                    </p:set>
                                    <p:animEffect transition="in" filter="box(in)">
                                      <p:cBhvr>
                                        <p:cTn id="44" dur="500"/>
                                        <p:tgtEl>
                                          <p:spTgt spid="1948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9494"/>
                                        </p:tgtEl>
                                        <p:attrNameLst>
                                          <p:attrName>style.visibility</p:attrName>
                                        </p:attrNameLst>
                                      </p:cBhvr>
                                      <p:to>
                                        <p:strVal val="visible"/>
                                      </p:to>
                                    </p:set>
                                    <p:anim calcmode="lin" valueType="num">
                                      <p:cBhvr additive="base">
                                        <p:cTn id="49" dur="500" fill="hold"/>
                                        <p:tgtEl>
                                          <p:spTgt spid="19494"/>
                                        </p:tgtEl>
                                        <p:attrNameLst>
                                          <p:attrName>ppt_x</p:attrName>
                                        </p:attrNameLst>
                                      </p:cBhvr>
                                      <p:tavLst>
                                        <p:tav tm="0">
                                          <p:val>
                                            <p:strVal val="0-#ppt_w/2"/>
                                          </p:val>
                                        </p:tav>
                                        <p:tav tm="100000">
                                          <p:val>
                                            <p:strVal val="#ppt_x"/>
                                          </p:val>
                                        </p:tav>
                                      </p:tavLst>
                                    </p:anim>
                                    <p:anim calcmode="lin" valueType="num">
                                      <p:cBhvr additive="base">
                                        <p:cTn id="50" dur="500" fill="hold"/>
                                        <p:tgtEl>
                                          <p:spTgt spid="1949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8" presetClass="entr" presetSubtype="6" fill="hold" nodeType="clickEffect">
                                  <p:stCondLst>
                                    <p:cond delay="0"/>
                                  </p:stCondLst>
                                  <p:childTnLst>
                                    <p:set>
                                      <p:cBhvr>
                                        <p:cTn id="54" dur="1" fill="hold">
                                          <p:stCondLst>
                                            <p:cond delay="0"/>
                                          </p:stCondLst>
                                        </p:cTn>
                                        <p:tgtEl>
                                          <p:spTgt spid="19493"/>
                                        </p:tgtEl>
                                        <p:attrNameLst>
                                          <p:attrName>style.visibility</p:attrName>
                                        </p:attrNameLst>
                                      </p:cBhvr>
                                      <p:to>
                                        <p:strVal val="visible"/>
                                      </p:to>
                                    </p:set>
                                    <p:animEffect transition="in" filter="strips(downRight)">
                                      <p:cBhvr>
                                        <p:cTn id="55" dur="500"/>
                                        <p:tgtEl>
                                          <p:spTgt spid="1949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8" presetClass="entr" presetSubtype="6" fill="hold" nodeType="clickEffect">
                                  <p:stCondLst>
                                    <p:cond delay="0"/>
                                  </p:stCondLst>
                                  <p:childTnLst>
                                    <p:set>
                                      <p:cBhvr>
                                        <p:cTn id="59" dur="1" fill="hold">
                                          <p:stCondLst>
                                            <p:cond delay="0"/>
                                          </p:stCondLst>
                                        </p:cTn>
                                        <p:tgtEl>
                                          <p:spTgt spid="19487"/>
                                        </p:tgtEl>
                                        <p:attrNameLst>
                                          <p:attrName>style.visibility</p:attrName>
                                        </p:attrNameLst>
                                      </p:cBhvr>
                                      <p:to>
                                        <p:strVal val="visible"/>
                                      </p:to>
                                    </p:set>
                                    <p:animEffect transition="in" filter="strips(downRight)">
                                      <p:cBhvr>
                                        <p:cTn id="60" dur="500"/>
                                        <p:tgtEl>
                                          <p:spTgt spid="1948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8" presetClass="entr" presetSubtype="6" fill="hold" nodeType="clickEffect">
                                  <p:stCondLst>
                                    <p:cond delay="0"/>
                                  </p:stCondLst>
                                  <p:childTnLst>
                                    <p:set>
                                      <p:cBhvr>
                                        <p:cTn id="64" dur="1" fill="hold">
                                          <p:stCondLst>
                                            <p:cond delay="0"/>
                                          </p:stCondLst>
                                        </p:cTn>
                                        <p:tgtEl>
                                          <p:spTgt spid="19486"/>
                                        </p:tgtEl>
                                        <p:attrNameLst>
                                          <p:attrName>style.visibility</p:attrName>
                                        </p:attrNameLst>
                                      </p:cBhvr>
                                      <p:to>
                                        <p:strVal val="visible"/>
                                      </p:to>
                                    </p:set>
                                    <p:animEffect transition="in" filter="strips(downRight)">
                                      <p:cBhvr>
                                        <p:cTn id="65" dur="500"/>
                                        <p:tgtEl>
                                          <p:spTgt spid="1948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8" presetClass="entr" presetSubtype="6" fill="hold" nodeType="clickEffect">
                                  <p:stCondLst>
                                    <p:cond delay="0"/>
                                  </p:stCondLst>
                                  <p:childTnLst>
                                    <p:set>
                                      <p:cBhvr>
                                        <p:cTn id="69" dur="1" fill="hold">
                                          <p:stCondLst>
                                            <p:cond delay="0"/>
                                          </p:stCondLst>
                                        </p:cTn>
                                        <p:tgtEl>
                                          <p:spTgt spid="19489"/>
                                        </p:tgtEl>
                                        <p:attrNameLst>
                                          <p:attrName>style.visibility</p:attrName>
                                        </p:attrNameLst>
                                      </p:cBhvr>
                                      <p:to>
                                        <p:strVal val="visible"/>
                                      </p:to>
                                    </p:set>
                                    <p:animEffect transition="in" filter="strips(downRight)">
                                      <p:cBhvr>
                                        <p:cTn id="70" dur="500"/>
                                        <p:tgtEl>
                                          <p:spTgt spid="1948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8" presetClass="entr" presetSubtype="6" fill="hold" nodeType="clickEffect">
                                  <p:stCondLst>
                                    <p:cond delay="0"/>
                                  </p:stCondLst>
                                  <p:childTnLst>
                                    <p:set>
                                      <p:cBhvr>
                                        <p:cTn id="74" dur="1" fill="hold">
                                          <p:stCondLst>
                                            <p:cond delay="0"/>
                                          </p:stCondLst>
                                        </p:cTn>
                                        <p:tgtEl>
                                          <p:spTgt spid="19488"/>
                                        </p:tgtEl>
                                        <p:attrNameLst>
                                          <p:attrName>style.visibility</p:attrName>
                                        </p:attrNameLst>
                                      </p:cBhvr>
                                      <p:to>
                                        <p:strVal val="visible"/>
                                      </p:to>
                                    </p:set>
                                    <p:animEffect transition="in" filter="strips(downRight)">
                                      <p:cBhvr>
                                        <p:cTn id="75" dur="500"/>
                                        <p:tgtEl>
                                          <p:spTgt spid="1948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8" presetClass="entr" presetSubtype="6" fill="hold" nodeType="clickEffect">
                                  <p:stCondLst>
                                    <p:cond delay="0"/>
                                  </p:stCondLst>
                                  <p:childTnLst>
                                    <p:set>
                                      <p:cBhvr>
                                        <p:cTn id="79" dur="1" fill="hold">
                                          <p:stCondLst>
                                            <p:cond delay="0"/>
                                          </p:stCondLst>
                                        </p:cTn>
                                        <p:tgtEl>
                                          <p:spTgt spid="19491"/>
                                        </p:tgtEl>
                                        <p:attrNameLst>
                                          <p:attrName>style.visibility</p:attrName>
                                        </p:attrNameLst>
                                      </p:cBhvr>
                                      <p:to>
                                        <p:strVal val="visible"/>
                                      </p:to>
                                    </p:set>
                                    <p:animEffect transition="in" filter="strips(downRight)">
                                      <p:cBhvr>
                                        <p:cTn id="80" dur="500"/>
                                        <p:tgtEl>
                                          <p:spTgt spid="1949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8" presetClass="entr" presetSubtype="6" fill="hold" nodeType="clickEffect">
                                  <p:stCondLst>
                                    <p:cond delay="0"/>
                                  </p:stCondLst>
                                  <p:childTnLst>
                                    <p:set>
                                      <p:cBhvr>
                                        <p:cTn id="84" dur="1" fill="hold">
                                          <p:stCondLst>
                                            <p:cond delay="0"/>
                                          </p:stCondLst>
                                        </p:cTn>
                                        <p:tgtEl>
                                          <p:spTgt spid="19490"/>
                                        </p:tgtEl>
                                        <p:attrNameLst>
                                          <p:attrName>style.visibility</p:attrName>
                                        </p:attrNameLst>
                                      </p:cBhvr>
                                      <p:to>
                                        <p:strVal val="visible"/>
                                      </p:to>
                                    </p:set>
                                    <p:animEffect transition="in" filter="strips(downRight)">
                                      <p:cBhvr>
                                        <p:cTn id="85" dur="500"/>
                                        <p:tgtEl>
                                          <p:spTgt spid="1949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8" presetClass="entr" presetSubtype="6" fill="hold" nodeType="clickEffect">
                                  <p:stCondLst>
                                    <p:cond delay="0"/>
                                  </p:stCondLst>
                                  <p:childTnLst>
                                    <p:set>
                                      <p:cBhvr>
                                        <p:cTn id="89" dur="1" fill="hold">
                                          <p:stCondLst>
                                            <p:cond delay="0"/>
                                          </p:stCondLst>
                                        </p:cTn>
                                        <p:tgtEl>
                                          <p:spTgt spid="19492"/>
                                        </p:tgtEl>
                                        <p:attrNameLst>
                                          <p:attrName>style.visibility</p:attrName>
                                        </p:attrNameLst>
                                      </p:cBhvr>
                                      <p:to>
                                        <p:strVal val="visible"/>
                                      </p:to>
                                    </p:set>
                                    <p:animEffect transition="in" filter="strips(downRight)">
                                      <p:cBhvr>
                                        <p:cTn id="90" dur="500"/>
                                        <p:tgtEl>
                                          <p:spTgt spid="1949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xit" presetSubtype="8" fill="hold" nodeType="clickEffect">
                                  <p:stCondLst>
                                    <p:cond delay="0"/>
                                  </p:stCondLst>
                                  <p:childTnLst>
                                    <p:anim calcmode="lin" valueType="num">
                                      <p:cBhvr additive="base">
                                        <p:cTn id="94" dur="500"/>
                                        <p:tgtEl>
                                          <p:spTgt spid="19494"/>
                                        </p:tgtEl>
                                        <p:attrNameLst>
                                          <p:attrName>ppt_x</p:attrName>
                                        </p:attrNameLst>
                                      </p:cBhvr>
                                      <p:tavLst>
                                        <p:tav tm="0">
                                          <p:val>
                                            <p:strVal val="ppt_x"/>
                                          </p:val>
                                        </p:tav>
                                        <p:tav tm="100000">
                                          <p:val>
                                            <p:strVal val="0-ppt_w/2"/>
                                          </p:val>
                                        </p:tav>
                                      </p:tavLst>
                                    </p:anim>
                                    <p:anim calcmode="lin" valueType="num">
                                      <p:cBhvr additive="base">
                                        <p:cTn id="95" dur="500"/>
                                        <p:tgtEl>
                                          <p:spTgt spid="19494"/>
                                        </p:tgtEl>
                                        <p:attrNameLst>
                                          <p:attrName>ppt_y</p:attrName>
                                        </p:attrNameLst>
                                      </p:cBhvr>
                                      <p:tavLst>
                                        <p:tav tm="0">
                                          <p:val>
                                            <p:strVal val="ppt_y"/>
                                          </p:val>
                                        </p:tav>
                                        <p:tav tm="100000">
                                          <p:val>
                                            <p:strVal val="ppt_y"/>
                                          </p:val>
                                        </p:tav>
                                      </p:tavLst>
                                    </p:anim>
                                    <p:set>
                                      <p:cBhvr>
                                        <p:cTn id="96" dur="1" fill="hold">
                                          <p:stCondLst>
                                            <p:cond delay="499"/>
                                          </p:stCondLst>
                                        </p:cTn>
                                        <p:tgtEl>
                                          <p:spTgt spid="19494"/>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8" presetClass="entr" presetSubtype="6" fill="hold" grpId="0" nodeType="clickEffect">
                                  <p:stCondLst>
                                    <p:cond delay="0"/>
                                  </p:stCondLst>
                                  <p:childTnLst>
                                    <p:set>
                                      <p:cBhvr>
                                        <p:cTn id="100" dur="1" fill="hold">
                                          <p:stCondLst>
                                            <p:cond delay="0"/>
                                          </p:stCondLst>
                                        </p:cTn>
                                        <p:tgtEl>
                                          <p:spTgt spid="19478"/>
                                        </p:tgtEl>
                                        <p:attrNameLst>
                                          <p:attrName>style.visibility</p:attrName>
                                        </p:attrNameLst>
                                      </p:cBhvr>
                                      <p:to>
                                        <p:strVal val="visible"/>
                                      </p:to>
                                    </p:set>
                                    <p:animEffect transition="in" filter="strips(downRight)">
                                      <p:cBhvr>
                                        <p:cTn id="101" dur="500"/>
                                        <p:tgtEl>
                                          <p:spTgt spid="19478"/>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8" presetClass="entr" presetSubtype="6" fill="hold" grpId="0" nodeType="clickEffect">
                                  <p:stCondLst>
                                    <p:cond delay="0"/>
                                  </p:stCondLst>
                                  <p:childTnLst>
                                    <p:set>
                                      <p:cBhvr>
                                        <p:cTn id="105" dur="1" fill="hold">
                                          <p:stCondLst>
                                            <p:cond delay="0"/>
                                          </p:stCondLst>
                                        </p:cTn>
                                        <p:tgtEl>
                                          <p:spTgt spid="19477"/>
                                        </p:tgtEl>
                                        <p:attrNameLst>
                                          <p:attrName>style.visibility</p:attrName>
                                        </p:attrNameLst>
                                      </p:cBhvr>
                                      <p:to>
                                        <p:strVal val="visible"/>
                                      </p:to>
                                    </p:set>
                                    <p:animEffect transition="in" filter="strips(downRight)">
                                      <p:cBhvr>
                                        <p:cTn id="106" dur="500"/>
                                        <p:tgtEl>
                                          <p:spTgt spid="19477"/>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8" presetClass="entr" presetSubtype="6" fill="hold" grpId="0" nodeType="clickEffect">
                                  <p:stCondLst>
                                    <p:cond delay="0"/>
                                  </p:stCondLst>
                                  <p:childTnLst>
                                    <p:set>
                                      <p:cBhvr>
                                        <p:cTn id="110" dur="1" fill="hold">
                                          <p:stCondLst>
                                            <p:cond delay="0"/>
                                          </p:stCondLst>
                                        </p:cTn>
                                        <p:tgtEl>
                                          <p:spTgt spid="19480"/>
                                        </p:tgtEl>
                                        <p:attrNameLst>
                                          <p:attrName>style.visibility</p:attrName>
                                        </p:attrNameLst>
                                      </p:cBhvr>
                                      <p:to>
                                        <p:strVal val="visible"/>
                                      </p:to>
                                    </p:set>
                                    <p:animEffect transition="in" filter="strips(downRight)">
                                      <p:cBhvr>
                                        <p:cTn id="111" dur="500"/>
                                        <p:tgtEl>
                                          <p:spTgt spid="19480"/>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8" presetClass="entr" presetSubtype="6" fill="hold" grpId="0" nodeType="clickEffect">
                                  <p:stCondLst>
                                    <p:cond delay="0"/>
                                  </p:stCondLst>
                                  <p:childTnLst>
                                    <p:set>
                                      <p:cBhvr>
                                        <p:cTn id="115" dur="1" fill="hold">
                                          <p:stCondLst>
                                            <p:cond delay="0"/>
                                          </p:stCondLst>
                                        </p:cTn>
                                        <p:tgtEl>
                                          <p:spTgt spid="19479"/>
                                        </p:tgtEl>
                                        <p:attrNameLst>
                                          <p:attrName>style.visibility</p:attrName>
                                        </p:attrNameLst>
                                      </p:cBhvr>
                                      <p:to>
                                        <p:strVal val="visible"/>
                                      </p:to>
                                    </p:set>
                                    <p:animEffect transition="in" filter="strips(downRight)">
                                      <p:cBhvr>
                                        <p:cTn id="116" dur="500"/>
                                        <p:tgtEl>
                                          <p:spTgt spid="1947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8" presetClass="entr" presetSubtype="6" fill="hold" grpId="0" nodeType="clickEffect">
                                  <p:stCondLst>
                                    <p:cond delay="0"/>
                                  </p:stCondLst>
                                  <p:childTnLst>
                                    <p:set>
                                      <p:cBhvr>
                                        <p:cTn id="120" dur="1" fill="hold">
                                          <p:stCondLst>
                                            <p:cond delay="0"/>
                                          </p:stCondLst>
                                        </p:cTn>
                                        <p:tgtEl>
                                          <p:spTgt spid="19482"/>
                                        </p:tgtEl>
                                        <p:attrNameLst>
                                          <p:attrName>style.visibility</p:attrName>
                                        </p:attrNameLst>
                                      </p:cBhvr>
                                      <p:to>
                                        <p:strVal val="visible"/>
                                      </p:to>
                                    </p:set>
                                    <p:animEffect transition="in" filter="strips(downRight)">
                                      <p:cBhvr>
                                        <p:cTn id="121" dur="500"/>
                                        <p:tgtEl>
                                          <p:spTgt spid="19482"/>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8" presetClass="entr" presetSubtype="6" fill="hold" grpId="0" nodeType="clickEffect">
                                  <p:stCondLst>
                                    <p:cond delay="0"/>
                                  </p:stCondLst>
                                  <p:childTnLst>
                                    <p:set>
                                      <p:cBhvr>
                                        <p:cTn id="125" dur="1" fill="hold">
                                          <p:stCondLst>
                                            <p:cond delay="0"/>
                                          </p:stCondLst>
                                        </p:cTn>
                                        <p:tgtEl>
                                          <p:spTgt spid="19481"/>
                                        </p:tgtEl>
                                        <p:attrNameLst>
                                          <p:attrName>style.visibility</p:attrName>
                                        </p:attrNameLst>
                                      </p:cBhvr>
                                      <p:to>
                                        <p:strVal val="visible"/>
                                      </p:to>
                                    </p:set>
                                    <p:animEffect transition="in" filter="strips(downRight)">
                                      <p:cBhvr>
                                        <p:cTn id="126" dur="500"/>
                                        <p:tgtEl>
                                          <p:spTgt spid="19481"/>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8" presetClass="entr" presetSubtype="6" fill="hold" grpId="0" nodeType="clickEffect">
                                  <p:stCondLst>
                                    <p:cond delay="0"/>
                                  </p:stCondLst>
                                  <p:childTnLst>
                                    <p:set>
                                      <p:cBhvr>
                                        <p:cTn id="130" dur="1" fill="hold">
                                          <p:stCondLst>
                                            <p:cond delay="0"/>
                                          </p:stCondLst>
                                        </p:cTn>
                                        <p:tgtEl>
                                          <p:spTgt spid="19484"/>
                                        </p:tgtEl>
                                        <p:attrNameLst>
                                          <p:attrName>style.visibility</p:attrName>
                                        </p:attrNameLst>
                                      </p:cBhvr>
                                      <p:to>
                                        <p:strVal val="visible"/>
                                      </p:to>
                                    </p:set>
                                    <p:animEffect transition="in" filter="strips(downRight)">
                                      <p:cBhvr>
                                        <p:cTn id="131" dur="500"/>
                                        <p:tgtEl>
                                          <p:spTgt spid="19484"/>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8" presetClass="entr" presetSubtype="6" fill="hold" grpId="0" nodeType="clickEffect">
                                  <p:stCondLst>
                                    <p:cond delay="0"/>
                                  </p:stCondLst>
                                  <p:childTnLst>
                                    <p:set>
                                      <p:cBhvr>
                                        <p:cTn id="135" dur="1" fill="hold">
                                          <p:stCondLst>
                                            <p:cond delay="0"/>
                                          </p:stCondLst>
                                        </p:cTn>
                                        <p:tgtEl>
                                          <p:spTgt spid="19483"/>
                                        </p:tgtEl>
                                        <p:attrNameLst>
                                          <p:attrName>style.visibility</p:attrName>
                                        </p:attrNameLst>
                                      </p:cBhvr>
                                      <p:to>
                                        <p:strVal val="visible"/>
                                      </p:to>
                                    </p:set>
                                    <p:animEffect transition="in" filter="strips(downRight)">
                                      <p:cBhvr>
                                        <p:cTn id="136" dur="500"/>
                                        <p:tgtEl>
                                          <p:spTgt spid="19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7" grpId="0"/>
      <p:bldP spid="19478" grpId="0"/>
      <p:bldP spid="19479" grpId="0"/>
      <p:bldP spid="19480" grpId="0"/>
      <p:bldP spid="19481" grpId="0"/>
      <p:bldP spid="19482" grpId="0"/>
      <p:bldP spid="19483" grpId="0"/>
      <p:bldP spid="19484" grpId="0"/>
      <p:bldP spid="19485" grpId="0"/>
      <p:bldP spid="19546" grpId="0"/>
      <p:bldP spid="195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a:extLst>
              <a:ext uri="{FF2B5EF4-FFF2-40B4-BE49-F238E27FC236}">
                <a16:creationId xmlns:a16="http://schemas.microsoft.com/office/drawing/2014/main" id="{FB3386EA-CF0E-4CDC-967B-BD900A5BF2B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5B2CB38-328A-44AE-A517-8F7A71783C59}" type="slidenum">
              <a:rPr lang="en-US" altLang="en-US" sz="1200">
                <a:solidFill>
                  <a:srgbClr val="898989"/>
                </a:solidFill>
              </a:rPr>
              <a:pPr>
                <a:spcBef>
                  <a:spcPct val="0"/>
                </a:spcBef>
                <a:buFontTx/>
                <a:buNone/>
              </a:pPr>
              <a:t>6</a:t>
            </a:fld>
            <a:endParaRPr lang="en-US" altLang="en-US" sz="1200">
              <a:solidFill>
                <a:srgbClr val="898989"/>
              </a:solidFill>
            </a:endParaRPr>
          </a:p>
        </p:txBody>
      </p:sp>
      <p:pic>
        <p:nvPicPr>
          <p:cNvPr id="10243" name="Picture 2">
            <a:extLst>
              <a:ext uri="{FF2B5EF4-FFF2-40B4-BE49-F238E27FC236}">
                <a16:creationId xmlns:a16="http://schemas.microsoft.com/office/drawing/2014/main" id="{B8CCBE0F-1128-4551-8C00-3109FC5187E5}"/>
              </a:ext>
            </a:extLst>
          </p:cNvPr>
          <p:cNvPicPr>
            <a:picLocks noChangeAspect="1" noChangeArrowheads="1"/>
          </p:cNvPicPr>
          <p:nvPr/>
        </p:nvPicPr>
        <p:blipFill>
          <a:blip r:embed="rId3">
            <a:lum bright="20000"/>
            <a:grayscl/>
            <a:extLst>
              <a:ext uri="{28A0092B-C50C-407E-A947-70E740481C1C}">
                <a14:useLocalDpi xmlns:a14="http://schemas.microsoft.com/office/drawing/2010/main" val="0"/>
              </a:ext>
            </a:extLst>
          </a:blip>
          <a:srcRect l="21002" t="16588" r="13876" b="35709"/>
          <a:stretch>
            <a:fillRect/>
          </a:stretch>
        </p:blipFill>
        <p:spPr bwMode="auto">
          <a:xfrm>
            <a:off x="4970464" y="773114"/>
            <a:ext cx="5678487"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Line 3">
            <a:extLst>
              <a:ext uri="{FF2B5EF4-FFF2-40B4-BE49-F238E27FC236}">
                <a16:creationId xmlns:a16="http://schemas.microsoft.com/office/drawing/2014/main" id="{99F88161-8836-45FC-A561-345E6C84A147}"/>
              </a:ext>
            </a:extLst>
          </p:cNvPr>
          <p:cNvSpPr>
            <a:spLocks noChangeAspect="1" noChangeShapeType="1"/>
          </p:cNvSpPr>
          <p:nvPr/>
        </p:nvSpPr>
        <p:spPr bwMode="auto">
          <a:xfrm flipH="1" flipV="1">
            <a:off x="6245225" y="1130301"/>
            <a:ext cx="1588" cy="3794125"/>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5" name="Text Box 6">
            <a:extLst>
              <a:ext uri="{FF2B5EF4-FFF2-40B4-BE49-F238E27FC236}">
                <a16:creationId xmlns:a16="http://schemas.microsoft.com/office/drawing/2014/main" id="{39316951-CE28-4611-8A3B-4EC25E3B7559}"/>
              </a:ext>
            </a:extLst>
          </p:cNvPr>
          <p:cNvSpPr txBox="1">
            <a:spLocks noChangeArrowheads="1"/>
          </p:cNvSpPr>
          <p:nvPr/>
        </p:nvSpPr>
        <p:spPr bwMode="auto">
          <a:xfrm>
            <a:off x="5481639" y="425291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105</a:t>
            </a:r>
          </a:p>
        </p:txBody>
      </p:sp>
      <p:sp>
        <p:nvSpPr>
          <p:cNvPr id="10246" name="Text Box 7">
            <a:extLst>
              <a:ext uri="{FF2B5EF4-FFF2-40B4-BE49-F238E27FC236}">
                <a16:creationId xmlns:a16="http://schemas.microsoft.com/office/drawing/2014/main" id="{6E5E2BF9-0B66-45FD-9D7B-C4692FB8C7B9}"/>
              </a:ext>
            </a:extLst>
          </p:cNvPr>
          <p:cNvSpPr txBox="1">
            <a:spLocks noChangeArrowheads="1"/>
          </p:cNvSpPr>
          <p:nvPr/>
        </p:nvSpPr>
        <p:spPr bwMode="auto">
          <a:xfrm>
            <a:off x="5475289" y="472122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100</a:t>
            </a:r>
          </a:p>
        </p:txBody>
      </p:sp>
      <p:sp>
        <p:nvSpPr>
          <p:cNvPr id="10247" name="Text Box 8">
            <a:extLst>
              <a:ext uri="{FF2B5EF4-FFF2-40B4-BE49-F238E27FC236}">
                <a16:creationId xmlns:a16="http://schemas.microsoft.com/office/drawing/2014/main" id="{A2BC9297-DD7B-430F-AD2D-A006D447A3F1}"/>
              </a:ext>
            </a:extLst>
          </p:cNvPr>
          <p:cNvSpPr txBox="1">
            <a:spLocks noChangeArrowheads="1"/>
          </p:cNvSpPr>
          <p:nvPr/>
        </p:nvSpPr>
        <p:spPr bwMode="auto">
          <a:xfrm>
            <a:off x="5487989" y="3360738"/>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115</a:t>
            </a:r>
          </a:p>
        </p:txBody>
      </p:sp>
      <p:sp>
        <p:nvSpPr>
          <p:cNvPr id="10248" name="Text Box 9">
            <a:extLst>
              <a:ext uri="{FF2B5EF4-FFF2-40B4-BE49-F238E27FC236}">
                <a16:creationId xmlns:a16="http://schemas.microsoft.com/office/drawing/2014/main" id="{F8E0C61E-B4D6-4939-8306-50EC449E75F7}"/>
              </a:ext>
            </a:extLst>
          </p:cNvPr>
          <p:cNvSpPr txBox="1">
            <a:spLocks noChangeArrowheads="1"/>
          </p:cNvSpPr>
          <p:nvPr/>
        </p:nvSpPr>
        <p:spPr bwMode="auto">
          <a:xfrm>
            <a:off x="5481639" y="38036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110</a:t>
            </a:r>
          </a:p>
        </p:txBody>
      </p:sp>
      <p:sp>
        <p:nvSpPr>
          <p:cNvPr id="10249" name="Text Box 10">
            <a:extLst>
              <a:ext uri="{FF2B5EF4-FFF2-40B4-BE49-F238E27FC236}">
                <a16:creationId xmlns:a16="http://schemas.microsoft.com/office/drawing/2014/main" id="{E4D20B18-FE28-45C4-B504-B8B6CF68F603}"/>
              </a:ext>
            </a:extLst>
          </p:cNvPr>
          <p:cNvSpPr txBox="1">
            <a:spLocks noChangeArrowheads="1"/>
          </p:cNvSpPr>
          <p:nvPr/>
        </p:nvSpPr>
        <p:spPr bwMode="auto">
          <a:xfrm>
            <a:off x="5491164" y="24431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125</a:t>
            </a:r>
          </a:p>
        </p:txBody>
      </p:sp>
      <p:sp>
        <p:nvSpPr>
          <p:cNvPr id="10250" name="Text Box 11">
            <a:extLst>
              <a:ext uri="{FF2B5EF4-FFF2-40B4-BE49-F238E27FC236}">
                <a16:creationId xmlns:a16="http://schemas.microsoft.com/office/drawing/2014/main" id="{C799E3FA-8D14-4EB5-AF47-832885D8EA33}"/>
              </a:ext>
            </a:extLst>
          </p:cNvPr>
          <p:cNvSpPr txBox="1">
            <a:spLocks noChangeArrowheads="1"/>
          </p:cNvSpPr>
          <p:nvPr/>
        </p:nvSpPr>
        <p:spPr bwMode="auto">
          <a:xfrm>
            <a:off x="5481639" y="29114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120</a:t>
            </a:r>
          </a:p>
        </p:txBody>
      </p:sp>
      <p:sp>
        <p:nvSpPr>
          <p:cNvPr id="10251" name="Text Box 12">
            <a:extLst>
              <a:ext uri="{FF2B5EF4-FFF2-40B4-BE49-F238E27FC236}">
                <a16:creationId xmlns:a16="http://schemas.microsoft.com/office/drawing/2014/main" id="{50766890-7DDE-4B42-9A2D-5017DBA1F402}"/>
              </a:ext>
            </a:extLst>
          </p:cNvPr>
          <p:cNvSpPr txBox="1">
            <a:spLocks noChangeArrowheads="1"/>
          </p:cNvSpPr>
          <p:nvPr/>
        </p:nvSpPr>
        <p:spPr bwMode="auto">
          <a:xfrm>
            <a:off x="5500689" y="15430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135</a:t>
            </a:r>
          </a:p>
        </p:txBody>
      </p:sp>
      <p:sp>
        <p:nvSpPr>
          <p:cNvPr id="10252" name="Text Box 13">
            <a:extLst>
              <a:ext uri="{FF2B5EF4-FFF2-40B4-BE49-F238E27FC236}">
                <a16:creationId xmlns:a16="http://schemas.microsoft.com/office/drawing/2014/main" id="{FF3A400E-CC41-4860-ABF8-7AC9410DA404}"/>
              </a:ext>
            </a:extLst>
          </p:cNvPr>
          <p:cNvSpPr txBox="1">
            <a:spLocks noChangeArrowheads="1"/>
          </p:cNvSpPr>
          <p:nvPr/>
        </p:nvSpPr>
        <p:spPr bwMode="auto">
          <a:xfrm>
            <a:off x="5491164" y="19986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130</a:t>
            </a:r>
          </a:p>
        </p:txBody>
      </p:sp>
      <p:sp>
        <p:nvSpPr>
          <p:cNvPr id="10253" name="Text Box 14">
            <a:extLst>
              <a:ext uri="{FF2B5EF4-FFF2-40B4-BE49-F238E27FC236}">
                <a16:creationId xmlns:a16="http://schemas.microsoft.com/office/drawing/2014/main" id="{B76048E4-2C83-4E39-8E56-5E6BA285B07B}"/>
              </a:ext>
            </a:extLst>
          </p:cNvPr>
          <p:cNvSpPr txBox="1">
            <a:spLocks noChangeArrowheads="1"/>
          </p:cNvSpPr>
          <p:nvPr/>
        </p:nvSpPr>
        <p:spPr bwMode="auto">
          <a:xfrm>
            <a:off x="5657850" y="765176"/>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i="1">
                <a:solidFill>
                  <a:srgbClr val="000099"/>
                </a:solidFill>
                <a:latin typeface="Times New Roman" panose="02020603050405020304" pitchFamily="18" charset="0"/>
              </a:rPr>
              <a:t>Tỉ lệ (%)</a:t>
            </a:r>
          </a:p>
        </p:txBody>
      </p:sp>
      <p:sp>
        <p:nvSpPr>
          <p:cNvPr id="10254" name="Line 15">
            <a:extLst>
              <a:ext uri="{FF2B5EF4-FFF2-40B4-BE49-F238E27FC236}">
                <a16:creationId xmlns:a16="http://schemas.microsoft.com/office/drawing/2014/main" id="{32053205-6CF1-494F-A033-F76E9D6E7084}"/>
              </a:ext>
            </a:extLst>
          </p:cNvPr>
          <p:cNvSpPr>
            <a:spLocks noChangeAspect="1" noChangeShapeType="1"/>
          </p:cNvSpPr>
          <p:nvPr/>
        </p:nvSpPr>
        <p:spPr bwMode="auto">
          <a:xfrm flipH="1">
            <a:off x="6169025" y="3995739"/>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5" name="Line 16">
            <a:extLst>
              <a:ext uri="{FF2B5EF4-FFF2-40B4-BE49-F238E27FC236}">
                <a16:creationId xmlns:a16="http://schemas.microsoft.com/office/drawing/2014/main" id="{DEBE1EE4-9A98-431F-907B-B67FBA1FCC4F}"/>
              </a:ext>
            </a:extLst>
          </p:cNvPr>
          <p:cNvSpPr>
            <a:spLocks noChangeAspect="1" noChangeShapeType="1"/>
          </p:cNvSpPr>
          <p:nvPr/>
        </p:nvSpPr>
        <p:spPr bwMode="auto">
          <a:xfrm flipH="1">
            <a:off x="6165850" y="445135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6" name="Line 17">
            <a:extLst>
              <a:ext uri="{FF2B5EF4-FFF2-40B4-BE49-F238E27FC236}">
                <a16:creationId xmlns:a16="http://schemas.microsoft.com/office/drawing/2014/main" id="{E17BD805-0560-415A-B0CA-837198817D93}"/>
              </a:ext>
            </a:extLst>
          </p:cNvPr>
          <p:cNvSpPr>
            <a:spLocks noChangeAspect="1" noChangeShapeType="1"/>
          </p:cNvSpPr>
          <p:nvPr/>
        </p:nvSpPr>
        <p:spPr bwMode="auto">
          <a:xfrm flipH="1">
            <a:off x="6172200" y="30988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7" name="Line 18">
            <a:extLst>
              <a:ext uri="{FF2B5EF4-FFF2-40B4-BE49-F238E27FC236}">
                <a16:creationId xmlns:a16="http://schemas.microsoft.com/office/drawing/2014/main" id="{646DE4EA-80D6-4AFB-A04D-665F4A1ECB8C}"/>
              </a:ext>
            </a:extLst>
          </p:cNvPr>
          <p:cNvSpPr>
            <a:spLocks noChangeAspect="1" noChangeShapeType="1"/>
          </p:cNvSpPr>
          <p:nvPr/>
        </p:nvSpPr>
        <p:spPr bwMode="auto">
          <a:xfrm flipH="1">
            <a:off x="6169025" y="355441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8" name="Line 19">
            <a:extLst>
              <a:ext uri="{FF2B5EF4-FFF2-40B4-BE49-F238E27FC236}">
                <a16:creationId xmlns:a16="http://schemas.microsoft.com/office/drawing/2014/main" id="{5BEE99A0-02B1-4675-A9A8-16A3858199B1}"/>
              </a:ext>
            </a:extLst>
          </p:cNvPr>
          <p:cNvSpPr>
            <a:spLocks noChangeAspect="1" noChangeShapeType="1"/>
          </p:cNvSpPr>
          <p:nvPr/>
        </p:nvSpPr>
        <p:spPr bwMode="auto">
          <a:xfrm flipH="1">
            <a:off x="6169025" y="21844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9" name="Line 20">
            <a:extLst>
              <a:ext uri="{FF2B5EF4-FFF2-40B4-BE49-F238E27FC236}">
                <a16:creationId xmlns:a16="http://schemas.microsoft.com/office/drawing/2014/main" id="{1D41B505-2FCF-48FA-9638-3A29C2558DC8}"/>
              </a:ext>
            </a:extLst>
          </p:cNvPr>
          <p:cNvSpPr>
            <a:spLocks noChangeAspect="1" noChangeShapeType="1"/>
          </p:cNvSpPr>
          <p:nvPr/>
        </p:nvSpPr>
        <p:spPr bwMode="auto">
          <a:xfrm flipH="1">
            <a:off x="6165850" y="264001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0" name="Line 21">
            <a:extLst>
              <a:ext uri="{FF2B5EF4-FFF2-40B4-BE49-F238E27FC236}">
                <a16:creationId xmlns:a16="http://schemas.microsoft.com/office/drawing/2014/main" id="{D823D8F2-341C-4FAE-B832-2269D74E9C5B}"/>
              </a:ext>
            </a:extLst>
          </p:cNvPr>
          <p:cNvSpPr>
            <a:spLocks noChangeAspect="1" noChangeShapeType="1"/>
          </p:cNvSpPr>
          <p:nvPr/>
        </p:nvSpPr>
        <p:spPr bwMode="auto">
          <a:xfrm flipH="1">
            <a:off x="6169025" y="173196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1" name="Line 22">
            <a:extLst>
              <a:ext uri="{FF2B5EF4-FFF2-40B4-BE49-F238E27FC236}">
                <a16:creationId xmlns:a16="http://schemas.microsoft.com/office/drawing/2014/main" id="{9077E33D-1FB1-49E0-A709-EC5483DBDD54}"/>
              </a:ext>
            </a:extLst>
          </p:cNvPr>
          <p:cNvSpPr>
            <a:spLocks noChangeAspect="1" noChangeShapeType="1"/>
          </p:cNvSpPr>
          <p:nvPr/>
        </p:nvSpPr>
        <p:spPr bwMode="auto">
          <a:xfrm flipH="1">
            <a:off x="6170613" y="490696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0" name="Line 24">
            <a:extLst>
              <a:ext uri="{FF2B5EF4-FFF2-40B4-BE49-F238E27FC236}">
                <a16:creationId xmlns:a16="http://schemas.microsoft.com/office/drawing/2014/main" id="{F69CA1EA-E99D-4A0F-B84F-72A65D20B915}"/>
              </a:ext>
            </a:extLst>
          </p:cNvPr>
          <p:cNvSpPr>
            <a:spLocks noChangeAspect="1" noChangeShapeType="1"/>
          </p:cNvSpPr>
          <p:nvPr/>
        </p:nvSpPr>
        <p:spPr bwMode="auto">
          <a:xfrm flipV="1">
            <a:off x="6234114" y="4908550"/>
            <a:ext cx="426402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9721" name="Picture 25">
            <a:extLst>
              <a:ext uri="{FF2B5EF4-FFF2-40B4-BE49-F238E27FC236}">
                <a16:creationId xmlns:a16="http://schemas.microsoft.com/office/drawing/2014/main" id="{E4738CED-DC51-4404-BDC1-75D58CE3A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70" t="27650" r="38148" b="51120"/>
          <a:stretch>
            <a:fillRect/>
          </a:stretch>
        </p:blipFill>
        <p:spPr bwMode="auto">
          <a:xfrm>
            <a:off x="6043614" y="4932364"/>
            <a:ext cx="4541837" cy="8794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22" name="Text Box 26">
            <a:extLst>
              <a:ext uri="{FF2B5EF4-FFF2-40B4-BE49-F238E27FC236}">
                <a16:creationId xmlns:a16="http://schemas.microsoft.com/office/drawing/2014/main" id="{0176623C-1FE8-451A-BEA7-9137A768462E}"/>
              </a:ext>
            </a:extLst>
          </p:cNvPr>
          <p:cNvSpPr txBox="1">
            <a:spLocks noChangeArrowheads="1"/>
          </p:cNvSpPr>
          <p:nvPr/>
        </p:nvSpPr>
        <p:spPr bwMode="auto">
          <a:xfrm>
            <a:off x="6130925" y="4410076"/>
            <a:ext cx="762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800" b="1">
                <a:solidFill>
                  <a:srgbClr val="CC3300"/>
                </a:solidFill>
                <a:latin typeface=".VnTime" panose="020B7200000000000000" pitchFamily="34" charset="0"/>
                <a:sym typeface="Wingdings" panose="05000000000000000000" pitchFamily="2" charset="2"/>
              </a:rPr>
              <a:t></a:t>
            </a:r>
          </a:p>
        </p:txBody>
      </p:sp>
      <p:sp>
        <p:nvSpPr>
          <p:cNvPr id="29723" name="Text Box 27">
            <a:extLst>
              <a:ext uri="{FF2B5EF4-FFF2-40B4-BE49-F238E27FC236}">
                <a16:creationId xmlns:a16="http://schemas.microsoft.com/office/drawing/2014/main" id="{9CD5D8D1-16A7-49B0-A8DC-31029053C7D0}"/>
              </a:ext>
            </a:extLst>
          </p:cNvPr>
          <p:cNvSpPr txBox="1">
            <a:spLocks noChangeArrowheads="1"/>
          </p:cNvSpPr>
          <p:nvPr/>
        </p:nvSpPr>
        <p:spPr bwMode="auto">
          <a:xfrm>
            <a:off x="5788026"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1995</a:t>
            </a:r>
          </a:p>
        </p:txBody>
      </p:sp>
      <p:sp>
        <p:nvSpPr>
          <p:cNvPr id="29724" name="Text Box 28">
            <a:extLst>
              <a:ext uri="{FF2B5EF4-FFF2-40B4-BE49-F238E27FC236}">
                <a16:creationId xmlns:a16="http://schemas.microsoft.com/office/drawing/2014/main" id="{57A1E548-FA16-4D58-A5B0-BAA6B70F399D}"/>
              </a:ext>
            </a:extLst>
          </p:cNvPr>
          <p:cNvSpPr txBox="1">
            <a:spLocks noChangeArrowheads="1"/>
          </p:cNvSpPr>
          <p:nvPr/>
        </p:nvSpPr>
        <p:spPr bwMode="auto">
          <a:xfrm>
            <a:off x="7143751"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1998</a:t>
            </a:r>
          </a:p>
        </p:txBody>
      </p:sp>
      <p:sp>
        <p:nvSpPr>
          <p:cNvPr id="29725" name="Text Box 29">
            <a:extLst>
              <a:ext uri="{FF2B5EF4-FFF2-40B4-BE49-F238E27FC236}">
                <a16:creationId xmlns:a16="http://schemas.microsoft.com/office/drawing/2014/main" id="{A7FB1419-BBF4-41D7-B4FD-E4F9AE7F82CA}"/>
              </a:ext>
            </a:extLst>
          </p:cNvPr>
          <p:cNvSpPr txBox="1">
            <a:spLocks noChangeArrowheads="1"/>
          </p:cNvSpPr>
          <p:nvPr/>
        </p:nvSpPr>
        <p:spPr bwMode="auto">
          <a:xfrm>
            <a:off x="8054976"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2000</a:t>
            </a:r>
          </a:p>
        </p:txBody>
      </p:sp>
      <p:sp>
        <p:nvSpPr>
          <p:cNvPr id="29726" name="Text Box 30">
            <a:extLst>
              <a:ext uri="{FF2B5EF4-FFF2-40B4-BE49-F238E27FC236}">
                <a16:creationId xmlns:a16="http://schemas.microsoft.com/office/drawing/2014/main" id="{AC43980F-178A-4ED2-9BE4-509F95022F84}"/>
              </a:ext>
            </a:extLst>
          </p:cNvPr>
          <p:cNvSpPr txBox="1">
            <a:spLocks noChangeArrowheads="1"/>
          </p:cNvSpPr>
          <p:nvPr/>
        </p:nvSpPr>
        <p:spPr bwMode="auto">
          <a:xfrm>
            <a:off x="8974139"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2002</a:t>
            </a:r>
          </a:p>
        </p:txBody>
      </p:sp>
      <p:sp>
        <p:nvSpPr>
          <p:cNvPr id="29727" name="Line 31">
            <a:extLst>
              <a:ext uri="{FF2B5EF4-FFF2-40B4-BE49-F238E27FC236}">
                <a16:creationId xmlns:a16="http://schemas.microsoft.com/office/drawing/2014/main" id="{F9DA63FE-68AD-4F53-B871-C5478D01C3ED}"/>
              </a:ext>
            </a:extLst>
          </p:cNvPr>
          <p:cNvSpPr>
            <a:spLocks noChangeAspect="1" noChangeShapeType="1"/>
          </p:cNvSpPr>
          <p:nvPr/>
        </p:nvSpPr>
        <p:spPr bwMode="auto">
          <a:xfrm>
            <a:off x="6699250" y="4924426"/>
            <a:ext cx="0" cy="2222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8" name="Line 32">
            <a:extLst>
              <a:ext uri="{FF2B5EF4-FFF2-40B4-BE49-F238E27FC236}">
                <a16:creationId xmlns:a16="http://schemas.microsoft.com/office/drawing/2014/main" id="{757062AC-F019-4DE5-B6BC-463D4CEB4969}"/>
              </a:ext>
            </a:extLst>
          </p:cNvPr>
          <p:cNvSpPr>
            <a:spLocks noChangeAspect="1" noChangeShapeType="1"/>
          </p:cNvSpPr>
          <p:nvPr/>
        </p:nvSpPr>
        <p:spPr bwMode="auto">
          <a:xfrm>
            <a:off x="7154863" y="4926014"/>
            <a:ext cx="0" cy="2063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9" name="Line 33">
            <a:extLst>
              <a:ext uri="{FF2B5EF4-FFF2-40B4-BE49-F238E27FC236}">
                <a16:creationId xmlns:a16="http://schemas.microsoft.com/office/drawing/2014/main" id="{067215FE-D70C-4BAC-A6F3-71978801D844}"/>
              </a:ext>
            </a:extLst>
          </p:cNvPr>
          <p:cNvSpPr>
            <a:spLocks noChangeAspect="1" noChangeShapeType="1"/>
          </p:cNvSpPr>
          <p:nvPr/>
        </p:nvSpPr>
        <p:spPr bwMode="auto">
          <a:xfrm>
            <a:off x="7602538" y="4902201"/>
            <a:ext cx="0" cy="11747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0" name="Line 34">
            <a:extLst>
              <a:ext uri="{FF2B5EF4-FFF2-40B4-BE49-F238E27FC236}">
                <a16:creationId xmlns:a16="http://schemas.microsoft.com/office/drawing/2014/main" id="{83FAC86B-F990-47B6-8294-785E26AF996F}"/>
              </a:ext>
            </a:extLst>
          </p:cNvPr>
          <p:cNvSpPr>
            <a:spLocks noChangeAspect="1" noChangeShapeType="1"/>
          </p:cNvSpPr>
          <p:nvPr/>
        </p:nvSpPr>
        <p:spPr bwMode="auto">
          <a:xfrm>
            <a:off x="8051800" y="4918075"/>
            <a:ext cx="0" cy="1905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1" name="Line 35">
            <a:extLst>
              <a:ext uri="{FF2B5EF4-FFF2-40B4-BE49-F238E27FC236}">
                <a16:creationId xmlns:a16="http://schemas.microsoft.com/office/drawing/2014/main" id="{F3FA2304-8CF6-4FA6-B1B1-B3021C1B775C}"/>
              </a:ext>
            </a:extLst>
          </p:cNvPr>
          <p:cNvSpPr>
            <a:spLocks noChangeAspect="1" noChangeShapeType="1"/>
          </p:cNvSpPr>
          <p:nvPr/>
        </p:nvSpPr>
        <p:spPr bwMode="auto">
          <a:xfrm>
            <a:off x="8512175" y="4914900"/>
            <a:ext cx="0" cy="10795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2" name="Line 36">
            <a:extLst>
              <a:ext uri="{FF2B5EF4-FFF2-40B4-BE49-F238E27FC236}">
                <a16:creationId xmlns:a16="http://schemas.microsoft.com/office/drawing/2014/main" id="{767C2222-9523-400F-9E92-D7590F5BC60A}"/>
              </a:ext>
            </a:extLst>
          </p:cNvPr>
          <p:cNvSpPr>
            <a:spLocks noChangeAspect="1" noChangeShapeType="1"/>
          </p:cNvSpPr>
          <p:nvPr/>
        </p:nvSpPr>
        <p:spPr bwMode="auto">
          <a:xfrm>
            <a:off x="8966200" y="4919664"/>
            <a:ext cx="0" cy="269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3" name="Line 37">
            <a:extLst>
              <a:ext uri="{FF2B5EF4-FFF2-40B4-BE49-F238E27FC236}">
                <a16:creationId xmlns:a16="http://schemas.microsoft.com/office/drawing/2014/main" id="{2FC0513B-F9D7-4C6B-BE8C-EDCA0AE99952}"/>
              </a:ext>
            </a:extLst>
          </p:cNvPr>
          <p:cNvSpPr>
            <a:spLocks noChangeAspect="1" noChangeShapeType="1"/>
          </p:cNvSpPr>
          <p:nvPr/>
        </p:nvSpPr>
        <p:spPr bwMode="auto">
          <a:xfrm>
            <a:off x="9417050" y="4899026"/>
            <a:ext cx="0" cy="12382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5" name="Line 39">
            <a:extLst>
              <a:ext uri="{FF2B5EF4-FFF2-40B4-BE49-F238E27FC236}">
                <a16:creationId xmlns:a16="http://schemas.microsoft.com/office/drawing/2014/main" id="{EC0C459C-D5A9-45FF-965D-E4E20F877D1C}"/>
              </a:ext>
            </a:extLst>
          </p:cNvPr>
          <p:cNvSpPr>
            <a:spLocks noChangeAspect="1" noChangeShapeType="1"/>
          </p:cNvSpPr>
          <p:nvPr/>
        </p:nvSpPr>
        <p:spPr bwMode="auto">
          <a:xfrm>
            <a:off x="6243638" y="4918076"/>
            <a:ext cx="0" cy="10477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6" name="Text Box 40">
            <a:extLst>
              <a:ext uri="{FF2B5EF4-FFF2-40B4-BE49-F238E27FC236}">
                <a16:creationId xmlns:a16="http://schemas.microsoft.com/office/drawing/2014/main" id="{4A8B99CE-89FE-43E6-83A5-836C168268D4}"/>
              </a:ext>
            </a:extLst>
          </p:cNvPr>
          <p:cNvSpPr txBox="1">
            <a:spLocks noChangeArrowheads="1"/>
          </p:cNvSpPr>
          <p:nvPr/>
        </p:nvSpPr>
        <p:spPr bwMode="auto">
          <a:xfrm>
            <a:off x="9785350" y="488315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i="1">
                <a:solidFill>
                  <a:srgbClr val="000099"/>
                </a:solidFill>
                <a:latin typeface="Times New Roman" panose="02020603050405020304" pitchFamily="18" charset="0"/>
              </a:rPr>
              <a:t>Năm</a:t>
            </a:r>
          </a:p>
        </p:txBody>
      </p:sp>
      <p:pic>
        <p:nvPicPr>
          <p:cNvPr id="29737" name="Picture 41">
            <a:extLst>
              <a:ext uri="{FF2B5EF4-FFF2-40B4-BE49-F238E27FC236}">
                <a16:creationId xmlns:a16="http://schemas.microsoft.com/office/drawing/2014/main" id="{B710D2B3-F2A5-4891-B1A8-6C17BAACA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70" t="27650" r="38148" b="51120"/>
          <a:stretch>
            <a:fillRect/>
          </a:stretch>
        </p:blipFill>
        <p:spPr bwMode="auto">
          <a:xfrm>
            <a:off x="6045200" y="5022851"/>
            <a:ext cx="4541838" cy="8794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79" name="Text Box 52">
            <a:extLst>
              <a:ext uri="{FF2B5EF4-FFF2-40B4-BE49-F238E27FC236}">
                <a16:creationId xmlns:a16="http://schemas.microsoft.com/office/drawing/2014/main" id="{3BDA7F2D-8BC6-433F-9406-612C34A50AD6}"/>
              </a:ext>
            </a:extLst>
          </p:cNvPr>
          <p:cNvSpPr txBox="1">
            <a:spLocks noChangeArrowheads="1"/>
          </p:cNvSpPr>
          <p:nvPr/>
        </p:nvSpPr>
        <p:spPr bwMode="auto">
          <a:xfrm>
            <a:off x="1524001" y="0"/>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solidFill>
                  <a:srgbClr val="FF0000"/>
                </a:solidFill>
                <a:latin typeface="Times New Roman" panose="02020603050405020304" pitchFamily="18" charset="0"/>
                <a:cs typeface="Times New Roman" panose="02020603050405020304" pitchFamily="18" charset="0"/>
              </a:rPr>
              <a:t>Các bước vẽ biểu đồ : </a:t>
            </a:r>
          </a:p>
        </p:txBody>
      </p:sp>
      <p:sp>
        <p:nvSpPr>
          <p:cNvPr id="10280" name="Text Box 53">
            <a:extLst>
              <a:ext uri="{FF2B5EF4-FFF2-40B4-BE49-F238E27FC236}">
                <a16:creationId xmlns:a16="http://schemas.microsoft.com/office/drawing/2014/main" id="{D082BED3-D506-43F0-98C9-2D874C2139B5}"/>
              </a:ext>
            </a:extLst>
          </p:cNvPr>
          <p:cNvSpPr txBox="1">
            <a:spLocks noChangeArrowheads="1"/>
          </p:cNvSpPr>
          <p:nvPr/>
        </p:nvSpPr>
        <p:spPr bwMode="auto">
          <a:xfrm>
            <a:off x="1524001" y="53340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1. Lập hệ trục tọa độ </a:t>
            </a:r>
          </a:p>
        </p:txBody>
      </p:sp>
      <p:sp>
        <p:nvSpPr>
          <p:cNvPr id="10281" name="Text Box 54">
            <a:extLst>
              <a:ext uri="{FF2B5EF4-FFF2-40B4-BE49-F238E27FC236}">
                <a16:creationId xmlns:a16="http://schemas.microsoft.com/office/drawing/2014/main" id="{5193B5C8-8537-4993-AFC4-6727A982D7C6}"/>
              </a:ext>
            </a:extLst>
          </p:cNvPr>
          <p:cNvSpPr txBox="1">
            <a:spLocks noChangeArrowheads="1"/>
          </p:cNvSpPr>
          <p:nvPr/>
        </p:nvSpPr>
        <p:spPr bwMode="auto">
          <a:xfrm>
            <a:off x="1524000" y="1143000"/>
            <a:ext cx="334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t>-</a:t>
            </a:r>
            <a:r>
              <a:rPr lang="en-US" altLang="en-US" sz="2400">
                <a:latin typeface="Times New Roman" panose="02020603050405020304" pitchFamily="18" charset="0"/>
                <a:cs typeface="Times New Roman" panose="02020603050405020304" pitchFamily="18" charset="0"/>
              </a:rPr>
              <a:t>Vẽ trục tung </a:t>
            </a:r>
            <a:r>
              <a:rPr lang="en-US" altLang="en-US" sz="2400" b="1">
                <a:latin typeface="Times New Roman" panose="02020603050405020304" pitchFamily="18" charset="0"/>
                <a:cs typeface="Times New Roman" panose="02020603050405020304" pitchFamily="18" charset="0"/>
              </a:rPr>
              <a:t>: </a:t>
            </a:r>
          </a:p>
        </p:txBody>
      </p:sp>
      <p:sp>
        <p:nvSpPr>
          <p:cNvPr id="29751" name="Text Box 55">
            <a:extLst>
              <a:ext uri="{FF2B5EF4-FFF2-40B4-BE49-F238E27FC236}">
                <a16:creationId xmlns:a16="http://schemas.microsoft.com/office/drawing/2014/main" id="{89B84BD5-E595-4D75-8AA7-6C5719F978F4}"/>
              </a:ext>
            </a:extLst>
          </p:cNvPr>
          <p:cNvSpPr txBox="1">
            <a:spLocks noChangeArrowheads="1"/>
          </p:cNvSpPr>
          <p:nvPr/>
        </p:nvSpPr>
        <p:spPr bwMode="auto">
          <a:xfrm>
            <a:off x="1524001" y="1676400"/>
            <a:ext cx="36417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-Vẽ trục hoành : </a:t>
            </a:r>
          </a:p>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Thể hiện các mốc năm 1995, 1998, 2000, 2002</a:t>
            </a:r>
          </a:p>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Khoảng cách 1cm =1 năm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51"/>
                                        </p:tgtEl>
                                        <p:attrNameLst>
                                          <p:attrName>style.visibility</p:attrName>
                                        </p:attrNameLst>
                                      </p:cBhvr>
                                      <p:to>
                                        <p:strVal val="visible"/>
                                      </p:to>
                                    </p:set>
                                    <p:animEffect transition="in" filter="box(in)">
                                      <p:cBhvr>
                                        <p:cTn id="7" dur="500"/>
                                        <p:tgtEl>
                                          <p:spTgt spid="29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9721"/>
                                        </p:tgtEl>
                                        <p:attrNameLst>
                                          <p:attrName>style.visibility</p:attrName>
                                        </p:attrNameLst>
                                      </p:cBhvr>
                                      <p:to>
                                        <p:strVal val="visible"/>
                                      </p:to>
                                    </p:set>
                                    <p:anim calcmode="lin" valueType="num">
                                      <p:cBhvr additive="base">
                                        <p:cTn id="12" dur="500" fill="hold"/>
                                        <p:tgtEl>
                                          <p:spTgt spid="29721"/>
                                        </p:tgtEl>
                                        <p:attrNameLst>
                                          <p:attrName>ppt_x</p:attrName>
                                        </p:attrNameLst>
                                      </p:cBhvr>
                                      <p:tavLst>
                                        <p:tav tm="0">
                                          <p:val>
                                            <p:strVal val="#ppt_x"/>
                                          </p:val>
                                        </p:tav>
                                        <p:tav tm="100000">
                                          <p:val>
                                            <p:strVal val="#ppt_x"/>
                                          </p:val>
                                        </p:tav>
                                      </p:tavLst>
                                    </p:anim>
                                    <p:anim calcmode="lin" valueType="num">
                                      <p:cBhvr additive="base">
                                        <p:cTn id="13" dur="500" fill="hold"/>
                                        <p:tgtEl>
                                          <p:spTgt spid="2972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722"/>
                                        </p:tgtEl>
                                        <p:attrNameLst>
                                          <p:attrName>style.visibility</p:attrName>
                                        </p:attrNameLst>
                                      </p:cBhvr>
                                      <p:to>
                                        <p:strVal val="visible"/>
                                      </p:to>
                                    </p:set>
                                    <p:animEffect transition="in" filter="wipe(left)">
                                      <p:cBhvr>
                                        <p:cTn id="18" dur="500"/>
                                        <p:tgtEl>
                                          <p:spTgt spid="297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grpId="1" nodeType="clickEffect">
                                  <p:stCondLst>
                                    <p:cond delay="0"/>
                                  </p:stCondLst>
                                  <p:childTnLst>
                                    <p:animMotion origin="layout" path="M -0.00504 0.00254 L 0.47014 0.00254 " pathEditMode="relative" rAng="0" ptsTypes="AA">
                                      <p:cBhvr>
                                        <p:cTn id="22" dur="3000" fill="hold"/>
                                        <p:tgtEl>
                                          <p:spTgt spid="29722"/>
                                        </p:tgtEl>
                                        <p:attrNameLst>
                                          <p:attrName>ppt_x</p:attrName>
                                          <p:attrName>ppt_y</p:attrName>
                                        </p:attrNameLst>
                                      </p:cBhvr>
                                      <p:rCtr x="23750" y="0"/>
                                    </p:animMotion>
                                  </p:childTnLst>
                                </p:cTn>
                              </p:par>
                              <p:par>
                                <p:cTn id="23" presetID="18" presetClass="entr" presetSubtype="6" fill="hold" nodeType="withEffect">
                                  <p:stCondLst>
                                    <p:cond delay="0"/>
                                  </p:stCondLst>
                                  <p:childTnLst>
                                    <p:set>
                                      <p:cBhvr>
                                        <p:cTn id="24" dur="1" fill="hold">
                                          <p:stCondLst>
                                            <p:cond delay="0"/>
                                          </p:stCondLst>
                                        </p:cTn>
                                        <p:tgtEl>
                                          <p:spTgt spid="29720"/>
                                        </p:tgtEl>
                                        <p:attrNameLst>
                                          <p:attrName>style.visibility</p:attrName>
                                        </p:attrNameLst>
                                      </p:cBhvr>
                                      <p:to>
                                        <p:strVal val="visible"/>
                                      </p:to>
                                    </p:set>
                                    <p:animEffect transition="in" filter="strips(downRight)">
                                      <p:cBhvr>
                                        <p:cTn id="25" dur="3000"/>
                                        <p:tgtEl>
                                          <p:spTgt spid="2972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xit" presetSubtype="1" fill="hold" grpId="2" nodeType="clickEffect">
                                  <p:stCondLst>
                                    <p:cond delay="0"/>
                                  </p:stCondLst>
                                  <p:childTnLst>
                                    <p:animEffect transition="out" filter="wipe(up)">
                                      <p:cBhvr>
                                        <p:cTn id="29" dur="500"/>
                                        <p:tgtEl>
                                          <p:spTgt spid="29722"/>
                                        </p:tgtEl>
                                      </p:cBhvr>
                                    </p:animEffect>
                                    <p:set>
                                      <p:cBhvr>
                                        <p:cTn id="30" dur="1" fill="hold">
                                          <p:stCondLst>
                                            <p:cond delay="499"/>
                                          </p:stCondLst>
                                        </p:cTn>
                                        <p:tgtEl>
                                          <p:spTgt spid="2972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xit" presetSubtype="4" fill="hold" nodeType="clickEffect">
                                  <p:stCondLst>
                                    <p:cond delay="0"/>
                                  </p:stCondLst>
                                  <p:childTnLst>
                                    <p:anim calcmode="lin" valueType="num">
                                      <p:cBhvr additive="base">
                                        <p:cTn id="34" dur="500"/>
                                        <p:tgtEl>
                                          <p:spTgt spid="29721"/>
                                        </p:tgtEl>
                                        <p:attrNameLst>
                                          <p:attrName>ppt_x</p:attrName>
                                        </p:attrNameLst>
                                      </p:cBhvr>
                                      <p:tavLst>
                                        <p:tav tm="0">
                                          <p:val>
                                            <p:strVal val="ppt_x"/>
                                          </p:val>
                                        </p:tav>
                                        <p:tav tm="100000">
                                          <p:val>
                                            <p:strVal val="ppt_x"/>
                                          </p:val>
                                        </p:tav>
                                      </p:tavLst>
                                    </p:anim>
                                    <p:anim calcmode="lin" valueType="num">
                                      <p:cBhvr additive="base">
                                        <p:cTn id="35" dur="500"/>
                                        <p:tgtEl>
                                          <p:spTgt spid="29721"/>
                                        </p:tgtEl>
                                        <p:attrNameLst>
                                          <p:attrName>ppt_y</p:attrName>
                                        </p:attrNameLst>
                                      </p:cBhvr>
                                      <p:tavLst>
                                        <p:tav tm="0">
                                          <p:val>
                                            <p:strVal val="ppt_y"/>
                                          </p:val>
                                        </p:tav>
                                        <p:tav tm="100000">
                                          <p:val>
                                            <p:strVal val="1+ppt_h/2"/>
                                          </p:val>
                                        </p:tav>
                                      </p:tavLst>
                                    </p:anim>
                                    <p:set>
                                      <p:cBhvr>
                                        <p:cTn id="36" dur="1" fill="hold">
                                          <p:stCondLst>
                                            <p:cond delay="499"/>
                                          </p:stCondLst>
                                        </p:cTn>
                                        <p:tgtEl>
                                          <p:spTgt spid="29721"/>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9736"/>
                                        </p:tgtEl>
                                        <p:attrNameLst>
                                          <p:attrName>style.visibility</p:attrName>
                                        </p:attrNameLst>
                                      </p:cBhvr>
                                      <p:to>
                                        <p:strVal val="visible"/>
                                      </p:to>
                                    </p:set>
                                    <p:animEffect transition="in" filter="box(in)">
                                      <p:cBhvr>
                                        <p:cTn id="41" dur="500"/>
                                        <p:tgtEl>
                                          <p:spTgt spid="2973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29737"/>
                                        </p:tgtEl>
                                        <p:attrNameLst>
                                          <p:attrName>style.visibility</p:attrName>
                                        </p:attrNameLst>
                                      </p:cBhvr>
                                      <p:to>
                                        <p:strVal val="visible"/>
                                      </p:to>
                                    </p:set>
                                    <p:anim calcmode="lin" valueType="num">
                                      <p:cBhvr additive="base">
                                        <p:cTn id="46" dur="500" fill="hold"/>
                                        <p:tgtEl>
                                          <p:spTgt spid="29737"/>
                                        </p:tgtEl>
                                        <p:attrNameLst>
                                          <p:attrName>ppt_x</p:attrName>
                                        </p:attrNameLst>
                                      </p:cBhvr>
                                      <p:tavLst>
                                        <p:tav tm="0">
                                          <p:val>
                                            <p:strVal val="#ppt_x"/>
                                          </p:val>
                                        </p:tav>
                                        <p:tav tm="100000">
                                          <p:val>
                                            <p:strVal val="#ppt_x"/>
                                          </p:val>
                                        </p:tav>
                                      </p:tavLst>
                                    </p:anim>
                                    <p:anim calcmode="lin" valueType="num">
                                      <p:cBhvr additive="base">
                                        <p:cTn id="47" dur="500" fill="hold"/>
                                        <p:tgtEl>
                                          <p:spTgt spid="29737"/>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3" fill="hold" nodeType="clickEffect">
                                  <p:stCondLst>
                                    <p:cond delay="0"/>
                                  </p:stCondLst>
                                  <p:childTnLst>
                                    <p:set>
                                      <p:cBhvr>
                                        <p:cTn id="51" dur="1" fill="hold">
                                          <p:stCondLst>
                                            <p:cond delay="0"/>
                                          </p:stCondLst>
                                        </p:cTn>
                                        <p:tgtEl>
                                          <p:spTgt spid="29735"/>
                                        </p:tgtEl>
                                        <p:attrNameLst>
                                          <p:attrName>style.visibility</p:attrName>
                                        </p:attrNameLst>
                                      </p:cBhvr>
                                      <p:to>
                                        <p:strVal val="visible"/>
                                      </p:to>
                                    </p:set>
                                    <p:animEffect transition="in" filter="strips(upRight)">
                                      <p:cBhvr>
                                        <p:cTn id="52" dur="500"/>
                                        <p:tgtEl>
                                          <p:spTgt spid="297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3" fill="hold" nodeType="clickEffect">
                                  <p:stCondLst>
                                    <p:cond delay="0"/>
                                  </p:stCondLst>
                                  <p:childTnLst>
                                    <p:set>
                                      <p:cBhvr>
                                        <p:cTn id="56" dur="1" fill="hold">
                                          <p:stCondLst>
                                            <p:cond delay="0"/>
                                          </p:stCondLst>
                                        </p:cTn>
                                        <p:tgtEl>
                                          <p:spTgt spid="29727"/>
                                        </p:tgtEl>
                                        <p:attrNameLst>
                                          <p:attrName>style.visibility</p:attrName>
                                        </p:attrNameLst>
                                      </p:cBhvr>
                                      <p:to>
                                        <p:strVal val="visible"/>
                                      </p:to>
                                    </p:set>
                                    <p:animEffect transition="in" filter="strips(upRight)">
                                      <p:cBhvr>
                                        <p:cTn id="57" dur="500"/>
                                        <p:tgtEl>
                                          <p:spTgt spid="2972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8" presetClass="entr" presetSubtype="3" fill="hold" nodeType="clickEffect">
                                  <p:stCondLst>
                                    <p:cond delay="0"/>
                                  </p:stCondLst>
                                  <p:childTnLst>
                                    <p:set>
                                      <p:cBhvr>
                                        <p:cTn id="61" dur="1" fill="hold">
                                          <p:stCondLst>
                                            <p:cond delay="0"/>
                                          </p:stCondLst>
                                        </p:cTn>
                                        <p:tgtEl>
                                          <p:spTgt spid="29728"/>
                                        </p:tgtEl>
                                        <p:attrNameLst>
                                          <p:attrName>style.visibility</p:attrName>
                                        </p:attrNameLst>
                                      </p:cBhvr>
                                      <p:to>
                                        <p:strVal val="visible"/>
                                      </p:to>
                                    </p:set>
                                    <p:animEffect transition="in" filter="strips(upRight)">
                                      <p:cBhvr>
                                        <p:cTn id="62" dur="500"/>
                                        <p:tgtEl>
                                          <p:spTgt spid="2972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8" presetClass="entr" presetSubtype="3" fill="hold" nodeType="clickEffect">
                                  <p:stCondLst>
                                    <p:cond delay="0"/>
                                  </p:stCondLst>
                                  <p:childTnLst>
                                    <p:set>
                                      <p:cBhvr>
                                        <p:cTn id="66" dur="1" fill="hold">
                                          <p:stCondLst>
                                            <p:cond delay="0"/>
                                          </p:stCondLst>
                                        </p:cTn>
                                        <p:tgtEl>
                                          <p:spTgt spid="29729"/>
                                        </p:tgtEl>
                                        <p:attrNameLst>
                                          <p:attrName>style.visibility</p:attrName>
                                        </p:attrNameLst>
                                      </p:cBhvr>
                                      <p:to>
                                        <p:strVal val="visible"/>
                                      </p:to>
                                    </p:set>
                                    <p:animEffect transition="in" filter="strips(upRight)">
                                      <p:cBhvr>
                                        <p:cTn id="67" dur="500"/>
                                        <p:tgtEl>
                                          <p:spTgt spid="2972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3" fill="hold" nodeType="clickEffect">
                                  <p:stCondLst>
                                    <p:cond delay="0"/>
                                  </p:stCondLst>
                                  <p:childTnLst>
                                    <p:set>
                                      <p:cBhvr>
                                        <p:cTn id="71" dur="1" fill="hold">
                                          <p:stCondLst>
                                            <p:cond delay="0"/>
                                          </p:stCondLst>
                                        </p:cTn>
                                        <p:tgtEl>
                                          <p:spTgt spid="29730"/>
                                        </p:tgtEl>
                                        <p:attrNameLst>
                                          <p:attrName>style.visibility</p:attrName>
                                        </p:attrNameLst>
                                      </p:cBhvr>
                                      <p:to>
                                        <p:strVal val="visible"/>
                                      </p:to>
                                    </p:set>
                                    <p:animEffect transition="in" filter="strips(upRight)">
                                      <p:cBhvr>
                                        <p:cTn id="72" dur="500"/>
                                        <p:tgtEl>
                                          <p:spTgt spid="297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3" fill="hold" nodeType="clickEffect">
                                  <p:stCondLst>
                                    <p:cond delay="0"/>
                                  </p:stCondLst>
                                  <p:childTnLst>
                                    <p:set>
                                      <p:cBhvr>
                                        <p:cTn id="76" dur="1" fill="hold">
                                          <p:stCondLst>
                                            <p:cond delay="0"/>
                                          </p:stCondLst>
                                        </p:cTn>
                                        <p:tgtEl>
                                          <p:spTgt spid="29731"/>
                                        </p:tgtEl>
                                        <p:attrNameLst>
                                          <p:attrName>style.visibility</p:attrName>
                                        </p:attrNameLst>
                                      </p:cBhvr>
                                      <p:to>
                                        <p:strVal val="visible"/>
                                      </p:to>
                                    </p:set>
                                    <p:animEffect transition="in" filter="strips(upRight)">
                                      <p:cBhvr>
                                        <p:cTn id="77" dur="500"/>
                                        <p:tgtEl>
                                          <p:spTgt spid="2973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3" fill="hold" nodeType="clickEffect">
                                  <p:stCondLst>
                                    <p:cond delay="0"/>
                                  </p:stCondLst>
                                  <p:childTnLst>
                                    <p:set>
                                      <p:cBhvr>
                                        <p:cTn id="81" dur="1" fill="hold">
                                          <p:stCondLst>
                                            <p:cond delay="0"/>
                                          </p:stCondLst>
                                        </p:cTn>
                                        <p:tgtEl>
                                          <p:spTgt spid="29732"/>
                                        </p:tgtEl>
                                        <p:attrNameLst>
                                          <p:attrName>style.visibility</p:attrName>
                                        </p:attrNameLst>
                                      </p:cBhvr>
                                      <p:to>
                                        <p:strVal val="visible"/>
                                      </p:to>
                                    </p:set>
                                    <p:animEffect transition="in" filter="strips(upRight)">
                                      <p:cBhvr>
                                        <p:cTn id="82" dur="500"/>
                                        <p:tgtEl>
                                          <p:spTgt spid="2973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8" presetClass="entr" presetSubtype="3" fill="hold" nodeType="clickEffect">
                                  <p:stCondLst>
                                    <p:cond delay="0"/>
                                  </p:stCondLst>
                                  <p:childTnLst>
                                    <p:set>
                                      <p:cBhvr>
                                        <p:cTn id="86" dur="1" fill="hold">
                                          <p:stCondLst>
                                            <p:cond delay="0"/>
                                          </p:stCondLst>
                                        </p:cTn>
                                        <p:tgtEl>
                                          <p:spTgt spid="29733"/>
                                        </p:tgtEl>
                                        <p:attrNameLst>
                                          <p:attrName>style.visibility</p:attrName>
                                        </p:attrNameLst>
                                      </p:cBhvr>
                                      <p:to>
                                        <p:strVal val="visible"/>
                                      </p:to>
                                    </p:set>
                                    <p:animEffect transition="in" filter="strips(upRight)">
                                      <p:cBhvr>
                                        <p:cTn id="87" dur="500"/>
                                        <p:tgtEl>
                                          <p:spTgt spid="2973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 presetClass="exit" presetSubtype="4" fill="hold" nodeType="clickEffect">
                                  <p:stCondLst>
                                    <p:cond delay="0"/>
                                  </p:stCondLst>
                                  <p:childTnLst>
                                    <p:anim calcmode="lin" valueType="num">
                                      <p:cBhvr additive="base">
                                        <p:cTn id="91" dur="500"/>
                                        <p:tgtEl>
                                          <p:spTgt spid="29737"/>
                                        </p:tgtEl>
                                        <p:attrNameLst>
                                          <p:attrName>ppt_x</p:attrName>
                                        </p:attrNameLst>
                                      </p:cBhvr>
                                      <p:tavLst>
                                        <p:tav tm="0">
                                          <p:val>
                                            <p:strVal val="ppt_x"/>
                                          </p:val>
                                        </p:tav>
                                        <p:tav tm="100000">
                                          <p:val>
                                            <p:strVal val="ppt_x"/>
                                          </p:val>
                                        </p:tav>
                                      </p:tavLst>
                                    </p:anim>
                                    <p:anim calcmode="lin" valueType="num">
                                      <p:cBhvr additive="base">
                                        <p:cTn id="92" dur="500"/>
                                        <p:tgtEl>
                                          <p:spTgt spid="29737"/>
                                        </p:tgtEl>
                                        <p:attrNameLst>
                                          <p:attrName>ppt_y</p:attrName>
                                        </p:attrNameLst>
                                      </p:cBhvr>
                                      <p:tavLst>
                                        <p:tav tm="0">
                                          <p:val>
                                            <p:strVal val="ppt_y"/>
                                          </p:val>
                                        </p:tav>
                                        <p:tav tm="100000">
                                          <p:val>
                                            <p:strVal val="1+ppt_h/2"/>
                                          </p:val>
                                        </p:tav>
                                      </p:tavLst>
                                    </p:anim>
                                    <p:set>
                                      <p:cBhvr>
                                        <p:cTn id="93" dur="1" fill="hold">
                                          <p:stCondLst>
                                            <p:cond delay="499"/>
                                          </p:stCondLst>
                                        </p:cTn>
                                        <p:tgtEl>
                                          <p:spTgt spid="29737"/>
                                        </p:tgtEl>
                                        <p:attrNameLst>
                                          <p:attrName>style.visibility</p:attrName>
                                        </p:attrNameLst>
                                      </p:cBhvr>
                                      <p:to>
                                        <p:strVal val="hidden"/>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9723"/>
                                        </p:tgtEl>
                                        <p:attrNameLst>
                                          <p:attrName>style.visibility</p:attrName>
                                        </p:attrNameLst>
                                      </p:cBhvr>
                                      <p:to>
                                        <p:strVal val="visible"/>
                                      </p:to>
                                    </p:set>
                                    <p:animEffect transition="in" filter="box(in)">
                                      <p:cBhvr>
                                        <p:cTn id="98" dur="500"/>
                                        <p:tgtEl>
                                          <p:spTgt spid="2972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16" fill="hold" grpId="0" nodeType="clickEffect">
                                  <p:stCondLst>
                                    <p:cond delay="0"/>
                                  </p:stCondLst>
                                  <p:childTnLst>
                                    <p:set>
                                      <p:cBhvr>
                                        <p:cTn id="102" dur="1" fill="hold">
                                          <p:stCondLst>
                                            <p:cond delay="0"/>
                                          </p:stCondLst>
                                        </p:cTn>
                                        <p:tgtEl>
                                          <p:spTgt spid="29724"/>
                                        </p:tgtEl>
                                        <p:attrNameLst>
                                          <p:attrName>style.visibility</p:attrName>
                                        </p:attrNameLst>
                                      </p:cBhvr>
                                      <p:to>
                                        <p:strVal val="visible"/>
                                      </p:to>
                                    </p:set>
                                    <p:animEffect transition="in" filter="box(in)">
                                      <p:cBhvr>
                                        <p:cTn id="103" dur="500"/>
                                        <p:tgtEl>
                                          <p:spTgt spid="29724"/>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 presetClass="entr" presetSubtype="16" fill="hold" grpId="0" nodeType="clickEffect">
                                  <p:stCondLst>
                                    <p:cond delay="0"/>
                                  </p:stCondLst>
                                  <p:childTnLst>
                                    <p:set>
                                      <p:cBhvr>
                                        <p:cTn id="107" dur="1" fill="hold">
                                          <p:stCondLst>
                                            <p:cond delay="0"/>
                                          </p:stCondLst>
                                        </p:cTn>
                                        <p:tgtEl>
                                          <p:spTgt spid="29725"/>
                                        </p:tgtEl>
                                        <p:attrNameLst>
                                          <p:attrName>style.visibility</p:attrName>
                                        </p:attrNameLst>
                                      </p:cBhvr>
                                      <p:to>
                                        <p:strVal val="visible"/>
                                      </p:to>
                                    </p:set>
                                    <p:animEffect transition="in" filter="box(in)">
                                      <p:cBhvr>
                                        <p:cTn id="108" dur="500"/>
                                        <p:tgtEl>
                                          <p:spTgt spid="29725"/>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4" presetClass="entr" presetSubtype="16" fill="hold" grpId="0" nodeType="clickEffect">
                                  <p:stCondLst>
                                    <p:cond delay="0"/>
                                  </p:stCondLst>
                                  <p:childTnLst>
                                    <p:set>
                                      <p:cBhvr>
                                        <p:cTn id="112" dur="1" fill="hold">
                                          <p:stCondLst>
                                            <p:cond delay="0"/>
                                          </p:stCondLst>
                                        </p:cTn>
                                        <p:tgtEl>
                                          <p:spTgt spid="29726"/>
                                        </p:tgtEl>
                                        <p:attrNameLst>
                                          <p:attrName>style.visibility</p:attrName>
                                        </p:attrNameLst>
                                      </p:cBhvr>
                                      <p:to>
                                        <p:strVal val="visible"/>
                                      </p:to>
                                    </p:set>
                                    <p:animEffect transition="in" filter="box(in)">
                                      <p:cBhvr>
                                        <p:cTn id="113" dur="500"/>
                                        <p:tgtEl>
                                          <p:spTgt spid="29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2" grpId="0"/>
      <p:bldP spid="29722" grpId="1"/>
      <p:bldP spid="29722" grpId="2"/>
      <p:bldP spid="29723" grpId="0"/>
      <p:bldP spid="29724" grpId="0"/>
      <p:bldP spid="29725" grpId="0"/>
      <p:bldP spid="29726" grpId="0"/>
      <p:bldP spid="29736" grpId="0"/>
      <p:bldP spid="297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0631A5B0-FCBD-4DCE-8416-06C263C6D6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47DD3FB-9B8E-4D0A-9A58-FFDE73E36FD0}" type="slidenum">
              <a:rPr lang="en-US" altLang="en-US" sz="1200">
                <a:solidFill>
                  <a:srgbClr val="898989"/>
                </a:solidFill>
              </a:rPr>
              <a:pPr>
                <a:spcBef>
                  <a:spcPct val="0"/>
                </a:spcBef>
                <a:buFontTx/>
                <a:buNone/>
              </a:pPr>
              <a:t>7</a:t>
            </a:fld>
            <a:endParaRPr lang="en-US" altLang="en-US" sz="1200">
              <a:solidFill>
                <a:srgbClr val="898989"/>
              </a:solidFill>
            </a:endParaRPr>
          </a:p>
        </p:txBody>
      </p:sp>
      <p:sp>
        <p:nvSpPr>
          <p:cNvPr id="12291" name="Line 2">
            <a:extLst>
              <a:ext uri="{FF2B5EF4-FFF2-40B4-BE49-F238E27FC236}">
                <a16:creationId xmlns:a16="http://schemas.microsoft.com/office/drawing/2014/main" id="{21D12DFD-CD7C-4341-A30D-174A54E93AC9}"/>
              </a:ext>
            </a:extLst>
          </p:cNvPr>
          <p:cNvSpPr>
            <a:spLocks noChangeAspect="1" noChangeShapeType="1"/>
          </p:cNvSpPr>
          <p:nvPr/>
        </p:nvSpPr>
        <p:spPr bwMode="auto">
          <a:xfrm flipH="1" flipV="1">
            <a:off x="6245225" y="1130301"/>
            <a:ext cx="1588" cy="3794125"/>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2" name="Text Box 3">
            <a:extLst>
              <a:ext uri="{FF2B5EF4-FFF2-40B4-BE49-F238E27FC236}">
                <a16:creationId xmlns:a16="http://schemas.microsoft.com/office/drawing/2014/main" id="{F3580886-FAF3-4BC0-AE29-9EA4CCCD1CA7}"/>
              </a:ext>
            </a:extLst>
          </p:cNvPr>
          <p:cNvSpPr txBox="1">
            <a:spLocks noChangeArrowheads="1"/>
          </p:cNvSpPr>
          <p:nvPr/>
        </p:nvSpPr>
        <p:spPr bwMode="auto">
          <a:xfrm>
            <a:off x="5481639" y="425291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105</a:t>
            </a:r>
          </a:p>
        </p:txBody>
      </p:sp>
      <p:sp>
        <p:nvSpPr>
          <p:cNvPr id="12293" name="Text Box 4">
            <a:extLst>
              <a:ext uri="{FF2B5EF4-FFF2-40B4-BE49-F238E27FC236}">
                <a16:creationId xmlns:a16="http://schemas.microsoft.com/office/drawing/2014/main" id="{EE42BAE9-E8A0-4E91-8009-04DA4B465BC3}"/>
              </a:ext>
            </a:extLst>
          </p:cNvPr>
          <p:cNvSpPr txBox="1">
            <a:spLocks noChangeArrowheads="1"/>
          </p:cNvSpPr>
          <p:nvPr/>
        </p:nvSpPr>
        <p:spPr bwMode="auto">
          <a:xfrm>
            <a:off x="5475289" y="472122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100</a:t>
            </a:r>
          </a:p>
        </p:txBody>
      </p:sp>
      <p:sp>
        <p:nvSpPr>
          <p:cNvPr id="12294" name="Text Box 5">
            <a:extLst>
              <a:ext uri="{FF2B5EF4-FFF2-40B4-BE49-F238E27FC236}">
                <a16:creationId xmlns:a16="http://schemas.microsoft.com/office/drawing/2014/main" id="{EB13945E-EDB1-4C5E-8298-14FCCFC18269}"/>
              </a:ext>
            </a:extLst>
          </p:cNvPr>
          <p:cNvSpPr txBox="1">
            <a:spLocks noChangeArrowheads="1"/>
          </p:cNvSpPr>
          <p:nvPr/>
        </p:nvSpPr>
        <p:spPr bwMode="auto">
          <a:xfrm>
            <a:off x="5487989" y="3360738"/>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115</a:t>
            </a:r>
          </a:p>
        </p:txBody>
      </p:sp>
      <p:sp>
        <p:nvSpPr>
          <p:cNvPr id="12295" name="Text Box 6">
            <a:extLst>
              <a:ext uri="{FF2B5EF4-FFF2-40B4-BE49-F238E27FC236}">
                <a16:creationId xmlns:a16="http://schemas.microsoft.com/office/drawing/2014/main" id="{A3D29533-6FCA-4A74-B0B1-8ED8F292FC5D}"/>
              </a:ext>
            </a:extLst>
          </p:cNvPr>
          <p:cNvSpPr txBox="1">
            <a:spLocks noChangeArrowheads="1"/>
          </p:cNvSpPr>
          <p:nvPr/>
        </p:nvSpPr>
        <p:spPr bwMode="auto">
          <a:xfrm>
            <a:off x="5481639" y="38036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110</a:t>
            </a:r>
          </a:p>
        </p:txBody>
      </p:sp>
      <p:sp>
        <p:nvSpPr>
          <p:cNvPr id="12296" name="Text Box 7">
            <a:extLst>
              <a:ext uri="{FF2B5EF4-FFF2-40B4-BE49-F238E27FC236}">
                <a16:creationId xmlns:a16="http://schemas.microsoft.com/office/drawing/2014/main" id="{D20E4A12-4AC3-40D0-A9D5-783AB534E286}"/>
              </a:ext>
            </a:extLst>
          </p:cNvPr>
          <p:cNvSpPr txBox="1">
            <a:spLocks noChangeArrowheads="1"/>
          </p:cNvSpPr>
          <p:nvPr/>
        </p:nvSpPr>
        <p:spPr bwMode="auto">
          <a:xfrm>
            <a:off x="5491164" y="24431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125</a:t>
            </a:r>
          </a:p>
        </p:txBody>
      </p:sp>
      <p:sp>
        <p:nvSpPr>
          <p:cNvPr id="12297" name="Text Box 8">
            <a:extLst>
              <a:ext uri="{FF2B5EF4-FFF2-40B4-BE49-F238E27FC236}">
                <a16:creationId xmlns:a16="http://schemas.microsoft.com/office/drawing/2014/main" id="{88755D45-0C21-47DE-AD40-3C22538A0E57}"/>
              </a:ext>
            </a:extLst>
          </p:cNvPr>
          <p:cNvSpPr txBox="1">
            <a:spLocks noChangeArrowheads="1"/>
          </p:cNvSpPr>
          <p:nvPr/>
        </p:nvSpPr>
        <p:spPr bwMode="auto">
          <a:xfrm>
            <a:off x="5481639" y="29114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120</a:t>
            </a:r>
          </a:p>
        </p:txBody>
      </p:sp>
      <p:sp>
        <p:nvSpPr>
          <p:cNvPr id="12298" name="Text Box 9">
            <a:extLst>
              <a:ext uri="{FF2B5EF4-FFF2-40B4-BE49-F238E27FC236}">
                <a16:creationId xmlns:a16="http://schemas.microsoft.com/office/drawing/2014/main" id="{06A13F69-A0F5-466F-A085-D238CC305985}"/>
              </a:ext>
            </a:extLst>
          </p:cNvPr>
          <p:cNvSpPr txBox="1">
            <a:spLocks noChangeArrowheads="1"/>
          </p:cNvSpPr>
          <p:nvPr/>
        </p:nvSpPr>
        <p:spPr bwMode="auto">
          <a:xfrm>
            <a:off x="5500689" y="15430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135</a:t>
            </a:r>
          </a:p>
        </p:txBody>
      </p:sp>
      <p:sp>
        <p:nvSpPr>
          <p:cNvPr id="12299" name="Text Box 10">
            <a:extLst>
              <a:ext uri="{FF2B5EF4-FFF2-40B4-BE49-F238E27FC236}">
                <a16:creationId xmlns:a16="http://schemas.microsoft.com/office/drawing/2014/main" id="{2F06B47B-C1BF-4546-BFF1-2954478C894E}"/>
              </a:ext>
            </a:extLst>
          </p:cNvPr>
          <p:cNvSpPr txBox="1">
            <a:spLocks noChangeArrowheads="1"/>
          </p:cNvSpPr>
          <p:nvPr/>
        </p:nvSpPr>
        <p:spPr bwMode="auto">
          <a:xfrm>
            <a:off x="5491164" y="19986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130</a:t>
            </a:r>
          </a:p>
        </p:txBody>
      </p:sp>
      <p:sp>
        <p:nvSpPr>
          <p:cNvPr id="12300" name="Text Box 11">
            <a:extLst>
              <a:ext uri="{FF2B5EF4-FFF2-40B4-BE49-F238E27FC236}">
                <a16:creationId xmlns:a16="http://schemas.microsoft.com/office/drawing/2014/main" id="{15D0BD3E-833C-4285-8265-9EC8F62265B3}"/>
              </a:ext>
            </a:extLst>
          </p:cNvPr>
          <p:cNvSpPr txBox="1">
            <a:spLocks noChangeArrowheads="1"/>
          </p:cNvSpPr>
          <p:nvPr/>
        </p:nvSpPr>
        <p:spPr bwMode="auto">
          <a:xfrm>
            <a:off x="5657850" y="765176"/>
            <a:ext cx="1214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i="1">
                <a:solidFill>
                  <a:srgbClr val="000099"/>
                </a:solidFill>
                <a:latin typeface="Times New Roman" panose="02020603050405020304" pitchFamily="18" charset="0"/>
              </a:rPr>
              <a:t>Tỉ lệ (%)</a:t>
            </a:r>
          </a:p>
        </p:txBody>
      </p:sp>
      <p:sp>
        <p:nvSpPr>
          <p:cNvPr id="12301" name="Line 12">
            <a:extLst>
              <a:ext uri="{FF2B5EF4-FFF2-40B4-BE49-F238E27FC236}">
                <a16:creationId xmlns:a16="http://schemas.microsoft.com/office/drawing/2014/main" id="{3B56DDC7-6723-4286-BC95-895B4DC58FFF}"/>
              </a:ext>
            </a:extLst>
          </p:cNvPr>
          <p:cNvSpPr>
            <a:spLocks noChangeAspect="1" noChangeShapeType="1"/>
          </p:cNvSpPr>
          <p:nvPr/>
        </p:nvSpPr>
        <p:spPr bwMode="auto">
          <a:xfrm flipH="1">
            <a:off x="6169025" y="3995739"/>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 name="Line 13">
            <a:extLst>
              <a:ext uri="{FF2B5EF4-FFF2-40B4-BE49-F238E27FC236}">
                <a16:creationId xmlns:a16="http://schemas.microsoft.com/office/drawing/2014/main" id="{C07D13F6-BD31-47F9-B55D-F54DCC5128F6}"/>
              </a:ext>
            </a:extLst>
          </p:cNvPr>
          <p:cNvSpPr>
            <a:spLocks noChangeAspect="1" noChangeShapeType="1"/>
          </p:cNvSpPr>
          <p:nvPr/>
        </p:nvSpPr>
        <p:spPr bwMode="auto">
          <a:xfrm flipH="1">
            <a:off x="6165850" y="445135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 name="Line 14">
            <a:extLst>
              <a:ext uri="{FF2B5EF4-FFF2-40B4-BE49-F238E27FC236}">
                <a16:creationId xmlns:a16="http://schemas.microsoft.com/office/drawing/2014/main" id="{B71616B6-A371-434F-9999-4C05B8F5AC0A}"/>
              </a:ext>
            </a:extLst>
          </p:cNvPr>
          <p:cNvSpPr>
            <a:spLocks noChangeAspect="1" noChangeShapeType="1"/>
          </p:cNvSpPr>
          <p:nvPr/>
        </p:nvSpPr>
        <p:spPr bwMode="auto">
          <a:xfrm flipH="1">
            <a:off x="6172200" y="30988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15">
            <a:extLst>
              <a:ext uri="{FF2B5EF4-FFF2-40B4-BE49-F238E27FC236}">
                <a16:creationId xmlns:a16="http://schemas.microsoft.com/office/drawing/2014/main" id="{95B08366-7924-4838-B91F-3A02D2B8787D}"/>
              </a:ext>
            </a:extLst>
          </p:cNvPr>
          <p:cNvSpPr>
            <a:spLocks noChangeAspect="1" noChangeShapeType="1"/>
          </p:cNvSpPr>
          <p:nvPr/>
        </p:nvSpPr>
        <p:spPr bwMode="auto">
          <a:xfrm flipH="1">
            <a:off x="6169025" y="355441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5" name="Line 16">
            <a:extLst>
              <a:ext uri="{FF2B5EF4-FFF2-40B4-BE49-F238E27FC236}">
                <a16:creationId xmlns:a16="http://schemas.microsoft.com/office/drawing/2014/main" id="{8F7FDEEF-810A-48FA-884A-BA92760D6681}"/>
              </a:ext>
            </a:extLst>
          </p:cNvPr>
          <p:cNvSpPr>
            <a:spLocks noChangeAspect="1" noChangeShapeType="1"/>
          </p:cNvSpPr>
          <p:nvPr/>
        </p:nvSpPr>
        <p:spPr bwMode="auto">
          <a:xfrm flipH="1">
            <a:off x="6169025" y="21844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6" name="Line 17">
            <a:extLst>
              <a:ext uri="{FF2B5EF4-FFF2-40B4-BE49-F238E27FC236}">
                <a16:creationId xmlns:a16="http://schemas.microsoft.com/office/drawing/2014/main" id="{CEEF28D8-3881-4B4D-BCC6-6858ABC21355}"/>
              </a:ext>
            </a:extLst>
          </p:cNvPr>
          <p:cNvSpPr>
            <a:spLocks noChangeAspect="1" noChangeShapeType="1"/>
          </p:cNvSpPr>
          <p:nvPr/>
        </p:nvSpPr>
        <p:spPr bwMode="auto">
          <a:xfrm flipH="1">
            <a:off x="6165850" y="264001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7" name="Line 18">
            <a:extLst>
              <a:ext uri="{FF2B5EF4-FFF2-40B4-BE49-F238E27FC236}">
                <a16:creationId xmlns:a16="http://schemas.microsoft.com/office/drawing/2014/main" id="{23CF25FD-6E3E-4E30-B840-673A02C95AC4}"/>
              </a:ext>
            </a:extLst>
          </p:cNvPr>
          <p:cNvSpPr>
            <a:spLocks noChangeAspect="1" noChangeShapeType="1"/>
          </p:cNvSpPr>
          <p:nvPr/>
        </p:nvSpPr>
        <p:spPr bwMode="auto">
          <a:xfrm flipH="1">
            <a:off x="6169025" y="173196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8" name="Line 19">
            <a:extLst>
              <a:ext uri="{FF2B5EF4-FFF2-40B4-BE49-F238E27FC236}">
                <a16:creationId xmlns:a16="http://schemas.microsoft.com/office/drawing/2014/main" id="{FBB69A34-0E6C-4738-B9BB-7729475C9BC6}"/>
              </a:ext>
            </a:extLst>
          </p:cNvPr>
          <p:cNvSpPr>
            <a:spLocks noChangeAspect="1" noChangeShapeType="1"/>
          </p:cNvSpPr>
          <p:nvPr/>
        </p:nvSpPr>
        <p:spPr bwMode="auto">
          <a:xfrm flipH="1">
            <a:off x="6170613" y="490696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9" name="Line 20">
            <a:extLst>
              <a:ext uri="{FF2B5EF4-FFF2-40B4-BE49-F238E27FC236}">
                <a16:creationId xmlns:a16="http://schemas.microsoft.com/office/drawing/2014/main" id="{D786E4EF-B44C-437B-998D-A9D5D03E24B2}"/>
              </a:ext>
            </a:extLst>
          </p:cNvPr>
          <p:cNvSpPr>
            <a:spLocks noChangeAspect="1" noChangeShapeType="1"/>
          </p:cNvSpPr>
          <p:nvPr/>
        </p:nvSpPr>
        <p:spPr bwMode="auto">
          <a:xfrm flipV="1">
            <a:off x="6234114" y="4908550"/>
            <a:ext cx="426402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3" name="Text Box 21">
            <a:extLst>
              <a:ext uri="{FF2B5EF4-FFF2-40B4-BE49-F238E27FC236}">
                <a16:creationId xmlns:a16="http://schemas.microsoft.com/office/drawing/2014/main" id="{0B202363-C553-4609-BB1E-6B83C1D08202}"/>
              </a:ext>
            </a:extLst>
          </p:cNvPr>
          <p:cNvSpPr txBox="1">
            <a:spLocks noChangeArrowheads="1"/>
          </p:cNvSpPr>
          <p:nvPr/>
        </p:nvSpPr>
        <p:spPr bwMode="auto">
          <a:xfrm>
            <a:off x="6134100" y="4397376"/>
            <a:ext cx="762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800" b="1">
                <a:solidFill>
                  <a:srgbClr val="CC3300"/>
                </a:solidFill>
                <a:latin typeface=".VnTime" panose="020B7200000000000000" pitchFamily="34" charset="0"/>
                <a:sym typeface="Wingdings" panose="05000000000000000000" pitchFamily="2" charset="2"/>
              </a:rPr>
              <a:t></a:t>
            </a:r>
          </a:p>
        </p:txBody>
      </p:sp>
      <p:sp>
        <p:nvSpPr>
          <p:cNvPr id="12311" name="Text Box 22">
            <a:extLst>
              <a:ext uri="{FF2B5EF4-FFF2-40B4-BE49-F238E27FC236}">
                <a16:creationId xmlns:a16="http://schemas.microsoft.com/office/drawing/2014/main" id="{9B0AA306-CA40-4BAF-AD6B-8FCDA34167DA}"/>
              </a:ext>
            </a:extLst>
          </p:cNvPr>
          <p:cNvSpPr txBox="1">
            <a:spLocks noChangeArrowheads="1"/>
          </p:cNvSpPr>
          <p:nvPr/>
        </p:nvSpPr>
        <p:spPr bwMode="auto">
          <a:xfrm>
            <a:off x="5788026"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1995</a:t>
            </a:r>
          </a:p>
        </p:txBody>
      </p:sp>
      <p:sp>
        <p:nvSpPr>
          <p:cNvPr id="12312" name="Text Box 23">
            <a:extLst>
              <a:ext uri="{FF2B5EF4-FFF2-40B4-BE49-F238E27FC236}">
                <a16:creationId xmlns:a16="http://schemas.microsoft.com/office/drawing/2014/main" id="{C0472F59-9896-48E4-875A-5B76C026A7CC}"/>
              </a:ext>
            </a:extLst>
          </p:cNvPr>
          <p:cNvSpPr txBox="1">
            <a:spLocks noChangeArrowheads="1"/>
          </p:cNvSpPr>
          <p:nvPr/>
        </p:nvSpPr>
        <p:spPr bwMode="auto">
          <a:xfrm>
            <a:off x="7143751"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1998</a:t>
            </a:r>
          </a:p>
        </p:txBody>
      </p:sp>
      <p:sp>
        <p:nvSpPr>
          <p:cNvPr id="12313" name="Text Box 24">
            <a:extLst>
              <a:ext uri="{FF2B5EF4-FFF2-40B4-BE49-F238E27FC236}">
                <a16:creationId xmlns:a16="http://schemas.microsoft.com/office/drawing/2014/main" id="{B7B1E094-E701-4288-9BE0-6EF4ED61EB75}"/>
              </a:ext>
            </a:extLst>
          </p:cNvPr>
          <p:cNvSpPr txBox="1">
            <a:spLocks noChangeArrowheads="1"/>
          </p:cNvSpPr>
          <p:nvPr/>
        </p:nvSpPr>
        <p:spPr bwMode="auto">
          <a:xfrm>
            <a:off x="8054976"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2000</a:t>
            </a:r>
          </a:p>
        </p:txBody>
      </p:sp>
      <p:sp>
        <p:nvSpPr>
          <p:cNvPr id="12314" name="Text Box 25">
            <a:extLst>
              <a:ext uri="{FF2B5EF4-FFF2-40B4-BE49-F238E27FC236}">
                <a16:creationId xmlns:a16="http://schemas.microsoft.com/office/drawing/2014/main" id="{2AD15906-353D-4E32-9DC2-190B8F6D05EB}"/>
              </a:ext>
            </a:extLst>
          </p:cNvPr>
          <p:cNvSpPr txBox="1">
            <a:spLocks noChangeArrowheads="1"/>
          </p:cNvSpPr>
          <p:nvPr/>
        </p:nvSpPr>
        <p:spPr bwMode="auto">
          <a:xfrm>
            <a:off x="8974139"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2002</a:t>
            </a:r>
          </a:p>
        </p:txBody>
      </p:sp>
      <p:sp>
        <p:nvSpPr>
          <p:cNvPr id="12315" name="Line 26">
            <a:extLst>
              <a:ext uri="{FF2B5EF4-FFF2-40B4-BE49-F238E27FC236}">
                <a16:creationId xmlns:a16="http://schemas.microsoft.com/office/drawing/2014/main" id="{D1046CA7-9FC5-42C3-BE4E-D8C386D72A16}"/>
              </a:ext>
            </a:extLst>
          </p:cNvPr>
          <p:cNvSpPr>
            <a:spLocks noChangeAspect="1" noChangeShapeType="1"/>
          </p:cNvSpPr>
          <p:nvPr/>
        </p:nvSpPr>
        <p:spPr bwMode="auto">
          <a:xfrm>
            <a:off x="6699250" y="4924426"/>
            <a:ext cx="0" cy="2222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6" name="Line 27">
            <a:extLst>
              <a:ext uri="{FF2B5EF4-FFF2-40B4-BE49-F238E27FC236}">
                <a16:creationId xmlns:a16="http://schemas.microsoft.com/office/drawing/2014/main" id="{D54171F7-F97A-4C08-B827-130C4243662D}"/>
              </a:ext>
            </a:extLst>
          </p:cNvPr>
          <p:cNvSpPr>
            <a:spLocks noChangeAspect="1" noChangeShapeType="1"/>
          </p:cNvSpPr>
          <p:nvPr/>
        </p:nvSpPr>
        <p:spPr bwMode="auto">
          <a:xfrm>
            <a:off x="7154863" y="4926014"/>
            <a:ext cx="0" cy="2063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7" name="Line 28">
            <a:extLst>
              <a:ext uri="{FF2B5EF4-FFF2-40B4-BE49-F238E27FC236}">
                <a16:creationId xmlns:a16="http://schemas.microsoft.com/office/drawing/2014/main" id="{0CBAE8CC-AE40-4930-B726-89E0BE784774}"/>
              </a:ext>
            </a:extLst>
          </p:cNvPr>
          <p:cNvSpPr>
            <a:spLocks noChangeAspect="1" noChangeShapeType="1"/>
          </p:cNvSpPr>
          <p:nvPr/>
        </p:nvSpPr>
        <p:spPr bwMode="auto">
          <a:xfrm>
            <a:off x="7602538" y="4902201"/>
            <a:ext cx="0" cy="11747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8" name="Line 29">
            <a:extLst>
              <a:ext uri="{FF2B5EF4-FFF2-40B4-BE49-F238E27FC236}">
                <a16:creationId xmlns:a16="http://schemas.microsoft.com/office/drawing/2014/main" id="{3266160F-B0B0-4E3D-9EF9-459434B372A7}"/>
              </a:ext>
            </a:extLst>
          </p:cNvPr>
          <p:cNvSpPr>
            <a:spLocks noChangeAspect="1" noChangeShapeType="1"/>
          </p:cNvSpPr>
          <p:nvPr/>
        </p:nvSpPr>
        <p:spPr bwMode="auto">
          <a:xfrm>
            <a:off x="8051800" y="4918075"/>
            <a:ext cx="0" cy="1905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9" name="Line 30">
            <a:extLst>
              <a:ext uri="{FF2B5EF4-FFF2-40B4-BE49-F238E27FC236}">
                <a16:creationId xmlns:a16="http://schemas.microsoft.com/office/drawing/2014/main" id="{8608BE77-3930-4BB4-B375-CE510A8FAFE8}"/>
              </a:ext>
            </a:extLst>
          </p:cNvPr>
          <p:cNvSpPr>
            <a:spLocks noChangeAspect="1" noChangeShapeType="1"/>
          </p:cNvSpPr>
          <p:nvPr/>
        </p:nvSpPr>
        <p:spPr bwMode="auto">
          <a:xfrm>
            <a:off x="8512175" y="4914900"/>
            <a:ext cx="0" cy="10795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0" name="Line 31">
            <a:extLst>
              <a:ext uri="{FF2B5EF4-FFF2-40B4-BE49-F238E27FC236}">
                <a16:creationId xmlns:a16="http://schemas.microsoft.com/office/drawing/2014/main" id="{4DB36EE6-D7BC-4580-BB18-BFAFF99099E5}"/>
              </a:ext>
            </a:extLst>
          </p:cNvPr>
          <p:cNvSpPr>
            <a:spLocks noChangeAspect="1" noChangeShapeType="1"/>
          </p:cNvSpPr>
          <p:nvPr/>
        </p:nvSpPr>
        <p:spPr bwMode="auto">
          <a:xfrm>
            <a:off x="8966200" y="4919664"/>
            <a:ext cx="0" cy="269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1" name="Line 32">
            <a:extLst>
              <a:ext uri="{FF2B5EF4-FFF2-40B4-BE49-F238E27FC236}">
                <a16:creationId xmlns:a16="http://schemas.microsoft.com/office/drawing/2014/main" id="{C6D6A425-13C4-4840-B9A8-8ED9FC087FC2}"/>
              </a:ext>
            </a:extLst>
          </p:cNvPr>
          <p:cNvSpPr>
            <a:spLocks noChangeAspect="1" noChangeShapeType="1"/>
          </p:cNvSpPr>
          <p:nvPr/>
        </p:nvSpPr>
        <p:spPr bwMode="auto">
          <a:xfrm>
            <a:off x="9417050" y="4899026"/>
            <a:ext cx="0" cy="12382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2" name="Line 33">
            <a:extLst>
              <a:ext uri="{FF2B5EF4-FFF2-40B4-BE49-F238E27FC236}">
                <a16:creationId xmlns:a16="http://schemas.microsoft.com/office/drawing/2014/main" id="{883E793A-4CCA-4A96-8364-22A424846BA8}"/>
              </a:ext>
            </a:extLst>
          </p:cNvPr>
          <p:cNvSpPr>
            <a:spLocks noChangeAspect="1" noChangeShapeType="1"/>
          </p:cNvSpPr>
          <p:nvPr/>
        </p:nvSpPr>
        <p:spPr bwMode="auto">
          <a:xfrm>
            <a:off x="6243638" y="4918076"/>
            <a:ext cx="0" cy="10477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3" name="Text Box 34">
            <a:extLst>
              <a:ext uri="{FF2B5EF4-FFF2-40B4-BE49-F238E27FC236}">
                <a16:creationId xmlns:a16="http://schemas.microsoft.com/office/drawing/2014/main" id="{6F903500-707C-4BF1-9827-844DA488CBDE}"/>
              </a:ext>
            </a:extLst>
          </p:cNvPr>
          <p:cNvSpPr txBox="1">
            <a:spLocks noChangeArrowheads="1"/>
          </p:cNvSpPr>
          <p:nvPr/>
        </p:nvSpPr>
        <p:spPr bwMode="auto">
          <a:xfrm>
            <a:off x="9785350" y="4883151"/>
            <a:ext cx="1214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i="1">
                <a:solidFill>
                  <a:srgbClr val="000099"/>
                </a:solidFill>
                <a:latin typeface="Times New Roman" panose="02020603050405020304" pitchFamily="18" charset="0"/>
              </a:rPr>
              <a:t>Năm</a:t>
            </a:r>
          </a:p>
        </p:txBody>
      </p:sp>
      <p:sp>
        <p:nvSpPr>
          <p:cNvPr id="44067" name="Line 35">
            <a:extLst>
              <a:ext uri="{FF2B5EF4-FFF2-40B4-BE49-F238E27FC236}">
                <a16:creationId xmlns:a16="http://schemas.microsoft.com/office/drawing/2014/main" id="{A1EB28F6-B26A-4CF3-9175-46D78481FEC3}"/>
              </a:ext>
            </a:extLst>
          </p:cNvPr>
          <p:cNvSpPr>
            <a:spLocks noChangeAspect="1" noChangeShapeType="1"/>
          </p:cNvSpPr>
          <p:nvPr/>
        </p:nvSpPr>
        <p:spPr bwMode="auto">
          <a:xfrm>
            <a:off x="6248400" y="4567238"/>
            <a:ext cx="13652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4068" name="Line 36">
            <a:extLst>
              <a:ext uri="{FF2B5EF4-FFF2-40B4-BE49-F238E27FC236}">
                <a16:creationId xmlns:a16="http://schemas.microsoft.com/office/drawing/2014/main" id="{23233739-0162-4948-B66E-11DC6ACD5562}"/>
              </a:ext>
            </a:extLst>
          </p:cNvPr>
          <p:cNvSpPr>
            <a:spLocks noChangeAspect="1" noChangeShapeType="1"/>
          </p:cNvSpPr>
          <p:nvPr/>
        </p:nvSpPr>
        <p:spPr bwMode="auto">
          <a:xfrm>
            <a:off x="6248401" y="4340225"/>
            <a:ext cx="227647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4069" name="Line 37">
            <a:extLst>
              <a:ext uri="{FF2B5EF4-FFF2-40B4-BE49-F238E27FC236}">
                <a16:creationId xmlns:a16="http://schemas.microsoft.com/office/drawing/2014/main" id="{ED7DF437-8D47-468F-9863-7F282ADACC36}"/>
              </a:ext>
            </a:extLst>
          </p:cNvPr>
          <p:cNvSpPr>
            <a:spLocks noChangeAspect="1" noChangeShapeType="1"/>
          </p:cNvSpPr>
          <p:nvPr/>
        </p:nvSpPr>
        <p:spPr bwMode="auto">
          <a:xfrm>
            <a:off x="6248400" y="4113213"/>
            <a:ext cx="318770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4070" name="Line 38">
            <a:extLst>
              <a:ext uri="{FF2B5EF4-FFF2-40B4-BE49-F238E27FC236}">
                <a16:creationId xmlns:a16="http://schemas.microsoft.com/office/drawing/2014/main" id="{1171A3C8-2905-4DCD-8120-6E97FD725340}"/>
              </a:ext>
            </a:extLst>
          </p:cNvPr>
          <p:cNvSpPr>
            <a:spLocks noChangeAspect="1" noChangeShapeType="1"/>
          </p:cNvSpPr>
          <p:nvPr/>
        </p:nvSpPr>
        <p:spPr bwMode="auto">
          <a:xfrm rot="5400000">
            <a:off x="8212138" y="4629151"/>
            <a:ext cx="60642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4071" name="Line 39">
            <a:extLst>
              <a:ext uri="{FF2B5EF4-FFF2-40B4-BE49-F238E27FC236}">
                <a16:creationId xmlns:a16="http://schemas.microsoft.com/office/drawing/2014/main" id="{BA68F982-C91E-4CED-97E8-26DD69168C9F}"/>
              </a:ext>
            </a:extLst>
          </p:cNvPr>
          <p:cNvSpPr>
            <a:spLocks noChangeAspect="1" noChangeShapeType="1"/>
          </p:cNvSpPr>
          <p:nvPr/>
        </p:nvSpPr>
        <p:spPr bwMode="auto">
          <a:xfrm rot="5400000">
            <a:off x="9004300" y="4514850"/>
            <a:ext cx="82550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4072" name="Line 40">
            <a:extLst>
              <a:ext uri="{FF2B5EF4-FFF2-40B4-BE49-F238E27FC236}">
                <a16:creationId xmlns:a16="http://schemas.microsoft.com/office/drawing/2014/main" id="{2E27BBF3-3E49-411B-A290-4A1AEF463BFC}"/>
              </a:ext>
            </a:extLst>
          </p:cNvPr>
          <p:cNvSpPr>
            <a:spLocks noChangeAspect="1" noChangeShapeType="1"/>
          </p:cNvSpPr>
          <p:nvPr/>
        </p:nvSpPr>
        <p:spPr bwMode="auto">
          <a:xfrm rot="5400000">
            <a:off x="7414419" y="4747419"/>
            <a:ext cx="379412"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4073" name="Freeform 41">
            <a:extLst>
              <a:ext uri="{FF2B5EF4-FFF2-40B4-BE49-F238E27FC236}">
                <a16:creationId xmlns:a16="http://schemas.microsoft.com/office/drawing/2014/main" id="{01CF4C16-2812-438D-841A-448441D4D4BA}"/>
              </a:ext>
            </a:extLst>
          </p:cNvPr>
          <p:cNvSpPr>
            <a:spLocks/>
          </p:cNvSpPr>
          <p:nvPr/>
        </p:nvSpPr>
        <p:spPr bwMode="auto">
          <a:xfrm rot="10800000">
            <a:off x="6248400" y="4111625"/>
            <a:ext cx="3187700" cy="787400"/>
          </a:xfrm>
          <a:custGeom>
            <a:avLst/>
            <a:gdLst>
              <a:gd name="T0" fmla="*/ 0 w 2008"/>
              <a:gd name="T1" fmla="*/ 2147483646 h 478"/>
              <a:gd name="T2" fmla="*/ 2147483646 w 2008"/>
              <a:gd name="T3" fmla="*/ 2147483646 h 478"/>
              <a:gd name="T4" fmla="*/ 2147483646 w 2008"/>
              <a:gd name="T5" fmla="*/ 2147483646 h 478"/>
              <a:gd name="T6" fmla="*/ 2147483646 w 2008"/>
              <a:gd name="T7" fmla="*/ 0 h 478"/>
              <a:gd name="T8" fmla="*/ 0 60000 65536"/>
              <a:gd name="T9" fmla="*/ 0 60000 65536"/>
              <a:gd name="T10" fmla="*/ 0 60000 65536"/>
              <a:gd name="T11" fmla="*/ 0 60000 65536"/>
              <a:gd name="T12" fmla="*/ 0 w 2008"/>
              <a:gd name="T13" fmla="*/ 0 h 478"/>
              <a:gd name="T14" fmla="*/ 2008 w 2008"/>
              <a:gd name="T15" fmla="*/ 478 h 478"/>
            </a:gdLst>
            <a:ahLst/>
            <a:cxnLst>
              <a:cxn ang="T8">
                <a:pos x="T0" y="T1"/>
              </a:cxn>
              <a:cxn ang="T9">
                <a:pos x="T2" y="T3"/>
              </a:cxn>
              <a:cxn ang="T10">
                <a:pos x="T4" y="T5"/>
              </a:cxn>
              <a:cxn ang="T11">
                <a:pos x="T6" y="T7"/>
              </a:cxn>
            </a:cxnLst>
            <a:rect l="T12" t="T13" r="T14" b="T15"/>
            <a:pathLst>
              <a:path w="2008" h="478">
                <a:moveTo>
                  <a:pt x="0" y="478"/>
                </a:moveTo>
                <a:lnTo>
                  <a:pt x="860" y="287"/>
                </a:lnTo>
                <a:lnTo>
                  <a:pt x="1434" y="144"/>
                </a:lnTo>
                <a:lnTo>
                  <a:pt x="2008" y="0"/>
                </a:lnTo>
              </a:path>
            </a:pathLst>
          </a:custGeom>
          <a:noFill/>
          <a:ln w="28575">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4" name="Text Box 42">
            <a:extLst>
              <a:ext uri="{FF2B5EF4-FFF2-40B4-BE49-F238E27FC236}">
                <a16:creationId xmlns:a16="http://schemas.microsoft.com/office/drawing/2014/main" id="{B027E916-179A-45D6-ACAC-57C21882ABBA}"/>
              </a:ext>
            </a:extLst>
          </p:cNvPr>
          <p:cNvSpPr txBox="1">
            <a:spLocks noChangeArrowheads="1"/>
          </p:cNvSpPr>
          <p:nvPr/>
        </p:nvSpPr>
        <p:spPr bwMode="auto">
          <a:xfrm>
            <a:off x="7243764" y="4324350"/>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103,5</a:t>
            </a:r>
          </a:p>
        </p:txBody>
      </p:sp>
      <p:sp>
        <p:nvSpPr>
          <p:cNvPr id="44075" name="Text Box 43">
            <a:extLst>
              <a:ext uri="{FF2B5EF4-FFF2-40B4-BE49-F238E27FC236}">
                <a16:creationId xmlns:a16="http://schemas.microsoft.com/office/drawing/2014/main" id="{A24E254B-DD02-443D-894E-2A8C340094E4}"/>
              </a:ext>
            </a:extLst>
          </p:cNvPr>
          <p:cNvSpPr txBox="1">
            <a:spLocks noChangeArrowheads="1"/>
          </p:cNvSpPr>
          <p:nvPr/>
        </p:nvSpPr>
        <p:spPr bwMode="auto">
          <a:xfrm>
            <a:off x="8154989" y="4092575"/>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105,6</a:t>
            </a:r>
          </a:p>
        </p:txBody>
      </p:sp>
      <p:sp>
        <p:nvSpPr>
          <p:cNvPr id="44076" name="Text Box 44">
            <a:extLst>
              <a:ext uri="{FF2B5EF4-FFF2-40B4-BE49-F238E27FC236}">
                <a16:creationId xmlns:a16="http://schemas.microsoft.com/office/drawing/2014/main" id="{9AE6B00A-2D4B-4083-8C20-8040B9AAC4AF}"/>
              </a:ext>
            </a:extLst>
          </p:cNvPr>
          <p:cNvSpPr txBox="1">
            <a:spLocks noChangeArrowheads="1"/>
          </p:cNvSpPr>
          <p:nvPr/>
        </p:nvSpPr>
        <p:spPr bwMode="auto">
          <a:xfrm>
            <a:off x="9161464" y="3894139"/>
            <a:ext cx="758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108,2</a:t>
            </a:r>
          </a:p>
        </p:txBody>
      </p:sp>
      <p:sp>
        <p:nvSpPr>
          <p:cNvPr id="12334" name="Text Box 48">
            <a:extLst>
              <a:ext uri="{FF2B5EF4-FFF2-40B4-BE49-F238E27FC236}">
                <a16:creationId xmlns:a16="http://schemas.microsoft.com/office/drawing/2014/main" id="{AB63487D-DA1A-4931-B260-37841A5689B4}"/>
              </a:ext>
            </a:extLst>
          </p:cNvPr>
          <p:cNvSpPr txBox="1">
            <a:spLocks noChangeArrowheads="1"/>
          </p:cNvSpPr>
          <p:nvPr/>
        </p:nvSpPr>
        <p:spPr bwMode="auto">
          <a:xfrm>
            <a:off x="1543051" y="1152525"/>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2335" name="Text Box 49">
            <a:extLst>
              <a:ext uri="{FF2B5EF4-FFF2-40B4-BE49-F238E27FC236}">
                <a16:creationId xmlns:a16="http://schemas.microsoft.com/office/drawing/2014/main" id="{FF70DC54-F2B0-487B-8F35-A1B78DAFE30C}"/>
              </a:ext>
            </a:extLst>
          </p:cNvPr>
          <p:cNvSpPr txBox="1">
            <a:spLocks noChangeArrowheads="1"/>
          </p:cNvSpPr>
          <p:nvPr/>
        </p:nvSpPr>
        <p:spPr bwMode="auto">
          <a:xfrm>
            <a:off x="1543051" y="17573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12336" name="Text Box 50">
            <a:extLst>
              <a:ext uri="{FF2B5EF4-FFF2-40B4-BE49-F238E27FC236}">
                <a16:creationId xmlns:a16="http://schemas.microsoft.com/office/drawing/2014/main" id="{03620159-0CCA-473E-8019-661E1BD1F50A}"/>
              </a:ext>
            </a:extLst>
          </p:cNvPr>
          <p:cNvSpPr txBox="1">
            <a:spLocks noChangeArrowheads="1"/>
          </p:cNvSpPr>
          <p:nvPr/>
        </p:nvSpPr>
        <p:spPr bwMode="auto">
          <a:xfrm>
            <a:off x="1543051" y="23669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2. Vẽ đường biểu diễn </a:t>
            </a:r>
          </a:p>
        </p:txBody>
      </p:sp>
      <p:sp>
        <p:nvSpPr>
          <p:cNvPr id="12337" name="Text Box 72">
            <a:extLst>
              <a:ext uri="{FF2B5EF4-FFF2-40B4-BE49-F238E27FC236}">
                <a16:creationId xmlns:a16="http://schemas.microsoft.com/office/drawing/2014/main" id="{3B664019-D4AB-4F35-8C44-392E645F5C2E}"/>
              </a:ext>
            </a:extLst>
          </p:cNvPr>
          <p:cNvSpPr txBox="1">
            <a:spLocks noChangeArrowheads="1"/>
          </p:cNvSpPr>
          <p:nvPr/>
        </p:nvSpPr>
        <p:spPr bwMode="auto">
          <a:xfrm>
            <a:off x="1524001" y="1152525"/>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2338" name="Text Box 73">
            <a:extLst>
              <a:ext uri="{FF2B5EF4-FFF2-40B4-BE49-F238E27FC236}">
                <a16:creationId xmlns:a16="http://schemas.microsoft.com/office/drawing/2014/main" id="{E2096168-461F-451F-8009-7947CC6548F6}"/>
              </a:ext>
            </a:extLst>
          </p:cNvPr>
          <p:cNvSpPr txBox="1">
            <a:spLocks noChangeArrowheads="1"/>
          </p:cNvSpPr>
          <p:nvPr/>
        </p:nvSpPr>
        <p:spPr bwMode="auto">
          <a:xfrm>
            <a:off x="1524001" y="17573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12339" name="Text Box 74">
            <a:extLst>
              <a:ext uri="{FF2B5EF4-FFF2-40B4-BE49-F238E27FC236}">
                <a16:creationId xmlns:a16="http://schemas.microsoft.com/office/drawing/2014/main" id="{5D13384B-F73C-41B6-961C-B90C6C1C8799}"/>
              </a:ext>
            </a:extLst>
          </p:cNvPr>
          <p:cNvSpPr txBox="1">
            <a:spLocks noChangeArrowheads="1"/>
          </p:cNvSpPr>
          <p:nvPr/>
        </p:nvSpPr>
        <p:spPr bwMode="auto">
          <a:xfrm>
            <a:off x="1543051" y="23669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2. Vẽ đường biểu diễn </a:t>
            </a:r>
          </a:p>
        </p:txBody>
      </p:sp>
      <p:sp>
        <p:nvSpPr>
          <p:cNvPr id="12340" name="Text Box 75">
            <a:extLst>
              <a:ext uri="{FF2B5EF4-FFF2-40B4-BE49-F238E27FC236}">
                <a16:creationId xmlns:a16="http://schemas.microsoft.com/office/drawing/2014/main" id="{09B8A40F-E842-41BD-868C-A5B14898E680}"/>
              </a:ext>
            </a:extLst>
          </p:cNvPr>
          <p:cNvSpPr txBox="1">
            <a:spLocks noChangeArrowheads="1"/>
          </p:cNvSpPr>
          <p:nvPr/>
        </p:nvSpPr>
        <p:spPr bwMode="auto">
          <a:xfrm>
            <a:off x="1524001" y="1152525"/>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2341" name="Text Box 76">
            <a:extLst>
              <a:ext uri="{FF2B5EF4-FFF2-40B4-BE49-F238E27FC236}">
                <a16:creationId xmlns:a16="http://schemas.microsoft.com/office/drawing/2014/main" id="{014CEAD5-D079-461F-81A5-9F6AF103C0C6}"/>
              </a:ext>
            </a:extLst>
          </p:cNvPr>
          <p:cNvSpPr txBox="1">
            <a:spLocks noChangeArrowheads="1"/>
          </p:cNvSpPr>
          <p:nvPr/>
        </p:nvSpPr>
        <p:spPr bwMode="auto">
          <a:xfrm>
            <a:off x="1524001" y="17573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12342" name="Text Box 77">
            <a:extLst>
              <a:ext uri="{FF2B5EF4-FFF2-40B4-BE49-F238E27FC236}">
                <a16:creationId xmlns:a16="http://schemas.microsoft.com/office/drawing/2014/main" id="{9CB7A92B-1FF9-4F87-B6AC-8E15C80B7A57}"/>
              </a:ext>
            </a:extLst>
          </p:cNvPr>
          <p:cNvSpPr txBox="1">
            <a:spLocks noChangeArrowheads="1"/>
          </p:cNvSpPr>
          <p:nvPr/>
        </p:nvSpPr>
        <p:spPr bwMode="auto">
          <a:xfrm>
            <a:off x="1543051" y="236855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2. Vẽ đường biểu diễn </a:t>
            </a:r>
          </a:p>
        </p:txBody>
      </p:sp>
      <p:sp>
        <p:nvSpPr>
          <p:cNvPr id="12343" name="Text Box 78">
            <a:extLst>
              <a:ext uri="{FF2B5EF4-FFF2-40B4-BE49-F238E27FC236}">
                <a16:creationId xmlns:a16="http://schemas.microsoft.com/office/drawing/2014/main" id="{E09CA699-497B-46A1-A775-D10BFEB7CB95}"/>
              </a:ext>
            </a:extLst>
          </p:cNvPr>
          <p:cNvSpPr txBox="1">
            <a:spLocks noChangeArrowheads="1"/>
          </p:cNvSpPr>
          <p:nvPr/>
        </p:nvSpPr>
        <p:spPr bwMode="auto">
          <a:xfrm>
            <a:off x="1524001" y="175895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12344" name="Text Box 79">
            <a:extLst>
              <a:ext uri="{FF2B5EF4-FFF2-40B4-BE49-F238E27FC236}">
                <a16:creationId xmlns:a16="http://schemas.microsoft.com/office/drawing/2014/main" id="{BB548FB1-F3CF-4BAD-B0FA-FA1369802BA3}"/>
              </a:ext>
            </a:extLst>
          </p:cNvPr>
          <p:cNvSpPr txBox="1">
            <a:spLocks noChangeArrowheads="1"/>
          </p:cNvSpPr>
          <p:nvPr/>
        </p:nvSpPr>
        <p:spPr bwMode="auto">
          <a:xfrm>
            <a:off x="1524001" y="1152525"/>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2345" name="Text Box 80">
            <a:extLst>
              <a:ext uri="{FF2B5EF4-FFF2-40B4-BE49-F238E27FC236}">
                <a16:creationId xmlns:a16="http://schemas.microsoft.com/office/drawing/2014/main" id="{CDE4AF10-5344-4F60-8663-112CD24DCFC9}"/>
              </a:ext>
            </a:extLst>
          </p:cNvPr>
          <p:cNvSpPr txBox="1">
            <a:spLocks noChangeArrowheads="1"/>
          </p:cNvSpPr>
          <p:nvPr/>
        </p:nvSpPr>
        <p:spPr bwMode="auto">
          <a:xfrm>
            <a:off x="1543051" y="236855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2. Vẽ đường biểu diễn </a:t>
            </a:r>
          </a:p>
        </p:txBody>
      </p:sp>
      <p:sp>
        <p:nvSpPr>
          <p:cNvPr id="12346" name="Text Box 81">
            <a:extLst>
              <a:ext uri="{FF2B5EF4-FFF2-40B4-BE49-F238E27FC236}">
                <a16:creationId xmlns:a16="http://schemas.microsoft.com/office/drawing/2014/main" id="{DC61864D-A880-41AA-9F34-736406F16D92}"/>
              </a:ext>
            </a:extLst>
          </p:cNvPr>
          <p:cNvSpPr txBox="1">
            <a:spLocks noChangeArrowheads="1"/>
          </p:cNvSpPr>
          <p:nvPr/>
        </p:nvSpPr>
        <p:spPr bwMode="auto">
          <a:xfrm>
            <a:off x="1524001" y="175895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44119" name="Text Box 87">
            <a:extLst>
              <a:ext uri="{FF2B5EF4-FFF2-40B4-BE49-F238E27FC236}">
                <a16:creationId xmlns:a16="http://schemas.microsoft.com/office/drawing/2014/main" id="{68946930-D95A-4983-B968-28F24507EC00}"/>
              </a:ext>
            </a:extLst>
          </p:cNvPr>
          <p:cNvSpPr txBox="1">
            <a:spLocks noChangeArrowheads="1"/>
          </p:cNvSpPr>
          <p:nvPr/>
        </p:nvSpPr>
        <p:spPr bwMode="auto">
          <a:xfrm>
            <a:off x="5033963" y="5326063"/>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Chú giải : </a:t>
            </a:r>
          </a:p>
        </p:txBody>
      </p:sp>
      <p:sp>
        <p:nvSpPr>
          <p:cNvPr id="44120" name="Line 88">
            <a:extLst>
              <a:ext uri="{FF2B5EF4-FFF2-40B4-BE49-F238E27FC236}">
                <a16:creationId xmlns:a16="http://schemas.microsoft.com/office/drawing/2014/main" id="{BDF9EE9D-136A-4603-A267-E74910AE4450}"/>
              </a:ext>
            </a:extLst>
          </p:cNvPr>
          <p:cNvSpPr>
            <a:spLocks noChangeShapeType="1"/>
          </p:cNvSpPr>
          <p:nvPr/>
        </p:nvSpPr>
        <p:spPr bwMode="auto">
          <a:xfrm>
            <a:off x="5262564" y="5781675"/>
            <a:ext cx="1290637"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22" name="Text Box 90">
            <a:extLst>
              <a:ext uri="{FF2B5EF4-FFF2-40B4-BE49-F238E27FC236}">
                <a16:creationId xmlns:a16="http://schemas.microsoft.com/office/drawing/2014/main" id="{AC3824A1-1B87-40A0-AE5A-3410825916C8}"/>
              </a:ext>
            </a:extLst>
          </p:cNvPr>
          <p:cNvSpPr txBox="1">
            <a:spLocks noChangeArrowheads="1"/>
          </p:cNvSpPr>
          <p:nvPr/>
        </p:nvSpPr>
        <p:spPr bwMode="auto">
          <a:xfrm>
            <a:off x="6553200" y="5554663"/>
            <a:ext cx="1290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Dân số</a:t>
            </a:r>
          </a:p>
        </p:txBody>
      </p:sp>
      <p:graphicFrame>
        <p:nvGraphicFramePr>
          <p:cNvPr id="44173" name="Group 141">
            <a:extLst>
              <a:ext uri="{FF2B5EF4-FFF2-40B4-BE49-F238E27FC236}">
                <a16:creationId xmlns:a16="http://schemas.microsoft.com/office/drawing/2014/main" id="{F90CE1A3-8AED-41C7-BA62-21A1A2066CBD}"/>
              </a:ext>
            </a:extLst>
          </p:cNvPr>
          <p:cNvGraphicFramePr>
            <a:graphicFrameLocks noGrp="1"/>
          </p:cNvGraphicFramePr>
          <p:nvPr/>
        </p:nvGraphicFramePr>
        <p:xfrm>
          <a:off x="1846264" y="5402263"/>
          <a:ext cx="8728075" cy="1401944"/>
        </p:xfrm>
        <a:graphic>
          <a:graphicData uri="http://schemas.openxmlformats.org/drawingml/2006/table">
            <a:tbl>
              <a:tblPr/>
              <a:tblGrid>
                <a:gridCol w="4856162">
                  <a:extLst>
                    <a:ext uri="{9D8B030D-6E8A-4147-A177-3AD203B41FA5}">
                      <a16:colId xmlns:a16="http://schemas.microsoft.com/office/drawing/2014/main" val="20000"/>
                    </a:ext>
                  </a:extLst>
                </a:gridCol>
                <a:gridCol w="1063625">
                  <a:extLst>
                    <a:ext uri="{9D8B030D-6E8A-4147-A177-3AD203B41FA5}">
                      <a16:colId xmlns:a16="http://schemas.microsoft.com/office/drawing/2014/main" val="20001"/>
                    </a:ext>
                  </a:extLst>
                </a:gridCol>
                <a:gridCol w="909638">
                  <a:extLst>
                    <a:ext uri="{9D8B030D-6E8A-4147-A177-3AD203B41FA5}">
                      <a16:colId xmlns:a16="http://schemas.microsoft.com/office/drawing/2014/main" val="20002"/>
                    </a:ext>
                  </a:extLst>
                </a:gridCol>
                <a:gridCol w="1009650">
                  <a:extLst>
                    <a:ext uri="{9D8B030D-6E8A-4147-A177-3AD203B41FA5}">
                      <a16:colId xmlns:a16="http://schemas.microsoft.com/office/drawing/2014/main" val="20003"/>
                    </a:ext>
                  </a:extLst>
                </a:gridCol>
                <a:gridCol w="889000">
                  <a:extLst>
                    <a:ext uri="{9D8B030D-6E8A-4147-A177-3AD203B41FA5}">
                      <a16:colId xmlns:a16="http://schemas.microsoft.com/office/drawing/2014/main" val="20004"/>
                    </a:ext>
                  </a:extLst>
                </a:gridCol>
              </a:tblGrid>
              <a:tr h="9446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a:t>
                      </a:r>
                      <a:r>
                        <a:rPr kumimoji="0" lang="en-US" sz="2800" b="1" i="0" u="none" strike="noStrike" cap="none" normalizeH="0" baseline="0">
                          <a:ln>
                            <a:noFill/>
                          </a:ln>
                          <a:solidFill>
                            <a:schemeClr val="tx1"/>
                          </a:solidFill>
                          <a:effectLst/>
                          <a:latin typeface="Times New Roman" pitchFamily="18" charset="0"/>
                        </a:rPr>
                        <a:t>Năm </a:t>
                      </a:r>
                      <a:r>
                        <a:rPr kumimoji="0" lang="en-US" sz="2400" b="1" i="0" u="none" strike="noStrike" cap="none" normalizeH="0" baseline="0">
                          <a:ln>
                            <a:noFill/>
                          </a:ln>
                          <a:solidFill>
                            <a:schemeClr val="tx1"/>
                          </a:solidFill>
                          <a:effectLst/>
                          <a:latin typeface="Times New Roman" pitchFamily="18" charset="0"/>
                        </a:rPr>
                        <a:t> </a:t>
                      </a:r>
                      <a:r>
                        <a:rPr kumimoji="0" lang="en-US" sz="2800" b="1" i="0" u="none" strike="noStrike" cap="none" normalizeH="0" baseline="0">
                          <a:ln>
                            <a:noFill/>
                          </a:ln>
                          <a:solidFill>
                            <a:schemeClr val="tx1"/>
                          </a:solidFill>
                          <a:effectLst/>
                          <a:latin typeface="Times New Roman" pitchFamily="18" charset="0"/>
                        </a:rPr>
                        <a:t>Tiêu chí</a:t>
                      </a:r>
                      <a:r>
                        <a:rPr kumimoji="0" lang="en-US" sz="2400" b="1" i="0" u="none" strike="noStrike" cap="none" normalizeH="0" baseline="0">
                          <a:ln>
                            <a:noFill/>
                          </a:ln>
                          <a:solidFill>
                            <a:schemeClr val="tx1"/>
                          </a:solidFill>
                          <a:effectLst/>
                          <a:latin typeface="Times New Roman" pitchFamily="18" charset="0"/>
                        </a:rPr>
                        <a:t> </a:t>
                      </a:r>
                    </a:p>
                  </a:txBody>
                  <a:tcPr marT="45686" marB="456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1995</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1998</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2000</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2002</a:t>
                      </a:r>
                    </a:p>
                  </a:txBody>
                  <a:tcPr marT="45686" marB="456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0"/>
                  </a:ext>
                </a:extLst>
              </a:tr>
              <a:tr h="457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Times New Roman" pitchFamily="18" charset="0"/>
                        </a:rPr>
                        <a:t>Dân số</a:t>
                      </a:r>
                    </a:p>
                  </a:txBody>
                  <a:tcPr marT="45686" marB="456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100</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103.5</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105.6</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108.2</a:t>
                      </a:r>
                    </a:p>
                  </a:txBody>
                  <a:tcPr marT="45686" marB="456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sp>
        <p:nvSpPr>
          <p:cNvPr id="12371" name="Rectangle 137">
            <a:extLst>
              <a:ext uri="{FF2B5EF4-FFF2-40B4-BE49-F238E27FC236}">
                <a16:creationId xmlns:a16="http://schemas.microsoft.com/office/drawing/2014/main" id="{A1447FB9-C9D1-46DE-ABBD-D270B752CE30}"/>
              </a:ext>
            </a:extLst>
          </p:cNvPr>
          <p:cNvSpPr>
            <a:spLocks noChangeArrowheads="1"/>
          </p:cNvSpPr>
          <p:nvPr/>
        </p:nvSpPr>
        <p:spPr bwMode="auto">
          <a:xfrm>
            <a:off x="1997075" y="2895601"/>
            <a:ext cx="1367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i="1"/>
              <a:t>a. Dân số</a:t>
            </a:r>
          </a:p>
        </p:txBody>
      </p:sp>
      <p:pic>
        <p:nvPicPr>
          <p:cNvPr id="44170" name="Picture 138">
            <a:extLst>
              <a:ext uri="{FF2B5EF4-FFF2-40B4-BE49-F238E27FC236}">
                <a16:creationId xmlns:a16="http://schemas.microsoft.com/office/drawing/2014/main" id="{F160EAC2-1D76-48E8-AE9C-FCE3CE694638}"/>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32407" t="62599" r="33920" b="32628"/>
          <a:stretch>
            <a:fillRect/>
          </a:stretch>
        </p:blipFill>
        <p:spPr bwMode="auto">
          <a:xfrm rot="7473979">
            <a:off x="5888038" y="3800475"/>
            <a:ext cx="17335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72" name="Picture 140">
            <a:extLst>
              <a:ext uri="{FF2B5EF4-FFF2-40B4-BE49-F238E27FC236}">
                <a16:creationId xmlns:a16="http://schemas.microsoft.com/office/drawing/2014/main" id="{10C96DE3-19A2-4B5D-AE4C-D6921A80AEEC}"/>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32407" t="62599" r="33920" b="32628"/>
          <a:stretch>
            <a:fillRect/>
          </a:stretch>
        </p:blipFill>
        <p:spPr bwMode="auto">
          <a:xfrm rot="7473979">
            <a:off x="7221538" y="4140200"/>
            <a:ext cx="17335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4170"/>
                                        </p:tgtEl>
                                        <p:attrNameLst>
                                          <p:attrName>style.visibility</p:attrName>
                                        </p:attrNameLst>
                                      </p:cBhvr>
                                      <p:to>
                                        <p:strVal val="visible"/>
                                      </p:to>
                                    </p:set>
                                    <p:animEffect transition="in" filter="circle(in)">
                                      <p:cBhvr>
                                        <p:cTn id="7" dur="500"/>
                                        <p:tgtEl>
                                          <p:spTgt spid="44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3" presetClass="path" presetSubtype="0" accel="50000" decel="50000" fill="hold" nodeType="clickEffect">
                                  <p:stCondLst>
                                    <p:cond delay="0"/>
                                  </p:stCondLst>
                                  <p:childTnLst>
                                    <p:animMotion origin="layout" path="M 2.77778E-7 -1.85185E-6 L 0.14514 0.00209 " pathEditMode="relative" rAng="0" ptsTypes="AA">
                                      <p:cBhvr>
                                        <p:cTn id="11" dur="500" fill="hold"/>
                                        <p:tgtEl>
                                          <p:spTgt spid="44170"/>
                                        </p:tgtEl>
                                        <p:attrNameLst>
                                          <p:attrName>ppt_x</p:attrName>
                                          <p:attrName>ppt_y</p:attrName>
                                        </p:attrNameLst>
                                      </p:cBhvr>
                                      <p:rCtr x="7257" y="93"/>
                                    </p:animMotion>
                                  </p:childTnLst>
                                </p:cTn>
                              </p:par>
                              <p:par>
                                <p:cTn id="12" presetID="22" presetClass="entr" presetSubtype="8" fill="hold" nodeType="withEffect">
                                  <p:stCondLst>
                                    <p:cond delay="0"/>
                                  </p:stCondLst>
                                  <p:childTnLst>
                                    <p:set>
                                      <p:cBhvr>
                                        <p:cTn id="13" dur="1" fill="hold">
                                          <p:stCondLst>
                                            <p:cond delay="0"/>
                                          </p:stCondLst>
                                        </p:cTn>
                                        <p:tgtEl>
                                          <p:spTgt spid="44067"/>
                                        </p:tgtEl>
                                        <p:attrNameLst>
                                          <p:attrName>style.visibility</p:attrName>
                                        </p:attrNameLst>
                                      </p:cBhvr>
                                      <p:to>
                                        <p:strVal val="visible"/>
                                      </p:to>
                                    </p:set>
                                    <p:animEffect transition="in" filter="wipe(left)">
                                      <p:cBhvr>
                                        <p:cTn id="14" dur="500"/>
                                        <p:tgtEl>
                                          <p:spTgt spid="4406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xit" presetSubtype="16" fill="hold" nodeType="clickEffect">
                                  <p:stCondLst>
                                    <p:cond delay="0"/>
                                  </p:stCondLst>
                                  <p:childTnLst>
                                    <p:animEffect transition="out" filter="box(in)">
                                      <p:cBhvr>
                                        <p:cTn id="18" dur="500"/>
                                        <p:tgtEl>
                                          <p:spTgt spid="44170"/>
                                        </p:tgtEl>
                                      </p:cBhvr>
                                    </p:animEffect>
                                    <p:set>
                                      <p:cBhvr>
                                        <p:cTn id="19" dur="1" fill="hold">
                                          <p:stCondLst>
                                            <p:cond delay="499"/>
                                          </p:stCondLst>
                                        </p:cTn>
                                        <p:tgtEl>
                                          <p:spTgt spid="44170"/>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44172"/>
                                        </p:tgtEl>
                                        <p:attrNameLst>
                                          <p:attrName>style.visibility</p:attrName>
                                        </p:attrNameLst>
                                      </p:cBhvr>
                                      <p:to>
                                        <p:strVal val="visible"/>
                                      </p:to>
                                    </p:set>
                                    <p:animEffect transition="in" filter="circle(in)">
                                      <p:cBhvr>
                                        <p:cTn id="24" dur="500"/>
                                        <p:tgtEl>
                                          <p:spTgt spid="4417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4" presetClass="path" presetSubtype="0" accel="50000" decel="50000" fill="hold" nodeType="clickEffect">
                                  <p:stCondLst>
                                    <p:cond delay="0"/>
                                  </p:stCondLst>
                                  <p:childTnLst>
                                    <p:animMotion origin="layout" path="M 0.00035 0.00139 L 0.00035 -0.04908 " pathEditMode="relative" rAng="0" ptsTypes="AA">
                                      <p:cBhvr>
                                        <p:cTn id="28" dur="500" fill="hold"/>
                                        <p:tgtEl>
                                          <p:spTgt spid="44172"/>
                                        </p:tgtEl>
                                        <p:attrNameLst>
                                          <p:attrName>ppt_x</p:attrName>
                                          <p:attrName>ppt_y</p:attrName>
                                        </p:attrNameLst>
                                      </p:cBhvr>
                                      <p:rCtr x="0" y="-2523"/>
                                    </p:animMotion>
                                  </p:childTnLst>
                                </p:cTn>
                              </p:par>
                              <p:par>
                                <p:cTn id="29" presetID="22" presetClass="entr" presetSubtype="4" fill="hold" nodeType="withEffect">
                                  <p:stCondLst>
                                    <p:cond delay="0"/>
                                  </p:stCondLst>
                                  <p:childTnLst>
                                    <p:set>
                                      <p:cBhvr>
                                        <p:cTn id="30" dur="1" fill="hold">
                                          <p:stCondLst>
                                            <p:cond delay="0"/>
                                          </p:stCondLst>
                                        </p:cTn>
                                        <p:tgtEl>
                                          <p:spTgt spid="44072"/>
                                        </p:tgtEl>
                                        <p:attrNameLst>
                                          <p:attrName>style.visibility</p:attrName>
                                        </p:attrNameLst>
                                      </p:cBhvr>
                                      <p:to>
                                        <p:strVal val="visible"/>
                                      </p:to>
                                    </p:set>
                                    <p:animEffect transition="in" filter="wipe(down)">
                                      <p:cBhvr>
                                        <p:cTn id="31" dur="500"/>
                                        <p:tgtEl>
                                          <p:spTgt spid="4407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xit" presetSubtype="16" fill="hold" nodeType="clickEffect">
                                  <p:stCondLst>
                                    <p:cond delay="0"/>
                                  </p:stCondLst>
                                  <p:childTnLst>
                                    <p:animEffect transition="out" filter="box(in)">
                                      <p:cBhvr>
                                        <p:cTn id="35" dur="500"/>
                                        <p:tgtEl>
                                          <p:spTgt spid="44172"/>
                                        </p:tgtEl>
                                      </p:cBhvr>
                                    </p:animEffect>
                                    <p:set>
                                      <p:cBhvr>
                                        <p:cTn id="36" dur="1" fill="hold">
                                          <p:stCondLst>
                                            <p:cond delay="499"/>
                                          </p:stCondLst>
                                        </p:cTn>
                                        <p:tgtEl>
                                          <p:spTgt spid="44172"/>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4074"/>
                                        </p:tgtEl>
                                        <p:attrNameLst>
                                          <p:attrName>style.visibility</p:attrName>
                                        </p:attrNameLst>
                                      </p:cBhvr>
                                      <p:to>
                                        <p:strVal val="visible"/>
                                      </p:to>
                                    </p:set>
                                    <p:animEffect transition="in" filter="box(in)">
                                      <p:cBhvr>
                                        <p:cTn id="41" dur="500"/>
                                        <p:tgtEl>
                                          <p:spTgt spid="4407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44068"/>
                                        </p:tgtEl>
                                        <p:attrNameLst>
                                          <p:attrName>style.visibility</p:attrName>
                                        </p:attrNameLst>
                                      </p:cBhvr>
                                      <p:to>
                                        <p:strVal val="visible"/>
                                      </p:to>
                                    </p:set>
                                    <p:animEffect transition="in" filter="wipe(left)">
                                      <p:cBhvr>
                                        <p:cTn id="46" dur="500"/>
                                        <p:tgtEl>
                                          <p:spTgt spid="4406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44070"/>
                                        </p:tgtEl>
                                        <p:attrNameLst>
                                          <p:attrName>style.visibility</p:attrName>
                                        </p:attrNameLst>
                                      </p:cBhvr>
                                      <p:to>
                                        <p:strVal val="visible"/>
                                      </p:to>
                                    </p:set>
                                    <p:animEffect transition="in" filter="wipe(down)">
                                      <p:cBhvr>
                                        <p:cTn id="51" dur="500"/>
                                        <p:tgtEl>
                                          <p:spTgt spid="4407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44075"/>
                                        </p:tgtEl>
                                        <p:attrNameLst>
                                          <p:attrName>style.visibility</p:attrName>
                                        </p:attrNameLst>
                                      </p:cBhvr>
                                      <p:to>
                                        <p:strVal val="visible"/>
                                      </p:to>
                                    </p:set>
                                    <p:animEffect transition="in" filter="box(in)">
                                      <p:cBhvr>
                                        <p:cTn id="56" dur="500"/>
                                        <p:tgtEl>
                                          <p:spTgt spid="4407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44069"/>
                                        </p:tgtEl>
                                        <p:attrNameLst>
                                          <p:attrName>style.visibility</p:attrName>
                                        </p:attrNameLst>
                                      </p:cBhvr>
                                      <p:to>
                                        <p:strVal val="visible"/>
                                      </p:to>
                                    </p:set>
                                    <p:animEffect transition="in" filter="wipe(left)">
                                      <p:cBhvr>
                                        <p:cTn id="61" dur="500"/>
                                        <p:tgtEl>
                                          <p:spTgt spid="4406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nodeType="clickEffect">
                                  <p:stCondLst>
                                    <p:cond delay="0"/>
                                  </p:stCondLst>
                                  <p:childTnLst>
                                    <p:set>
                                      <p:cBhvr>
                                        <p:cTn id="65" dur="1" fill="hold">
                                          <p:stCondLst>
                                            <p:cond delay="0"/>
                                          </p:stCondLst>
                                        </p:cTn>
                                        <p:tgtEl>
                                          <p:spTgt spid="44071"/>
                                        </p:tgtEl>
                                        <p:attrNameLst>
                                          <p:attrName>style.visibility</p:attrName>
                                        </p:attrNameLst>
                                      </p:cBhvr>
                                      <p:to>
                                        <p:strVal val="visible"/>
                                      </p:to>
                                    </p:set>
                                    <p:animEffect transition="in" filter="wipe(down)">
                                      <p:cBhvr>
                                        <p:cTn id="66" dur="500"/>
                                        <p:tgtEl>
                                          <p:spTgt spid="4407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44076"/>
                                        </p:tgtEl>
                                        <p:attrNameLst>
                                          <p:attrName>style.visibility</p:attrName>
                                        </p:attrNameLst>
                                      </p:cBhvr>
                                      <p:to>
                                        <p:strVal val="visible"/>
                                      </p:to>
                                    </p:set>
                                    <p:animEffect transition="in" filter="box(in)">
                                      <p:cBhvr>
                                        <p:cTn id="71" dur="500"/>
                                        <p:tgtEl>
                                          <p:spTgt spid="4407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4053"/>
                                        </p:tgtEl>
                                        <p:attrNameLst>
                                          <p:attrName>style.visibility</p:attrName>
                                        </p:attrNameLst>
                                      </p:cBhvr>
                                      <p:to>
                                        <p:strVal val="visible"/>
                                      </p:to>
                                    </p:set>
                                    <p:animEffect transition="in" filter="wipe(left)">
                                      <p:cBhvr>
                                        <p:cTn id="76" dur="500"/>
                                        <p:tgtEl>
                                          <p:spTgt spid="4405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0" presetClass="path" presetSubtype="0" accel="50000" decel="50000" fill="hold" grpId="1" nodeType="clickEffect">
                                  <p:stCondLst>
                                    <p:cond delay="0"/>
                                  </p:stCondLst>
                                  <p:childTnLst>
                                    <p:animMotion origin="layout" path="M -0.00434 3.7037E-6 L 0.33993 -0.1125 " pathEditMode="relative" rAng="0" ptsTypes="AA">
                                      <p:cBhvr>
                                        <p:cTn id="80" dur="3000" fill="hold"/>
                                        <p:tgtEl>
                                          <p:spTgt spid="44053"/>
                                        </p:tgtEl>
                                        <p:attrNameLst>
                                          <p:attrName>ppt_x</p:attrName>
                                          <p:attrName>ppt_y</p:attrName>
                                        </p:attrNameLst>
                                      </p:cBhvr>
                                      <p:rCtr x="17205" y="-5625"/>
                                    </p:animMotion>
                                  </p:childTnLst>
                                </p:cTn>
                              </p:par>
                              <p:par>
                                <p:cTn id="81" presetID="22" presetClass="entr" presetSubtype="8" fill="hold" nodeType="withEffect">
                                  <p:stCondLst>
                                    <p:cond delay="0"/>
                                  </p:stCondLst>
                                  <p:childTnLst>
                                    <p:set>
                                      <p:cBhvr>
                                        <p:cTn id="82" dur="1" fill="hold">
                                          <p:stCondLst>
                                            <p:cond delay="0"/>
                                          </p:stCondLst>
                                        </p:cTn>
                                        <p:tgtEl>
                                          <p:spTgt spid="44073"/>
                                        </p:tgtEl>
                                        <p:attrNameLst>
                                          <p:attrName>style.visibility</p:attrName>
                                        </p:attrNameLst>
                                      </p:cBhvr>
                                      <p:to>
                                        <p:strVal val="visible"/>
                                      </p:to>
                                    </p:set>
                                    <p:animEffect transition="in" filter="wipe(left)">
                                      <p:cBhvr>
                                        <p:cTn id="83" dur="3000"/>
                                        <p:tgtEl>
                                          <p:spTgt spid="4407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xit" presetSubtype="16" fill="hold" grpId="2" nodeType="clickEffect">
                                  <p:stCondLst>
                                    <p:cond delay="0"/>
                                  </p:stCondLst>
                                  <p:childTnLst>
                                    <p:animEffect transition="out" filter="box(in)">
                                      <p:cBhvr>
                                        <p:cTn id="87" dur="500"/>
                                        <p:tgtEl>
                                          <p:spTgt spid="44053"/>
                                        </p:tgtEl>
                                      </p:cBhvr>
                                    </p:animEffect>
                                    <p:set>
                                      <p:cBhvr>
                                        <p:cTn id="88" dur="1" fill="hold">
                                          <p:stCondLst>
                                            <p:cond delay="499"/>
                                          </p:stCondLst>
                                        </p:cTn>
                                        <p:tgtEl>
                                          <p:spTgt spid="44053"/>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xit" presetSubtype="16" fill="hold" nodeType="clickEffect">
                                  <p:stCondLst>
                                    <p:cond delay="0"/>
                                  </p:stCondLst>
                                  <p:childTnLst>
                                    <p:animEffect transition="out" filter="box(in)">
                                      <p:cBhvr>
                                        <p:cTn id="92" dur="500"/>
                                        <p:tgtEl>
                                          <p:spTgt spid="44173"/>
                                        </p:tgtEl>
                                      </p:cBhvr>
                                    </p:animEffect>
                                    <p:set>
                                      <p:cBhvr>
                                        <p:cTn id="93" dur="1" fill="hold">
                                          <p:stCondLst>
                                            <p:cond delay="499"/>
                                          </p:stCondLst>
                                        </p:cTn>
                                        <p:tgtEl>
                                          <p:spTgt spid="44173"/>
                                        </p:tgtEl>
                                        <p:attrNameLst>
                                          <p:attrName>style.visibility</p:attrName>
                                        </p:attrNameLst>
                                      </p:cBhvr>
                                      <p:to>
                                        <p:strVal val="hidden"/>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44119"/>
                                        </p:tgtEl>
                                        <p:attrNameLst>
                                          <p:attrName>style.visibility</p:attrName>
                                        </p:attrNameLst>
                                      </p:cBhvr>
                                      <p:to>
                                        <p:strVal val="visible"/>
                                      </p:to>
                                    </p:set>
                                    <p:animEffect transition="in" filter="box(in)">
                                      <p:cBhvr>
                                        <p:cTn id="98" dur="500"/>
                                        <p:tgtEl>
                                          <p:spTgt spid="44119"/>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8" fill="hold" nodeType="clickEffect">
                                  <p:stCondLst>
                                    <p:cond delay="0"/>
                                  </p:stCondLst>
                                  <p:childTnLst>
                                    <p:set>
                                      <p:cBhvr>
                                        <p:cTn id="102" dur="1" fill="hold">
                                          <p:stCondLst>
                                            <p:cond delay="0"/>
                                          </p:stCondLst>
                                        </p:cTn>
                                        <p:tgtEl>
                                          <p:spTgt spid="44120"/>
                                        </p:tgtEl>
                                        <p:attrNameLst>
                                          <p:attrName>style.visibility</p:attrName>
                                        </p:attrNameLst>
                                      </p:cBhvr>
                                      <p:to>
                                        <p:strVal val="visible"/>
                                      </p:to>
                                    </p:set>
                                    <p:animEffect transition="in" filter="wipe(left)">
                                      <p:cBhvr>
                                        <p:cTn id="103" dur="500"/>
                                        <p:tgtEl>
                                          <p:spTgt spid="44120"/>
                                        </p:tgtEl>
                                      </p:cBhvr>
                                    </p:animEffect>
                                  </p:childTnLst>
                                </p:cTn>
                              </p:par>
                              <p:par>
                                <p:cTn id="104" presetID="4" presetClass="entr" presetSubtype="16" fill="hold" grpId="0" nodeType="withEffect">
                                  <p:stCondLst>
                                    <p:cond delay="0"/>
                                  </p:stCondLst>
                                  <p:childTnLst>
                                    <p:set>
                                      <p:cBhvr>
                                        <p:cTn id="105" dur="1" fill="hold">
                                          <p:stCondLst>
                                            <p:cond delay="0"/>
                                          </p:stCondLst>
                                        </p:cTn>
                                        <p:tgtEl>
                                          <p:spTgt spid="44122"/>
                                        </p:tgtEl>
                                        <p:attrNameLst>
                                          <p:attrName>style.visibility</p:attrName>
                                        </p:attrNameLst>
                                      </p:cBhvr>
                                      <p:to>
                                        <p:strVal val="visible"/>
                                      </p:to>
                                    </p:set>
                                    <p:animEffect transition="in" filter="box(in)">
                                      <p:cBhvr>
                                        <p:cTn id="106" dur="500"/>
                                        <p:tgtEl>
                                          <p:spTgt spid="44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3" grpId="0"/>
      <p:bldP spid="44053" grpId="1"/>
      <p:bldP spid="44053" grpId="2"/>
      <p:bldP spid="44074" grpId="0"/>
      <p:bldP spid="44075" grpId="0"/>
      <p:bldP spid="44076" grpId="0"/>
      <p:bldP spid="44119" grpId="0"/>
      <p:bldP spid="441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id="{9D7321C2-0B68-42B3-808E-4B1E94FB3A6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E3C9275-C549-43E4-9F1E-ADD87B13F8D6}" type="slidenum">
              <a:rPr lang="en-US" altLang="en-US" sz="1200">
                <a:solidFill>
                  <a:srgbClr val="898989"/>
                </a:solidFill>
              </a:rPr>
              <a:pPr>
                <a:spcBef>
                  <a:spcPct val="0"/>
                </a:spcBef>
                <a:buFontTx/>
                <a:buNone/>
              </a:pPr>
              <a:t>8</a:t>
            </a:fld>
            <a:endParaRPr lang="en-US" altLang="en-US" sz="1200">
              <a:solidFill>
                <a:srgbClr val="898989"/>
              </a:solidFill>
            </a:endParaRPr>
          </a:p>
        </p:txBody>
      </p:sp>
      <p:sp>
        <p:nvSpPr>
          <p:cNvPr id="14339" name="Line 2">
            <a:extLst>
              <a:ext uri="{FF2B5EF4-FFF2-40B4-BE49-F238E27FC236}">
                <a16:creationId xmlns:a16="http://schemas.microsoft.com/office/drawing/2014/main" id="{226320AC-7178-432E-BBD8-DCFD9F118AA2}"/>
              </a:ext>
            </a:extLst>
          </p:cNvPr>
          <p:cNvSpPr>
            <a:spLocks noChangeAspect="1" noChangeShapeType="1"/>
          </p:cNvSpPr>
          <p:nvPr/>
        </p:nvSpPr>
        <p:spPr bwMode="auto">
          <a:xfrm flipH="1" flipV="1">
            <a:off x="6245225" y="1130301"/>
            <a:ext cx="1588" cy="3794125"/>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0" name="Text Box 3">
            <a:extLst>
              <a:ext uri="{FF2B5EF4-FFF2-40B4-BE49-F238E27FC236}">
                <a16:creationId xmlns:a16="http://schemas.microsoft.com/office/drawing/2014/main" id="{2D93DD53-E7FE-4458-8129-1B74D87D5725}"/>
              </a:ext>
            </a:extLst>
          </p:cNvPr>
          <p:cNvSpPr txBox="1">
            <a:spLocks noChangeArrowheads="1"/>
          </p:cNvSpPr>
          <p:nvPr/>
        </p:nvSpPr>
        <p:spPr bwMode="auto">
          <a:xfrm>
            <a:off x="5481639" y="425291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105</a:t>
            </a:r>
          </a:p>
        </p:txBody>
      </p:sp>
      <p:sp>
        <p:nvSpPr>
          <p:cNvPr id="14341" name="Text Box 4">
            <a:extLst>
              <a:ext uri="{FF2B5EF4-FFF2-40B4-BE49-F238E27FC236}">
                <a16:creationId xmlns:a16="http://schemas.microsoft.com/office/drawing/2014/main" id="{EBF98598-7B95-41D8-835A-C499C5B626FC}"/>
              </a:ext>
            </a:extLst>
          </p:cNvPr>
          <p:cNvSpPr txBox="1">
            <a:spLocks noChangeArrowheads="1"/>
          </p:cNvSpPr>
          <p:nvPr/>
        </p:nvSpPr>
        <p:spPr bwMode="auto">
          <a:xfrm>
            <a:off x="5475289" y="472122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100</a:t>
            </a:r>
          </a:p>
        </p:txBody>
      </p:sp>
      <p:sp>
        <p:nvSpPr>
          <p:cNvPr id="14342" name="Text Box 5">
            <a:extLst>
              <a:ext uri="{FF2B5EF4-FFF2-40B4-BE49-F238E27FC236}">
                <a16:creationId xmlns:a16="http://schemas.microsoft.com/office/drawing/2014/main" id="{139D19C3-454C-445E-83AF-FA65CA5561A9}"/>
              </a:ext>
            </a:extLst>
          </p:cNvPr>
          <p:cNvSpPr txBox="1">
            <a:spLocks noChangeArrowheads="1"/>
          </p:cNvSpPr>
          <p:nvPr/>
        </p:nvSpPr>
        <p:spPr bwMode="auto">
          <a:xfrm>
            <a:off x="5487989" y="3360738"/>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115</a:t>
            </a:r>
          </a:p>
        </p:txBody>
      </p:sp>
      <p:sp>
        <p:nvSpPr>
          <p:cNvPr id="14343" name="Text Box 6">
            <a:extLst>
              <a:ext uri="{FF2B5EF4-FFF2-40B4-BE49-F238E27FC236}">
                <a16:creationId xmlns:a16="http://schemas.microsoft.com/office/drawing/2014/main" id="{43047824-2773-4DB1-B5F1-5C6AC4792371}"/>
              </a:ext>
            </a:extLst>
          </p:cNvPr>
          <p:cNvSpPr txBox="1">
            <a:spLocks noChangeArrowheads="1"/>
          </p:cNvSpPr>
          <p:nvPr/>
        </p:nvSpPr>
        <p:spPr bwMode="auto">
          <a:xfrm>
            <a:off x="5481639" y="38036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110</a:t>
            </a:r>
          </a:p>
        </p:txBody>
      </p:sp>
      <p:sp>
        <p:nvSpPr>
          <p:cNvPr id="14344" name="Text Box 7">
            <a:extLst>
              <a:ext uri="{FF2B5EF4-FFF2-40B4-BE49-F238E27FC236}">
                <a16:creationId xmlns:a16="http://schemas.microsoft.com/office/drawing/2014/main" id="{F8BCCA53-88C2-4DAF-8041-18E1FB898676}"/>
              </a:ext>
            </a:extLst>
          </p:cNvPr>
          <p:cNvSpPr txBox="1">
            <a:spLocks noChangeArrowheads="1"/>
          </p:cNvSpPr>
          <p:nvPr/>
        </p:nvSpPr>
        <p:spPr bwMode="auto">
          <a:xfrm>
            <a:off x="5491164" y="24431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125</a:t>
            </a:r>
          </a:p>
        </p:txBody>
      </p:sp>
      <p:sp>
        <p:nvSpPr>
          <p:cNvPr id="14345" name="Text Box 8">
            <a:extLst>
              <a:ext uri="{FF2B5EF4-FFF2-40B4-BE49-F238E27FC236}">
                <a16:creationId xmlns:a16="http://schemas.microsoft.com/office/drawing/2014/main" id="{F37EEDD8-2489-40AC-AB81-24FC523FC51E}"/>
              </a:ext>
            </a:extLst>
          </p:cNvPr>
          <p:cNvSpPr txBox="1">
            <a:spLocks noChangeArrowheads="1"/>
          </p:cNvSpPr>
          <p:nvPr/>
        </p:nvSpPr>
        <p:spPr bwMode="auto">
          <a:xfrm>
            <a:off x="5481639" y="29114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120</a:t>
            </a:r>
          </a:p>
        </p:txBody>
      </p:sp>
      <p:sp>
        <p:nvSpPr>
          <p:cNvPr id="14346" name="Text Box 9">
            <a:extLst>
              <a:ext uri="{FF2B5EF4-FFF2-40B4-BE49-F238E27FC236}">
                <a16:creationId xmlns:a16="http://schemas.microsoft.com/office/drawing/2014/main" id="{0F1832B8-8131-4382-9796-EB3DD0699435}"/>
              </a:ext>
            </a:extLst>
          </p:cNvPr>
          <p:cNvSpPr txBox="1">
            <a:spLocks noChangeArrowheads="1"/>
          </p:cNvSpPr>
          <p:nvPr/>
        </p:nvSpPr>
        <p:spPr bwMode="auto">
          <a:xfrm>
            <a:off x="5500689" y="15430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135</a:t>
            </a:r>
          </a:p>
        </p:txBody>
      </p:sp>
      <p:sp>
        <p:nvSpPr>
          <p:cNvPr id="14347" name="Text Box 10">
            <a:extLst>
              <a:ext uri="{FF2B5EF4-FFF2-40B4-BE49-F238E27FC236}">
                <a16:creationId xmlns:a16="http://schemas.microsoft.com/office/drawing/2014/main" id="{BEA7E062-E22B-41E8-95F5-81E23C92E86E}"/>
              </a:ext>
            </a:extLst>
          </p:cNvPr>
          <p:cNvSpPr txBox="1">
            <a:spLocks noChangeArrowheads="1"/>
          </p:cNvSpPr>
          <p:nvPr/>
        </p:nvSpPr>
        <p:spPr bwMode="auto">
          <a:xfrm>
            <a:off x="5491164" y="19986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130</a:t>
            </a:r>
          </a:p>
        </p:txBody>
      </p:sp>
      <p:sp>
        <p:nvSpPr>
          <p:cNvPr id="14348" name="Text Box 11">
            <a:extLst>
              <a:ext uri="{FF2B5EF4-FFF2-40B4-BE49-F238E27FC236}">
                <a16:creationId xmlns:a16="http://schemas.microsoft.com/office/drawing/2014/main" id="{987D890F-DF57-4A51-85FE-75C22241F958}"/>
              </a:ext>
            </a:extLst>
          </p:cNvPr>
          <p:cNvSpPr txBox="1">
            <a:spLocks noChangeArrowheads="1"/>
          </p:cNvSpPr>
          <p:nvPr/>
        </p:nvSpPr>
        <p:spPr bwMode="auto">
          <a:xfrm>
            <a:off x="5657850" y="765176"/>
            <a:ext cx="1214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i="1">
                <a:solidFill>
                  <a:srgbClr val="000099"/>
                </a:solidFill>
                <a:latin typeface="Times New Roman" panose="02020603050405020304" pitchFamily="18" charset="0"/>
              </a:rPr>
              <a:t>Tỉ lệ (%)</a:t>
            </a:r>
          </a:p>
        </p:txBody>
      </p:sp>
      <p:sp>
        <p:nvSpPr>
          <p:cNvPr id="14349" name="Line 12">
            <a:extLst>
              <a:ext uri="{FF2B5EF4-FFF2-40B4-BE49-F238E27FC236}">
                <a16:creationId xmlns:a16="http://schemas.microsoft.com/office/drawing/2014/main" id="{B4DEEA9F-BFC7-4BCD-8914-944FA7B9DA31}"/>
              </a:ext>
            </a:extLst>
          </p:cNvPr>
          <p:cNvSpPr>
            <a:spLocks noChangeAspect="1" noChangeShapeType="1"/>
          </p:cNvSpPr>
          <p:nvPr/>
        </p:nvSpPr>
        <p:spPr bwMode="auto">
          <a:xfrm flipH="1">
            <a:off x="6169025" y="3995739"/>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 name="Line 13">
            <a:extLst>
              <a:ext uri="{FF2B5EF4-FFF2-40B4-BE49-F238E27FC236}">
                <a16:creationId xmlns:a16="http://schemas.microsoft.com/office/drawing/2014/main" id="{D973B144-FE76-4C3A-B91D-D613B15B2E9F}"/>
              </a:ext>
            </a:extLst>
          </p:cNvPr>
          <p:cNvSpPr>
            <a:spLocks noChangeAspect="1" noChangeShapeType="1"/>
          </p:cNvSpPr>
          <p:nvPr/>
        </p:nvSpPr>
        <p:spPr bwMode="auto">
          <a:xfrm flipH="1">
            <a:off x="6165850" y="445135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 name="Line 14">
            <a:extLst>
              <a:ext uri="{FF2B5EF4-FFF2-40B4-BE49-F238E27FC236}">
                <a16:creationId xmlns:a16="http://schemas.microsoft.com/office/drawing/2014/main" id="{6638D379-7D01-4074-AFFC-84C83601C31D}"/>
              </a:ext>
            </a:extLst>
          </p:cNvPr>
          <p:cNvSpPr>
            <a:spLocks noChangeAspect="1" noChangeShapeType="1"/>
          </p:cNvSpPr>
          <p:nvPr/>
        </p:nvSpPr>
        <p:spPr bwMode="auto">
          <a:xfrm flipH="1">
            <a:off x="6172200" y="30988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 name="Line 15">
            <a:extLst>
              <a:ext uri="{FF2B5EF4-FFF2-40B4-BE49-F238E27FC236}">
                <a16:creationId xmlns:a16="http://schemas.microsoft.com/office/drawing/2014/main" id="{2C6AD3C1-228E-4A7E-B610-BB6B514FCA71}"/>
              </a:ext>
            </a:extLst>
          </p:cNvPr>
          <p:cNvSpPr>
            <a:spLocks noChangeAspect="1" noChangeShapeType="1"/>
          </p:cNvSpPr>
          <p:nvPr/>
        </p:nvSpPr>
        <p:spPr bwMode="auto">
          <a:xfrm flipH="1">
            <a:off x="6169025" y="355441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 name="Line 16">
            <a:extLst>
              <a:ext uri="{FF2B5EF4-FFF2-40B4-BE49-F238E27FC236}">
                <a16:creationId xmlns:a16="http://schemas.microsoft.com/office/drawing/2014/main" id="{0FB25165-9CF7-464D-AE98-AD3FCD6BD01A}"/>
              </a:ext>
            </a:extLst>
          </p:cNvPr>
          <p:cNvSpPr>
            <a:spLocks noChangeAspect="1" noChangeShapeType="1"/>
          </p:cNvSpPr>
          <p:nvPr/>
        </p:nvSpPr>
        <p:spPr bwMode="auto">
          <a:xfrm flipH="1">
            <a:off x="6169025" y="21844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 name="Line 17">
            <a:extLst>
              <a:ext uri="{FF2B5EF4-FFF2-40B4-BE49-F238E27FC236}">
                <a16:creationId xmlns:a16="http://schemas.microsoft.com/office/drawing/2014/main" id="{F9558852-74E5-42F8-973F-4DE36D45C6A3}"/>
              </a:ext>
            </a:extLst>
          </p:cNvPr>
          <p:cNvSpPr>
            <a:spLocks noChangeAspect="1" noChangeShapeType="1"/>
          </p:cNvSpPr>
          <p:nvPr/>
        </p:nvSpPr>
        <p:spPr bwMode="auto">
          <a:xfrm flipH="1">
            <a:off x="6165850" y="264001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 name="Line 18">
            <a:extLst>
              <a:ext uri="{FF2B5EF4-FFF2-40B4-BE49-F238E27FC236}">
                <a16:creationId xmlns:a16="http://schemas.microsoft.com/office/drawing/2014/main" id="{D1A5D1B1-F518-4F3C-A389-ED621FB2100E}"/>
              </a:ext>
            </a:extLst>
          </p:cNvPr>
          <p:cNvSpPr>
            <a:spLocks noChangeAspect="1" noChangeShapeType="1"/>
          </p:cNvSpPr>
          <p:nvPr/>
        </p:nvSpPr>
        <p:spPr bwMode="auto">
          <a:xfrm flipH="1">
            <a:off x="6169025" y="173196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19">
            <a:extLst>
              <a:ext uri="{FF2B5EF4-FFF2-40B4-BE49-F238E27FC236}">
                <a16:creationId xmlns:a16="http://schemas.microsoft.com/office/drawing/2014/main" id="{E2E80F14-CF22-462C-863A-4A09723D7B41}"/>
              </a:ext>
            </a:extLst>
          </p:cNvPr>
          <p:cNvSpPr>
            <a:spLocks noChangeAspect="1" noChangeShapeType="1"/>
          </p:cNvSpPr>
          <p:nvPr/>
        </p:nvSpPr>
        <p:spPr bwMode="auto">
          <a:xfrm flipH="1">
            <a:off x="6170613" y="490696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Line 20">
            <a:extLst>
              <a:ext uri="{FF2B5EF4-FFF2-40B4-BE49-F238E27FC236}">
                <a16:creationId xmlns:a16="http://schemas.microsoft.com/office/drawing/2014/main" id="{FB8D8593-F107-48D8-9BF5-7244A0CCB926}"/>
              </a:ext>
            </a:extLst>
          </p:cNvPr>
          <p:cNvSpPr>
            <a:spLocks noChangeAspect="1" noChangeShapeType="1"/>
          </p:cNvSpPr>
          <p:nvPr/>
        </p:nvSpPr>
        <p:spPr bwMode="auto">
          <a:xfrm flipV="1">
            <a:off x="6234114" y="4908550"/>
            <a:ext cx="426402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1" name="Text Box 21">
            <a:extLst>
              <a:ext uri="{FF2B5EF4-FFF2-40B4-BE49-F238E27FC236}">
                <a16:creationId xmlns:a16="http://schemas.microsoft.com/office/drawing/2014/main" id="{F1F5C4DB-DDE4-4E9A-8C65-5225D0B88F39}"/>
              </a:ext>
            </a:extLst>
          </p:cNvPr>
          <p:cNvSpPr txBox="1">
            <a:spLocks noChangeArrowheads="1"/>
          </p:cNvSpPr>
          <p:nvPr/>
        </p:nvSpPr>
        <p:spPr bwMode="auto">
          <a:xfrm>
            <a:off x="6156325" y="4427538"/>
            <a:ext cx="7620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800" b="1">
                <a:solidFill>
                  <a:srgbClr val="CC3300"/>
                </a:solidFill>
                <a:latin typeface=".VnTime" panose="020B7200000000000000" pitchFamily="34" charset="0"/>
                <a:sym typeface="Wingdings" panose="05000000000000000000" pitchFamily="2" charset="2"/>
              </a:rPr>
              <a:t></a:t>
            </a:r>
          </a:p>
        </p:txBody>
      </p:sp>
      <p:sp>
        <p:nvSpPr>
          <p:cNvPr id="14359" name="Text Box 22">
            <a:extLst>
              <a:ext uri="{FF2B5EF4-FFF2-40B4-BE49-F238E27FC236}">
                <a16:creationId xmlns:a16="http://schemas.microsoft.com/office/drawing/2014/main" id="{71960CB0-AB21-4E41-B297-0BA695EF89FE}"/>
              </a:ext>
            </a:extLst>
          </p:cNvPr>
          <p:cNvSpPr txBox="1">
            <a:spLocks noChangeArrowheads="1"/>
          </p:cNvSpPr>
          <p:nvPr/>
        </p:nvSpPr>
        <p:spPr bwMode="auto">
          <a:xfrm>
            <a:off x="5788026"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1995</a:t>
            </a:r>
          </a:p>
        </p:txBody>
      </p:sp>
      <p:sp>
        <p:nvSpPr>
          <p:cNvPr id="14360" name="Text Box 23">
            <a:extLst>
              <a:ext uri="{FF2B5EF4-FFF2-40B4-BE49-F238E27FC236}">
                <a16:creationId xmlns:a16="http://schemas.microsoft.com/office/drawing/2014/main" id="{14A8F602-8124-473F-8F59-16DDFE7D2533}"/>
              </a:ext>
            </a:extLst>
          </p:cNvPr>
          <p:cNvSpPr txBox="1">
            <a:spLocks noChangeArrowheads="1"/>
          </p:cNvSpPr>
          <p:nvPr/>
        </p:nvSpPr>
        <p:spPr bwMode="auto">
          <a:xfrm>
            <a:off x="7143751"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1998</a:t>
            </a:r>
          </a:p>
        </p:txBody>
      </p:sp>
      <p:sp>
        <p:nvSpPr>
          <p:cNvPr id="14361" name="Text Box 24">
            <a:extLst>
              <a:ext uri="{FF2B5EF4-FFF2-40B4-BE49-F238E27FC236}">
                <a16:creationId xmlns:a16="http://schemas.microsoft.com/office/drawing/2014/main" id="{09B100C9-067D-4065-8DFB-ADF27B3865E9}"/>
              </a:ext>
            </a:extLst>
          </p:cNvPr>
          <p:cNvSpPr txBox="1">
            <a:spLocks noChangeArrowheads="1"/>
          </p:cNvSpPr>
          <p:nvPr/>
        </p:nvSpPr>
        <p:spPr bwMode="auto">
          <a:xfrm>
            <a:off x="8054976"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2000</a:t>
            </a:r>
          </a:p>
        </p:txBody>
      </p:sp>
      <p:sp>
        <p:nvSpPr>
          <p:cNvPr id="14362" name="Text Box 25">
            <a:extLst>
              <a:ext uri="{FF2B5EF4-FFF2-40B4-BE49-F238E27FC236}">
                <a16:creationId xmlns:a16="http://schemas.microsoft.com/office/drawing/2014/main" id="{35EA948D-749A-4A6D-8901-D46D7E5C8C00}"/>
              </a:ext>
            </a:extLst>
          </p:cNvPr>
          <p:cNvSpPr txBox="1">
            <a:spLocks noChangeArrowheads="1"/>
          </p:cNvSpPr>
          <p:nvPr/>
        </p:nvSpPr>
        <p:spPr bwMode="auto">
          <a:xfrm>
            <a:off x="8974139"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2002</a:t>
            </a:r>
          </a:p>
        </p:txBody>
      </p:sp>
      <p:sp>
        <p:nvSpPr>
          <p:cNvPr id="14363" name="Line 26">
            <a:extLst>
              <a:ext uri="{FF2B5EF4-FFF2-40B4-BE49-F238E27FC236}">
                <a16:creationId xmlns:a16="http://schemas.microsoft.com/office/drawing/2014/main" id="{72E3E1A0-1F18-4778-84B4-126F4E121B15}"/>
              </a:ext>
            </a:extLst>
          </p:cNvPr>
          <p:cNvSpPr>
            <a:spLocks noChangeAspect="1" noChangeShapeType="1"/>
          </p:cNvSpPr>
          <p:nvPr/>
        </p:nvSpPr>
        <p:spPr bwMode="auto">
          <a:xfrm>
            <a:off x="6699250" y="4924426"/>
            <a:ext cx="0" cy="2222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 name="Line 27">
            <a:extLst>
              <a:ext uri="{FF2B5EF4-FFF2-40B4-BE49-F238E27FC236}">
                <a16:creationId xmlns:a16="http://schemas.microsoft.com/office/drawing/2014/main" id="{D19D8A25-6F2F-457B-9924-B4D8635FEB4E}"/>
              </a:ext>
            </a:extLst>
          </p:cNvPr>
          <p:cNvSpPr>
            <a:spLocks noChangeAspect="1" noChangeShapeType="1"/>
          </p:cNvSpPr>
          <p:nvPr/>
        </p:nvSpPr>
        <p:spPr bwMode="auto">
          <a:xfrm>
            <a:off x="7154863" y="4926014"/>
            <a:ext cx="0" cy="2063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Line 28">
            <a:extLst>
              <a:ext uri="{FF2B5EF4-FFF2-40B4-BE49-F238E27FC236}">
                <a16:creationId xmlns:a16="http://schemas.microsoft.com/office/drawing/2014/main" id="{2D60B8B5-EC58-4620-BFA1-1FA9556654EB}"/>
              </a:ext>
            </a:extLst>
          </p:cNvPr>
          <p:cNvSpPr>
            <a:spLocks noChangeAspect="1" noChangeShapeType="1"/>
          </p:cNvSpPr>
          <p:nvPr/>
        </p:nvSpPr>
        <p:spPr bwMode="auto">
          <a:xfrm>
            <a:off x="7602538" y="4902201"/>
            <a:ext cx="0" cy="11747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 name="Line 29">
            <a:extLst>
              <a:ext uri="{FF2B5EF4-FFF2-40B4-BE49-F238E27FC236}">
                <a16:creationId xmlns:a16="http://schemas.microsoft.com/office/drawing/2014/main" id="{EA27D52C-3649-41BC-8075-CDD7EFF4DA48}"/>
              </a:ext>
            </a:extLst>
          </p:cNvPr>
          <p:cNvSpPr>
            <a:spLocks noChangeAspect="1" noChangeShapeType="1"/>
          </p:cNvSpPr>
          <p:nvPr/>
        </p:nvSpPr>
        <p:spPr bwMode="auto">
          <a:xfrm>
            <a:off x="8051800" y="4918075"/>
            <a:ext cx="0" cy="1905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 name="Line 30">
            <a:extLst>
              <a:ext uri="{FF2B5EF4-FFF2-40B4-BE49-F238E27FC236}">
                <a16:creationId xmlns:a16="http://schemas.microsoft.com/office/drawing/2014/main" id="{26F55860-985B-4E7A-AD10-E64A7744E038}"/>
              </a:ext>
            </a:extLst>
          </p:cNvPr>
          <p:cNvSpPr>
            <a:spLocks noChangeAspect="1" noChangeShapeType="1"/>
          </p:cNvSpPr>
          <p:nvPr/>
        </p:nvSpPr>
        <p:spPr bwMode="auto">
          <a:xfrm>
            <a:off x="8512175" y="4914900"/>
            <a:ext cx="0" cy="10795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 name="Line 31">
            <a:extLst>
              <a:ext uri="{FF2B5EF4-FFF2-40B4-BE49-F238E27FC236}">
                <a16:creationId xmlns:a16="http://schemas.microsoft.com/office/drawing/2014/main" id="{63A1A83C-5586-4D3B-82CB-45721F01015C}"/>
              </a:ext>
            </a:extLst>
          </p:cNvPr>
          <p:cNvSpPr>
            <a:spLocks noChangeAspect="1" noChangeShapeType="1"/>
          </p:cNvSpPr>
          <p:nvPr/>
        </p:nvSpPr>
        <p:spPr bwMode="auto">
          <a:xfrm>
            <a:off x="8966200" y="4919664"/>
            <a:ext cx="0" cy="269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 name="Line 32">
            <a:extLst>
              <a:ext uri="{FF2B5EF4-FFF2-40B4-BE49-F238E27FC236}">
                <a16:creationId xmlns:a16="http://schemas.microsoft.com/office/drawing/2014/main" id="{C269A77C-8F2B-4667-971F-D3BB6575207A}"/>
              </a:ext>
            </a:extLst>
          </p:cNvPr>
          <p:cNvSpPr>
            <a:spLocks noChangeAspect="1" noChangeShapeType="1"/>
          </p:cNvSpPr>
          <p:nvPr/>
        </p:nvSpPr>
        <p:spPr bwMode="auto">
          <a:xfrm>
            <a:off x="9417050" y="4899026"/>
            <a:ext cx="0" cy="12382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 name="Line 33">
            <a:extLst>
              <a:ext uri="{FF2B5EF4-FFF2-40B4-BE49-F238E27FC236}">
                <a16:creationId xmlns:a16="http://schemas.microsoft.com/office/drawing/2014/main" id="{D7526DA0-EEE0-4618-9E59-BE1176AAE21B}"/>
              </a:ext>
            </a:extLst>
          </p:cNvPr>
          <p:cNvSpPr>
            <a:spLocks noChangeAspect="1" noChangeShapeType="1"/>
          </p:cNvSpPr>
          <p:nvPr/>
        </p:nvSpPr>
        <p:spPr bwMode="auto">
          <a:xfrm>
            <a:off x="6243638" y="4918076"/>
            <a:ext cx="0" cy="10477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 name="Text Box 34">
            <a:extLst>
              <a:ext uri="{FF2B5EF4-FFF2-40B4-BE49-F238E27FC236}">
                <a16:creationId xmlns:a16="http://schemas.microsoft.com/office/drawing/2014/main" id="{63548B14-9998-4F89-8797-3715E95634F3}"/>
              </a:ext>
            </a:extLst>
          </p:cNvPr>
          <p:cNvSpPr txBox="1">
            <a:spLocks noChangeArrowheads="1"/>
          </p:cNvSpPr>
          <p:nvPr/>
        </p:nvSpPr>
        <p:spPr bwMode="auto">
          <a:xfrm>
            <a:off x="9785350" y="4883151"/>
            <a:ext cx="1214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i="1">
                <a:solidFill>
                  <a:srgbClr val="000099"/>
                </a:solidFill>
                <a:latin typeface="Times New Roman" panose="02020603050405020304" pitchFamily="18" charset="0"/>
              </a:rPr>
              <a:t>Năm</a:t>
            </a:r>
          </a:p>
        </p:txBody>
      </p:sp>
      <p:sp>
        <p:nvSpPr>
          <p:cNvPr id="14372" name="Line 35">
            <a:extLst>
              <a:ext uri="{FF2B5EF4-FFF2-40B4-BE49-F238E27FC236}">
                <a16:creationId xmlns:a16="http://schemas.microsoft.com/office/drawing/2014/main" id="{2D014698-287C-4A63-9018-7EEE18F4947B}"/>
              </a:ext>
            </a:extLst>
          </p:cNvPr>
          <p:cNvSpPr>
            <a:spLocks noChangeAspect="1" noChangeShapeType="1"/>
          </p:cNvSpPr>
          <p:nvPr/>
        </p:nvSpPr>
        <p:spPr bwMode="auto">
          <a:xfrm>
            <a:off x="6248400" y="4567238"/>
            <a:ext cx="13652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373" name="Line 36">
            <a:extLst>
              <a:ext uri="{FF2B5EF4-FFF2-40B4-BE49-F238E27FC236}">
                <a16:creationId xmlns:a16="http://schemas.microsoft.com/office/drawing/2014/main" id="{E0669D9B-928D-4AFD-952B-AFE418BF29CF}"/>
              </a:ext>
            </a:extLst>
          </p:cNvPr>
          <p:cNvSpPr>
            <a:spLocks noChangeAspect="1" noChangeShapeType="1"/>
          </p:cNvSpPr>
          <p:nvPr/>
        </p:nvSpPr>
        <p:spPr bwMode="auto">
          <a:xfrm>
            <a:off x="6248401" y="4340225"/>
            <a:ext cx="227647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374" name="Line 37">
            <a:extLst>
              <a:ext uri="{FF2B5EF4-FFF2-40B4-BE49-F238E27FC236}">
                <a16:creationId xmlns:a16="http://schemas.microsoft.com/office/drawing/2014/main" id="{CC06488F-5B15-4F13-A162-A9BD6223E788}"/>
              </a:ext>
            </a:extLst>
          </p:cNvPr>
          <p:cNvSpPr>
            <a:spLocks noChangeAspect="1" noChangeShapeType="1"/>
          </p:cNvSpPr>
          <p:nvPr/>
        </p:nvSpPr>
        <p:spPr bwMode="auto">
          <a:xfrm>
            <a:off x="6248400" y="4113213"/>
            <a:ext cx="318770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375" name="Line 38">
            <a:extLst>
              <a:ext uri="{FF2B5EF4-FFF2-40B4-BE49-F238E27FC236}">
                <a16:creationId xmlns:a16="http://schemas.microsoft.com/office/drawing/2014/main" id="{5CBBC087-105D-4A98-B5C1-533881ADB4CD}"/>
              </a:ext>
            </a:extLst>
          </p:cNvPr>
          <p:cNvSpPr>
            <a:spLocks noChangeAspect="1" noChangeShapeType="1"/>
          </p:cNvSpPr>
          <p:nvPr/>
        </p:nvSpPr>
        <p:spPr bwMode="auto">
          <a:xfrm rot="5400000">
            <a:off x="8212138" y="4629151"/>
            <a:ext cx="606425" cy="0"/>
          </a:xfrm>
          <a:prstGeom prst="line">
            <a:avLst/>
          </a:prstGeom>
          <a:noFill/>
          <a:ln w="12700">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376" name="Line 39">
            <a:extLst>
              <a:ext uri="{FF2B5EF4-FFF2-40B4-BE49-F238E27FC236}">
                <a16:creationId xmlns:a16="http://schemas.microsoft.com/office/drawing/2014/main" id="{BB265E05-4115-4332-A067-CC09925AEAA3}"/>
              </a:ext>
            </a:extLst>
          </p:cNvPr>
          <p:cNvSpPr>
            <a:spLocks noChangeAspect="1" noChangeShapeType="1"/>
          </p:cNvSpPr>
          <p:nvPr/>
        </p:nvSpPr>
        <p:spPr bwMode="auto">
          <a:xfrm rot="5400000">
            <a:off x="9004300" y="4514850"/>
            <a:ext cx="825500" cy="0"/>
          </a:xfrm>
          <a:prstGeom prst="line">
            <a:avLst/>
          </a:prstGeom>
          <a:noFill/>
          <a:ln w="12700">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377" name="Line 40">
            <a:extLst>
              <a:ext uri="{FF2B5EF4-FFF2-40B4-BE49-F238E27FC236}">
                <a16:creationId xmlns:a16="http://schemas.microsoft.com/office/drawing/2014/main" id="{72CB1398-61EE-4335-84AE-02C021EB4E7E}"/>
              </a:ext>
            </a:extLst>
          </p:cNvPr>
          <p:cNvSpPr>
            <a:spLocks noChangeAspect="1" noChangeShapeType="1"/>
          </p:cNvSpPr>
          <p:nvPr/>
        </p:nvSpPr>
        <p:spPr bwMode="auto">
          <a:xfrm rot="5400000">
            <a:off x="7414419" y="4747419"/>
            <a:ext cx="379412" cy="0"/>
          </a:xfrm>
          <a:prstGeom prst="line">
            <a:avLst/>
          </a:prstGeom>
          <a:noFill/>
          <a:ln w="12700">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378" name="Freeform 41">
            <a:extLst>
              <a:ext uri="{FF2B5EF4-FFF2-40B4-BE49-F238E27FC236}">
                <a16:creationId xmlns:a16="http://schemas.microsoft.com/office/drawing/2014/main" id="{19BD4496-74A2-416C-84AA-EA09708455C4}"/>
              </a:ext>
            </a:extLst>
          </p:cNvPr>
          <p:cNvSpPr>
            <a:spLocks/>
          </p:cNvSpPr>
          <p:nvPr/>
        </p:nvSpPr>
        <p:spPr bwMode="auto">
          <a:xfrm rot="10800000">
            <a:off x="6248400" y="4111625"/>
            <a:ext cx="3187700" cy="787400"/>
          </a:xfrm>
          <a:custGeom>
            <a:avLst/>
            <a:gdLst>
              <a:gd name="T0" fmla="*/ 0 w 2008"/>
              <a:gd name="T1" fmla="*/ 2147483646 h 478"/>
              <a:gd name="T2" fmla="*/ 2147483646 w 2008"/>
              <a:gd name="T3" fmla="*/ 2147483646 h 478"/>
              <a:gd name="T4" fmla="*/ 2147483646 w 2008"/>
              <a:gd name="T5" fmla="*/ 2147483646 h 478"/>
              <a:gd name="T6" fmla="*/ 2147483646 w 2008"/>
              <a:gd name="T7" fmla="*/ 0 h 478"/>
              <a:gd name="T8" fmla="*/ 0 60000 65536"/>
              <a:gd name="T9" fmla="*/ 0 60000 65536"/>
              <a:gd name="T10" fmla="*/ 0 60000 65536"/>
              <a:gd name="T11" fmla="*/ 0 60000 65536"/>
              <a:gd name="T12" fmla="*/ 0 w 2008"/>
              <a:gd name="T13" fmla="*/ 0 h 478"/>
              <a:gd name="T14" fmla="*/ 2008 w 2008"/>
              <a:gd name="T15" fmla="*/ 478 h 478"/>
            </a:gdLst>
            <a:ahLst/>
            <a:cxnLst>
              <a:cxn ang="T8">
                <a:pos x="T0" y="T1"/>
              </a:cxn>
              <a:cxn ang="T9">
                <a:pos x="T2" y="T3"/>
              </a:cxn>
              <a:cxn ang="T10">
                <a:pos x="T4" y="T5"/>
              </a:cxn>
              <a:cxn ang="T11">
                <a:pos x="T6" y="T7"/>
              </a:cxn>
            </a:cxnLst>
            <a:rect l="T12" t="T13" r="T14" b="T15"/>
            <a:pathLst>
              <a:path w="2008" h="478">
                <a:moveTo>
                  <a:pt x="0" y="478"/>
                </a:moveTo>
                <a:lnTo>
                  <a:pt x="860" y="287"/>
                </a:lnTo>
                <a:lnTo>
                  <a:pt x="1434" y="144"/>
                </a:lnTo>
                <a:lnTo>
                  <a:pt x="2008" y="0"/>
                </a:lnTo>
              </a:path>
            </a:pathLst>
          </a:custGeom>
          <a:noFill/>
          <a:ln w="28575">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9" name="Text Box 42">
            <a:extLst>
              <a:ext uri="{FF2B5EF4-FFF2-40B4-BE49-F238E27FC236}">
                <a16:creationId xmlns:a16="http://schemas.microsoft.com/office/drawing/2014/main" id="{FCC8134A-6845-4EF9-8218-DB4A09527014}"/>
              </a:ext>
            </a:extLst>
          </p:cNvPr>
          <p:cNvSpPr txBox="1">
            <a:spLocks noChangeArrowheads="1"/>
          </p:cNvSpPr>
          <p:nvPr/>
        </p:nvSpPr>
        <p:spPr bwMode="auto">
          <a:xfrm>
            <a:off x="7243764" y="4298950"/>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103,5</a:t>
            </a:r>
          </a:p>
        </p:txBody>
      </p:sp>
      <p:sp>
        <p:nvSpPr>
          <p:cNvPr id="14380" name="Text Box 43">
            <a:extLst>
              <a:ext uri="{FF2B5EF4-FFF2-40B4-BE49-F238E27FC236}">
                <a16:creationId xmlns:a16="http://schemas.microsoft.com/office/drawing/2014/main" id="{6117D8F0-C580-4118-82CF-EEF5A6C1A0F8}"/>
              </a:ext>
            </a:extLst>
          </p:cNvPr>
          <p:cNvSpPr txBox="1">
            <a:spLocks noChangeArrowheads="1"/>
          </p:cNvSpPr>
          <p:nvPr/>
        </p:nvSpPr>
        <p:spPr bwMode="auto">
          <a:xfrm>
            <a:off x="8154989" y="4092575"/>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105,6</a:t>
            </a:r>
          </a:p>
        </p:txBody>
      </p:sp>
      <p:sp>
        <p:nvSpPr>
          <p:cNvPr id="14381" name="Text Box 44">
            <a:extLst>
              <a:ext uri="{FF2B5EF4-FFF2-40B4-BE49-F238E27FC236}">
                <a16:creationId xmlns:a16="http://schemas.microsoft.com/office/drawing/2014/main" id="{3E52E718-6206-4F79-880E-8749817A2E61}"/>
              </a:ext>
            </a:extLst>
          </p:cNvPr>
          <p:cNvSpPr txBox="1">
            <a:spLocks noChangeArrowheads="1"/>
          </p:cNvSpPr>
          <p:nvPr/>
        </p:nvSpPr>
        <p:spPr bwMode="auto">
          <a:xfrm>
            <a:off x="9156701" y="3884614"/>
            <a:ext cx="758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108,2</a:t>
            </a:r>
          </a:p>
        </p:txBody>
      </p:sp>
      <p:sp>
        <p:nvSpPr>
          <p:cNvPr id="46125" name="Line 45">
            <a:extLst>
              <a:ext uri="{FF2B5EF4-FFF2-40B4-BE49-F238E27FC236}">
                <a16:creationId xmlns:a16="http://schemas.microsoft.com/office/drawing/2014/main" id="{BAF51B44-D798-4905-8314-30398DC7F04A}"/>
              </a:ext>
            </a:extLst>
          </p:cNvPr>
          <p:cNvSpPr>
            <a:spLocks noChangeAspect="1" noChangeShapeType="1"/>
          </p:cNvSpPr>
          <p:nvPr/>
        </p:nvSpPr>
        <p:spPr bwMode="auto">
          <a:xfrm>
            <a:off x="6248400" y="3267075"/>
            <a:ext cx="13652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6126" name="Line 46">
            <a:extLst>
              <a:ext uri="{FF2B5EF4-FFF2-40B4-BE49-F238E27FC236}">
                <a16:creationId xmlns:a16="http://schemas.microsoft.com/office/drawing/2014/main" id="{8BC7B7D8-3661-4F6F-8EFE-7BD4F77641F9}"/>
              </a:ext>
            </a:extLst>
          </p:cNvPr>
          <p:cNvSpPr>
            <a:spLocks noChangeAspect="1" noChangeShapeType="1"/>
          </p:cNvSpPr>
          <p:nvPr/>
        </p:nvSpPr>
        <p:spPr bwMode="auto">
          <a:xfrm>
            <a:off x="6248401" y="2290763"/>
            <a:ext cx="227647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6127" name="Line 47">
            <a:extLst>
              <a:ext uri="{FF2B5EF4-FFF2-40B4-BE49-F238E27FC236}">
                <a16:creationId xmlns:a16="http://schemas.microsoft.com/office/drawing/2014/main" id="{A52E359B-B41F-4A6C-A754-89612116555F}"/>
              </a:ext>
            </a:extLst>
          </p:cNvPr>
          <p:cNvSpPr>
            <a:spLocks noChangeAspect="1" noChangeShapeType="1"/>
          </p:cNvSpPr>
          <p:nvPr/>
        </p:nvSpPr>
        <p:spPr bwMode="auto">
          <a:xfrm>
            <a:off x="6248400" y="2062163"/>
            <a:ext cx="318770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6128" name="Line 48">
            <a:extLst>
              <a:ext uri="{FF2B5EF4-FFF2-40B4-BE49-F238E27FC236}">
                <a16:creationId xmlns:a16="http://schemas.microsoft.com/office/drawing/2014/main" id="{79734585-2DB6-4634-A6E9-C67A4478A5BD}"/>
              </a:ext>
            </a:extLst>
          </p:cNvPr>
          <p:cNvSpPr>
            <a:spLocks noChangeAspect="1" noChangeShapeType="1"/>
          </p:cNvSpPr>
          <p:nvPr/>
        </p:nvSpPr>
        <p:spPr bwMode="auto">
          <a:xfrm rot="5400000">
            <a:off x="6765925" y="4092575"/>
            <a:ext cx="16700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6129" name="Line 49">
            <a:extLst>
              <a:ext uri="{FF2B5EF4-FFF2-40B4-BE49-F238E27FC236}">
                <a16:creationId xmlns:a16="http://schemas.microsoft.com/office/drawing/2014/main" id="{8D89675E-A049-478E-8C0F-C79D4DD0AE5E}"/>
              </a:ext>
            </a:extLst>
          </p:cNvPr>
          <p:cNvSpPr>
            <a:spLocks noChangeAspect="1" noChangeShapeType="1"/>
          </p:cNvSpPr>
          <p:nvPr/>
        </p:nvSpPr>
        <p:spPr bwMode="auto">
          <a:xfrm rot="5400000">
            <a:off x="7221538" y="3576638"/>
            <a:ext cx="258127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6130" name="Line 50">
            <a:extLst>
              <a:ext uri="{FF2B5EF4-FFF2-40B4-BE49-F238E27FC236}">
                <a16:creationId xmlns:a16="http://schemas.microsoft.com/office/drawing/2014/main" id="{563385F6-AF64-43B6-A98E-AA97B3B0EC53}"/>
              </a:ext>
            </a:extLst>
          </p:cNvPr>
          <p:cNvSpPr>
            <a:spLocks noChangeAspect="1" noChangeShapeType="1"/>
          </p:cNvSpPr>
          <p:nvPr/>
        </p:nvSpPr>
        <p:spPr bwMode="auto">
          <a:xfrm rot="5400000">
            <a:off x="8006556" y="3461544"/>
            <a:ext cx="2808288"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6131" name="Freeform 51">
            <a:extLst>
              <a:ext uri="{FF2B5EF4-FFF2-40B4-BE49-F238E27FC236}">
                <a16:creationId xmlns:a16="http://schemas.microsoft.com/office/drawing/2014/main" id="{464C3666-8651-4965-AB9F-2A9CDD9BC8D1}"/>
              </a:ext>
            </a:extLst>
          </p:cNvPr>
          <p:cNvSpPr>
            <a:spLocks/>
          </p:cNvSpPr>
          <p:nvPr/>
        </p:nvSpPr>
        <p:spPr bwMode="auto">
          <a:xfrm>
            <a:off x="6248400" y="2062163"/>
            <a:ext cx="3187700" cy="2832100"/>
          </a:xfrm>
          <a:custGeom>
            <a:avLst/>
            <a:gdLst>
              <a:gd name="T0" fmla="*/ 0 w 2008"/>
              <a:gd name="T1" fmla="*/ 2147483646 h 1769"/>
              <a:gd name="T2" fmla="*/ 2147483646 w 2008"/>
              <a:gd name="T3" fmla="*/ 2147483646 h 1769"/>
              <a:gd name="T4" fmla="*/ 2147483646 w 2008"/>
              <a:gd name="T5" fmla="*/ 2147483646 h 1769"/>
              <a:gd name="T6" fmla="*/ 2147483646 w 2008"/>
              <a:gd name="T7" fmla="*/ 0 h 1769"/>
              <a:gd name="T8" fmla="*/ 2147483646 w 2008"/>
              <a:gd name="T9" fmla="*/ 0 h 1769"/>
              <a:gd name="T10" fmla="*/ 0 60000 65536"/>
              <a:gd name="T11" fmla="*/ 0 60000 65536"/>
              <a:gd name="T12" fmla="*/ 0 60000 65536"/>
              <a:gd name="T13" fmla="*/ 0 60000 65536"/>
              <a:gd name="T14" fmla="*/ 0 60000 65536"/>
              <a:gd name="T15" fmla="*/ 0 w 2008"/>
              <a:gd name="T16" fmla="*/ 0 h 1769"/>
              <a:gd name="T17" fmla="*/ 2008 w 2008"/>
              <a:gd name="T18" fmla="*/ 1769 h 1769"/>
            </a:gdLst>
            <a:ahLst/>
            <a:cxnLst>
              <a:cxn ang="T10">
                <a:pos x="T0" y="T1"/>
              </a:cxn>
              <a:cxn ang="T11">
                <a:pos x="T2" y="T3"/>
              </a:cxn>
              <a:cxn ang="T12">
                <a:pos x="T4" y="T5"/>
              </a:cxn>
              <a:cxn ang="T13">
                <a:pos x="T6" y="T7"/>
              </a:cxn>
              <a:cxn ang="T14">
                <a:pos x="T8" y="T9"/>
              </a:cxn>
            </a:cxnLst>
            <a:rect l="T15" t="T16" r="T17" b="T18"/>
            <a:pathLst>
              <a:path w="2008" h="1769">
                <a:moveTo>
                  <a:pt x="0" y="1769"/>
                </a:moveTo>
                <a:lnTo>
                  <a:pt x="860" y="765"/>
                </a:lnTo>
                <a:lnTo>
                  <a:pt x="1434" y="144"/>
                </a:lnTo>
                <a:lnTo>
                  <a:pt x="2008" y="0"/>
                </a:lnTo>
                <a:lnTo>
                  <a:pt x="1960" y="0"/>
                </a:lnTo>
              </a:path>
            </a:pathLst>
          </a:custGeom>
          <a:noFill/>
          <a:ln w="28575">
            <a:solidFill>
              <a:srgbClr val="000099"/>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32" name="Text Box 52">
            <a:extLst>
              <a:ext uri="{FF2B5EF4-FFF2-40B4-BE49-F238E27FC236}">
                <a16:creationId xmlns:a16="http://schemas.microsoft.com/office/drawing/2014/main" id="{2596D771-E118-4A74-A858-DFC8D1890280}"/>
              </a:ext>
            </a:extLst>
          </p:cNvPr>
          <p:cNvSpPr txBox="1">
            <a:spLocks noChangeArrowheads="1"/>
          </p:cNvSpPr>
          <p:nvPr/>
        </p:nvSpPr>
        <p:spPr bwMode="auto">
          <a:xfrm>
            <a:off x="7202489" y="3049589"/>
            <a:ext cx="758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117,7</a:t>
            </a:r>
          </a:p>
        </p:txBody>
      </p:sp>
      <p:sp>
        <p:nvSpPr>
          <p:cNvPr id="46133" name="Text Box 53">
            <a:extLst>
              <a:ext uri="{FF2B5EF4-FFF2-40B4-BE49-F238E27FC236}">
                <a16:creationId xmlns:a16="http://schemas.microsoft.com/office/drawing/2014/main" id="{F80DEC4C-E446-48C9-BDB1-175F0AE45829}"/>
              </a:ext>
            </a:extLst>
          </p:cNvPr>
          <p:cNvSpPr txBox="1">
            <a:spLocks noChangeArrowheads="1"/>
          </p:cNvSpPr>
          <p:nvPr/>
        </p:nvSpPr>
        <p:spPr bwMode="auto">
          <a:xfrm>
            <a:off x="8183564" y="2062164"/>
            <a:ext cx="758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128,6</a:t>
            </a:r>
          </a:p>
        </p:txBody>
      </p:sp>
      <p:sp>
        <p:nvSpPr>
          <p:cNvPr id="46134" name="Text Box 54">
            <a:extLst>
              <a:ext uri="{FF2B5EF4-FFF2-40B4-BE49-F238E27FC236}">
                <a16:creationId xmlns:a16="http://schemas.microsoft.com/office/drawing/2014/main" id="{AC9E1B6D-9699-4273-B7DC-C35E999B17D9}"/>
              </a:ext>
            </a:extLst>
          </p:cNvPr>
          <p:cNvSpPr txBox="1">
            <a:spLocks noChangeArrowheads="1"/>
          </p:cNvSpPr>
          <p:nvPr/>
        </p:nvSpPr>
        <p:spPr bwMode="auto">
          <a:xfrm>
            <a:off x="9123364" y="1825625"/>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131,1</a:t>
            </a:r>
          </a:p>
        </p:txBody>
      </p:sp>
      <p:sp>
        <p:nvSpPr>
          <p:cNvPr id="14392" name="Text Box 55">
            <a:extLst>
              <a:ext uri="{FF2B5EF4-FFF2-40B4-BE49-F238E27FC236}">
                <a16:creationId xmlns:a16="http://schemas.microsoft.com/office/drawing/2014/main" id="{AFCE4DF2-7412-4741-8ADD-6F3A001157B3}"/>
              </a:ext>
            </a:extLst>
          </p:cNvPr>
          <p:cNvSpPr txBox="1">
            <a:spLocks noChangeArrowheads="1"/>
          </p:cNvSpPr>
          <p:nvPr/>
        </p:nvSpPr>
        <p:spPr bwMode="auto">
          <a:xfrm>
            <a:off x="1524001" y="1152525"/>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4393" name="Text Box 56">
            <a:extLst>
              <a:ext uri="{FF2B5EF4-FFF2-40B4-BE49-F238E27FC236}">
                <a16:creationId xmlns:a16="http://schemas.microsoft.com/office/drawing/2014/main" id="{577DCF40-3230-4C88-AFBE-C0D23EC7764B}"/>
              </a:ext>
            </a:extLst>
          </p:cNvPr>
          <p:cNvSpPr txBox="1">
            <a:spLocks noChangeArrowheads="1"/>
          </p:cNvSpPr>
          <p:nvPr/>
        </p:nvSpPr>
        <p:spPr bwMode="auto">
          <a:xfrm>
            <a:off x="1543051" y="236855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2. Vẽ đường biểu diễn </a:t>
            </a:r>
          </a:p>
        </p:txBody>
      </p:sp>
      <p:sp>
        <p:nvSpPr>
          <p:cNvPr id="14394" name="Text Box 57">
            <a:extLst>
              <a:ext uri="{FF2B5EF4-FFF2-40B4-BE49-F238E27FC236}">
                <a16:creationId xmlns:a16="http://schemas.microsoft.com/office/drawing/2014/main" id="{C105A2AB-816F-4BD0-87CF-9F86EC7392DC}"/>
              </a:ext>
            </a:extLst>
          </p:cNvPr>
          <p:cNvSpPr txBox="1">
            <a:spLocks noChangeArrowheads="1"/>
          </p:cNvSpPr>
          <p:nvPr/>
        </p:nvSpPr>
        <p:spPr bwMode="auto">
          <a:xfrm>
            <a:off x="1524001" y="175895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14395" name="Text Box 89">
            <a:extLst>
              <a:ext uri="{FF2B5EF4-FFF2-40B4-BE49-F238E27FC236}">
                <a16:creationId xmlns:a16="http://schemas.microsoft.com/office/drawing/2014/main" id="{D502BA52-FA4E-4210-A70A-1E7E81C0879D}"/>
              </a:ext>
            </a:extLst>
          </p:cNvPr>
          <p:cNvSpPr txBox="1">
            <a:spLocks noChangeArrowheads="1"/>
          </p:cNvSpPr>
          <p:nvPr/>
        </p:nvSpPr>
        <p:spPr bwMode="auto">
          <a:xfrm>
            <a:off x="1524001" y="1152525"/>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4396" name="Text Box 93">
            <a:extLst>
              <a:ext uri="{FF2B5EF4-FFF2-40B4-BE49-F238E27FC236}">
                <a16:creationId xmlns:a16="http://schemas.microsoft.com/office/drawing/2014/main" id="{D0A20DE7-6D1D-4BEC-9858-2291B78C9526}"/>
              </a:ext>
            </a:extLst>
          </p:cNvPr>
          <p:cNvSpPr txBox="1">
            <a:spLocks noChangeArrowheads="1"/>
          </p:cNvSpPr>
          <p:nvPr/>
        </p:nvSpPr>
        <p:spPr bwMode="auto">
          <a:xfrm>
            <a:off x="1524001" y="1758950"/>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14397" name="Text Box 94">
            <a:extLst>
              <a:ext uri="{FF2B5EF4-FFF2-40B4-BE49-F238E27FC236}">
                <a16:creationId xmlns:a16="http://schemas.microsoft.com/office/drawing/2014/main" id="{C5AEC2F1-98E6-4F23-8DAA-06B8E7B0749F}"/>
              </a:ext>
            </a:extLst>
          </p:cNvPr>
          <p:cNvSpPr txBox="1">
            <a:spLocks noChangeArrowheads="1"/>
          </p:cNvSpPr>
          <p:nvPr/>
        </p:nvSpPr>
        <p:spPr bwMode="auto">
          <a:xfrm>
            <a:off x="1524001" y="1152525"/>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4398" name="Text Box 98">
            <a:extLst>
              <a:ext uri="{FF2B5EF4-FFF2-40B4-BE49-F238E27FC236}">
                <a16:creationId xmlns:a16="http://schemas.microsoft.com/office/drawing/2014/main" id="{CFF12805-5413-42BC-89E4-AC2A5F63353E}"/>
              </a:ext>
            </a:extLst>
          </p:cNvPr>
          <p:cNvSpPr txBox="1">
            <a:spLocks noChangeArrowheads="1"/>
          </p:cNvSpPr>
          <p:nvPr/>
        </p:nvSpPr>
        <p:spPr bwMode="auto">
          <a:xfrm>
            <a:off x="1543051" y="23669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2. Vẽ đường biểu diễn </a:t>
            </a:r>
          </a:p>
        </p:txBody>
      </p:sp>
      <p:sp>
        <p:nvSpPr>
          <p:cNvPr id="14399" name="Text Box 99">
            <a:extLst>
              <a:ext uri="{FF2B5EF4-FFF2-40B4-BE49-F238E27FC236}">
                <a16:creationId xmlns:a16="http://schemas.microsoft.com/office/drawing/2014/main" id="{C3839DBE-5F2E-4005-8929-DE0E2EC71D7D}"/>
              </a:ext>
            </a:extLst>
          </p:cNvPr>
          <p:cNvSpPr txBox="1">
            <a:spLocks noChangeArrowheads="1"/>
          </p:cNvSpPr>
          <p:nvPr/>
        </p:nvSpPr>
        <p:spPr bwMode="auto">
          <a:xfrm>
            <a:off x="1524001" y="17573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14400" name="Text Box 100">
            <a:extLst>
              <a:ext uri="{FF2B5EF4-FFF2-40B4-BE49-F238E27FC236}">
                <a16:creationId xmlns:a16="http://schemas.microsoft.com/office/drawing/2014/main" id="{E842DF01-D719-4FA9-86A1-A5549D16DF9A}"/>
              </a:ext>
            </a:extLst>
          </p:cNvPr>
          <p:cNvSpPr txBox="1">
            <a:spLocks noChangeArrowheads="1"/>
          </p:cNvSpPr>
          <p:nvPr/>
        </p:nvSpPr>
        <p:spPr bwMode="auto">
          <a:xfrm>
            <a:off x="1524001" y="1150938"/>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4401" name="Text Box 111">
            <a:extLst>
              <a:ext uri="{FF2B5EF4-FFF2-40B4-BE49-F238E27FC236}">
                <a16:creationId xmlns:a16="http://schemas.microsoft.com/office/drawing/2014/main" id="{F8FB34DC-C26B-4A65-A071-C31ADB9192A4}"/>
              </a:ext>
            </a:extLst>
          </p:cNvPr>
          <p:cNvSpPr txBox="1">
            <a:spLocks noChangeArrowheads="1"/>
          </p:cNvSpPr>
          <p:nvPr/>
        </p:nvSpPr>
        <p:spPr bwMode="auto">
          <a:xfrm>
            <a:off x="5033963" y="5326063"/>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Chú giải : </a:t>
            </a:r>
          </a:p>
        </p:txBody>
      </p:sp>
      <p:sp>
        <p:nvSpPr>
          <p:cNvPr id="14402" name="Line 112">
            <a:extLst>
              <a:ext uri="{FF2B5EF4-FFF2-40B4-BE49-F238E27FC236}">
                <a16:creationId xmlns:a16="http://schemas.microsoft.com/office/drawing/2014/main" id="{77948AFC-F3A8-4032-B047-71840CC5E511}"/>
              </a:ext>
            </a:extLst>
          </p:cNvPr>
          <p:cNvSpPr>
            <a:spLocks noChangeShapeType="1"/>
          </p:cNvSpPr>
          <p:nvPr/>
        </p:nvSpPr>
        <p:spPr bwMode="auto">
          <a:xfrm>
            <a:off x="5262564" y="5781675"/>
            <a:ext cx="1290637"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93" name="Line 113">
            <a:extLst>
              <a:ext uri="{FF2B5EF4-FFF2-40B4-BE49-F238E27FC236}">
                <a16:creationId xmlns:a16="http://schemas.microsoft.com/office/drawing/2014/main" id="{8EA2CCFB-1575-4E94-842E-970BADFFEB00}"/>
              </a:ext>
            </a:extLst>
          </p:cNvPr>
          <p:cNvSpPr>
            <a:spLocks noChangeShapeType="1"/>
          </p:cNvSpPr>
          <p:nvPr/>
        </p:nvSpPr>
        <p:spPr bwMode="auto">
          <a:xfrm>
            <a:off x="5262564" y="6122988"/>
            <a:ext cx="1290637" cy="0"/>
          </a:xfrm>
          <a:prstGeom prst="line">
            <a:avLst/>
          </a:prstGeom>
          <a:noFill/>
          <a:ln w="28575">
            <a:solidFill>
              <a:srgbClr val="000099"/>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4404" name="Text Box 114">
            <a:extLst>
              <a:ext uri="{FF2B5EF4-FFF2-40B4-BE49-F238E27FC236}">
                <a16:creationId xmlns:a16="http://schemas.microsoft.com/office/drawing/2014/main" id="{C2624493-4624-48EB-95B5-026BD6CA5688}"/>
              </a:ext>
            </a:extLst>
          </p:cNvPr>
          <p:cNvSpPr txBox="1">
            <a:spLocks noChangeArrowheads="1"/>
          </p:cNvSpPr>
          <p:nvPr/>
        </p:nvSpPr>
        <p:spPr bwMode="auto">
          <a:xfrm>
            <a:off x="6553200" y="5554663"/>
            <a:ext cx="1290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Dân số</a:t>
            </a:r>
          </a:p>
        </p:txBody>
      </p:sp>
      <p:sp>
        <p:nvSpPr>
          <p:cNvPr id="46195" name="Text Box 115">
            <a:extLst>
              <a:ext uri="{FF2B5EF4-FFF2-40B4-BE49-F238E27FC236}">
                <a16:creationId xmlns:a16="http://schemas.microsoft.com/office/drawing/2014/main" id="{65D1F631-4CC5-428C-8607-BE8FD183E8BB}"/>
              </a:ext>
            </a:extLst>
          </p:cNvPr>
          <p:cNvSpPr txBox="1">
            <a:spLocks noChangeArrowheads="1"/>
          </p:cNvSpPr>
          <p:nvPr/>
        </p:nvSpPr>
        <p:spPr bwMode="auto">
          <a:xfrm>
            <a:off x="6553200" y="5919788"/>
            <a:ext cx="3035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Sản lượng lương thực</a:t>
            </a:r>
          </a:p>
        </p:txBody>
      </p:sp>
      <p:graphicFrame>
        <p:nvGraphicFramePr>
          <p:cNvPr id="46237" name="Group 157">
            <a:extLst>
              <a:ext uri="{FF2B5EF4-FFF2-40B4-BE49-F238E27FC236}">
                <a16:creationId xmlns:a16="http://schemas.microsoft.com/office/drawing/2014/main" id="{7B2C0F10-5EF9-41F6-828E-FF86C54C463E}"/>
              </a:ext>
            </a:extLst>
          </p:cNvPr>
          <p:cNvGraphicFramePr>
            <a:graphicFrameLocks noGrp="1"/>
          </p:cNvGraphicFramePr>
          <p:nvPr/>
        </p:nvGraphicFramePr>
        <p:xfrm>
          <a:off x="1692276" y="5440363"/>
          <a:ext cx="8956675" cy="1401944"/>
        </p:xfrm>
        <a:graphic>
          <a:graphicData uri="http://schemas.openxmlformats.org/drawingml/2006/table">
            <a:tbl>
              <a:tblPr/>
              <a:tblGrid>
                <a:gridCol w="5313363">
                  <a:extLst>
                    <a:ext uri="{9D8B030D-6E8A-4147-A177-3AD203B41FA5}">
                      <a16:colId xmlns:a16="http://schemas.microsoft.com/office/drawing/2014/main" val="20000"/>
                    </a:ext>
                  </a:extLst>
                </a:gridCol>
                <a:gridCol w="911225">
                  <a:extLst>
                    <a:ext uri="{9D8B030D-6E8A-4147-A177-3AD203B41FA5}">
                      <a16:colId xmlns:a16="http://schemas.microsoft.com/office/drawing/2014/main" val="20001"/>
                    </a:ext>
                  </a:extLst>
                </a:gridCol>
                <a:gridCol w="909637">
                  <a:extLst>
                    <a:ext uri="{9D8B030D-6E8A-4147-A177-3AD203B41FA5}">
                      <a16:colId xmlns:a16="http://schemas.microsoft.com/office/drawing/2014/main" val="20002"/>
                    </a:ext>
                  </a:extLst>
                </a:gridCol>
                <a:gridCol w="911225">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tblGrid>
              <a:tr h="9446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a:t>
                      </a:r>
                      <a:r>
                        <a:rPr kumimoji="0" lang="en-US" sz="2800" b="1" i="0" u="none" strike="noStrike" cap="none" normalizeH="0" baseline="0">
                          <a:ln>
                            <a:noFill/>
                          </a:ln>
                          <a:solidFill>
                            <a:schemeClr val="tx1"/>
                          </a:solidFill>
                          <a:effectLst/>
                          <a:latin typeface="Times New Roman" pitchFamily="18" charset="0"/>
                        </a:rPr>
                        <a:t>Năm </a:t>
                      </a:r>
                      <a:r>
                        <a:rPr kumimoji="0" lang="en-US" sz="2400" b="1" i="0" u="none" strike="noStrike" cap="none" normalizeH="0" baseline="0">
                          <a:ln>
                            <a:noFill/>
                          </a:ln>
                          <a:solidFill>
                            <a:schemeClr val="tx1"/>
                          </a:solidFill>
                          <a:effectLst/>
                          <a:latin typeface="Times New Roman" pitchFamily="18" charset="0"/>
                        </a:rPr>
                        <a:t> </a:t>
                      </a:r>
                      <a:r>
                        <a:rPr kumimoji="0" lang="en-US" sz="2800" b="1" i="0" u="none" strike="noStrike" cap="none" normalizeH="0" baseline="0">
                          <a:ln>
                            <a:noFill/>
                          </a:ln>
                          <a:solidFill>
                            <a:schemeClr val="tx1"/>
                          </a:solidFill>
                          <a:effectLst/>
                          <a:latin typeface="Times New Roman" pitchFamily="18" charset="0"/>
                        </a:rPr>
                        <a:t>Tiêu chí</a:t>
                      </a:r>
                      <a:r>
                        <a:rPr kumimoji="0" lang="en-US" sz="2400" b="1" i="0" u="none" strike="noStrike" cap="none" normalizeH="0" baseline="0">
                          <a:ln>
                            <a:noFill/>
                          </a:ln>
                          <a:solidFill>
                            <a:schemeClr val="tx1"/>
                          </a:solidFill>
                          <a:effectLst/>
                          <a:latin typeface="Times New Roman" pitchFamily="18" charset="0"/>
                        </a:rPr>
                        <a:t> </a:t>
                      </a:r>
                    </a:p>
                  </a:txBody>
                  <a:tcPr marT="45686" marB="456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1995</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1998</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2000</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2002</a:t>
                      </a:r>
                    </a:p>
                  </a:txBody>
                  <a:tcPr marT="45686" marB="456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0"/>
                  </a:ext>
                </a:extLst>
              </a:tr>
              <a:tr h="457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Times New Roman" pitchFamily="18" charset="0"/>
                        </a:rPr>
                        <a:t>Sản lượng lương thực</a:t>
                      </a:r>
                    </a:p>
                  </a:txBody>
                  <a:tcPr marT="45686" marB="456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100</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117.7</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128.6</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131.1</a:t>
                      </a:r>
                    </a:p>
                  </a:txBody>
                  <a:tcPr marT="45686" marB="456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sp>
        <p:nvSpPr>
          <p:cNvPr id="14427" name="Rectangle 155">
            <a:extLst>
              <a:ext uri="{FF2B5EF4-FFF2-40B4-BE49-F238E27FC236}">
                <a16:creationId xmlns:a16="http://schemas.microsoft.com/office/drawing/2014/main" id="{932E0392-9EF2-4931-8F1B-80D5714B95A2}"/>
              </a:ext>
            </a:extLst>
          </p:cNvPr>
          <p:cNvSpPr>
            <a:spLocks noChangeArrowheads="1"/>
          </p:cNvSpPr>
          <p:nvPr/>
        </p:nvSpPr>
        <p:spPr bwMode="auto">
          <a:xfrm>
            <a:off x="1770064" y="3124201"/>
            <a:ext cx="32576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b="1" i="1"/>
              <a:t>b.Sản lượng lương thực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Effect transition="in" filter="wipe(left)">
                                      <p:cBhvr>
                                        <p:cTn id="7" dur="500"/>
                                        <p:tgtEl>
                                          <p:spTgt spid="46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6128"/>
                                        </p:tgtEl>
                                        <p:attrNameLst>
                                          <p:attrName>style.visibility</p:attrName>
                                        </p:attrNameLst>
                                      </p:cBhvr>
                                      <p:to>
                                        <p:strVal val="visible"/>
                                      </p:to>
                                    </p:set>
                                    <p:animEffect transition="in" filter="wipe(down)">
                                      <p:cBhvr>
                                        <p:cTn id="12" dur="500"/>
                                        <p:tgtEl>
                                          <p:spTgt spid="461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6132"/>
                                        </p:tgtEl>
                                        <p:attrNameLst>
                                          <p:attrName>style.visibility</p:attrName>
                                        </p:attrNameLst>
                                      </p:cBhvr>
                                      <p:to>
                                        <p:strVal val="visible"/>
                                      </p:to>
                                    </p:set>
                                    <p:animEffect transition="in" filter="box(in)">
                                      <p:cBhvr>
                                        <p:cTn id="17" dur="500"/>
                                        <p:tgtEl>
                                          <p:spTgt spid="461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6126"/>
                                        </p:tgtEl>
                                        <p:attrNameLst>
                                          <p:attrName>style.visibility</p:attrName>
                                        </p:attrNameLst>
                                      </p:cBhvr>
                                      <p:to>
                                        <p:strVal val="visible"/>
                                      </p:to>
                                    </p:set>
                                    <p:animEffect transition="in" filter="wipe(left)">
                                      <p:cBhvr>
                                        <p:cTn id="22" dur="500"/>
                                        <p:tgtEl>
                                          <p:spTgt spid="461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6129"/>
                                        </p:tgtEl>
                                        <p:attrNameLst>
                                          <p:attrName>style.visibility</p:attrName>
                                        </p:attrNameLst>
                                      </p:cBhvr>
                                      <p:to>
                                        <p:strVal val="visible"/>
                                      </p:to>
                                    </p:set>
                                    <p:animEffect transition="in" filter="wipe(down)">
                                      <p:cBhvr>
                                        <p:cTn id="27" dur="500"/>
                                        <p:tgtEl>
                                          <p:spTgt spid="46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6133"/>
                                        </p:tgtEl>
                                        <p:attrNameLst>
                                          <p:attrName>style.visibility</p:attrName>
                                        </p:attrNameLst>
                                      </p:cBhvr>
                                      <p:to>
                                        <p:strVal val="visible"/>
                                      </p:to>
                                    </p:set>
                                    <p:animEffect transition="in" filter="box(in)">
                                      <p:cBhvr>
                                        <p:cTn id="32" dur="500"/>
                                        <p:tgtEl>
                                          <p:spTgt spid="461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6127"/>
                                        </p:tgtEl>
                                        <p:attrNameLst>
                                          <p:attrName>style.visibility</p:attrName>
                                        </p:attrNameLst>
                                      </p:cBhvr>
                                      <p:to>
                                        <p:strVal val="visible"/>
                                      </p:to>
                                    </p:set>
                                    <p:animEffect transition="in" filter="wipe(left)">
                                      <p:cBhvr>
                                        <p:cTn id="37" dur="500"/>
                                        <p:tgtEl>
                                          <p:spTgt spid="461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46130"/>
                                        </p:tgtEl>
                                        <p:attrNameLst>
                                          <p:attrName>style.visibility</p:attrName>
                                        </p:attrNameLst>
                                      </p:cBhvr>
                                      <p:to>
                                        <p:strVal val="visible"/>
                                      </p:to>
                                    </p:set>
                                    <p:animEffect transition="in" filter="wipe(down)">
                                      <p:cBhvr>
                                        <p:cTn id="42" dur="500"/>
                                        <p:tgtEl>
                                          <p:spTgt spid="461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6134"/>
                                        </p:tgtEl>
                                        <p:attrNameLst>
                                          <p:attrName>style.visibility</p:attrName>
                                        </p:attrNameLst>
                                      </p:cBhvr>
                                      <p:to>
                                        <p:strVal val="visible"/>
                                      </p:to>
                                    </p:set>
                                    <p:animEffect transition="in" filter="box(in)">
                                      <p:cBhvr>
                                        <p:cTn id="47" dur="500"/>
                                        <p:tgtEl>
                                          <p:spTgt spid="461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6101"/>
                                        </p:tgtEl>
                                        <p:attrNameLst>
                                          <p:attrName>style.visibility</p:attrName>
                                        </p:attrNameLst>
                                      </p:cBhvr>
                                      <p:to>
                                        <p:strVal val="visible"/>
                                      </p:to>
                                    </p:set>
                                    <p:animEffect transition="in" filter="box(in)">
                                      <p:cBhvr>
                                        <p:cTn id="52" dur="500"/>
                                        <p:tgtEl>
                                          <p:spTgt spid="4610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grpId="1" nodeType="clickEffect">
                                  <p:stCondLst>
                                    <p:cond delay="0"/>
                                  </p:stCondLst>
                                  <p:childTnLst>
                                    <p:animMotion origin="layout" path="M -3.88889E-6 -4.44444E-6 L 0.14653 -0.23611 L 0.24427 -0.38194 L 0.35018 -0.41574 " pathEditMode="relative" rAng="0" ptsTypes="AAAA">
                                      <p:cBhvr>
                                        <p:cTn id="56" dur="3000" fill="hold"/>
                                        <p:tgtEl>
                                          <p:spTgt spid="46101"/>
                                        </p:tgtEl>
                                        <p:attrNameLst>
                                          <p:attrName>ppt_x</p:attrName>
                                          <p:attrName>ppt_y</p:attrName>
                                        </p:attrNameLst>
                                      </p:cBhvr>
                                      <p:rCtr x="17500" y="-20787"/>
                                    </p:animMotion>
                                  </p:childTnLst>
                                </p:cTn>
                              </p:par>
                              <p:par>
                                <p:cTn id="57" presetID="22" presetClass="entr" presetSubtype="8" fill="hold" nodeType="withEffect">
                                  <p:stCondLst>
                                    <p:cond delay="0"/>
                                  </p:stCondLst>
                                  <p:childTnLst>
                                    <p:set>
                                      <p:cBhvr>
                                        <p:cTn id="58" dur="1" fill="hold">
                                          <p:stCondLst>
                                            <p:cond delay="0"/>
                                          </p:stCondLst>
                                        </p:cTn>
                                        <p:tgtEl>
                                          <p:spTgt spid="46131"/>
                                        </p:tgtEl>
                                        <p:attrNameLst>
                                          <p:attrName>style.visibility</p:attrName>
                                        </p:attrNameLst>
                                      </p:cBhvr>
                                      <p:to>
                                        <p:strVal val="visible"/>
                                      </p:to>
                                    </p:set>
                                    <p:animEffect transition="in" filter="wipe(left)">
                                      <p:cBhvr>
                                        <p:cTn id="59" dur="3000"/>
                                        <p:tgtEl>
                                          <p:spTgt spid="461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xit" presetSubtype="16" fill="hold" nodeType="clickEffect">
                                  <p:stCondLst>
                                    <p:cond delay="0"/>
                                  </p:stCondLst>
                                  <p:childTnLst>
                                    <p:animEffect transition="out" filter="box(in)">
                                      <p:cBhvr>
                                        <p:cTn id="63" dur="500"/>
                                        <p:tgtEl>
                                          <p:spTgt spid="46237"/>
                                        </p:tgtEl>
                                      </p:cBhvr>
                                    </p:animEffect>
                                    <p:set>
                                      <p:cBhvr>
                                        <p:cTn id="64" dur="1" fill="hold">
                                          <p:stCondLst>
                                            <p:cond delay="499"/>
                                          </p:stCondLst>
                                        </p:cTn>
                                        <p:tgtEl>
                                          <p:spTgt spid="46237"/>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46193"/>
                                        </p:tgtEl>
                                        <p:attrNameLst>
                                          <p:attrName>style.visibility</p:attrName>
                                        </p:attrNameLst>
                                      </p:cBhvr>
                                      <p:to>
                                        <p:strVal val="visible"/>
                                      </p:to>
                                    </p:set>
                                    <p:animEffect transition="in" filter="wipe(left)">
                                      <p:cBhvr>
                                        <p:cTn id="69" dur="500"/>
                                        <p:tgtEl>
                                          <p:spTgt spid="46193"/>
                                        </p:tgtEl>
                                      </p:cBhvr>
                                    </p:animEffect>
                                  </p:childTnLst>
                                </p:cTn>
                              </p:par>
                              <p:par>
                                <p:cTn id="70" presetID="4" presetClass="entr" presetSubtype="16" fill="hold" grpId="0" nodeType="withEffect">
                                  <p:stCondLst>
                                    <p:cond delay="0"/>
                                  </p:stCondLst>
                                  <p:childTnLst>
                                    <p:set>
                                      <p:cBhvr>
                                        <p:cTn id="71" dur="1" fill="hold">
                                          <p:stCondLst>
                                            <p:cond delay="0"/>
                                          </p:stCondLst>
                                        </p:cTn>
                                        <p:tgtEl>
                                          <p:spTgt spid="46195"/>
                                        </p:tgtEl>
                                        <p:attrNameLst>
                                          <p:attrName>style.visibility</p:attrName>
                                        </p:attrNameLst>
                                      </p:cBhvr>
                                      <p:to>
                                        <p:strVal val="visible"/>
                                      </p:to>
                                    </p:set>
                                    <p:animEffect transition="in" filter="box(in)">
                                      <p:cBhvr>
                                        <p:cTn id="72" dur="500"/>
                                        <p:tgtEl>
                                          <p:spTgt spid="4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1" grpId="0"/>
      <p:bldP spid="46101" grpId="1"/>
      <p:bldP spid="46132" grpId="0"/>
      <p:bldP spid="46133" grpId="0"/>
      <p:bldP spid="46134" grpId="0"/>
      <p:bldP spid="461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a:extLst>
              <a:ext uri="{FF2B5EF4-FFF2-40B4-BE49-F238E27FC236}">
                <a16:creationId xmlns:a16="http://schemas.microsoft.com/office/drawing/2014/main" id="{967FF43A-6752-4E20-9215-40C3CE44AE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3151C5C-CA90-4BC6-BB48-EBE391B4C2FB}" type="slidenum">
              <a:rPr lang="en-US" altLang="en-US" sz="1200">
                <a:solidFill>
                  <a:srgbClr val="898989"/>
                </a:solidFill>
              </a:rPr>
              <a:pPr>
                <a:spcBef>
                  <a:spcPct val="0"/>
                </a:spcBef>
                <a:buFontTx/>
                <a:buNone/>
              </a:pPr>
              <a:t>9</a:t>
            </a:fld>
            <a:endParaRPr lang="en-US" altLang="en-US" sz="1200">
              <a:solidFill>
                <a:srgbClr val="898989"/>
              </a:solidFill>
            </a:endParaRPr>
          </a:p>
        </p:txBody>
      </p:sp>
      <p:sp>
        <p:nvSpPr>
          <p:cNvPr id="15363" name="Line 2">
            <a:extLst>
              <a:ext uri="{FF2B5EF4-FFF2-40B4-BE49-F238E27FC236}">
                <a16:creationId xmlns:a16="http://schemas.microsoft.com/office/drawing/2014/main" id="{259A6D60-FBB9-4653-9D98-2D6384EE8858}"/>
              </a:ext>
            </a:extLst>
          </p:cNvPr>
          <p:cNvSpPr>
            <a:spLocks noChangeAspect="1" noChangeShapeType="1"/>
          </p:cNvSpPr>
          <p:nvPr/>
        </p:nvSpPr>
        <p:spPr bwMode="auto">
          <a:xfrm flipH="1" flipV="1">
            <a:off x="6245225" y="1130301"/>
            <a:ext cx="1588" cy="3794125"/>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4" name="Text Box 3">
            <a:extLst>
              <a:ext uri="{FF2B5EF4-FFF2-40B4-BE49-F238E27FC236}">
                <a16:creationId xmlns:a16="http://schemas.microsoft.com/office/drawing/2014/main" id="{FF87BA0E-AC38-4C39-9C21-1F2A4727C333}"/>
              </a:ext>
            </a:extLst>
          </p:cNvPr>
          <p:cNvSpPr txBox="1">
            <a:spLocks noChangeArrowheads="1"/>
          </p:cNvSpPr>
          <p:nvPr/>
        </p:nvSpPr>
        <p:spPr bwMode="auto">
          <a:xfrm>
            <a:off x="5481639" y="425291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105</a:t>
            </a:r>
          </a:p>
        </p:txBody>
      </p:sp>
      <p:sp>
        <p:nvSpPr>
          <p:cNvPr id="15365" name="Text Box 4">
            <a:extLst>
              <a:ext uri="{FF2B5EF4-FFF2-40B4-BE49-F238E27FC236}">
                <a16:creationId xmlns:a16="http://schemas.microsoft.com/office/drawing/2014/main" id="{F3564233-9F54-48B4-B158-C6DCA8C65292}"/>
              </a:ext>
            </a:extLst>
          </p:cNvPr>
          <p:cNvSpPr txBox="1">
            <a:spLocks noChangeArrowheads="1"/>
          </p:cNvSpPr>
          <p:nvPr/>
        </p:nvSpPr>
        <p:spPr bwMode="auto">
          <a:xfrm>
            <a:off x="5475289" y="472122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100</a:t>
            </a:r>
          </a:p>
        </p:txBody>
      </p:sp>
      <p:sp>
        <p:nvSpPr>
          <p:cNvPr id="15366" name="Text Box 5">
            <a:extLst>
              <a:ext uri="{FF2B5EF4-FFF2-40B4-BE49-F238E27FC236}">
                <a16:creationId xmlns:a16="http://schemas.microsoft.com/office/drawing/2014/main" id="{36D3C4A5-2770-4EE2-BABD-0D178A90DB5A}"/>
              </a:ext>
            </a:extLst>
          </p:cNvPr>
          <p:cNvSpPr txBox="1">
            <a:spLocks noChangeArrowheads="1"/>
          </p:cNvSpPr>
          <p:nvPr/>
        </p:nvSpPr>
        <p:spPr bwMode="auto">
          <a:xfrm>
            <a:off x="5487989" y="3360738"/>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115</a:t>
            </a:r>
          </a:p>
        </p:txBody>
      </p:sp>
      <p:sp>
        <p:nvSpPr>
          <p:cNvPr id="15367" name="Text Box 6">
            <a:extLst>
              <a:ext uri="{FF2B5EF4-FFF2-40B4-BE49-F238E27FC236}">
                <a16:creationId xmlns:a16="http://schemas.microsoft.com/office/drawing/2014/main" id="{9A47E569-BC73-4D42-B0F6-028D66A0DD10}"/>
              </a:ext>
            </a:extLst>
          </p:cNvPr>
          <p:cNvSpPr txBox="1">
            <a:spLocks noChangeArrowheads="1"/>
          </p:cNvSpPr>
          <p:nvPr/>
        </p:nvSpPr>
        <p:spPr bwMode="auto">
          <a:xfrm>
            <a:off x="5481639" y="38036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110</a:t>
            </a:r>
          </a:p>
        </p:txBody>
      </p:sp>
      <p:sp>
        <p:nvSpPr>
          <p:cNvPr id="15368" name="Text Box 7">
            <a:extLst>
              <a:ext uri="{FF2B5EF4-FFF2-40B4-BE49-F238E27FC236}">
                <a16:creationId xmlns:a16="http://schemas.microsoft.com/office/drawing/2014/main" id="{080CD6BC-E56F-40BF-889B-2C443EA4C4B8}"/>
              </a:ext>
            </a:extLst>
          </p:cNvPr>
          <p:cNvSpPr txBox="1">
            <a:spLocks noChangeArrowheads="1"/>
          </p:cNvSpPr>
          <p:nvPr/>
        </p:nvSpPr>
        <p:spPr bwMode="auto">
          <a:xfrm>
            <a:off x="5491164" y="24431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125</a:t>
            </a:r>
          </a:p>
        </p:txBody>
      </p:sp>
      <p:sp>
        <p:nvSpPr>
          <p:cNvPr id="15369" name="Text Box 8">
            <a:extLst>
              <a:ext uri="{FF2B5EF4-FFF2-40B4-BE49-F238E27FC236}">
                <a16:creationId xmlns:a16="http://schemas.microsoft.com/office/drawing/2014/main" id="{7BD93A37-851F-4148-9350-58340F8C00AA}"/>
              </a:ext>
            </a:extLst>
          </p:cNvPr>
          <p:cNvSpPr txBox="1">
            <a:spLocks noChangeArrowheads="1"/>
          </p:cNvSpPr>
          <p:nvPr/>
        </p:nvSpPr>
        <p:spPr bwMode="auto">
          <a:xfrm>
            <a:off x="5481639" y="29114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120</a:t>
            </a:r>
          </a:p>
        </p:txBody>
      </p:sp>
      <p:sp>
        <p:nvSpPr>
          <p:cNvPr id="15370" name="Text Box 9">
            <a:extLst>
              <a:ext uri="{FF2B5EF4-FFF2-40B4-BE49-F238E27FC236}">
                <a16:creationId xmlns:a16="http://schemas.microsoft.com/office/drawing/2014/main" id="{6E2E420D-0ADB-4223-8F3B-49BCED8BD48E}"/>
              </a:ext>
            </a:extLst>
          </p:cNvPr>
          <p:cNvSpPr txBox="1">
            <a:spLocks noChangeArrowheads="1"/>
          </p:cNvSpPr>
          <p:nvPr/>
        </p:nvSpPr>
        <p:spPr bwMode="auto">
          <a:xfrm>
            <a:off x="5500689" y="1543051"/>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135</a:t>
            </a:r>
          </a:p>
        </p:txBody>
      </p:sp>
      <p:sp>
        <p:nvSpPr>
          <p:cNvPr id="15371" name="Text Box 10">
            <a:extLst>
              <a:ext uri="{FF2B5EF4-FFF2-40B4-BE49-F238E27FC236}">
                <a16:creationId xmlns:a16="http://schemas.microsoft.com/office/drawing/2014/main" id="{8682C3F9-BE05-4196-BDB2-05F3828C76EA}"/>
              </a:ext>
            </a:extLst>
          </p:cNvPr>
          <p:cNvSpPr txBox="1">
            <a:spLocks noChangeArrowheads="1"/>
          </p:cNvSpPr>
          <p:nvPr/>
        </p:nvSpPr>
        <p:spPr bwMode="auto">
          <a:xfrm>
            <a:off x="5491164" y="1998663"/>
            <a:ext cx="911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130</a:t>
            </a:r>
          </a:p>
        </p:txBody>
      </p:sp>
      <p:sp>
        <p:nvSpPr>
          <p:cNvPr id="15372" name="Text Box 11">
            <a:extLst>
              <a:ext uri="{FF2B5EF4-FFF2-40B4-BE49-F238E27FC236}">
                <a16:creationId xmlns:a16="http://schemas.microsoft.com/office/drawing/2014/main" id="{0B1B6894-A817-4BCA-B3FA-7F2BFA2591D6}"/>
              </a:ext>
            </a:extLst>
          </p:cNvPr>
          <p:cNvSpPr txBox="1">
            <a:spLocks noChangeArrowheads="1"/>
          </p:cNvSpPr>
          <p:nvPr/>
        </p:nvSpPr>
        <p:spPr bwMode="auto">
          <a:xfrm>
            <a:off x="5657850" y="765176"/>
            <a:ext cx="1214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i="1">
                <a:solidFill>
                  <a:srgbClr val="000099"/>
                </a:solidFill>
                <a:latin typeface="Times New Roman" panose="02020603050405020304" pitchFamily="18" charset="0"/>
              </a:rPr>
              <a:t>Tỉ lệ (%)</a:t>
            </a:r>
          </a:p>
        </p:txBody>
      </p:sp>
      <p:sp>
        <p:nvSpPr>
          <p:cNvPr id="15373" name="Line 12">
            <a:extLst>
              <a:ext uri="{FF2B5EF4-FFF2-40B4-BE49-F238E27FC236}">
                <a16:creationId xmlns:a16="http://schemas.microsoft.com/office/drawing/2014/main" id="{74479F27-50F8-46E7-99A0-E25210BF60FA}"/>
              </a:ext>
            </a:extLst>
          </p:cNvPr>
          <p:cNvSpPr>
            <a:spLocks noChangeAspect="1" noChangeShapeType="1"/>
          </p:cNvSpPr>
          <p:nvPr/>
        </p:nvSpPr>
        <p:spPr bwMode="auto">
          <a:xfrm flipH="1">
            <a:off x="6169025" y="3995739"/>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4" name="Line 13">
            <a:extLst>
              <a:ext uri="{FF2B5EF4-FFF2-40B4-BE49-F238E27FC236}">
                <a16:creationId xmlns:a16="http://schemas.microsoft.com/office/drawing/2014/main" id="{6274844C-AEED-49DF-BDF8-E4E4AC61F8E4}"/>
              </a:ext>
            </a:extLst>
          </p:cNvPr>
          <p:cNvSpPr>
            <a:spLocks noChangeAspect="1" noChangeShapeType="1"/>
          </p:cNvSpPr>
          <p:nvPr/>
        </p:nvSpPr>
        <p:spPr bwMode="auto">
          <a:xfrm flipH="1">
            <a:off x="6165850" y="445135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Line 14">
            <a:extLst>
              <a:ext uri="{FF2B5EF4-FFF2-40B4-BE49-F238E27FC236}">
                <a16:creationId xmlns:a16="http://schemas.microsoft.com/office/drawing/2014/main" id="{34FFB4D6-AD92-4F6C-BF7D-76B3892B5252}"/>
              </a:ext>
            </a:extLst>
          </p:cNvPr>
          <p:cNvSpPr>
            <a:spLocks noChangeAspect="1" noChangeShapeType="1"/>
          </p:cNvSpPr>
          <p:nvPr/>
        </p:nvSpPr>
        <p:spPr bwMode="auto">
          <a:xfrm flipH="1">
            <a:off x="6172200" y="30988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Line 15">
            <a:extLst>
              <a:ext uri="{FF2B5EF4-FFF2-40B4-BE49-F238E27FC236}">
                <a16:creationId xmlns:a16="http://schemas.microsoft.com/office/drawing/2014/main" id="{5E1390E4-C6F9-498A-9BB7-17C99399B3AD}"/>
              </a:ext>
            </a:extLst>
          </p:cNvPr>
          <p:cNvSpPr>
            <a:spLocks noChangeAspect="1" noChangeShapeType="1"/>
          </p:cNvSpPr>
          <p:nvPr/>
        </p:nvSpPr>
        <p:spPr bwMode="auto">
          <a:xfrm flipH="1">
            <a:off x="6169025" y="355441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7" name="Line 16">
            <a:extLst>
              <a:ext uri="{FF2B5EF4-FFF2-40B4-BE49-F238E27FC236}">
                <a16:creationId xmlns:a16="http://schemas.microsoft.com/office/drawing/2014/main" id="{C09F472A-FE8D-4E5B-B971-41D83E469296}"/>
              </a:ext>
            </a:extLst>
          </p:cNvPr>
          <p:cNvSpPr>
            <a:spLocks noChangeAspect="1" noChangeShapeType="1"/>
          </p:cNvSpPr>
          <p:nvPr/>
        </p:nvSpPr>
        <p:spPr bwMode="auto">
          <a:xfrm flipH="1">
            <a:off x="6169025" y="2184400"/>
            <a:ext cx="76200" cy="1588"/>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8" name="Line 17">
            <a:extLst>
              <a:ext uri="{FF2B5EF4-FFF2-40B4-BE49-F238E27FC236}">
                <a16:creationId xmlns:a16="http://schemas.microsoft.com/office/drawing/2014/main" id="{DBAFCB5B-D65E-4B91-98EC-6E7B0C2F8C7F}"/>
              </a:ext>
            </a:extLst>
          </p:cNvPr>
          <p:cNvSpPr>
            <a:spLocks noChangeAspect="1" noChangeShapeType="1"/>
          </p:cNvSpPr>
          <p:nvPr/>
        </p:nvSpPr>
        <p:spPr bwMode="auto">
          <a:xfrm flipH="1">
            <a:off x="6165850" y="264001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9" name="Line 18">
            <a:extLst>
              <a:ext uri="{FF2B5EF4-FFF2-40B4-BE49-F238E27FC236}">
                <a16:creationId xmlns:a16="http://schemas.microsoft.com/office/drawing/2014/main" id="{88347E9B-0A71-41EC-9F67-ED3703E6E793}"/>
              </a:ext>
            </a:extLst>
          </p:cNvPr>
          <p:cNvSpPr>
            <a:spLocks noChangeAspect="1" noChangeShapeType="1"/>
          </p:cNvSpPr>
          <p:nvPr/>
        </p:nvSpPr>
        <p:spPr bwMode="auto">
          <a:xfrm flipH="1">
            <a:off x="6169025" y="173196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Line 19">
            <a:extLst>
              <a:ext uri="{FF2B5EF4-FFF2-40B4-BE49-F238E27FC236}">
                <a16:creationId xmlns:a16="http://schemas.microsoft.com/office/drawing/2014/main" id="{520C0C90-D627-408C-96F7-709089080CD2}"/>
              </a:ext>
            </a:extLst>
          </p:cNvPr>
          <p:cNvSpPr>
            <a:spLocks noChangeAspect="1" noChangeShapeType="1"/>
          </p:cNvSpPr>
          <p:nvPr/>
        </p:nvSpPr>
        <p:spPr bwMode="auto">
          <a:xfrm flipH="1">
            <a:off x="6170613" y="4906964"/>
            <a:ext cx="76200" cy="15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1" name="Line 20">
            <a:extLst>
              <a:ext uri="{FF2B5EF4-FFF2-40B4-BE49-F238E27FC236}">
                <a16:creationId xmlns:a16="http://schemas.microsoft.com/office/drawing/2014/main" id="{2B0BD36F-EEF7-4781-A75F-32521FFCA732}"/>
              </a:ext>
            </a:extLst>
          </p:cNvPr>
          <p:cNvSpPr>
            <a:spLocks noChangeAspect="1" noChangeShapeType="1"/>
          </p:cNvSpPr>
          <p:nvPr/>
        </p:nvSpPr>
        <p:spPr bwMode="auto">
          <a:xfrm flipV="1">
            <a:off x="6234114" y="4908550"/>
            <a:ext cx="426402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5" name="Text Box 21">
            <a:extLst>
              <a:ext uri="{FF2B5EF4-FFF2-40B4-BE49-F238E27FC236}">
                <a16:creationId xmlns:a16="http://schemas.microsoft.com/office/drawing/2014/main" id="{34DA25FF-2BCC-48DD-A21D-F04035A1E91D}"/>
              </a:ext>
            </a:extLst>
          </p:cNvPr>
          <p:cNvSpPr txBox="1">
            <a:spLocks noChangeArrowheads="1"/>
          </p:cNvSpPr>
          <p:nvPr/>
        </p:nvSpPr>
        <p:spPr bwMode="auto">
          <a:xfrm>
            <a:off x="6156325" y="4427538"/>
            <a:ext cx="7620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800" b="1">
                <a:solidFill>
                  <a:srgbClr val="CC3300"/>
                </a:solidFill>
                <a:latin typeface=".VnTime" panose="020B7200000000000000" pitchFamily="34" charset="0"/>
                <a:sym typeface="Wingdings" panose="05000000000000000000" pitchFamily="2" charset="2"/>
              </a:rPr>
              <a:t></a:t>
            </a:r>
          </a:p>
        </p:txBody>
      </p:sp>
      <p:sp>
        <p:nvSpPr>
          <p:cNvPr id="15383" name="Text Box 22">
            <a:extLst>
              <a:ext uri="{FF2B5EF4-FFF2-40B4-BE49-F238E27FC236}">
                <a16:creationId xmlns:a16="http://schemas.microsoft.com/office/drawing/2014/main" id="{BBF6BF9A-9120-4DB1-BD36-C80F0FBADC5F}"/>
              </a:ext>
            </a:extLst>
          </p:cNvPr>
          <p:cNvSpPr txBox="1">
            <a:spLocks noChangeArrowheads="1"/>
          </p:cNvSpPr>
          <p:nvPr/>
        </p:nvSpPr>
        <p:spPr bwMode="auto">
          <a:xfrm>
            <a:off x="5788026"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1995</a:t>
            </a:r>
          </a:p>
        </p:txBody>
      </p:sp>
      <p:sp>
        <p:nvSpPr>
          <p:cNvPr id="15384" name="Text Box 23">
            <a:extLst>
              <a:ext uri="{FF2B5EF4-FFF2-40B4-BE49-F238E27FC236}">
                <a16:creationId xmlns:a16="http://schemas.microsoft.com/office/drawing/2014/main" id="{7E4D05A1-CC29-4844-8583-FB4098FC0C8F}"/>
              </a:ext>
            </a:extLst>
          </p:cNvPr>
          <p:cNvSpPr txBox="1">
            <a:spLocks noChangeArrowheads="1"/>
          </p:cNvSpPr>
          <p:nvPr/>
        </p:nvSpPr>
        <p:spPr bwMode="auto">
          <a:xfrm>
            <a:off x="7143751"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1998</a:t>
            </a:r>
          </a:p>
        </p:txBody>
      </p:sp>
      <p:sp>
        <p:nvSpPr>
          <p:cNvPr id="15385" name="Text Box 24">
            <a:extLst>
              <a:ext uri="{FF2B5EF4-FFF2-40B4-BE49-F238E27FC236}">
                <a16:creationId xmlns:a16="http://schemas.microsoft.com/office/drawing/2014/main" id="{F3CF9CD5-3143-46F8-8987-2147A1EDB679}"/>
              </a:ext>
            </a:extLst>
          </p:cNvPr>
          <p:cNvSpPr txBox="1">
            <a:spLocks noChangeArrowheads="1"/>
          </p:cNvSpPr>
          <p:nvPr/>
        </p:nvSpPr>
        <p:spPr bwMode="auto">
          <a:xfrm>
            <a:off x="8054976"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2000</a:t>
            </a:r>
          </a:p>
        </p:txBody>
      </p:sp>
      <p:sp>
        <p:nvSpPr>
          <p:cNvPr id="15386" name="Text Box 25">
            <a:extLst>
              <a:ext uri="{FF2B5EF4-FFF2-40B4-BE49-F238E27FC236}">
                <a16:creationId xmlns:a16="http://schemas.microsoft.com/office/drawing/2014/main" id="{AABE9F48-CEEC-4671-A5F5-5AABB41614C1}"/>
              </a:ext>
            </a:extLst>
          </p:cNvPr>
          <p:cNvSpPr txBox="1">
            <a:spLocks noChangeArrowheads="1"/>
          </p:cNvSpPr>
          <p:nvPr/>
        </p:nvSpPr>
        <p:spPr bwMode="auto">
          <a:xfrm>
            <a:off x="8974139" y="4956176"/>
            <a:ext cx="91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99"/>
                </a:solidFill>
              </a:rPr>
              <a:t>2002</a:t>
            </a:r>
          </a:p>
        </p:txBody>
      </p:sp>
      <p:sp>
        <p:nvSpPr>
          <p:cNvPr id="15387" name="Line 26">
            <a:extLst>
              <a:ext uri="{FF2B5EF4-FFF2-40B4-BE49-F238E27FC236}">
                <a16:creationId xmlns:a16="http://schemas.microsoft.com/office/drawing/2014/main" id="{C602C97F-7B6E-4FB9-AAA8-3F734496D86B}"/>
              </a:ext>
            </a:extLst>
          </p:cNvPr>
          <p:cNvSpPr>
            <a:spLocks noChangeAspect="1" noChangeShapeType="1"/>
          </p:cNvSpPr>
          <p:nvPr/>
        </p:nvSpPr>
        <p:spPr bwMode="auto">
          <a:xfrm>
            <a:off x="6699250" y="4924426"/>
            <a:ext cx="0" cy="2222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8" name="Line 27">
            <a:extLst>
              <a:ext uri="{FF2B5EF4-FFF2-40B4-BE49-F238E27FC236}">
                <a16:creationId xmlns:a16="http://schemas.microsoft.com/office/drawing/2014/main" id="{041E6AF3-FB47-42FA-88D9-858F082624DF}"/>
              </a:ext>
            </a:extLst>
          </p:cNvPr>
          <p:cNvSpPr>
            <a:spLocks noChangeAspect="1" noChangeShapeType="1"/>
          </p:cNvSpPr>
          <p:nvPr/>
        </p:nvSpPr>
        <p:spPr bwMode="auto">
          <a:xfrm>
            <a:off x="7154863" y="4926014"/>
            <a:ext cx="0" cy="2063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9" name="Line 28">
            <a:extLst>
              <a:ext uri="{FF2B5EF4-FFF2-40B4-BE49-F238E27FC236}">
                <a16:creationId xmlns:a16="http://schemas.microsoft.com/office/drawing/2014/main" id="{943726D7-BAEE-490B-9593-60AE43924B5F}"/>
              </a:ext>
            </a:extLst>
          </p:cNvPr>
          <p:cNvSpPr>
            <a:spLocks noChangeAspect="1" noChangeShapeType="1"/>
          </p:cNvSpPr>
          <p:nvPr/>
        </p:nvSpPr>
        <p:spPr bwMode="auto">
          <a:xfrm>
            <a:off x="7602538" y="4902201"/>
            <a:ext cx="0" cy="11747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0" name="Line 29">
            <a:extLst>
              <a:ext uri="{FF2B5EF4-FFF2-40B4-BE49-F238E27FC236}">
                <a16:creationId xmlns:a16="http://schemas.microsoft.com/office/drawing/2014/main" id="{90ADA21B-0CAC-452C-8CCC-39AD8AFCAEA3}"/>
              </a:ext>
            </a:extLst>
          </p:cNvPr>
          <p:cNvSpPr>
            <a:spLocks noChangeAspect="1" noChangeShapeType="1"/>
          </p:cNvSpPr>
          <p:nvPr/>
        </p:nvSpPr>
        <p:spPr bwMode="auto">
          <a:xfrm>
            <a:off x="8051800" y="4918075"/>
            <a:ext cx="0" cy="1905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1" name="Line 30">
            <a:extLst>
              <a:ext uri="{FF2B5EF4-FFF2-40B4-BE49-F238E27FC236}">
                <a16:creationId xmlns:a16="http://schemas.microsoft.com/office/drawing/2014/main" id="{2FA2093A-4B0D-43DF-89E8-4B8AFFF170FA}"/>
              </a:ext>
            </a:extLst>
          </p:cNvPr>
          <p:cNvSpPr>
            <a:spLocks noChangeAspect="1" noChangeShapeType="1"/>
          </p:cNvSpPr>
          <p:nvPr/>
        </p:nvSpPr>
        <p:spPr bwMode="auto">
          <a:xfrm>
            <a:off x="8512175" y="4914900"/>
            <a:ext cx="0" cy="10795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2" name="Line 31">
            <a:extLst>
              <a:ext uri="{FF2B5EF4-FFF2-40B4-BE49-F238E27FC236}">
                <a16:creationId xmlns:a16="http://schemas.microsoft.com/office/drawing/2014/main" id="{79DAB7FA-8803-494D-BA38-8A293BEAFBBE}"/>
              </a:ext>
            </a:extLst>
          </p:cNvPr>
          <p:cNvSpPr>
            <a:spLocks noChangeAspect="1" noChangeShapeType="1"/>
          </p:cNvSpPr>
          <p:nvPr/>
        </p:nvSpPr>
        <p:spPr bwMode="auto">
          <a:xfrm>
            <a:off x="8966200" y="4919664"/>
            <a:ext cx="0" cy="2698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3" name="Line 32">
            <a:extLst>
              <a:ext uri="{FF2B5EF4-FFF2-40B4-BE49-F238E27FC236}">
                <a16:creationId xmlns:a16="http://schemas.microsoft.com/office/drawing/2014/main" id="{DB885DF1-7C73-4FC6-B790-0947025031B6}"/>
              </a:ext>
            </a:extLst>
          </p:cNvPr>
          <p:cNvSpPr>
            <a:spLocks noChangeAspect="1" noChangeShapeType="1"/>
          </p:cNvSpPr>
          <p:nvPr/>
        </p:nvSpPr>
        <p:spPr bwMode="auto">
          <a:xfrm>
            <a:off x="9417050" y="4899026"/>
            <a:ext cx="0" cy="12382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4" name="Line 33">
            <a:extLst>
              <a:ext uri="{FF2B5EF4-FFF2-40B4-BE49-F238E27FC236}">
                <a16:creationId xmlns:a16="http://schemas.microsoft.com/office/drawing/2014/main" id="{362C0D8E-1599-4311-A48E-25E531B723BF}"/>
              </a:ext>
            </a:extLst>
          </p:cNvPr>
          <p:cNvSpPr>
            <a:spLocks noChangeAspect="1" noChangeShapeType="1"/>
          </p:cNvSpPr>
          <p:nvPr/>
        </p:nvSpPr>
        <p:spPr bwMode="auto">
          <a:xfrm>
            <a:off x="6243638" y="4918076"/>
            <a:ext cx="0" cy="10477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5" name="Text Box 34">
            <a:extLst>
              <a:ext uri="{FF2B5EF4-FFF2-40B4-BE49-F238E27FC236}">
                <a16:creationId xmlns:a16="http://schemas.microsoft.com/office/drawing/2014/main" id="{E00259FE-9476-48AE-B8C0-F3D9721603CB}"/>
              </a:ext>
            </a:extLst>
          </p:cNvPr>
          <p:cNvSpPr txBox="1">
            <a:spLocks noChangeArrowheads="1"/>
          </p:cNvSpPr>
          <p:nvPr/>
        </p:nvSpPr>
        <p:spPr bwMode="auto">
          <a:xfrm>
            <a:off x="9785350" y="4883151"/>
            <a:ext cx="1214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i="1">
                <a:solidFill>
                  <a:srgbClr val="000099"/>
                </a:solidFill>
                <a:latin typeface="Times New Roman" panose="02020603050405020304" pitchFamily="18" charset="0"/>
              </a:rPr>
              <a:t>Năm</a:t>
            </a:r>
          </a:p>
        </p:txBody>
      </p:sp>
      <p:sp>
        <p:nvSpPr>
          <p:cNvPr id="15396" name="Line 35">
            <a:extLst>
              <a:ext uri="{FF2B5EF4-FFF2-40B4-BE49-F238E27FC236}">
                <a16:creationId xmlns:a16="http://schemas.microsoft.com/office/drawing/2014/main" id="{43AB0463-F7AE-466C-B5B8-0DF0C9AEB664}"/>
              </a:ext>
            </a:extLst>
          </p:cNvPr>
          <p:cNvSpPr>
            <a:spLocks noChangeAspect="1" noChangeShapeType="1"/>
          </p:cNvSpPr>
          <p:nvPr/>
        </p:nvSpPr>
        <p:spPr bwMode="auto">
          <a:xfrm>
            <a:off x="6248400" y="4567238"/>
            <a:ext cx="13652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397" name="Line 36">
            <a:extLst>
              <a:ext uri="{FF2B5EF4-FFF2-40B4-BE49-F238E27FC236}">
                <a16:creationId xmlns:a16="http://schemas.microsoft.com/office/drawing/2014/main" id="{AFAB94FA-8F48-4F6D-A160-18C943D5FF16}"/>
              </a:ext>
            </a:extLst>
          </p:cNvPr>
          <p:cNvSpPr>
            <a:spLocks noChangeAspect="1" noChangeShapeType="1"/>
          </p:cNvSpPr>
          <p:nvPr/>
        </p:nvSpPr>
        <p:spPr bwMode="auto">
          <a:xfrm>
            <a:off x="6248401" y="4340225"/>
            <a:ext cx="227647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398" name="Line 37">
            <a:extLst>
              <a:ext uri="{FF2B5EF4-FFF2-40B4-BE49-F238E27FC236}">
                <a16:creationId xmlns:a16="http://schemas.microsoft.com/office/drawing/2014/main" id="{3300E698-F523-4C59-9995-37156137DFC3}"/>
              </a:ext>
            </a:extLst>
          </p:cNvPr>
          <p:cNvSpPr>
            <a:spLocks noChangeAspect="1" noChangeShapeType="1"/>
          </p:cNvSpPr>
          <p:nvPr/>
        </p:nvSpPr>
        <p:spPr bwMode="auto">
          <a:xfrm>
            <a:off x="6248400" y="4113213"/>
            <a:ext cx="318770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399" name="Line 38">
            <a:extLst>
              <a:ext uri="{FF2B5EF4-FFF2-40B4-BE49-F238E27FC236}">
                <a16:creationId xmlns:a16="http://schemas.microsoft.com/office/drawing/2014/main" id="{6EC80C38-0C7D-46EC-B68C-577D03856F0A}"/>
              </a:ext>
            </a:extLst>
          </p:cNvPr>
          <p:cNvSpPr>
            <a:spLocks noChangeAspect="1" noChangeShapeType="1"/>
          </p:cNvSpPr>
          <p:nvPr/>
        </p:nvSpPr>
        <p:spPr bwMode="auto">
          <a:xfrm rot="5400000">
            <a:off x="8212138" y="4629151"/>
            <a:ext cx="60642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00" name="Line 39">
            <a:extLst>
              <a:ext uri="{FF2B5EF4-FFF2-40B4-BE49-F238E27FC236}">
                <a16:creationId xmlns:a16="http://schemas.microsoft.com/office/drawing/2014/main" id="{C5971CBA-FB3D-44BF-832E-F3202F21365F}"/>
              </a:ext>
            </a:extLst>
          </p:cNvPr>
          <p:cNvSpPr>
            <a:spLocks noChangeAspect="1" noChangeShapeType="1"/>
          </p:cNvSpPr>
          <p:nvPr/>
        </p:nvSpPr>
        <p:spPr bwMode="auto">
          <a:xfrm rot="5400000">
            <a:off x="9004300" y="4514850"/>
            <a:ext cx="82550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01" name="Line 40">
            <a:extLst>
              <a:ext uri="{FF2B5EF4-FFF2-40B4-BE49-F238E27FC236}">
                <a16:creationId xmlns:a16="http://schemas.microsoft.com/office/drawing/2014/main" id="{B6D980AC-D417-40ED-B2F4-BA0558BFA62D}"/>
              </a:ext>
            </a:extLst>
          </p:cNvPr>
          <p:cNvSpPr>
            <a:spLocks noChangeAspect="1" noChangeShapeType="1"/>
          </p:cNvSpPr>
          <p:nvPr/>
        </p:nvSpPr>
        <p:spPr bwMode="auto">
          <a:xfrm rot="5400000">
            <a:off x="7414419" y="4747419"/>
            <a:ext cx="379412"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02" name="Freeform 41">
            <a:extLst>
              <a:ext uri="{FF2B5EF4-FFF2-40B4-BE49-F238E27FC236}">
                <a16:creationId xmlns:a16="http://schemas.microsoft.com/office/drawing/2014/main" id="{A121EEFC-434B-4368-8B7F-7E51F9193B04}"/>
              </a:ext>
            </a:extLst>
          </p:cNvPr>
          <p:cNvSpPr>
            <a:spLocks/>
          </p:cNvSpPr>
          <p:nvPr/>
        </p:nvSpPr>
        <p:spPr bwMode="auto">
          <a:xfrm rot="10800000">
            <a:off x="6248400" y="4111625"/>
            <a:ext cx="3187700" cy="787400"/>
          </a:xfrm>
          <a:custGeom>
            <a:avLst/>
            <a:gdLst>
              <a:gd name="T0" fmla="*/ 0 w 2008"/>
              <a:gd name="T1" fmla="*/ 2147483646 h 478"/>
              <a:gd name="T2" fmla="*/ 2147483646 w 2008"/>
              <a:gd name="T3" fmla="*/ 2147483646 h 478"/>
              <a:gd name="T4" fmla="*/ 2147483646 w 2008"/>
              <a:gd name="T5" fmla="*/ 2147483646 h 478"/>
              <a:gd name="T6" fmla="*/ 2147483646 w 2008"/>
              <a:gd name="T7" fmla="*/ 0 h 478"/>
              <a:gd name="T8" fmla="*/ 0 60000 65536"/>
              <a:gd name="T9" fmla="*/ 0 60000 65536"/>
              <a:gd name="T10" fmla="*/ 0 60000 65536"/>
              <a:gd name="T11" fmla="*/ 0 60000 65536"/>
              <a:gd name="T12" fmla="*/ 0 w 2008"/>
              <a:gd name="T13" fmla="*/ 0 h 478"/>
              <a:gd name="T14" fmla="*/ 2008 w 2008"/>
              <a:gd name="T15" fmla="*/ 478 h 478"/>
            </a:gdLst>
            <a:ahLst/>
            <a:cxnLst>
              <a:cxn ang="T8">
                <a:pos x="T0" y="T1"/>
              </a:cxn>
              <a:cxn ang="T9">
                <a:pos x="T2" y="T3"/>
              </a:cxn>
              <a:cxn ang="T10">
                <a:pos x="T4" y="T5"/>
              </a:cxn>
              <a:cxn ang="T11">
                <a:pos x="T6" y="T7"/>
              </a:cxn>
            </a:cxnLst>
            <a:rect l="T12" t="T13" r="T14" b="T15"/>
            <a:pathLst>
              <a:path w="2008" h="478">
                <a:moveTo>
                  <a:pt x="0" y="478"/>
                </a:moveTo>
                <a:lnTo>
                  <a:pt x="860" y="287"/>
                </a:lnTo>
                <a:lnTo>
                  <a:pt x="1434" y="144"/>
                </a:lnTo>
                <a:lnTo>
                  <a:pt x="2008" y="0"/>
                </a:lnTo>
              </a:path>
            </a:pathLst>
          </a:custGeom>
          <a:noFill/>
          <a:ln w="28575">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3" name="Text Box 42">
            <a:extLst>
              <a:ext uri="{FF2B5EF4-FFF2-40B4-BE49-F238E27FC236}">
                <a16:creationId xmlns:a16="http://schemas.microsoft.com/office/drawing/2014/main" id="{D4915FC9-EDFD-4CE0-BA0D-E50274CD5AFB}"/>
              </a:ext>
            </a:extLst>
          </p:cNvPr>
          <p:cNvSpPr txBox="1">
            <a:spLocks noChangeArrowheads="1"/>
          </p:cNvSpPr>
          <p:nvPr/>
        </p:nvSpPr>
        <p:spPr bwMode="auto">
          <a:xfrm>
            <a:off x="7259639" y="4302125"/>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103,5</a:t>
            </a:r>
          </a:p>
        </p:txBody>
      </p:sp>
      <p:sp>
        <p:nvSpPr>
          <p:cNvPr id="15404" name="Text Box 43">
            <a:extLst>
              <a:ext uri="{FF2B5EF4-FFF2-40B4-BE49-F238E27FC236}">
                <a16:creationId xmlns:a16="http://schemas.microsoft.com/office/drawing/2014/main" id="{58579E13-40C1-48F2-ADC5-CE8962D31225}"/>
              </a:ext>
            </a:extLst>
          </p:cNvPr>
          <p:cNvSpPr txBox="1">
            <a:spLocks noChangeArrowheads="1"/>
          </p:cNvSpPr>
          <p:nvPr/>
        </p:nvSpPr>
        <p:spPr bwMode="auto">
          <a:xfrm>
            <a:off x="8167689" y="4092575"/>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105,6</a:t>
            </a:r>
          </a:p>
        </p:txBody>
      </p:sp>
      <p:sp>
        <p:nvSpPr>
          <p:cNvPr id="15405" name="Text Box 44">
            <a:extLst>
              <a:ext uri="{FF2B5EF4-FFF2-40B4-BE49-F238E27FC236}">
                <a16:creationId xmlns:a16="http://schemas.microsoft.com/office/drawing/2014/main" id="{21758349-1987-4BB8-9F44-7F23DF4A02BC}"/>
              </a:ext>
            </a:extLst>
          </p:cNvPr>
          <p:cNvSpPr txBox="1">
            <a:spLocks noChangeArrowheads="1"/>
          </p:cNvSpPr>
          <p:nvPr/>
        </p:nvSpPr>
        <p:spPr bwMode="auto">
          <a:xfrm>
            <a:off x="9131301" y="3884614"/>
            <a:ext cx="758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108,2</a:t>
            </a:r>
          </a:p>
        </p:txBody>
      </p:sp>
      <p:sp>
        <p:nvSpPr>
          <p:cNvPr id="15406" name="Line 45">
            <a:extLst>
              <a:ext uri="{FF2B5EF4-FFF2-40B4-BE49-F238E27FC236}">
                <a16:creationId xmlns:a16="http://schemas.microsoft.com/office/drawing/2014/main" id="{FBE9EFF4-86BB-4F04-9228-899EFDA6DD1A}"/>
              </a:ext>
            </a:extLst>
          </p:cNvPr>
          <p:cNvSpPr>
            <a:spLocks noChangeAspect="1" noChangeShapeType="1"/>
          </p:cNvSpPr>
          <p:nvPr/>
        </p:nvSpPr>
        <p:spPr bwMode="auto">
          <a:xfrm>
            <a:off x="6248400" y="3267075"/>
            <a:ext cx="13652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07" name="Line 46">
            <a:extLst>
              <a:ext uri="{FF2B5EF4-FFF2-40B4-BE49-F238E27FC236}">
                <a16:creationId xmlns:a16="http://schemas.microsoft.com/office/drawing/2014/main" id="{90920420-E534-44AE-80E7-8E471AF37997}"/>
              </a:ext>
            </a:extLst>
          </p:cNvPr>
          <p:cNvSpPr>
            <a:spLocks noChangeAspect="1" noChangeShapeType="1"/>
          </p:cNvSpPr>
          <p:nvPr/>
        </p:nvSpPr>
        <p:spPr bwMode="auto">
          <a:xfrm>
            <a:off x="6248401" y="2290763"/>
            <a:ext cx="227647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08" name="Line 47">
            <a:extLst>
              <a:ext uri="{FF2B5EF4-FFF2-40B4-BE49-F238E27FC236}">
                <a16:creationId xmlns:a16="http://schemas.microsoft.com/office/drawing/2014/main" id="{6305F217-C6FD-4CD5-A4D6-9176F3F2C807}"/>
              </a:ext>
            </a:extLst>
          </p:cNvPr>
          <p:cNvSpPr>
            <a:spLocks noChangeAspect="1" noChangeShapeType="1"/>
          </p:cNvSpPr>
          <p:nvPr/>
        </p:nvSpPr>
        <p:spPr bwMode="auto">
          <a:xfrm>
            <a:off x="6248400" y="2062163"/>
            <a:ext cx="318770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09" name="Line 48">
            <a:extLst>
              <a:ext uri="{FF2B5EF4-FFF2-40B4-BE49-F238E27FC236}">
                <a16:creationId xmlns:a16="http://schemas.microsoft.com/office/drawing/2014/main" id="{0B6A3A80-9730-4BED-9EB4-3E008AF30732}"/>
              </a:ext>
            </a:extLst>
          </p:cNvPr>
          <p:cNvSpPr>
            <a:spLocks noChangeAspect="1" noChangeShapeType="1"/>
          </p:cNvSpPr>
          <p:nvPr/>
        </p:nvSpPr>
        <p:spPr bwMode="auto">
          <a:xfrm rot="5400000">
            <a:off x="6764338" y="4087813"/>
            <a:ext cx="16700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10" name="Line 49">
            <a:extLst>
              <a:ext uri="{FF2B5EF4-FFF2-40B4-BE49-F238E27FC236}">
                <a16:creationId xmlns:a16="http://schemas.microsoft.com/office/drawing/2014/main" id="{50CDFB68-9EB6-4D73-B962-AF5F3D6C3216}"/>
              </a:ext>
            </a:extLst>
          </p:cNvPr>
          <p:cNvSpPr>
            <a:spLocks noChangeAspect="1" noChangeShapeType="1"/>
          </p:cNvSpPr>
          <p:nvPr/>
        </p:nvSpPr>
        <p:spPr bwMode="auto">
          <a:xfrm rot="5400000">
            <a:off x="7224713" y="3576638"/>
            <a:ext cx="258127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11" name="Line 50">
            <a:extLst>
              <a:ext uri="{FF2B5EF4-FFF2-40B4-BE49-F238E27FC236}">
                <a16:creationId xmlns:a16="http://schemas.microsoft.com/office/drawing/2014/main" id="{25D47E39-3385-4AF5-90A1-EBAB5A4D2264}"/>
              </a:ext>
            </a:extLst>
          </p:cNvPr>
          <p:cNvSpPr>
            <a:spLocks noChangeAspect="1" noChangeShapeType="1"/>
          </p:cNvSpPr>
          <p:nvPr/>
        </p:nvSpPr>
        <p:spPr bwMode="auto">
          <a:xfrm rot="5400000">
            <a:off x="8006557" y="3466307"/>
            <a:ext cx="2808287"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412" name="Freeform 51">
            <a:extLst>
              <a:ext uri="{FF2B5EF4-FFF2-40B4-BE49-F238E27FC236}">
                <a16:creationId xmlns:a16="http://schemas.microsoft.com/office/drawing/2014/main" id="{5715C7AA-466A-4F8B-814F-D678DB2AD214}"/>
              </a:ext>
            </a:extLst>
          </p:cNvPr>
          <p:cNvSpPr>
            <a:spLocks/>
          </p:cNvSpPr>
          <p:nvPr/>
        </p:nvSpPr>
        <p:spPr bwMode="auto">
          <a:xfrm>
            <a:off x="6248400" y="2062163"/>
            <a:ext cx="3187700" cy="2832100"/>
          </a:xfrm>
          <a:custGeom>
            <a:avLst/>
            <a:gdLst>
              <a:gd name="T0" fmla="*/ 0 w 2008"/>
              <a:gd name="T1" fmla="*/ 2147483646 h 1769"/>
              <a:gd name="T2" fmla="*/ 2147483646 w 2008"/>
              <a:gd name="T3" fmla="*/ 2147483646 h 1769"/>
              <a:gd name="T4" fmla="*/ 2147483646 w 2008"/>
              <a:gd name="T5" fmla="*/ 2147483646 h 1769"/>
              <a:gd name="T6" fmla="*/ 2147483646 w 2008"/>
              <a:gd name="T7" fmla="*/ 0 h 1769"/>
              <a:gd name="T8" fmla="*/ 2147483646 w 2008"/>
              <a:gd name="T9" fmla="*/ 0 h 1769"/>
              <a:gd name="T10" fmla="*/ 0 60000 65536"/>
              <a:gd name="T11" fmla="*/ 0 60000 65536"/>
              <a:gd name="T12" fmla="*/ 0 60000 65536"/>
              <a:gd name="T13" fmla="*/ 0 60000 65536"/>
              <a:gd name="T14" fmla="*/ 0 60000 65536"/>
              <a:gd name="T15" fmla="*/ 0 w 2008"/>
              <a:gd name="T16" fmla="*/ 0 h 1769"/>
              <a:gd name="T17" fmla="*/ 2008 w 2008"/>
              <a:gd name="T18" fmla="*/ 1769 h 1769"/>
            </a:gdLst>
            <a:ahLst/>
            <a:cxnLst>
              <a:cxn ang="T10">
                <a:pos x="T0" y="T1"/>
              </a:cxn>
              <a:cxn ang="T11">
                <a:pos x="T2" y="T3"/>
              </a:cxn>
              <a:cxn ang="T12">
                <a:pos x="T4" y="T5"/>
              </a:cxn>
              <a:cxn ang="T13">
                <a:pos x="T6" y="T7"/>
              </a:cxn>
              <a:cxn ang="T14">
                <a:pos x="T8" y="T9"/>
              </a:cxn>
            </a:cxnLst>
            <a:rect l="T15" t="T16" r="T17" b="T18"/>
            <a:pathLst>
              <a:path w="2008" h="1769">
                <a:moveTo>
                  <a:pt x="0" y="1769"/>
                </a:moveTo>
                <a:lnTo>
                  <a:pt x="860" y="765"/>
                </a:lnTo>
                <a:lnTo>
                  <a:pt x="1434" y="144"/>
                </a:lnTo>
                <a:lnTo>
                  <a:pt x="2008" y="0"/>
                </a:lnTo>
                <a:lnTo>
                  <a:pt x="1960" y="0"/>
                </a:lnTo>
              </a:path>
            </a:pathLst>
          </a:custGeom>
          <a:noFill/>
          <a:ln w="28575">
            <a:solidFill>
              <a:srgbClr val="000099"/>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3" name="Text Box 52">
            <a:extLst>
              <a:ext uri="{FF2B5EF4-FFF2-40B4-BE49-F238E27FC236}">
                <a16:creationId xmlns:a16="http://schemas.microsoft.com/office/drawing/2014/main" id="{9F572D24-6786-4481-BE47-7C99F3014D0C}"/>
              </a:ext>
            </a:extLst>
          </p:cNvPr>
          <p:cNvSpPr txBox="1">
            <a:spLocks noChangeArrowheads="1"/>
          </p:cNvSpPr>
          <p:nvPr/>
        </p:nvSpPr>
        <p:spPr bwMode="auto">
          <a:xfrm>
            <a:off x="7215189" y="3049589"/>
            <a:ext cx="758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117,7</a:t>
            </a:r>
          </a:p>
        </p:txBody>
      </p:sp>
      <p:sp>
        <p:nvSpPr>
          <p:cNvPr id="15414" name="Text Box 53">
            <a:extLst>
              <a:ext uri="{FF2B5EF4-FFF2-40B4-BE49-F238E27FC236}">
                <a16:creationId xmlns:a16="http://schemas.microsoft.com/office/drawing/2014/main" id="{1A5007CE-08F7-44A2-A1E0-07CCA29CFAB5}"/>
              </a:ext>
            </a:extLst>
          </p:cNvPr>
          <p:cNvSpPr txBox="1">
            <a:spLocks noChangeArrowheads="1"/>
          </p:cNvSpPr>
          <p:nvPr/>
        </p:nvSpPr>
        <p:spPr bwMode="auto">
          <a:xfrm>
            <a:off x="8196264" y="2062164"/>
            <a:ext cx="758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128,6</a:t>
            </a:r>
          </a:p>
        </p:txBody>
      </p:sp>
      <p:sp>
        <p:nvSpPr>
          <p:cNvPr id="15415" name="Text Box 54">
            <a:extLst>
              <a:ext uri="{FF2B5EF4-FFF2-40B4-BE49-F238E27FC236}">
                <a16:creationId xmlns:a16="http://schemas.microsoft.com/office/drawing/2014/main" id="{E390E466-1C19-436E-B9B9-CEB520E36641}"/>
              </a:ext>
            </a:extLst>
          </p:cNvPr>
          <p:cNvSpPr txBox="1">
            <a:spLocks noChangeArrowheads="1"/>
          </p:cNvSpPr>
          <p:nvPr/>
        </p:nvSpPr>
        <p:spPr bwMode="auto">
          <a:xfrm>
            <a:off x="9123364" y="1825625"/>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131,1</a:t>
            </a:r>
          </a:p>
        </p:txBody>
      </p:sp>
      <p:sp>
        <p:nvSpPr>
          <p:cNvPr id="47159" name="Line 55">
            <a:extLst>
              <a:ext uri="{FF2B5EF4-FFF2-40B4-BE49-F238E27FC236}">
                <a16:creationId xmlns:a16="http://schemas.microsoft.com/office/drawing/2014/main" id="{28A3597C-C812-419F-B165-669E0C49EDB7}"/>
              </a:ext>
            </a:extLst>
          </p:cNvPr>
          <p:cNvSpPr>
            <a:spLocks noChangeAspect="1" noChangeShapeType="1"/>
          </p:cNvSpPr>
          <p:nvPr/>
        </p:nvSpPr>
        <p:spPr bwMode="auto">
          <a:xfrm>
            <a:off x="6248400" y="3656013"/>
            <a:ext cx="13652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160" name="Line 56">
            <a:extLst>
              <a:ext uri="{FF2B5EF4-FFF2-40B4-BE49-F238E27FC236}">
                <a16:creationId xmlns:a16="http://schemas.microsoft.com/office/drawing/2014/main" id="{FACA6D68-B74A-418E-B59B-74FB2579965A}"/>
              </a:ext>
            </a:extLst>
          </p:cNvPr>
          <p:cNvSpPr>
            <a:spLocks noChangeAspect="1" noChangeShapeType="1"/>
          </p:cNvSpPr>
          <p:nvPr/>
        </p:nvSpPr>
        <p:spPr bwMode="auto">
          <a:xfrm>
            <a:off x="6248401" y="2909888"/>
            <a:ext cx="2276475"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161" name="Text Box 57">
            <a:extLst>
              <a:ext uri="{FF2B5EF4-FFF2-40B4-BE49-F238E27FC236}">
                <a16:creationId xmlns:a16="http://schemas.microsoft.com/office/drawing/2014/main" id="{3F913AB3-FD80-42D8-9D52-472DFAA55430}"/>
              </a:ext>
            </a:extLst>
          </p:cNvPr>
          <p:cNvSpPr txBox="1">
            <a:spLocks noChangeArrowheads="1"/>
          </p:cNvSpPr>
          <p:nvPr/>
        </p:nvSpPr>
        <p:spPr bwMode="auto">
          <a:xfrm>
            <a:off x="7224714" y="3444875"/>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113,8</a:t>
            </a:r>
          </a:p>
        </p:txBody>
      </p:sp>
      <p:sp>
        <p:nvSpPr>
          <p:cNvPr id="47162" name="Text Box 58">
            <a:extLst>
              <a:ext uri="{FF2B5EF4-FFF2-40B4-BE49-F238E27FC236}">
                <a16:creationId xmlns:a16="http://schemas.microsoft.com/office/drawing/2014/main" id="{5DC79B45-3E20-479B-B965-D8FF0C2DC0B6}"/>
              </a:ext>
            </a:extLst>
          </p:cNvPr>
          <p:cNvSpPr txBox="1">
            <a:spLocks noChangeArrowheads="1"/>
          </p:cNvSpPr>
          <p:nvPr/>
        </p:nvSpPr>
        <p:spPr bwMode="auto">
          <a:xfrm>
            <a:off x="8259764" y="2686050"/>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121,8</a:t>
            </a:r>
          </a:p>
        </p:txBody>
      </p:sp>
      <p:sp>
        <p:nvSpPr>
          <p:cNvPr id="47163" name="Line 59">
            <a:extLst>
              <a:ext uri="{FF2B5EF4-FFF2-40B4-BE49-F238E27FC236}">
                <a16:creationId xmlns:a16="http://schemas.microsoft.com/office/drawing/2014/main" id="{3541C879-8CAB-4693-9FA9-50EAF5AE4482}"/>
              </a:ext>
            </a:extLst>
          </p:cNvPr>
          <p:cNvSpPr>
            <a:spLocks noChangeAspect="1" noChangeShapeType="1"/>
          </p:cNvSpPr>
          <p:nvPr/>
        </p:nvSpPr>
        <p:spPr bwMode="auto">
          <a:xfrm>
            <a:off x="6248400" y="3011488"/>
            <a:ext cx="318770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164" name="Text Box 60">
            <a:extLst>
              <a:ext uri="{FF2B5EF4-FFF2-40B4-BE49-F238E27FC236}">
                <a16:creationId xmlns:a16="http://schemas.microsoft.com/office/drawing/2014/main" id="{5F4ECA83-CA01-4BCC-81A5-F2F004799575}"/>
              </a:ext>
            </a:extLst>
          </p:cNvPr>
          <p:cNvSpPr txBox="1">
            <a:spLocks noChangeArrowheads="1"/>
          </p:cNvSpPr>
          <p:nvPr/>
        </p:nvSpPr>
        <p:spPr bwMode="auto">
          <a:xfrm>
            <a:off x="9156701" y="2762250"/>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solidFill>
                  <a:srgbClr val="000099"/>
                </a:solidFill>
              </a:rPr>
              <a:t>121,2</a:t>
            </a:r>
          </a:p>
        </p:txBody>
      </p:sp>
      <p:sp>
        <p:nvSpPr>
          <p:cNvPr id="47165" name="Line 61">
            <a:extLst>
              <a:ext uri="{FF2B5EF4-FFF2-40B4-BE49-F238E27FC236}">
                <a16:creationId xmlns:a16="http://schemas.microsoft.com/office/drawing/2014/main" id="{8C4EC781-B355-4284-84BF-752234178C34}"/>
              </a:ext>
            </a:extLst>
          </p:cNvPr>
          <p:cNvSpPr>
            <a:spLocks noChangeAspect="1" noChangeShapeType="1"/>
          </p:cNvSpPr>
          <p:nvPr/>
        </p:nvSpPr>
        <p:spPr bwMode="auto">
          <a:xfrm rot="5400000">
            <a:off x="8462169" y="3969544"/>
            <a:ext cx="1897062"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166" name="Line 62">
            <a:extLst>
              <a:ext uri="{FF2B5EF4-FFF2-40B4-BE49-F238E27FC236}">
                <a16:creationId xmlns:a16="http://schemas.microsoft.com/office/drawing/2014/main" id="{551E3C35-3C80-4907-8BF3-6B7A4810C069}"/>
              </a:ext>
            </a:extLst>
          </p:cNvPr>
          <p:cNvSpPr>
            <a:spLocks noChangeAspect="1" noChangeShapeType="1"/>
          </p:cNvSpPr>
          <p:nvPr/>
        </p:nvSpPr>
        <p:spPr bwMode="auto">
          <a:xfrm rot="5400000">
            <a:off x="6954044" y="4290219"/>
            <a:ext cx="1290638"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167" name="Line 63">
            <a:extLst>
              <a:ext uri="{FF2B5EF4-FFF2-40B4-BE49-F238E27FC236}">
                <a16:creationId xmlns:a16="http://schemas.microsoft.com/office/drawing/2014/main" id="{C60C8ADD-996C-44C4-AFDB-1EA26CB6EC92}"/>
              </a:ext>
            </a:extLst>
          </p:cNvPr>
          <p:cNvSpPr>
            <a:spLocks noChangeAspect="1" noChangeShapeType="1"/>
          </p:cNvSpPr>
          <p:nvPr/>
        </p:nvSpPr>
        <p:spPr bwMode="auto">
          <a:xfrm rot="5400000">
            <a:off x="7508875" y="3914775"/>
            <a:ext cx="2012950" cy="0"/>
          </a:xfrm>
          <a:prstGeom prst="line">
            <a:avLst/>
          </a:prstGeom>
          <a:noFill/>
          <a:ln w="952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168" name="Freeform 64">
            <a:extLst>
              <a:ext uri="{FF2B5EF4-FFF2-40B4-BE49-F238E27FC236}">
                <a16:creationId xmlns:a16="http://schemas.microsoft.com/office/drawing/2014/main" id="{511A78AA-847B-4AA2-9D8B-AA94474ABCD9}"/>
              </a:ext>
            </a:extLst>
          </p:cNvPr>
          <p:cNvSpPr>
            <a:spLocks/>
          </p:cNvSpPr>
          <p:nvPr/>
        </p:nvSpPr>
        <p:spPr bwMode="auto">
          <a:xfrm>
            <a:off x="6210300" y="2922588"/>
            <a:ext cx="3187700" cy="1973262"/>
          </a:xfrm>
          <a:custGeom>
            <a:avLst/>
            <a:gdLst>
              <a:gd name="T0" fmla="*/ 0 w 1960"/>
              <a:gd name="T1" fmla="*/ 2147483646 h 1243"/>
              <a:gd name="T2" fmla="*/ 2147483646 w 1960"/>
              <a:gd name="T3" fmla="*/ 2147483646 h 1243"/>
              <a:gd name="T4" fmla="*/ 2147483646 w 1960"/>
              <a:gd name="T5" fmla="*/ 0 h 1243"/>
              <a:gd name="T6" fmla="*/ 2147483646 w 1960"/>
              <a:gd name="T7" fmla="*/ 2147483646 h 1243"/>
              <a:gd name="T8" fmla="*/ 0 60000 65536"/>
              <a:gd name="T9" fmla="*/ 0 60000 65536"/>
              <a:gd name="T10" fmla="*/ 0 60000 65536"/>
              <a:gd name="T11" fmla="*/ 0 60000 65536"/>
              <a:gd name="T12" fmla="*/ 0 w 1960"/>
              <a:gd name="T13" fmla="*/ 0 h 1243"/>
              <a:gd name="T14" fmla="*/ 1960 w 1960"/>
              <a:gd name="T15" fmla="*/ 1243 h 1243"/>
            </a:gdLst>
            <a:ahLst/>
            <a:cxnLst>
              <a:cxn ang="T8">
                <a:pos x="T0" y="T1"/>
              </a:cxn>
              <a:cxn ang="T9">
                <a:pos x="T2" y="T3"/>
              </a:cxn>
              <a:cxn ang="T10">
                <a:pos x="T4" y="T5"/>
              </a:cxn>
              <a:cxn ang="T11">
                <a:pos x="T6" y="T7"/>
              </a:cxn>
            </a:cxnLst>
            <a:rect l="T12" t="T13" r="T14" b="T15"/>
            <a:pathLst>
              <a:path w="1960" h="1243">
                <a:moveTo>
                  <a:pt x="0" y="1243"/>
                </a:moveTo>
                <a:lnTo>
                  <a:pt x="860" y="478"/>
                </a:lnTo>
                <a:lnTo>
                  <a:pt x="1434" y="0"/>
                </a:lnTo>
                <a:lnTo>
                  <a:pt x="1960" y="48"/>
                </a:lnTo>
              </a:path>
            </a:pathLst>
          </a:custGeom>
          <a:noFill/>
          <a:ln w="28575">
            <a:solidFill>
              <a:srgbClr val="000099"/>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6" name="Text Box 65">
            <a:extLst>
              <a:ext uri="{FF2B5EF4-FFF2-40B4-BE49-F238E27FC236}">
                <a16:creationId xmlns:a16="http://schemas.microsoft.com/office/drawing/2014/main" id="{D624B1A4-8908-4BA0-997B-B9A684C3CBC5}"/>
              </a:ext>
            </a:extLst>
          </p:cNvPr>
          <p:cNvSpPr txBox="1">
            <a:spLocks noChangeArrowheads="1"/>
          </p:cNvSpPr>
          <p:nvPr/>
        </p:nvSpPr>
        <p:spPr bwMode="auto">
          <a:xfrm>
            <a:off x="1543051" y="23669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2. Vẽ đường biểu diễn </a:t>
            </a:r>
          </a:p>
        </p:txBody>
      </p:sp>
      <p:sp>
        <p:nvSpPr>
          <p:cNvPr id="15427" name="Text Box 66">
            <a:extLst>
              <a:ext uri="{FF2B5EF4-FFF2-40B4-BE49-F238E27FC236}">
                <a16:creationId xmlns:a16="http://schemas.microsoft.com/office/drawing/2014/main" id="{5CD36E8C-344B-4E9D-9B34-2F0F5C0C6E93}"/>
              </a:ext>
            </a:extLst>
          </p:cNvPr>
          <p:cNvSpPr txBox="1">
            <a:spLocks noChangeArrowheads="1"/>
          </p:cNvSpPr>
          <p:nvPr/>
        </p:nvSpPr>
        <p:spPr bwMode="auto">
          <a:xfrm>
            <a:off x="1524001" y="175736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t>1. Lập hệ trục tọa độ </a:t>
            </a:r>
          </a:p>
        </p:txBody>
      </p:sp>
      <p:sp>
        <p:nvSpPr>
          <p:cNvPr id="15428" name="Text Box 67">
            <a:extLst>
              <a:ext uri="{FF2B5EF4-FFF2-40B4-BE49-F238E27FC236}">
                <a16:creationId xmlns:a16="http://schemas.microsoft.com/office/drawing/2014/main" id="{067C4E4E-BF58-483D-BAD4-D6CCDED5A4DB}"/>
              </a:ext>
            </a:extLst>
          </p:cNvPr>
          <p:cNvSpPr txBox="1">
            <a:spLocks noChangeArrowheads="1"/>
          </p:cNvSpPr>
          <p:nvPr/>
        </p:nvSpPr>
        <p:spPr bwMode="auto">
          <a:xfrm>
            <a:off x="1524001" y="1150938"/>
            <a:ext cx="364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u="sng"/>
              <a:t>Các bước vẽ biểu đồ : </a:t>
            </a:r>
          </a:p>
        </p:txBody>
      </p:sp>
      <p:sp>
        <p:nvSpPr>
          <p:cNvPr id="15429" name="Text Box 94">
            <a:extLst>
              <a:ext uri="{FF2B5EF4-FFF2-40B4-BE49-F238E27FC236}">
                <a16:creationId xmlns:a16="http://schemas.microsoft.com/office/drawing/2014/main" id="{6B0876F3-C3B8-4923-BC4A-E5CDBEF4DCFD}"/>
              </a:ext>
            </a:extLst>
          </p:cNvPr>
          <p:cNvSpPr txBox="1">
            <a:spLocks noChangeArrowheads="1"/>
          </p:cNvSpPr>
          <p:nvPr/>
        </p:nvSpPr>
        <p:spPr bwMode="auto">
          <a:xfrm>
            <a:off x="4729163" y="5326063"/>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Chú giải : </a:t>
            </a:r>
          </a:p>
        </p:txBody>
      </p:sp>
      <p:sp>
        <p:nvSpPr>
          <p:cNvPr id="15430" name="Line 95">
            <a:extLst>
              <a:ext uri="{FF2B5EF4-FFF2-40B4-BE49-F238E27FC236}">
                <a16:creationId xmlns:a16="http://schemas.microsoft.com/office/drawing/2014/main" id="{8E80FCEE-A786-43FA-8A34-08DB6B2992DA}"/>
              </a:ext>
            </a:extLst>
          </p:cNvPr>
          <p:cNvSpPr>
            <a:spLocks noChangeShapeType="1"/>
          </p:cNvSpPr>
          <p:nvPr/>
        </p:nvSpPr>
        <p:spPr bwMode="auto">
          <a:xfrm>
            <a:off x="4957764" y="5781675"/>
            <a:ext cx="1290637"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1" name="Line 96">
            <a:extLst>
              <a:ext uri="{FF2B5EF4-FFF2-40B4-BE49-F238E27FC236}">
                <a16:creationId xmlns:a16="http://schemas.microsoft.com/office/drawing/2014/main" id="{3ED72860-FC53-4FCE-8C89-B8F7697C4C4C}"/>
              </a:ext>
            </a:extLst>
          </p:cNvPr>
          <p:cNvSpPr>
            <a:spLocks noChangeShapeType="1"/>
          </p:cNvSpPr>
          <p:nvPr/>
        </p:nvSpPr>
        <p:spPr bwMode="auto">
          <a:xfrm>
            <a:off x="4957764" y="6122988"/>
            <a:ext cx="1290637" cy="0"/>
          </a:xfrm>
          <a:prstGeom prst="line">
            <a:avLst/>
          </a:prstGeom>
          <a:noFill/>
          <a:ln w="28575">
            <a:solidFill>
              <a:srgbClr val="000099"/>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5432" name="Text Box 97">
            <a:extLst>
              <a:ext uri="{FF2B5EF4-FFF2-40B4-BE49-F238E27FC236}">
                <a16:creationId xmlns:a16="http://schemas.microsoft.com/office/drawing/2014/main" id="{2492C125-7D34-4AFA-94ED-C565B20EA687}"/>
              </a:ext>
            </a:extLst>
          </p:cNvPr>
          <p:cNvSpPr txBox="1">
            <a:spLocks noChangeArrowheads="1"/>
          </p:cNvSpPr>
          <p:nvPr/>
        </p:nvSpPr>
        <p:spPr bwMode="auto">
          <a:xfrm>
            <a:off x="6248400" y="5554663"/>
            <a:ext cx="1290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Dân số</a:t>
            </a:r>
          </a:p>
        </p:txBody>
      </p:sp>
      <p:sp>
        <p:nvSpPr>
          <p:cNvPr id="15433" name="Text Box 98">
            <a:extLst>
              <a:ext uri="{FF2B5EF4-FFF2-40B4-BE49-F238E27FC236}">
                <a16:creationId xmlns:a16="http://schemas.microsoft.com/office/drawing/2014/main" id="{B0E38DEE-9986-4606-9BDB-638D6FC4E52F}"/>
              </a:ext>
            </a:extLst>
          </p:cNvPr>
          <p:cNvSpPr txBox="1">
            <a:spLocks noChangeArrowheads="1"/>
          </p:cNvSpPr>
          <p:nvPr/>
        </p:nvSpPr>
        <p:spPr bwMode="auto">
          <a:xfrm>
            <a:off x="6248400" y="5919788"/>
            <a:ext cx="3035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Sản lượng lương thực</a:t>
            </a:r>
          </a:p>
        </p:txBody>
      </p:sp>
      <p:sp>
        <p:nvSpPr>
          <p:cNvPr id="47203" name="Text Box 99">
            <a:extLst>
              <a:ext uri="{FF2B5EF4-FFF2-40B4-BE49-F238E27FC236}">
                <a16:creationId xmlns:a16="http://schemas.microsoft.com/office/drawing/2014/main" id="{1236A013-D157-4BC8-9C02-0AC877C27A86}"/>
              </a:ext>
            </a:extLst>
          </p:cNvPr>
          <p:cNvSpPr txBox="1">
            <a:spLocks noChangeArrowheads="1"/>
          </p:cNvSpPr>
          <p:nvPr/>
        </p:nvSpPr>
        <p:spPr bwMode="auto">
          <a:xfrm>
            <a:off x="6270625" y="6249988"/>
            <a:ext cx="4554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0099"/>
                </a:solidFill>
              </a:rPr>
              <a:t>Bình quân lương thực theo đầu người</a:t>
            </a:r>
          </a:p>
        </p:txBody>
      </p:sp>
      <p:sp>
        <p:nvSpPr>
          <p:cNvPr id="47204" name="Line 100">
            <a:extLst>
              <a:ext uri="{FF2B5EF4-FFF2-40B4-BE49-F238E27FC236}">
                <a16:creationId xmlns:a16="http://schemas.microsoft.com/office/drawing/2014/main" id="{455161BE-401A-4BDC-9E98-6C65864B8C8D}"/>
              </a:ext>
            </a:extLst>
          </p:cNvPr>
          <p:cNvSpPr>
            <a:spLocks noChangeShapeType="1"/>
          </p:cNvSpPr>
          <p:nvPr/>
        </p:nvSpPr>
        <p:spPr bwMode="auto">
          <a:xfrm>
            <a:off x="4957764" y="6464300"/>
            <a:ext cx="1290637" cy="0"/>
          </a:xfrm>
          <a:prstGeom prst="line">
            <a:avLst/>
          </a:prstGeom>
          <a:noFill/>
          <a:ln w="28575">
            <a:solidFill>
              <a:srgbClr val="000099"/>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41" name="Group 137">
            <a:extLst>
              <a:ext uri="{FF2B5EF4-FFF2-40B4-BE49-F238E27FC236}">
                <a16:creationId xmlns:a16="http://schemas.microsoft.com/office/drawing/2014/main" id="{9D4FEB3E-AFCD-4235-B826-916F8A6248F5}"/>
              </a:ext>
            </a:extLst>
          </p:cNvPr>
          <p:cNvGraphicFramePr>
            <a:graphicFrameLocks noGrp="1"/>
          </p:cNvGraphicFramePr>
          <p:nvPr/>
        </p:nvGraphicFramePr>
        <p:xfrm>
          <a:off x="1692276" y="5340351"/>
          <a:ext cx="8956675" cy="1503395"/>
        </p:xfrm>
        <a:graphic>
          <a:graphicData uri="http://schemas.openxmlformats.org/drawingml/2006/table">
            <a:tbl>
              <a:tblPr/>
              <a:tblGrid>
                <a:gridCol w="5313363">
                  <a:extLst>
                    <a:ext uri="{9D8B030D-6E8A-4147-A177-3AD203B41FA5}">
                      <a16:colId xmlns:a16="http://schemas.microsoft.com/office/drawing/2014/main" val="20000"/>
                    </a:ext>
                  </a:extLst>
                </a:gridCol>
                <a:gridCol w="911225">
                  <a:extLst>
                    <a:ext uri="{9D8B030D-6E8A-4147-A177-3AD203B41FA5}">
                      <a16:colId xmlns:a16="http://schemas.microsoft.com/office/drawing/2014/main" val="20001"/>
                    </a:ext>
                  </a:extLst>
                </a:gridCol>
                <a:gridCol w="909637">
                  <a:extLst>
                    <a:ext uri="{9D8B030D-6E8A-4147-A177-3AD203B41FA5}">
                      <a16:colId xmlns:a16="http://schemas.microsoft.com/office/drawing/2014/main" val="20002"/>
                    </a:ext>
                  </a:extLst>
                </a:gridCol>
                <a:gridCol w="911225">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tblGrid>
              <a:tr h="9448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a:t>
                      </a:r>
                      <a:r>
                        <a:rPr kumimoji="0" lang="en-US" sz="2800" b="1" i="0" u="none" strike="noStrike" cap="none" normalizeH="0" baseline="0">
                          <a:ln>
                            <a:noFill/>
                          </a:ln>
                          <a:solidFill>
                            <a:schemeClr val="tx1"/>
                          </a:solidFill>
                          <a:effectLst/>
                          <a:latin typeface="Times New Roman" pitchFamily="18" charset="0"/>
                        </a:rPr>
                        <a:t>Năm </a:t>
                      </a:r>
                      <a:r>
                        <a:rPr kumimoji="0" lang="en-US" sz="2400" b="1" i="0" u="none" strike="noStrike" cap="none" normalizeH="0" baseline="0">
                          <a:ln>
                            <a:noFill/>
                          </a:ln>
                          <a:solidFill>
                            <a:schemeClr val="tx1"/>
                          </a:solidFill>
                          <a:effectLst/>
                          <a:latin typeface="Times New Roman" pitchFamily="18" charset="0"/>
                        </a:rPr>
                        <a:t> </a:t>
                      </a:r>
                      <a:r>
                        <a:rPr kumimoji="0" lang="en-US" sz="2800" b="1" i="0" u="none" strike="noStrike" cap="none" normalizeH="0" baseline="0">
                          <a:ln>
                            <a:noFill/>
                          </a:ln>
                          <a:solidFill>
                            <a:schemeClr val="tx1"/>
                          </a:solidFill>
                          <a:effectLst/>
                          <a:latin typeface="Times New Roman" pitchFamily="18" charset="0"/>
                        </a:rPr>
                        <a:t>Tiêu chí</a:t>
                      </a:r>
                      <a:r>
                        <a:rPr kumimoji="0" lang="en-US" sz="2400" b="1" i="0" u="none" strike="noStrike" cap="none" normalizeH="0" baseline="0">
                          <a:ln>
                            <a:noFill/>
                          </a:ln>
                          <a:solidFill>
                            <a:schemeClr val="tx1"/>
                          </a:solidFill>
                          <a:effectLst/>
                          <a:latin typeface="Times New Roman" pitchFamily="18" charset="0"/>
                        </a:rPr>
                        <a:t> </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1995</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1998</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2000</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2002</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0"/>
                  </a:ext>
                </a:extLst>
              </a:tr>
              <a:tr h="5585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solidFill>
                            <a:schemeClr val="tx1"/>
                          </a:solidFill>
                          <a:effectLst/>
                          <a:latin typeface="Times New Roman" pitchFamily="18" charset="0"/>
                        </a:rPr>
                        <a:t>Bình</a:t>
                      </a:r>
                      <a:r>
                        <a:rPr kumimoji="0" lang="en-US" sz="2400" b="1" i="1" u="none" strike="noStrike" cap="none" normalizeH="0" baseline="0" dirty="0">
                          <a:ln>
                            <a:noFill/>
                          </a:ln>
                          <a:solidFill>
                            <a:schemeClr val="tx1"/>
                          </a:solidFill>
                          <a:effectLst/>
                          <a:latin typeface="Times New Roman" pitchFamily="18" charset="0"/>
                        </a:rPr>
                        <a:t> </a:t>
                      </a:r>
                      <a:r>
                        <a:rPr kumimoji="0" lang="en-US" sz="2400" b="1" i="1" u="none" strike="noStrike" cap="none" normalizeH="0" baseline="0" dirty="0" err="1">
                          <a:ln>
                            <a:noFill/>
                          </a:ln>
                          <a:solidFill>
                            <a:schemeClr val="tx1"/>
                          </a:solidFill>
                          <a:effectLst/>
                          <a:latin typeface="Times New Roman" pitchFamily="18" charset="0"/>
                        </a:rPr>
                        <a:t>quân</a:t>
                      </a:r>
                      <a:r>
                        <a:rPr kumimoji="0" lang="en-US" sz="2400" b="1" i="1" u="none" strike="noStrike" cap="none" normalizeH="0" baseline="0" dirty="0">
                          <a:ln>
                            <a:noFill/>
                          </a:ln>
                          <a:solidFill>
                            <a:schemeClr val="tx1"/>
                          </a:solidFill>
                          <a:effectLst/>
                          <a:latin typeface="Times New Roman" pitchFamily="18" charset="0"/>
                        </a:rPr>
                        <a:t> </a:t>
                      </a:r>
                      <a:r>
                        <a:rPr kumimoji="0" lang="en-US" sz="2400" b="1" i="1" u="none" strike="noStrike" cap="none" normalizeH="0" baseline="0" dirty="0" err="1">
                          <a:ln>
                            <a:noFill/>
                          </a:ln>
                          <a:solidFill>
                            <a:schemeClr val="tx1"/>
                          </a:solidFill>
                          <a:effectLst/>
                          <a:latin typeface="Times New Roman" pitchFamily="18" charset="0"/>
                        </a:rPr>
                        <a:t>lương</a:t>
                      </a:r>
                      <a:r>
                        <a:rPr kumimoji="0" lang="en-US" sz="2400" b="1" i="1" u="none" strike="noStrike" cap="none" normalizeH="0" baseline="0" dirty="0">
                          <a:ln>
                            <a:noFill/>
                          </a:ln>
                          <a:solidFill>
                            <a:schemeClr val="tx1"/>
                          </a:solidFill>
                          <a:effectLst/>
                          <a:latin typeface="Times New Roman" pitchFamily="18" charset="0"/>
                        </a:rPr>
                        <a:t> </a:t>
                      </a:r>
                      <a:r>
                        <a:rPr kumimoji="0" lang="en-US" sz="2400" b="1" i="1" u="none" strike="noStrike" cap="none" normalizeH="0" baseline="0" dirty="0" err="1">
                          <a:ln>
                            <a:noFill/>
                          </a:ln>
                          <a:solidFill>
                            <a:schemeClr val="tx1"/>
                          </a:solidFill>
                          <a:effectLst/>
                          <a:latin typeface="Times New Roman" pitchFamily="18" charset="0"/>
                        </a:rPr>
                        <a:t>thực</a:t>
                      </a:r>
                      <a:r>
                        <a:rPr kumimoji="0" lang="en-US" sz="2400" b="1" i="1" u="none" strike="noStrike" cap="none" normalizeH="0" baseline="0" dirty="0">
                          <a:ln>
                            <a:noFill/>
                          </a:ln>
                          <a:solidFill>
                            <a:schemeClr val="tx1"/>
                          </a:solidFill>
                          <a:effectLst/>
                          <a:latin typeface="Times New Roman" pitchFamily="18" charset="0"/>
                        </a:rPr>
                        <a:t> </a:t>
                      </a:r>
                      <a:r>
                        <a:rPr kumimoji="0" lang="en-US" sz="2400" b="1" i="1" u="none" strike="noStrike" cap="none" normalizeH="0" baseline="0" dirty="0" err="1">
                          <a:ln>
                            <a:noFill/>
                          </a:ln>
                          <a:solidFill>
                            <a:schemeClr val="tx1"/>
                          </a:solidFill>
                          <a:effectLst/>
                          <a:latin typeface="Times New Roman" pitchFamily="18" charset="0"/>
                        </a:rPr>
                        <a:t>theo</a:t>
                      </a:r>
                      <a:r>
                        <a:rPr kumimoji="0" lang="en-US" sz="2400" b="1" i="1" u="none" strike="noStrike" cap="none" normalizeH="0" baseline="0" dirty="0">
                          <a:ln>
                            <a:noFill/>
                          </a:ln>
                          <a:solidFill>
                            <a:schemeClr val="tx1"/>
                          </a:solidFill>
                          <a:effectLst/>
                          <a:latin typeface="Times New Roman" pitchFamily="18" charset="0"/>
                        </a:rPr>
                        <a:t> </a:t>
                      </a:r>
                      <a:r>
                        <a:rPr kumimoji="0" lang="en-US" sz="2400" b="1" i="1" u="none" strike="noStrike" cap="none" normalizeH="0" baseline="0" dirty="0" err="1">
                          <a:ln>
                            <a:noFill/>
                          </a:ln>
                          <a:solidFill>
                            <a:schemeClr val="tx1"/>
                          </a:solidFill>
                          <a:effectLst/>
                          <a:latin typeface="Times New Roman" pitchFamily="18" charset="0"/>
                        </a:rPr>
                        <a:t>đầu</a:t>
                      </a:r>
                      <a:r>
                        <a:rPr kumimoji="0" lang="en-US" sz="2400" b="1" i="1" u="none" strike="noStrike" cap="none" normalizeH="0" baseline="0" dirty="0">
                          <a:ln>
                            <a:noFill/>
                          </a:ln>
                          <a:solidFill>
                            <a:schemeClr val="tx1"/>
                          </a:solidFill>
                          <a:effectLst/>
                          <a:latin typeface="Times New Roman" pitchFamily="18" charset="0"/>
                        </a:rPr>
                        <a:t> </a:t>
                      </a:r>
                      <a:r>
                        <a:rPr kumimoji="0" lang="en-US" sz="2400" b="1" i="1" u="none" strike="noStrike" cap="none" normalizeH="0" baseline="0" dirty="0" err="1">
                          <a:ln>
                            <a:noFill/>
                          </a:ln>
                          <a:solidFill>
                            <a:schemeClr val="tx1"/>
                          </a:solidFill>
                          <a:effectLst/>
                          <a:latin typeface="Times New Roman" pitchFamily="18" charset="0"/>
                        </a:rPr>
                        <a:t>người</a:t>
                      </a:r>
                      <a:endParaRPr kumimoji="0" lang="en-US" sz="2400" b="1" i="1" u="none" strike="noStrike" cap="none" normalizeH="0" baseline="0" dirty="0">
                        <a:ln>
                          <a:noFill/>
                        </a:ln>
                        <a:solidFill>
                          <a:schemeClr val="tx1"/>
                        </a:solidFill>
                        <a:effectLst/>
                        <a:latin typeface="Times New Roman" pitchFamily="18" charset="0"/>
                      </a:endParaRP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100</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113.8</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121.8</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121.2</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sp>
        <p:nvSpPr>
          <p:cNvPr id="15457" name="Rectangle 138">
            <a:extLst>
              <a:ext uri="{FF2B5EF4-FFF2-40B4-BE49-F238E27FC236}">
                <a16:creationId xmlns:a16="http://schemas.microsoft.com/office/drawing/2014/main" id="{9CA20BB6-9C9B-4A40-BDD4-141BC8E2D5DA}"/>
              </a:ext>
            </a:extLst>
          </p:cNvPr>
          <p:cNvSpPr>
            <a:spLocks noChangeArrowheads="1"/>
          </p:cNvSpPr>
          <p:nvPr/>
        </p:nvSpPr>
        <p:spPr bwMode="auto">
          <a:xfrm>
            <a:off x="1693864" y="3048001"/>
            <a:ext cx="32608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i="1"/>
              <a:t>c. Bình quân lương thực</a:t>
            </a:r>
          </a:p>
          <a:p>
            <a:pPr eaLnBrk="1" hangingPunct="1">
              <a:spcBef>
                <a:spcPct val="0"/>
              </a:spcBef>
              <a:buFontTx/>
              <a:buNone/>
            </a:pPr>
            <a:r>
              <a:rPr lang="en-US" altLang="en-US" sz="2400" b="1" i="1"/>
              <a:t> theo đầu người</a:t>
            </a:r>
          </a:p>
        </p:txBody>
      </p:sp>
      <p:sp>
        <p:nvSpPr>
          <p:cNvPr id="81" name="Rectangle 138">
            <a:extLst>
              <a:ext uri="{FF2B5EF4-FFF2-40B4-BE49-F238E27FC236}">
                <a16:creationId xmlns:a16="http://schemas.microsoft.com/office/drawing/2014/main" id="{48777422-09D3-4C29-BEC7-D4CD0C121638}"/>
              </a:ext>
            </a:extLst>
          </p:cNvPr>
          <p:cNvSpPr>
            <a:spLocks noChangeArrowheads="1"/>
          </p:cNvSpPr>
          <p:nvPr/>
        </p:nvSpPr>
        <p:spPr bwMode="auto">
          <a:xfrm>
            <a:off x="1417637" y="4438651"/>
            <a:ext cx="470852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i="1"/>
              <a:t>3. Hoàn thiện chú thích, tên biểu đồ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59"/>
                                        </p:tgtEl>
                                        <p:attrNameLst>
                                          <p:attrName>style.visibility</p:attrName>
                                        </p:attrNameLst>
                                      </p:cBhvr>
                                      <p:to>
                                        <p:strVal val="visible"/>
                                      </p:to>
                                    </p:set>
                                    <p:animEffect transition="in" filter="wipe(left)">
                                      <p:cBhvr>
                                        <p:cTn id="7" dur="500"/>
                                        <p:tgtEl>
                                          <p:spTgt spid="47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7166"/>
                                        </p:tgtEl>
                                        <p:attrNameLst>
                                          <p:attrName>style.visibility</p:attrName>
                                        </p:attrNameLst>
                                      </p:cBhvr>
                                      <p:to>
                                        <p:strVal val="visible"/>
                                      </p:to>
                                    </p:set>
                                    <p:animEffect transition="in" filter="wipe(down)">
                                      <p:cBhvr>
                                        <p:cTn id="12" dur="500"/>
                                        <p:tgtEl>
                                          <p:spTgt spid="471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7161"/>
                                        </p:tgtEl>
                                        <p:attrNameLst>
                                          <p:attrName>style.visibility</p:attrName>
                                        </p:attrNameLst>
                                      </p:cBhvr>
                                      <p:to>
                                        <p:strVal val="visible"/>
                                      </p:to>
                                    </p:set>
                                    <p:animEffect transition="in" filter="box(in)">
                                      <p:cBhvr>
                                        <p:cTn id="17" dur="500"/>
                                        <p:tgtEl>
                                          <p:spTgt spid="471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7160"/>
                                        </p:tgtEl>
                                        <p:attrNameLst>
                                          <p:attrName>style.visibility</p:attrName>
                                        </p:attrNameLst>
                                      </p:cBhvr>
                                      <p:to>
                                        <p:strVal val="visible"/>
                                      </p:to>
                                    </p:set>
                                    <p:animEffect transition="in" filter="wipe(left)">
                                      <p:cBhvr>
                                        <p:cTn id="22" dur="500"/>
                                        <p:tgtEl>
                                          <p:spTgt spid="471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7167"/>
                                        </p:tgtEl>
                                        <p:attrNameLst>
                                          <p:attrName>style.visibility</p:attrName>
                                        </p:attrNameLst>
                                      </p:cBhvr>
                                      <p:to>
                                        <p:strVal val="visible"/>
                                      </p:to>
                                    </p:set>
                                    <p:animEffect transition="in" filter="wipe(down)">
                                      <p:cBhvr>
                                        <p:cTn id="27" dur="500"/>
                                        <p:tgtEl>
                                          <p:spTgt spid="4716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7162"/>
                                        </p:tgtEl>
                                        <p:attrNameLst>
                                          <p:attrName>style.visibility</p:attrName>
                                        </p:attrNameLst>
                                      </p:cBhvr>
                                      <p:to>
                                        <p:strVal val="visible"/>
                                      </p:to>
                                    </p:set>
                                    <p:animEffect transition="in" filter="box(in)">
                                      <p:cBhvr>
                                        <p:cTn id="32" dur="500"/>
                                        <p:tgtEl>
                                          <p:spTgt spid="471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7163"/>
                                        </p:tgtEl>
                                        <p:attrNameLst>
                                          <p:attrName>style.visibility</p:attrName>
                                        </p:attrNameLst>
                                      </p:cBhvr>
                                      <p:to>
                                        <p:strVal val="visible"/>
                                      </p:to>
                                    </p:set>
                                    <p:animEffect transition="in" filter="wipe(left)">
                                      <p:cBhvr>
                                        <p:cTn id="37" dur="500"/>
                                        <p:tgtEl>
                                          <p:spTgt spid="4716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47165"/>
                                        </p:tgtEl>
                                        <p:attrNameLst>
                                          <p:attrName>style.visibility</p:attrName>
                                        </p:attrNameLst>
                                      </p:cBhvr>
                                      <p:to>
                                        <p:strVal val="visible"/>
                                      </p:to>
                                    </p:set>
                                    <p:animEffect transition="in" filter="wipe(down)">
                                      <p:cBhvr>
                                        <p:cTn id="42" dur="500"/>
                                        <p:tgtEl>
                                          <p:spTgt spid="4716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7164"/>
                                        </p:tgtEl>
                                        <p:attrNameLst>
                                          <p:attrName>style.visibility</p:attrName>
                                        </p:attrNameLst>
                                      </p:cBhvr>
                                      <p:to>
                                        <p:strVal val="visible"/>
                                      </p:to>
                                    </p:set>
                                    <p:animEffect transition="in" filter="box(in)">
                                      <p:cBhvr>
                                        <p:cTn id="47" dur="500"/>
                                        <p:tgtEl>
                                          <p:spTgt spid="471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7125"/>
                                        </p:tgtEl>
                                        <p:attrNameLst>
                                          <p:attrName>style.visibility</p:attrName>
                                        </p:attrNameLst>
                                      </p:cBhvr>
                                      <p:to>
                                        <p:strVal val="visible"/>
                                      </p:to>
                                    </p:set>
                                    <p:animEffect transition="in" filter="box(in)">
                                      <p:cBhvr>
                                        <p:cTn id="52" dur="500"/>
                                        <p:tgtEl>
                                          <p:spTgt spid="4712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grpId="1" nodeType="clickEffect">
                                  <p:stCondLst>
                                    <p:cond delay="0"/>
                                  </p:stCondLst>
                                  <p:childTnLst>
                                    <p:animMotion origin="layout" path="M -0.00138 -0.00185 L 0.24427 -0.29675 L 0.35261 -0.28611 " pathEditMode="relative" rAng="0" ptsTypes="AAA">
                                      <p:cBhvr>
                                        <p:cTn id="56" dur="3000" fill="hold"/>
                                        <p:tgtEl>
                                          <p:spTgt spid="47125"/>
                                        </p:tgtEl>
                                        <p:attrNameLst>
                                          <p:attrName>ppt_x</p:attrName>
                                          <p:attrName>ppt_y</p:attrName>
                                        </p:attrNameLst>
                                      </p:cBhvr>
                                      <p:rCtr x="17691" y="-14745"/>
                                    </p:animMotion>
                                  </p:childTnLst>
                                </p:cTn>
                              </p:par>
                              <p:par>
                                <p:cTn id="57" presetID="22" presetClass="entr" presetSubtype="8" fill="hold" nodeType="withEffect">
                                  <p:stCondLst>
                                    <p:cond delay="0"/>
                                  </p:stCondLst>
                                  <p:childTnLst>
                                    <p:set>
                                      <p:cBhvr>
                                        <p:cTn id="58" dur="1" fill="hold">
                                          <p:stCondLst>
                                            <p:cond delay="0"/>
                                          </p:stCondLst>
                                        </p:cTn>
                                        <p:tgtEl>
                                          <p:spTgt spid="47168"/>
                                        </p:tgtEl>
                                        <p:attrNameLst>
                                          <p:attrName>style.visibility</p:attrName>
                                        </p:attrNameLst>
                                      </p:cBhvr>
                                      <p:to>
                                        <p:strVal val="visible"/>
                                      </p:to>
                                    </p:set>
                                    <p:animEffect transition="in" filter="wipe(left)">
                                      <p:cBhvr>
                                        <p:cTn id="59" dur="3000"/>
                                        <p:tgtEl>
                                          <p:spTgt spid="4716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xit" presetSubtype="16" fill="hold" grpId="2" nodeType="clickEffect">
                                  <p:stCondLst>
                                    <p:cond delay="0"/>
                                  </p:stCondLst>
                                  <p:childTnLst>
                                    <p:animEffect transition="out" filter="box(in)">
                                      <p:cBhvr>
                                        <p:cTn id="63" dur="500"/>
                                        <p:tgtEl>
                                          <p:spTgt spid="47125"/>
                                        </p:tgtEl>
                                      </p:cBhvr>
                                    </p:animEffect>
                                    <p:set>
                                      <p:cBhvr>
                                        <p:cTn id="64" dur="1" fill="hold">
                                          <p:stCondLst>
                                            <p:cond delay="499"/>
                                          </p:stCondLst>
                                        </p:cTn>
                                        <p:tgtEl>
                                          <p:spTgt spid="47125"/>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xit" presetSubtype="16" fill="hold" nodeType="clickEffect">
                                  <p:stCondLst>
                                    <p:cond delay="0"/>
                                  </p:stCondLst>
                                  <p:childTnLst>
                                    <p:animEffect transition="out" filter="box(in)">
                                      <p:cBhvr>
                                        <p:cTn id="68" dur="500"/>
                                        <p:tgtEl>
                                          <p:spTgt spid="47241"/>
                                        </p:tgtEl>
                                      </p:cBhvr>
                                    </p:animEffect>
                                    <p:set>
                                      <p:cBhvr>
                                        <p:cTn id="69" dur="1" fill="hold">
                                          <p:stCondLst>
                                            <p:cond delay="499"/>
                                          </p:stCondLst>
                                        </p:cTn>
                                        <p:tgtEl>
                                          <p:spTgt spid="47241"/>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47204"/>
                                        </p:tgtEl>
                                        <p:attrNameLst>
                                          <p:attrName>style.visibility</p:attrName>
                                        </p:attrNameLst>
                                      </p:cBhvr>
                                      <p:to>
                                        <p:strVal val="visible"/>
                                      </p:to>
                                    </p:set>
                                    <p:animEffect transition="in" filter="wipe(left)">
                                      <p:cBhvr>
                                        <p:cTn id="74" dur="500"/>
                                        <p:tgtEl>
                                          <p:spTgt spid="47204"/>
                                        </p:tgtEl>
                                      </p:cBhvr>
                                    </p:animEffect>
                                  </p:childTnLst>
                                </p:cTn>
                              </p:par>
                              <p:par>
                                <p:cTn id="75" presetID="4" presetClass="entr" presetSubtype="16" fill="hold" nodeType="withEffect">
                                  <p:stCondLst>
                                    <p:cond delay="0"/>
                                  </p:stCondLst>
                                  <p:childTnLst>
                                    <p:set>
                                      <p:cBhvr>
                                        <p:cTn id="76" dur="1" fill="hold">
                                          <p:stCondLst>
                                            <p:cond delay="0"/>
                                          </p:stCondLst>
                                        </p:cTn>
                                        <p:tgtEl>
                                          <p:spTgt spid="47203"/>
                                        </p:tgtEl>
                                        <p:attrNameLst>
                                          <p:attrName>style.visibility</p:attrName>
                                        </p:attrNameLst>
                                      </p:cBhvr>
                                      <p:to>
                                        <p:strVal val="visible"/>
                                      </p:to>
                                    </p:set>
                                    <p:animEffect transition="in" filter="box(in)">
                                      <p:cBhvr>
                                        <p:cTn id="77" dur="500"/>
                                        <p:tgtEl>
                                          <p:spTgt spid="4720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1000"/>
                                        <p:tgtEl>
                                          <p:spTgt spid="81"/>
                                        </p:tgtEl>
                                      </p:cBhvr>
                                    </p:animEffect>
                                    <p:anim calcmode="lin" valueType="num">
                                      <p:cBhvr>
                                        <p:cTn id="83" dur="1000" fill="hold"/>
                                        <p:tgtEl>
                                          <p:spTgt spid="81"/>
                                        </p:tgtEl>
                                        <p:attrNameLst>
                                          <p:attrName>ppt_x</p:attrName>
                                        </p:attrNameLst>
                                      </p:cBhvr>
                                      <p:tavLst>
                                        <p:tav tm="0">
                                          <p:val>
                                            <p:strVal val="#ppt_x"/>
                                          </p:val>
                                        </p:tav>
                                        <p:tav tm="100000">
                                          <p:val>
                                            <p:strVal val="#ppt_x"/>
                                          </p:val>
                                        </p:tav>
                                      </p:tavLst>
                                    </p:anim>
                                    <p:anim calcmode="lin" valueType="num">
                                      <p:cBhvr>
                                        <p:cTn id="8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5" grpId="0"/>
      <p:bldP spid="47125" grpId="1"/>
      <p:bldP spid="47125" grpId="2"/>
      <p:bldP spid="47161" grpId="0"/>
      <p:bldP spid="47162" grpId="0"/>
      <p:bldP spid="47164" grpId="0"/>
      <p:bldP spid="8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5">
      <a:majorFont>
        <a:latin typeface="#9Slide03 Roboto Black"/>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6258</TotalTime>
  <Words>1832</Words>
  <Application>Microsoft Office PowerPoint</Application>
  <PresentationFormat>Widescreen</PresentationFormat>
  <Paragraphs>398</Paragraphs>
  <Slides>28</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#9Slide03 Roboto Black</vt:lpstr>
      <vt:lpstr>#9Slide07 IcielBaliho Script</vt:lpstr>
      <vt:lpstr>.VnTime</vt:lpstr>
      <vt:lpstr>Arial</vt:lpstr>
      <vt:lpstr>Bahnschrift Condensed</vt:lpstr>
      <vt:lpstr>Bahnschrift SemiBold Condensed</vt:lpstr>
      <vt:lpstr>Bodoni MT Black</vt:lpstr>
      <vt:lpstr>Calibri</vt:lpstr>
      <vt:lpstr>Times New Roman</vt:lpstr>
      <vt:lpstr>Wingdings</vt:lpstr>
      <vt:lpstr>1_Office Theme</vt:lpstr>
      <vt:lpstr>PowerPoint Presentation</vt:lpstr>
      <vt:lpstr>TIẾT 28 - BÀI 22: THỰC HÀNH Vẽ và phân tích biểu đồ về mối quan hệ  GIỮA DÂN SỐ, SẢN LƯỢNG LƯƠNG THỰC  VÀ BÌNH QUÂN LƯƠNG THỰC THEO ĐẦU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1</vt:lpstr>
      <vt:lpstr>THỰC HÀNH:  VẼ BIỂU ĐỒ ĐƯỜNG</vt:lpstr>
      <vt:lpstr>Biểu đồ thể hiện tốc độ tăng trưởng  dân số, sản lượng lương thực và bình quân lương thực theo đầu người  của vùng Đồng bằng sông Hồng qua các năm</vt:lpstr>
      <vt:lpstr>Biểu đồ thể hiện tốc độ tăng trưởng dân số, sản lượng lương thực và bình quân lương thực theo đầu người  của vùng Đồng bằng sông Hồng qua các năm</vt:lpstr>
      <vt:lpstr>Biểu đồ thể hiện tốc độ tăng trưởng dân số, sản lượng lương thực và bình quân lương thực theo đầu người  của vùng Đồng bằng sông Hồng qua các năm</vt:lpstr>
      <vt:lpstr>NHỮNG ĐIỀU KIỆN THUẬN LỢI VÀ KHÓ KHĂN TRONG SẢN XUẤT LƯƠNG THỰC Ở ĐỒNG BẰNG SÔNG HỒNG</vt:lpstr>
      <vt:lpstr>NHỮNG ĐIỀU KIỆN THUẬN LỢI VÀ KHÓ KHĂN TRONG SẢN XUẤT LƯƠNG THỰC Ở ĐỒNG BẰNG SÔNG HỒNG</vt:lpstr>
      <vt:lpstr>AI NHỚ NHIỀU HƠN!</vt:lpstr>
      <vt:lpstr>HOẠT ĐỘNG SẢN XUẤT LƯƠNG THỰC THỰC PHẨM Ở ĐBSH</vt:lpstr>
      <vt:lpstr>VAI TRÒ  CỦA VỤ ĐÔNG TRONG VIỆC SẢN XUẤT LƯƠNG THỰC THỰC PHẨM Ở ĐỒNG BẰNG SÔNG HỒNG </vt:lpstr>
      <vt:lpstr>VAI TRÒ  CỦA VỤ ĐÔNG TRONG VIỆC SẢN XUẤT LƯƠNG THỰC THỰC PHẨM Ở ĐỒNG BẰNG SÔNG HỒNG </vt:lpstr>
      <vt:lpstr>ẢNH HƯỞNG CỦA VIỆC GIẢM TỈ LỆ GIA TĂNG DÂN SỐ TỚI BẢO ĐẢM LƯƠNG THỰC CỦA VÙNG</vt:lpstr>
      <vt:lpstr>ẢNH HƯỞNG CỦA VIỆC GIẢM TỈ LỆ GIA TĂNG DÂN SỐ TỚI BẢO ĐẢM LƯƠNG THỰC CỦA VÙNG</vt:lpstr>
      <vt:lpstr>PowerPoint Presentation</vt:lpstr>
      <vt:lpstr>PowerPoint Presentation</vt:lpstr>
      <vt:lpstr>ÁP DỤNG KHOA HỌC KĨ THUẬT TRONG TRỒNG RAU VỤ ĐÔNG Ở ĐỒNG BẰNG SÔNG HỒNG</vt:lpstr>
      <vt:lpstr>Sưu tầm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84974897627</cp:lastModifiedBy>
  <cp:revision>80</cp:revision>
  <dcterms:created xsi:type="dcterms:W3CDTF">2021-09-03T02:18:35Z</dcterms:created>
  <dcterms:modified xsi:type="dcterms:W3CDTF">2022-03-02T13:36:21Z</dcterms:modified>
</cp:coreProperties>
</file>