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56" r:id="rId3"/>
    <p:sldId id="357" r:id="rId4"/>
    <p:sldId id="259" r:id="rId5"/>
    <p:sldId id="261" r:id="rId6"/>
    <p:sldId id="358" r:id="rId7"/>
    <p:sldId id="264" r:id="rId8"/>
    <p:sldId id="266" r:id="rId9"/>
    <p:sldId id="270" r:id="rId10"/>
    <p:sldId id="282" r:id="rId11"/>
    <p:sldId id="265" r:id="rId12"/>
    <p:sldId id="271" r:id="rId13"/>
    <p:sldId id="272" r:id="rId14"/>
    <p:sldId id="273" r:id="rId15"/>
    <p:sldId id="274" r:id="rId16"/>
    <p:sldId id="275" r:id="rId17"/>
    <p:sldId id="361" r:id="rId18"/>
    <p:sldId id="277" r:id="rId19"/>
    <p:sldId id="360" r:id="rId20"/>
    <p:sldId id="280" r:id="rId21"/>
    <p:sldId id="281" r:id="rId22"/>
    <p:sldId id="278" r:id="rId23"/>
    <p:sldId id="279" r:id="rId24"/>
    <p:sldId id="267" r:id="rId25"/>
    <p:sldId id="284" r:id="rId26"/>
    <p:sldId id="26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89667" autoAdjust="0"/>
  </p:normalViewPr>
  <p:slideViewPr>
    <p:cSldViewPr snapToGrid="0">
      <p:cViewPr varScale="1">
        <p:scale>
          <a:sx n="58" d="100"/>
          <a:sy n="58" d="100"/>
        </p:scale>
        <p:origin x="1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99B5C-B29A-4539-9AD5-F7E4531AF11C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A5D94-33C9-4DC2-8E9E-450089D94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mạnh ý nghĩa chiến l</a:t>
            </a:r>
            <a:r>
              <a:rPr lang="vi-VN"/>
              <a:t>ư</a:t>
            </a:r>
            <a:r>
              <a:rPr lang="en-US"/>
              <a:t>ợc của vùng</a:t>
            </a:r>
          </a:p>
          <a:p>
            <a:r>
              <a:rPr lang="en-US"/>
              <a:t>+ Cửa ngõ ra biển của lào</a:t>
            </a:r>
          </a:p>
          <a:p>
            <a:r>
              <a:rPr lang="en-US"/>
              <a:t>+ Nối các miền kinh tế</a:t>
            </a:r>
          </a:p>
          <a:p>
            <a:r>
              <a:rPr lang="en-US"/>
              <a:t>+ Lãnh thổ hẹp ngang, Quảng Bình rộng 50km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87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9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3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s</a:t>
            </a:r>
            <a:r>
              <a:rPr lang="vi-VN"/>
              <a:t>ơ</a:t>
            </a:r>
            <a:r>
              <a:rPr lang="en-US"/>
              <a:t> về Huế và Quảng Bình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65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Ghi ý kiến cá nhân 1’</a:t>
            </a:r>
          </a:p>
          <a:p>
            <a:r>
              <a:rPr lang="en-US"/>
              <a:t>HS báo cáo vòng tròn theo nhóm, liệt kê khoảng 2’</a:t>
            </a:r>
          </a:p>
          <a:p>
            <a:r>
              <a:rPr lang="en-US"/>
              <a:t>Gọi ngẫu nhiên dại diện hoặcc xung phong lấy điểm cộng, hùng biện về giải pháp của mình &gt;&gt; 1’ trình bày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10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Chốt của GV về giải pháp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9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1/Gió ph</a:t>
            </a:r>
            <a:r>
              <a:rPr lang="vi-VN"/>
              <a:t>ơ</a:t>
            </a:r>
            <a:r>
              <a:rPr lang="en-US"/>
              <a:t>n    2/Lũ quét    3/ Bão</a:t>
            </a:r>
          </a:p>
          <a:p>
            <a:r>
              <a:rPr lang="en-US"/>
              <a:t>4/ Bảo vệ MT   5/ Trồng rừng/cây   6/ Dự báo chính xác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76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7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4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phát thêm các PHT là các câu hỏi trong GA để HS làm rõ một số đặc điểm có liên quan, đặc biệt là khí hậu</a:t>
            </a:r>
          </a:p>
          <a:p>
            <a:r>
              <a:rPr lang="en-US"/>
              <a:t>HS sẽ hoàn thành PHT sau đó trình bày luân phiên. GV ghi nhanh thông tin trên bảng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13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lên mô tả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7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94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trình bày hiểu biết về gió Ph</a:t>
            </a:r>
            <a:r>
              <a:rPr lang="vi-VN"/>
              <a:t>ơ</a:t>
            </a:r>
            <a:r>
              <a:rPr lang="en-US"/>
              <a:t>n. Nhấn mạnh tác độing tiêu cực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 cầu HS trả lời câu hỏi. Mỗi HS nêu 1 lí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1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4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DE88-17F4-4E09-AC0B-58E375DC7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708-95D5-4DB8-9908-A7ED76F82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18DE4-9515-4C43-8E3E-678FAC2D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6EFA-6702-4E64-8269-F444FAE2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E190-0312-431C-8B54-1B8EC35A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66FD-300F-4883-837E-A36BEE7A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FA7D4-5F66-441E-A581-D9A75C11A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B9DC9-AAA8-4268-AEDA-3B167432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63B08-8752-448E-BDD6-21CF5F74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BBC5-CE7E-4132-9CA9-1AF60A03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C2800-96CA-48A1-BDD1-AAE103693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C06F8-42D9-47D5-9F22-723A398EE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8B287-E8A4-45DE-A178-64F38BE6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33967-7EA3-4FFE-B827-6C28BB97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D62D-8977-4B77-8C02-F1BF3ECC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6D15-9EB6-42A3-A2A5-C64EF1F4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2D0-030B-4A27-BA87-636CE355D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66C12-47F2-4067-A9C6-619DA208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8CB81-C78B-4168-B66F-B9249096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0EBAA-248C-482A-836E-9B588EC5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2B2D-EEFA-4C24-9561-A0D9314A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1ACEA-0E2E-4206-80DD-89275805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5F52-C378-4A41-BD94-4F468C83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55566-39A8-4071-A718-BC66606B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81392-B419-4272-AAAB-F65D4143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3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F065-D7BF-4D17-94F0-6B450D5B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1FB7-C6B3-4757-BC04-27007C6A5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56F14-1F85-44CA-B8DE-8ADBACFD9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4668-3818-4545-97E0-D73AF3D5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32942-6AE2-4DC6-8978-D89A79DC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FB9B1-1DAC-4544-B97A-22B862E8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8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1619-0523-4B31-B663-9A9367FB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40E4B-B472-4944-9DD2-FCBC5C164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5AB56-CF45-4714-AC06-FF3C297B4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F05B6-04BD-402A-8404-2D44C9366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C6A88-E384-4BBF-8EBE-5BA6A019D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42F341-92DC-4B96-B8C9-BAC1DFFE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8A9427-1A16-4067-A51C-FB219E94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38384-AF9B-4BDA-926B-F7C2F7BA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01DA-EF13-41F4-A5D8-73102070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ABC14-909D-4F20-9E88-CB2EA0EE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B9933-A16D-4AFB-8305-92E2D978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25150-609E-4694-ADD6-A010B41F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D8B75-3154-4082-AB5D-AA94F536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40031-8E74-4C62-899B-281B7914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71E61-1C3F-4628-A5E1-8A0780E1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7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0C44-9819-4E5E-80B2-A2659979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35D55-D1BE-4761-BEA5-8097E40D3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D0F50-ACF5-4DFB-A5C7-C574FA4A3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B3C58-1701-4C06-B659-5259CF24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3E74E-BC33-4C3D-B96F-64916E941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845B7-A9FB-4481-A36E-ED277FFF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CF26-3DD8-4AD8-BBC4-4CE5DA98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B2D37-ED16-48A1-87B3-246E39600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B742F-444E-4308-8C05-166478159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39288-B262-448D-A01B-40704FFE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48E4B-E375-4440-B64B-7CAE1740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5A430-079F-4E08-A5FC-6976B8DC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E78849-973F-4523-87C9-AD177B23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0A41F-6322-438A-B902-F34B0BD2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073A2-3B58-44B7-BF37-D94C066F4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C012-E12C-43F3-8CD7-0BE33D15607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FCE31-6E05-4152-9CED-228EFA30A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53DA3-9617-4477-AA29-DC75AC56A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2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7105651" cy="100064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của bạn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9" y="1219853"/>
            <a:ext cx="7067551" cy="1797667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vô xứ Huế quanh quanh,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xanh nước biếc như tranh hoạ đ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 em anh cũng muốn vô,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 truông nhà Hồ, sợ phá Tam Giang.</a:t>
            </a:r>
            <a:endParaRPr lang="en-US" sz="240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4F4AC-4B61-4FB6-9779-0B2C759537B1}"/>
              </a:ext>
            </a:extLst>
          </p:cNvPr>
          <p:cNvSpPr/>
          <p:nvPr/>
        </p:nvSpPr>
        <p:spPr>
          <a:xfrm>
            <a:off x="75109" y="3098733"/>
            <a:ext cx="7105651" cy="13742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194310" algn="just">
              <a:lnSpc>
                <a:spcPct val="120000"/>
              </a:lnSpc>
            </a:pP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Địa danh nào được nhắc đến trong bài? </a:t>
            </a:r>
            <a:b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 Huế đẹp nh</a:t>
            </a:r>
            <a:r>
              <a:rPr lang="vi-VN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thế nào?</a:t>
            </a:r>
            <a:endParaRPr lang="en-US" sz="2400" i="1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94310" algn="just">
              <a:lnSpc>
                <a:spcPct val="120000"/>
              </a:lnSpc>
            </a:pP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Em biết gì về Huế? Hãy chia sẻ.</a:t>
            </a:r>
            <a:endParaRPr lang="en-US" sz="2400" i="1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0BCE3006-F736-4B10-922D-CCC7A95B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73" y="313852"/>
            <a:ext cx="4833378" cy="31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uế">
            <a:extLst>
              <a:ext uri="{FF2B5EF4-FFF2-40B4-BE49-F238E27FC236}">
                <a16:creationId xmlns:a16="http://schemas.microsoft.com/office/drawing/2014/main" id="{8E76EFA4-3A15-45F8-859D-20BE0A25D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7" b="21654"/>
          <a:stretch/>
        </p:blipFill>
        <p:spPr bwMode="auto">
          <a:xfrm>
            <a:off x="75109" y="4598125"/>
            <a:ext cx="7105651" cy="2110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FE0A74-59FC-46C6-A631-BB4212BAC8A3}"/>
              </a:ext>
            </a:extLst>
          </p:cNvPr>
          <p:cNvSpPr/>
          <p:nvPr/>
        </p:nvSpPr>
        <p:spPr>
          <a:xfrm>
            <a:off x="10416344" y="305966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 Bình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54D4-B033-4FC4-9B6A-7D0498F47F7A}"/>
              </a:ext>
            </a:extLst>
          </p:cNvPr>
          <p:cNvSpPr/>
          <p:nvPr/>
        </p:nvSpPr>
        <p:spPr>
          <a:xfrm>
            <a:off x="75109" y="6321005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 Tr</a:t>
            </a:r>
            <a:r>
              <a:rPr lang="vi-VN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 Tiền  - Huế</a:t>
            </a:r>
            <a:endParaRPr lang="en-US" b="1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Phá Tam Giang">
            <a:extLst>
              <a:ext uri="{FF2B5EF4-FFF2-40B4-BE49-F238E27FC236}">
                <a16:creationId xmlns:a16="http://schemas.microsoft.com/office/drawing/2014/main" id="{09C86F21-7FAD-4D6B-9804-8D81216B9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/>
          <a:stretch/>
        </p:blipFill>
        <p:spPr bwMode="auto">
          <a:xfrm>
            <a:off x="7319433" y="3531641"/>
            <a:ext cx="4815418" cy="31765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A7F889-5B41-46CA-BC50-DCE8AD50CCD6}"/>
              </a:ext>
            </a:extLst>
          </p:cNvPr>
          <p:cNvSpPr/>
          <p:nvPr/>
        </p:nvSpPr>
        <p:spPr>
          <a:xfrm>
            <a:off x="10218373" y="6300204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 Tam Giang</a:t>
            </a:r>
            <a:endParaRPr lang="en-US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ời tiết 6h ngày 29-06-2019- Nắng nóng tạm lui ở miền Bắc, đeo bám dai dẳng ở miền Trung - VTC14">
            <a:hlinkClick r:id="" action="ppaction://media"/>
            <a:extLst>
              <a:ext uri="{FF2B5EF4-FFF2-40B4-BE49-F238E27FC236}">
                <a16:creationId xmlns:a16="http://schemas.microsoft.com/office/drawing/2014/main" id="{6BA4140E-8772-40AC-AF05-D70A7965346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1500" end="182542.0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49" y="1017636"/>
            <a:ext cx="9151210" cy="5147439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E79FA3-1E16-4B96-BA5C-A75F9678757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báo thời tiết ngày 29/6/2019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4A2962-7463-4000-8F9C-6211B2ADC9D8}"/>
              </a:ext>
            </a:extLst>
          </p:cNvPr>
          <p:cNvSpPr/>
          <p:nvPr/>
        </p:nvSpPr>
        <p:spPr>
          <a:xfrm>
            <a:off x="9497961" y="1120676"/>
            <a:ext cx="2486758" cy="526297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 gì đã xảy ra ở khu vực Bắc Trung Bộ?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tượng đã gây nên những ảnh hưởng như thế nào?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đánh giá gì về khí hậu khu vực?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586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897564"/>
              </p:ext>
            </p:extLst>
          </p:nvPr>
        </p:nvGraphicFramePr>
        <p:xfrm>
          <a:off x="57149" y="1021981"/>
          <a:ext cx="7063554" cy="2058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81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352741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230505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chemeClr val="tx1"/>
                          </a:solidFill>
                          <a:effectLst/>
                        </a:rPr>
                        <a:t>Khí hậu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81DFF-F941-4F37-B750-CF98331E414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2"/>
          <a:stretch/>
        </p:blipFill>
        <p:spPr>
          <a:xfrm>
            <a:off x="65421" y="3237271"/>
            <a:ext cx="2441806" cy="3163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38A6C-0C7F-419A-BD6D-FBA051913CF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96"/>
          <a:stretch/>
        </p:blipFill>
        <p:spPr>
          <a:xfrm>
            <a:off x="2779123" y="3237271"/>
            <a:ext cx="2441806" cy="3163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376B68-542E-48B2-BDFE-8EF9B0A750E4}"/>
              </a:ext>
            </a:extLst>
          </p:cNvPr>
          <p:cNvSpPr/>
          <p:nvPr/>
        </p:nvSpPr>
        <p:spPr>
          <a:xfrm>
            <a:off x="1774727" y="1517047"/>
            <a:ext cx="5137354" cy="1374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 hậu nhiệt đới ẩm gió mùa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tiết khắc nghiệt, hè có gió ph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khô nóng. M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thu đông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42ED31-EC8E-4815-AADE-D13B47E2FA80}"/>
              </a:ext>
            </a:extLst>
          </p:cNvPr>
          <p:cNvSpPr/>
          <p:nvPr/>
        </p:nvSpPr>
        <p:spPr>
          <a:xfrm>
            <a:off x="5437171" y="3777730"/>
            <a:ext cx="1573757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mô tả về gió ph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(gió Lào)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97B8BF-BDCB-42DC-9E4C-C194439D867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18A3403-8B47-4A36-98DC-135C707381A4}"/>
              </a:ext>
            </a:extLst>
          </p:cNvPr>
          <p:cNvSpPr/>
          <p:nvPr/>
        </p:nvSpPr>
        <p:spPr>
          <a:xfrm rot="19993271">
            <a:off x="9024076" y="4097221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E8054E-0903-4F81-BB80-168465E9CF08}"/>
              </a:ext>
            </a:extLst>
          </p:cNvPr>
          <p:cNvSpPr/>
          <p:nvPr/>
        </p:nvSpPr>
        <p:spPr>
          <a:xfrm rot="19993271">
            <a:off x="7372268" y="2179638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33FA17B-7CEA-4718-999F-04E7D7B11179}"/>
              </a:ext>
            </a:extLst>
          </p:cNvPr>
          <p:cNvSpPr/>
          <p:nvPr/>
        </p:nvSpPr>
        <p:spPr>
          <a:xfrm rot="19993271">
            <a:off x="8320480" y="3609314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n 20">
            <a:extLst>
              <a:ext uri="{FF2B5EF4-FFF2-40B4-BE49-F238E27FC236}">
                <a16:creationId xmlns:a16="http://schemas.microsoft.com/office/drawing/2014/main" id="{031B231E-0004-45FB-B074-A1B51D0B2010}"/>
              </a:ext>
            </a:extLst>
          </p:cNvPr>
          <p:cNvSpPr/>
          <p:nvPr/>
        </p:nvSpPr>
        <p:spPr>
          <a:xfrm>
            <a:off x="8755174" y="2111871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>
            <a:extLst>
              <a:ext uri="{FF2B5EF4-FFF2-40B4-BE49-F238E27FC236}">
                <a16:creationId xmlns:a16="http://schemas.microsoft.com/office/drawing/2014/main" id="{BB99DDAA-0FC5-4DDB-931D-E659B93FCAEB}"/>
              </a:ext>
            </a:extLst>
          </p:cNvPr>
          <p:cNvSpPr/>
          <p:nvPr/>
        </p:nvSpPr>
        <p:spPr>
          <a:xfrm>
            <a:off x="8228386" y="1456609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n 22">
            <a:extLst>
              <a:ext uri="{FF2B5EF4-FFF2-40B4-BE49-F238E27FC236}">
                <a16:creationId xmlns:a16="http://schemas.microsoft.com/office/drawing/2014/main" id="{DB68D9CE-CAE0-4862-BD8B-70DC45AC4DE8}"/>
              </a:ext>
            </a:extLst>
          </p:cNvPr>
          <p:cNvSpPr/>
          <p:nvPr/>
        </p:nvSpPr>
        <p:spPr>
          <a:xfrm>
            <a:off x="9512136" y="2892790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n 23">
            <a:extLst>
              <a:ext uri="{FF2B5EF4-FFF2-40B4-BE49-F238E27FC236}">
                <a16:creationId xmlns:a16="http://schemas.microsoft.com/office/drawing/2014/main" id="{A72A661B-1579-4E12-92B5-495B4FBA48DB}"/>
              </a:ext>
            </a:extLst>
          </p:cNvPr>
          <p:cNvSpPr/>
          <p:nvPr/>
        </p:nvSpPr>
        <p:spPr>
          <a:xfrm>
            <a:off x="9892121" y="3482339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2" grpId="0" animBg="1"/>
      <p:bldP spid="11" grpId="0" animBg="1"/>
      <p:bldP spid="13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311159"/>
              </p:ext>
            </p:extLst>
          </p:nvPr>
        </p:nvGraphicFramePr>
        <p:xfrm>
          <a:off x="177441" y="1675767"/>
          <a:ext cx="7049729" cy="2424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02521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677186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ừng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752290" y="929148"/>
            <a:ext cx="4021640" cy="59366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RỪNG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635392" y="2159966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 lệ che phủ rừng cao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VQG Pù Mát, Bến En, Bạch Mã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 hiện suy giảm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4767952" y="4187250"/>
            <a:ext cx="2311273" cy="267765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suy giảm diện tích rừng là do đâu?</a:t>
            </a:r>
          </a:p>
          <a:p>
            <a:pPr algn="just"/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này sẽ dẫn đến những hậu quả nh</a:t>
            </a:r>
            <a:r>
              <a:rPr lang="vi-VN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F35E6-CE29-43EB-957D-2FAF11437F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C19E8EA4-F6C4-43B7-BA89-C34F785D7E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3464" y="3068708"/>
            <a:ext cx="780758" cy="840594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340475F8-71BA-40C4-8877-D83F2FB6F0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4514" y="3108468"/>
            <a:ext cx="780758" cy="840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6F12E-52AD-47D2-9792-FD042FD59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724" y="3731342"/>
            <a:ext cx="4936276" cy="3028888"/>
          </a:xfrm>
          <a:prstGeom prst="rect">
            <a:avLst/>
          </a:prstGeom>
        </p:spPr>
      </p:pic>
      <p:pic>
        <p:nvPicPr>
          <p:cNvPr id="2050" name="Picture 2" descr="Image result for Phá RỪNG NGHỆ AN">
            <a:extLst>
              <a:ext uri="{FF2B5EF4-FFF2-40B4-BE49-F238E27FC236}">
                <a16:creationId xmlns:a16="http://schemas.microsoft.com/office/drawing/2014/main" id="{D0D15A88-7435-44D0-91BD-FA5C883A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1" y="4187250"/>
            <a:ext cx="4479979" cy="2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906244"/>
              </p:ext>
            </p:extLst>
          </p:nvPr>
        </p:nvGraphicFramePr>
        <p:xfrm>
          <a:off x="57149" y="1921039"/>
          <a:ext cx="7049729" cy="2424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02521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677186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Biển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885949" y="1181081"/>
            <a:ext cx="3747935" cy="54941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BIỂN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489073" y="2367121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 biển lớn, bờ biển dài, nhiều bãi tôm cá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 biển đẹp, tiềm năng du lịch: Sầm S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Thiên Cầm, Cửa Lò…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40619" y="4829288"/>
            <a:ext cx="706328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khai thác tài nguyên biển trong lĩnh vực nào? </a:t>
            </a:r>
          </a:p>
          <a:p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591F9-162B-4871-833D-59EDF1B05C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pic>
        <p:nvPicPr>
          <p:cNvPr id="9" name="Graphic 8" descr="Tropical scene">
            <a:extLst>
              <a:ext uri="{FF2B5EF4-FFF2-40B4-BE49-F238E27FC236}">
                <a16:creationId xmlns:a16="http://schemas.microsoft.com/office/drawing/2014/main" id="{330EDB41-A4B3-46EF-8555-E49E95B46C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171" y="3230841"/>
            <a:ext cx="780758" cy="840594"/>
          </a:xfrm>
          <a:prstGeom prst="rect">
            <a:avLst/>
          </a:prstGeom>
        </p:spPr>
      </p:pic>
      <p:pic>
        <p:nvPicPr>
          <p:cNvPr id="10" name="Picture 9" descr="Related image">
            <a:extLst>
              <a:ext uri="{FF2B5EF4-FFF2-40B4-BE49-F238E27FC236}">
                <a16:creationId xmlns:a16="http://schemas.microsoft.com/office/drawing/2014/main" id="{F1CF147D-D062-4749-8300-B3BC2704F35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931" y="46495"/>
            <a:ext cx="4940157" cy="6792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9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159852"/>
              </p:ext>
            </p:extLst>
          </p:nvPr>
        </p:nvGraphicFramePr>
        <p:xfrm>
          <a:off x="46518" y="1866763"/>
          <a:ext cx="7022077" cy="2573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748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39329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32416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30784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Khoáng sản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067363" y="985753"/>
            <a:ext cx="5379932" cy="60343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KHOÁNG SẢN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518286" y="2403362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 dạng, có trữ lượng lớn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biểu: sắt, crom, đá quý, titan…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 vốn khai thác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6F70E-8927-426B-83FE-E88C2D07F6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39" y="56356"/>
            <a:ext cx="4907681" cy="6629974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F72011E-756E-4716-BA9F-948DEEE5D72B}"/>
              </a:ext>
            </a:extLst>
          </p:cNvPr>
          <p:cNvSpPr/>
          <p:nvPr/>
        </p:nvSpPr>
        <p:spPr>
          <a:xfrm>
            <a:off x="8613058" y="969666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F90153-6FF0-4279-B34C-D98CD22D13E9}"/>
              </a:ext>
            </a:extLst>
          </p:cNvPr>
          <p:cNvSpPr/>
          <p:nvPr/>
        </p:nvSpPr>
        <p:spPr>
          <a:xfrm>
            <a:off x="8863781" y="2046298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C0EBB7-8730-4AFA-BD1A-AFE71C4BA68B}"/>
              </a:ext>
            </a:extLst>
          </p:cNvPr>
          <p:cNvSpPr/>
          <p:nvPr/>
        </p:nvSpPr>
        <p:spPr>
          <a:xfrm>
            <a:off x="8013290" y="1061803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3A2763-EDB6-42FD-A67B-94214953E294}"/>
              </a:ext>
            </a:extLst>
          </p:cNvPr>
          <p:cNvSpPr/>
          <p:nvPr/>
        </p:nvSpPr>
        <p:spPr>
          <a:xfrm>
            <a:off x="9136627" y="2210394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mage result for quáº·ng sáº¯t">
            <a:extLst>
              <a:ext uri="{FF2B5EF4-FFF2-40B4-BE49-F238E27FC236}">
                <a16:creationId xmlns:a16="http://schemas.microsoft.com/office/drawing/2014/main" id="{28880BA8-999A-47E0-8590-DBB899AEDA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-4467" r="36453" b="25808"/>
          <a:stretch/>
        </p:blipFill>
        <p:spPr bwMode="auto">
          <a:xfrm>
            <a:off x="543262" y="4549476"/>
            <a:ext cx="2209799" cy="167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Image result for chromite">
            <a:extLst>
              <a:ext uri="{FF2B5EF4-FFF2-40B4-BE49-F238E27FC236}">
                <a16:creationId xmlns:a16="http://schemas.microsoft.com/office/drawing/2014/main" id="{5A0D425C-E33A-4E3B-9964-76BFA187D2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95" y="4549476"/>
            <a:ext cx="2209800" cy="16781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ED94FC-C643-48A0-9536-ABCAF547A94C}"/>
              </a:ext>
            </a:extLst>
          </p:cNvPr>
          <p:cNvSpPr/>
          <p:nvPr/>
        </p:nvSpPr>
        <p:spPr>
          <a:xfrm>
            <a:off x="837651" y="6285489"/>
            <a:ext cx="1361270" cy="3693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Quặng sắt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01ECE4-6832-47F6-B278-139175B21239}"/>
              </a:ext>
            </a:extLst>
          </p:cNvPr>
          <p:cNvSpPr/>
          <p:nvPr/>
        </p:nvSpPr>
        <p:spPr>
          <a:xfrm>
            <a:off x="4530313" y="6285489"/>
            <a:ext cx="1624163" cy="3693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Quặng Crom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9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05584-4F8F-4C0E-9239-8C9A4365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4E9F2-D576-4B58-A029-F0394252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5754072"/>
            <a:ext cx="6609122" cy="941695"/>
          </a:xfrm>
        </p:spPr>
        <p:txBody>
          <a:bodyPr>
            <a:normAutofit fontScale="92500"/>
          </a:bodyPr>
          <a:lstStyle/>
          <a:p>
            <a:r>
              <a:rPr lang="en-US" b="1">
                <a:solidFill>
                  <a:srgbClr val="C00000"/>
                </a:solidFill>
              </a:rPr>
              <a:t>Tại sao thiên tai ngày càng tàn khốc? Cần phải làm gì để giảm thiểu thiệt hại thiên tai?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149195-FFFD-4CFD-9038-1215B55CF297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thiên tai của vùng?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F76DA-766B-47A3-9293-959C5C8CDA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5575" y="1064085"/>
            <a:ext cx="5351043" cy="4555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261A2-FE02-4498-B846-2E1E1FB233E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30695" y="1064084"/>
            <a:ext cx="5845729" cy="4673039"/>
          </a:xfrm>
          <a:prstGeom prst="rect">
            <a:avLst/>
          </a:prstGeom>
        </p:spPr>
      </p:pic>
      <p:pic>
        <p:nvPicPr>
          <p:cNvPr id="7" name="image3.jpg" descr="Image result for think pair share">
            <a:extLst>
              <a:ext uri="{FF2B5EF4-FFF2-40B4-BE49-F238E27FC236}">
                <a16:creationId xmlns:a16="http://schemas.microsoft.com/office/drawing/2014/main" id="{F158B2F5-00A4-4316-AAB2-1C32DBE481FC}"/>
              </a:ext>
            </a:extLst>
          </p:cNvPr>
          <p:cNvPicPr/>
          <p:nvPr/>
        </p:nvPicPr>
        <p:blipFill rotWithShape="1">
          <a:blip r:embed="rId5"/>
          <a:srcRect t="4702"/>
          <a:stretch/>
        </p:blipFill>
        <p:spPr>
          <a:xfrm>
            <a:off x="7327443" y="1027906"/>
            <a:ext cx="4668739" cy="5464969"/>
          </a:xfrm>
          <a:prstGeom prst="rect">
            <a:avLst/>
          </a:prstGeom>
          <a:ln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83AD45-5261-4301-A767-364BD7F1AE5B}"/>
              </a:ext>
            </a:extLst>
          </p:cNvPr>
          <p:cNvSpPr txBox="1">
            <a:spLocks/>
          </p:cNvSpPr>
          <p:nvPr/>
        </p:nvSpPr>
        <p:spPr>
          <a:xfrm>
            <a:off x="332548" y="1437007"/>
            <a:ext cx="6911868" cy="3809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suy nghĩ cá nhân</a:t>
            </a:r>
          </a:p>
          <a:p>
            <a:r>
              <a:rPr lang="en-US" sz="4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chia sẻ với các thành viên trong nhóm</a:t>
            </a:r>
          </a:p>
          <a:p>
            <a:r>
              <a:rPr lang="en-US" sz="4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trình bày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3499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4375-02DD-47A6-BF97-528AE023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1154125"/>
            <a:ext cx="2865895" cy="1009651"/>
          </a:xfr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 algn="ctr"/>
            <a:r>
              <a:rPr lang="en-US" b="1"/>
              <a:t>Mất rừng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1D246-38D4-4F31-B590-9132CA57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" y="3661769"/>
            <a:ext cx="2220828" cy="2724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81585-791A-4B8D-81B8-CCF6C7D88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83" y="3429000"/>
            <a:ext cx="3190253" cy="3190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E44B1A-B1D0-41B9-ACD9-3EC5C1573A4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pháp nào cho Bắc Trung Bộ?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909A99-459B-434F-9F3A-0F529FE27067}"/>
              </a:ext>
            </a:extLst>
          </p:cNvPr>
          <p:cNvSpPr txBox="1">
            <a:spLocks/>
          </p:cNvSpPr>
          <p:nvPr/>
        </p:nvSpPr>
        <p:spPr>
          <a:xfrm>
            <a:off x="4391174" y="1230923"/>
            <a:ext cx="2865895" cy="1009651"/>
          </a:xfrm>
          <a:prstGeom prst="rect">
            <a:avLst/>
          </a:prstGeo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Thiên tai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63E3755-23F0-4430-9849-B2A96726D809}"/>
              </a:ext>
            </a:extLst>
          </p:cNvPr>
          <p:cNvSpPr txBox="1">
            <a:spLocks/>
          </p:cNvSpPr>
          <p:nvPr/>
        </p:nvSpPr>
        <p:spPr>
          <a:xfrm>
            <a:off x="8225817" y="1230922"/>
            <a:ext cx="3488319" cy="1009651"/>
          </a:xfrm>
          <a:prstGeom prst="rect">
            <a:avLst/>
          </a:prstGeo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Biến đổi khí hậu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349283-1B57-4C2E-99B0-770570E61960}"/>
              </a:ext>
            </a:extLst>
          </p:cNvPr>
          <p:cNvSpPr txBox="1">
            <a:spLocks/>
          </p:cNvSpPr>
          <p:nvPr/>
        </p:nvSpPr>
        <p:spPr>
          <a:xfrm>
            <a:off x="4380414" y="2766282"/>
            <a:ext cx="3488319" cy="1009651"/>
          </a:xfrm>
          <a:prstGeom prst="rect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FF00"/>
                </a:solidFill>
              </a:rPr>
              <a:t>Bảo vệ rừng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Phát triển bền vững</a:t>
            </a:r>
          </a:p>
        </p:txBody>
      </p:sp>
      <p:pic>
        <p:nvPicPr>
          <p:cNvPr id="3074" name="Picture 2" descr="Image result for deforestation icon">
            <a:extLst>
              <a:ext uri="{FF2B5EF4-FFF2-40B4-BE49-F238E27FC236}">
                <a16:creationId xmlns:a16="http://schemas.microsoft.com/office/drawing/2014/main" id="{82C23468-A4C7-4114-BAFB-C2CEDEA3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44" y="3806528"/>
            <a:ext cx="4283877" cy="299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24047D-37CF-4B2E-99B9-AD81BB1C09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2700517"/>
              </p:ext>
            </p:extLst>
          </p:nvPr>
        </p:nvGraphicFramePr>
        <p:xfrm>
          <a:off x="0" y="568777"/>
          <a:ext cx="11538066" cy="53201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1320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9386746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356437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931308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nl-NL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Từ tây sang đông có núi, gò đồi, đồng bằng, biển và hải đảo &gt;&gt;&gt; phát triển kinh tế biển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nl-NL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Địa hình chia cắt, giao thông khó khăn</a:t>
                      </a:r>
                      <a:endParaRPr lang="en-US" sz="2000" b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  <a:tr h="125105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Sông ngòi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nl-NL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Sông ngắn và dốc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nl-NL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Tiêu biểu: Mã, Cả, Chu, H</a:t>
                      </a:r>
                      <a:r>
                        <a:rPr lang="vi-VN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ơng… 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Giàu tiềm năng thủy điện</a:t>
                      </a:r>
                      <a:endParaRPr lang="nl-NL" sz="2000" b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nl-NL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Lũ th</a:t>
                      </a:r>
                      <a:r>
                        <a:rPr lang="vi-VN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ờng xuyên</a:t>
                      </a:r>
                      <a:endParaRPr lang="en-US" sz="2000" b="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095697"/>
                  </a:ext>
                </a:extLst>
              </a:tr>
              <a:tr h="611565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Khí hậu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Khí hậu nhiệt đới ẩm gió mùa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Thời tiết khắc nghiệt, hè có gió ph</a:t>
                      </a:r>
                      <a:r>
                        <a:rPr lang="vi-VN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 khô nóng. M</a:t>
                      </a:r>
                      <a:r>
                        <a:rPr lang="vi-VN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 lũ vào thu đông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432355"/>
                  </a:ext>
                </a:extLst>
              </a:tr>
              <a:tr h="1850389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Tài nguyên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 Rừng: Tỉ lệ che phủ rừng cao, VD Các VQG Pù Mát, Bến En, Bạch Mã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=&gt; Rừng hiện suy giảm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 Biển: Vùng biển lớn, bờ biển dài, nhiều bãi tôm cá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Bờ biển đẹp, tiềm năng du lịch: Sầm S</a:t>
                      </a:r>
                      <a:r>
                        <a:rPr lang="vi-VN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n, Thiên Cầm, Cửa Lò…</a:t>
                      </a:r>
                    </a:p>
                    <a:p>
                      <a:pPr marR="194310" lvl="0" algn="just">
                        <a:lnSpc>
                          <a:spcPct val="120000"/>
                        </a:lnSpc>
                        <a:defRPr/>
                      </a:pPr>
                      <a:r>
                        <a:rPr lang="en-US" sz="2000" b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 Khoáng sản: Đa dạng, có trữ lượng lớn. VD sắt, crom, đá quý, titan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51176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4072D64-F843-4803-93D3-CECEC0FD9518}"/>
              </a:ext>
            </a:extLst>
          </p:cNvPr>
          <p:cNvSpPr txBox="1"/>
          <p:nvPr/>
        </p:nvSpPr>
        <p:spPr>
          <a:xfrm>
            <a:off x="-1" y="0"/>
            <a:ext cx="9227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nhiên.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101961-D31F-4EFA-B98A-72216037FCB8}"/>
              </a:ext>
            </a:extLst>
          </p:cNvPr>
          <p:cNvSpPr txBox="1"/>
          <p:nvPr/>
        </p:nvSpPr>
        <p:spPr>
          <a:xfrm>
            <a:off x="258387" y="6130032"/>
            <a:ext cx="11675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Thuận lợi: Có một số tài nguyên quan trọng: Rừng, khoáng sản, du lịch, biển...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Khó khăn : Thiên tai thường xảy ra (bão, lũ lụt, hạn hán, gió  tây </a:t>
            </a:r>
            <a:r>
              <a:rPr lang="en-US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 nóng</a:t>
            </a:r>
            <a:r>
              <a:rPr lang="en-US" sz="1800" b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...).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58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CE1BCF-6007-4C80-91B2-DD40C33506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211320"/>
              </p:ext>
            </p:extLst>
          </p:nvPr>
        </p:nvGraphicFramePr>
        <p:xfrm>
          <a:off x="102118" y="1027906"/>
          <a:ext cx="11934982" cy="4251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3879">
                  <a:extLst>
                    <a:ext uri="{9D8B030D-6E8A-4147-A177-3AD203B41FA5}">
                      <a16:colId xmlns:a16="http://schemas.microsoft.com/office/drawing/2014/main" val="259310818"/>
                    </a:ext>
                  </a:extLst>
                </a:gridCol>
                <a:gridCol w="3638017">
                  <a:extLst>
                    <a:ext uri="{9D8B030D-6E8A-4147-A177-3AD203B41FA5}">
                      <a16:colId xmlns:a16="http://schemas.microsoft.com/office/drawing/2014/main" val="3861449215"/>
                    </a:ext>
                  </a:extLst>
                </a:gridCol>
                <a:gridCol w="5603086">
                  <a:extLst>
                    <a:ext uri="{9D8B030D-6E8A-4147-A177-3AD203B41FA5}">
                      <a16:colId xmlns:a16="http://schemas.microsoft.com/office/drawing/2014/main" val="907769100"/>
                    </a:ext>
                  </a:extLst>
                </a:gridCol>
              </a:tblGrid>
              <a:tr h="505017">
                <a:tc>
                  <a:txBody>
                    <a:bodyPr/>
                    <a:lstStyle/>
                    <a:p>
                      <a:pPr marL="0" marR="19431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dân tộc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kinh tế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343338"/>
                  </a:ext>
                </a:extLst>
              </a:tr>
              <a:tr h="2136172">
                <a:tc>
                  <a:txBody>
                    <a:bodyPr/>
                    <a:lstStyle/>
                    <a:p>
                      <a:pPr marL="0" marR="19431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bằng ven biển phía đông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yếu là người Kinh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lương thực, cây công nghiệp hàng năm, đánh bắt và  nuôi trồng thuỷ sản. </a:t>
                      </a: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công nghiệp, thương mại, dịch vụ.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184505"/>
                  </a:ext>
                </a:extLst>
              </a:tr>
              <a:tr h="1592453">
                <a:tc>
                  <a:txBody>
                    <a:bodyPr/>
                    <a:lstStyle/>
                    <a:p>
                      <a:pPr marL="0" marR="19431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Miền núi, gò đồi phía tây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yếu là các dân tộc: Thái, Mường, Tày, Mông, Bru-Vân Kiều,…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 rừng, trồng cây công nghiệp lâu năm, canh tác trên nương rẫy, chăn nuôi trâu, bò đàn.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85402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205CF96-D631-4588-B6F9-0758B4D91D25}"/>
              </a:ext>
            </a:extLst>
          </p:cNvPr>
          <p:cNvSpPr txBox="1">
            <a:spLocks/>
          </p:cNvSpPr>
          <p:nvPr/>
        </p:nvSpPr>
        <p:spPr>
          <a:xfrm>
            <a:off x="102118" y="5483224"/>
            <a:ext cx="11934982" cy="100965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bảng thông tin so sánh sự khác biệt về 2 khu vực về phân bố dân cư và kinh tế.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E66454-A8CD-493F-9983-19AFB61FFE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3498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ĐẶC ĐIỂM DÂN C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4E685B-D2DD-4089-B975-16FCE08A7A10}"/>
              </a:ext>
            </a:extLst>
          </p:cNvPr>
          <p:cNvSpPr txBox="1"/>
          <p:nvPr/>
        </p:nvSpPr>
        <p:spPr>
          <a:xfrm>
            <a:off x="199504" y="1586497"/>
            <a:ext cx="117375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Đặc điểm dân cư – xã hội.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địa bàn cư trú của 25 dân tộc. Phân bố dân cư và hoạt động kinh tế có sự khác biệt từ Đông sang Tây.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Đồng bằng ven biển phía Đông: Chủ yếu là người Kinh  -&gt; S xuất lương thực, cây CN hàng năm, đánh bắt và nuôi trồng thủy sản. SXCN, thương mại, dịch vụ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*Miền núi, gò đồi phía Tây: -&gt; Nghề rừng, trồng cây CN lâu năm, canh tác trên nương dãy, chăn nuôi trâu , bò đàn.</a:t>
            </a:r>
            <a:endParaRPr lang="en-US" sz="24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1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đường vô xứ huế quanh quanh non xanh nước biếc như tranh họa đồ">
            <a:extLst>
              <a:ext uri="{FF2B5EF4-FFF2-40B4-BE49-F238E27FC236}">
                <a16:creationId xmlns:a16="http://schemas.microsoft.com/office/drawing/2014/main" id="{EAF0AD2E-E057-4AC0-9006-5F3456F0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C2C9D-E46F-4830-8482-D8C2AA1D0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tx1"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N</a:t>
            </a:r>
            <a:r>
              <a:rPr lang="vi-VN" sz="3600" dirty="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ư</a:t>
            </a:r>
            <a:r>
              <a:rPr lang="en-US" sz="3600" dirty="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ớc non một dải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703FBA-24AF-4806-B1A0-71A98B684955}"/>
              </a:ext>
            </a:extLst>
          </p:cNvPr>
          <p:cNvSpPr/>
          <p:nvPr/>
        </p:nvSpPr>
        <p:spPr>
          <a:xfrm rot="20781468">
            <a:off x="384271" y="1546293"/>
            <a:ext cx="31598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noFill/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Agile Script Calligra" panose="03070402050302030203" pitchFamily="66" charset="0"/>
              </a:rPr>
              <a:t>Khám phá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46B4634-4A21-4353-9702-6678A250B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138" y="2579113"/>
            <a:ext cx="12192000" cy="1655762"/>
          </a:xfrm>
        </p:spPr>
        <p:txBody>
          <a:bodyPr anchor="ctr">
            <a:no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#9Slide07 SVNNexa Rust Slab Bla" panose="020B0606040200020203" pitchFamily="34" charset="0"/>
              </a:rPr>
              <a:t>BẮC TRUNG BỘ</a:t>
            </a:r>
          </a:p>
        </p:txBody>
      </p:sp>
      <p:pic>
        <p:nvPicPr>
          <p:cNvPr id="1028" name="Picture 4" descr="Image result for hue logo">
            <a:extLst>
              <a:ext uri="{FF2B5EF4-FFF2-40B4-BE49-F238E27FC236}">
                <a16:creationId xmlns:a16="http://schemas.microsoft.com/office/drawing/2014/main" id="{6C363E1D-0F2E-4BAE-9F80-18E08F92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42" y="5006476"/>
            <a:ext cx="2765353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Quang Binh logo">
            <a:extLst>
              <a:ext uri="{FF2B5EF4-FFF2-40B4-BE49-F238E27FC236}">
                <a16:creationId xmlns:a16="http://schemas.microsoft.com/office/drawing/2014/main" id="{B482C8B0-BE9B-4C1E-AEDB-48050A13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" y="4886313"/>
            <a:ext cx="2809195" cy="179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A79FC0-9D51-4769-94E3-C1E5DA31DF4A}"/>
              </a:ext>
            </a:extLst>
          </p:cNvPr>
          <p:cNvSpPr/>
          <p:nvPr/>
        </p:nvSpPr>
        <p:spPr>
          <a:xfrm>
            <a:off x="6096000" y="1621471"/>
            <a:ext cx="47916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9525">
                  <a:noFill/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Bodega Script" pitchFamily="2" charset="0"/>
                <a:cs typeface="#9Slide05 Bodega Script" pitchFamily="2" charset="0"/>
              </a:rPr>
              <a:t>Tiết 32 - </a:t>
            </a:r>
            <a:r>
              <a:rPr lang="en-US" sz="7200" b="1" cap="none" spc="0" dirty="0">
                <a:ln w="9525">
                  <a:noFill/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Bodega Script" pitchFamily="2" charset="0"/>
                <a:cs typeface="#9Slide05 Bodega Script" pitchFamily="2" charset="0"/>
              </a:rPr>
              <a:t>Bài 23</a:t>
            </a:r>
          </a:p>
        </p:txBody>
      </p:sp>
    </p:spTree>
    <p:extLst>
      <p:ext uri="{BB962C8B-B14F-4D97-AF65-F5344CB8AC3E}">
        <p14:creationId xmlns:p14="http://schemas.microsoft.com/office/powerpoint/2010/main" val="100826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8A81F7-7CB1-4D16-8FB5-01F6848966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3498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E891A2-8A7D-401B-9CC9-9ADB399A247E}"/>
              </a:ext>
            </a:extLst>
          </p:cNvPr>
          <p:cNvSpPr txBox="1">
            <a:spLocks/>
          </p:cNvSpPr>
          <p:nvPr/>
        </p:nvSpPr>
        <p:spPr>
          <a:xfrm>
            <a:off x="257018" y="5807074"/>
            <a:ext cx="11934982" cy="100965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 cột về tài nguyên du lịch nhân văn với tỉnh tương ứng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5E11CC-C3D6-4416-BCBB-C12E3E27B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585733"/>
              </p:ext>
            </p:extLst>
          </p:nvPr>
        </p:nvGraphicFramePr>
        <p:xfrm>
          <a:off x="1209511" y="1053977"/>
          <a:ext cx="4757979" cy="4559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7979">
                  <a:extLst>
                    <a:ext uri="{9D8B030D-6E8A-4147-A177-3AD203B41FA5}">
                      <a16:colId xmlns:a16="http://schemas.microsoft.com/office/drawing/2014/main" val="1111261184"/>
                    </a:ext>
                  </a:extLst>
                </a:gridCol>
              </a:tblGrid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Nhã nhạc cung đình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404111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Thành nhà Hồ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923272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Dân ca ví giặm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033106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Kẹo cu - đ</a:t>
                      </a:r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750188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Tranh làng Sình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214684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Địa đạo Vĩnh Mốc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339604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Làng 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07779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Mộ Đại t</a:t>
                      </a:r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ớng Võ Nguyên Giáp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25732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BEE616-CC19-4C02-8192-5D0C4EDAA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143573"/>
              </p:ext>
            </p:extLst>
          </p:nvPr>
        </p:nvGraphicFramePr>
        <p:xfrm>
          <a:off x="8270931" y="1336680"/>
          <a:ext cx="2701872" cy="39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872">
                  <a:extLst>
                    <a:ext uri="{9D8B030D-6E8A-4147-A177-3AD203B41FA5}">
                      <a16:colId xmlns:a16="http://schemas.microsoft.com/office/drawing/2014/main" val="1761565046"/>
                    </a:ext>
                  </a:extLst>
                </a:gridCol>
              </a:tblGrid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 Thanh Hóa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224032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 Nghệ 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77323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 Hà Tĩnh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386919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 Quảng Bình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815759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E. Quảng Trị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331614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F. Thừa Thiên Huế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7910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9BB681-382A-4D90-BA4F-906289FEC5E4}"/>
              </a:ext>
            </a:extLst>
          </p:cNvPr>
          <p:cNvCxnSpPr/>
          <p:nvPr/>
        </p:nvCxnSpPr>
        <p:spPr>
          <a:xfrm>
            <a:off x="5967490" y="1336680"/>
            <a:ext cx="2489417" cy="343679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161891-3248-49C3-AC8F-A6AD8357E602}"/>
              </a:ext>
            </a:extLst>
          </p:cNvPr>
          <p:cNvCxnSpPr>
            <a:cxnSpLocks/>
          </p:cNvCxnSpPr>
          <p:nvPr/>
        </p:nvCxnSpPr>
        <p:spPr>
          <a:xfrm flipV="1">
            <a:off x="5847052" y="3657600"/>
            <a:ext cx="2609855" cy="145172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C3F8D3-05A7-483E-A5EF-459B8537146A}"/>
              </a:ext>
            </a:extLst>
          </p:cNvPr>
          <p:cNvCxnSpPr>
            <a:cxnSpLocks/>
          </p:cNvCxnSpPr>
          <p:nvPr/>
        </p:nvCxnSpPr>
        <p:spPr>
          <a:xfrm>
            <a:off x="5967490" y="4034587"/>
            <a:ext cx="2489417" cy="10962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0CA481-4643-43E1-A4AA-2E56FC268153}"/>
              </a:ext>
            </a:extLst>
          </p:cNvPr>
          <p:cNvCxnSpPr>
            <a:cxnSpLocks/>
          </p:cNvCxnSpPr>
          <p:nvPr/>
        </p:nvCxnSpPr>
        <p:spPr>
          <a:xfrm flipV="1">
            <a:off x="5967490" y="2371241"/>
            <a:ext cx="2535425" cy="223352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6AECE4-FC31-43E0-915A-18869AFD5C4D}"/>
              </a:ext>
            </a:extLst>
          </p:cNvPr>
          <p:cNvCxnSpPr>
            <a:cxnSpLocks/>
          </p:cNvCxnSpPr>
          <p:nvPr/>
        </p:nvCxnSpPr>
        <p:spPr>
          <a:xfrm>
            <a:off x="5967490" y="2928392"/>
            <a:ext cx="2489417" cy="137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94A24D-B88D-48F3-AC68-2AB190F19D08}"/>
              </a:ext>
            </a:extLst>
          </p:cNvPr>
          <p:cNvCxnSpPr>
            <a:cxnSpLocks/>
          </p:cNvCxnSpPr>
          <p:nvPr/>
        </p:nvCxnSpPr>
        <p:spPr>
          <a:xfrm flipV="1">
            <a:off x="5967490" y="2201984"/>
            <a:ext cx="2489417" cy="18135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77F5A0-5A4B-4E72-A592-DD47763ED56F}"/>
              </a:ext>
            </a:extLst>
          </p:cNvPr>
          <p:cNvCxnSpPr>
            <a:cxnSpLocks/>
          </p:cNvCxnSpPr>
          <p:nvPr/>
        </p:nvCxnSpPr>
        <p:spPr>
          <a:xfrm>
            <a:off x="5930274" y="3464407"/>
            <a:ext cx="2526633" cy="16449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1AFF2D-139C-46E4-BE33-4183D6D9502B}"/>
              </a:ext>
            </a:extLst>
          </p:cNvPr>
          <p:cNvCxnSpPr>
            <a:cxnSpLocks/>
          </p:cNvCxnSpPr>
          <p:nvPr/>
        </p:nvCxnSpPr>
        <p:spPr>
          <a:xfrm flipV="1">
            <a:off x="5967490" y="1768407"/>
            <a:ext cx="2489417" cy="6819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phic 25" descr="Fork and knife">
            <a:extLst>
              <a:ext uri="{FF2B5EF4-FFF2-40B4-BE49-F238E27FC236}">
                <a16:creationId xmlns:a16="http://schemas.microsoft.com/office/drawing/2014/main" id="{61C42BB7-1A70-4758-9E54-A66AD82B5C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256" y="4003348"/>
            <a:ext cx="914400" cy="984478"/>
          </a:xfrm>
          <a:prstGeom prst="rect">
            <a:avLst/>
          </a:prstGeom>
        </p:spPr>
      </p:pic>
      <p:pic>
        <p:nvPicPr>
          <p:cNvPr id="27" name="Graphic 26" descr="Dragon dance">
            <a:extLst>
              <a:ext uri="{FF2B5EF4-FFF2-40B4-BE49-F238E27FC236}">
                <a16:creationId xmlns:a16="http://schemas.microsoft.com/office/drawing/2014/main" id="{50A62F45-33A7-485F-9E4F-338EC9952F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98" y="4412972"/>
            <a:ext cx="914400" cy="984478"/>
          </a:xfrm>
          <a:prstGeom prst="rect">
            <a:avLst/>
          </a:prstGeom>
        </p:spPr>
      </p:pic>
      <p:pic>
        <p:nvPicPr>
          <p:cNvPr id="28" name="Graphic 27" descr="Music notation">
            <a:extLst>
              <a:ext uri="{FF2B5EF4-FFF2-40B4-BE49-F238E27FC236}">
                <a16:creationId xmlns:a16="http://schemas.microsoft.com/office/drawing/2014/main" id="{5EE9DCA9-60F9-4F58-9635-75AB0CA955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7414" y="1709745"/>
            <a:ext cx="914400" cy="984478"/>
          </a:xfrm>
          <a:prstGeom prst="rect">
            <a:avLst/>
          </a:prstGeom>
        </p:spPr>
      </p:pic>
      <p:pic>
        <p:nvPicPr>
          <p:cNvPr id="29" name="Picture 2" descr="Image result for heritage icon">
            <a:extLst>
              <a:ext uri="{FF2B5EF4-FFF2-40B4-BE49-F238E27FC236}">
                <a16:creationId xmlns:a16="http://schemas.microsoft.com/office/drawing/2014/main" id="{F732A1F1-F4EF-4B9D-8DD9-4C990750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3" y="2972168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heritage icon">
            <a:extLst>
              <a:ext uri="{FF2B5EF4-FFF2-40B4-BE49-F238E27FC236}">
                <a16:creationId xmlns:a16="http://schemas.microsoft.com/office/drawing/2014/main" id="{D5C43388-0DFF-4842-BEE5-E99792D9A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5694" r="16445" b="15416"/>
          <a:stretch/>
        </p:blipFill>
        <p:spPr bwMode="auto">
          <a:xfrm>
            <a:off x="90533" y="1617032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Image result for village icon">
            <a:extLst>
              <a:ext uri="{FF2B5EF4-FFF2-40B4-BE49-F238E27FC236}">
                <a16:creationId xmlns:a16="http://schemas.microsoft.com/office/drawing/2014/main" id="{AFE50B96-35C5-4453-8EF8-B9EAE1C3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27" y="2601510"/>
            <a:ext cx="1056273" cy="11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DAD4-63DD-45DB-83F4-BE2E0B3C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77720-0621-4EF0-A13E-7D41D5EB3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Quáº£ng BÃ¬nh cÃ³ gÃ¬">
            <a:extLst>
              <a:ext uri="{FF2B5EF4-FFF2-40B4-BE49-F238E27FC236}">
                <a16:creationId xmlns:a16="http://schemas.microsoft.com/office/drawing/2014/main" id="{F6C3BE0A-FC03-4F29-8AEB-4842C39CAC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43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Di sáº£n Cá» ÄÃ´ infographic">
            <a:extLst>
              <a:ext uri="{FF2B5EF4-FFF2-40B4-BE49-F238E27FC236}">
                <a16:creationId xmlns:a16="http://schemas.microsoft.com/office/drawing/2014/main" id="{DB0E7CB3-65A3-4F5F-A971-AF861E1CB2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50368"/>
            <a:ext cx="5837695" cy="6807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091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E66454-A8CD-493F-9983-19AFB61FFE3C}"/>
              </a:ext>
            </a:extLst>
          </p:cNvPr>
          <p:cNvSpPr txBox="1">
            <a:spLocks/>
          </p:cNvSpPr>
          <p:nvPr/>
        </p:nvSpPr>
        <p:spPr>
          <a:xfrm>
            <a:off x="102118" y="77490"/>
            <a:ext cx="1193498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DÂN C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XÃ HỘI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CBECD-C8A5-42E9-BFE3-A5FF46A48652}"/>
              </a:ext>
            </a:extLst>
          </p:cNvPr>
          <p:cNvSpPr/>
          <p:nvPr/>
        </p:nvSpPr>
        <p:spPr>
          <a:xfrm>
            <a:off x="154901" y="1111443"/>
            <a:ext cx="4107134" cy="5369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R="194310" indent="180340" algn="just">
              <a:lnSpc>
                <a:spcPct val="120000"/>
              </a:lnSpc>
            </a:pPr>
            <a:r>
              <a:rPr lang="nl-NL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Là địa bàn cư trú của 25 dân tộc (như: Thái, Mường, Tày, Mông, Bru-Vân Kiều…)</a:t>
            </a:r>
            <a:endParaRPr lang="en-US" sz="200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Phân bố dân cư và hoạt động kinh tế có sự khác biệt giữa phía đông và phía tây của vùng.</a:t>
            </a:r>
            <a:endParaRPr lang="en-US" sz="2000">
              <a:solidFill>
                <a:srgbClr val="000099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Vùng có nhiều thế mạnh nh</a:t>
            </a:r>
            <a:r>
              <a:rPr lang="vi-VN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 cũng không ít khó khăn về hạ tầng, lao động, chất l</a:t>
            </a:r>
            <a:r>
              <a:rPr lang="vi-VN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ợng cuộc sống…</a:t>
            </a:r>
            <a:endParaRPr lang="en-US" sz="240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Ky-thuat-khan-trai-ban.png">
            <a:extLst>
              <a:ext uri="{FF2B5EF4-FFF2-40B4-BE49-F238E27FC236}">
                <a16:creationId xmlns:a16="http://schemas.microsoft.com/office/drawing/2014/main" id="{75993DE1-E453-4A8C-9E15-98E73A1F4E5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23072" r="17699" b="10875"/>
          <a:stretch/>
        </p:blipFill>
        <p:spPr bwMode="auto">
          <a:xfrm>
            <a:off x="4618494" y="1111443"/>
            <a:ext cx="4912964" cy="38170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1AC0FA-55ED-43EB-BBBC-57CF6D767AAB}"/>
              </a:ext>
            </a:extLst>
          </p:cNvPr>
          <p:cNvSpPr/>
          <p:nvPr/>
        </p:nvSpPr>
        <p:spPr>
          <a:xfrm>
            <a:off x="4494508" y="5090603"/>
            <a:ext cx="7542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là lãnh đạo Bộ NN và PTNT, Anh/chị hãy đề xuất </a:t>
            </a:r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giải pháp</a:t>
            </a: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 trọng nhất  để giúp BTB đẩy nhanh phát triển kinh tế và phát triển bền vững.</a:t>
            </a:r>
            <a:endParaRPr lang="en-US" sz="2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3AD5AF-BF69-491A-AC2C-CD4BA421DA93}"/>
              </a:ext>
            </a:extLst>
          </p:cNvPr>
          <p:cNvSpPr/>
          <p:nvPr/>
        </p:nvSpPr>
        <p:spPr>
          <a:xfrm>
            <a:off x="9719093" y="1506553"/>
            <a:ext cx="2121612" cy="267765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viết ý kiến cá nhân</a:t>
            </a:r>
          </a:p>
          <a:p>
            <a:pPr algn="just"/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phút thống nhất thông tin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12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0445-4866-4573-A478-072AB11D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4" y="875907"/>
            <a:ext cx="1573968" cy="578137"/>
          </a:xfrm>
          <a:ln>
            <a:solidFill>
              <a:srgbClr val="000099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 ĐỀ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8FE58F-E3EC-4791-823D-F56D617B815F}"/>
              </a:ext>
            </a:extLst>
          </p:cNvPr>
          <p:cNvSpPr txBox="1">
            <a:spLocks/>
          </p:cNvSpPr>
          <p:nvPr/>
        </p:nvSpPr>
        <p:spPr>
          <a:xfrm>
            <a:off x="0" y="-16359"/>
            <a:ext cx="12192000" cy="69739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– TÔI LÀ BỘ TR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1FA80-193E-4052-BFB0-F39D488719CA}"/>
              </a:ext>
            </a:extLst>
          </p:cNvPr>
          <p:cNvSpPr/>
          <p:nvPr/>
        </p:nvSpPr>
        <p:spPr>
          <a:xfrm>
            <a:off x="179883" y="1517821"/>
            <a:ext cx="3651048" cy="5207451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tế Bắc Trung Bộ còn nhiều khó khăn. Nếu là lãnh đạo Bộ NN và PTNT, Anh/chị hãy đề xuất </a:t>
            </a:r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giải pháp</a:t>
            </a: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 trọng nhất  để giúp BTB đẩy nhanh phát triển kinh tế và phát triển bền vững.</a:t>
            </a:r>
            <a:endParaRPr lang="en-US" sz="20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Image result for note">
            <a:extLst>
              <a:ext uri="{FF2B5EF4-FFF2-40B4-BE49-F238E27FC236}">
                <a16:creationId xmlns:a16="http://schemas.microsoft.com/office/drawing/2014/main" id="{C75B79CB-6209-4AEA-A7D3-02073609F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7486" r="9365" b="7725"/>
          <a:stretch/>
        </p:blipFill>
        <p:spPr bwMode="auto">
          <a:xfrm>
            <a:off x="4382362" y="875907"/>
            <a:ext cx="2517158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7B7DC2-6349-43CE-AFD8-173937799AC5}"/>
              </a:ext>
            </a:extLst>
          </p:cNvPr>
          <p:cNvSpPr/>
          <p:nvPr/>
        </p:nvSpPr>
        <p:spPr>
          <a:xfrm>
            <a:off x="5082935" y="1737181"/>
            <a:ext cx="11160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1’</a:t>
            </a:r>
            <a:endParaRPr lang="en-US" sz="9600">
              <a:solidFill>
                <a:srgbClr val="0000CC"/>
              </a:solidFill>
            </a:endParaRPr>
          </a:p>
        </p:txBody>
      </p:sp>
      <p:pic>
        <p:nvPicPr>
          <p:cNvPr id="5122" name="Picture 2" descr="Image result for around">
            <a:extLst>
              <a:ext uri="{FF2B5EF4-FFF2-40B4-BE49-F238E27FC236}">
                <a16:creationId xmlns:a16="http://schemas.microsoft.com/office/drawing/2014/main" id="{04FF0B9A-DE1C-4675-8903-6207AC1D1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6"/>
          <a:stretch/>
        </p:blipFill>
        <p:spPr bwMode="auto">
          <a:xfrm>
            <a:off x="8916784" y="753749"/>
            <a:ext cx="2586428" cy="25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CF0C6D3-E9A7-423E-A7C1-EC481926968D}"/>
              </a:ext>
            </a:extLst>
          </p:cNvPr>
          <p:cNvSpPr/>
          <p:nvPr/>
        </p:nvSpPr>
        <p:spPr>
          <a:xfrm>
            <a:off x="7450952" y="2077502"/>
            <a:ext cx="914400" cy="329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result for TRANH LUáº¬N">
            <a:extLst>
              <a:ext uri="{FF2B5EF4-FFF2-40B4-BE49-F238E27FC236}">
                <a16:creationId xmlns:a16="http://schemas.microsoft.com/office/drawing/2014/main" id="{CAE534EC-8F3A-4A88-8162-8E86DB5D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44" y="3803751"/>
            <a:ext cx="4741396" cy="266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FFCDD-D166-413F-B0B1-89FA71071BAF}"/>
              </a:ext>
            </a:extLst>
          </p:cNvPr>
          <p:cNvSpPr/>
          <p:nvPr/>
        </p:nvSpPr>
        <p:spPr>
          <a:xfrm>
            <a:off x="4378323" y="4602067"/>
            <a:ext cx="2111428" cy="830997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LÀ </a:t>
            </a:r>
          </a:p>
          <a:p>
            <a:pPr algn="ctr"/>
            <a:r>
              <a:rPr lang="en-US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 TRƯỞNG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8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3BF3C0-40B8-47DA-892C-A3C0A659257C}"/>
              </a:ext>
            </a:extLst>
          </p:cNvPr>
          <p:cNvSpPr txBox="1">
            <a:spLocks/>
          </p:cNvSpPr>
          <p:nvPr/>
        </p:nvSpPr>
        <p:spPr>
          <a:xfrm>
            <a:off x="5670" y="161996"/>
            <a:ext cx="12192000" cy="6973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BẮC TRUNG BỘ – HÀNH TRÌNH TỚI TƯƠNG LAI</a:t>
            </a:r>
          </a:p>
        </p:txBody>
      </p:sp>
      <p:pic>
        <p:nvPicPr>
          <p:cNvPr id="5" name="Picture 4" descr="Image result for PhÃ¡t triá»n bá»n vá»¯ng á» ThÃ¡i lan">
            <a:extLst>
              <a:ext uri="{FF2B5EF4-FFF2-40B4-BE49-F238E27FC236}">
                <a16:creationId xmlns:a16="http://schemas.microsoft.com/office/drawing/2014/main" id="{035B7CB9-62B7-41E8-BA02-1F888B439E7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/>
          <a:stretch/>
        </p:blipFill>
        <p:spPr bwMode="auto">
          <a:xfrm>
            <a:off x="6957632" y="947353"/>
            <a:ext cx="4635178" cy="357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B1729897-645E-47CD-8B09-FEEA2FC9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2" y="947353"/>
            <a:ext cx="3825534" cy="29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nvest icon">
            <a:extLst>
              <a:ext uri="{FF2B5EF4-FFF2-40B4-BE49-F238E27FC236}">
                <a16:creationId xmlns:a16="http://schemas.microsoft.com/office/drawing/2014/main" id="{73B8A6EB-7F24-4B15-8A44-E3DB74717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 bwMode="auto">
          <a:xfrm>
            <a:off x="953412" y="3687222"/>
            <a:ext cx="3407085" cy="27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president icon">
            <a:extLst>
              <a:ext uri="{FF2B5EF4-FFF2-40B4-BE49-F238E27FC236}">
                <a16:creationId xmlns:a16="http://schemas.microsoft.com/office/drawing/2014/main" id="{D8084BDF-67F2-446E-828E-24969B7DA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4145"/>
          <a:stretch/>
        </p:blipFill>
        <p:spPr bwMode="auto">
          <a:xfrm>
            <a:off x="4739475" y="1451224"/>
            <a:ext cx="2113107" cy="29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4.0 icon">
            <a:extLst>
              <a:ext uri="{FF2B5EF4-FFF2-40B4-BE49-F238E27FC236}">
                <a16:creationId xmlns:a16="http://schemas.microsoft.com/office/drawing/2014/main" id="{239FBD4F-2305-4CFE-89ED-C79A47F4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09" y="4524159"/>
            <a:ext cx="6175759" cy="20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A67B91A7-A8CE-4AC6-BA0A-C0C146B183D5}"/>
              </a:ext>
            </a:extLst>
          </p:cNvPr>
          <p:cNvSpPr/>
          <p:nvPr/>
        </p:nvSpPr>
        <p:spPr>
          <a:xfrm>
            <a:off x="0" y="28178"/>
            <a:ext cx="12192000" cy="6801644"/>
          </a:xfrm>
          <a:prstGeom prst="frame">
            <a:avLst>
              <a:gd name="adj1" fmla="val 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2E5A1D-073B-42A8-B1EF-0692B08B4196}"/>
              </a:ext>
            </a:extLst>
          </p:cNvPr>
          <p:cNvSpPr txBox="1">
            <a:spLocks/>
          </p:cNvSpPr>
          <p:nvPr/>
        </p:nvSpPr>
        <p:spPr>
          <a:xfrm>
            <a:off x="0" y="600950"/>
            <a:ext cx="12192000" cy="6973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BẮC TRUNG BỘ – THỬ THÁCH CUỐI CÙNG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BA8AD1-1058-46E3-A391-74875826E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432076"/>
              </p:ext>
            </p:extLst>
          </p:nvPr>
        </p:nvGraphicFramePr>
        <p:xfrm>
          <a:off x="324465" y="1767904"/>
          <a:ext cx="709397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7489">
                  <a:extLst>
                    <a:ext uri="{9D8B030D-6E8A-4147-A177-3AD203B41FA5}">
                      <a16:colId xmlns:a16="http://schemas.microsoft.com/office/drawing/2014/main" val="3035564460"/>
                    </a:ext>
                  </a:extLst>
                </a:gridCol>
                <a:gridCol w="3576485">
                  <a:extLst>
                    <a:ext uri="{9D8B030D-6E8A-4147-A177-3AD203B41FA5}">
                      <a16:colId xmlns:a16="http://schemas.microsoft.com/office/drawing/2014/main" val="1168882587"/>
                    </a:ext>
                  </a:extLst>
                </a:gridCol>
              </a:tblGrid>
              <a:tr h="150988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loại gió khô nóng, gây hạn hán cho Bắc Trung Bộ vào tháng 6,7,8 hàng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chung nhất nhằm hạn chế thiên tai và phát triển bền vững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664644"/>
                  </a:ext>
                </a:extLst>
              </a:tr>
              <a:tr h="150988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 tai xảy ra vùng núi dốc, do m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lớn và mất lớp phủ thực vật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 chế sạt lở, xói mòn vùng núi, giải pháp quan trọng nhất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08328"/>
                  </a:ext>
                </a:extLst>
              </a:tr>
              <a:tr h="150988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thiên tai từ biển th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ờng gây thiệt hại nặng nền cho các tỉnh Bắc Trung Bộ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 1 giải pháp quan trọng nhất nhằm giảm thiểu thiệt hại của bão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6927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43024A8-EE55-49D8-93E8-DE4123BF1CEF}"/>
              </a:ext>
            </a:extLst>
          </p:cNvPr>
          <p:cNvSpPr/>
          <p:nvPr/>
        </p:nvSpPr>
        <p:spPr>
          <a:xfrm>
            <a:off x="309715" y="1749739"/>
            <a:ext cx="3539612" cy="15357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22DED4-8C01-4D36-8DB5-69011DB07966}"/>
              </a:ext>
            </a:extLst>
          </p:cNvPr>
          <p:cNvSpPr/>
          <p:nvPr/>
        </p:nvSpPr>
        <p:spPr>
          <a:xfrm>
            <a:off x="306028" y="3303640"/>
            <a:ext cx="3539612" cy="15638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976985-11AB-4B53-B513-C7A7A2DFE1A5}"/>
              </a:ext>
            </a:extLst>
          </p:cNvPr>
          <p:cNvSpPr/>
          <p:nvPr/>
        </p:nvSpPr>
        <p:spPr>
          <a:xfrm>
            <a:off x="315249" y="4885657"/>
            <a:ext cx="3539612" cy="15638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9C5F36-6852-4CD9-87AC-7D862351FAFB}"/>
              </a:ext>
            </a:extLst>
          </p:cNvPr>
          <p:cNvSpPr/>
          <p:nvPr/>
        </p:nvSpPr>
        <p:spPr>
          <a:xfrm>
            <a:off x="3878827" y="1753845"/>
            <a:ext cx="3539612" cy="153573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A2757-265F-4573-92A3-C451DE69B916}"/>
              </a:ext>
            </a:extLst>
          </p:cNvPr>
          <p:cNvSpPr/>
          <p:nvPr/>
        </p:nvSpPr>
        <p:spPr>
          <a:xfrm>
            <a:off x="3875136" y="3317009"/>
            <a:ext cx="3539612" cy="15357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A745B-49E4-4DD1-ADFE-1C121F52227F}"/>
              </a:ext>
            </a:extLst>
          </p:cNvPr>
          <p:cNvSpPr/>
          <p:nvPr/>
        </p:nvSpPr>
        <p:spPr>
          <a:xfrm>
            <a:off x="3871452" y="4888924"/>
            <a:ext cx="3539612" cy="15357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2A61D-3B77-4C0E-A834-B853BB422CDD}"/>
              </a:ext>
            </a:extLst>
          </p:cNvPr>
          <p:cNvSpPr/>
          <p:nvPr/>
        </p:nvSpPr>
        <p:spPr>
          <a:xfrm>
            <a:off x="7937535" y="1762995"/>
            <a:ext cx="3684194" cy="4690387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6 ô số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là 1 câu hỏi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nghe câu hỏi và cả nhóm trả lời vào bảng nhóm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 kết quả sau tiếng hết giờ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điểm/đáp án đúng</a:t>
            </a:r>
            <a:endParaRPr lang="en-US" sz="20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A67B91A7-A8CE-4AC6-BA0A-C0C146B183D5}"/>
              </a:ext>
            </a:extLst>
          </p:cNvPr>
          <p:cNvSpPr/>
          <p:nvPr/>
        </p:nvSpPr>
        <p:spPr>
          <a:xfrm>
            <a:off x="0" y="28178"/>
            <a:ext cx="12192000" cy="6801644"/>
          </a:xfrm>
          <a:prstGeom prst="frame">
            <a:avLst>
              <a:gd name="adj1" fmla="val 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6E9D56-43BA-4213-9512-B3453CBBAAA3}"/>
              </a:ext>
            </a:extLst>
          </p:cNvPr>
          <p:cNvSpPr txBox="1">
            <a:spLocks/>
          </p:cNvSpPr>
          <p:nvPr/>
        </p:nvSpPr>
        <p:spPr>
          <a:xfrm>
            <a:off x="0" y="-16359"/>
            <a:ext cx="12192000" cy="69739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TIẾP NỐI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C18222-BBD7-4B46-8DA9-421D019F0BB9}"/>
              </a:ext>
            </a:extLst>
          </p:cNvPr>
          <p:cNvSpPr/>
          <p:nvPr/>
        </p:nvSpPr>
        <p:spPr>
          <a:xfrm>
            <a:off x="141359" y="737250"/>
            <a:ext cx="11909281" cy="3597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R="194310" indent="180340" algn="just">
              <a:lnSpc>
                <a:spcPct val="120000"/>
              </a:lnSpc>
            </a:pPr>
            <a:r>
              <a:rPr lang="nl-NL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Chia lớp thành 9 nhómthực hiện nghiên cứu và thiết kế sản phẩm A2 theo tiêu chí</a:t>
            </a:r>
            <a:endParaRPr lang="en-US" sz="200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 1,2,3 nghiên cứu nông nghiệp</a:t>
            </a:r>
            <a:endParaRPr lang="en-US" sz="2000">
              <a:solidFill>
                <a:srgbClr val="000099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194310" indent="-342900" algn="just">
              <a:lnSpc>
                <a:spcPct val="120000"/>
              </a:lnSpc>
              <a:buFontTx/>
              <a:buChar char="-"/>
            </a:pP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 4,5,6 nghiên cứu công nghiệp</a:t>
            </a:r>
          </a:p>
          <a:p>
            <a:pPr marL="342900" marR="194310" indent="-342900" algn="just">
              <a:lnSpc>
                <a:spcPct val="120000"/>
              </a:lnSpc>
              <a:buFontTx/>
              <a:buChar char="-"/>
            </a:pP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 7,8,9 nghiên cứu dịch vụ</a:t>
            </a:r>
          </a:p>
          <a:p>
            <a:pPr marR="194310" algn="just">
              <a:lnSpc>
                <a:spcPct val="120000"/>
              </a:lnSpc>
            </a:pP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Tìm kiếm t</a:t>
            </a:r>
            <a:r>
              <a:rPr lang="vi-VN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liệu, hình ảnh, số liệu, chứng minh cho sự phát triển và phân bố các ngành kinh tế..</a:t>
            </a:r>
          </a:p>
          <a:p>
            <a:pPr marR="194310" algn="just">
              <a:lnSpc>
                <a:spcPct val="120000"/>
              </a:lnSpc>
            </a:pP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Đánh giá hiện trạng phát triển ngành và định h</a:t>
            </a:r>
            <a:r>
              <a:rPr lang="vi-VN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ớng giải pháp.</a:t>
            </a:r>
          </a:p>
          <a:p>
            <a:pPr marR="194310" algn="just">
              <a:lnSpc>
                <a:spcPct val="120000"/>
              </a:lnSpc>
            </a:pP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HS sẽ tiến hành hình thức trạm và chuyên gia.</a:t>
            </a:r>
            <a:endParaRPr lang="en-US" sz="240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8136C2C-6751-400D-BAED-0036A6185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579684"/>
              </p:ext>
            </p:extLst>
          </p:nvPr>
        </p:nvGraphicFramePr>
        <p:xfrm>
          <a:off x="424427" y="4443118"/>
          <a:ext cx="1121205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4053">
                  <a:extLst>
                    <a:ext uri="{9D8B030D-6E8A-4147-A177-3AD203B41FA5}">
                      <a16:colId xmlns:a16="http://schemas.microsoft.com/office/drawing/2014/main" val="2568545015"/>
                    </a:ext>
                  </a:extLst>
                </a:gridCol>
                <a:gridCol w="1525833">
                  <a:extLst>
                    <a:ext uri="{9D8B030D-6E8A-4147-A177-3AD203B41FA5}">
                      <a16:colId xmlns:a16="http://schemas.microsoft.com/office/drawing/2014/main" val="823121378"/>
                    </a:ext>
                  </a:extLst>
                </a:gridCol>
                <a:gridCol w="1566523">
                  <a:extLst>
                    <a:ext uri="{9D8B030D-6E8A-4147-A177-3AD203B41FA5}">
                      <a16:colId xmlns:a16="http://schemas.microsoft.com/office/drawing/2014/main" val="1511733087"/>
                    </a:ext>
                  </a:extLst>
                </a:gridCol>
                <a:gridCol w="1645641">
                  <a:extLst>
                    <a:ext uri="{9D8B030D-6E8A-4147-A177-3AD203B41FA5}">
                      <a16:colId xmlns:a16="http://schemas.microsoft.com/office/drawing/2014/main" val="2083629040"/>
                    </a:ext>
                  </a:extLst>
                </a:gridCol>
              </a:tblGrid>
              <a:tr h="3680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Tiêu chí đánh giá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798429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Nội dung đảm bảo chính xác, khoa học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904319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Trình bày bố cục hài hòahình ảnh rõ nét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4308956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Màu sắc thể hiện rõ nét, icon minh họa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7865416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Có các số liệu cập nhật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963477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Thông tin nhóm đầy đủ, chữ viết đẹp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46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7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hank you">
            <a:extLst>
              <a:ext uri="{FF2B5EF4-FFF2-40B4-BE49-F238E27FC236}">
                <a16:creationId xmlns:a16="http://schemas.microsoft.com/office/drawing/2014/main" id="{8A58CCD4-5E48-4BF7-9E8F-E223B0686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6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82D726-68DB-4C58-AB1A-91B0A308F811}"/>
              </a:ext>
            </a:extLst>
          </p:cNvPr>
          <p:cNvSpPr txBox="1">
            <a:spLocks/>
          </p:cNvSpPr>
          <p:nvPr/>
        </p:nvSpPr>
        <p:spPr>
          <a:xfrm>
            <a:off x="4027164" y="3696168"/>
            <a:ext cx="4133850" cy="149737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5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D750011-F0C5-4482-8BC7-F5C7D1F7FD9D}"/>
              </a:ext>
            </a:extLst>
          </p:cNvPr>
          <p:cNvSpPr txBox="1">
            <a:spLocks/>
          </p:cNvSpPr>
          <p:nvPr/>
        </p:nvSpPr>
        <p:spPr>
          <a:xfrm>
            <a:off x="-78494" y="46469"/>
            <a:ext cx="12564533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</a:t>
            </a:r>
            <a:r>
              <a:rPr lang="en-US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vi-VN" sz="3200" b="1" dirty="0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23: VÙNG BẮC TRUNG BỘ</a:t>
            </a:r>
          </a:p>
          <a:p>
            <a:endParaRPr lang="en-US" sz="3200" b="1" dirty="0">
              <a:ln w="0"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670011-DFF5-4751-9E7B-51C06503F0CB}"/>
              </a:ext>
            </a:extLst>
          </p:cNvPr>
          <p:cNvGrpSpPr/>
          <p:nvPr/>
        </p:nvGrpSpPr>
        <p:grpSpPr>
          <a:xfrm>
            <a:off x="438932" y="2272164"/>
            <a:ext cx="7810800" cy="816298"/>
            <a:chOff x="4215065" y="2330051"/>
            <a:chExt cx="7810800" cy="816298"/>
          </a:xfrm>
        </p:grpSpPr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BBD58044-0CB0-4FD1-8B36-AC89FEA94E59}"/>
                </a:ext>
              </a:extLst>
            </p:cNvPr>
            <p:cNvSpPr/>
            <p:nvPr/>
          </p:nvSpPr>
          <p:spPr>
            <a:xfrm rot="5400000">
              <a:off x="7577669" y="-103255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7BE07-13A7-4AD7-9102-A8379BD103CE}"/>
                </a:ext>
              </a:extLst>
            </p:cNvPr>
            <p:cNvSpPr txBox="1"/>
            <p:nvPr/>
          </p:nvSpPr>
          <p:spPr>
            <a:xfrm>
              <a:off x="5539794" y="2357588"/>
              <a:ext cx="64860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I. VỊ TRÍ ĐỊA LÍ VÀ GIỚI HẠN LÃNH THỔ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4D7456-6E08-4DE0-BF9B-EE4D6C06D9BB}"/>
              </a:ext>
            </a:extLst>
          </p:cNvPr>
          <p:cNvGrpSpPr/>
          <p:nvPr/>
        </p:nvGrpSpPr>
        <p:grpSpPr>
          <a:xfrm>
            <a:off x="682402" y="3777043"/>
            <a:ext cx="10823374" cy="813524"/>
            <a:chOff x="4215065" y="4707297"/>
            <a:chExt cx="7861544" cy="816298"/>
          </a:xfrm>
        </p:grpSpPr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A0F4412C-CC26-4C6C-9F8D-98FD940856CF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7F8FC2-71E0-4A4D-BE05-A326176B7A91}"/>
                </a:ext>
              </a:extLst>
            </p:cNvPr>
            <p:cNvSpPr txBox="1"/>
            <p:nvPr/>
          </p:nvSpPr>
          <p:spPr>
            <a:xfrm>
              <a:off x="5270500" y="4792065"/>
              <a:ext cx="6806109" cy="71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II. ĐIỀU KIỆN TỰ NHIÊN VÀ TÀI NGUYÊN THIÊN NHIÊN</a:t>
              </a:r>
              <a:endParaRPr lang="en-US" sz="4000" b="1" dirty="0">
                <a:solidFill>
                  <a:srgbClr val="FFFF00"/>
                </a:solidFill>
                <a:latin typeface="#9Slide03 Bebas Neue ZSmall" panose="020B0606020202050201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45A4AD-F480-4416-B21E-7D4B1EC48E1E}"/>
              </a:ext>
            </a:extLst>
          </p:cNvPr>
          <p:cNvSpPr txBox="1"/>
          <p:nvPr/>
        </p:nvSpPr>
        <p:spPr>
          <a:xfrm>
            <a:off x="-355599" y="895017"/>
            <a:ext cx="5825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C20202"/>
                </a:solidFill>
                <a:latin typeface="#9Slide07 Pangolin" panose="00000500000000000000" pitchFamily="2" charset="0"/>
                <a:cs typeface="Arial" panose="020B0604020202020204" pitchFamily="34" charset="0"/>
              </a:rPr>
              <a:t>NỘI DUNG BÀI HỌC</a:t>
            </a:r>
            <a:endParaRPr lang="en-US" sz="5400">
              <a:solidFill>
                <a:srgbClr val="C20202"/>
              </a:solidFill>
              <a:latin typeface="#9Slide07 Pangolin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E22C6C-AFD0-4AD4-80DB-47203800BD94}"/>
              </a:ext>
            </a:extLst>
          </p:cNvPr>
          <p:cNvGrpSpPr/>
          <p:nvPr/>
        </p:nvGrpSpPr>
        <p:grpSpPr>
          <a:xfrm>
            <a:off x="1300893" y="5266371"/>
            <a:ext cx="10823374" cy="813524"/>
            <a:chOff x="4215065" y="4707297"/>
            <a:chExt cx="7861544" cy="816298"/>
          </a:xfrm>
        </p:grpSpPr>
        <p:sp>
          <p:nvSpPr>
            <p:cNvPr id="14" name="Flowchart: Off-page Connector 13">
              <a:extLst>
                <a:ext uri="{FF2B5EF4-FFF2-40B4-BE49-F238E27FC236}">
                  <a16:creationId xmlns:a16="http://schemas.microsoft.com/office/drawing/2014/main" id="{6A0A1C3E-2779-4724-8841-55FDA94D9AFD}"/>
                </a:ext>
              </a:extLst>
            </p:cNvPr>
            <p:cNvSpPr/>
            <p:nvPr/>
          </p:nvSpPr>
          <p:spPr>
            <a:xfrm rot="5400000">
              <a:off x="7577669" y="1344693"/>
              <a:ext cx="816298" cy="7541506"/>
            </a:xfrm>
            <a:prstGeom prst="flowChartOffpageConnector">
              <a:avLst/>
            </a:prstGeom>
            <a:gradFill>
              <a:gsLst>
                <a:gs pos="4000">
                  <a:srgbClr val="0443B5"/>
                </a:gs>
                <a:gs pos="82000">
                  <a:srgbClr val="AABCDB"/>
                </a:gs>
                <a:gs pos="54000">
                  <a:srgbClr val="0443B5"/>
                </a:gs>
                <a:gs pos="100000">
                  <a:schemeClr val="tx2">
                    <a:lumMod val="20000"/>
                    <a:lumOff val="80000"/>
                  </a:schemeClr>
                </a:gs>
                <a:gs pos="100000">
                  <a:srgbClr val="03348B"/>
                </a:gs>
              </a:gsLst>
              <a:lin ang="5400000" scaled="1"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81916E-39BD-47BD-B5B9-901B013C4B0A}"/>
                </a:ext>
              </a:extLst>
            </p:cNvPr>
            <p:cNvSpPr txBox="1"/>
            <p:nvPr/>
          </p:nvSpPr>
          <p:spPr>
            <a:xfrm>
              <a:off x="5270500" y="4792065"/>
              <a:ext cx="6806109" cy="710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#9Slide03 Bebas Neue ZSmall" panose="020B0606020202050201" pitchFamily="34" charset="0"/>
                </a:rPr>
                <a:t>IiI. Đặc điểm dân cư</a:t>
              </a:r>
              <a:endParaRPr lang="en-US" sz="4000" b="1" dirty="0">
                <a:solidFill>
                  <a:srgbClr val="FFFF00"/>
                </a:solidFill>
                <a:latin typeface="#9Slide03 Bebas Neue ZSmall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4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9D56-0541-4F23-B202-3C745D69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1274512"/>
            <a:ext cx="7105651" cy="1351122"/>
          </a:xfrm>
          <a:ln>
            <a:solidFill>
              <a:schemeClr val="accent5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gian 3 phút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 thành PHT về vị trí, lãnh thổ Bắc Trung Bộ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 lời nhanh thông tin và xác định trên bản đồ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D664DB-C0A8-4C8E-B386-BC207162E9BE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105651" cy="100064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QUA THỬ THÁCH</a:t>
            </a:r>
          </a:p>
        </p:txBody>
      </p:sp>
      <p:pic>
        <p:nvPicPr>
          <p:cNvPr id="2050" name="Picture 2" descr="Image result for 7 vùng kinh tế">
            <a:extLst>
              <a:ext uri="{FF2B5EF4-FFF2-40B4-BE49-F238E27FC236}">
                <a16:creationId xmlns:a16="http://schemas.microsoft.com/office/drawing/2014/main" id="{F42FFCFD-664E-4758-A274-35717450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98" y="0"/>
            <a:ext cx="4511675" cy="6858000"/>
          </a:xfrm>
          <a:prstGeom prst="rect">
            <a:avLst/>
          </a:prstGeom>
          <a:noFill/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19384A-98E9-4C9F-96A9-4794980F1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83348"/>
              </p:ext>
            </p:extLst>
          </p:nvPr>
        </p:nvGraphicFramePr>
        <p:xfrm>
          <a:off x="57149" y="2754653"/>
          <a:ext cx="7105651" cy="4087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1">
                  <a:extLst>
                    <a:ext uri="{9D8B030D-6E8A-4147-A177-3AD203B41FA5}">
                      <a16:colId xmlns:a16="http://schemas.microsoft.com/office/drawing/2014/main" val="1723263205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832186131"/>
                    </a:ext>
                  </a:extLst>
                </a:gridCol>
              </a:tblGrid>
              <a:tr h="580653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Tiêu chí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Thông 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09533"/>
                  </a:ext>
                </a:extLst>
              </a:tr>
              <a:tr h="580653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Giáp các vùng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739491"/>
                  </a:ext>
                </a:extLst>
              </a:tr>
              <a:tr h="444845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Diện tích vùng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280859"/>
                  </a:ext>
                </a:extLst>
              </a:tr>
              <a:tr h="444845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Hình dáng lãnh thổ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753029"/>
                  </a:ext>
                </a:extLst>
              </a:tr>
              <a:tr h="580653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Tên tỉnh thành từ Bắc vào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856425"/>
                  </a:ext>
                </a:extLst>
              </a:tr>
              <a:tr h="810171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Ý nghĩa vị trí, lãnh thổ</a:t>
                      </a:r>
                    </a:p>
                    <a:p>
                      <a:pPr algn="just"/>
                      <a:endParaRPr lang="en-US" sz="24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749871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15C31C6-5F60-4EEE-95EB-1AB3B26DDE0D}"/>
              </a:ext>
            </a:extLst>
          </p:cNvPr>
          <p:cNvSpPr/>
          <p:nvPr/>
        </p:nvSpPr>
        <p:spPr>
          <a:xfrm rot="19714265">
            <a:off x="8507935" y="1105386"/>
            <a:ext cx="1293224" cy="2471866"/>
          </a:xfrm>
          <a:prstGeom prst="roundRect">
            <a:avLst/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C8481F7-4366-411C-9EBD-B0E9E7914DAB}"/>
              </a:ext>
            </a:extLst>
          </p:cNvPr>
          <p:cNvSpPr/>
          <p:nvPr/>
        </p:nvSpPr>
        <p:spPr>
          <a:xfrm>
            <a:off x="7958335" y="1576354"/>
            <a:ext cx="2060876" cy="844525"/>
          </a:xfrm>
          <a:prstGeom prst="rightArrow">
            <a:avLst/>
          </a:prstGeom>
          <a:solidFill>
            <a:srgbClr val="0000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Ra biển của Lào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F5C7C-1576-431E-B495-4A3B56718679}"/>
              </a:ext>
            </a:extLst>
          </p:cNvPr>
          <p:cNvSpPr/>
          <p:nvPr/>
        </p:nvSpPr>
        <p:spPr>
          <a:xfrm>
            <a:off x="2890685" y="3304772"/>
            <a:ext cx="427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/>
              <a:t>ĐBSH, TD&amp;MNBB, DH NTB, biển Đông và Lào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BEFA93-4554-4FA1-ABCD-F8D65E296CEA}"/>
              </a:ext>
            </a:extLst>
          </p:cNvPr>
          <p:cNvSpPr/>
          <p:nvPr/>
        </p:nvSpPr>
        <p:spPr>
          <a:xfrm>
            <a:off x="2890684" y="3972578"/>
            <a:ext cx="4272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/>
              <a:t> 51 513 km2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E6025E-A37D-4EA5-A0AF-2B222F6389B5}"/>
              </a:ext>
            </a:extLst>
          </p:cNvPr>
          <p:cNvSpPr/>
          <p:nvPr/>
        </p:nvSpPr>
        <p:spPr>
          <a:xfrm>
            <a:off x="2890684" y="4427874"/>
            <a:ext cx="4272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/>
              <a:t> Hẹp ngang và kéo dài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80B19-446E-4B18-BFC3-7B29634F1067}"/>
              </a:ext>
            </a:extLst>
          </p:cNvPr>
          <p:cNvSpPr/>
          <p:nvPr/>
        </p:nvSpPr>
        <p:spPr>
          <a:xfrm>
            <a:off x="2890684" y="4937157"/>
            <a:ext cx="427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/>
              <a:t>Thanh Hòa, Nghệ An, Hà Tĩnh, Quảng Bình, Quảng Trị, Thừa – Thiên - Huế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D32D0-7F6A-42D0-AD10-BF2EEEF6AC6D}"/>
              </a:ext>
            </a:extLst>
          </p:cNvPr>
          <p:cNvSpPr/>
          <p:nvPr/>
        </p:nvSpPr>
        <p:spPr>
          <a:xfrm>
            <a:off x="2890684" y="5607849"/>
            <a:ext cx="42721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/>
              <a:t>Cầu nối 2 miền Nam – Bắc</a:t>
            </a:r>
          </a:p>
          <a:p>
            <a:pPr algn="just"/>
            <a:r>
              <a:rPr lang="en-US" sz="2000" b="1"/>
              <a:t>Cửa ngõ ra biển của Lào, kết nối Hành lang Đông – Tây và tiểu vùng sông Mê Công</a:t>
            </a:r>
          </a:p>
        </p:txBody>
      </p:sp>
    </p:spTree>
    <p:extLst>
      <p:ext uri="{BB962C8B-B14F-4D97-AF65-F5344CB8AC3E}">
        <p14:creationId xmlns:p14="http://schemas.microsoft.com/office/powerpoint/2010/main" val="34495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5BA47A-CD00-421D-B642-80F9887C5A06}"/>
              </a:ext>
            </a:extLst>
          </p:cNvPr>
          <p:cNvSpPr txBox="1">
            <a:spLocks/>
          </p:cNvSpPr>
          <p:nvPr/>
        </p:nvSpPr>
        <p:spPr>
          <a:xfrm>
            <a:off x="509589" y="5268538"/>
            <a:ext cx="5586412" cy="135112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 tích lớn nhất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 h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 Bác Hồ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 đông dân thứ 2 cả nước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8F0D13-40CB-466E-8E7E-03237B0391CF}"/>
              </a:ext>
            </a:extLst>
          </p:cNvPr>
          <p:cNvSpPr txBox="1">
            <a:spLocks/>
          </p:cNvSpPr>
          <p:nvPr/>
        </p:nvSpPr>
        <p:spPr>
          <a:xfrm>
            <a:off x="57149" y="0"/>
            <a:ext cx="12134851" cy="88490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biết gì về 2 tỉnh d</a:t>
            </a:r>
            <a:r>
              <a:rPr lang="vi-VN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đây?</a:t>
            </a:r>
          </a:p>
        </p:txBody>
      </p:sp>
      <p:pic>
        <p:nvPicPr>
          <p:cNvPr id="2050" name="Picture 2" descr="Image result for Nghệ An">
            <a:extLst>
              <a:ext uri="{FF2B5EF4-FFF2-40B4-BE49-F238E27FC236}">
                <a16:creationId xmlns:a16="http://schemas.microsoft.com/office/drawing/2014/main" id="{EFDA9944-91F4-48D8-A3D2-7945B7F1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913901"/>
            <a:ext cx="5586412" cy="42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89D59615-F7CC-46E9-8954-010015AF7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22" y="907025"/>
            <a:ext cx="5176736" cy="43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C1400F-898A-432B-96DE-188EF93C82CF}"/>
              </a:ext>
            </a:extLst>
          </p:cNvPr>
          <p:cNvSpPr txBox="1">
            <a:spLocks/>
          </p:cNvSpPr>
          <p:nvPr/>
        </p:nvSpPr>
        <p:spPr>
          <a:xfrm>
            <a:off x="6592531" y="5290661"/>
            <a:ext cx="5235727" cy="135112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Lãnh thổ hẹp nhất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 hang động nhất</a:t>
            </a:r>
          </a:p>
        </p:txBody>
      </p:sp>
    </p:spTree>
    <p:extLst>
      <p:ext uri="{BB962C8B-B14F-4D97-AF65-F5344CB8AC3E}">
        <p14:creationId xmlns:p14="http://schemas.microsoft.com/office/powerpoint/2010/main" val="294590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BCE0DF-A55A-437C-AB08-93DB1EEB5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920582"/>
              </p:ext>
            </p:extLst>
          </p:nvPr>
        </p:nvGraphicFramePr>
        <p:xfrm>
          <a:off x="0" y="704735"/>
          <a:ext cx="7531331" cy="59884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31331">
                  <a:extLst>
                    <a:ext uri="{9D8B030D-6E8A-4147-A177-3AD203B41FA5}">
                      <a16:colId xmlns:a16="http://schemas.microsoft.com/office/drawing/2014/main" val="1051700380"/>
                    </a:ext>
                  </a:extLst>
                </a:gridCol>
              </a:tblGrid>
              <a:tr h="598849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</a:rPr>
                        <a:t>I. Vị trí địa lí và giới hạn lãnh thổ.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</a:rPr>
                        <a:t>*Đặc điểm.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</a:rPr>
                        <a:t>- </a:t>
                      </a: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Lãnh thổ hẹp ngang, kéo dài từ dãy Tam Điệp ở phía Bắc đến dãy Bạch Mã ở phía Nam.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- Tiếp giáp: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+ Phía Bắc: vùng TD -MNBB và đb sông Hồng.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+ Phía Nam: vùng duyên hải NTB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+Phía Đông: biển Đông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+Phía Tây: Lào.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- Tỉnh: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</a:rPr>
                        <a:t>* ý nghĩa.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- Là cầu nối giữa Bắc Bộ với các vùng phía Nam.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</a:rPr>
                        <a:t>- Cửa ngõ của các nước tiểu vùng sông Mê Công ra biển và ngược lại.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Phát triển KT biển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540555"/>
                  </a:ext>
                </a:extLst>
              </a:tr>
            </a:tbl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id="{11BF2AC2-302B-4973-878B-FE55B88B97BC}"/>
              </a:ext>
            </a:extLst>
          </p:cNvPr>
          <p:cNvSpPr txBox="1">
            <a:spLocks/>
          </p:cNvSpPr>
          <p:nvPr/>
        </p:nvSpPr>
        <p:spPr>
          <a:xfrm>
            <a:off x="-78494" y="46469"/>
            <a:ext cx="12564533" cy="658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TIẾT </a:t>
            </a:r>
            <a:r>
              <a:rPr lang="en-US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3200" b="1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vi-VN" sz="3200" b="1" dirty="0">
                <a:ln w="0"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23: VÙNG BẮC TRUNG BỘ</a:t>
            </a:r>
          </a:p>
          <a:p>
            <a:endParaRPr lang="en-US" sz="3200" b="1" dirty="0">
              <a:ln w="0"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4">
            <a:extLst>
              <a:ext uri="{FF2B5EF4-FFF2-40B4-BE49-F238E27FC236}">
                <a16:creationId xmlns:a16="http://schemas.microsoft.com/office/drawing/2014/main" id="{07DFB339-68CD-4FD2-8F39-35092F5D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900" y="975536"/>
            <a:ext cx="4356100" cy="58824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404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NHAU TRANH TÀI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A41B9C-FB05-448F-82A4-1D1F00900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80084"/>
              </p:ext>
            </p:extLst>
          </p:nvPr>
        </p:nvGraphicFramePr>
        <p:xfrm>
          <a:off x="57150" y="3237271"/>
          <a:ext cx="7022076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692">
                  <a:extLst>
                    <a:ext uri="{9D8B030D-6E8A-4147-A177-3AD203B41FA5}">
                      <a16:colId xmlns:a16="http://schemas.microsoft.com/office/drawing/2014/main" val="677056713"/>
                    </a:ext>
                  </a:extLst>
                </a:gridCol>
                <a:gridCol w="2340692">
                  <a:extLst>
                    <a:ext uri="{9D8B030D-6E8A-4147-A177-3AD203B41FA5}">
                      <a16:colId xmlns:a16="http://schemas.microsoft.com/office/drawing/2014/main" val="3358208021"/>
                    </a:ext>
                  </a:extLst>
                </a:gridCol>
                <a:gridCol w="2340692">
                  <a:extLst>
                    <a:ext uri="{9D8B030D-6E8A-4147-A177-3AD203B41FA5}">
                      <a16:colId xmlns:a16="http://schemas.microsoft.com/office/drawing/2014/main" val="3934420843"/>
                    </a:ext>
                  </a:extLst>
                </a:gridCol>
              </a:tblGrid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 chí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Thuận l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ợi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  <a:latin typeface="+mn-lt"/>
                        </a:rPr>
                        <a:t>Khó khăn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09714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Địa hình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82494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Sông ngòi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837775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Khí hậu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945739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829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Rừng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5178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Khoáng sản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411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EE3CE9D-0F74-492B-ACAD-96B4E73639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89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210386"/>
              </p:ext>
            </p:extLst>
          </p:nvPr>
        </p:nvGraphicFramePr>
        <p:xfrm>
          <a:off x="57146" y="1750996"/>
          <a:ext cx="7049729" cy="2573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1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735278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8391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467749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Địa hình</a:t>
                      </a: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2537334" y="991460"/>
            <a:ext cx="2089355" cy="60541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DAB15-7243-480A-8CCD-16E8417D64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9400" y="4439267"/>
            <a:ext cx="5665225" cy="1951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68382-24C7-4010-96A8-F081D8B646F6}"/>
              </a:ext>
            </a:extLst>
          </p:cNvPr>
          <p:cNvSpPr/>
          <p:nvPr/>
        </p:nvSpPr>
        <p:spPr>
          <a:xfrm>
            <a:off x="1432565" y="2251614"/>
            <a:ext cx="6096000" cy="2080057"/>
          </a:xfrm>
          <a:prstGeom prst="rect">
            <a:avLst/>
          </a:prstGeom>
        </p:spPr>
        <p:txBody>
          <a:bodyPr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tây sang đông có núi, gò đồi, đồng bằng,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 và hải đảo &gt;&gt;&gt; phát triển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tế biển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 chia cắt, giao thông khó khăn</a:t>
            </a:r>
            <a:endParaRPr lang="en-US" sz="2200" b="1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9DDB1-69DB-481C-B3A3-2FCA1C5D57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8083FD-928C-49C0-B43B-ACA615950643}"/>
              </a:ext>
            </a:extLst>
          </p:cNvPr>
          <p:cNvSpPr/>
          <p:nvPr/>
        </p:nvSpPr>
        <p:spPr>
          <a:xfrm>
            <a:off x="1894681" y="6427941"/>
            <a:ext cx="4248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 thay đổi t</a:t>
            </a:r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ừ </a:t>
            </a:r>
            <a:r>
              <a:rPr lang="nl-NL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 sang đông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2156853-170C-49E3-9C28-CEE7BFB1F3A4}"/>
              </a:ext>
            </a:extLst>
          </p:cNvPr>
          <p:cNvSpPr/>
          <p:nvPr/>
        </p:nvSpPr>
        <p:spPr>
          <a:xfrm>
            <a:off x="10729655" y="2251631"/>
            <a:ext cx="1371600" cy="471949"/>
          </a:xfrm>
          <a:prstGeom prst="wedgeRoundRectCallout">
            <a:avLst>
              <a:gd name="adj1" fmla="val -122984"/>
              <a:gd name="adj2" fmla="val 14375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Đb ven biển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3F290E5-7E03-43B9-8136-AC78DEAE7981}"/>
              </a:ext>
            </a:extLst>
          </p:cNvPr>
          <p:cNvSpPr/>
          <p:nvPr/>
        </p:nvSpPr>
        <p:spPr>
          <a:xfrm>
            <a:off x="9834920" y="83618"/>
            <a:ext cx="1371600" cy="471949"/>
          </a:xfrm>
          <a:prstGeom prst="wedgeRoundRectCallout">
            <a:avLst>
              <a:gd name="adj1" fmla="val -136963"/>
              <a:gd name="adj2" fmla="val 21562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Gò đồi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1E7A025-FA9A-4C6C-8182-C156974532F5}"/>
              </a:ext>
            </a:extLst>
          </p:cNvPr>
          <p:cNvSpPr/>
          <p:nvPr/>
        </p:nvSpPr>
        <p:spPr>
          <a:xfrm>
            <a:off x="7254819" y="3238150"/>
            <a:ext cx="1371600" cy="471949"/>
          </a:xfrm>
          <a:prstGeom prst="wedgeRoundRectCallout">
            <a:avLst>
              <a:gd name="adj1" fmla="val 86694"/>
              <a:gd name="adj2" fmla="val -11562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Núi p.Tây</a:t>
            </a:r>
          </a:p>
        </p:txBody>
      </p:sp>
    </p:spTree>
    <p:extLst>
      <p:ext uri="{BB962C8B-B14F-4D97-AF65-F5344CB8AC3E}">
        <p14:creationId xmlns:p14="http://schemas.microsoft.com/office/powerpoint/2010/main" val="932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895858"/>
              </p:ext>
            </p:extLst>
          </p:nvPr>
        </p:nvGraphicFramePr>
        <p:xfrm>
          <a:off x="57149" y="1788068"/>
          <a:ext cx="7049729" cy="2939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8391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629979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Sông ngòi</a:t>
                      </a: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2461137" y="1026157"/>
            <a:ext cx="2641806" cy="66490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NGÒI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515100" y="2493488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ngắn và dốc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biểu: Mã, Cả, Chu, H</a:t>
            </a:r>
            <a:r>
              <a:rPr lang="vi-V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tiềm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endParaRPr lang="nl-NL" sz="24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 th</a:t>
            </a:r>
            <a:r>
              <a:rPr lang="vi-V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xuyên</a:t>
            </a:r>
            <a:endParaRPr lang="en-US" sz="24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57149" y="5201795"/>
            <a:ext cx="7135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sông ngòi Bắc Trung Bộ ngắn và dốc?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45F935-B533-4F5E-910B-ED334453BE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pic>
        <p:nvPicPr>
          <p:cNvPr id="10" name="Picture 10" descr="Image result for river icon">
            <a:extLst>
              <a:ext uri="{FF2B5EF4-FFF2-40B4-BE49-F238E27FC236}">
                <a16:creationId xmlns:a16="http://schemas.microsoft.com/office/drawing/2014/main" id="{8EB705F2-6E7C-4F1C-9C67-D162CF682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22327" r="8681" b="30653"/>
          <a:stretch/>
        </p:blipFill>
        <p:spPr bwMode="auto">
          <a:xfrm>
            <a:off x="300073" y="3828205"/>
            <a:ext cx="972104" cy="5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5765AE-2994-443D-ABBF-BB1328CCB39A}"/>
              </a:ext>
            </a:extLst>
          </p:cNvPr>
          <p:cNvSpPr/>
          <p:nvPr/>
        </p:nvSpPr>
        <p:spPr>
          <a:xfrm>
            <a:off x="7308332" y="3896459"/>
            <a:ext cx="231826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Lãnh thổ hẹp, dốc </a:t>
            </a:r>
          </a:p>
          <a:p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&gt;&gt;&gt; lũ quét</a:t>
            </a:r>
          </a:p>
        </p:txBody>
      </p:sp>
    </p:spTree>
    <p:extLst>
      <p:ext uri="{BB962C8B-B14F-4D97-AF65-F5344CB8AC3E}">
        <p14:creationId xmlns:p14="http://schemas.microsoft.com/office/powerpoint/2010/main" val="26148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2320</Words>
  <Application>Microsoft Office PowerPoint</Application>
  <PresentationFormat>Widescreen</PresentationFormat>
  <Paragraphs>296</Paragraphs>
  <Slides>27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#9Slide03 Bebas Neue ZSmall</vt:lpstr>
      <vt:lpstr>#9Slide05 Agile Script Calligra</vt:lpstr>
      <vt:lpstr>#9Slide05 Amtenar</vt:lpstr>
      <vt:lpstr>#9Slide05 Bodega Script</vt:lpstr>
      <vt:lpstr>#9Slide07 IcielBC Cubano Normal</vt:lpstr>
      <vt:lpstr>#9Slide07 Pangolin</vt:lpstr>
      <vt:lpstr>#9Slide07 SVNNexa Rust Slab Bla</vt:lpstr>
      <vt:lpstr>.VnTime</vt:lpstr>
      <vt:lpstr>Aharoni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Thử tài của bạn</vt:lpstr>
      <vt:lpstr>Nước non một dải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Mất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Nước non một dải</dc:title>
  <dc:creator>Dell</dc:creator>
  <cp:lastModifiedBy>84974897627</cp:lastModifiedBy>
  <cp:revision>12</cp:revision>
  <dcterms:created xsi:type="dcterms:W3CDTF">2019-09-28T10:23:47Z</dcterms:created>
  <dcterms:modified xsi:type="dcterms:W3CDTF">2022-03-09T09:40:44Z</dcterms:modified>
</cp:coreProperties>
</file>