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30" r:id="rId2"/>
    <p:sldId id="331" r:id="rId3"/>
    <p:sldId id="258" r:id="rId4"/>
    <p:sldId id="348" r:id="rId5"/>
    <p:sldId id="257" r:id="rId6"/>
    <p:sldId id="332" r:id="rId7"/>
    <p:sldId id="340" r:id="rId8"/>
    <p:sldId id="342" r:id="rId9"/>
    <p:sldId id="343" r:id="rId10"/>
    <p:sldId id="341" r:id="rId11"/>
    <p:sldId id="333" r:id="rId12"/>
    <p:sldId id="344" r:id="rId13"/>
    <p:sldId id="346" r:id="rId14"/>
    <p:sldId id="334" r:id="rId15"/>
    <p:sldId id="335" r:id="rId16"/>
    <p:sldId id="347" r:id="rId17"/>
    <p:sldId id="336" r:id="rId18"/>
    <p:sldId id="337" r:id="rId19"/>
    <p:sldId id="338" r:id="rId20"/>
    <p:sldId id="326" r:id="rId21"/>
    <p:sldId id="339" r:id="rId22"/>
    <p:sldId id="328" r:id="rId23"/>
    <p:sldId id="345" r:id="rId24"/>
    <p:sldId id="327" r:id="rId25"/>
    <p:sldId id="296" r:id="rId26"/>
    <p:sldId id="3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n Xuan Hoang" initials="PXH" lastIdx="1" clrIdx="0">
    <p:extLst>
      <p:ext uri="{19B8F6BF-5375-455C-9EA6-DF929625EA0E}">
        <p15:presenceInfo xmlns:p15="http://schemas.microsoft.com/office/powerpoint/2012/main" userId="S-1-5-21-827006758-1684236193-2945220160-39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69" autoAdjust="0"/>
  </p:normalViewPr>
  <p:slideViewPr>
    <p:cSldViewPr snapToGrid="0">
      <p:cViewPr varScale="1">
        <p:scale>
          <a:sx n="57" d="100"/>
          <a:sy n="57" d="100"/>
        </p:scale>
        <p:origin x="11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5343A-502D-4A80-BE34-381956F20D65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C5642-1CC1-46D7-BB0E-878AC7E3D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6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5 </a:t>
            </a:r>
            <a:r>
              <a:rPr lang="en-US" dirty="0" err="1"/>
              <a:t>phút</a:t>
            </a:r>
            <a:r>
              <a:rPr lang="en-US" dirty="0"/>
              <a:t>, </a:t>
            </a:r>
            <a:r>
              <a:rPr lang="en-US" dirty="0" err="1"/>
              <a:t>tóm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ra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A1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C5642-1CC1-46D7-BB0E-878AC7E3D9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NN,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BSL </a:t>
            </a:r>
            <a:r>
              <a:rPr lang="en-US" dirty="0" err="1"/>
              <a:t>cho</a:t>
            </a:r>
            <a:r>
              <a:rPr lang="en-US" dirty="0"/>
              <a:t>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C5642-1CC1-46D7-BB0E-878AC7E3D9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23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Tổng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đàn </a:t>
            </a:r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cừu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ở </a:t>
            </a:r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Ninh Thuận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lên đến gần 83.000 con, tập trung tại </a:t>
            </a:r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xã Bắc Phong (huyện </a:t>
            </a:r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Thuận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Bắc), Phước Nam (huyện </a:t>
            </a:r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Thuận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Nam), Xuân Hải (huyện </a:t>
            </a:r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Ninh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Hải)… </a:t>
            </a:r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Cừu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là vật nuôi của người nghèo; đặc biệt là </a:t>
            </a:r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hộ đồng bào dân tộc, giá giống không quá cao, chỉ khoảng trên 2 triệu đồng/con.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C5642-1CC1-46D7-BB0E-878AC7E3D9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65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Theo Sở Nông nghiệp và Phát triển nông thôn tỉnh </a:t>
            </a:r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Bình Thuận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hiện </a:t>
            </a:r>
            <a:r>
              <a:rPr lang="vi-VN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diện tích thanh long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của tỉnh là trên 30.000 ha, sản lượng đạt hơn 600.000 tấn.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(3/2020)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C5642-1CC1-46D7-BB0E-878AC7E3D9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53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Cà Ná</a:t>
            </a:r>
            <a:r>
              <a:rPr lang="vi-VN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là một làng chài nhỏ yên bình với lịch sử hơn 100 năm </a:t>
            </a:r>
            <a:r>
              <a:rPr lang="vi-VN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làm muối</a:t>
            </a:r>
            <a:r>
              <a:rPr lang="vi-VN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có từ thời Pháp thuộc. Muối </a:t>
            </a:r>
            <a:r>
              <a:rPr lang="vi-VN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Cà Ná</a:t>
            </a:r>
            <a:r>
              <a:rPr lang="vi-VN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được xem là chất lượng nhất nước, được ưa chuộng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cao</a:t>
            </a:r>
            <a:r>
              <a:rPr lang="vi-VN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C5642-1CC1-46D7-BB0E-878AC7E3D9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3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40C8E-C185-40BB-8F59-9CA540D3A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8149C-7E3F-45EE-8AC4-D63CD47CB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9539-A588-4BE5-A8E6-E4D8E4A95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B0A40-5CDB-4A5C-9F91-A8E37348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8E6C6-13F1-41E4-91FB-E33C1C70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7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21AF-9D68-4722-87F5-B31806E5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91F3-D63A-4BB0-830D-568300BA6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EE365-9C68-48CA-9747-E92273065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376D4-3730-4307-8329-ECD1C8D67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CA02-FB17-44D2-B874-98DBC08B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2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5D6EEA-8B97-4FEC-B8D7-9804DA7C0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AA345-4A8F-49DE-B2F8-FF78F62C7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A94BE-B6E5-49CD-B73A-C181960E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9E822-355D-4995-B33F-377163F0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2A2E7-F13C-4D3A-988B-4AA23F99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4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39832-9E86-4F6E-9EA9-B00D8D21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61216-AFFC-4B2D-86B1-2090000DC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07729-8A35-4BD3-866F-093A1781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86778-108E-4626-90EB-EA9DD5B9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E6F8-C132-441F-9E24-9C9529CC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00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7F62E-87C4-4B50-BCE6-D84A1174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9C47D-F580-4EF5-A485-D66D35A4B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D451F-A54B-477F-93E1-8433855C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D3BA-9EE5-4EB9-9029-073A61D2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E670F-7364-4C52-9831-53951B40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3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26139-7DE8-4140-BC10-3F2C97EC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3B852-227E-4302-901B-EBA43BE89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6C1AC-FDBD-44E9-BCF3-8DCB238F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3522D-C68E-4781-97C0-2DFF28C9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98085-B25C-43C6-A393-EE180706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2EA43-4D71-435F-8D6C-D23EE72F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4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19C1-472C-442E-99E1-16EAA73C9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9580E-05C4-48DF-9E59-300D3CD6C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26DA4-5C7A-4560-8C93-BF10BB935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F9147-9109-4BFE-8A7E-8A62DB513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E2EA3-0F04-44A2-910A-B2D8D09F6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7FE880-F433-4759-B2FF-D1E10539F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86346-E355-444F-BCEB-8C5EBB7B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0A4F91-E50D-48BB-B8F9-F946F1A2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DE3AA-3B01-419A-BA57-972E6E33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C6E5B-DA3D-4D5F-AA01-E990ED1C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8E851-EDEB-483C-B8AB-CA3432A0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96183-1DEB-4C4A-AC94-82744DA7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D6A28-6708-4A7D-AD7F-BC3D101B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08BFC-5192-494A-8971-A6FAA867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05E70-D608-46D2-9C45-FABB8311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2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9E3D-2071-4262-A420-316A1F07E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7352-619E-41EF-94D1-6FDB79C9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E0B2E-152E-4F10-9E96-F27CC0FED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F57CA-F0E2-4272-BD0B-2F7B209C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27F68-FF75-49D2-81BB-0EA61E0C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13AEA-96CD-483C-B805-13D21893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4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5F64-216E-4BB2-98A2-CD27FDDF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D1D23-B5F5-4D92-B154-70A9F1C7B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3B902-EA16-47DD-B4E2-DB2021EBE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D251D-0E05-4345-9B97-BF8D8BE10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61615-EE48-4FA1-9171-0B1238695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05782-790D-47DE-86F2-C76B3171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A63D1-8BAE-4098-B8F6-73184EDD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B3764-98BE-4672-A579-C0F0F31EB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5ECD-E8C5-44DC-9931-79E8AE49A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207B0-1AD1-4D34-849E-985C305B6817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BFFFB-F686-4DA2-B319-D36BD486C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AFD27-CD20-4F74-B277-F5AD0BC82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7FA4-1EFA-4FEB-AA95-9C87E3CD4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jpg"/><Relationship Id="rId5" Type="http://schemas.openxmlformats.org/officeDocument/2006/relationships/image" Target="../media/image28.jp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12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2840-1770-40CB-B7B3-09C8D5E93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" y="0"/>
            <a:ext cx="12161520" cy="105664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 THÁCH CHO 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87683-716A-4F40-9A35-A78772F06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089" y="5745480"/>
            <a:ext cx="1957070" cy="92964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Analog Alarm Clock Icon Image Vector Illustration Design Royalty Free  Cliparts, Vectors, And Stock Illustration. Image 82032642.">
            <a:extLst>
              <a:ext uri="{FF2B5EF4-FFF2-40B4-BE49-F238E27FC236}">
                <a16:creationId xmlns:a16="http://schemas.microsoft.com/office/drawing/2014/main" id="{D1741E6D-4185-4B1B-B89B-814481762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" y="1257300"/>
            <a:ext cx="1610360" cy="16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PSC Notes Only Pack">
            <a:extLst>
              <a:ext uri="{FF2B5EF4-FFF2-40B4-BE49-F238E27FC236}">
                <a16:creationId xmlns:a16="http://schemas.microsoft.com/office/drawing/2014/main" id="{55CF4E31-A5D7-4062-9D03-2F781E949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19" y="1415097"/>
            <a:ext cx="1452563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77F58AE-47C6-4EDA-AA89-9D44BDED167C}"/>
              </a:ext>
            </a:extLst>
          </p:cNvPr>
          <p:cNvSpPr txBox="1">
            <a:spLocks/>
          </p:cNvSpPr>
          <p:nvPr/>
        </p:nvSpPr>
        <p:spPr>
          <a:xfrm>
            <a:off x="497205" y="3144520"/>
            <a:ext cx="1504315" cy="51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Right Hand Icon - Iconomator">
            <a:extLst>
              <a:ext uri="{FF2B5EF4-FFF2-40B4-BE49-F238E27FC236}">
                <a16:creationId xmlns:a16="http://schemas.microsoft.com/office/drawing/2014/main" id="{969275C5-8F88-4624-B6B3-8898F87E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3934460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2F5BE07-C1F5-49CD-90E3-0EAF2073AC7E}"/>
              </a:ext>
            </a:extLst>
          </p:cNvPr>
          <p:cNvSpPr txBox="1">
            <a:spLocks/>
          </p:cNvSpPr>
          <p:nvPr/>
        </p:nvSpPr>
        <p:spPr>
          <a:xfrm>
            <a:off x="2501899" y="3154680"/>
            <a:ext cx="1504315" cy="51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436ADB-3DA1-4637-BB31-DFBAB7C1136C}"/>
              </a:ext>
            </a:extLst>
          </p:cNvPr>
          <p:cNvSpPr txBox="1">
            <a:spLocks/>
          </p:cNvSpPr>
          <p:nvPr/>
        </p:nvSpPr>
        <p:spPr>
          <a:xfrm>
            <a:off x="2275520" y="3990340"/>
            <a:ext cx="2093279" cy="25222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ta?</a:t>
            </a:r>
          </a:p>
        </p:txBody>
      </p:sp>
      <p:pic>
        <p:nvPicPr>
          <p:cNvPr id="14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80E22B69-953B-40BC-942C-5021056CF9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07320" y="14467"/>
            <a:ext cx="1854200" cy="1042173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85237C13-71CE-48C2-8F86-928E63E58F5B}"/>
              </a:ext>
            </a:extLst>
          </p:cNvPr>
          <p:cNvSpPr txBox="1">
            <a:spLocks/>
          </p:cNvSpPr>
          <p:nvPr/>
        </p:nvSpPr>
        <p:spPr>
          <a:xfrm>
            <a:off x="4281535" y="1189846"/>
            <a:ext cx="1317559" cy="1056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Nẵng</a:t>
            </a:r>
            <a:endParaRPr lang="en-US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EF28DBB-2E76-4EE2-8838-2845BC70683E}"/>
              </a:ext>
            </a:extLst>
          </p:cNvPr>
          <p:cNvSpPr txBox="1">
            <a:spLocks/>
          </p:cNvSpPr>
          <p:nvPr/>
        </p:nvSpPr>
        <p:spPr>
          <a:xfrm>
            <a:off x="10710910" y="2547014"/>
            <a:ext cx="1317559" cy="1056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lang="en-US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2F9E829-B75F-4426-969D-B0032F201F3F}"/>
              </a:ext>
            </a:extLst>
          </p:cNvPr>
          <p:cNvSpPr txBox="1">
            <a:spLocks/>
          </p:cNvSpPr>
          <p:nvPr/>
        </p:nvSpPr>
        <p:spPr>
          <a:xfrm>
            <a:off x="4422234" y="5631543"/>
            <a:ext cx="1477823" cy="1056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Khánh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endParaRPr lang="en-US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B2A1CD1-D6E1-4EC6-AA64-B87EF4D659D7}"/>
              </a:ext>
            </a:extLst>
          </p:cNvPr>
          <p:cNvSpPr txBox="1">
            <a:spLocks/>
          </p:cNvSpPr>
          <p:nvPr/>
        </p:nvSpPr>
        <p:spPr>
          <a:xfrm>
            <a:off x="10718829" y="5752609"/>
            <a:ext cx="1317559" cy="1056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Thuận</a:t>
            </a:r>
            <a:endParaRPr lang="en-US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 descr="Bộ ảnh nhận diện Năm Du lịch quốc gia 2019 - Nha Trang, Khánh Hòa - Báo Khánh  Hòa điện tử">
            <a:extLst>
              <a:ext uri="{FF2B5EF4-FFF2-40B4-BE49-F238E27FC236}">
                <a16:creationId xmlns:a16="http://schemas.microsoft.com/office/drawing/2014/main" id="{B046B150-7DAD-4BFD-B3F0-5355D2214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211" r="28724"/>
          <a:stretch>
            <a:fillRect/>
          </a:stretch>
        </p:blipFill>
        <p:spPr bwMode="auto">
          <a:xfrm>
            <a:off x="5540023" y="3667760"/>
            <a:ext cx="2769420" cy="2641963"/>
          </a:xfrm>
          <a:custGeom>
            <a:avLst/>
            <a:gdLst>
              <a:gd name="connsiteX0" fmla="*/ 3586843 w 7173686"/>
              <a:gd name="connsiteY0" fmla="*/ 0 h 6843533"/>
              <a:gd name="connsiteX1" fmla="*/ 7173686 w 7173686"/>
              <a:gd name="connsiteY1" fmla="*/ 0 h 6843533"/>
              <a:gd name="connsiteX2" fmla="*/ 7173686 w 7173686"/>
              <a:gd name="connsiteY2" fmla="*/ 3421767 h 6843533"/>
              <a:gd name="connsiteX3" fmla="*/ 3771422 w 7173686"/>
              <a:gd name="connsiteY3" fmla="*/ 6839082 h 6843533"/>
              <a:gd name="connsiteX4" fmla="*/ 3586886 w 7173686"/>
              <a:gd name="connsiteY4" fmla="*/ 6843533 h 6843533"/>
              <a:gd name="connsiteX5" fmla="*/ 3586801 w 7173686"/>
              <a:gd name="connsiteY5" fmla="*/ 6843533 h 6843533"/>
              <a:gd name="connsiteX6" fmla="*/ 3402265 w 7173686"/>
              <a:gd name="connsiteY6" fmla="*/ 6839082 h 6843533"/>
              <a:gd name="connsiteX7" fmla="*/ 0 w 7173686"/>
              <a:gd name="connsiteY7" fmla="*/ 3421767 h 6843533"/>
              <a:gd name="connsiteX8" fmla="*/ 3586843 w 7173686"/>
              <a:gd name="connsiteY8" fmla="*/ 0 h 684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3686" h="6843533">
                <a:moveTo>
                  <a:pt x="3586843" y="0"/>
                </a:moveTo>
                <a:lnTo>
                  <a:pt x="7173686" y="0"/>
                </a:lnTo>
                <a:lnTo>
                  <a:pt x="7173686" y="3421767"/>
                </a:lnTo>
                <a:cubicBezTo>
                  <a:pt x="7173686" y="5252501"/>
                  <a:pt x="5666602" y="6747436"/>
                  <a:pt x="3771422" y="6839082"/>
                </a:cubicBezTo>
                <a:lnTo>
                  <a:pt x="3586886" y="6843533"/>
                </a:lnTo>
                <a:lnTo>
                  <a:pt x="3586801" y="6843533"/>
                </a:lnTo>
                <a:lnTo>
                  <a:pt x="3402265" y="6839082"/>
                </a:lnTo>
                <a:cubicBezTo>
                  <a:pt x="1507085" y="6747436"/>
                  <a:pt x="0" y="5252501"/>
                  <a:pt x="0" y="3421767"/>
                </a:cubicBezTo>
                <a:cubicBezTo>
                  <a:pt x="0" y="1531977"/>
                  <a:pt x="1605884" y="0"/>
                  <a:pt x="358684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47 địa điểm du lịch Đà Nẵng đẹp đến mê mẩn quên lối về">
            <a:extLst>
              <a:ext uri="{FF2B5EF4-FFF2-40B4-BE49-F238E27FC236}">
                <a16:creationId xmlns:a16="http://schemas.microsoft.com/office/drawing/2014/main" id="{F8D01D16-7E29-4903-89CD-8986B97EE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r="25757"/>
          <a:stretch>
            <a:fillRect/>
          </a:stretch>
        </p:blipFill>
        <p:spPr bwMode="auto">
          <a:xfrm>
            <a:off x="5496177" y="1103210"/>
            <a:ext cx="2769420" cy="2516089"/>
          </a:xfrm>
          <a:custGeom>
            <a:avLst/>
            <a:gdLst>
              <a:gd name="connsiteX0" fmla="*/ 2880734 w 6794782"/>
              <a:gd name="connsiteY0" fmla="*/ 0 h 6858000"/>
              <a:gd name="connsiteX1" fmla="*/ 3914040 w 6794782"/>
              <a:gd name="connsiteY1" fmla="*/ 0 h 6858000"/>
              <a:gd name="connsiteX2" fmla="*/ 3914780 w 6794782"/>
              <a:gd name="connsiteY2" fmla="*/ 96 h 6858000"/>
              <a:gd name="connsiteX3" fmla="*/ 6794782 w 6794782"/>
              <a:gd name="connsiteY3" fmla="*/ 3411221 h 6858000"/>
              <a:gd name="connsiteX4" fmla="*/ 6794782 w 6794782"/>
              <a:gd name="connsiteY4" fmla="*/ 6858000 h 6858000"/>
              <a:gd name="connsiteX5" fmla="*/ 3237505 w 6794782"/>
              <a:gd name="connsiteY5" fmla="*/ 6858000 h 6858000"/>
              <a:gd name="connsiteX6" fmla="*/ 3222562 w 6794782"/>
              <a:gd name="connsiteY6" fmla="*/ 6857616 h 6858000"/>
              <a:gd name="connsiteX7" fmla="*/ 0 w 6794782"/>
              <a:gd name="connsiteY7" fmla="*/ 3411220 h 6858000"/>
              <a:gd name="connsiteX8" fmla="*/ 2880002 w 6794782"/>
              <a:gd name="connsiteY8" fmla="*/ 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782" h="6858000">
                <a:moveTo>
                  <a:pt x="2880734" y="0"/>
                </a:moveTo>
                <a:lnTo>
                  <a:pt x="3914040" y="0"/>
                </a:lnTo>
                <a:lnTo>
                  <a:pt x="3914780" y="96"/>
                </a:lnTo>
                <a:cubicBezTo>
                  <a:pt x="5545549" y="253196"/>
                  <a:pt x="6794782" y="1684024"/>
                  <a:pt x="6794782" y="3411221"/>
                </a:cubicBezTo>
                <a:lnTo>
                  <a:pt x="6794782" y="6858000"/>
                </a:lnTo>
                <a:lnTo>
                  <a:pt x="3237505" y="6858000"/>
                </a:lnTo>
                <a:lnTo>
                  <a:pt x="3222562" y="6857616"/>
                </a:lnTo>
                <a:cubicBezTo>
                  <a:pt x="1427483" y="6765191"/>
                  <a:pt x="0" y="5257533"/>
                  <a:pt x="0" y="3411220"/>
                </a:cubicBezTo>
                <a:cubicBezTo>
                  <a:pt x="0" y="1684023"/>
                  <a:pt x="1249233" y="253195"/>
                  <a:pt x="2880002" y="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NHỮNG ĐỊA ĐIỂM DU LỊCH QUY NHƠN BÌNH ĐỊNH HẤP DẪN DU KHÁCH">
            <a:extLst>
              <a:ext uri="{FF2B5EF4-FFF2-40B4-BE49-F238E27FC236}">
                <a16:creationId xmlns:a16="http://schemas.microsoft.com/office/drawing/2014/main" id="{0C986590-CEE3-41A0-83CC-801AEDF23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t="693" r="14102" b="641"/>
          <a:stretch>
            <a:fillRect/>
          </a:stretch>
        </p:blipFill>
        <p:spPr bwMode="auto">
          <a:xfrm>
            <a:off x="8312729" y="1105101"/>
            <a:ext cx="2596341" cy="2516089"/>
          </a:xfrm>
          <a:custGeom>
            <a:avLst/>
            <a:gdLst>
              <a:gd name="connsiteX0" fmla="*/ 2545555 w 5091110"/>
              <a:gd name="connsiteY0" fmla="*/ 0 h 5180568"/>
              <a:gd name="connsiteX1" fmla="*/ 5091110 w 5091110"/>
              <a:gd name="connsiteY1" fmla="*/ 2590284 h 5180568"/>
              <a:gd name="connsiteX2" fmla="*/ 5091109 w 5091110"/>
              <a:gd name="connsiteY2" fmla="*/ 2590284 h 5180568"/>
              <a:gd name="connsiteX3" fmla="*/ 2545554 w 5091110"/>
              <a:gd name="connsiteY3" fmla="*/ 5180568 h 5180568"/>
              <a:gd name="connsiteX4" fmla="*/ 0 w 5091110"/>
              <a:gd name="connsiteY4" fmla="*/ 5180568 h 5180568"/>
              <a:gd name="connsiteX5" fmla="*/ 0 w 5091110"/>
              <a:gd name="connsiteY5" fmla="*/ 2590284 h 5180568"/>
              <a:gd name="connsiteX6" fmla="*/ 2545555 w 5091110"/>
              <a:gd name="connsiteY6" fmla="*/ 0 h 518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1110" h="5180568">
                <a:moveTo>
                  <a:pt x="2545555" y="0"/>
                </a:moveTo>
                <a:cubicBezTo>
                  <a:pt x="3951426" y="0"/>
                  <a:pt x="5091110" y="1159710"/>
                  <a:pt x="5091110" y="2590284"/>
                </a:cubicBezTo>
                <a:lnTo>
                  <a:pt x="5091109" y="2590284"/>
                </a:lnTo>
                <a:cubicBezTo>
                  <a:pt x="5091109" y="4020858"/>
                  <a:pt x="3951425" y="5180568"/>
                  <a:pt x="2545554" y="5180568"/>
                </a:cubicBezTo>
                <a:lnTo>
                  <a:pt x="0" y="5180568"/>
                </a:lnTo>
                <a:lnTo>
                  <a:pt x="0" y="2590284"/>
                </a:lnTo>
                <a:cubicBezTo>
                  <a:pt x="0" y="1159710"/>
                  <a:pt x="1139684" y="0"/>
                  <a:pt x="25455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Bình Thuận] Tháp Chàm Poshanư - Tinh Hoa Kiến Trúc Của Người Chăm - Khám  Phá Di Sản - Thông Tin Du Lịch Việt Nam">
            <a:extLst>
              <a:ext uri="{FF2B5EF4-FFF2-40B4-BE49-F238E27FC236}">
                <a16:creationId xmlns:a16="http://schemas.microsoft.com/office/drawing/2014/main" id="{18FBA718-5660-4744-895F-6E28504EB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442" r="37128" b="961"/>
          <a:stretch>
            <a:fillRect/>
          </a:stretch>
        </p:blipFill>
        <p:spPr bwMode="auto">
          <a:xfrm>
            <a:off x="8341160" y="3650295"/>
            <a:ext cx="2769420" cy="2826022"/>
          </a:xfrm>
          <a:custGeom>
            <a:avLst/>
            <a:gdLst>
              <a:gd name="connsiteX0" fmla="*/ 0 w 6626370"/>
              <a:gd name="connsiteY0" fmla="*/ 0 h 6761802"/>
              <a:gd name="connsiteX1" fmla="*/ 3313185 w 6626370"/>
              <a:gd name="connsiteY1" fmla="*/ 0 h 6761802"/>
              <a:gd name="connsiteX2" fmla="*/ 6626370 w 6626370"/>
              <a:gd name="connsiteY2" fmla="*/ 3380901 h 6761802"/>
              <a:gd name="connsiteX3" fmla="*/ 3313185 w 6626370"/>
              <a:gd name="connsiteY3" fmla="*/ 6761802 h 6761802"/>
              <a:gd name="connsiteX4" fmla="*/ 3313185 w 6626370"/>
              <a:gd name="connsiteY4" fmla="*/ 6761801 h 6761802"/>
              <a:gd name="connsiteX5" fmla="*/ 0 w 6626370"/>
              <a:gd name="connsiteY5" fmla="*/ 3380900 h 676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6370" h="6761802">
                <a:moveTo>
                  <a:pt x="0" y="0"/>
                </a:moveTo>
                <a:lnTo>
                  <a:pt x="3313185" y="0"/>
                </a:lnTo>
                <a:cubicBezTo>
                  <a:pt x="5143007" y="0"/>
                  <a:pt x="6626370" y="1513681"/>
                  <a:pt x="6626370" y="3380901"/>
                </a:cubicBezTo>
                <a:cubicBezTo>
                  <a:pt x="6626370" y="5248121"/>
                  <a:pt x="5143007" y="6761802"/>
                  <a:pt x="3313185" y="6761802"/>
                </a:cubicBezTo>
                <a:lnTo>
                  <a:pt x="3313185" y="6761801"/>
                </a:lnTo>
                <a:cubicBezTo>
                  <a:pt x="1483363" y="6761801"/>
                  <a:pt x="0" y="5248120"/>
                  <a:pt x="0" y="338090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91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  <p:bldP spid="11" grpId="0" animBg="1"/>
      <p:bldP spid="16" grpId="0"/>
      <p:bldP spid="17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next to the ocean&#10;&#10;Description automatically generated">
            <a:extLst>
              <a:ext uri="{FF2B5EF4-FFF2-40B4-BE49-F238E27FC236}">
                <a16:creationId xmlns:a16="http://schemas.microsoft.com/office/drawing/2014/main" id="{82E3FEAA-0E22-4C87-B4FE-4083781B3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r="-1" b="1378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80177B-1A90-467E-AB84-DC3BA732F0BB}"/>
              </a:ext>
            </a:extLst>
          </p:cNvPr>
          <p:cNvSpPr txBox="1"/>
          <p:nvPr/>
        </p:nvSpPr>
        <p:spPr>
          <a:xfrm>
            <a:off x="569258" y="555361"/>
            <a:ext cx="49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Nuôi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tôm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hùm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Phú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Yên</a:t>
            </a:r>
            <a:endParaRPr lang="en-US" sz="4000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752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C7A7-3273-4927-9208-A67BA8B5B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945" y="139485"/>
            <a:ext cx="6850252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530CA1F-4BEE-43ED-9948-CF441136E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56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069DF-25A1-4964-A940-33D6747C1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09" b="69428"/>
          <a:stretch/>
        </p:blipFill>
        <p:spPr>
          <a:xfrm>
            <a:off x="5275788" y="1882210"/>
            <a:ext cx="1262569" cy="1697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C2AE5-EB5F-45AB-83A5-F8BA7ECB41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223" y="1925180"/>
            <a:ext cx="2042578" cy="1503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FFAB6B-FA1B-4ADE-8E1A-5D975A8296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5861" r="8202" b="13986"/>
          <a:stretch/>
        </p:blipFill>
        <p:spPr>
          <a:xfrm>
            <a:off x="9417662" y="1803776"/>
            <a:ext cx="2178596" cy="16252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9A239D-94B1-446D-8EAB-438157B617B3}"/>
              </a:ext>
            </a:extLst>
          </p:cNvPr>
          <p:cNvSpPr txBox="1">
            <a:spLocks/>
          </p:cNvSpPr>
          <p:nvPr/>
        </p:nvSpPr>
        <p:spPr>
          <a:xfrm>
            <a:off x="5067945" y="4018394"/>
            <a:ext cx="6850252" cy="2552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7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72.000 người dân Ninh Thuận có nguy cơ thiếu đói do hạn hán _ VTC14">
            <a:hlinkClick r:id="" action="ppaction://media"/>
            <a:extLst>
              <a:ext uri="{FF2B5EF4-FFF2-40B4-BE49-F238E27FC236}">
                <a16:creationId xmlns:a16="http://schemas.microsoft.com/office/drawing/2014/main" id="{83C61A59-B7FC-403E-B1B7-433BC0218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651379E-0AAA-434E-AA38-5F2467E83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18" y="-120543"/>
            <a:ext cx="11918197" cy="698715"/>
          </a:xfrm>
          <a:noFill/>
        </p:spPr>
        <p:txBody>
          <a:bodyPr>
            <a:normAutofit/>
          </a:bodyPr>
          <a:lstStyle/>
          <a:p>
            <a:pPr algn="just"/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nhắc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clip?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13BBC4-FF09-4ADA-ACFE-E3CEC0BF96AD}"/>
              </a:ext>
            </a:extLst>
          </p:cNvPr>
          <p:cNvSpPr txBox="1"/>
          <p:nvPr/>
        </p:nvSpPr>
        <p:spPr>
          <a:xfrm>
            <a:off x="0" y="264573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Tình hình phát triển kinh tế.</a:t>
            </a:r>
            <a:endParaRPr lang="en-US" sz="32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Nông nghiệp.</a:t>
            </a:r>
            <a:endParaRPr lang="en-US" sz="32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Phát triển chăn nuôi bò, khai thác và nuôi trồng thủy sản.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Sản lượng bình quân lương thực đầu người thấp hơn TB cả nước-&gt;do quỹ đất nông nghiệp hạn chế và thiên tai.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Trồng cây căn quả: Thanh Long, nho, ….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Nghề làm muối, chế biến thủy sản khá phát triển.</a:t>
            </a:r>
            <a:endParaRPr lang="en-US" sz="32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Việc trồng rừng phòng hộ, đồng thời xây dựng hệ thống hồ chứa nước đang được chú ý phát triển.</a:t>
            </a:r>
            <a:endParaRPr lang="en-US" sz="32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Công nghiệp.</a:t>
            </a:r>
            <a:endParaRPr lang="en-US" sz="32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575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A415BA-033B-440E-8501-D17D1D5BD569}"/>
              </a:ext>
            </a:extLst>
          </p:cNvPr>
          <p:cNvSpPr txBox="1"/>
          <p:nvPr/>
        </p:nvSpPr>
        <p:spPr>
          <a:xfrm>
            <a:off x="1543918" y="3724537"/>
            <a:ext cx="8679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C00000"/>
                </a:solidFill>
              </a:rPr>
              <a:t>Giá trị sản xuất công nghiệp (giá hiện hành) của vùng Duyên hải Nam Trung Bộ và cả nước qua các năm</a:t>
            </a:r>
            <a:r>
              <a:rPr lang="en-US" sz="2000" b="1" dirty="0">
                <a:solidFill>
                  <a:srgbClr val="C00000"/>
                </a:solidFill>
              </a:rPr>
              <a:t> (</a:t>
            </a:r>
            <a:r>
              <a:rPr lang="en-US" sz="2000" b="1" dirty="0" err="1">
                <a:solidFill>
                  <a:srgbClr val="C00000"/>
                </a:solidFill>
              </a:rPr>
              <a:t>nghìn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tỉ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đồng</a:t>
            </a:r>
            <a:r>
              <a:rPr lang="en-US" sz="20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1D004-AEEC-496B-9CDA-C560797E579A}"/>
              </a:ext>
            </a:extLst>
          </p:cNvPr>
          <p:cNvSpPr txBox="1"/>
          <p:nvPr/>
        </p:nvSpPr>
        <p:spPr>
          <a:xfrm>
            <a:off x="175776" y="2"/>
            <a:ext cx="926210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TÌNH HÌNH PHÁT TRIỂN KINH TẾ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37608-028C-4E7A-BE99-57D68E22CA2A}"/>
              </a:ext>
            </a:extLst>
          </p:cNvPr>
          <p:cNvSpPr txBox="1"/>
          <p:nvPr/>
        </p:nvSpPr>
        <p:spPr>
          <a:xfrm>
            <a:off x="1905777" y="802527"/>
            <a:ext cx="5754572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27D39A30-5885-4542-AF5D-99642C55C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3659" y="154211"/>
            <a:ext cx="2578341" cy="1449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2D3A90-D945-4521-9015-7A715F2F76ED}"/>
              </a:ext>
            </a:extLst>
          </p:cNvPr>
          <p:cNvSpPr txBox="1"/>
          <p:nvPr/>
        </p:nvSpPr>
        <p:spPr>
          <a:xfrm>
            <a:off x="87888" y="4681599"/>
            <a:ext cx="12016224" cy="1817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3810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chiếm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10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tan,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cát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trắng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D7C42-7E2E-4C88-AC24-04E24F3E5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76" y="1652873"/>
            <a:ext cx="11928336" cy="202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C7A7-3273-4927-9208-A67BA8B5B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945" y="139485"/>
            <a:ext cx="6850252" cy="150382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just"/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530CA1F-4BEE-43ED-9948-CF441136E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565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9A239D-94B1-446D-8EAB-438157B617B3}"/>
              </a:ext>
            </a:extLst>
          </p:cNvPr>
          <p:cNvSpPr txBox="1">
            <a:spLocks/>
          </p:cNvSpPr>
          <p:nvPr/>
        </p:nvSpPr>
        <p:spPr>
          <a:xfrm>
            <a:off x="4721721" y="1856344"/>
            <a:ext cx="7289321" cy="15920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40000"/>
              </a:lnSpc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TTCN: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Nẵng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Ngãi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Trang,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Phan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E622C4-F317-4898-9E4D-951A18BD8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13054" r="17187" b="14976"/>
          <a:stretch/>
        </p:blipFill>
        <p:spPr>
          <a:xfrm>
            <a:off x="7108781" y="4039687"/>
            <a:ext cx="2103412" cy="166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775A70-DE0B-421B-BA36-EDAD9B9964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3" t="16447" r="14997" b="25712"/>
          <a:stretch/>
        </p:blipFill>
        <p:spPr>
          <a:xfrm>
            <a:off x="9698553" y="3825548"/>
            <a:ext cx="2336232" cy="1851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C3893-1221-447F-B6F9-6BA073D8A4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8519" r="9214" b="25224"/>
          <a:stretch/>
        </p:blipFill>
        <p:spPr>
          <a:xfrm>
            <a:off x="4721721" y="3955192"/>
            <a:ext cx="1787770" cy="159202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E0C1CC-1365-45BD-87A1-94C794ABEDA1}"/>
              </a:ext>
            </a:extLst>
          </p:cNvPr>
          <p:cNvSpPr txBox="1">
            <a:spLocks/>
          </p:cNvSpPr>
          <p:nvPr/>
        </p:nvSpPr>
        <p:spPr>
          <a:xfrm>
            <a:off x="4362628" y="5547221"/>
            <a:ext cx="2596973" cy="6474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endParaRPr lang="en-US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323A065-9306-4515-B94B-5985AAB00239}"/>
              </a:ext>
            </a:extLst>
          </p:cNvPr>
          <p:cNvSpPr txBox="1">
            <a:spLocks/>
          </p:cNvSpPr>
          <p:nvPr/>
        </p:nvSpPr>
        <p:spPr>
          <a:xfrm>
            <a:off x="6862000" y="5870943"/>
            <a:ext cx="2596973" cy="6474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endParaRPr lang="en-US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B10A2F-B2A5-4DCC-9A09-B6C42ECF1CC0}"/>
              </a:ext>
            </a:extLst>
          </p:cNvPr>
          <p:cNvSpPr txBox="1">
            <a:spLocks/>
          </p:cNvSpPr>
          <p:nvPr/>
        </p:nvSpPr>
        <p:spPr>
          <a:xfrm>
            <a:off x="9568182" y="5676866"/>
            <a:ext cx="2596973" cy="6474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endParaRPr lang="en-US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6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170D88-7550-4792-92EA-EAE1A6C1F614}"/>
              </a:ext>
            </a:extLst>
          </p:cNvPr>
          <p:cNvSpPr txBox="1"/>
          <p:nvPr/>
        </p:nvSpPr>
        <p:spPr>
          <a:xfrm>
            <a:off x="321733" y="1538869"/>
            <a:ext cx="11277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Công nghiệp.</a:t>
            </a:r>
            <a:endParaRPr lang="en-US" sz="32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So với cả nước, sự tăng trưởng giá trị sản xuất CN của vùng còn chậm.</a:t>
            </a:r>
            <a:endParaRPr lang="en-US" sz="32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Cơ cấu CN khá đa dạng gồm có luyện kim, cơ khí, CBTP, CB lâm sản, sx hàng tiêu dùng, kt khoáng sản..</a:t>
            </a:r>
            <a:endParaRPr lang="en-US" sz="32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Trung tâm cơ khí sửa chữa, cơ khí lắp ráp: Đà Nẵng, QN.</a:t>
            </a:r>
            <a:endParaRPr lang="en-US" sz="32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68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A1D004-AEEC-496B-9CDA-C560797E579A}"/>
              </a:ext>
            </a:extLst>
          </p:cNvPr>
          <p:cNvSpPr txBox="1"/>
          <p:nvPr/>
        </p:nvSpPr>
        <p:spPr>
          <a:xfrm>
            <a:off x="175776" y="2"/>
            <a:ext cx="926210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TÌNH HÌNH PHÁT TRIỂN KINH TẾ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37608-028C-4E7A-BE99-57D68E22CA2A}"/>
              </a:ext>
            </a:extLst>
          </p:cNvPr>
          <p:cNvSpPr txBox="1"/>
          <p:nvPr/>
        </p:nvSpPr>
        <p:spPr>
          <a:xfrm>
            <a:off x="4806829" y="1071340"/>
            <a:ext cx="4541518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27D39A30-5885-4542-AF5D-99642C55C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3659" y="154211"/>
            <a:ext cx="2578341" cy="1449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2D3A90-D945-4521-9015-7A715F2F76ED}"/>
              </a:ext>
            </a:extLst>
          </p:cNvPr>
          <p:cNvSpPr txBox="1"/>
          <p:nvPr/>
        </p:nvSpPr>
        <p:spPr>
          <a:xfrm>
            <a:off x="4501136" y="1897776"/>
            <a:ext cx="7516614" cy="3242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91440" marR="0" indent="0" algn="l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tải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– Nam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" marR="0" indent="0" algn="l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phố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ven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giao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thủy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khẩu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Tây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Du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lịch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mạnh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vùng</a:t>
            </a:r>
            <a:endParaRPr lang="en-US" sz="3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FEB5BE16-37AE-4688-A9CF-F4EEFB5BB4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0" y="690197"/>
            <a:ext cx="4265158" cy="6031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FFFC91-54BA-4BD1-9090-DA4A27F198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7" b="28005"/>
          <a:stretch/>
        </p:blipFill>
        <p:spPr>
          <a:xfrm>
            <a:off x="4806829" y="5294515"/>
            <a:ext cx="3104054" cy="1427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5B9532-EE9C-429B-8217-8213051B23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172" y="5504553"/>
            <a:ext cx="1052645" cy="1052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0CEB2C-C8D1-450F-AB1D-5A64A9BD07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96" y="5504553"/>
            <a:ext cx="990263" cy="99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7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D029-11F9-41D0-9043-B6031EC3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44" y="349626"/>
            <a:ext cx="9414376" cy="104067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lai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183FC-7CE5-43F4-B192-5E5E393C2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4" y="1577604"/>
            <a:ext cx="6865227" cy="466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A3433-38E6-4E98-A121-41CFBDC7C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7" r="71768" b="2709"/>
          <a:stretch/>
        </p:blipFill>
        <p:spPr>
          <a:xfrm>
            <a:off x="7515115" y="4373613"/>
            <a:ext cx="1916196" cy="1872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FC148-A77B-406D-9714-6303AB625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7" b="28005"/>
          <a:stretch/>
        </p:blipFill>
        <p:spPr>
          <a:xfrm>
            <a:off x="7446138" y="2101797"/>
            <a:ext cx="4441371" cy="2042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00F99-19CF-40D3-8FC1-19F11D6C9C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8334" r="9003" b="15948"/>
          <a:stretch/>
        </p:blipFill>
        <p:spPr>
          <a:xfrm>
            <a:off x="9814531" y="4389440"/>
            <a:ext cx="1853276" cy="1840692"/>
          </a:xfrm>
          <a:prstGeom prst="rect">
            <a:avLst/>
          </a:prstGeom>
        </p:spPr>
      </p:pic>
      <p:pic>
        <p:nvPicPr>
          <p:cNvPr id="7" name="Picture 4" descr="Vinpearl Villas - Condotel - Home | Facebook">
            <a:extLst>
              <a:ext uri="{FF2B5EF4-FFF2-40B4-BE49-F238E27FC236}">
                <a16:creationId xmlns:a16="http://schemas.microsoft.com/office/drawing/2014/main" id="{7CFDC7DF-528A-4CA9-97DD-F20AA9E0E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 b="20398"/>
          <a:stretch/>
        </p:blipFill>
        <p:spPr bwMode="auto">
          <a:xfrm>
            <a:off x="9914906" y="349626"/>
            <a:ext cx="1948756" cy="11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571C153D-A738-40C8-BD55-E6BC5929F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89C0063A-6D98-4157-9250-A94A16015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E54956-A16F-417F-A61E-C5433BD15114}"/>
              </a:ext>
            </a:extLst>
          </p:cNvPr>
          <p:cNvSpPr txBox="1"/>
          <p:nvPr/>
        </p:nvSpPr>
        <p:spPr>
          <a:xfrm>
            <a:off x="654484" y="541843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Ngãi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21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ình Thuận] Tháp Chàm Poshanư - Tinh Hoa Kiến Trúc Của Người Chăm - Khám  Phá Di Sản - Thông Tin Du Lịch Việt Nam">
            <a:extLst>
              <a:ext uri="{FF2B5EF4-FFF2-40B4-BE49-F238E27FC236}">
                <a16:creationId xmlns:a16="http://schemas.microsoft.com/office/drawing/2014/main" id="{E4D10369-7B59-4904-B9A3-A5DB9B7ED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57BAEB7-1260-44CB-B412-6767DCF5DCD1}"/>
              </a:ext>
            </a:extLst>
          </p:cNvPr>
          <p:cNvSpPr txBox="1">
            <a:spLocks/>
          </p:cNvSpPr>
          <p:nvPr/>
        </p:nvSpPr>
        <p:spPr>
          <a:xfrm>
            <a:off x="404553" y="4694830"/>
            <a:ext cx="4617823" cy="78469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vi-VN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TIẾT 36 – BÀI 26</a:t>
            </a: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B2BE11-587B-4BC9-8713-CE811B860AAA}"/>
              </a:ext>
            </a:extLst>
          </p:cNvPr>
          <p:cNvSpPr txBox="1">
            <a:spLocks/>
          </p:cNvSpPr>
          <p:nvPr/>
        </p:nvSpPr>
        <p:spPr>
          <a:xfrm>
            <a:off x="132395" y="5246743"/>
            <a:ext cx="9653502" cy="149737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 DUYÊN HẢI NAM </a:t>
            </a:r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 BỘ (tt)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643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3FBE2-B88B-49A0-B17A-51977FD0253C}"/>
              </a:ext>
            </a:extLst>
          </p:cNvPr>
          <p:cNvSpPr txBox="1"/>
          <p:nvPr/>
        </p:nvSpPr>
        <p:spPr>
          <a:xfrm>
            <a:off x="2022277" y="304840"/>
            <a:ext cx="7448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hãy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đánh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giá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vẻ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đẹp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</a:rPr>
              <a:t> HỘI AN</a:t>
            </a:r>
          </a:p>
        </p:txBody>
      </p:sp>
      <p:pic>
        <p:nvPicPr>
          <p:cNvPr id="4" name="HỘI AN - FAIFO - HOÀI PHỐ - QUẢNG NAM FLYCAM VIỆT NAM">
            <a:hlinkClick r:id="" action="ppaction://media"/>
            <a:extLst>
              <a:ext uri="{FF2B5EF4-FFF2-40B4-BE49-F238E27FC236}">
                <a16:creationId xmlns:a16="http://schemas.microsoft.com/office/drawing/2014/main" id="{1E27D7DB-6944-4308-AD3B-5AAC15758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120" b="11034"/>
          <a:stretch/>
        </p:blipFill>
        <p:spPr>
          <a:xfrm>
            <a:off x="351607" y="1317566"/>
            <a:ext cx="11488785" cy="50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large mountain in the background&#10;&#10;Description automatically generated">
            <a:extLst>
              <a:ext uri="{FF2B5EF4-FFF2-40B4-BE49-F238E27FC236}">
                <a16:creationId xmlns:a16="http://schemas.microsoft.com/office/drawing/2014/main" id="{68436145-410A-44E8-925A-31C10E26A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9A6EF-4BC2-45D4-8CBD-8CA887F51456}"/>
              </a:ext>
            </a:extLst>
          </p:cNvPr>
          <p:cNvSpPr txBox="1"/>
          <p:nvPr/>
        </p:nvSpPr>
        <p:spPr>
          <a:xfrm>
            <a:off x="1005214" y="880046"/>
            <a:ext cx="609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09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2552C46-F4BA-4A42-B9B5-E347601F1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" y="0"/>
            <a:ext cx="5000302" cy="66109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EAB258-047A-4993-B81D-B01BD7EDC61F}"/>
              </a:ext>
            </a:extLst>
          </p:cNvPr>
          <p:cNvSpPr txBox="1"/>
          <p:nvPr/>
        </p:nvSpPr>
        <p:spPr>
          <a:xfrm>
            <a:off x="4874953" y="1348008"/>
            <a:ext cx="7077559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Ý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KTTĐ?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1C707-4EDB-49A6-9062-63C18F68DAAC}"/>
              </a:ext>
            </a:extLst>
          </p:cNvPr>
          <p:cNvSpPr txBox="1"/>
          <p:nvPr/>
        </p:nvSpPr>
        <p:spPr>
          <a:xfrm>
            <a:off x="4874954" y="279217"/>
            <a:ext cx="7077558" cy="9310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TRUNG TÂM KINH TẾ VÀ VÙNG KINH TẾ TRỌNG ĐIỂM MIỀN TRUNG</a:t>
            </a:r>
          </a:p>
        </p:txBody>
      </p:sp>
      <p:pic>
        <p:nvPicPr>
          <p:cNvPr id="1026" name="Picture 2" descr="Think, Pair, Share -">
            <a:extLst>
              <a:ext uri="{FF2B5EF4-FFF2-40B4-BE49-F238E27FC236}">
                <a16:creationId xmlns:a16="http://schemas.microsoft.com/office/drawing/2014/main" id="{4E0E72A4-55A6-4E73-BFC6-58880B806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b="28254"/>
          <a:stretch/>
        </p:blipFill>
        <p:spPr bwMode="auto">
          <a:xfrm>
            <a:off x="5704112" y="2870705"/>
            <a:ext cx="4789714" cy="173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04E379-E68B-42AB-9A47-F9BAE13F80C7}"/>
              </a:ext>
            </a:extLst>
          </p:cNvPr>
          <p:cNvSpPr txBox="1"/>
          <p:nvPr/>
        </p:nvSpPr>
        <p:spPr>
          <a:xfrm>
            <a:off x="5489998" y="4777008"/>
            <a:ext cx="6326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endParaRPr lang="en-US" sz="2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2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lang="en-US" sz="2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597F7D40-4E8F-49A4-83DB-453D0A62DC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2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D61C707-4EDB-49A6-9062-63C18F68DAAC}"/>
              </a:ext>
            </a:extLst>
          </p:cNvPr>
          <p:cNvSpPr txBox="1"/>
          <p:nvPr/>
        </p:nvSpPr>
        <p:spPr>
          <a:xfrm>
            <a:off x="6781719" y="119743"/>
            <a:ext cx="5296061" cy="13742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TRUNG TÂM KINH TẾ VÀ VÙNG KINH TẾ TRỌNG ĐIỂM MIỀN TRUNG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EA0D05-73DB-4428-9967-40F7BAAE6BFE}"/>
              </a:ext>
            </a:extLst>
          </p:cNvPr>
          <p:cNvSpPr txBox="1"/>
          <p:nvPr/>
        </p:nvSpPr>
        <p:spPr>
          <a:xfrm>
            <a:off x="6781719" y="1735662"/>
            <a:ext cx="5296061" cy="4228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indent="18034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Nẵng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Nhơn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Trang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18034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Thừa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Huế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Nẵng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Nam,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Ngãi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Tây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Duyên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Vùng kinh tế trọng điểm miền Trung chỉ chiếm 5% GDP cả nước - Doanh nghiệp  Việt Nam toàn cầu">
            <a:extLst>
              <a:ext uri="{FF2B5EF4-FFF2-40B4-BE49-F238E27FC236}">
                <a16:creationId xmlns:a16="http://schemas.microsoft.com/office/drawing/2014/main" id="{EC3389E5-BCD1-4489-BF12-B9334733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86"/>
            <a:ext cx="6667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48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C6D2A2-4FB9-4FFE-B354-388F916A97D8}"/>
              </a:ext>
            </a:extLst>
          </p:cNvPr>
          <p:cNvSpPr txBox="1"/>
          <p:nvPr/>
        </p:nvSpPr>
        <p:spPr>
          <a:xfrm>
            <a:off x="274637" y="239486"/>
            <a:ext cx="5592763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HIỂU Ý ĐỒNG ĐỘI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DF9D6-54AA-43C3-ABF6-881721B5B4A1}"/>
              </a:ext>
            </a:extLst>
          </p:cNvPr>
          <p:cNvSpPr txBox="1"/>
          <p:nvPr/>
        </p:nvSpPr>
        <p:spPr>
          <a:xfrm>
            <a:off x="255169" y="1109314"/>
            <a:ext cx="5732463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 DẪN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Duyên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quay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48B6D-E5E3-46F3-8464-ABF40BFC12CC}"/>
              </a:ext>
            </a:extLst>
          </p:cNvPr>
          <p:cNvSpPr txBox="1"/>
          <p:nvPr/>
        </p:nvSpPr>
        <p:spPr>
          <a:xfrm>
            <a:off x="6229123" y="261190"/>
            <a:ext cx="5405891" cy="65290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 –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</a:t>
            </a: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Trang</a:t>
            </a: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Nẵng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Vịnh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Nhơn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5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1EDF-B428-448C-9515-003201CFFDD4}"/>
              </a:ext>
            </a:extLst>
          </p:cNvPr>
          <p:cNvSpPr txBox="1">
            <a:spLocks/>
          </p:cNvSpPr>
          <p:nvPr/>
        </p:nvSpPr>
        <p:spPr>
          <a:xfrm>
            <a:off x="431107" y="317440"/>
            <a:ext cx="11260150" cy="885371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</a:t>
            </a:r>
            <a:r>
              <a:rPr 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 CUỐI CÙNG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9A5597-36FF-4B70-B312-C3DCDA183549}"/>
              </a:ext>
            </a:extLst>
          </p:cNvPr>
          <p:cNvSpPr/>
          <p:nvPr/>
        </p:nvSpPr>
        <p:spPr>
          <a:xfrm>
            <a:off x="526356" y="1396202"/>
            <a:ext cx="11164901" cy="2105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miêu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Duyên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nhằm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bền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vững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834B231-F2B4-42F9-B18D-ED11F9E4E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136" y="4271323"/>
            <a:ext cx="10191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B8FED275-5D4C-4D10-AF5E-3E675480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07" y="4009386"/>
            <a:ext cx="9810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4E4928C2-2048-4EF5-A54D-4DA13F3D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6" y="5712169"/>
            <a:ext cx="7905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3D711E-C734-4353-AE1B-7A83A2638D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7" b="28005"/>
          <a:stretch/>
        </p:blipFill>
        <p:spPr>
          <a:xfrm>
            <a:off x="1828046" y="5429630"/>
            <a:ext cx="2147356" cy="987355"/>
          </a:xfrm>
          <a:prstGeom prst="rect">
            <a:avLst/>
          </a:prstGeom>
        </p:spPr>
      </p:pic>
      <p:pic>
        <p:nvPicPr>
          <p:cNvPr id="3074" name="Picture 2" descr="Time travel vacation trip icon Royalty Free Vector Image">
            <a:extLst>
              <a:ext uri="{FF2B5EF4-FFF2-40B4-BE49-F238E27FC236}">
                <a16:creationId xmlns:a16="http://schemas.microsoft.com/office/drawing/2014/main" id="{9908042E-7D0F-4DB9-AE22-1AECBD21A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 b="16708"/>
          <a:stretch/>
        </p:blipFill>
        <p:spPr bwMode="auto">
          <a:xfrm>
            <a:off x="4459530" y="3831771"/>
            <a:ext cx="3272939" cy="27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irplane Travel Icon - Organism - Beach Transparent PNG">
            <a:extLst>
              <a:ext uri="{FF2B5EF4-FFF2-40B4-BE49-F238E27FC236}">
                <a16:creationId xmlns:a16="http://schemas.microsoft.com/office/drawing/2014/main" id="{C1E1C753-2A06-4FCE-9DC7-13D76F8E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0" b="97600" l="10000" r="90000">
                        <a14:foregroundMark x1="37590" y1="66200" x2="37590" y2="66200"/>
                        <a14:foregroundMark x1="45542" y1="68600" x2="45542" y2="68600"/>
                        <a14:foregroundMark x1="41566" y1="66200" x2="41566" y2="66200"/>
                        <a14:foregroundMark x1="38795" y1="63400" x2="38795" y2="63400"/>
                        <a14:foregroundMark x1="37108" y1="61200" x2="37108" y2="61200"/>
                        <a14:foregroundMark x1="35181" y1="63000" x2="35181" y2="63000"/>
                        <a14:foregroundMark x1="37108" y1="68200" x2="37108" y2="68200"/>
                        <a14:foregroundMark x1="46747" y1="75000" x2="46747" y2="75000"/>
                        <a14:foregroundMark x1="49759" y1="93000" x2="49759" y2="93000"/>
                        <a14:foregroundMark x1="59398" y1="91400" x2="59398" y2="91400"/>
                        <a14:foregroundMark x1="60361" y1="97600" x2="60361" y2="97600"/>
                        <a14:foregroundMark x1="65181" y1="8200" x2="65181" y2="8200"/>
                        <a14:foregroundMark x1="64096" y1="11800" x2="64096" y2="11800"/>
                        <a14:foregroundMark x1="64458" y1="2400" x2="64458" y2="2400"/>
                        <a14:foregroundMark x1="35783" y1="62600" x2="35783" y2="62600"/>
                        <a14:foregroundMark x1="36386" y1="58600" x2="36386" y2="5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68" y="3831771"/>
            <a:ext cx="4072382" cy="245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8C907544-39EE-4C3D-B19F-F25283DAF4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5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How to Write a Genuine Thank You Note - Sugar and Spice">
            <a:extLst>
              <a:ext uri="{FF2B5EF4-FFF2-40B4-BE49-F238E27FC236}">
                <a16:creationId xmlns:a16="http://schemas.microsoft.com/office/drawing/2014/main" id="{471A2CD5-40CF-4C54-8194-170E2C94D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r="4064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1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ình luận câu nói sau đây của nhà văn Pháp Đi-đơ-rô : Nếu không có mục  đích, anh không làm được gì cả, anh cũng không làm được cái gì nếu múc">
            <a:extLst>
              <a:ext uri="{FF2B5EF4-FFF2-40B4-BE49-F238E27FC236}">
                <a16:creationId xmlns:a16="http://schemas.microsoft.com/office/drawing/2014/main" id="{7EEFD8BA-CA33-4252-9184-E890F174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1223792"/>
            <a:ext cx="48768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BAFCAC-8BD9-4776-B1CB-1AAC244F4F17}"/>
              </a:ext>
            </a:extLst>
          </p:cNvPr>
          <p:cNvSpPr txBox="1"/>
          <p:nvPr/>
        </p:nvSpPr>
        <p:spPr>
          <a:xfrm>
            <a:off x="6964708" y="324937"/>
            <a:ext cx="4505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Duyên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endParaRPr lang="en-US" sz="2400" b="1" kern="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DC4C7-1A38-46E1-906F-96EF65DE89BB}"/>
              </a:ext>
            </a:extLst>
          </p:cNvPr>
          <p:cNvSpPr txBox="1"/>
          <p:nvPr/>
        </p:nvSpPr>
        <p:spPr>
          <a:xfrm>
            <a:off x="7728836" y="5660037"/>
            <a:ext cx="4323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400" b="1" kern="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400" b="1" kern="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400" b="1" kern="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b="1" kern="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kern="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endParaRPr lang="en-US" sz="2400" b="1" kern="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E8E24-66BA-47F5-8916-192C02B420C1}"/>
              </a:ext>
            </a:extLst>
          </p:cNvPr>
          <p:cNvSpPr txBox="1"/>
          <p:nvPr/>
        </p:nvSpPr>
        <p:spPr>
          <a:xfrm>
            <a:off x="408334" y="4726267"/>
            <a:ext cx="39382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tiềm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Duyên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kern="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9B9768-49DF-4E99-B434-4862315355C5}"/>
              </a:ext>
            </a:extLst>
          </p:cNvPr>
          <p:cNvSpPr txBox="1">
            <a:spLocks/>
          </p:cNvSpPr>
          <p:nvPr/>
        </p:nvSpPr>
        <p:spPr>
          <a:xfrm>
            <a:off x="-59160" y="190176"/>
            <a:ext cx="4754880" cy="1366559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TIÊU</a:t>
            </a:r>
          </a:p>
        </p:txBody>
      </p:sp>
      <p:pic>
        <p:nvPicPr>
          <p:cNvPr id="3082" name="Picture 10" descr="Climate Icon #300377 - Free Icons Library">
            <a:extLst>
              <a:ext uri="{FF2B5EF4-FFF2-40B4-BE49-F238E27FC236}">
                <a16:creationId xmlns:a16="http://schemas.microsoft.com/office/drawing/2014/main" id="{96076B72-3B0B-4475-8A25-79517B367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8" y="2409406"/>
            <a:ext cx="2634657" cy="19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29BDAAC-AEB1-423B-8E8F-32C3EBF01D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98" y="1872343"/>
            <a:ext cx="2573108" cy="3638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3EC7FC-05AC-4095-8EC2-AFC83DCAAB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7" b="28005"/>
          <a:stretch/>
        </p:blipFill>
        <p:spPr>
          <a:xfrm>
            <a:off x="4636560" y="280687"/>
            <a:ext cx="2147356" cy="987355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479A1D7B-0D6F-498D-B4E3-BBE0AE509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9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E6A933DF-D3D7-451C-9187-336A0B399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5105400" cy="6858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4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FFD125-CC36-4547-9C61-B462646305A6}"/>
              </a:ext>
            </a:extLst>
          </p:cNvPr>
          <p:cNvSpPr txBox="1"/>
          <p:nvPr/>
        </p:nvSpPr>
        <p:spPr>
          <a:xfrm>
            <a:off x="175776" y="232472"/>
            <a:ext cx="9708106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TÌNH HÌNH PHÁT TRIỂN KINH TẾ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62D7B1-8AF6-4E51-B3FE-BE53962BDC39}"/>
              </a:ext>
            </a:extLst>
          </p:cNvPr>
          <p:cNvSpPr txBox="1"/>
          <p:nvPr/>
        </p:nvSpPr>
        <p:spPr>
          <a:xfrm>
            <a:off x="805805" y="1201098"/>
            <a:ext cx="6642175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LÀ CHUYÊN GIA</a:t>
            </a: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866D25CB-BACF-4648-AE07-C41461D06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02210"/>
              </p:ext>
            </p:extLst>
          </p:nvPr>
        </p:nvGraphicFramePr>
        <p:xfrm>
          <a:off x="321627" y="2132855"/>
          <a:ext cx="7585548" cy="4439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9109">
                  <a:extLst>
                    <a:ext uri="{9D8B030D-6E8A-4147-A177-3AD203B41FA5}">
                      <a16:colId xmlns:a16="http://schemas.microsoft.com/office/drawing/2014/main" val="3249704785"/>
                    </a:ext>
                  </a:extLst>
                </a:gridCol>
                <a:gridCol w="2844036">
                  <a:extLst>
                    <a:ext uri="{9D8B030D-6E8A-4147-A177-3AD203B41FA5}">
                      <a16:colId xmlns:a16="http://schemas.microsoft.com/office/drawing/2014/main" val="1661732509"/>
                    </a:ext>
                  </a:extLst>
                </a:gridCol>
                <a:gridCol w="2412403">
                  <a:extLst>
                    <a:ext uri="{9D8B030D-6E8A-4147-A177-3AD203B41FA5}">
                      <a16:colId xmlns:a16="http://schemas.microsoft.com/office/drawing/2014/main" val="2962089805"/>
                    </a:ext>
                  </a:extLst>
                </a:gridCol>
              </a:tblGrid>
              <a:tr h="15533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5,6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322140"/>
                  </a:ext>
                </a:extLst>
              </a:tr>
              <a:tr h="288634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Thế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mạnh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nổi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bật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và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phát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triển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ngành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nông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nghiệp</a:t>
                      </a:r>
                      <a:endParaRPr lang="en-US" sz="2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Thế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mạnh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nổi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bật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và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phát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triển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ngành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công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nghiệp</a:t>
                      </a:r>
                      <a:endParaRPr lang="en-US" sz="2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Thế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mạnh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nổi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bật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và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phát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triển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ngành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dịch</a:t>
                      </a:r>
                      <a:r>
                        <a:rPr lang="en-US" sz="2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vụ</a:t>
                      </a:r>
                      <a:endParaRPr lang="en-US" sz="2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978905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A52A9521-9056-4A6D-8D45-200248D889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958" y="5465352"/>
            <a:ext cx="1278833" cy="12799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615733-AF65-4513-881F-C9DF2C4856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3" b="17123"/>
          <a:stretch/>
        </p:blipFill>
        <p:spPr>
          <a:xfrm>
            <a:off x="7710503" y="997315"/>
            <a:ext cx="2080667" cy="9754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B031AD-CAB0-4A17-91E9-2904F192FD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6296" r="7627" b="13333"/>
          <a:stretch/>
        </p:blipFill>
        <p:spPr>
          <a:xfrm>
            <a:off x="8362301" y="3600793"/>
            <a:ext cx="1652073" cy="1644495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507983C-ACB7-4367-879F-94B7E0598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84" y="5325512"/>
            <a:ext cx="1502036" cy="1419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B7B7E7-593E-47A0-9140-3B4D47C623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9" t="29393" b="32435"/>
          <a:stretch/>
        </p:blipFill>
        <p:spPr>
          <a:xfrm>
            <a:off x="10407429" y="1650568"/>
            <a:ext cx="1643266" cy="16978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6B2074-D661-4C19-BAC8-3518B94FCE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09" b="69428"/>
          <a:stretch/>
        </p:blipFill>
        <p:spPr>
          <a:xfrm>
            <a:off x="10407429" y="3627613"/>
            <a:ext cx="1262569" cy="16978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D76D9D-F33C-4432-BCB3-F0BF7087F16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8334" r="9003" b="15948"/>
          <a:stretch/>
        </p:blipFill>
        <p:spPr>
          <a:xfrm>
            <a:off x="8437321" y="2029759"/>
            <a:ext cx="1428868" cy="1419166"/>
          </a:xfrm>
          <a:prstGeom prst="rect">
            <a:avLst/>
          </a:prstGeom>
        </p:spPr>
      </p:pic>
      <p:pic>
        <p:nvPicPr>
          <p:cNvPr id="3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759EDC68-ADB5-4F35-87E7-4C2DF248EE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1482" y="292265"/>
            <a:ext cx="2009213" cy="1129300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33835463-DF1F-40A0-BFF0-41CB904F2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5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4A126D-002A-40C3-A68F-B682FB70D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76" y="1491069"/>
            <a:ext cx="12016224" cy="2745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A415BA-033B-440E-8501-D17D1D5BD569}"/>
              </a:ext>
            </a:extLst>
          </p:cNvPr>
          <p:cNvSpPr txBox="1"/>
          <p:nvPr/>
        </p:nvSpPr>
        <p:spPr>
          <a:xfrm>
            <a:off x="1574915" y="3970321"/>
            <a:ext cx="8679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</a:rPr>
              <a:t>Một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số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sản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phẩm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nghiệp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vùng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Duyên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hải</a:t>
            </a:r>
            <a:r>
              <a:rPr lang="en-US" sz="2000" b="1" dirty="0">
                <a:solidFill>
                  <a:srgbClr val="C00000"/>
                </a:solidFill>
              </a:rPr>
              <a:t> Nam </a:t>
            </a:r>
            <a:r>
              <a:rPr lang="en-US" sz="2000" b="1" dirty="0" err="1">
                <a:solidFill>
                  <a:srgbClr val="C00000"/>
                </a:solidFill>
              </a:rPr>
              <a:t>Trung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Bộ</a:t>
            </a:r>
            <a:r>
              <a:rPr lang="en-US" sz="2000" b="1" dirty="0">
                <a:solidFill>
                  <a:srgbClr val="C00000"/>
                </a:solidFill>
              </a:rPr>
              <a:t> qua </a:t>
            </a:r>
            <a:r>
              <a:rPr lang="en-US" sz="2000" b="1" dirty="0" err="1">
                <a:solidFill>
                  <a:srgbClr val="C00000"/>
                </a:solidFill>
              </a:rPr>
              <a:t>các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năm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1D004-AEEC-496B-9CDA-C560797E579A}"/>
              </a:ext>
            </a:extLst>
          </p:cNvPr>
          <p:cNvSpPr txBox="1"/>
          <p:nvPr/>
        </p:nvSpPr>
        <p:spPr>
          <a:xfrm>
            <a:off x="175776" y="2"/>
            <a:ext cx="926210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TÌNH HÌNH PHÁT TRIỂN KINH TẾ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37608-028C-4E7A-BE99-57D68E22CA2A}"/>
              </a:ext>
            </a:extLst>
          </p:cNvPr>
          <p:cNvSpPr txBox="1"/>
          <p:nvPr/>
        </p:nvSpPr>
        <p:spPr>
          <a:xfrm>
            <a:off x="1905777" y="802527"/>
            <a:ext cx="5754572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27D39A30-5885-4542-AF5D-99642C55C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3659" y="154211"/>
            <a:ext cx="2578341" cy="1449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2D3A90-D945-4521-9015-7A715F2F76ED}"/>
              </a:ext>
            </a:extLst>
          </p:cNvPr>
          <p:cNvSpPr txBox="1"/>
          <p:nvPr/>
        </p:nvSpPr>
        <p:spPr>
          <a:xfrm>
            <a:off x="87888" y="4490477"/>
            <a:ext cx="12016224" cy="22606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3810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kém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hẹp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tai.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10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10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ẩn ngơ ngắm bầy cừu đẹp như ở nước ngoài tại vùng &quot;đất chết&quot;">
            <a:extLst>
              <a:ext uri="{FF2B5EF4-FFF2-40B4-BE49-F238E27FC236}">
                <a16:creationId xmlns:a16="http://schemas.microsoft.com/office/drawing/2014/main" id="{9936C58D-33C6-419A-9975-2752434F7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C5FC8-509F-4FDB-B65F-FEDE9BDDC8D6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cừu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75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 thanh long Bình Thuận cao kỷ lục">
            <a:extLst>
              <a:ext uri="{FF2B5EF4-FFF2-40B4-BE49-F238E27FC236}">
                <a16:creationId xmlns:a16="http://schemas.microsoft.com/office/drawing/2014/main" id="{8C8313CC-1576-40C1-AD58-11978CD1E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79D70-A1C3-4687-AE29-21032EC4F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77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ừ 584 Nha Trang, nước mắm nhĩ Thuận Ngư - đằm vị muối Cà Ná, ngọt vị cá  biển">
            <a:extLst>
              <a:ext uri="{FF2B5EF4-FFF2-40B4-BE49-F238E27FC236}">
                <a16:creationId xmlns:a16="http://schemas.microsoft.com/office/drawing/2014/main" id="{5C479B25-A225-4A71-9D83-37AD98346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D92AF-B1C4-40F9-8E8A-08BD69C6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Thuận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296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1165</Words>
  <Application>Microsoft Office PowerPoint</Application>
  <PresentationFormat>Widescreen</PresentationFormat>
  <Paragraphs>109</Paragraphs>
  <Slides>26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#9Slide07 IcielBaliho Script</vt:lpstr>
      <vt:lpstr>.VnTime</vt:lpstr>
      <vt:lpstr>arial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Office Theme</vt:lpstr>
      <vt:lpstr>THỬ THÁCH CHO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Tỉnh nào có đặc sản là thanh long?</vt:lpstr>
      <vt:lpstr>Làm muối ở Cà Ná – Ninh Thuận</vt:lpstr>
      <vt:lpstr>PowerPoint Presentation</vt:lpstr>
      <vt:lpstr>Tại sao ngư nghiệp là thế mạnh của vùng?</vt:lpstr>
      <vt:lpstr>Tỉnh nào và hiện tượng nào nhắc đến trong clip? Giải pháp sẽ như thế nào?</vt:lpstr>
      <vt:lpstr>PowerPoint Presentation</vt:lpstr>
      <vt:lpstr>PowerPoint Presentation</vt:lpstr>
      <vt:lpstr>Kể tên các trung tâm công nghiệp và ngành kinh tế tiêu biểu của vùng?</vt:lpstr>
      <vt:lpstr>PowerPoint Presentation</vt:lpstr>
      <vt:lpstr>PowerPoint Presentation</vt:lpstr>
      <vt:lpstr>Dịch vụ, ngành kinh tế của tương lai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 THÁCH CHO EM</dc:title>
  <dc:creator>Tuấn Nguyễn Chí</dc:creator>
  <cp:lastModifiedBy>84974897627</cp:lastModifiedBy>
  <cp:revision>9</cp:revision>
  <dcterms:created xsi:type="dcterms:W3CDTF">2020-12-08T11:07:21Z</dcterms:created>
  <dcterms:modified xsi:type="dcterms:W3CDTF">2022-03-25T01:56:07Z</dcterms:modified>
</cp:coreProperties>
</file>