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265" r:id="rId3"/>
    <p:sldId id="334" r:id="rId4"/>
    <p:sldId id="333" r:id="rId5"/>
    <p:sldId id="259" r:id="rId6"/>
    <p:sldId id="309" r:id="rId7"/>
    <p:sldId id="258" r:id="rId8"/>
    <p:sldId id="307" r:id="rId9"/>
    <p:sldId id="346" r:id="rId10"/>
    <p:sldId id="349" r:id="rId11"/>
    <p:sldId id="335" r:id="rId12"/>
    <p:sldId id="337" r:id="rId13"/>
    <p:sldId id="338" r:id="rId14"/>
    <p:sldId id="339" r:id="rId15"/>
    <p:sldId id="350" r:id="rId16"/>
    <p:sldId id="283" r:id="rId17"/>
    <p:sldId id="336" r:id="rId18"/>
    <p:sldId id="301" r:id="rId19"/>
    <p:sldId id="287" r:id="rId20"/>
    <p:sldId id="288" r:id="rId21"/>
    <p:sldId id="289" r:id="rId22"/>
    <p:sldId id="274" r:id="rId23"/>
    <p:sldId id="340" r:id="rId24"/>
    <p:sldId id="341" r:id="rId25"/>
    <p:sldId id="312" r:id="rId26"/>
    <p:sldId id="347" r:id="rId27"/>
    <p:sldId id="343" r:id="rId28"/>
    <p:sldId id="313" r:id="rId29"/>
    <p:sldId id="342" r:id="rId30"/>
    <p:sldId id="328" r:id="rId31"/>
    <p:sldId id="348" r:id="rId32"/>
    <p:sldId id="344" r:id="rId33"/>
    <p:sldId id="345" r:id="rId34"/>
    <p:sldId id="327" r:id="rId35"/>
    <p:sldId id="319" r:id="rId36"/>
    <p:sldId id="329" r:id="rId37"/>
    <p:sldId id="32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n Xuan Hoang" initials="PXH" lastIdx="1" clrIdx="0">
    <p:extLst>
      <p:ext uri="{19B8F6BF-5375-455C-9EA6-DF929625EA0E}">
        <p15:presenceInfo xmlns:p15="http://schemas.microsoft.com/office/powerpoint/2012/main" userId="S-1-5-21-827006758-1684236193-2945220160-39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363" autoAdjust="0"/>
  </p:normalViewPr>
  <p:slideViewPr>
    <p:cSldViewPr snapToGrid="0">
      <p:cViewPr>
        <p:scale>
          <a:sx n="42" d="100"/>
          <a:sy n="42" d="100"/>
        </p:scale>
        <p:origin x="1740" y="4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15343A-502D-4A80-BE34-381956F20D65}" type="datetimeFigureOut">
              <a:rPr lang="en-US" smtClean="0"/>
              <a:t>3/30/2022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EC5642-1CC1-46D7-BB0E-878AC7E3D910}" type="slidenum">
              <a:rPr lang="en-US" smtClean="0"/>
              <a:t>‹#›</a:t>
            </a:fld>
            <a:endParaRPr lang="en-US"/>
          </a:p>
        </p:txBody>
      </p:sp>
    </p:spTree>
    <p:extLst>
      <p:ext uri="{BB962C8B-B14F-4D97-AF65-F5344CB8AC3E}">
        <p14:creationId xmlns:p14="http://schemas.microsoft.com/office/powerpoint/2010/main" val="1110769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C5642-1CC1-46D7-BB0E-878AC7E3D910}" type="slidenum">
              <a:rPr lang="en-US" smtClean="0"/>
              <a:t>10</a:t>
            </a:fld>
            <a:endParaRPr lang="en-US"/>
          </a:p>
        </p:txBody>
      </p:sp>
    </p:spTree>
    <p:extLst>
      <p:ext uri="{BB962C8B-B14F-4D97-AF65-F5344CB8AC3E}">
        <p14:creationId xmlns:p14="http://schemas.microsoft.com/office/powerpoint/2010/main" val="4068177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Ghi</a:t>
            </a:r>
            <a:r>
              <a:rPr lang="en-US" dirty="0"/>
              <a:t> </a:t>
            </a:r>
            <a:r>
              <a:rPr lang="en-US" dirty="0" err="1"/>
              <a:t>bài</a:t>
            </a:r>
            <a:r>
              <a:rPr lang="en-US" dirty="0"/>
              <a:t> </a:t>
            </a:r>
            <a:r>
              <a:rPr lang="en-US" dirty="0" err="1"/>
              <a:t>nội</a:t>
            </a:r>
            <a:r>
              <a:rPr lang="en-US" dirty="0"/>
              <a:t> dung </a:t>
            </a:r>
            <a:r>
              <a:rPr lang="en-US" dirty="0" err="1"/>
              <a:t>này</a:t>
            </a:r>
            <a:r>
              <a:rPr lang="en-US" dirty="0"/>
              <a:t> </a:t>
            </a:r>
            <a:r>
              <a:rPr lang="en-US" dirty="0" err="1"/>
              <a:t>cho</a:t>
            </a:r>
            <a:r>
              <a:rPr lang="en-US" dirty="0"/>
              <a:t> HS </a:t>
            </a:r>
            <a:r>
              <a:rPr lang="en-US" dirty="0" err="1"/>
              <a:t>học</a:t>
            </a:r>
            <a:r>
              <a:rPr lang="en-US" dirty="0"/>
              <a:t> ở SGK </a:t>
            </a:r>
            <a:r>
              <a:rPr lang="en-US" dirty="0" err="1"/>
              <a:t>và</a:t>
            </a:r>
            <a:r>
              <a:rPr lang="en-US" dirty="0"/>
              <a:t> note </a:t>
            </a:r>
            <a:r>
              <a:rPr lang="en-US" dirty="0" err="1"/>
              <a:t>vào</a:t>
            </a:r>
            <a:r>
              <a:rPr lang="en-US" dirty="0"/>
              <a:t> </a:t>
            </a:r>
            <a:r>
              <a:rPr lang="en-US" dirty="0" err="1"/>
              <a:t>bảng</a:t>
            </a:r>
            <a:r>
              <a:rPr lang="en-US" dirty="0"/>
              <a:t> 17.1</a:t>
            </a:r>
          </a:p>
        </p:txBody>
      </p:sp>
      <p:sp>
        <p:nvSpPr>
          <p:cNvPr id="4" name="Slide Number Placeholder 3"/>
          <p:cNvSpPr>
            <a:spLocks noGrp="1"/>
          </p:cNvSpPr>
          <p:nvPr>
            <p:ph type="sldNum" sz="quarter" idx="5"/>
          </p:nvPr>
        </p:nvSpPr>
        <p:spPr/>
        <p:txBody>
          <a:bodyPr/>
          <a:lstStyle/>
          <a:p>
            <a:fld id="{C4EC5642-1CC1-46D7-BB0E-878AC7E3D910}" type="slidenum">
              <a:rPr lang="en-US" smtClean="0"/>
              <a:t>24</a:t>
            </a:fld>
            <a:endParaRPr lang="en-US"/>
          </a:p>
        </p:txBody>
      </p:sp>
    </p:spTree>
    <p:extLst>
      <p:ext uri="{BB962C8B-B14F-4D97-AF65-F5344CB8AC3E}">
        <p14:creationId xmlns:p14="http://schemas.microsoft.com/office/powerpoint/2010/main" val="1100676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Giới</a:t>
            </a:r>
            <a:r>
              <a:rPr lang="en-US" dirty="0"/>
              <a:t> </a:t>
            </a:r>
            <a:r>
              <a:rPr lang="en-US" dirty="0" err="1"/>
              <a:t>thiệu</a:t>
            </a:r>
            <a:r>
              <a:rPr lang="en-US" dirty="0"/>
              <a:t> </a:t>
            </a:r>
            <a:r>
              <a:rPr lang="en-US" dirty="0" err="1"/>
              <a:t>nhanh</a:t>
            </a:r>
            <a:r>
              <a:rPr lang="en-US" dirty="0"/>
              <a:t> </a:t>
            </a:r>
            <a:r>
              <a:rPr lang="en-US" dirty="0" err="1"/>
              <a:t>về</a:t>
            </a:r>
            <a:r>
              <a:rPr lang="en-US" dirty="0"/>
              <a:t> </a:t>
            </a:r>
            <a:r>
              <a:rPr lang="en-US" dirty="0" err="1"/>
              <a:t>hoa</a:t>
            </a:r>
            <a:r>
              <a:rPr lang="en-US" dirty="0"/>
              <a:t> </a:t>
            </a:r>
            <a:r>
              <a:rPr lang="en-US" dirty="0" err="1"/>
              <a:t>hậu</a:t>
            </a:r>
            <a:endParaRPr lang="en-US" dirty="0"/>
          </a:p>
        </p:txBody>
      </p:sp>
      <p:sp>
        <p:nvSpPr>
          <p:cNvPr id="4" name="Slide Number Placeholder 3"/>
          <p:cNvSpPr>
            <a:spLocks noGrp="1"/>
          </p:cNvSpPr>
          <p:nvPr>
            <p:ph type="sldNum" sz="quarter" idx="5"/>
          </p:nvPr>
        </p:nvSpPr>
        <p:spPr/>
        <p:txBody>
          <a:bodyPr/>
          <a:lstStyle/>
          <a:p>
            <a:fld id="{C4EC5642-1CC1-46D7-BB0E-878AC7E3D910}" type="slidenum">
              <a:rPr lang="en-US" smtClean="0"/>
              <a:t>26</a:t>
            </a:fld>
            <a:endParaRPr lang="en-US"/>
          </a:p>
        </p:txBody>
      </p:sp>
    </p:spTree>
    <p:extLst>
      <p:ext uri="{BB962C8B-B14F-4D97-AF65-F5344CB8AC3E}">
        <p14:creationId xmlns:p14="http://schemas.microsoft.com/office/powerpoint/2010/main" val="365393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C5642-1CC1-46D7-BB0E-878AC7E3D910}" type="slidenum">
              <a:rPr lang="en-US" smtClean="0"/>
              <a:t>27</a:t>
            </a:fld>
            <a:endParaRPr lang="en-US"/>
          </a:p>
        </p:txBody>
      </p:sp>
    </p:spTree>
    <p:extLst>
      <p:ext uri="{BB962C8B-B14F-4D97-AF65-F5344CB8AC3E}">
        <p14:creationId xmlns:p14="http://schemas.microsoft.com/office/powerpoint/2010/main" val="2433343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dirty="0"/>
              <a:t> </a:t>
            </a:r>
            <a:r>
              <a:rPr lang="en-US" dirty="0" err="1"/>
              <a:t>thể</a:t>
            </a:r>
            <a:r>
              <a:rPr lang="en-US" dirty="0"/>
              <a:t> </a:t>
            </a:r>
            <a:r>
              <a:rPr lang="en-US" dirty="0" err="1"/>
              <a:t>giao</a:t>
            </a:r>
            <a:r>
              <a:rPr lang="en-US" dirty="0"/>
              <a:t> </a:t>
            </a:r>
            <a:r>
              <a:rPr lang="en-US" dirty="0" err="1"/>
              <a:t>về</a:t>
            </a:r>
            <a:r>
              <a:rPr lang="en-US" dirty="0"/>
              <a:t> </a:t>
            </a:r>
            <a:r>
              <a:rPr lang="en-US" dirty="0" err="1"/>
              <a:t>nhà</a:t>
            </a:r>
            <a:r>
              <a:rPr lang="en-US" dirty="0"/>
              <a:t> </a:t>
            </a:r>
          </a:p>
        </p:txBody>
      </p:sp>
      <p:sp>
        <p:nvSpPr>
          <p:cNvPr id="4" name="Slide Number Placeholder 3"/>
          <p:cNvSpPr>
            <a:spLocks noGrp="1"/>
          </p:cNvSpPr>
          <p:nvPr>
            <p:ph type="sldNum" sz="quarter" idx="5"/>
          </p:nvPr>
        </p:nvSpPr>
        <p:spPr/>
        <p:txBody>
          <a:bodyPr/>
          <a:lstStyle/>
          <a:p>
            <a:fld id="{C4EC5642-1CC1-46D7-BB0E-878AC7E3D910}" type="slidenum">
              <a:rPr lang="en-US" smtClean="0"/>
              <a:t>34</a:t>
            </a:fld>
            <a:endParaRPr lang="en-US"/>
          </a:p>
        </p:txBody>
      </p:sp>
    </p:spTree>
    <p:extLst>
      <p:ext uri="{BB962C8B-B14F-4D97-AF65-F5344CB8AC3E}">
        <p14:creationId xmlns:p14="http://schemas.microsoft.com/office/powerpoint/2010/main" val="2722075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40C8E-C185-40BB-8F59-9CA540D3AD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A8149C-7E3F-45EE-8AC4-D63CD47CB4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079539-A588-4BE5-A8E6-E4D8E4A95AFA}"/>
              </a:ext>
            </a:extLst>
          </p:cNvPr>
          <p:cNvSpPr>
            <a:spLocks noGrp="1"/>
          </p:cNvSpPr>
          <p:nvPr>
            <p:ph type="dt" sz="half" idx="10"/>
          </p:nvPr>
        </p:nvSpPr>
        <p:spPr/>
        <p:txBody>
          <a:bodyPr/>
          <a:lstStyle/>
          <a:p>
            <a:fld id="{C26207B0-1AD1-4D34-849E-985C305B6817}" type="datetimeFigureOut">
              <a:rPr lang="en-US" smtClean="0"/>
              <a:t>3/30/2022</a:t>
            </a:fld>
            <a:endParaRPr lang="en-US"/>
          </a:p>
        </p:txBody>
      </p:sp>
      <p:sp>
        <p:nvSpPr>
          <p:cNvPr id="5" name="Footer Placeholder 4">
            <a:extLst>
              <a:ext uri="{FF2B5EF4-FFF2-40B4-BE49-F238E27FC236}">
                <a16:creationId xmlns:a16="http://schemas.microsoft.com/office/drawing/2014/main" id="{832B0A40-5CDB-4A5C-9F91-A8E37348A9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E8E6C6-13F1-41E4-91FB-E33C1C703540}"/>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2234173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621AF-9D68-4722-87F5-B31806E59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5891F3-D63A-4BB0-830D-568300BA62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6EE365-9C68-48CA-9747-E92273065ACA}"/>
              </a:ext>
            </a:extLst>
          </p:cNvPr>
          <p:cNvSpPr>
            <a:spLocks noGrp="1"/>
          </p:cNvSpPr>
          <p:nvPr>
            <p:ph type="dt" sz="half" idx="10"/>
          </p:nvPr>
        </p:nvSpPr>
        <p:spPr/>
        <p:txBody>
          <a:bodyPr/>
          <a:lstStyle/>
          <a:p>
            <a:fld id="{C26207B0-1AD1-4D34-849E-985C305B6817}" type="datetimeFigureOut">
              <a:rPr lang="en-US" smtClean="0"/>
              <a:t>3/30/2022</a:t>
            </a:fld>
            <a:endParaRPr lang="en-US"/>
          </a:p>
        </p:txBody>
      </p:sp>
      <p:sp>
        <p:nvSpPr>
          <p:cNvPr id="5" name="Footer Placeholder 4">
            <a:extLst>
              <a:ext uri="{FF2B5EF4-FFF2-40B4-BE49-F238E27FC236}">
                <a16:creationId xmlns:a16="http://schemas.microsoft.com/office/drawing/2014/main" id="{ED8376D4-3730-4307-8329-ECD1C8D67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F7CA02-FB17-44D2-B874-98DBC08BB4BA}"/>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2276825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5D6EEA-8B97-4FEC-B8D7-9804DA7C06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EAA345-4A8F-49DE-B2F8-FF78F62C74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A94BE-B6E5-49CD-B73A-C181960E2B4C}"/>
              </a:ext>
            </a:extLst>
          </p:cNvPr>
          <p:cNvSpPr>
            <a:spLocks noGrp="1"/>
          </p:cNvSpPr>
          <p:nvPr>
            <p:ph type="dt" sz="half" idx="10"/>
          </p:nvPr>
        </p:nvSpPr>
        <p:spPr/>
        <p:txBody>
          <a:bodyPr/>
          <a:lstStyle/>
          <a:p>
            <a:fld id="{C26207B0-1AD1-4D34-849E-985C305B6817}" type="datetimeFigureOut">
              <a:rPr lang="en-US" smtClean="0"/>
              <a:t>3/30/2022</a:t>
            </a:fld>
            <a:endParaRPr lang="en-US"/>
          </a:p>
        </p:txBody>
      </p:sp>
      <p:sp>
        <p:nvSpPr>
          <p:cNvPr id="5" name="Footer Placeholder 4">
            <a:extLst>
              <a:ext uri="{FF2B5EF4-FFF2-40B4-BE49-F238E27FC236}">
                <a16:creationId xmlns:a16="http://schemas.microsoft.com/office/drawing/2014/main" id="{74E9E822-355D-4995-B33F-377163F0D2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72A2E7-F13C-4D3A-988B-4AA23F99121E}"/>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1629145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A61B8AF-92D7-4131-9A73-980997637DB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0825A1C-EB3B-443B-8078-211C76DD61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0FD22BC-40A0-4C81-ADBE-432495DB3C74}"/>
              </a:ext>
            </a:extLst>
          </p:cNvPr>
          <p:cNvSpPr>
            <a:spLocks noGrp="1" noChangeArrowheads="1"/>
          </p:cNvSpPr>
          <p:nvPr>
            <p:ph type="sldNum" sz="quarter" idx="12"/>
          </p:nvPr>
        </p:nvSpPr>
        <p:spPr>
          <a:ln/>
        </p:spPr>
        <p:txBody>
          <a:bodyPr/>
          <a:lstStyle>
            <a:lvl1pPr>
              <a:defRPr/>
            </a:lvl1pPr>
          </a:lstStyle>
          <a:p>
            <a:fld id="{12D0920D-753F-4611-9AED-BF9C9C6F06EC}" type="slidenum">
              <a:rPr lang="en-US" altLang="en-US"/>
              <a:pPr/>
              <a:t>‹#›</a:t>
            </a:fld>
            <a:endParaRPr lang="en-US" altLang="en-US"/>
          </a:p>
        </p:txBody>
      </p:sp>
    </p:spTree>
    <p:extLst>
      <p:ext uri="{BB962C8B-B14F-4D97-AF65-F5344CB8AC3E}">
        <p14:creationId xmlns:p14="http://schemas.microsoft.com/office/powerpoint/2010/main" val="133754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FC84FCE-55EA-49E2-8EBB-756ED0BAF4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D02A3D9-889F-46BD-939D-A31714BADB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26396B-AD73-4086-94C0-5BB9E8576709}"/>
              </a:ext>
            </a:extLst>
          </p:cNvPr>
          <p:cNvSpPr>
            <a:spLocks noGrp="1" noChangeArrowheads="1"/>
          </p:cNvSpPr>
          <p:nvPr>
            <p:ph type="sldNum" sz="quarter" idx="12"/>
          </p:nvPr>
        </p:nvSpPr>
        <p:spPr>
          <a:ln/>
        </p:spPr>
        <p:txBody>
          <a:bodyPr/>
          <a:lstStyle>
            <a:lvl1pPr>
              <a:defRPr/>
            </a:lvl1pPr>
          </a:lstStyle>
          <a:p>
            <a:fld id="{72DAD0B5-CE97-4FD7-8EEA-0BE8E657F8F5}" type="slidenum">
              <a:rPr lang="en-US" altLang="en-US"/>
              <a:pPr/>
              <a:t>‹#›</a:t>
            </a:fld>
            <a:endParaRPr lang="en-US" altLang="en-US"/>
          </a:p>
        </p:txBody>
      </p:sp>
    </p:spTree>
    <p:extLst>
      <p:ext uri="{BB962C8B-B14F-4D97-AF65-F5344CB8AC3E}">
        <p14:creationId xmlns:p14="http://schemas.microsoft.com/office/powerpoint/2010/main" val="44403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6374D2-12EB-42C0-806A-1C60D4942B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856DD0E-0571-4266-B840-575BB3F494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0A4C67F-A5F7-4365-B2DD-1A4F293558EA}"/>
              </a:ext>
            </a:extLst>
          </p:cNvPr>
          <p:cNvSpPr>
            <a:spLocks noGrp="1" noChangeArrowheads="1"/>
          </p:cNvSpPr>
          <p:nvPr>
            <p:ph type="sldNum" sz="quarter" idx="12"/>
          </p:nvPr>
        </p:nvSpPr>
        <p:spPr>
          <a:ln/>
        </p:spPr>
        <p:txBody>
          <a:bodyPr/>
          <a:lstStyle>
            <a:lvl1pPr>
              <a:defRPr/>
            </a:lvl1pPr>
          </a:lstStyle>
          <a:p>
            <a:fld id="{D7DF4B41-387B-4DE1-9C95-EA73100951EF}" type="slidenum">
              <a:rPr lang="en-US" altLang="en-US"/>
              <a:pPr/>
              <a:t>‹#›</a:t>
            </a:fld>
            <a:endParaRPr lang="en-US" altLang="en-US"/>
          </a:p>
        </p:txBody>
      </p:sp>
    </p:spTree>
    <p:extLst>
      <p:ext uri="{BB962C8B-B14F-4D97-AF65-F5344CB8AC3E}">
        <p14:creationId xmlns:p14="http://schemas.microsoft.com/office/powerpoint/2010/main" val="2980171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08102ED-D097-4ADB-A49C-FC6B97525D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46F5D6-1CB6-483B-8D50-A3F93EDCA3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15E435-C7B7-4BE4-9496-022884911039}"/>
              </a:ext>
            </a:extLst>
          </p:cNvPr>
          <p:cNvSpPr>
            <a:spLocks noGrp="1" noChangeArrowheads="1"/>
          </p:cNvSpPr>
          <p:nvPr>
            <p:ph type="sldNum" sz="quarter" idx="12"/>
          </p:nvPr>
        </p:nvSpPr>
        <p:spPr>
          <a:ln/>
        </p:spPr>
        <p:txBody>
          <a:bodyPr/>
          <a:lstStyle>
            <a:lvl1pPr>
              <a:defRPr/>
            </a:lvl1pPr>
          </a:lstStyle>
          <a:p>
            <a:fld id="{465C8D61-F8E0-4DD6-9A93-8BFD5F2BB62A}" type="slidenum">
              <a:rPr lang="en-US" altLang="en-US"/>
              <a:pPr/>
              <a:t>‹#›</a:t>
            </a:fld>
            <a:endParaRPr lang="en-US" altLang="en-US"/>
          </a:p>
        </p:txBody>
      </p:sp>
    </p:spTree>
    <p:extLst>
      <p:ext uri="{BB962C8B-B14F-4D97-AF65-F5344CB8AC3E}">
        <p14:creationId xmlns:p14="http://schemas.microsoft.com/office/powerpoint/2010/main" val="3903853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83A71A8-85F1-4550-A2D9-6E410BB830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3C192E-BA93-4166-BA8E-2C867C3654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4D5D81-1662-436B-9F0C-A43F87A6733B}"/>
              </a:ext>
            </a:extLst>
          </p:cNvPr>
          <p:cNvSpPr>
            <a:spLocks noGrp="1" noChangeArrowheads="1"/>
          </p:cNvSpPr>
          <p:nvPr>
            <p:ph type="sldNum" sz="quarter" idx="12"/>
          </p:nvPr>
        </p:nvSpPr>
        <p:spPr>
          <a:ln/>
        </p:spPr>
        <p:txBody>
          <a:bodyPr/>
          <a:lstStyle>
            <a:lvl1pPr>
              <a:defRPr/>
            </a:lvl1pPr>
          </a:lstStyle>
          <a:p>
            <a:fld id="{BFB99197-F7DF-43C2-AB32-2592110A6178}" type="slidenum">
              <a:rPr lang="en-US" altLang="en-US"/>
              <a:pPr/>
              <a:t>‹#›</a:t>
            </a:fld>
            <a:endParaRPr lang="en-US" altLang="en-US"/>
          </a:p>
        </p:txBody>
      </p:sp>
    </p:spTree>
    <p:extLst>
      <p:ext uri="{BB962C8B-B14F-4D97-AF65-F5344CB8AC3E}">
        <p14:creationId xmlns:p14="http://schemas.microsoft.com/office/powerpoint/2010/main" val="1504784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6956AC4-F9B5-4C0C-AF4F-FE5EEA22E11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061FCF1-4C57-4883-ABBC-271A717F21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1BF9E1D-330E-45BF-9180-3622A620D9EC}"/>
              </a:ext>
            </a:extLst>
          </p:cNvPr>
          <p:cNvSpPr>
            <a:spLocks noGrp="1" noChangeArrowheads="1"/>
          </p:cNvSpPr>
          <p:nvPr>
            <p:ph type="sldNum" sz="quarter" idx="12"/>
          </p:nvPr>
        </p:nvSpPr>
        <p:spPr>
          <a:ln/>
        </p:spPr>
        <p:txBody>
          <a:bodyPr/>
          <a:lstStyle>
            <a:lvl1pPr>
              <a:defRPr/>
            </a:lvl1pPr>
          </a:lstStyle>
          <a:p>
            <a:fld id="{3A35F71A-436E-494C-AA5E-BD1097E254D9}" type="slidenum">
              <a:rPr lang="en-US" altLang="en-US"/>
              <a:pPr/>
              <a:t>‹#›</a:t>
            </a:fld>
            <a:endParaRPr lang="en-US" altLang="en-US"/>
          </a:p>
        </p:txBody>
      </p:sp>
    </p:spTree>
    <p:extLst>
      <p:ext uri="{BB962C8B-B14F-4D97-AF65-F5344CB8AC3E}">
        <p14:creationId xmlns:p14="http://schemas.microsoft.com/office/powerpoint/2010/main" val="3542075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0FED7B7-437E-4189-AC2C-938B1EF14D2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8AC5123-3569-4F78-82EE-DE4D4943FF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091A605-C28A-41C8-A781-60D61170BCDB}"/>
              </a:ext>
            </a:extLst>
          </p:cNvPr>
          <p:cNvSpPr>
            <a:spLocks noGrp="1" noChangeArrowheads="1"/>
          </p:cNvSpPr>
          <p:nvPr>
            <p:ph type="sldNum" sz="quarter" idx="12"/>
          </p:nvPr>
        </p:nvSpPr>
        <p:spPr>
          <a:ln/>
        </p:spPr>
        <p:txBody>
          <a:bodyPr/>
          <a:lstStyle>
            <a:lvl1pPr>
              <a:defRPr/>
            </a:lvl1pPr>
          </a:lstStyle>
          <a:p>
            <a:fld id="{DF0B9DD9-A97B-4150-8F87-4B88C7FEA1BB}" type="slidenum">
              <a:rPr lang="en-US" altLang="en-US"/>
              <a:pPr/>
              <a:t>‹#›</a:t>
            </a:fld>
            <a:endParaRPr lang="en-US" altLang="en-US"/>
          </a:p>
        </p:txBody>
      </p:sp>
    </p:spTree>
    <p:extLst>
      <p:ext uri="{BB962C8B-B14F-4D97-AF65-F5344CB8AC3E}">
        <p14:creationId xmlns:p14="http://schemas.microsoft.com/office/powerpoint/2010/main" val="437226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E04FDE-9448-4C58-BF5D-E79B018A1EC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C5F692A-6F3A-4784-B16A-534E59D4DB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04FE543-3874-4C9C-8B9D-B1D8A20AD79C}"/>
              </a:ext>
            </a:extLst>
          </p:cNvPr>
          <p:cNvSpPr>
            <a:spLocks noGrp="1" noChangeArrowheads="1"/>
          </p:cNvSpPr>
          <p:nvPr>
            <p:ph type="sldNum" sz="quarter" idx="12"/>
          </p:nvPr>
        </p:nvSpPr>
        <p:spPr>
          <a:ln/>
        </p:spPr>
        <p:txBody>
          <a:bodyPr/>
          <a:lstStyle>
            <a:lvl1pPr>
              <a:defRPr/>
            </a:lvl1pPr>
          </a:lstStyle>
          <a:p>
            <a:fld id="{DDBBDA68-2908-4F8E-A521-636CBCF44575}" type="slidenum">
              <a:rPr lang="en-US" altLang="en-US"/>
              <a:pPr/>
              <a:t>‹#›</a:t>
            </a:fld>
            <a:endParaRPr lang="en-US" altLang="en-US"/>
          </a:p>
        </p:txBody>
      </p:sp>
    </p:spTree>
    <p:extLst>
      <p:ext uri="{BB962C8B-B14F-4D97-AF65-F5344CB8AC3E}">
        <p14:creationId xmlns:p14="http://schemas.microsoft.com/office/powerpoint/2010/main" val="234313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9832-9E86-4F6E-9EA9-B00D8D2128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61216-AFFC-4B2D-86B1-2090000DC2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07729-8A35-4BD3-866F-093A1781A2CE}"/>
              </a:ext>
            </a:extLst>
          </p:cNvPr>
          <p:cNvSpPr>
            <a:spLocks noGrp="1"/>
          </p:cNvSpPr>
          <p:nvPr>
            <p:ph type="dt" sz="half" idx="10"/>
          </p:nvPr>
        </p:nvSpPr>
        <p:spPr/>
        <p:txBody>
          <a:bodyPr/>
          <a:lstStyle/>
          <a:p>
            <a:fld id="{C26207B0-1AD1-4D34-849E-985C305B6817}" type="datetimeFigureOut">
              <a:rPr lang="en-US" smtClean="0"/>
              <a:t>3/30/2022</a:t>
            </a:fld>
            <a:endParaRPr lang="en-US"/>
          </a:p>
        </p:txBody>
      </p:sp>
      <p:sp>
        <p:nvSpPr>
          <p:cNvPr id="5" name="Footer Placeholder 4">
            <a:extLst>
              <a:ext uri="{FF2B5EF4-FFF2-40B4-BE49-F238E27FC236}">
                <a16:creationId xmlns:a16="http://schemas.microsoft.com/office/drawing/2014/main" id="{07786778-108E-4626-90EB-EA9DD5B9E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B9E6F8-C132-441F-9E24-9C9529CCDAEA}"/>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512800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6441DA5-CBA9-433C-AE29-619C59FE08E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7B9FEBB-40FA-40C9-A82F-3BE5323C3C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D80F012-54D3-4FD7-942C-D7B1BBABF484}"/>
              </a:ext>
            </a:extLst>
          </p:cNvPr>
          <p:cNvSpPr>
            <a:spLocks noGrp="1" noChangeArrowheads="1"/>
          </p:cNvSpPr>
          <p:nvPr>
            <p:ph type="sldNum" sz="quarter" idx="12"/>
          </p:nvPr>
        </p:nvSpPr>
        <p:spPr>
          <a:ln/>
        </p:spPr>
        <p:txBody>
          <a:bodyPr/>
          <a:lstStyle>
            <a:lvl1pPr>
              <a:defRPr/>
            </a:lvl1pPr>
          </a:lstStyle>
          <a:p>
            <a:fld id="{963A386D-A273-4EE0-977D-8D2465A42914}" type="slidenum">
              <a:rPr lang="en-US" altLang="en-US"/>
              <a:pPr/>
              <a:t>‹#›</a:t>
            </a:fld>
            <a:endParaRPr lang="en-US" altLang="en-US"/>
          </a:p>
        </p:txBody>
      </p:sp>
    </p:spTree>
    <p:extLst>
      <p:ext uri="{BB962C8B-B14F-4D97-AF65-F5344CB8AC3E}">
        <p14:creationId xmlns:p14="http://schemas.microsoft.com/office/powerpoint/2010/main" val="3565470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3180829-D0D7-43CB-8231-0AE5D8B4D36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28982D7-DC43-4EA1-A721-1294ECCABE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0A75EA-48F1-4E84-A9A8-5B931AAB530D}"/>
              </a:ext>
            </a:extLst>
          </p:cNvPr>
          <p:cNvSpPr>
            <a:spLocks noGrp="1" noChangeArrowheads="1"/>
          </p:cNvSpPr>
          <p:nvPr>
            <p:ph type="sldNum" sz="quarter" idx="12"/>
          </p:nvPr>
        </p:nvSpPr>
        <p:spPr>
          <a:ln/>
        </p:spPr>
        <p:txBody>
          <a:bodyPr/>
          <a:lstStyle>
            <a:lvl1pPr>
              <a:defRPr/>
            </a:lvl1pPr>
          </a:lstStyle>
          <a:p>
            <a:fld id="{FB303763-B404-45FC-B73E-B47AD527D11D}" type="slidenum">
              <a:rPr lang="en-US" altLang="en-US"/>
              <a:pPr/>
              <a:t>‹#›</a:t>
            </a:fld>
            <a:endParaRPr lang="en-US" altLang="en-US"/>
          </a:p>
        </p:txBody>
      </p:sp>
    </p:spTree>
    <p:extLst>
      <p:ext uri="{BB962C8B-B14F-4D97-AF65-F5344CB8AC3E}">
        <p14:creationId xmlns:p14="http://schemas.microsoft.com/office/powerpoint/2010/main" val="531615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3412CE-CCBE-465A-89E4-70CF89F9E9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5896AE-371F-4D2C-88B8-F953A91D1C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95146F-FCD7-486C-97DC-8578709E5047}"/>
              </a:ext>
            </a:extLst>
          </p:cNvPr>
          <p:cNvSpPr>
            <a:spLocks noGrp="1" noChangeArrowheads="1"/>
          </p:cNvSpPr>
          <p:nvPr>
            <p:ph type="sldNum" sz="quarter" idx="12"/>
          </p:nvPr>
        </p:nvSpPr>
        <p:spPr>
          <a:ln/>
        </p:spPr>
        <p:txBody>
          <a:bodyPr/>
          <a:lstStyle>
            <a:lvl1pPr>
              <a:defRPr/>
            </a:lvl1pPr>
          </a:lstStyle>
          <a:p>
            <a:fld id="{C5FECD7F-C2AF-43BD-89AD-AB0AF289F8C3}" type="slidenum">
              <a:rPr lang="en-US" altLang="en-US"/>
              <a:pPr/>
              <a:t>‹#›</a:t>
            </a:fld>
            <a:endParaRPr lang="en-US" altLang="en-US"/>
          </a:p>
        </p:txBody>
      </p:sp>
    </p:spTree>
    <p:extLst>
      <p:ext uri="{BB962C8B-B14F-4D97-AF65-F5344CB8AC3E}">
        <p14:creationId xmlns:p14="http://schemas.microsoft.com/office/powerpoint/2010/main" val="3173205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550996-6CD7-4C24-BEF2-0493DF0C89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3F47DE-B40E-4FE4-8AA5-AD6BA4ED9B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790525-81EA-4AC2-A248-005DC62803DA}"/>
              </a:ext>
            </a:extLst>
          </p:cNvPr>
          <p:cNvSpPr>
            <a:spLocks noGrp="1" noChangeArrowheads="1"/>
          </p:cNvSpPr>
          <p:nvPr>
            <p:ph type="sldNum" sz="quarter" idx="12"/>
          </p:nvPr>
        </p:nvSpPr>
        <p:spPr>
          <a:ln/>
        </p:spPr>
        <p:txBody>
          <a:bodyPr/>
          <a:lstStyle>
            <a:lvl1pPr>
              <a:defRPr/>
            </a:lvl1pPr>
          </a:lstStyle>
          <a:p>
            <a:fld id="{2ED9D2E7-2D64-47C4-8D20-810265CEE934}" type="slidenum">
              <a:rPr lang="en-US" altLang="en-US"/>
              <a:pPr/>
              <a:t>‹#›</a:t>
            </a:fld>
            <a:endParaRPr lang="en-US" altLang="en-US"/>
          </a:p>
        </p:txBody>
      </p:sp>
    </p:spTree>
    <p:extLst>
      <p:ext uri="{BB962C8B-B14F-4D97-AF65-F5344CB8AC3E}">
        <p14:creationId xmlns:p14="http://schemas.microsoft.com/office/powerpoint/2010/main" val="916632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A61B8AF-92D7-4131-9A73-980997637DB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0825A1C-EB3B-443B-8078-211C76DD61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0FD22BC-40A0-4C81-ADBE-432495DB3C74}"/>
              </a:ext>
            </a:extLst>
          </p:cNvPr>
          <p:cNvSpPr>
            <a:spLocks noGrp="1" noChangeArrowheads="1"/>
          </p:cNvSpPr>
          <p:nvPr>
            <p:ph type="sldNum" sz="quarter" idx="12"/>
          </p:nvPr>
        </p:nvSpPr>
        <p:spPr>
          <a:ln/>
        </p:spPr>
        <p:txBody>
          <a:bodyPr/>
          <a:lstStyle>
            <a:lvl1pPr>
              <a:defRPr/>
            </a:lvl1pPr>
          </a:lstStyle>
          <a:p>
            <a:fld id="{12D0920D-753F-4611-9AED-BF9C9C6F06EC}" type="slidenum">
              <a:rPr lang="en-US" altLang="en-US"/>
              <a:pPr/>
              <a:t>‹#›</a:t>
            </a:fld>
            <a:endParaRPr lang="en-US" altLang="en-US"/>
          </a:p>
        </p:txBody>
      </p:sp>
    </p:spTree>
    <p:extLst>
      <p:ext uri="{BB962C8B-B14F-4D97-AF65-F5344CB8AC3E}">
        <p14:creationId xmlns:p14="http://schemas.microsoft.com/office/powerpoint/2010/main" val="1175202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DC9D2F1-58AB-4266-A5CF-7F7BBB42008B}"/>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B887A738-7C44-4E68-8AAF-35FCB17E5C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59123885-8CE9-477B-A5C0-38886336968C}"/>
              </a:ext>
            </a:extLst>
          </p:cNvPr>
          <p:cNvSpPr>
            <a:spLocks noGrp="1" noChangeArrowheads="1"/>
          </p:cNvSpPr>
          <p:nvPr>
            <p:ph type="sldNum" sz="quarter" idx="12"/>
          </p:nvPr>
        </p:nvSpPr>
        <p:spPr>
          <a:ln/>
        </p:spPr>
        <p:txBody>
          <a:bodyPr/>
          <a:lstStyle>
            <a:lvl1pPr>
              <a:defRPr/>
            </a:lvl1pPr>
          </a:lstStyle>
          <a:p>
            <a:fld id="{352F987E-8796-4B46-8679-EB92B2443BB3}" type="slidenum">
              <a:rPr lang="en-US" altLang="en-US"/>
              <a:pPr/>
              <a:t>‹#›</a:t>
            </a:fld>
            <a:endParaRPr lang="en-US" altLang="en-US"/>
          </a:p>
        </p:txBody>
      </p:sp>
    </p:spTree>
    <p:extLst>
      <p:ext uri="{BB962C8B-B14F-4D97-AF65-F5344CB8AC3E}">
        <p14:creationId xmlns:p14="http://schemas.microsoft.com/office/powerpoint/2010/main" val="3367300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7F62E-87C4-4B50-BCE6-D84A1174ED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39C47D-F580-4EF5-A485-D66D35A4B8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6D451F-A54B-477F-93E1-8433855C4BF7}"/>
              </a:ext>
            </a:extLst>
          </p:cNvPr>
          <p:cNvSpPr>
            <a:spLocks noGrp="1"/>
          </p:cNvSpPr>
          <p:nvPr>
            <p:ph type="dt" sz="half" idx="10"/>
          </p:nvPr>
        </p:nvSpPr>
        <p:spPr/>
        <p:txBody>
          <a:bodyPr/>
          <a:lstStyle/>
          <a:p>
            <a:fld id="{C26207B0-1AD1-4D34-849E-985C305B6817}" type="datetimeFigureOut">
              <a:rPr lang="en-US" smtClean="0"/>
              <a:t>3/30/2022</a:t>
            </a:fld>
            <a:endParaRPr lang="en-US"/>
          </a:p>
        </p:txBody>
      </p:sp>
      <p:sp>
        <p:nvSpPr>
          <p:cNvPr id="5" name="Footer Placeholder 4">
            <a:extLst>
              <a:ext uri="{FF2B5EF4-FFF2-40B4-BE49-F238E27FC236}">
                <a16:creationId xmlns:a16="http://schemas.microsoft.com/office/drawing/2014/main" id="{09F7D3BA-9EE5-4EB9-9029-073A61D29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8E670F-7364-4C52-9831-53951B400E2A}"/>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4142630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26139-7DE8-4140-BC10-3F2C97ECC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23B852-227E-4302-901B-EBA43BE89E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A6C1AC-FDBD-44E9-BCF3-8DCB238FD3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63522D-C68E-4781-97C0-2DFF28C94F5A}"/>
              </a:ext>
            </a:extLst>
          </p:cNvPr>
          <p:cNvSpPr>
            <a:spLocks noGrp="1"/>
          </p:cNvSpPr>
          <p:nvPr>
            <p:ph type="dt" sz="half" idx="10"/>
          </p:nvPr>
        </p:nvSpPr>
        <p:spPr/>
        <p:txBody>
          <a:bodyPr/>
          <a:lstStyle/>
          <a:p>
            <a:fld id="{C26207B0-1AD1-4D34-849E-985C305B6817}" type="datetimeFigureOut">
              <a:rPr lang="en-US" smtClean="0"/>
              <a:t>3/30/2022</a:t>
            </a:fld>
            <a:endParaRPr lang="en-US"/>
          </a:p>
        </p:txBody>
      </p:sp>
      <p:sp>
        <p:nvSpPr>
          <p:cNvPr id="6" name="Footer Placeholder 5">
            <a:extLst>
              <a:ext uri="{FF2B5EF4-FFF2-40B4-BE49-F238E27FC236}">
                <a16:creationId xmlns:a16="http://schemas.microsoft.com/office/drawing/2014/main" id="{BE398085-B25C-43C6-A393-EE180706BF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2EA43-4D71-435F-8D6C-D23EE72FF0BE}"/>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319324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319C1-472C-442E-99E1-16EAA73C90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99580E-05C4-48DF-9E59-300D3CD6C3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C26DA4-5C7A-4560-8C93-BF10BB935B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BF9147-9109-4BFE-8A7E-8A62DB513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8E2EA3-0F04-44A2-910A-B2D8D09F62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7FE880-F433-4759-B2FF-D1E10539F417}"/>
              </a:ext>
            </a:extLst>
          </p:cNvPr>
          <p:cNvSpPr>
            <a:spLocks noGrp="1"/>
          </p:cNvSpPr>
          <p:nvPr>
            <p:ph type="dt" sz="half" idx="10"/>
          </p:nvPr>
        </p:nvSpPr>
        <p:spPr/>
        <p:txBody>
          <a:bodyPr/>
          <a:lstStyle/>
          <a:p>
            <a:fld id="{C26207B0-1AD1-4D34-849E-985C305B6817}" type="datetimeFigureOut">
              <a:rPr lang="en-US" smtClean="0"/>
              <a:t>3/30/2022</a:t>
            </a:fld>
            <a:endParaRPr lang="en-US"/>
          </a:p>
        </p:txBody>
      </p:sp>
      <p:sp>
        <p:nvSpPr>
          <p:cNvPr id="8" name="Footer Placeholder 7">
            <a:extLst>
              <a:ext uri="{FF2B5EF4-FFF2-40B4-BE49-F238E27FC236}">
                <a16:creationId xmlns:a16="http://schemas.microsoft.com/office/drawing/2014/main" id="{B6C86346-E355-444F-BCEB-8C5EBB7B17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0A4F91-E50D-48BB-B8F9-F946F1A2D544}"/>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263052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DE3AA-3B01-419A-BA57-972E6E3352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2C6E5B-DA3D-4D5F-AA01-E990ED1C435C}"/>
              </a:ext>
            </a:extLst>
          </p:cNvPr>
          <p:cNvSpPr>
            <a:spLocks noGrp="1"/>
          </p:cNvSpPr>
          <p:nvPr>
            <p:ph type="dt" sz="half" idx="10"/>
          </p:nvPr>
        </p:nvSpPr>
        <p:spPr/>
        <p:txBody>
          <a:bodyPr/>
          <a:lstStyle/>
          <a:p>
            <a:fld id="{C26207B0-1AD1-4D34-849E-985C305B6817}" type="datetimeFigureOut">
              <a:rPr lang="en-US" smtClean="0"/>
              <a:t>3/30/2022</a:t>
            </a:fld>
            <a:endParaRPr lang="en-US"/>
          </a:p>
        </p:txBody>
      </p:sp>
      <p:sp>
        <p:nvSpPr>
          <p:cNvPr id="4" name="Footer Placeholder 3">
            <a:extLst>
              <a:ext uri="{FF2B5EF4-FFF2-40B4-BE49-F238E27FC236}">
                <a16:creationId xmlns:a16="http://schemas.microsoft.com/office/drawing/2014/main" id="{1398E851-EDEB-483C-B8AB-CA3432A058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596183-1DEB-4C4A-AC94-82744DA7B46A}"/>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1147900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CD6A28-6708-4A7D-AD7F-BC3D101BB112}"/>
              </a:ext>
            </a:extLst>
          </p:cNvPr>
          <p:cNvSpPr>
            <a:spLocks noGrp="1"/>
          </p:cNvSpPr>
          <p:nvPr>
            <p:ph type="dt" sz="half" idx="10"/>
          </p:nvPr>
        </p:nvSpPr>
        <p:spPr/>
        <p:txBody>
          <a:bodyPr/>
          <a:lstStyle/>
          <a:p>
            <a:fld id="{C26207B0-1AD1-4D34-849E-985C305B6817}" type="datetimeFigureOut">
              <a:rPr lang="en-US" smtClean="0"/>
              <a:t>3/30/2022</a:t>
            </a:fld>
            <a:endParaRPr lang="en-US"/>
          </a:p>
        </p:txBody>
      </p:sp>
      <p:sp>
        <p:nvSpPr>
          <p:cNvPr id="3" name="Footer Placeholder 2">
            <a:extLst>
              <a:ext uri="{FF2B5EF4-FFF2-40B4-BE49-F238E27FC236}">
                <a16:creationId xmlns:a16="http://schemas.microsoft.com/office/drawing/2014/main" id="{CF308BFC-5192-494A-8971-A6FAA86766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E05E70-D608-46D2-9C45-FABB8311E1C5}"/>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3150822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89E3D-2071-4262-A420-316A1F07E0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937352-619E-41EF-94D1-6FDB79C9CC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BE0B2E-152E-4F10-9E96-F27CC0FEDD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8F57CA-F0E2-4272-BD0B-2F7B209C23C6}"/>
              </a:ext>
            </a:extLst>
          </p:cNvPr>
          <p:cNvSpPr>
            <a:spLocks noGrp="1"/>
          </p:cNvSpPr>
          <p:nvPr>
            <p:ph type="dt" sz="half" idx="10"/>
          </p:nvPr>
        </p:nvSpPr>
        <p:spPr/>
        <p:txBody>
          <a:bodyPr/>
          <a:lstStyle/>
          <a:p>
            <a:fld id="{C26207B0-1AD1-4D34-849E-985C305B6817}" type="datetimeFigureOut">
              <a:rPr lang="en-US" smtClean="0"/>
              <a:t>3/30/2022</a:t>
            </a:fld>
            <a:endParaRPr lang="en-US"/>
          </a:p>
        </p:txBody>
      </p:sp>
      <p:sp>
        <p:nvSpPr>
          <p:cNvPr id="6" name="Footer Placeholder 5">
            <a:extLst>
              <a:ext uri="{FF2B5EF4-FFF2-40B4-BE49-F238E27FC236}">
                <a16:creationId xmlns:a16="http://schemas.microsoft.com/office/drawing/2014/main" id="{AD427F68-FF75-49D2-81BB-0EA61E0CE2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713AEA-96CD-483C-B805-13D2189382F3}"/>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216104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45F64-216E-4BB2-98A2-CD27FDDF3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3D1D23-B5F5-4D92-B154-70A9F1C7B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53B902-EA16-47DD-B4E2-DB2021EBE6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6D251D-0E05-4345-9B97-BF8D8BE10C1A}"/>
              </a:ext>
            </a:extLst>
          </p:cNvPr>
          <p:cNvSpPr>
            <a:spLocks noGrp="1"/>
          </p:cNvSpPr>
          <p:nvPr>
            <p:ph type="dt" sz="half" idx="10"/>
          </p:nvPr>
        </p:nvSpPr>
        <p:spPr/>
        <p:txBody>
          <a:bodyPr/>
          <a:lstStyle/>
          <a:p>
            <a:fld id="{C26207B0-1AD1-4D34-849E-985C305B6817}" type="datetimeFigureOut">
              <a:rPr lang="en-US" smtClean="0"/>
              <a:t>3/30/2022</a:t>
            </a:fld>
            <a:endParaRPr lang="en-US"/>
          </a:p>
        </p:txBody>
      </p:sp>
      <p:sp>
        <p:nvSpPr>
          <p:cNvPr id="6" name="Footer Placeholder 5">
            <a:extLst>
              <a:ext uri="{FF2B5EF4-FFF2-40B4-BE49-F238E27FC236}">
                <a16:creationId xmlns:a16="http://schemas.microsoft.com/office/drawing/2014/main" id="{6F561615-EE48-4FA1-9171-0B12386958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105782-790D-47DE-86F2-C76B31715962}"/>
              </a:ext>
            </a:extLst>
          </p:cNvPr>
          <p:cNvSpPr>
            <a:spLocks noGrp="1"/>
          </p:cNvSpPr>
          <p:nvPr>
            <p:ph type="sldNum" sz="quarter" idx="12"/>
          </p:nvPr>
        </p:nvSpPr>
        <p:spPr/>
        <p:txBody>
          <a:bodyPr/>
          <a:lstStyle/>
          <a:p>
            <a:fld id="{BB9D7FA4-1EFA-4FEB-AA95-9C87E3CD4B27}" type="slidenum">
              <a:rPr lang="en-US" smtClean="0"/>
              <a:t>‹#›</a:t>
            </a:fld>
            <a:endParaRPr lang="en-US"/>
          </a:p>
        </p:txBody>
      </p:sp>
    </p:spTree>
    <p:extLst>
      <p:ext uri="{BB962C8B-B14F-4D97-AF65-F5344CB8AC3E}">
        <p14:creationId xmlns:p14="http://schemas.microsoft.com/office/powerpoint/2010/main" val="3263090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2A63D1-8BAE-4098-B8F6-73184EDD69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3B3764-98BE-4672-A579-C0F0F31EBE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105ECD-E8C5-44DC-9931-79E8AE49A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207B0-1AD1-4D34-849E-985C305B6817}" type="datetimeFigureOut">
              <a:rPr lang="en-US" smtClean="0"/>
              <a:t>3/30/2022</a:t>
            </a:fld>
            <a:endParaRPr lang="en-US"/>
          </a:p>
        </p:txBody>
      </p:sp>
      <p:sp>
        <p:nvSpPr>
          <p:cNvPr id="5" name="Footer Placeholder 4">
            <a:extLst>
              <a:ext uri="{FF2B5EF4-FFF2-40B4-BE49-F238E27FC236}">
                <a16:creationId xmlns:a16="http://schemas.microsoft.com/office/drawing/2014/main" id="{FF2BFFFB-F686-4DA2-B319-D36BD486CD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FAFD27-CD20-4F74-B277-F5AD0BC823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9D7FA4-1EFA-4FEB-AA95-9C87E3CD4B27}" type="slidenum">
              <a:rPr lang="en-US" smtClean="0"/>
              <a:t>‹#›</a:t>
            </a:fld>
            <a:endParaRPr lang="en-US"/>
          </a:p>
        </p:txBody>
      </p:sp>
    </p:spTree>
    <p:extLst>
      <p:ext uri="{BB962C8B-B14F-4D97-AF65-F5344CB8AC3E}">
        <p14:creationId xmlns:p14="http://schemas.microsoft.com/office/powerpoint/2010/main" val="786172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B68AA6C-478F-44FD-ADF4-E8FE582C655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8CE282C-9424-4711-8610-5319DD035C3C}"/>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C33925E-2B09-45C4-BC27-3BEEE97D74EC}"/>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1F9145A5-FB0A-4723-B742-D26DD82C2DAE}"/>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C269DDC5-1061-490A-87EF-038EB62869D9}"/>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4342A279-0A39-4292-B9CB-4017E3CBF7F2}" type="slidenum">
              <a:rPr lang="en-US" altLang="en-US"/>
              <a:pPr/>
              <a:t>‹#›</a:t>
            </a:fld>
            <a:endParaRPr lang="en-US" altLang="en-US"/>
          </a:p>
        </p:txBody>
      </p:sp>
    </p:spTree>
    <p:extLst>
      <p:ext uri="{BB962C8B-B14F-4D97-AF65-F5344CB8AC3E}">
        <p14:creationId xmlns:p14="http://schemas.microsoft.com/office/powerpoint/2010/main" val="19694865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5" Type="http://schemas.openxmlformats.org/officeDocument/2006/relationships/image" Target="../media/image59.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5.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0.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9.jpeg"/><Relationship Id="rId5" Type="http://schemas.openxmlformats.org/officeDocument/2006/relationships/image" Target="../media/image63.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a367.yahoofs.com/lifestory/htxqpHyBHxkHX9wqpRUoWH__DOT__E_Q--_1/blog/20091012114519170.jpg?lb_____D6Wc2VckH" TargetMode="External"/><Relationship Id="rId7" Type="http://schemas.openxmlformats.org/officeDocument/2006/relationships/hyperlink" Target="//upload.wikimedia.org/wikipedia/vi/a/a7/X%C3%B3m_nh%E1%BB%8F_tr%C3%AAn_cao_nguy%C3%AAn_M%C6%A1_N%C3%B4ng.jpg" TargetMode="External"/><Relationship Id="rId2" Type="http://schemas.openxmlformats.org/officeDocument/2006/relationships/image" Target="../media/image19.jpeg"/><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5.jpeg"/><Relationship Id="rId4" Type="http://schemas.openxmlformats.org/officeDocument/2006/relationships/image" Target="../media/image20.jpe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3E66F-7FC3-4156-B1D6-D0CD8EE74477}"/>
              </a:ext>
            </a:extLst>
          </p:cNvPr>
          <p:cNvSpPr>
            <a:spLocks noGrp="1"/>
          </p:cNvSpPr>
          <p:nvPr>
            <p:ph type="title"/>
          </p:nvPr>
        </p:nvSpPr>
        <p:spPr>
          <a:xfrm>
            <a:off x="97972" y="246013"/>
            <a:ext cx="12094028" cy="1325563"/>
          </a:xfrm>
          <a:solidFill>
            <a:schemeClr val="accent5">
              <a:lumMod val="20000"/>
              <a:lumOff val="80000"/>
            </a:schemeClr>
          </a:solidFill>
        </p:spPr>
        <p:txBody>
          <a:bodyPr>
            <a:normAutofit/>
          </a:bodyPr>
          <a:lstStyle/>
          <a:p>
            <a:pPr algn="ctr"/>
            <a:r>
              <a:rPr lang="en-US" sz="5400" b="1" dirty="0">
                <a:solidFill>
                  <a:srgbClr val="C00000"/>
                </a:solidFill>
                <a:latin typeface="#9Slide03 SVNNeutraface 2" panose="02000600040000020004" pitchFamily="2" charset="0"/>
                <a:ea typeface="#9Slide05 SVNQuarzo" panose="04000000000000000000" pitchFamily="82" charset="0"/>
              </a:rPr>
              <a:t>CHO MỘT TIẾT HỌC SINH ĐỘNG</a:t>
            </a:r>
          </a:p>
        </p:txBody>
      </p:sp>
      <p:sp>
        <p:nvSpPr>
          <p:cNvPr id="3" name="Content Placeholder 2">
            <a:extLst>
              <a:ext uri="{FF2B5EF4-FFF2-40B4-BE49-F238E27FC236}">
                <a16:creationId xmlns:a16="http://schemas.microsoft.com/office/drawing/2014/main" id="{995EDD55-CDA6-4832-9368-D879052E088C}"/>
              </a:ext>
            </a:extLst>
          </p:cNvPr>
          <p:cNvSpPr>
            <a:spLocks noGrp="1"/>
          </p:cNvSpPr>
          <p:nvPr>
            <p:ph idx="1"/>
          </p:nvPr>
        </p:nvSpPr>
        <p:spPr>
          <a:xfrm>
            <a:off x="4973402" y="5494833"/>
            <a:ext cx="3579297" cy="798050"/>
          </a:xfrm>
          <a:solidFill>
            <a:schemeClr val="accent2">
              <a:lumMod val="20000"/>
              <a:lumOff val="80000"/>
            </a:schemeClr>
          </a:solidFill>
        </p:spPr>
        <p:txBody>
          <a:bodyPr anchor="ctr">
            <a:normAutofit fontScale="92500"/>
          </a:bodyPr>
          <a:lstStyle/>
          <a:p>
            <a:pPr marL="0" indent="0" algn="ctr">
              <a:buNone/>
            </a:pPr>
            <a:r>
              <a:rPr lang="en-US" sz="3200" b="1" dirty="0" err="1">
                <a:latin typeface="Tahoma" panose="020B0604030504040204" pitchFamily="34" charset="0"/>
                <a:ea typeface="Tahoma" panose="020B0604030504040204" pitchFamily="34" charset="0"/>
                <a:cs typeface="Tahoma" panose="020B0604030504040204" pitchFamily="34" charset="0"/>
              </a:rPr>
              <a:t>Hợp</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tác</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hiệu</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quả</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2">
            <a:extLst>
              <a:ext uri="{FF2B5EF4-FFF2-40B4-BE49-F238E27FC236}">
                <a16:creationId xmlns:a16="http://schemas.microsoft.com/office/drawing/2014/main" id="{952C0805-F28D-4AF8-88E9-F3219B410354}"/>
              </a:ext>
            </a:extLst>
          </p:cNvPr>
          <p:cNvSpPr txBox="1">
            <a:spLocks/>
          </p:cNvSpPr>
          <p:nvPr/>
        </p:nvSpPr>
        <p:spPr>
          <a:xfrm>
            <a:off x="685800" y="5489860"/>
            <a:ext cx="3332343" cy="798050"/>
          </a:xfrm>
          <a:prstGeom prst="rect">
            <a:avLst/>
          </a:prstGeom>
          <a:solidFill>
            <a:schemeClr val="accent2">
              <a:lumMod val="20000"/>
              <a:lumOff val="80000"/>
            </a:schemeClr>
          </a:solidFill>
        </p:spPr>
        <p:txBody>
          <a:bodyPr vert="horz" lIns="91440" tIns="45720" rIns="91440" bIns="45720" rtlCol="0" anchor="ctr">
            <a:normAutofit fontScale="92500"/>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err="1">
                <a:latin typeface="Tahoma" panose="020B0604030504040204" pitchFamily="34" charset="0"/>
                <a:ea typeface="Tahoma" panose="020B0604030504040204" pitchFamily="34" charset="0"/>
                <a:cs typeface="Tahoma" panose="020B0604030504040204" pitchFamily="34" charset="0"/>
              </a:rPr>
              <a:t>Học</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tập</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tích</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cực</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7172" name="Picture 4" descr="Hậu nghỉ lễ, teen 2k sẽ hết “lười” học ngay với 6 cách đơn giản này!">
            <a:extLst>
              <a:ext uri="{FF2B5EF4-FFF2-40B4-BE49-F238E27FC236}">
                <a16:creationId xmlns:a16="http://schemas.microsoft.com/office/drawing/2014/main" id="{D80F49BD-8822-4237-A51C-BE241C3C11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229" y="2222504"/>
            <a:ext cx="4354286" cy="276905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64CA2D8E-CD3E-405E-9878-EDA5BCB0FBA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13515" y="2069878"/>
            <a:ext cx="4099073" cy="307430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Clip Art Free Clipart Time Clock - 5 O Clock Clipart, HD Png ...">
            <a:extLst>
              <a:ext uri="{FF2B5EF4-FFF2-40B4-BE49-F238E27FC236}">
                <a16:creationId xmlns:a16="http://schemas.microsoft.com/office/drawing/2014/main" id="{C8BC6E98-9E81-42C6-927E-137D4DDFD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7801" y="2260005"/>
            <a:ext cx="2610151" cy="2731553"/>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a:extLst>
              <a:ext uri="{FF2B5EF4-FFF2-40B4-BE49-F238E27FC236}">
                <a16:creationId xmlns:a16="http://schemas.microsoft.com/office/drawing/2014/main" id="{24583905-5B06-4CC6-849D-623D59F67352}"/>
              </a:ext>
            </a:extLst>
          </p:cNvPr>
          <p:cNvSpPr txBox="1">
            <a:spLocks/>
          </p:cNvSpPr>
          <p:nvPr/>
        </p:nvSpPr>
        <p:spPr>
          <a:xfrm>
            <a:off x="9211839" y="5489860"/>
            <a:ext cx="2610151" cy="798050"/>
          </a:xfrm>
          <a:prstGeom prst="rect">
            <a:avLst/>
          </a:prstGeom>
          <a:solidFill>
            <a:schemeClr val="accent2">
              <a:lumMod val="20000"/>
              <a:lumOff val="80000"/>
            </a:schemeClr>
          </a:solidFill>
        </p:spPr>
        <p:txBody>
          <a:bodyPr vert="horz" lIns="91440" tIns="45720" rIns="91440" bIns="45720" rtlCol="0" anchor="ctr">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err="1">
                <a:latin typeface="Tahoma" panose="020B0604030504040204" pitchFamily="34" charset="0"/>
                <a:ea typeface="Tahoma" panose="020B0604030504040204" pitchFamily="34" charset="0"/>
                <a:cs typeface="Tahoma" panose="020B0604030504040204" pitchFamily="34" charset="0"/>
              </a:rPr>
              <a:t>Đúng</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giờ</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25493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17FFD-8401-455F-9ED4-A69118EAB856}"/>
              </a:ext>
            </a:extLst>
          </p:cNvPr>
          <p:cNvSpPr>
            <a:spLocks noGrp="1"/>
          </p:cNvSpPr>
          <p:nvPr>
            <p:ph type="title"/>
          </p:nvPr>
        </p:nvSpPr>
        <p:spPr>
          <a:xfrm>
            <a:off x="-1" y="0"/>
            <a:ext cx="12192001" cy="947057"/>
          </a:xfrm>
          <a:solidFill>
            <a:schemeClr val="accent1">
              <a:lumMod val="50000"/>
            </a:schemeClr>
          </a:solidFill>
        </p:spPr>
        <p:txBody>
          <a:bodyPr>
            <a:noAutofit/>
          </a:bodyPr>
          <a:lstStyle/>
          <a:p>
            <a:pPr algn="ctr"/>
            <a:r>
              <a:rPr lang="en-US" sz="3200" b="1" dirty="0">
                <a:solidFill>
                  <a:srgbClr val="FFFF00"/>
                </a:solidFill>
                <a:latin typeface="Tahoma" panose="020B0604030504040204" pitchFamily="34" charset="0"/>
                <a:ea typeface="Tahoma" panose="020B0604030504040204" pitchFamily="34" charset="0"/>
                <a:cs typeface="Tahoma" panose="020B0604030504040204" pitchFamily="34" charset="0"/>
              </a:rPr>
              <a:t>II. ĐIỀU KIỆN TỰ NHIÊN VÀ TÀI NGUYÊN THIÊN NHIÊN </a:t>
            </a:r>
            <a:endParaRPr lang="en-US" sz="3200" dirty="0"/>
          </a:p>
        </p:txBody>
      </p:sp>
      <p:pic>
        <p:nvPicPr>
          <p:cNvPr id="3" name="Picture 2" descr="Map&#10;&#10;Description automatically generated">
            <a:extLst>
              <a:ext uri="{FF2B5EF4-FFF2-40B4-BE49-F238E27FC236}">
                <a16:creationId xmlns:a16="http://schemas.microsoft.com/office/drawing/2014/main" id="{34CB837B-804E-4526-8C82-4BA94FD46EC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 y="947057"/>
            <a:ext cx="4757058" cy="5910943"/>
          </a:xfrm>
          <a:prstGeom prst="rect">
            <a:avLst/>
          </a:prstGeom>
        </p:spPr>
      </p:pic>
      <p:graphicFrame>
        <p:nvGraphicFramePr>
          <p:cNvPr id="4" name="Table 3">
            <a:extLst>
              <a:ext uri="{FF2B5EF4-FFF2-40B4-BE49-F238E27FC236}">
                <a16:creationId xmlns:a16="http://schemas.microsoft.com/office/drawing/2014/main" id="{F2122A95-8832-4305-BC0D-F2F91AAB5D0E}"/>
              </a:ext>
            </a:extLst>
          </p:cNvPr>
          <p:cNvGraphicFramePr>
            <a:graphicFrameLocks noGrp="1"/>
          </p:cNvGraphicFramePr>
          <p:nvPr>
            <p:extLst>
              <p:ext uri="{D42A27DB-BD31-4B8C-83A1-F6EECF244321}">
                <p14:modId xmlns:p14="http://schemas.microsoft.com/office/powerpoint/2010/main" val="1388593144"/>
              </p:ext>
            </p:extLst>
          </p:nvPr>
        </p:nvGraphicFramePr>
        <p:xfrm>
          <a:off x="4892908" y="1019880"/>
          <a:ext cx="7249884" cy="4313254"/>
        </p:xfrm>
        <a:graphic>
          <a:graphicData uri="http://schemas.openxmlformats.org/drawingml/2006/table">
            <a:tbl>
              <a:tblPr firstRow="1" firstCol="1" bandRow="1">
                <a:tableStyleId>{5C22544A-7EE6-4342-B048-85BDC9FD1C3A}</a:tableStyleId>
              </a:tblPr>
              <a:tblGrid>
                <a:gridCol w="1711676">
                  <a:extLst>
                    <a:ext uri="{9D8B030D-6E8A-4147-A177-3AD203B41FA5}">
                      <a16:colId xmlns:a16="http://schemas.microsoft.com/office/drawing/2014/main" val="2582453338"/>
                    </a:ext>
                  </a:extLst>
                </a:gridCol>
                <a:gridCol w="3757230">
                  <a:extLst>
                    <a:ext uri="{9D8B030D-6E8A-4147-A177-3AD203B41FA5}">
                      <a16:colId xmlns:a16="http://schemas.microsoft.com/office/drawing/2014/main" val="4264223557"/>
                    </a:ext>
                  </a:extLst>
                </a:gridCol>
                <a:gridCol w="1780978">
                  <a:extLst>
                    <a:ext uri="{9D8B030D-6E8A-4147-A177-3AD203B41FA5}">
                      <a16:colId xmlns:a16="http://schemas.microsoft.com/office/drawing/2014/main" val="1825905428"/>
                    </a:ext>
                  </a:extLst>
                </a:gridCol>
              </a:tblGrid>
              <a:tr h="483102">
                <a:tc>
                  <a:txBody>
                    <a:bodyPr/>
                    <a:lstStyle/>
                    <a:p>
                      <a:pPr marL="0" marR="0" algn="ctr">
                        <a:lnSpc>
                          <a:spcPct val="120000"/>
                        </a:lnSpc>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Nhân tố</a:t>
                      </a:r>
                    </a:p>
                  </a:txBody>
                  <a:tcPr marL="68580" marR="68580" marT="0" marB="0"/>
                </a:tc>
                <a:tc>
                  <a:txBody>
                    <a:bodyPr/>
                    <a:lstStyle/>
                    <a:p>
                      <a:pPr marL="0" marR="0" algn="ctr">
                        <a:lnSpc>
                          <a:spcPct val="120000"/>
                        </a:lnSpc>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Thế mạnh</a:t>
                      </a:r>
                    </a:p>
                  </a:txBody>
                  <a:tcPr marL="68580" marR="68580" marT="0" marB="0"/>
                </a:tc>
                <a:tc>
                  <a:txBody>
                    <a:bodyPr/>
                    <a:lstStyle/>
                    <a:p>
                      <a:pPr marL="0" marR="0" algn="ctr">
                        <a:lnSpc>
                          <a:spcPct val="120000"/>
                        </a:lnSpc>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Hạn chế</a:t>
                      </a:r>
                    </a:p>
                  </a:txBody>
                  <a:tcPr marL="68580" marR="68580" marT="0" marB="0"/>
                </a:tc>
                <a:extLst>
                  <a:ext uri="{0D108BD9-81ED-4DB2-BD59-A6C34878D82A}">
                    <a16:rowId xmlns:a16="http://schemas.microsoft.com/office/drawing/2014/main" val="3795352813"/>
                  </a:ext>
                </a:extLst>
              </a:tr>
              <a:tr h="1653464">
                <a:tc>
                  <a:txBody>
                    <a:bodyPr/>
                    <a:lstStyle/>
                    <a:p>
                      <a:pPr marL="0" marR="0" algn="ctr">
                        <a:lnSpc>
                          <a:spcPct val="120000"/>
                        </a:lnSpc>
                        <a:spcBef>
                          <a:spcPts val="0"/>
                        </a:spcBef>
                        <a:spcAft>
                          <a:spcPts val="0"/>
                        </a:spcAft>
                      </a:pPr>
                      <a:r>
                        <a:rPr lang="en-US" sz="2400" dirty="0" err="1">
                          <a:effectLst/>
                          <a:latin typeface="Tahoma" panose="020B0604030504040204" pitchFamily="34" charset="0"/>
                          <a:ea typeface="Tahoma" panose="020B0604030504040204" pitchFamily="34" charset="0"/>
                          <a:cs typeface="Tahoma" panose="020B0604030504040204" pitchFamily="34" charset="0"/>
                        </a:rPr>
                        <a:t>Địa</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hình</a:t>
                      </a: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algn="just">
                        <a:lnSpc>
                          <a:spcPct val="120000"/>
                        </a:lnSpc>
                        <a:spcBef>
                          <a:spcPts val="0"/>
                        </a:spcBef>
                        <a:spcAft>
                          <a:spcPts val="0"/>
                        </a:spcAft>
                      </a:pP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20000"/>
                        </a:lnSpc>
                        <a:spcBef>
                          <a:spcPts val="0"/>
                        </a:spcBef>
                        <a:spcAft>
                          <a:spcPts val="0"/>
                        </a:spcAft>
                      </a:pP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3635456847"/>
                  </a:ext>
                </a:extLst>
              </a:tr>
              <a:tr h="1372786">
                <a:tc>
                  <a:txBody>
                    <a:bodyPr/>
                    <a:lstStyle/>
                    <a:p>
                      <a:pPr marL="0" marR="0" algn="ctr">
                        <a:lnSpc>
                          <a:spcPct val="120000"/>
                        </a:lnSpc>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Khí hậu</a:t>
                      </a:r>
                    </a:p>
                  </a:txBody>
                  <a:tcPr marL="68580" marR="68580" marT="0" marB="0" anchor="ctr"/>
                </a:tc>
                <a:tc>
                  <a:txBody>
                    <a:bodyPr/>
                    <a:lstStyle/>
                    <a:p>
                      <a:pPr marL="0" marR="0" algn="just">
                        <a:lnSpc>
                          <a:spcPct val="120000"/>
                        </a:lnSpc>
                        <a:spcBef>
                          <a:spcPts val="0"/>
                        </a:spcBef>
                        <a:spcAft>
                          <a:spcPts val="0"/>
                        </a:spcAft>
                      </a:pP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20000"/>
                        </a:lnSpc>
                        <a:spcBef>
                          <a:spcPts val="0"/>
                        </a:spcBef>
                        <a:spcAft>
                          <a:spcPts val="0"/>
                        </a:spcAft>
                      </a:pP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2435069409"/>
                  </a:ext>
                </a:extLst>
              </a:tr>
              <a:tr h="803902">
                <a:tc>
                  <a:txBody>
                    <a:bodyPr/>
                    <a:lstStyle/>
                    <a:p>
                      <a:pPr marL="0" marR="0" algn="ctr">
                        <a:lnSpc>
                          <a:spcPct val="120000"/>
                        </a:lnSpc>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Đất trồng</a:t>
                      </a:r>
                    </a:p>
                  </a:txBody>
                  <a:tcPr marL="68580" marR="68580" marT="0" marB="0" anchor="ctr"/>
                </a:tc>
                <a:tc>
                  <a:txBody>
                    <a:bodyPr/>
                    <a:lstStyle/>
                    <a:p>
                      <a:pPr marL="0" marR="0" algn="just">
                        <a:lnSpc>
                          <a:spcPct val="120000"/>
                        </a:lnSpc>
                        <a:spcBef>
                          <a:spcPts val="0"/>
                        </a:spcBef>
                        <a:spcAft>
                          <a:spcPts val="0"/>
                        </a:spcAft>
                      </a:pP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20000"/>
                        </a:lnSpc>
                        <a:spcBef>
                          <a:spcPts val="0"/>
                        </a:spcBef>
                        <a:spcAft>
                          <a:spcPts val="0"/>
                        </a:spcAft>
                      </a:pP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4075529481"/>
                  </a:ext>
                </a:extLst>
              </a:tr>
            </a:tbl>
          </a:graphicData>
        </a:graphic>
      </p:graphicFrame>
      <p:sp>
        <p:nvSpPr>
          <p:cNvPr id="6" name="TextBox 5">
            <a:extLst>
              <a:ext uri="{FF2B5EF4-FFF2-40B4-BE49-F238E27FC236}">
                <a16:creationId xmlns:a16="http://schemas.microsoft.com/office/drawing/2014/main" id="{C26B617E-248C-49C1-B32D-A4446023E456}"/>
              </a:ext>
            </a:extLst>
          </p:cNvPr>
          <p:cNvSpPr txBox="1"/>
          <p:nvPr/>
        </p:nvSpPr>
        <p:spPr>
          <a:xfrm>
            <a:off x="6651166" y="3159503"/>
            <a:ext cx="3483426" cy="1374287"/>
          </a:xfrm>
          <a:prstGeom prst="rect">
            <a:avLst/>
          </a:prstGeom>
          <a:noFill/>
        </p:spPr>
        <p:txBody>
          <a:bodyPr wrap="square">
            <a:spAutoFit/>
          </a:bodyPr>
          <a:lstStyle/>
          <a:p>
            <a:pPr marL="0" marR="0" algn="just">
              <a:lnSpc>
                <a:spcPct val="120000"/>
              </a:lnSpc>
              <a:spcBef>
                <a:spcPts val="0"/>
              </a:spcBef>
              <a:spcAft>
                <a:spcPts val="0"/>
              </a:spcAft>
            </a:pPr>
            <a:r>
              <a:rPr lang="en-US" sz="2400" dirty="0" err="1">
                <a:effectLst/>
                <a:latin typeface="Tahoma" panose="020B0604030504040204" pitchFamily="34" charset="0"/>
                <a:ea typeface="Tahoma" panose="020B0604030504040204" pitchFamily="34" charset="0"/>
                <a:cs typeface="Tahoma" panose="020B0604030504040204" pitchFamily="34" charset="0"/>
              </a:rPr>
              <a:t>Nóng</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ẩm</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cận</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xích</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đạo</a:t>
            </a:r>
            <a:endParaRPr lang="en-US" sz="2400" dirty="0">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20000"/>
              </a:lnSpc>
              <a:spcBef>
                <a:spcPts val="0"/>
              </a:spcBef>
              <a:spcAft>
                <a:spcPts val="0"/>
              </a:spcAft>
            </a:pPr>
            <a:r>
              <a:rPr lang="en-US" sz="2400" dirty="0" err="1">
                <a:effectLst/>
                <a:latin typeface="Tahoma" panose="020B0604030504040204" pitchFamily="34" charset="0"/>
                <a:ea typeface="Tahoma" panose="020B0604030504040204" pitchFamily="34" charset="0"/>
                <a:cs typeface="Tahoma" panose="020B0604030504040204" pitchFamily="34" charset="0"/>
              </a:rPr>
              <a:t>Phân</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hóa</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theo</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độ</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cao</a:t>
            </a:r>
            <a:r>
              <a:rPr lang="en-US" sz="2400" dirty="0">
                <a:effectLst/>
                <a:latin typeface="Tahoma" panose="020B0604030504040204" pitchFamily="34" charset="0"/>
                <a:ea typeface="Tahoma" panose="020B0604030504040204" pitchFamily="34" charset="0"/>
                <a:cs typeface="Tahoma" panose="020B0604030504040204" pitchFamily="34" charset="0"/>
              </a:rPr>
              <a:t> </a:t>
            </a:r>
          </a:p>
          <a:p>
            <a:pPr marL="0" marR="0" algn="just">
              <a:lnSpc>
                <a:spcPct val="120000"/>
              </a:lnSpc>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&gt;&gt;&gt; </a:t>
            </a:r>
            <a:r>
              <a:rPr lang="en-US" sz="2400" dirty="0" err="1">
                <a:effectLst/>
                <a:latin typeface="Tahoma" panose="020B0604030504040204" pitchFamily="34" charset="0"/>
                <a:ea typeface="Tahoma" panose="020B0604030504040204" pitchFamily="34" charset="0"/>
                <a:cs typeface="Tahoma" panose="020B0604030504040204" pitchFamily="34" charset="0"/>
              </a:rPr>
              <a:t>Sản</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xuất</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đa</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dạng</a:t>
            </a:r>
            <a:endParaRPr lang="en-US" sz="2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EFBAC6A1-5F35-4735-B67C-174B58D4835F}"/>
              </a:ext>
            </a:extLst>
          </p:cNvPr>
          <p:cNvSpPr txBox="1"/>
          <p:nvPr/>
        </p:nvSpPr>
        <p:spPr>
          <a:xfrm>
            <a:off x="6651166" y="4676343"/>
            <a:ext cx="3614057" cy="487890"/>
          </a:xfrm>
          <a:prstGeom prst="rect">
            <a:avLst/>
          </a:prstGeom>
          <a:noFill/>
        </p:spPr>
        <p:txBody>
          <a:bodyPr wrap="square">
            <a:spAutoFit/>
          </a:bodyPr>
          <a:lstStyle/>
          <a:p>
            <a:pPr marL="0" marR="0" algn="just">
              <a:lnSpc>
                <a:spcPct val="120000"/>
              </a:lnSpc>
              <a:spcBef>
                <a:spcPts val="0"/>
              </a:spcBef>
              <a:spcAft>
                <a:spcPts val="0"/>
              </a:spcAft>
            </a:pPr>
            <a:r>
              <a:rPr lang="en-US" sz="2400" dirty="0" err="1">
                <a:effectLst/>
                <a:latin typeface="Tahoma" panose="020B0604030504040204" pitchFamily="34" charset="0"/>
                <a:ea typeface="Tahoma" panose="020B0604030504040204" pitchFamily="34" charset="0"/>
                <a:cs typeface="Tahoma" panose="020B0604030504040204" pitchFamily="34" charset="0"/>
              </a:rPr>
              <a:t>Đất</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ferallit</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trên</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đá</a:t>
            </a:r>
            <a:r>
              <a:rPr lang="en-US" sz="2400" dirty="0">
                <a:effectLst/>
                <a:latin typeface="Tahoma" panose="020B0604030504040204" pitchFamily="34" charset="0"/>
                <a:ea typeface="Tahoma" panose="020B0604030504040204" pitchFamily="34" charset="0"/>
                <a:cs typeface="Tahoma" panose="020B0604030504040204" pitchFamily="34" charset="0"/>
              </a:rPr>
              <a:t> badan</a:t>
            </a:r>
          </a:p>
        </p:txBody>
      </p:sp>
      <p:sp>
        <p:nvSpPr>
          <p:cNvPr id="12" name="TextBox 11">
            <a:extLst>
              <a:ext uri="{FF2B5EF4-FFF2-40B4-BE49-F238E27FC236}">
                <a16:creationId xmlns:a16="http://schemas.microsoft.com/office/drawing/2014/main" id="{BE986AE3-A79C-495B-B4F5-AFF4DFFFB742}"/>
              </a:ext>
            </a:extLst>
          </p:cNvPr>
          <p:cNvSpPr txBox="1"/>
          <p:nvPr/>
        </p:nvSpPr>
        <p:spPr>
          <a:xfrm>
            <a:off x="6574970" y="1485683"/>
            <a:ext cx="3614057" cy="1569660"/>
          </a:xfrm>
          <a:prstGeom prst="rect">
            <a:avLst/>
          </a:prstGeom>
          <a:noFill/>
        </p:spPr>
        <p:txBody>
          <a:bodyPr wrap="square">
            <a:spAutoFit/>
          </a:bodyPr>
          <a:lstStyle/>
          <a:p>
            <a:pPr algn="just"/>
            <a:r>
              <a:rPr lang="en-US" sz="2400" dirty="0">
                <a:effectLst/>
                <a:latin typeface="Tahoma" panose="020B0604030504040204" pitchFamily="34" charset="0"/>
                <a:ea typeface="Tahoma" panose="020B0604030504040204" pitchFamily="34" charset="0"/>
                <a:cs typeface="Tahoma" panose="020B0604030504040204" pitchFamily="34" charset="0"/>
              </a:rPr>
              <a:t>Cao </a:t>
            </a:r>
            <a:r>
              <a:rPr lang="en-US" sz="2400" dirty="0" err="1">
                <a:effectLst/>
                <a:latin typeface="Tahoma" panose="020B0604030504040204" pitchFamily="34" charset="0"/>
                <a:ea typeface="Tahoma" panose="020B0604030504040204" pitchFamily="34" charset="0"/>
                <a:cs typeface="Tahoma" panose="020B0604030504040204" pitchFamily="34" charset="0"/>
              </a:rPr>
              <a:t>nguyên</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xếp</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tầng</a:t>
            </a:r>
            <a:r>
              <a:rPr lang="en-US" sz="2400" dirty="0">
                <a:effectLst/>
                <a:latin typeface="Tahoma" panose="020B0604030504040204" pitchFamily="34" charset="0"/>
                <a:ea typeface="Tahoma" panose="020B0604030504040204" pitchFamily="34" charset="0"/>
                <a:cs typeface="Tahoma" panose="020B0604030504040204" pitchFamily="34" charset="0"/>
              </a:rPr>
              <a:t> &gt;&gt;&gt; </a:t>
            </a:r>
            <a:r>
              <a:rPr lang="en-US" sz="2400" dirty="0" err="1">
                <a:effectLst/>
                <a:latin typeface="Tahoma" panose="020B0604030504040204" pitchFamily="34" charset="0"/>
                <a:ea typeface="Tahoma" panose="020B0604030504040204" pitchFamily="34" charset="0"/>
                <a:cs typeface="Tahoma" panose="020B0604030504040204" pitchFamily="34" charset="0"/>
              </a:rPr>
              <a:t>canh</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tác</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quy</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mô</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lớn</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xây</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dựng</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vùng</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chuyên</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canh</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458270A4-08F2-4FC0-B4D8-F68044DFA8DB}"/>
              </a:ext>
            </a:extLst>
          </p:cNvPr>
          <p:cNvSpPr txBox="1"/>
          <p:nvPr/>
        </p:nvSpPr>
        <p:spPr>
          <a:xfrm>
            <a:off x="10319659" y="2026568"/>
            <a:ext cx="1600193" cy="487890"/>
          </a:xfrm>
          <a:prstGeom prst="rect">
            <a:avLst/>
          </a:prstGeom>
          <a:noFill/>
        </p:spPr>
        <p:txBody>
          <a:bodyPr wrap="square">
            <a:spAutoFit/>
          </a:bodyPr>
          <a:lstStyle/>
          <a:p>
            <a:pPr marL="0" marR="0" algn="just">
              <a:lnSpc>
                <a:spcPct val="120000"/>
              </a:lnSpc>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Di </a:t>
            </a:r>
            <a:r>
              <a:rPr lang="en-US" sz="2400" dirty="0" err="1">
                <a:effectLst/>
                <a:latin typeface="Tahoma" panose="020B0604030504040204" pitchFamily="34" charset="0"/>
                <a:ea typeface="Tahoma" panose="020B0604030504040204" pitchFamily="34" charset="0"/>
                <a:cs typeface="Tahoma" panose="020B0604030504040204" pitchFamily="34" charset="0"/>
              </a:rPr>
              <a:t>chuyển</a:t>
            </a:r>
            <a:endParaRPr lang="en-US" sz="2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8033CCD9-152B-4B8A-9D7D-0E5D9BBB8C15}"/>
              </a:ext>
            </a:extLst>
          </p:cNvPr>
          <p:cNvSpPr txBox="1"/>
          <p:nvPr/>
        </p:nvSpPr>
        <p:spPr>
          <a:xfrm>
            <a:off x="10318982" y="3159502"/>
            <a:ext cx="1823810" cy="1374287"/>
          </a:xfrm>
          <a:prstGeom prst="rect">
            <a:avLst/>
          </a:prstGeom>
          <a:noFill/>
        </p:spPr>
        <p:txBody>
          <a:bodyPr wrap="square">
            <a:spAutoFit/>
          </a:bodyPr>
          <a:lstStyle/>
          <a:p>
            <a:pPr marL="0" marR="0" algn="just">
              <a:lnSpc>
                <a:spcPct val="120000"/>
              </a:lnSpc>
              <a:spcBef>
                <a:spcPts val="0"/>
              </a:spcBef>
              <a:spcAft>
                <a:spcPts val="0"/>
              </a:spcAft>
            </a:pPr>
            <a:r>
              <a:rPr lang="en-US" sz="2400" dirty="0" err="1">
                <a:effectLst/>
                <a:latin typeface="Tahoma" panose="020B0604030504040204" pitchFamily="34" charset="0"/>
                <a:ea typeface="Tahoma" panose="020B0604030504040204" pitchFamily="34" charset="0"/>
                <a:cs typeface="Tahoma" panose="020B0604030504040204" pitchFamily="34" charset="0"/>
              </a:rPr>
              <a:t>Mùa</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khô</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kéo</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dài</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thiếu</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nước</a:t>
            </a:r>
            <a:endParaRPr lang="en-US" sz="24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19" name="Picture 18">
            <a:extLst>
              <a:ext uri="{FF2B5EF4-FFF2-40B4-BE49-F238E27FC236}">
                <a16:creationId xmlns:a16="http://schemas.microsoft.com/office/drawing/2014/main" id="{CEE0D9B0-DC87-461C-97D9-E8A0E54E0EC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044" t="6296" r="7627" b="13333"/>
          <a:stretch/>
        </p:blipFill>
        <p:spPr>
          <a:xfrm>
            <a:off x="6953130" y="5431198"/>
            <a:ext cx="1428868" cy="1422314"/>
          </a:xfrm>
          <a:prstGeom prst="rect">
            <a:avLst/>
          </a:prstGeom>
        </p:spPr>
      </p:pic>
      <p:pic>
        <p:nvPicPr>
          <p:cNvPr id="20" name="Picture 19" descr="A close up of a logo&#10;&#10;Description automatically generated">
            <a:extLst>
              <a:ext uri="{FF2B5EF4-FFF2-40B4-BE49-F238E27FC236}">
                <a16:creationId xmlns:a16="http://schemas.microsoft.com/office/drawing/2014/main" id="{2AEBE91C-9FA8-4B66-8C63-5320CE41086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29861" y="5511885"/>
            <a:ext cx="1278833" cy="1208850"/>
          </a:xfrm>
          <a:prstGeom prst="rect">
            <a:avLst/>
          </a:prstGeom>
        </p:spPr>
      </p:pic>
      <p:pic>
        <p:nvPicPr>
          <p:cNvPr id="1026" name="Picture 2" descr="Soil icon image Royalty Free Vector Image - VectorStock">
            <a:extLst>
              <a:ext uri="{FF2B5EF4-FFF2-40B4-BE49-F238E27FC236}">
                <a16:creationId xmlns:a16="http://schemas.microsoft.com/office/drawing/2014/main" id="{1D27F127-11AC-4F56-AE17-D9FBF84440E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254" b="27619"/>
          <a:stretch/>
        </p:blipFill>
        <p:spPr bwMode="auto">
          <a:xfrm>
            <a:off x="8926434" y="5511885"/>
            <a:ext cx="2992471" cy="1263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36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26"/>
                                        </p:tgtEl>
                                        <p:attrNameLst>
                                          <p:attrName>style.visibility</p:attrName>
                                        </p:attrNameLst>
                                      </p:cBhvr>
                                      <p:to>
                                        <p:strVal val="visible"/>
                                      </p:to>
                                    </p:set>
                                    <p:animEffect transition="in" filter="fade">
                                      <p:cBhvr>
                                        <p:cTn id="44" dur="1000"/>
                                        <p:tgtEl>
                                          <p:spTgt spid="1026"/>
                                        </p:tgtEl>
                                      </p:cBhvr>
                                    </p:animEffect>
                                    <p:anim calcmode="lin" valueType="num">
                                      <p:cBhvr>
                                        <p:cTn id="45" dur="1000" fill="hold"/>
                                        <p:tgtEl>
                                          <p:spTgt spid="1026"/>
                                        </p:tgtEl>
                                        <p:attrNameLst>
                                          <p:attrName>ppt_x</p:attrName>
                                        </p:attrNameLst>
                                      </p:cBhvr>
                                      <p:tavLst>
                                        <p:tav tm="0">
                                          <p:val>
                                            <p:strVal val="#ppt_x"/>
                                          </p:val>
                                        </p:tav>
                                        <p:tav tm="100000">
                                          <p:val>
                                            <p:strVal val="#ppt_x"/>
                                          </p:val>
                                        </p:tav>
                                      </p:tavLst>
                                    </p:anim>
                                    <p:anim calcmode="lin" valueType="num">
                                      <p:cBhvr>
                                        <p:cTn id="4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hinh phục núi lửa kép Chư Đang Ya ở Gia Lai Tây Nguyên - YouTube">
            <a:extLst>
              <a:ext uri="{FF2B5EF4-FFF2-40B4-BE49-F238E27FC236}">
                <a16:creationId xmlns:a16="http://schemas.microsoft.com/office/drawing/2014/main" id="{993BF347-6876-4EE3-A48E-084CAF0BE8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CC0528-BC45-4AC0-BD0A-1F7AC8C4EDE0}"/>
              </a:ext>
            </a:extLst>
          </p:cNvPr>
          <p:cNvSpPr>
            <a:spLocks noGrp="1"/>
          </p:cNvSpPr>
          <p:nvPr>
            <p:ph type="title"/>
          </p:nvPr>
        </p:nvSpPr>
        <p:spPr>
          <a:xfrm>
            <a:off x="523875" y="5317240"/>
            <a:ext cx="11210925" cy="744836"/>
          </a:xfrm>
        </p:spPr>
        <p:txBody>
          <a:bodyPr>
            <a:normAutofit/>
          </a:bodyPr>
          <a:lstStyle/>
          <a:p>
            <a:pPr algn="ctr"/>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Núi</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lửa</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Chưa</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Đăng</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Ya</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hùng</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vĩ</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 Gia Lai</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327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Dấu tích núi lửa, giá trị địa chất vô giá trên đất Tây Nguyên - Kênh truyền  hình Đài Tiếng nói Việt Nam - VOVTV">
            <a:extLst>
              <a:ext uri="{FF2B5EF4-FFF2-40B4-BE49-F238E27FC236}">
                <a16:creationId xmlns:a16="http://schemas.microsoft.com/office/drawing/2014/main" id="{8A82E762-20C0-4440-A37F-841C5440EE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00"/>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1A8776-7C18-4D0F-81EC-DFBC0B4D1B50}"/>
              </a:ext>
            </a:extLst>
          </p:cNvPr>
          <p:cNvSpPr>
            <a:spLocks noGrp="1"/>
          </p:cNvSpPr>
          <p:nvPr>
            <p:ph type="title"/>
          </p:nvPr>
        </p:nvSpPr>
        <p:spPr>
          <a:xfrm>
            <a:off x="523875" y="5317240"/>
            <a:ext cx="11210925" cy="744836"/>
          </a:xfrm>
        </p:spPr>
        <p:txBody>
          <a:bodyPr>
            <a:normAutofit/>
          </a:bodyPr>
          <a:lstStyle/>
          <a:p>
            <a:pPr algn="ctr"/>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Đất</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feralit</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 </a:t>
            </a:r>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món</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quà</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Tây</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Nguyên</a:t>
            </a:r>
            <a:endPar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200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Du Lịch Đà Lạt - Khởi Hành Đi Từ Long Xuyên (Đang nhận khách) -">
            <a:extLst>
              <a:ext uri="{FF2B5EF4-FFF2-40B4-BE49-F238E27FC236}">
                <a16:creationId xmlns:a16="http://schemas.microsoft.com/office/drawing/2014/main" id="{5C950BEC-FF7F-418E-9A23-719A5AC97B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90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042353C-A266-4F84-88D4-9C37AD213AE9}"/>
              </a:ext>
            </a:extLst>
          </p:cNvPr>
          <p:cNvSpPr>
            <a:spLocks noGrp="1"/>
          </p:cNvSpPr>
          <p:nvPr>
            <p:ph type="title"/>
          </p:nvPr>
        </p:nvSpPr>
        <p:spPr>
          <a:xfrm>
            <a:off x="640080" y="640080"/>
            <a:ext cx="2752354" cy="2709275"/>
          </a:xfrm>
          <a:prstGeom prst="ellipse">
            <a:avLst/>
          </a:prstGeom>
          <a:solidFill>
            <a:srgbClr val="FFFFFF"/>
          </a:solidFill>
          <a:ln w="174625" cmpd="thinThick">
            <a:solidFill>
              <a:srgbClr val="FFFFFF"/>
            </a:solidFill>
          </a:ln>
        </p:spPr>
        <p:txBody>
          <a:bodyPr anchor="ctr">
            <a:noAutofit/>
          </a:bodyPr>
          <a:lstStyle/>
          <a:p>
            <a:pPr algn="ctr">
              <a:lnSpc>
                <a:spcPct val="120000"/>
              </a:lnSpc>
            </a:pPr>
            <a:r>
              <a:rPr lang="en-US" sz="3200" b="1" dirty="0" err="1">
                <a:solidFill>
                  <a:srgbClr val="00B050"/>
                </a:solidFill>
                <a:latin typeface="#9Slide07 SVNDessert Menu Scrip" panose="00000500000000000000" pitchFamily="2" charset="0"/>
              </a:rPr>
              <a:t>Đà</a:t>
            </a:r>
            <a:r>
              <a:rPr lang="en-US" sz="3200" b="1" dirty="0">
                <a:solidFill>
                  <a:srgbClr val="00B050"/>
                </a:solidFill>
                <a:latin typeface="#9Slide07 SVNDessert Menu Scrip" panose="00000500000000000000" pitchFamily="2" charset="0"/>
              </a:rPr>
              <a:t> </a:t>
            </a:r>
            <a:r>
              <a:rPr lang="en-US" sz="3200" b="1" dirty="0" err="1">
                <a:solidFill>
                  <a:srgbClr val="00B050"/>
                </a:solidFill>
                <a:latin typeface="#9Slide07 SVNDessert Menu Scrip" panose="00000500000000000000" pitchFamily="2" charset="0"/>
              </a:rPr>
              <a:t>Lạt</a:t>
            </a:r>
            <a:r>
              <a:rPr lang="en-US" sz="3200" b="1" dirty="0">
                <a:solidFill>
                  <a:srgbClr val="00B050"/>
                </a:solidFill>
                <a:latin typeface="#9Slide07 SVNDessert Menu Scrip" panose="00000500000000000000" pitchFamily="2" charset="0"/>
              </a:rPr>
              <a:t> </a:t>
            </a:r>
            <a:br>
              <a:rPr lang="en-US" sz="2400" b="1" dirty="0">
                <a:solidFill>
                  <a:srgbClr val="FF0000"/>
                </a:solidFill>
                <a:latin typeface="#9Slide07 SVNDessert Menu Scrip" panose="00000500000000000000" pitchFamily="2" charset="0"/>
              </a:rPr>
            </a:br>
            <a:r>
              <a:rPr lang="en-US" sz="2400" b="1" dirty="0" err="1">
                <a:solidFill>
                  <a:srgbClr val="FF0000"/>
                </a:solidFill>
                <a:latin typeface="#9Slide07 SVNDessert Menu Scrip" panose="00000500000000000000" pitchFamily="2" charset="0"/>
              </a:rPr>
              <a:t>Thành</a:t>
            </a:r>
            <a:r>
              <a:rPr lang="en-US" sz="2400" b="1" dirty="0">
                <a:solidFill>
                  <a:srgbClr val="FF0000"/>
                </a:solidFill>
                <a:latin typeface="#9Slide07 SVNDessert Menu Scrip" panose="00000500000000000000" pitchFamily="2" charset="0"/>
              </a:rPr>
              <a:t> </a:t>
            </a:r>
            <a:r>
              <a:rPr lang="en-US" sz="2400" b="1" dirty="0" err="1">
                <a:solidFill>
                  <a:srgbClr val="FF0000"/>
                </a:solidFill>
                <a:latin typeface="#9Slide07 SVNDessert Menu Scrip" panose="00000500000000000000" pitchFamily="2" charset="0"/>
              </a:rPr>
              <a:t>phố</a:t>
            </a:r>
            <a:r>
              <a:rPr lang="en-US" sz="2400" b="1" dirty="0">
                <a:solidFill>
                  <a:srgbClr val="FF0000"/>
                </a:solidFill>
                <a:latin typeface="#9Slide07 SVNDessert Menu Scrip" panose="00000500000000000000" pitchFamily="2" charset="0"/>
              </a:rPr>
              <a:t> </a:t>
            </a:r>
            <a:r>
              <a:rPr lang="en-US" sz="2400" b="1" dirty="0" err="1">
                <a:solidFill>
                  <a:srgbClr val="FF0000"/>
                </a:solidFill>
                <a:latin typeface="#9Slide07 SVNDessert Menu Scrip" panose="00000500000000000000" pitchFamily="2" charset="0"/>
              </a:rPr>
              <a:t>trong</a:t>
            </a:r>
            <a:r>
              <a:rPr lang="en-US" sz="2400" b="1" dirty="0">
                <a:solidFill>
                  <a:srgbClr val="FF0000"/>
                </a:solidFill>
                <a:latin typeface="#9Slide07 SVNDessert Menu Scrip" panose="00000500000000000000" pitchFamily="2" charset="0"/>
              </a:rPr>
              <a:t> </a:t>
            </a:r>
            <a:r>
              <a:rPr lang="en-US" sz="2400" b="1" dirty="0" err="1">
                <a:solidFill>
                  <a:srgbClr val="FF0000"/>
                </a:solidFill>
                <a:latin typeface="#9Slide07 SVNDessert Menu Scrip" panose="00000500000000000000" pitchFamily="2" charset="0"/>
              </a:rPr>
              <a:t>sương</a:t>
            </a:r>
            <a:endParaRPr lang="en-US" sz="2400" b="1" dirty="0">
              <a:solidFill>
                <a:srgbClr val="FF0000"/>
              </a:solidFill>
              <a:latin typeface="#9Slide07 SVNDessert Menu Scrip" panose="00000500000000000000" pitchFamily="2" charset="0"/>
            </a:endParaRPr>
          </a:p>
        </p:txBody>
      </p:sp>
    </p:spTree>
    <p:extLst>
      <p:ext uri="{BB962C8B-B14F-4D97-AF65-F5344CB8AC3E}">
        <p14:creationId xmlns:p14="http://schemas.microsoft.com/office/powerpoint/2010/main" val="3353231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17FFD-8401-455F-9ED4-A69118EAB856}"/>
              </a:ext>
            </a:extLst>
          </p:cNvPr>
          <p:cNvSpPr>
            <a:spLocks noGrp="1"/>
          </p:cNvSpPr>
          <p:nvPr>
            <p:ph type="title"/>
          </p:nvPr>
        </p:nvSpPr>
        <p:spPr>
          <a:xfrm>
            <a:off x="-1" y="0"/>
            <a:ext cx="12192001" cy="947057"/>
          </a:xfrm>
          <a:solidFill>
            <a:schemeClr val="accent1">
              <a:lumMod val="50000"/>
            </a:schemeClr>
          </a:solidFill>
        </p:spPr>
        <p:txBody>
          <a:bodyPr>
            <a:noAutofit/>
          </a:bodyPr>
          <a:lstStyle/>
          <a:p>
            <a:pPr algn="ctr"/>
            <a:r>
              <a:rPr lang="en-US" sz="3200" b="1" dirty="0">
                <a:solidFill>
                  <a:srgbClr val="FFFF00"/>
                </a:solidFill>
                <a:latin typeface="Tahoma" panose="020B0604030504040204" pitchFamily="34" charset="0"/>
                <a:ea typeface="Tahoma" panose="020B0604030504040204" pitchFamily="34" charset="0"/>
                <a:cs typeface="Tahoma" panose="020B0604030504040204" pitchFamily="34" charset="0"/>
              </a:rPr>
              <a:t>II. ĐIỀU KIỆN TỰ NHIÊN VÀ TÀI NGUYÊN THIÊN NHIÊN </a:t>
            </a:r>
            <a:endParaRPr lang="en-US" sz="3200" dirty="0"/>
          </a:p>
        </p:txBody>
      </p:sp>
      <p:pic>
        <p:nvPicPr>
          <p:cNvPr id="3" name="Picture 2" descr="Map&#10;&#10;Description automatically generated">
            <a:extLst>
              <a:ext uri="{FF2B5EF4-FFF2-40B4-BE49-F238E27FC236}">
                <a16:creationId xmlns:a16="http://schemas.microsoft.com/office/drawing/2014/main" id="{34CB837B-804E-4526-8C82-4BA94FD46EC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 y="947057"/>
            <a:ext cx="4757058" cy="5910943"/>
          </a:xfrm>
          <a:prstGeom prst="rect">
            <a:avLst/>
          </a:prstGeom>
        </p:spPr>
      </p:pic>
      <p:graphicFrame>
        <p:nvGraphicFramePr>
          <p:cNvPr id="4" name="Table 3">
            <a:extLst>
              <a:ext uri="{FF2B5EF4-FFF2-40B4-BE49-F238E27FC236}">
                <a16:creationId xmlns:a16="http://schemas.microsoft.com/office/drawing/2014/main" id="{F2122A95-8832-4305-BC0D-F2F91AAB5D0E}"/>
              </a:ext>
            </a:extLst>
          </p:cNvPr>
          <p:cNvGraphicFramePr>
            <a:graphicFrameLocks noGrp="1"/>
          </p:cNvGraphicFramePr>
          <p:nvPr/>
        </p:nvGraphicFramePr>
        <p:xfrm>
          <a:off x="4892908" y="1019880"/>
          <a:ext cx="7249884" cy="4313254"/>
        </p:xfrm>
        <a:graphic>
          <a:graphicData uri="http://schemas.openxmlformats.org/drawingml/2006/table">
            <a:tbl>
              <a:tblPr firstRow="1" firstCol="1" bandRow="1">
                <a:tableStyleId>{5C22544A-7EE6-4342-B048-85BDC9FD1C3A}</a:tableStyleId>
              </a:tblPr>
              <a:tblGrid>
                <a:gridCol w="1711676">
                  <a:extLst>
                    <a:ext uri="{9D8B030D-6E8A-4147-A177-3AD203B41FA5}">
                      <a16:colId xmlns:a16="http://schemas.microsoft.com/office/drawing/2014/main" val="2582453338"/>
                    </a:ext>
                  </a:extLst>
                </a:gridCol>
                <a:gridCol w="3757230">
                  <a:extLst>
                    <a:ext uri="{9D8B030D-6E8A-4147-A177-3AD203B41FA5}">
                      <a16:colId xmlns:a16="http://schemas.microsoft.com/office/drawing/2014/main" val="4264223557"/>
                    </a:ext>
                  </a:extLst>
                </a:gridCol>
                <a:gridCol w="1780978">
                  <a:extLst>
                    <a:ext uri="{9D8B030D-6E8A-4147-A177-3AD203B41FA5}">
                      <a16:colId xmlns:a16="http://schemas.microsoft.com/office/drawing/2014/main" val="1825905428"/>
                    </a:ext>
                  </a:extLst>
                </a:gridCol>
              </a:tblGrid>
              <a:tr h="483102">
                <a:tc>
                  <a:txBody>
                    <a:bodyPr/>
                    <a:lstStyle/>
                    <a:p>
                      <a:pPr marL="0" marR="0" algn="ctr">
                        <a:lnSpc>
                          <a:spcPct val="120000"/>
                        </a:lnSpc>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Nhân tố</a:t>
                      </a:r>
                    </a:p>
                  </a:txBody>
                  <a:tcPr marL="68580" marR="68580" marT="0" marB="0"/>
                </a:tc>
                <a:tc>
                  <a:txBody>
                    <a:bodyPr/>
                    <a:lstStyle/>
                    <a:p>
                      <a:pPr marL="0" marR="0" algn="ctr">
                        <a:lnSpc>
                          <a:spcPct val="120000"/>
                        </a:lnSpc>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Thế mạnh</a:t>
                      </a:r>
                    </a:p>
                  </a:txBody>
                  <a:tcPr marL="68580" marR="68580" marT="0" marB="0"/>
                </a:tc>
                <a:tc>
                  <a:txBody>
                    <a:bodyPr/>
                    <a:lstStyle/>
                    <a:p>
                      <a:pPr marL="0" marR="0" algn="ctr">
                        <a:lnSpc>
                          <a:spcPct val="120000"/>
                        </a:lnSpc>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Hạn chế</a:t>
                      </a:r>
                    </a:p>
                  </a:txBody>
                  <a:tcPr marL="68580" marR="68580" marT="0" marB="0"/>
                </a:tc>
                <a:extLst>
                  <a:ext uri="{0D108BD9-81ED-4DB2-BD59-A6C34878D82A}">
                    <a16:rowId xmlns:a16="http://schemas.microsoft.com/office/drawing/2014/main" val="3795352813"/>
                  </a:ext>
                </a:extLst>
              </a:tr>
              <a:tr h="1653464">
                <a:tc>
                  <a:txBody>
                    <a:bodyPr/>
                    <a:lstStyle/>
                    <a:p>
                      <a:pPr marL="0" marR="0" algn="ctr">
                        <a:lnSpc>
                          <a:spcPct val="120000"/>
                        </a:lnSpc>
                        <a:spcBef>
                          <a:spcPts val="0"/>
                        </a:spcBef>
                        <a:spcAft>
                          <a:spcPts val="0"/>
                        </a:spcAft>
                      </a:pPr>
                      <a:r>
                        <a:rPr lang="en-US" sz="2400" dirty="0" err="1">
                          <a:effectLst/>
                          <a:latin typeface="Tahoma" panose="020B0604030504040204" pitchFamily="34" charset="0"/>
                          <a:ea typeface="Tahoma" panose="020B0604030504040204" pitchFamily="34" charset="0"/>
                          <a:cs typeface="Tahoma" panose="020B0604030504040204" pitchFamily="34" charset="0"/>
                        </a:rPr>
                        <a:t>Sông</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ngòi</a:t>
                      </a: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algn="just">
                        <a:lnSpc>
                          <a:spcPct val="120000"/>
                        </a:lnSpc>
                        <a:spcBef>
                          <a:spcPts val="0"/>
                        </a:spcBef>
                        <a:spcAft>
                          <a:spcPts val="0"/>
                        </a:spcAft>
                      </a:pP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20000"/>
                        </a:lnSpc>
                        <a:spcBef>
                          <a:spcPts val="0"/>
                        </a:spcBef>
                        <a:spcAft>
                          <a:spcPts val="0"/>
                        </a:spcAft>
                      </a:pP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3635456847"/>
                  </a:ext>
                </a:extLst>
              </a:tr>
              <a:tr h="1372786">
                <a:tc>
                  <a:txBody>
                    <a:bodyPr/>
                    <a:lstStyle/>
                    <a:p>
                      <a:pPr marL="0" marR="0" algn="ctr">
                        <a:lnSpc>
                          <a:spcPct val="120000"/>
                        </a:lnSpc>
                        <a:spcBef>
                          <a:spcPts val="0"/>
                        </a:spcBef>
                        <a:spcAft>
                          <a:spcPts val="0"/>
                        </a:spcAft>
                      </a:pPr>
                      <a:r>
                        <a:rPr lang="en-US" sz="2400" dirty="0" err="1">
                          <a:effectLst/>
                          <a:latin typeface="Tahoma" panose="020B0604030504040204" pitchFamily="34" charset="0"/>
                          <a:ea typeface="Tahoma" panose="020B0604030504040204" pitchFamily="34" charset="0"/>
                          <a:cs typeface="Tahoma" panose="020B0604030504040204" pitchFamily="34" charset="0"/>
                        </a:rPr>
                        <a:t>Khoáng</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sản</a:t>
                      </a: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algn="just">
                        <a:lnSpc>
                          <a:spcPct val="120000"/>
                        </a:lnSpc>
                        <a:spcBef>
                          <a:spcPts val="0"/>
                        </a:spcBef>
                        <a:spcAft>
                          <a:spcPts val="0"/>
                        </a:spcAft>
                      </a:pP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20000"/>
                        </a:lnSpc>
                        <a:spcBef>
                          <a:spcPts val="0"/>
                        </a:spcBef>
                        <a:spcAft>
                          <a:spcPts val="0"/>
                        </a:spcAft>
                      </a:pP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2435069409"/>
                  </a:ext>
                </a:extLst>
              </a:tr>
              <a:tr h="803902">
                <a:tc>
                  <a:txBody>
                    <a:bodyPr/>
                    <a:lstStyle/>
                    <a:p>
                      <a:pPr marL="0" marR="0" algn="ctr">
                        <a:lnSpc>
                          <a:spcPct val="120000"/>
                        </a:lnSpc>
                        <a:spcBef>
                          <a:spcPts val="0"/>
                        </a:spcBef>
                        <a:spcAft>
                          <a:spcPts val="0"/>
                        </a:spcAft>
                      </a:pPr>
                      <a:r>
                        <a:rPr lang="en-US" sz="2400" dirty="0" err="1">
                          <a:effectLst/>
                          <a:latin typeface="Tahoma" panose="020B0604030504040204" pitchFamily="34" charset="0"/>
                          <a:ea typeface="Tahoma" panose="020B0604030504040204" pitchFamily="34" charset="0"/>
                          <a:cs typeface="Tahoma" panose="020B0604030504040204" pitchFamily="34" charset="0"/>
                        </a:rPr>
                        <a:t>Rừng</a:t>
                      </a: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algn="just">
                        <a:lnSpc>
                          <a:spcPct val="120000"/>
                        </a:lnSpc>
                        <a:spcBef>
                          <a:spcPts val="0"/>
                        </a:spcBef>
                        <a:spcAft>
                          <a:spcPts val="0"/>
                        </a:spcAft>
                      </a:pP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20000"/>
                        </a:lnSpc>
                        <a:spcBef>
                          <a:spcPts val="0"/>
                        </a:spcBef>
                        <a:spcAft>
                          <a:spcPts val="0"/>
                        </a:spcAft>
                      </a:pP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4075529481"/>
                  </a:ext>
                </a:extLst>
              </a:tr>
            </a:tbl>
          </a:graphicData>
        </a:graphic>
      </p:graphicFrame>
      <p:pic>
        <p:nvPicPr>
          <p:cNvPr id="2050" name="Picture 2" descr="River Png cliparts on PNG Bird">
            <a:extLst>
              <a:ext uri="{FF2B5EF4-FFF2-40B4-BE49-F238E27FC236}">
                <a16:creationId xmlns:a16="http://schemas.microsoft.com/office/drawing/2014/main" id="{859E0D31-4D56-4716-B394-59AEAA26B3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908" y="5487254"/>
            <a:ext cx="2684508" cy="13254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ydroelectric dam color icon Royalty Free Vector Image">
            <a:extLst>
              <a:ext uri="{FF2B5EF4-FFF2-40B4-BE49-F238E27FC236}">
                <a16:creationId xmlns:a16="http://schemas.microsoft.com/office/drawing/2014/main" id="{58B03E8E-F454-488A-8D93-E26150E6995D}"/>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8857" t="8730" r="9543" b="16508"/>
          <a:stretch/>
        </p:blipFill>
        <p:spPr bwMode="auto">
          <a:xfrm>
            <a:off x="7804755" y="5402629"/>
            <a:ext cx="1339547" cy="13254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t Of Forest Icon With Outline Style. Forest Icon Vector Illustration  Stock Vector - Illustration of flat, outline: 145515982">
            <a:extLst>
              <a:ext uri="{FF2B5EF4-FFF2-40B4-BE49-F238E27FC236}">
                <a16:creationId xmlns:a16="http://schemas.microsoft.com/office/drawing/2014/main" id="{3126F164-4F70-4C88-88BA-DBBE30906A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999" r="37782" b="52245"/>
          <a:stretch/>
        </p:blipFill>
        <p:spPr bwMode="auto">
          <a:xfrm>
            <a:off x="9225380" y="5457615"/>
            <a:ext cx="2917412" cy="1140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65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1000"/>
                                        <p:tgtEl>
                                          <p:spTgt spid="2054"/>
                                        </p:tgtEl>
                                      </p:cBhvr>
                                    </p:animEffect>
                                    <p:anim calcmode="lin" valueType="num">
                                      <p:cBhvr>
                                        <p:cTn id="18" dur="1000" fill="hold"/>
                                        <p:tgtEl>
                                          <p:spTgt spid="2054"/>
                                        </p:tgtEl>
                                        <p:attrNameLst>
                                          <p:attrName>ppt_x</p:attrName>
                                        </p:attrNameLst>
                                      </p:cBhvr>
                                      <p:tavLst>
                                        <p:tav tm="0">
                                          <p:val>
                                            <p:strVal val="#ppt_x"/>
                                          </p:val>
                                        </p:tav>
                                        <p:tav tm="100000">
                                          <p:val>
                                            <p:strVal val="#ppt_x"/>
                                          </p:val>
                                        </p:tav>
                                      </p:tavLst>
                                    </p:anim>
                                    <p:anim calcmode="lin" valueType="num">
                                      <p:cBhvr>
                                        <p:cTn id="1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6019" name="Group 179">
            <a:extLst>
              <a:ext uri="{FF2B5EF4-FFF2-40B4-BE49-F238E27FC236}">
                <a16:creationId xmlns:a16="http://schemas.microsoft.com/office/drawing/2014/main" id="{0831C2C4-2A3C-47AE-9EB7-384AC80F7586}"/>
              </a:ext>
            </a:extLst>
          </p:cNvPr>
          <p:cNvGraphicFramePr>
            <a:graphicFrameLocks noGrp="1"/>
          </p:cNvGraphicFramePr>
          <p:nvPr>
            <p:ph/>
          </p:nvPr>
        </p:nvGraphicFramePr>
        <p:xfrm>
          <a:off x="1600200" y="685801"/>
          <a:ext cx="4343400" cy="6361113"/>
        </p:xfrm>
        <a:graphic>
          <a:graphicData uri="http://schemas.openxmlformats.org/drawingml/2006/table">
            <a:tbl>
              <a:tblPr/>
              <a:tblGrid>
                <a:gridCol w="1154113">
                  <a:extLst>
                    <a:ext uri="{9D8B030D-6E8A-4147-A177-3AD203B41FA5}">
                      <a16:colId xmlns:a16="http://schemas.microsoft.com/office/drawing/2014/main" val="20000"/>
                    </a:ext>
                  </a:extLst>
                </a:gridCol>
                <a:gridCol w="3189287">
                  <a:extLst>
                    <a:ext uri="{9D8B030D-6E8A-4147-A177-3AD203B41FA5}">
                      <a16:colId xmlns:a16="http://schemas.microsoft.com/office/drawing/2014/main" val="20001"/>
                    </a:ext>
                  </a:extLst>
                </a:gridCol>
              </a:tblGrid>
              <a:tr h="1310771">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BR" sz="1600" b="1" i="1" u="none" strike="noStrike" cap="none" normalizeH="0" baseline="0">
                          <a:ln>
                            <a:noFill/>
                          </a:ln>
                          <a:solidFill>
                            <a:schemeClr val="tx1"/>
                          </a:solidFill>
                          <a:effectLst/>
                          <a:latin typeface="Arial" charset="0"/>
                          <a:ea typeface="SimSun" pitchFamily="2" charset="-122"/>
                          <a:cs typeface="Times New Roman" pitchFamily="18" charset="0"/>
                        </a:rPr>
                        <a:t>Tài nguyên</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BR" sz="1600" b="1" i="1" u="none" strike="noStrike" cap="none" normalizeH="0" baseline="0">
                          <a:ln>
                            <a:noFill/>
                          </a:ln>
                          <a:solidFill>
                            <a:schemeClr val="tx1"/>
                          </a:solidFill>
                          <a:effectLst/>
                          <a:latin typeface="Arial" charset="0"/>
                          <a:ea typeface="SimSun" pitchFamily="2" charset="-122"/>
                          <a:cs typeface="Times New Roman" pitchFamily="18" charset="0"/>
                        </a:rPr>
                        <a:t> thiên nhiên</a:t>
                      </a:r>
                      <a:endParaRPr kumimoji="0" lang="pt-BR" sz="1600" b="0" i="0" u="none" strike="noStrike" cap="none" normalizeH="0" baseline="0">
                        <a:ln>
                          <a:noFill/>
                        </a:ln>
                        <a:solidFill>
                          <a:schemeClr val="tx1"/>
                        </a:solidFill>
                        <a:effectLst/>
                        <a:latin typeface="Arial" charset="0"/>
                        <a:ea typeface="SimSun" pitchFamily="2" charset="-122"/>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BR" sz="1600" b="1" i="1" u="none" strike="noStrike" cap="none" normalizeH="0" baseline="0">
                          <a:ln>
                            <a:noFill/>
                          </a:ln>
                          <a:solidFill>
                            <a:schemeClr val="tx1"/>
                          </a:solidFill>
                          <a:effectLst/>
                          <a:latin typeface="Arial" charset="0"/>
                          <a:ea typeface="SimSun" pitchFamily="2" charset="-122"/>
                          <a:cs typeface="Times New Roman" pitchFamily="18" charset="0"/>
                        </a:rPr>
                        <a:t>Đặc điểm nổi bật</a:t>
                      </a:r>
                      <a:endParaRPr kumimoji="0" lang="pt-BR" sz="1600" b="0" i="0" u="none" strike="noStrike" cap="none" normalizeH="0" baseline="0">
                        <a:ln>
                          <a:noFill/>
                        </a:ln>
                        <a:solidFill>
                          <a:schemeClr val="tx1"/>
                        </a:solidFill>
                        <a:effectLst/>
                        <a:latin typeface="Arial" charset="0"/>
                        <a:ea typeface="SimSun" pitchFamily="2" charset="-122"/>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2428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BR" sz="1600" b="1" i="1" u="none" strike="noStrike" cap="none" normalizeH="0" baseline="0">
                          <a:ln>
                            <a:noFill/>
                          </a:ln>
                          <a:solidFill>
                            <a:schemeClr val="tx1"/>
                          </a:solidFill>
                          <a:effectLst/>
                          <a:latin typeface="Arial" charset="0"/>
                          <a:ea typeface="SimSun" pitchFamily="2" charset="-122"/>
                          <a:cs typeface="Times New Roman" pitchFamily="18" charset="0"/>
                        </a:rPr>
                        <a:t>Đất, rừng</a:t>
                      </a:r>
                      <a:endParaRPr kumimoji="0" lang="pt-BR" sz="1600" b="0" i="0" u="none" strike="noStrike" cap="none" normalizeH="0" baseline="0">
                        <a:ln>
                          <a:noFill/>
                        </a:ln>
                        <a:solidFill>
                          <a:schemeClr val="tx1"/>
                        </a:solidFill>
                        <a:effectLst/>
                        <a:latin typeface="Arial" charset="0"/>
                        <a:ea typeface="SimSun" pitchFamily="2" charset="-122"/>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a:ln>
                            <a:noFill/>
                          </a:ln>
                          <a:solidFill>
                            <a:schemeClr val="tx1"/>
                          </a:solidFill>
                          <a:effectLst/>
                          <a:latin typeface="Arial" charset="0"/>
                          <a:ea typeface="SimSun" pitchFamily="2" charset="-122"/>
                          <a:cs typeface="Times New Roman" pitchFamily="18" charset="0"/>
                        </a:rPr>
                        <a:t>Đất badan: 1,36 triệu ha (66%</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a:ln>
                            <a:noFill/>
                          </a:ln>
                          <a:solidFill>
                            <a:schemeClr val="tx1"/>
                          </a:solidFill>
                          <a:effectLst/>
                          <a:latin typeface="Arial" charset="0"/>
                          <a:ea typeface="SimSun" pitchFamily="2" charset="-122"/>
                          <a:cs typeface="Times New Roman" pitchFamily="18" charset="0"/>
                        </a:rPr>
                        <a:t>diện tích đất badan cả nước),</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a:ln>
                            <a:noFill/>
                          </a:ln>
                          <a:solidFill>
                            <a:schemeClr val="tx1"/>
                          </a:solidFill>
                          <a:effectLst/>
                          <a:latin typeface="Arial" charset="0"/>
                          <a:ea typeface="SimSun" pitchFamily="2" charset="-122"/>
                          <a:cs typeface="Times New Roman" pitchFamily="18" charset="0"/>
                        </a:rPr>
                        <a:t>thích hợp với việc trồng cà phê,</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a:ln>
                            <a:noFill/>
                          </a:ln>
                          <a:solidFill>
                            <a:schemeClr val="tx1"/>
                          </a:solidFill>
                          <a:effectLst/>
                          <a:latin typeface="Arial" charset="0"/>
                          <a:ea typeface="SimSun" pitchFamily="2" charset="-122"/>
                          <a:cs typeface="Times New Roman" pitchFamily="18" charset="0"/>
                        </a:rPr>
                        <a:t>cao su, điều, hồ tiêu, bông, chè,</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a:ln>
                            <a:noFill/>
                          </a:ln>
                          <a:solidFill>
                            <a:schemeClr val="tx1"/>
                          </a:solidFill>
                          <a:effectLst/>
                          <a:latin typeface="Arial" charset="0"/>
                          <a:ea typeface="SimSun" pitchFamily="2" charset="-122"/>
                          <a:cs typeface="Times New Roman" pitchFamily="18" charset="0"/>
                        </a:rPr>
                        <a:t>dâu tằm.</a:t>
                      </a:r>
                      <a:endParaRPr kumimoji="0" lang="en-US" sz="1600" b="0" i="0" u="none" strike="noStrike" cap="none" normalizeH="0" baseline="0">
                        <a:ln>
                          <a:noFill/>
                        </a:ln>
                        <a:solidFill>
                          <a:schemeClr val="tx1"/>
                        </a:solidFill>
                        <a:effectLst/>
                        <a:latin typeface="Arial" charset="0"/>
                        <a:ea typeface="SimSun" pitchFamily="2" charset="-122"/>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pt-BR" sz="1600" b="0" i="0" u="none" strike="noStrike" cap="none" normalizeH="0" baseline="0">
                          <a:ln>
                            <a:noFill/>
                          </a:ln>
                          <a:solidFill>
                            <a:schemeClr val="tx1"/>
                          </a:solidFill>
                          <a:effectLst/>
                          <a:latin typeface="Arial" charset="0"/>
                          <a:ea typeface="SimSun" pitchFamily="2" charset="-122"/>
                          <a:cs typeface="Times New Roman" pitchFamily="18" charset="0"/>
                        </a:rPr>
                        <a:t>Rừng tự nhiên: Gần 3 triệu ha</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pt-BR" sz="1600" b="0" i="0" u="none" strike="noStrike" cap="none" normalizeH="0" baseline="0">
                          <a:ln>
                            <a:noFill/>
                          </a:ln>
                          <a:solidFill>
                            <a:schemeClr val="tx1"/>
                          </a:solidFill>
                          <a:effectLst/>
                          <a:latin typeface="Arial" charset="0"/>
                          <a:ea typeface="SimSun" pitchFamily="2" charset="-122"/>
                          <a:cs typeface="Times New Roman" pitchFamily="18" charset="0"/>
                        </a:rPr>
                        <a:t>(29,2% diện tích rừng tự nhiên</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pt-BR" sz="1600" b="0" i="0" u="none" strike="noStrike" cap="none" normalizeH="0" baseline="0">
                          <a:ln>
                            <a:noFill/>
                          </a:ln>
                          <a:solidFill>
                            <a:schemeClr val="tx1"/>
                          </a:solidFill>
                          <a:effectLst/>
                          <a:latin typeface="Arial" charset="0"/>
                          <a:ea typeface="SimSun" pitchFamily="2" charset="-122"/>
                          <a:cs typeface="Times New Roman" pitchFamily="18" charset="0"/>
                        </a:rPr>
                        <a:t>cả nước)</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2428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BR" sz="1600" b="1" i="1" u="none" strike="noStrike" cap="none" normalizeH="0" baseline="0">
                          <a:ln>
                            <a:noFill/>
                          </a:ln>
                          <a:solidFill>
                            <a:schemeClr val="tx1"/>
                          </a:solidFill>
                          <a:effectLst/>
                          <a:latin typeface="Arial" charset="0"/>
                          <a:ea typeface="SimSun" pitchFamily="2" charset="-122"/>
                          <a:cs typeface="Times New Roman" pitchFamily="18" charset="0"/>
                        </a:rPr>
                        <a:t>Khí hậu, nước</a:t>
                      </a:r>
                      <a:endParaRPr kumimoji="0" lang="pt-BR" sz="1600" b="0" i="0" u="none" strike="noStrike" cap="none" normalizeH="0" baseline="0">
                        <a:ln>
                          <a:noFill/>
                        </a:ln>
                        <a:solidFill>
                          <a:schemeClr val="tx1"/>
                        </a:solidFill>
                        <a:effectLst/>
                        <a:latin typeface="Arial" charset="0"/>
                        <a:ea typeface="SimSun" pitchFamily="2" charset="-122"/>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a:ln>
                            <a:noFill/>
                          </a:ln>
                          <a:solidFill>
                            <a:schemeClr val="tx1"/>
                          </a:solidFill>
                          <a:effectLst/>
                          <a:latin typeface="Arial" charset="0"/>
                          <a:ea typeface="SimSun" pitchFamily="2" charset="-122"/>
                          <a:cs typeface="Times New Roman" pitchFamily="18" charset="0"/>
                        </a:rPr>
                        <a:t>Trên nền nhiệt đới cận xích đạo,</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a:ln>
                            <a:noFill/>
                          </a:ln>
                          <a:solidFill>
                            <a:schemeClr val="tx1"/>
                          </a:solidFill>
                          <a:effectLst/>
                          <a:latin typeface="Arial" charset="0"/>
                          <a:ea typeface="SimSun" pitchFamily="2" charset="-122"/>
                          <a:cs typeface="Times New Roman" pitchFamily="18" charset="0"/>
                        </a:rPr>
                        <a:t>khí hậu cao nguyên thích hợp</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a:ln>
                            <a:noFill/>
                          </a:ln>
                          <a:solidFill>
                            <a:schemeClr val="tx1"/>
                          </a:solidFill>
                          <a:effectLst/>
                          <a:latin typeface="Arial" charset="0"/>
                          <a:ea typeface="SimSun" pitchFamily="2" charset="-122"/>
                          <a:cs typeface="Times New Roman" pitchFamily="18" charset="0"/>
                        </a:rPr>
                        <a:t>với nhiều loại cây trồng, đặc</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a:ln>
                            <a:noFill/>
                          </a:ln>
                          <a:solidFill>
                            <a:schemeClr val="tx1"/>
                          </a:solidFill>
                          <a:effectLst/>
                          <a:latin typeface="Arial" charset="0"/>
                          <a:ea typeface="SimSun" pitchFamily="2" charset="-122"/>
                          <a:cs typeface="Times New Roman" pitchFamily="18" charset="0"/>
                        </a:rPr>
                        <a:t>biệt là cây công nghiệp. Nguồn</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a:ln>
                            <a:noFill/>
                          </a:ln>
                          <a:solidFill>
                            <a:schemeClr val="tx1"/>
                          </a:solidFill>
                          <a:effectLst/>
                          <a:latin typeface="Arial" charset="0"/>
                          <a:ea typeface="SimSun" pitchFamily="2" charset="-122"/>
                          <a:cs typeface="Times New Roman" pitchFamily="18" charset="0"/>
                        </a:rPr>
                        <a:t>nước và tiềm năng thủy điện lớn</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a:ln>
                            <a:noFill/>
                          </a:ln>
                          <a:solidFill>
                            <a:schemeClr val="tx1"/>
                          </a:solidFill>
                          <a:effectLst/>
                          <a:latin typeface="Arial" charset="0"/>
                          <a:ea typeface="SimSun" pitchFamily="2" charset="-122"/>
                          <a:cs typeface="Times New Roman" pitchFamily="18" charset="0"/>
                        </a:rPr>
                        <a:t>(chiếm khoảng 21% trữ năng</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a:ln>
                            <a:noFill/>
                          </a:ln>
                          <a:solidFill>
                            <a:schemeClr val="tx1"/>
                          </a:solidFill>
                          <a:effectLst/>
                          <a:latin typeface="Arial" charset="0"/>
                          <a:ea typeface="SimSun" pitchFamily="2" charset="-122"/>
                          <a:cs typeface="Times New Roman" pitchFamily="18" charset="0"/>
                        </a:rPr>
                        <a:t>thủy điện cả nước).</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0176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BR" sz="1600" b="1" i="1" u="none" strike="noStrike" cap="none" normalizeH="0" baseline="0">
                          <a:ln>
                            <a:noFill/>
                          </a:ln>
                          <a:solidFill>
                            <a:schemeClr val="tx1"/>
                          </a:solidFill>
                          <a:effectLst/>
                          <a:latin typeface="Arial" charset="0"/>
                          <a:ea typeface="SimSun" pitchFamily="2" charset="-122"/>
                          <a:cs typeface="Times New Roman" pitchFamily="18" charset="0"/>
                        </a:rPr>
                        <a:t>Khoáng sản</a:t>
                      </a:r>
                      <a:endParaRPr kumimoji="0" lang="pt-BR" sz="1600" b="0" i="0" u="none" strike="noStrike" cap="none" normalizeH="0" baseline="0">
                        <a:ln>
                          <a:noFill/>
                        </a:ln>
                        <a:solidFill>
                          <a:schemeClr val="tx1"/>
                        </a:solidFill>
                        <a:effectLst/>
                        <a:latin typeface="Arial" charset="0"/>
                        <a:ea typeface="SimSun" pitchFamily="2" charset="-122"/>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a:ln>
                            <a:noFill/>
                          </a:ln>
                          <a:solidFill>
                            <a:schemeClr val="tx1"/>
                          </a:solidFill>
                          <a:effectLst/>
                          <a:latin typeface="Arial" charset="0"/>
                          <a:ea typeface="SimSun" pitchFamily="2" charset="-122"/>
                          <a:cs typeface="Times New Roman" pitchFamily="18" charset="0"/>
                        </a:rPr>
                        <a:t>Bô xít có trữ lượng vào loại lớn,</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a:ln>
                            <a:noFill/>
                          </a:ln>
                          <a:solidFill>
                            <a:schemeClr val="tx1"/>
                          </a:solidFill>
                          <a:effectLst/>
                          <a:latin typeface="Arial" charset="0"/>
                          <a:ea typeface="SimSun" pitchFamily="2" charset="-122"/>
                          <a:cs typeface="Times New Roman" pitchFamily="18" charset="0"/>
                        </a:rPr>
                        <a:t>hơn 3 tỉ tấn</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8211" name="Picture 114" descr="Untitled-1">
            <a:extLst>
              <a:ext uri="{FF2B5EF4-FFF2-40B4-BE49-F238E27FC236}">
                <a16:creationId xmlns:a16="http://schemas.microsoft.com/office/drawing/2014/main" id="{97380BBE-9C55-4B47-9F89-BF66E3E7E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0"/>
            <a:ext cx="47244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8212" name="Text Box 115">
            <a:extLst>
              <a:ext uri="{FF2B5EF4-FFF2-40B4-BE49-F238E27FC236}">
                <a16:creationId xmlns:a16="http://schemas.microsoft.com/office/drawing/2014/main" id="{42640095-55E0-465B-8278-40FCD4CBAF03}"/>
              </a:ext>
            </a:extLst>
          </p:cNvPr>
          <p:cNvSpPr txBox="1">
            <a:spLocks noChangeArrowheads="1"/>
          </p:cNvSpPr>
          <p:nvPr/>
        </p:nvSpPr>
        <p:spPr bwMode="auto">
          <a:xfrm>
            <a:off x="5997576" y="6477001"/>
            <a:ext cx="4670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t>Bản đồ địa lí tự nhiên vùng Tây Nguyên</a:t>
            </a:r>
          </a:p>
        </p:txBody>
      </p:sp>
      <p:sp>
        <p:nvSpPr>
          <p:cNvPr id="35978" name="Text Box 138">
            <a:extLst>
              <a:ext uri="{FF2B5EF4-FFF2-40B4-BE49-F238E27FC236}">
                <a16:creationId xmlns:a16="http://schemas.microsoft.com/office/drawing/2014/main" id="{E70299F7-F03A-458C-AA99-F5897B695B8F}"/>
              </a:ext>
            </a:extLst>
          </p:cNvPr>
          <p:cNvSpPr txBox="1">
            <a:spLocks noChangeArrowheads="1"/>
          </p:cNvSpPr>
          <p:nvPr/>
        </p:nvSpPr>
        <p:spPr bwMode="auto">
          <a:xfrm>
            <a:off x="1524000" y="0"/>
            <a:ext cx="449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t>Bảng 28.1. Một số tài nguyên thiên nhiên chủ yếu ở Tây Nguyên</a:t>
            </a:r>
          </a:p>
        </p:txBody>
      </p:sp>
      <p:sp>
        <p:nvSpPr>
          <p:cNvPr id="33820" name="AutoShape 28">
            <a:extLst>
              <a:ext uri="{FF2B5EF4-FFF2-40B4-BE49-F238E27FC236}">
                <a16:creationId xmlns:a16="http://schemas.microsoft.com/office/drawing/2014/main" id="{DA6C3929-632F-446C-8838-52BAB993B905}"/>
              </a:ext>
            </a:extLst>
          </p:cNvPr>
          <p:cNvSpPr>
            <a:spLocks noChangeArrowheads="1"/>
          </p:cNvSpPr>
          <p:nvPr/>
        </p:nvSpPr>
        <p:spPr bwMode="auto">
          <a:xfrm>
            <a:off x="6858000" y="1676400"/>
            <a:ext cx="990600" cy="685800"/>
          </a:xfrm>
          <a:prstGeom prst="flowChartPreparation">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p:txBody>
      </p:sp>
      <p:sp>
        <p:nvSpPr>
          <p:cNvPr id="33821" name="AutoShape 29">
            <a:extLst>
              <a:ext uri="{FF2B5EF4-FFF2-40B4-BE49-F238E27FC236}">
                <a16:creationId xmlns:a16="http://schemas.microsoft.com/office/drawing/2014/main" id="{1674A173-3F13-432B-98D4-14A129CA14F8}"/>
              </a:ext>
            </a:extLst>
          </p:cNvPr>
          <p:cNvSpPr>
            <a:spLocks noChangeArrowheads="1"/>
          </p:cNvSpPr>
          <p:nvPr/>
        </p:nvSpPr>
        <p:spPr bwMode="auto">
          <a:xfrm>
            <a:off x="7391400" y="2819400"/>
            <a:ext cx="609600" cy="685800"/>
          </a:xfrm>
          <a:prstGeom prst="flowChartPreparation">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p:txBody>
      </p:sp>
      <p:sp>
        <p:nvSpPr>
          <p:cNvPr id="33822" name="AutoShape 30">
            <a:extLst>
              <a:ext uri="{FF2B5EF4-FFF2-40B4-BE49-F238E27FC236}">
                <a16:creationId xmlns:a16="http://schemas.microsoft.com/office/drawing/2014/main" id="{02CB0C3D-2BC5-42C7-A0B7-14E96A82AE2D}"/>
              </a:ext>
            </a:extLst>
          </p:cNvPr>
          <p:cNvSpPr>
            <a:spLocks noChangeArrowheads="1"/>
          </p:cNvSpPr>
          <p:nvPr/>
        </p:nvSpPr>
        <p:spPr bwMode="auto">
          <a:xfrm rot="1891338">
            <a:off x="6780214" y="3733800"/>
            <a:ext cx="687387" cy="685800"/>
          </a:xfrm>
          <a:prstGeom prst="flowChartPreparation">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p:txBody>
      </p:sp>
      <p:sp>
        <p:nvSpPr>
          <p:cNvPr id="33823" name="AutoShape 31">
            <a:extLst>
              <a:ext uri="{FF2B5EF4-FFF2-40B4-BE49-F238E27FC236}">
                <a16:creationId xmlns:a16="http://schemas.microsoft.com/office/drawing/2014/main" id="{99DD4AF3-E4BF-423B-AFFF-21F3DE73966C}"/>
              </a:ext>
            </a:extLst>
          </p:cNvPr>
          <p:cNvSpPr>
            <a:spLocks noChangeArrowheads="1"/>
          </p:cNvSpPr>
          <p:nvPr/>
        </p:nvSpPr>
        <p:spPr bwMode="auto">
          <a:xfrm>
            <a:off x="7315200" y="3429000"/>
            <a:ext cx="457200" cy="533400"/>
          </a:xfrm>
          <a:prstGeom prst="flowChartPreparation">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p:txBody>
      </p:sp>
      <p:sp>
        <p:nvSpPr>
          <p:cNvPr id="33827" name="AutoShape 35">
            <a:extLst>
              <a:ext uri="{FF2B5EF4-FFF2-40B4-BE49-F238E27FC236}">
                <a16:creationId xmlns:a16="http://schemas.microsoft.com/office/drawing/2014/main" id="{56D5828E-1677-4A4F-BC24-5CD35478E8F1}"/>
              </a:ext>
            </a:extLst>
          </p:cNvPr>
          <p:cNvSpPr>
            <a:spLocks noChangeArrowheads="1"/>
          </p:cNvSpPr>
          <p:nvPr/>
        </p:nvSpPr>
        <p:spPr bwMode="auto">
          <a:xfrm>
            <a:off x="7377113" y="4600575"/>
            <a:ext cx="457200" cy="533400"/>
          </a:xfrm>
          <a:prstGeom prst="flowChartPreparation">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a:p>
            <a:pPr algn="ctr" eaLnBrk="1" hangingPunct="1">
              <a:lnSpc>
                <a:spcPct val="30000"/>
              </a:lnSpc>
            </a:pPr>
            <a:r>
              <a:rPr lang="en-US" altLang="en-US" sz="2000" b="1">
                <a:solidFill>
                  <a:srgbClr val="FF3300"/>
                </a:solidFill>
              </a:rPr>
              <a:t>…</a:t>
            </a:r>
          </a:p>
        </p:txBody>
      </p:sp>
      <p:sp>
        <p:nvSpPr>
          <p:cNvPr id="35984" name="Rectangle 144">
            <a:extLst>
              <a:ext uri="{FF2B5EF4-FFF2-40B4-BE49-F238E27FC236}">
                <a16:creationId xmlns:a16="http://schemas.microsoft.com/office/drawing/2014/main" id="{9D97FAE6-8775-4CC5-B1B2-AA9DDAAD4430}"/>
              </a:ext>
            </a:extLst>
          </p:cNvPr>
          <p:cNvSpPr>
            <a:spLocks noChangeArrowheads="1"/>
          </p:cNvSpPr>
          <p:nvPr/>
        </p:nvSpPr>
        <p:spPr bwMode="auto">
          <a:xfrm>
            <a:off x="7543800" y="1138238"/>
            <a:ext cx="3048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t>Al</a:t>
            </a:r>
          </a:p>
        </p:txBody>
      </p:sp>
      <p:sp>
        <p:nvSpPr>
          <p:cNvPr id="35985" name="Rectangle 145">
            <a:extLst>
              <a:ext uri="{FF2B5EF4-FFF2-40B4-BE49-F238E27FC236}">
                <a16:creationId xmlns:a16="http://schemas.microsoft.com/office/drawing/2014/main" id="{3F6DF40B-5B80-4A2B-A045-36C9F3A24295}"/>
              </a:ext>
            </a:extLst>
          </p:cNvPr>
          <p:cNvSpPr>
            <a:spLocks noChangeArrowheads="1"/>
          </p:cNvSpPr>
          <p:nvPr/>
        </p:nvSpPr>
        <p:spPr bwMode="auto">
          <a:xfrm>
            <a:off x="7820025" y="1371600"/>
            <a:ext cx="3048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t>Al</a:t>
            </a:r>
          </a:p>
        </p:txBody>
      </p:sp>
      <p:sp>
        <p:nvSpPr>
          <p:cNvPr id="35986" name="Rectangle 146">
            <a:extLst>
              <a:ext uri="{FF2B5EF4-FFF2-40B4-BE49-F238E27FC236}">
                <a16:creationId xmlns:a16="http://schemas.microsoft.com/office/drawing/2014/main" id="{DBFC9B8A-322D-4E33-827A-534FCD512F6C}"/>
              </a:ext>
            </a:extLst>
          </p:cNvPr>
          <p:cNvSpPr>
            <a:spLocks noChangeArrowheads="1"/>
          </p:cNvSpPr>
          <p:nvPr/>
        </p:nvSpPr>
        <p:spPr bwMode="auto">
          <a:xfrm>
            <a:off x="6781800" y="4114800"/>
            <a:ext cx="3048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t>Al</a:t>
            </a:r>
          </a:p>
        </p:txBody>
      </p:sp>
      <p:sp>
        <p:nvSpPr>
          <p:cNvPr id="35987" name="Rectangle 147">
            <a:extLst>
              <a:ext uri="{FF2B5EF4-FFF2-40B4-BE49-F238E27FC236}">
                <a16:creationId xmlns:a16="http://schemas.microsoft.com/office/drawing/2014/main" id="{19125705-3D45-431D-9751-B8BC7354C03B}"/>
              </a:ext>
            </a:extLst>
          </p:cNvPr>
          <p:cNvSpPr>
            <a:spLocks noChangeArrowheads="1"/>
          </p:cNvSpPr>
          <p:nvPr/>
        </p:nvSpPr>
        <p:spPr bwMode="auto">
          <a:xfrm>
            <a:off x="7162800" y="4800600"/>
            <a:ext cx="3048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t>Al</a:t>
            </a:r>
          </a:p>
        </p:txBody>
      </p:sp>
      <p:sp>
        <p:nvSpPr>
          <p:cNvPr id="37901" name="Freeform 13">
            <a:extLst>
              <a:ext uri="{FF2B5EF4-FFF2-40B4-BE49-F238E27FC236}">
                <a16:creationId xmlns:a16="http://schemas.microsoft.com/office/drawing/2014/main" id="{00AB6894-2409-47F4-91DE-0763F515260E}"/>
              </a:ext>
            </a:extLst>
          </p:cNvPr>
          <p:cNvSpPr>
            <a:spLocks/>
          </p:cNvSpPr>
          <p:nvPr/>
        </p:nvSpPr>
        <p:spPr bwMode="auto">
          <a:xfrm>
            <a:off x="7620000" y="1371600"/>
            <a:ext cx="1371600" cy="1752600"/>
          </a:xfrm>
          <a:custGeom>
            <a:avLst/>
            <a:gdLst>
              <a:gd name="T0" fmla="*/ 97 w 792"/>
              <a:gd name="T1" fmla="*/ 0 h 978"/>
              <a:gd name="T2" fmla="*/ 105 w 792"/>
              <a:gd name="T3" fmla="*/ 254 h 978"/>
              <a:gd name="T4" fmla="*/ 114 w 792"/>
              <a:gd name="T5" fmla="*/ 305 h 978"/>
              <a:gd name="T6" fmla="*/ 55 w 792"/>
              <a:gd name="T7" fmla="*/ 313 h 978"/>
              <a:gd name="T8" fmla="*/ 12 w 792"/>
              <a:gd name="T9" fmla="*/ 466 h 978"/>
              <a:gd name="T10" fmla="*/ 38 w 792"/>
              <a:gd name="T11" fmla="*/ 559 h 978"/>
              <a:gd name="T12" fmla="*/ 88 w 792"/>
              <a:gd name="T13" fmla="*/ 576 h 978"/>
              <a:gd name="T14" fmla="*/ 139 w 792"/>
              <a:gd name="T15" fmla="*/ 644 h 978"/>
              <a:gd name="T16" fmla="*/ 249 w 792"/>
              <a:gd name="T17" fmla="*/ 728 h 978"/>
              <a:gd name="T18" fmla="*/ 292 w 792"/>
              <a:gd name="T19" fmla="*/ 771 h 978"/>
              <a:gd name="T20" fmla="*/ 300 w 792"/>
              <a:gd name="T21" fmla="*/ 813 h 978"/>
              <a:gd name="T22" fmla="*/ 326 w 792"/>
              <a:gd name="T23" fmla="*/ 822 h 978"/>
              <a:gd name="T24" fmla="*/ 376 w 792"/>
              <a:gd name="T25" fmla="*/ 855 h 978"/>
              <a:gd name="T26" fmla="*/ 444 w 792"/>
              <a:gd name="T27" fmla="*/ 906 h 978"/>
              <a:gd name="T28" fmla="*/ 546 w 792"/>
              <a:gd name="T29" fmla="*/ 915 h 978"/>
              <a:gd name="T30" fmla="*/ 791 w 792"/>
              <a:gd name="T31" fmla="*/ 889 h 9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92"/>
              <a:gd name="T49" fmla="*/ 0 h 978"/>
              <a:gd name="T50" fmla="*/ 792 w 792"/>
              <a:gd name="T51" fmla="*/ 978 h 9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92" h="978">
                <a:moveTo>
                  <a:pt x="97" y="0"/>
                </a:moveTo>
                <a:cubicBezTo>
                  <a:pt x="100" y="85"/>
                  <a:pt x="100" y="169"/>
                  <a:pt x="105" y="254"/>
                </a:cubicBezTo>
                <a:cubicBezTo>
                  <a:pt x="106" y="271"/>
                  <a:pt x="125" y="292"/>
                  <a:pt x="114" y="305"/>
                </a:cubicBezTo>
                <a:cubicBezTo>
                  <a:pt x="101" y="320"/>
                  <a:pt x="75" y="310"/>
                  <a:pt x="55" y="313"/>
                </a:cubicBezTo>
                <a:cubicBezTo>
                  <a:pt x="0" y="349"/>
                  <a:pt x="18" y="396"/>
                  <a:pt x="12" y="466"/>
                </a:cubicBezTo>
                <a:cubicBezTo>
                  <a:pt x="16" y="483"/>
                  <a:pt x="23" y="544"/>
                  <a:pt x="38" y="559"/>
                </a:cubicBezTo>
                <a:cubicBezTo>
                  <a:pt x="51" y="571"/>
                  <a:pt x="71" y="570"/>
                  <a:pt x="88" y="576"/>
                </a:cubicBezTo>
                <a:cubicBezTo>
                  <a:pt x="108" y="605"/>
                  <a:pt x="109" y="624"/>
                  <a:pt x="139" y="644"/>
                </a:cubicBezTo>
                <a:cubicBezTo>
                  <a:pt x="175" y="698"/>
                  <a:pt x="187" y="708"/>
                  <a:pt x="249" y="728"/>
                </a:cubicBezTo>
                <a:cubicBezTo>
                  <a:pt x="271" y="742"/>
                  <a:pt x="282" y="745"/>
                  <a:pt x="292" y="771"/>
                </a:cubicBezTo>
                <a:cubicBezTo>
                  <a:pt x="297" y="784"/>
                  <a:pt x="292" y="801"/>
                  <a:pt x="300" y="813"/>
                </a:cubicBezTo>
                <a:cubicBezTo>
                  <a:pt x="305" y="821"/>
                  <a:pt x="318" y="818"/>
                  <a:pt x="326" y="822"/>
                </a:cubicBezTo>
                <a:cubicBezTo>
                  <a:pt x="343" y="832"/>
                  <a:pt x="376" y="855"/>
                  <a:pt x="376" y="855"/>
                </a:cubicBezTo>
                <a:cubicBezTo>
                  <a:pt x="390" y="906"/>
                  <a:pt x="394" y="894"/>
                  <a:pt x="444" y="906"/>
                </a:cubicBezTo>
                <a:cubicBezTo>
                  <a:pt x="475" y="954"/>
                  <a:pt x="500" y="918"/>
                  <a:pt x="546" y="915"/>
                </a:cubicBezTo>
                <a:cubicBezTo>
                  <a:pt x="792" y="899"/>
                  <a:pt x="749" y="978"/>
                  <a:pt x="791" y="889"/>
                </a:cubicBezTo>
              </a:path>
            </a:pathLst>
          </a:custGeom>
          <a:noFill/>
          <a:ln w="38100">
            <a:solidFill>
              <a:srgbClr val="080FA4"/>
            </a:solidFill>
            <a:round/>
            <a:headEnd/>
            <a:tailEnd/>
          </a:ln>
        </p:spPr>
        <p:txBody>
          <a:bodyPr/>
          <a:lstStyle/>
          <a:p>
            <a:pPr>
              <a:defRPr/>
            </a:pPr>
            <a:endParaRPr lang="en-US" sz="2000">
              <a:effectLst>
                <a:outerShdw blurRad="38100" dist="38100" dir="2700000" algn="tl">
                  <a:srgbClr val="000000">
                    <a:alpha val="43137"/>
                  </a:srgbClr>
                </a:outerShdw>
              </a:effectLst>
              <a:latin typeface="Arial" charset="0"/>
              <a:cs typeface="Arial" charset="0"/>
            </a:endParaRPr>
          </a:p>
        </p:txBody>
      </p:sp>
      <p:sp>
        <p:nvSpPr>
          <p:cNvPr id="37902" name="Freeform 14">
            <a:extLst>
              <a:ext uri="{FF2B5EF4-FFF2-40B4-BE49-F238E27FC236}">
                <a16:creationId xmlns:a16="http://schemas.microsoft.com/office/drawing/2014/main" id="{E372E5F8-6122-480D-93FE-5A3135365E2C}"/>
              </a:ext>
            </a:extLst>
          </p:cNvPr>
          <p:cNvSpPr>
            <a:spLocks/>
          </p:cNvSpPr>
          <p:nvPr/>
        </p:nvSpPr>
        <p:spPr bwMode="auto">
          <a:xfrm>
            <a:off x="7953375" y="1524000"/>
            <a:ext cx="228600" cy="1098550"/>
          </a:xfrm>
          <a:custGeom>
            <a:avLst/>
            <a:gdLst>
              <a:gd name="T0" fmla="*/ 52 w 109"/>
              <a:gd name="T1" fmla="*/ 0 h 500"/>
              <a:gd name="T2" fmla="*/ 103 w 109"/>
              <a:gd name="T3" fmla="*/ 136 h 500"/>
              <a:gd name="T4" fmla="*/ 44 w 109"/>
              <a:gd name="T5" fmla="*/ 204 h 500"/>
              <a:gd name="T6" fmla="*/ 44 w 109"/>
              <a:gd name="T7" fmla="*/ 381 h 500"/>
              <a:gd name="T8" fmla="*/ 10 w 109"/>
              <a:gd name="T9" fmla="*/ 390 h 500"/>
              <a:gd name="T10" fmla="*/ 10 w 109"/>
              <a:gd name="T11" fmla="*/ 500 h 500"/>
              <a:gd name="T12" fmla="*/ 0 60000 65536"/>
              <a:gd name="T13" fmla="*/ 0 60000 65536"/>
              <a:gd name="T14" fmla="*/ 0 60000 65536"/>
              <a:gd name="T15" fmla="*/ 0 60000 65536"/>
              <a:gd name="T16" fmla="*/ 0 60000 65536"/>
              <a:gd name="T17" fmla="*/ 0 60000 65536"/>
              <a:gd name="T18" fmla="*/ 0 w 109"/>
              <a:gd name="T19" fmla="*/ 0 h 500"/>
              <a:gd name="T20" fmla="*/ 109 w 109"/>
              <a:gd name="T21" fmla="*/ 500 h 500"/>
            </a:gdLst>
            <a:ahLst/>
            <a:cxnLst>
              <a:cxn ang="T12">
                <a:pos x="T0" y="T1"/>
              </a:cxn>
              <a:cxn ang="T13">
                <a:pos x="T2" y="T3"/>
              </a:cxn>
              <a:cxn ang="T14">
                <a:pos x="T4" y="T5"/>
              </a:cxn>
              <a:cxn ang="T15">
                <a:pos x="T6" y="T7"/>
              </a:cxn>
              <a:cxn ang="T16">
                <a:pos x="T8" y="T9"/>
              </a:cxn>
              <a:cxn ang="T17">
                <a:pos x="T10" y="T11"/>
              </a:cxn>
            </a:cxnLst>
            <a:rect l="T18" t="T19" r="T20" b="T21"/>
            <a:pathLst>
              <a:path w="109" h="500">
                <a:moveTo>
                  <a:pt x="52" y="0"/>
                </a:moveTo>
                <a:cubicBezTo>
                  <a:pt x="109" y="38"/>
                  <a:pt x="96" y="59"/>
                  <a:pt x="103" y="136"/>
                </a:cubicBezTo>
                <a:cubicBezTo>
                  <a:pt x="92" y="207"/>
                  <a:pt x="102" y="183"/>
                  <a:pt x="44" y="204"/>
                </a:cubicBezTo>
                <a:cubicBezTo>
                  <a:pt x="48" y="249"/>
                  <a:pt x="62" y="338"/>
                  <a:pt x="44" y="381"/>
                </a:cubicBezTo>
                <a:cubicBezTo>
                  <a:pt x="40" y="392"/>
                  <a:pt x="13" y="379"/>
                  <a:pt x="10" y="390"/>
                </a:cubicBezTo>
                <a:cubicBezTo>
                  <a:pt x="0" y="425"/>
                  <a:pt x="10" y="463"/>
                  <a:pt x="10" y="500"/>
                </a:cubicBezTo>
              </a:path>
            </a:pathLst>
          </a:custGeom>
          <a:noFill/>
          <a:ln w="28575">
            <a:solidFill>
              <a:srgbClr val="080FA4"/>
            </a:solidFill>
            <a:round/>
            <a:headEnd/>
            <a:tailEnd/>
          </a:ln>
        </p:spPr>
        <p:txBody>
          <a:bodyPr/>
          <a:lstStyle/>
          <a:p>
            <a:pPr>
              <a:defRPr/>
            </a:pPr>
            <a:endParaRPr lang="en-US" sz="2000">
              <a:effectLst>
                <a:outerShdw blurRad="38100" dist="38100" dir="2700000" algn="tl">
                  <a:srgbClr val="000000">
                    <a:alpha val="43137"/>
                  </a:srgbClr>
                </a:outerShdw>
              </a:effectLst>
              <a:latin typeface="Arial" charset="0"/>
              <a:cs typeface="Arial" charset="0"/>
            </a:endParaRPr>
          </a:p>
        </p:txBody>
      </p:sp>
      <p:sp>
        <p:nvSpPr>
          <p:cNvPr id="37903" name="Text Box 15">
            <a:extLst>
              <a:ext uri="{FF2B5EF4-FFF2-40B4-BE49-F238E27FC236}">
                <a16:creationId xmlns:a16="http://schemas.microsoft.com/office/drawing/2014/main" id="{65C802FA-ED13-40DB-BB96-DE254F090004}"/>
              </a:ext>
            </a:extLst>
          </p:cNvPr>
          <p:cNvSpPr txBox="1">
            <a:spLocks noChangeArrowheads="1"/>
          </p:cNvSpPr>
          <p:nvPr/>
        </p:nvSpPr>
        <p:spPr bwMode="auto">
          <a:xfrm rot="2087083">
            <a:off x="8074025" y="255905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0000FF"/>
                </a:solidFill>
              </a:rPr>
              <a:t>S.Ba</a:t>
            </a:r>
          </a:p>
        </p:txBody>
      </p:sp>
      <p:sp>
        <p:nvSpPr>
          <p:cNvPr id="37904" name="Freeform 16">
            <a:extLst>
              <a:ext uri="{FF2B5EF4-FFF2-40B4-BE49-F238E27FC236}">
                <a16:creationId xmlns:a16="http://schemas.microsoft.com/office/drawing/2014/main" id="{09096468-36F2-4051-B56B-E081BD5DE3B4}"/>
              </a:ext>
            </a:extLst>
          </p:cNvPr>
          <p:cNvSpPr>
            <a:spLocks/>
          </p:cNvSpPr>
          <p:nvPr/>
        </p:nvSpPr>
        <p:spPr bwMode="auto">
          <a:xfrm>
            <a:off x="6621464" y="4114801"/>
            <a:ext cx="1533525" cy="1116013"/>
          </a:xfrm>
          <a:custGeom>
            <a:avLst/>
            <a:gdLst>
              <a:gd name="T0" fmla="*/ 966 w 966"/>
              <a:gd name="T1" fmla="*/ 0 h 627"/>
              <a:gd name="T2" fmla="*/ 949 w 966"/>
              <a:gd name="T3" fmla="*/ 26 h 627"/>
              <a:gd name="T4" fmla="*/ 907 w 966"/>
              <a:gd name="T5" fmla="*/ 60 h 627"/>
              <a:gd name="T6" fmla="*/ 898 w 966"/>
              <a:gd name="T7" fmla="*/ 237 h 627"/>
              <a:gd name="T8" fmla="*/ 856 w 966"/>
              <a:gd name="T9" fmla="*/ 246 h 627"/>
              <a:gd name="T10" fmla="*/ 763 w 966"/>
              <a:gd name="T11" fmla="*/ 271 h 627"/>
              <a:gd name="T12" fmla="*/ 703 w 966"/>
              <a:gd name="T13" fmla="*/ 339 h 627"/>
              <a:gd name="T14" fmla="*/ 568 w 966"/>
              <a:gd name="T15" fmla="*/ 322 h 627"/>
              <a:gd name="T16" fmla="*/ 517 w 966"/>
              <a:gd name="T17" fmla="*/ 297 h 627"/>
              <a:gd name="T18" fmla="*/ 458 w 966"/>
              <a:gd name="T19" fmla="*/ 237 h 627"/>
              <a:gd name="T20" fmla="*/ 373 w 966"/>
              <a:gd name="T21" fmla="*/ 170 h 627"/>
              <a:gd name="T22" fmla="*/ 221 w 966"/>
              <a:gd name="T23" fmla="*/ 204 h 627"/>
              <a:gd name="T24" fmla="*/ 111 w 966"/>
              <a:gd name="T25" fmla="*/ 263 h 627"/>
              <a:gd name="T26" fmla="*/ 34 w 966"/>
              <a:gd name="T27" fmla="*/ 297 h 627"/>
              <a:gd name="T28" fmla="*/ 26 w 966"/>
              <a:gd name="T29" fmla="*/ 322 h 627"/>
              <a:gd name="T30" fmla="*/ 102 w 966"/>
              <a:gd name="T31" fmla="*/ 415 h 627"/>
              <a:gd name="T32" fmla="*/ 94 w 966"/>
              <a:gd name="T33" fmla="*/ 525 h 627"/>
              <a:gd name="T34" fmla="*/ 17 w 966"/>
              <a:gd name="T35" fmla="*/ 602 h 627"/>
              <a:gd name="T36" fmla="*/ 0 w 966"/>
              <a:gd name="T37" fmla="*/ 627 h 6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6"/>
              <a:gd name="T58" fmla="*/ 0 h 627"/>
              <a:gd name="T59" fmla="*/ 966 w 966"/>
              <a:gd name="T60" fmla="*/ 627 h 6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6" h="627">
                <a:moveTo>
                  <a:pt x="966" y="0"/>
                </a:moveTo>
                <a:cubicBezTo>
                  <a:pt x="960" y="9"/>
                  <a:pt x="958" y="20"/>
                  <a:pt x="949" y="26"/>
                </a:cubicBezTo>
                <a:cubicBezTo>
                  <a:pt x="899" y="59"/>
                  <a:pt x="924" y="5"/>
                  <a:pt x="907" y="60"/>
                </a:cubicBezTo>
                <a:cubicBezTo>
                  <a:pt x="904" y="119"/>
                  <a:pt x="914" y="180"/>
                  <a:pt x="898" y="237"/>
                </a:cubicBezTo>
                <a:cubicBezTo>
                  <a:pt x="894" y="251"/>
                  <a:pt x="870" y="242"/>
                  <a:pt x="856" y="246"/>
                </a:cubicBezTo>
                <a:cubicBezTo>
                  <a:pt x="753" y="275"/>
                  <a:pt x="854" y="254"/>
                  <a:pt x="763" y="271"/>
                </a:cubicBezTo>
                <a:cubicBezTo>
                  <a:pt x="723" y="331"/>
                  <a:pt x="746" y="311"/>
                  <a:pt x="703" y="339"/>
                </a:cubicBezTo>
                <a:cubicBezTo>
                  <a:pt x="684" y="337"/>
                  <a:pt x="602" y="337"/>
                  <a:pt x="568" y="322"/>
                </a:cubicBezTo>
                <a:cubicBezTo>
                  <a:pt x="477" y="282"/>
                  <a:pt x="605" y="324"/>
                  <a:pt x="517" y="297"/>
                </a:cubicBezTo>
                <a:cubicBezTo>
                  <a:pt x="478" y="239"/>
                  <a:pt x="502" y="253"/>
                  <a:pt x="458" y="237"/>
                </a:cubicBezTo>
                <a:cubicBezTo>
                  <a:pt x="443" y="196"/>
                  <a:pt x="411" y="182"/>
                  <a:pt x="373" y="170"/>
                </a:cubicBezTo>
                <a:cubicBezTo>
                  <a:pt x="323" y="186"/>
                  <a:pt x="271" y="186"/>
                  <a:pt x="221" y="204"/>
                </a:cubicBezTo>
                <a:cubicBezTo>
                  <a:pt x="198" y="268"/>
                  <a:pt x="192" y="254"/>
                  <a:pt x="111" y="263"/>
                </a:cubicBezTo>
                <a:cubicBezTo>
                  <a:pt x="82" y="272"/>
                  <a:pt x="60" y="280"/>
                  <a:pt x="34" y="297"/>
                </a:cubicBezTo>
                <a:cubicBezTo>
                  <a:pt x="31" y="305"/>
                  <a:pt x="26" y="313"/>
                  <a:pt x="26" y="322"/>
                </a:cubicBezTo>
                <a:cubicBezTo>
                  <a:pt x="26" y="412"/>
                  <a:pt x="32" y="402"/>
                  <a:pt x="102" y="415"/>
                </a:cubicBezTo>
                <a:cubicBezTo>
                  <a:pt x="150" y="448"/>
                  <a:pt x="156" y="505"/>
                  <a:pt x="94" y="525"/>
                </a:cubicBezTo>
                <a:cubicBezTo>
                  <a:pt x="79" y="569"/>
                  <a:pt x="61" y="587"/>
                  <a:pt x="17" y="602"/>
                </a:cubicBezTo>
                <a:cubicBezTo>
                  <a:pt x="11" y="610"/>
                  <a:pt x="0" y="627"/>
                  <a:pt x="0" y="627"/>
                </a:cubicBezTo>
              </a:path>
            </a:pathLst>
          </a:custGeom>
          <a:noFill/>
          <a:ln w="38100">
            <a:solidFill>
              <a:srgbClr val="080FA4"/>
            </a:solidFill>
            <a:round/>
            <a:headEnd/>
            <a:tailEnd/>
          </a:ln>
        </p:spPr>
        <p:txBody>
          <a:bodyPr/>
          <a:lstStyle/>
          <a:p>
            <a:pPr>
              <a:defRPr/>
            </a:pPr>
            <a:endParaRPr lang="en-US" sz="2000">
              <a:effectLst>
                <a:outerShdw blurRad="38100" dist="38100" dir="2700000" algn="tl">
                  <a:srgbClr val="000000">
                    <a:alpha val="43137"/>
                  </a:srgbClr>
                </a:outerShdw>
              </a:effectLst>
              <a:latin typeface="Arial" charset="0"/>
              <a:cs typeface="Arial" charset="0"/>
            </a:endParaRPr>
          </a:p>
        </p:txBody>
      </p:sp>
      <p:sp>
        <p:nvSpPr>
          <p:cNvPr id="37905" name="Freeform 17">
            <a:extLst>
              <a:ext uri="{FF2B5EF4-FFF2-40B4-BE49-F238E27FC236}">
                <a16:creationId xmlns:a16="http://schemas.microsoft.com/office/drawing/2014/main" id="{03E996E4-63C0-40F7-8082-2F862699EA2C}"/>
              </a:ext>
            </a:extLst>
          </p:cNvPr>
          <p:cNvSpPr>
            <a:spLocks/>
          </p:cNvSpPr>
          <p:nvPr/>
        </p:nvSpPr>
        <p:spPr bwMode="auto">
          <a:xfrm>
            <a:off x="6858001" y="4635500"/>
            <a:ext cx="377825" cy="350838"/>
          </a:xfrm>
          <a:custGeom>
            <a:avLst/>
            <a:gdLst>
              <a:gd name="T0" fmla="*/ 238 w 238"/>
              <a:gd name="T1" fmla="*/ 0 h 182"/>
              <a:gd name="T2" fmla="*/ 195 w 238"/>
              <a:gd name="T3" fmla="*/ 67 h 182"/>
              <a:gd name="T4" fmla="*/ 136 w 238"/>
              <a:gd name="T5" fmla="*/ 144 h 182"/>
              <a:gd name="T6" fmla="*/ 0 w 238"/>
              <a:gd name="T7" fmla="*/ 169 h 182"/>
              <a:gd name="T8" fmla="*/ 0 60000 65536"/>
              <a:gd name="T9" fmla="*/ 0 60000 65536"/>
              <a:gd name="T10" fmla="*/ 0 60000 65536"/>
              <a:gd name="T11" fmla="*/ 0 60000 65536"/>
              <a:gd name="T12" fmla="*/ 0 w 238"/>
              <a:gd name="T13" fmla="*/ 0 h 182"/>
              <a:gd name="T14" fmla="*/ 238 w 238"/>
              <a:gd name="T15" fmla="*/ 182 h 182"/>
            </a:gdLst>
            <a:ahLst/>
            <a:cxnLst>
              <a:cxn ang="T8">
                <a:pos x="T0" y="T1"/>
              </a:cxn>
              <a:cxn ang="T9">
                <a:pos x="T2" y="T3"/>
              </a:cxn>
              <a:cxn ang="T10">
                <a:pos x="T4" y="T5"/>
              </a:cxn>
              <a:cxn ang="T11">
                <a:pos x="T6" y="T7"/>
              </a:cxn>
            </a:cxnLst>
            <a:rect l="T12" t="T13" r="T14" b="T15"/>
            <a:pathLst>
              <a:path w="238" h="182">
                <a:moveTo>
                  <a:pt x="238" y="0"/>
                </a:moveTo>
                <a:cubicBezTo>
                  <a:pt x="224" y="39"/>
                  <a:pt x="238" y="54"/>
                  <a:pt x="195" y="67"/>
                </a:cubicBezTo>
                <a:cubicBezTo>
                  <a:pt x="81" y="143"/>
                  <a:pt x="184" y="57"/>
                  <a:pt x="136" y="144"/>
                </a:cubicBezTo>
                <a:cubicBezTo>
                  <a:pt x="115" y="182"/>
                  <a:pt x="18" y="169"/>
                  <a:pt x="0" y="169"/>
                </a:cubicBezTo>
              </a:path>
            </a:pathLst>
          </a:custGeom>
          <a:noFill/>
          <a:ln w="28575">
            <a:solidFill>
              <a:srgbClr val="080FA4"/>
            </a:solidFill>
            <a:round/>
            <a:headEnd/>
            <a:tailEnd/>
          </a:ln>
        </p:spPr>
        <p:txBody>
          <a:bodyPr/>
          <a:lstStyle/>
          <a:p>
            <a:pPr>
              <a:defRPr/>
            </a:pPr>
            <a:endParaRPr lang="en-US" sz="2000">
              <a:effectLst>
                <a:outerShdw blurRad="38100" dist="38100" dir="2700000" algn="tl">
                  <a:srgbClr val="000000">
                    <a:alpha val="43137"/>
                  </a:srgbClr>
                </a:outerShdw>
              </a:effectLst>
              <a:latin typeface="Arial" charset="0"/>
              <a:cs typeface="Arial" charset="0"/>
            </a:endParaRPr>
          </a:p>
        </p:txBody>
      </p:sp>
      <p:sp>
        <p:nvSpPr>
          <p:cNvPr id="37908" name="Text Box 20">
            <a:extLst>
              <a:ext uri="{FF2B5EF4-FFF2-40B4-BE49-F238E27FC236}">
                <a16:creationId xmlns:a16="http://schemas.microsoft.com/office/drawing/2014/main" id="{ED3DEFE6-8034-459E-9F2E-31EA0F4A1048}"/>
              </a:ext>
            </a:extLst>
          </p:cNvPr>
          <p:cNvSpPr txBox="1">
            <a:spLocks noChangeArrowheads="1"/>
          </p:cNvSpPr>
          <p:nvPr/>
        </p:nvSpPr>
        <p:spPr bwMode="auto">
          <a:xfrm rot="19252956">
            <a:off x="6238875" y="4346575"/>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0000FF"/>
                </a:solidFill>
              </a:rPr>
              <a:t>S. Đồng Nai</a:t>
            </a:r>
          </a:p>
        </p:txBody>
      </p:sp>
      <p:sp>
        <p:nvSpPr>
          <p:cNvPr id="37910" name="Freeform 22">
            <a:extLst>
              <a:ext uri="{FF2B5EF4-FFF2-40B4-BE49-F238E27FC236}">
                <a16:creationId xmlns:a16="http://schemas.microsoft.com/office/drawing/2014/main" id="{16C2A92A-3E5A-4338-A6CA-98B5BAB85674}"/>
              </a:ext>
            </a:extLst>
          </p:cNvPr>
          <p:cNvSpPr>
            <a:spLocks/>
          </p:cNvSpPr>
          <p:nvPr/>
        </p:nvSpPr>
        <p:spPr bwMode="auto">
          <a:xfrm>
            <a:off x="6019800" y="547688"/>
            <a:ext cx="1295400" cy="1600200"/>
          </a:xfrm>
          <a:custGeom>
            <a:avLst/>
            <a:gdLst>
              <a:gd name="T0" fmla="*/ 694 w 805"/>
              <a:gd name="T1" fmla="*/ 0 h 833"/>
              <a:gd name="T2" fmla="*/ 669 w 805"/>
              <a:gd name="T3" fmla="*/ 203 h 833"/>
              <a:gd name="T4" fmla="*/ 677 w 805"/>
              <a:gd name="T5" fmla="*/ 271 h 833"/>
              <a:gd name="T6" fmla="*/ 703 w 805"/>
              <a:gd name="T7" fmla="*/ 288 h 833"/>
              <a:gd name="T8" fmla="*/ 745 w 805"/>
              <a:gd name="T9" fmla="*/ 331 h 833"/>
              <a:gd name="T10" fmla="*/ 779 w 805"/>
              <a:gd name="T11" fmla="*/ 373 h 833"/>
              <a:gd name="T12" fmla="*/ 796 w 805"/>
              <a:gd name="T13" fmla="*/ 458 h 833"/>
              <a:gd name="T14" fmla="*/ 745 w 805"/>
              <a:gd name="T15" fmla="*/ 585 h 833"/>
              <a:gd name="T16" fmla="*/ 576 w 805"/>
              <a:gd name="T17" fmla="*/ 703 h 833"/>
              <a:gd name="T18" fmla="*/ 525 w 805"/>
              <a:gd name="T19" fmla="*/ 746 h 833"/>
              <a:gd name="T20" fmla="*/ 491 w 805"/>
              <a:gd name="T21" fmla="*/ 788 h 833"/>
              <a:gd name="T22" fmla="*/ 449 w 805"/>
              <a:gd name="T23" fmla="*/ 830 h 833"/>
              <a:gd name="T24" fmla="*/ 432 w 805"/>
              <a:gd name="T25" fmla="*/ 805 h 833"/>
              <a:gd name="T26" fmla="*/ 381 w 805"/>
              <a:gd name="T27" fmla="*/ 779 h 833"/>
              <a:gd name="T28" fmla="*/ 338 w 805"/>
              <a:gd name="T29" fmla="*/ 678 h 833"/>
              <a:gd name="T30" fmla="*/ 305 w 805"/>
              <a:gd name="T31" fmla="*/ 627 h 833"/>
              <a:gd name="T32" fmla="*/ 271 w 805"/>
              <a:gd name="T33" fmla="*/ 661 h 833"/>
              <a:gd name="T34" fmla="*/ 110 w 805"/>
              <a:gd name="T35" fmla="*/ 712 h 833"/>
              <a:gd name="T36" fmla="*/ 50 w 805"/>
              <a:gd name="T37" fmla="*/ 763 h 833"/>
              <a:gd name="T38" fmla="*/ 0 w 805"/>
              <a:gd name="T39" fmla="*/ 805 h 8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5"/>
              <a:gd name="T61" fmla="*/ 0 h 833"/>
              <a:gd name="T62" fmla="*/ 805 w 805"/>
              <a:gd name="T63" fmla="*/ 833 h 8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5" h="833">
                <a:moveTo>
                  <a:pt x="694" y="0"/>
                </a:moveTo>
                <a:cubicBezTo>
                  <a:pt x="688" y="117"/>
                  <a:pt x="694" y="124"/>
                  <a:pt x="669" y="203"/>
                </a:cubicBezTo>
                <a:cubicBezTo>
                  <a:pt x="672" y="226"/>
                  <a:pt x="669" y="250"/>
                  <a:pt x="677" y="271"/>
                </a:cubicBezTo>
                <a:cubicBezTo>
                  <a:pt x="681" y="281"/>
                  <a:pt x="696" y="281"/>
                  <a:pt x="703" y="288"/>
                </a:cubicBezTo>
                <a:cubicBezTo>
                  <a:pt x="763" y="348"/>
                  <a:pt x="675" y="284"/>
                  <a:pt x="745" y="331"/>
                </a:cubicBezTo>
                <a:cubicBezTo>
                  <a:pt x="777" y="421"/>
                  <a:pt x="724" y="288"/>
                  <a:pt x="779" y="373"/>
                </a:cubicBezTo>
                <a:cubicBezTo>
                  <a:pt x="795" y="397"/>
                  <a:pt x="791" y="430"/>
                  <a:pt x="796" y="458"/>
                </a:cubicBezTo>
                <a:cubicBezTo>
                  <a:pt x="790" y="523"/>
                  <a:pt x="805" y="563"/>
                  <a:pt x="745" y="585"/>
                </a:cubicBezTo>
                <a:cubicBezTo>
                  <a:pt x="697" y="656"/>
                  <a:pt x="653" y="678"/>
                  <a:pt x="576" y="703"/>
                </a:cubicBezTo>
                <a:cubicBezTo>
                  <a:pt x="560" y="719"/>
                  <a:pt x="539" y="729"/>
                  <a:pt x="525" y="746"/>
                </a:cubicBezTo>
                <a:cubicBezTo>
                  <a:pt x="478" y="804"/>
                  <a:pt x="563" y="739"/>
                  <a:pt x="491" y="788"/>
                </a:cubicBezTo>
                <a:cubicBezTo>
                  <a:pt x="486" y="796"/>
                  <a:pt x="465" y="833"/>
                  <a:pt x="449" y="830"/>
                </a:cubicBezTo>
                <a:cubicBezTo>
                  <a:pt x="439" y="828"/>
                  <a:pt x="440" y="811"/>
                  <a:pt x="432" y="805"/>
                </a:cubicBezTo>
                <a:cubicBezTo>
                  <a:pt x="417" y="793"/>
                  <a:pt x="397" y="790"/>
                  <a:pt x="381" y="779"/>
                </a:cubicBezTo>
                <a:cubicBezTo>
                  <a:pt x="359" y="747"/>
                  <a:pt x="356" y="711"/>
                  <a:pt x="338" y="678"/>
                </a:cubicBezTo>
                <a:cubicBezTo>
                  <a:pt x="328" y="660"/>
                  <a:pt x="305" y="627"/>
                  <a:pt x="305" y="627"/>
                </a:cubicBezTo>
                <a:cubicBezTo>
                  <a:pt x="290" y="669"/>
                  <a:pt x="307" y="640"/>
                  <a:pt x="271" y="661"/>
                </a:cubicBezTo>
                <a:cubicBezTo>
                  <a:pt x="186" y="709"/>
                  <a:pt x="226" y="700"/>
                  <a:pt x="110" y="712"/>
                </a:cubicBezTo>
                <a:cubicBezTo>
                  <a:pt x="96" y="750"/>
                  <a:pt x="83" y="741"/>
                  <a:pt x="50" y="763"/>
                </a:cubicBezTo>
                <a:cubicBezTo>
                  <a:pt x="38" y="802"/>
                  <a:pt x="33" y="788"/>
                  <a:pt x="0" y="805"/>
                </a:cubicBezTo>
              </a:path>
            </a:pathLst>
          </a:custGeom>
          <a:noFill/>
          <a:ln w="38100">
            <a:solidFill>
              <a:srgbClr val="080FA4"/>
            </a:solidFill>
            <a:round/>
            <a:headEnd/>
            <a:tailEnd/>
          </a:ln>
        </p:spPr>
        <p:txBody>
          <a:bodyPr/>
          <a:lstStyle/>
          <a:p>
            <a:pPr>
              <a:defRPr/>
            </a:pPr>
            <a:endParaRPr lang="en-US" sz="2000">
              <a:effectLst>
                <a:outerShdw blurRad="38100" dist="38100" dir="2700000" algn="tl">
                  <a:srgbClr val="000000">
                    <a:alpha val="43137"/>
                  </a:srgbClr>
                </a:outerShdw>
              </a:effectLst>
              <a:latin typeface="Arial" charset="0"/>
              <a:cs typeface="Arial" charset="0"/>
            </a:endParaRPr>
          </a:p>
        </p:txBody>
      </p:sp>
      <p:sp>
        <p:nvSpPr>
          <p:cNvPr id="37911" name="Freeform 23">
            <a:extLst>
              <a:ext uri="{FF2B5EF4-FFF2-40B4-BE49-F238E27FC236}">
                <a16:creationId xmlns:a16="http://schemas.microsoft.com/office/drawing/2014/main" id="{A234BE5F-DDA1-40F2-92C8-3F95775D2DA6}"/>
              </a:ext>
            </a:extLst>
          </p:cNvPr>
          <p:cNvSpPr>
            <a:spLocks/>
          </p:cNvSpPr>
          <p:nvPr/>
        </p:nvSpPr>
        <p:spPr bwMode="auto">
          <a:xfrm>
            <a:off x="7300914" y="909638"/>
            <a:ext cx="166687" cy="336550"/>
          </a:xfrm>
          <a:custGeom>
            <a:avLst/>
            <a:gdLst>
              <a:gd name="T0" fmla="*/ 119 w 120"/>
              <a:gd name="T1" fmla="*/ 0 h 212"/>
              <a:gd name="T2" fmla="*/ 68 w 120"/>
              <a:gd name="T3" fmla="*/ 127 h 212"/>
              <a:gd name="T4" fmla="*/ 0 w 120"/>
              <a:gd name="T5" fmla="*/ 212 h 212"/>
              <a:gd name="T6" fmla="*/ 0 60000 65536"/>
              <a:gd name="T7" fmla="*/ 0 60000 65536"/>
              <a:gd name="T8" fmla="*/ 0 60000 65536"/>
              <a:gd name="T9" fmla="*/ 0 w 120"/>
              <a:gd name="T10" fmla="*/ 0 h 212"/>
              <a:gd name="T11" fmla="*/ 120 w 120"/>
              <a:gd name="T12" fmla="*/ 212 h 212"/>
            </a:gdLst>
            <a:ahLst/>
            <a:cxnLst>
              <a:cxn ang="T6">
                <a:pos x="T0" y="T1"/>
              </a:cxn>
              <a:cxn ang="T7">
                <a:pos x="T2" y="T3"/>
              </a:cxn>
              <a:cxn ang="T8">
                <a:pos x="T4" y="T5"/>
              </a:cxn>
            </a:cxnLst>
            <a:rect l="T9" t="T10" r="T11" b="T12"/>
            <a:pathLst>
              <a:path w="120" h="212">
                <a:moveTo>
                  <a:pt x="119" y="0"/>
                </a:moveTo>
                <a:cubicBezTo>
                  <a:pt x="105" y="131"/>
                  <a:pt x="120" y="51"/>
                  <a:pt x="68" y="127"/>
                </a:cubicBezTo>
                <a:cubicBezTo>
                  <a:pt x="61" y="177"/>
                  <a:pt x="58" y="212"/>
                  <a:pt x="0" y="212"/>
                </a:cubicBezTo>
              </a:path>
            </a:pathLst>
          </a:custGeom>
          <a:noFill/>
          <a:ln w="28575">
            <a:solidFill>
              <a:srgbClr val="080FA4"/>
            </a:solidFill>
            <a:round/>
            <a:headEnd/>
            <a:tailEnd/>
          </a:ln>
        </p:spPr>
        <p:txBody>
          <a:bodyPr/>
          <a:lstStyle/>
          <a:p>
            <a:pPr>
              <a:defRPr/>
            </a:pPr>
            <a:endParaRPr lang="en-US" sz="2000">
              <a:effectLst>
                <a:outerShdw blurRad="38100" dist="38100" dir="2700000" algn="tl">
                  <a:srgbClr val="000000">
                    <a:alpha val="43137"/>
                  </a:srgbClr>
                </a:outerShdw>
              </a:effectLst>
              <a:latin typeface="Arial" charset="0"/>
              <a:cs typeface="Arial" charset="0"/>
            </a:endParaRPr>
          </a:p>
        </p:txBody>
      </p:sp>
      <p:sp>
        <p:nvSpPr>
          <p:cNvPr id="37912" name="Freeform 24">
            <a:extLst>
              <a:ext uri="{FF2B5EF4-FFF2-40B4-BE49-F238E27FC236}">
                <a16:creationId xmlns:a16="http://schemas.microsoft.com/office/drawing/2014/main" id="{68053404-3B93-471B-9671-21624021603D}"/>
              </a:ext>
            </a:extLst>
          </p:cNvPr>
          <p:cNvSpPr>
            <a:spLocks/>
          </p:cNvSpPr>
          <p:nvPr/>
        </p:nvSpPr>
        <p:spPr bwMode="auto">
          <a:xfrm>
            <a:off x="7315200" y="1357313"/>
            <a:ext cx="381000" cy="228600"/>
          </a:xfrm>
          <a:custGeom>
            <a:avLst/>
            <a:gdLst>
              <a:gd name="T0" fmla="*/ 237 w 237"/>
              <a:gd name="T1" fmla="*/ 0 h 118"/>
              <a:gd name="T2" fmla="*/ 161 w 237"/>
              <a:gd name="T3" fmla="*/ 59 h 118"/>
              <a:gd name="T4" fmla="*/ 110 w 237"/>
              <a:gd name="T5" fmla="*/ 76 h 118"/>
              <a:gd name="T6" fmla="*/ 34 w 237"/>
              <a:gd name="T7" fmla="*/ 118 h 118"/>
              <a:gd name="T8" fmla="*/ 0 w 237"/>
              <a:gd name="T9" fmla="*/ 93 h 118"/>
              <a:gd name="T10" fmla="*/ 0 60000 65536"/>
              <a:gd name="T11" fmla="*/ 0 60000 65536"/>
              <a:gd name="T12" fmla="*/ 0 60000 65536"/>
              <a:gd name="T13" fmla="*/ 0 60000 65536"/>
              <a:gd name="T14" fmla="*/ 0 60000 65536"/>
              <a:gd name="T15" fmla="*/ 0 w 237"/>
              <a:gd name="T16" fmla="*/ 0 h 118"/>
              <a:gd name="T17" fmla="*/ 237 w 237"/>
              <a:gd name="T18" fmla="*/ 118 h 118"/>
            </a:gdLst>
            <a:ahLst/>
            <a:cxnLst>
              <a:cxn ang="T10">
                <a:pos x="T0" y="T1"/>
              </a:cxn>
              <a:cxn ang="T11">
                <a:pos x="T2" y="T3"/>
              </a:cxn>
              <a:cxn ang="T12">
                <a:pos x="T4" y="T5"/>
              </a:cxn>
              <a:cxn ang="T13">
                <a:pos x="T6" y="T7"/>
              </a:cxn>
              <a:cxn ang="T14">
                <a:pos x="T8" y="T9"/>
              </a:cxn>
            </a:cxnLst>
            <a:rect l="T15" t="T16" r="T17" b="T18"/>
            <a:pathLst>
              <a:path w="237" h="118">
                <a:moveTo>
                  <a:pt x="237" y="0"/>
                </a:moveTo>
                <a:cubicBezTo>
                  <a:pt x="211" y="18"/>
                  <a:pt x="190" y="46"/>
                  <a:pt x="161" y="59"/>
                </a:cubicBezTo>
                <a:cubicBezTo>
                  <a:pt x="145" y="66"/>
                  <a:pt x="110" y="76"/>
                  <a:pt x="110" y="76"/>
                </a:cubicBezTo>
                <a:cubicBezTo>
                  <a:pt x="52" y="115"/>
                  <a:pt x="78" y="104"/>
                  <a:pt x="34" y="118"/>
                </a:cubicBezTo>
                <a:cubicBezTo>
                  <a:pt x="5" y="99"/>
                  <a:pt x="15" y="108"/>
                  <a:pt x="0" y="93"/>
                </a:cubicBezTo>
              </a:path>
            </a:pathLst>
          </a:custGeom>
          <a:noFill/>
          <a:ln w="38100">
            <a:solidFill>
              <a:srgbClr val="080FA4"/>
            </a:solidFill>
            <a:round/>
            <a:headEnd/>
            <a:tailEnd/>
          </a:ln>
        </p:spPr>
        <p:txBody>
          <a:bodyPr/>
          <a:lstStyle/>
          <a:p>
            <a:pPr>
              <a:defRPr/>
            </a:pPr>
            <a:endParaRPr lang="en-US" sz="2000">
              <a:effectLst>
                <a:outerShdw blurRad="38100" dist="38100" dir="2700000" algn="tl">
                  <a:srgbClr val="000000">
                    <a:alpha val="43137"/>
                  </a:srgbClr>
                </a:outerShdw>
              </a:effectLst>
              <a:latin typeface="Arial" charset="0"/>
              <a:cs typeface="Arial" charset="0"/>
            </a:endParaRPr>
          </a:p>
        </p:txBody>
      </p:sp>
      <p:sp>
        <p:nvSpPr>
          <p:cNvPr id="37915" name="Freeform 27">
            <a:extLst>
              <a:ext uri="{FF2B5EF4-FFF2-40B4-BE49-F238E27FC236}">
                <a16:creationId xmlns:a16="http://schemas.microsoft.com/office/drawing/2014/main" id="{B21DC388-76CD-45B2-8535-0E7F2C8768D0}"/>
              </a:ext>
            </a:extLst>
          </p:cNvPr>
          <p:cNvSpPr>
            <a:spLocks/>
          </p:cNvSpPr>
          <p:nvPr/>
        </p:nvSpPr>
        <p:spPr bwMode="auto">
          <a:xfrm>
            <a:off x="6781801" y="2325689"/>
            <a:ext cx="671513" cy="460375"/>
          </a:xfrm>
          <a:custGeom>
            <a:avLst/>
            <a:gdLst>
              <a:gd name="T0" fmla="*/ 423 w 423"/>
              <a:gd name="T1" fmla="*/ 0 h 290"/>
              <a:gd name="T2" fmla="*/ 389 w 423"/>
              <a:gd name="T3" fmla="*/ 76 h 290"/>
              <a:gd name="T4" fmla="*/ 338 w 423"/>
              <a:gd name="T5" fmla="*/ 110 h 290"/>
              <a:gd name="T6" fmla="*/ 313 w 423"/>
              <a:gd name="T7" fmla="*/ 194 h 290"/>
              <a:gd name="T8" fmla="*/ 194 w 423"/>
              <a:gd name="T9" fmla="*/ 245 h 290"/>
              <a:gd name="T10" fmla="*/ 93 w 423"/>
              <a:gd name="T11" fmla="*/ 271 h 290"/>
              <a:gd name="T12" fmla="*/ 17 w 423"/>
              <a:gd name="T13" fmla="*/ 245 h 290"/>
              <a:gd name="T14" fmla="*/ 0 w 423"/>
              <a:gd name="T15" fmla="*/ 288 h 290"/>
              <a:gd name="T16" fmla="*/ 0 60000 65536"/>
              <a:gd name="T17" fmla="*/ 0 60000 65536"/>
              <a:gd name="T18" fmla="*/ 0 60000 65536"/>
              <a:gd name="T19" fmla="*/ 0 60000 65536"/>
              <a:gd name="T20" fmla="*/ 0 60000 65536"/>
              <a:gd name="T21" fmla="*/ 0 60000 65536"/>
              <a:gd name="T22" fmla="*/ 0 60000 65536"/>
              <a:gd name="T23" fmla="*/ 0 60000 65536"/>
              <a:gd name="T24" fmla="*/ 0 w 423"/>
              <a:gd name="T25" fmla="*/ 0 h 290"/>
              <a:gd name="T26" fmla="*/ 423 w 423"/>
              <a:gd name="T27" fmla="*/ 290 h 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3" h="290">
                <a:moveTo>
                  <a:pt x="423" y="0"/>
                </a:moveTo>
                <a:cubicBezTo>
                  <a:pt x="396" y="40"/>
                  <a:pt x="409" y="15"/>
                  <a:pt x="389" y="76"/>
                </a:cubicBezTo>
                <a:cubicBezTo>
                  <a:pt x="383" y="95"/>
                  <a:pt x="338" y="110"/>
                  <a:pt x="338" y="110"/>
                </a:cubicBezTo>
                <a:cubicBezTo>
                  <a:pt x="331" y="131"/>
                  <a:pt x="328" y="179"/>
                  <a:pt x="313" y="194"/>
                </a:cubicBezTo>
                <a:cubicBezTo>
                  <a:pt x="275" y="232"/>
                  <a:pt x="241" y="231"/>
                  <a:pt x="194" y="245"/>
                </a:cubicBezTo>
                <a:cubicBezTo>
                  <a:pt x="164" y="290"/>
                  <a:pt x="149" y="279"/>
                  <a:pt x="93" y="271"/>
                </a:cubicBezTo>
                <a:cubicBezTo>
                  <a:pt x="34" y="251"/>
                  <a:pt x="59" y="260"/>
                  <a:pt x="17" y="245"/>
                </a:cubicBezTo>
                <a:cubicBezTo>
                  <a:pt x="6" y="277"/>
                  <a:pt x="12" y="263"/>
                  <a:pt x="0" y="288"/>
                </a:cubicBezTo>
              </a:path>
            </a:pathLst>
          </a:custGeom>
          <a:noFill/>
          <a:ln w="28575">
            <a:solidFill>
              <a:srgbClr val="080FA4"/>
            </a:solidFill>
            <a:round/>
            <a:headEnd/>
            <a:tailEnd/>
          </a:ln>
        </p:spPr>
        <p:txBody>
          <a:bodyPr/>
          <a:lstStyle/>
          <a:p>
            <a:pPr>
              <a:defRPr/>
            </a:pPr>
            <a:endParaRPr lang="en-US" sz="2000">
              <a:effectLst>
                <a:outerShdw blurRad="38100" dist="38100" dir="2700000" algn="tl">
                  <a:srgbClr val="000000">
                    <a:alpha val="43137"/>
                  </a:srgbClr>
                </a:outerShdw>
              </a:effectLst>
              <a:latin typeface="Arial" charset="0"/>
              <a:cs typeface="Arial" charset="0"/>
            </a:endParaRPr>
          </a:p>
        </p:txBody>
      </p:sp>
      <p:sp>
        <p:nvSpPr>
          <p:cNvPr id="37916" name="Freeform 28">
            <a:extLst>
              <a:ext uri="{FF2B5EF4-FFF2-40B4-BE49-F238E27FC236}">
                <a16:creationId xmlns:a16="http://schemas.microsoft.com/office/drawing/2014/main" id="{16EAEF3D-C65D-432B-946E-4FEAB8BA5DEA}"/>
              </a:ext>
            </a:extLst>
          </p:cNvPr>
          <p:cNvSpPr>
            <a:spLocks/>
          </p:cNvSpPr>
          <p:nvPr/>
        </p:nvSpPr>
        <p:spPr bwMode="auto">
          <a:xfrm>
            <a:off x="6977063" y="2655888"/>
            <a:ext cx="735012" cy="239712"/>
          </a:xfrm>
          <a:custGeom>
            <a:avLst/>
            <a:gdLst>
              <a:gd name="T0" fmla="*/ 410 w 410"/>
              <a:gd name="T1" fmla="*/ 68 h 112"/>
              <a:gd name="T2" fmla="*/ 384 w 410"/>
              <a:gd name="T3" fmla="*/ 51 h 112"/>
              <a:gd name="T4" fmla="*/ 367 w 410"/>
              <a:gd name="T5" fmla="*/ 0 h 112"/>
              <a:gd name="T6" fmla="*/ 198 w 410"/>
              <a:gd name="T7" fmla="*/ 26 h 112"/>
              <a:gd name="T8" fmla="*/ 54 w 410"/>
              <a:gd name="T9" fmla="*/ 77 h 112"/>
              <a:gd name="T10" fmla="*/ 3 w 410"/>
              <a:gd name="T11" fmla="*/ 51 h 112"/>
              <a:gd name="T12" fmla="*/ 0 60000 65536"/>
              <a:gd name="T13" fmla="*/ 0 60000 65536"/>
              <a:gd name="T14" fmla="*/ 0 60000 65536"/>
              <a:gd name="T15" fmla="*/ 0 60000 65536"/>
              <a:gd name="T16" fmla="*/ 0 60000 65536"/>
              <a:gd name="T17" fmla="*/ 0 60000 65536"/>
              <a:gd name="T18" fmla="*/ 0 w 410"/>
              <a:gd name="T19" fmla="*/ 0 h 112"/>
              <a:gd name="T20" fmla="*/ 410 w 410"/>
              <a:gd name="T21" fmla="*/ 112 h 112"/>
            </a:gdLst>
            <a:ahLst/>
            <a:cxnLst>
              <a:cxn ang="T12">
                <a:pos x="T0" y="T1"/>
              </a:cxn>
              <a:cxn ang="T13">
                <a:pos x="T2" y="T3"/>
              </a:cxn>
              <a:cxn ang="T14">
                <a:pos x="T4" y="T5"/>
              </a:cxn>
              <a:cxn ang="T15">
                <a:pos x="T6" y="T7"/>
              </a:cxn>
              <a:cxn ang="T16">
                <a:pos x="T8" y="T9"/>
              </a:cxn>
              <a:cxn ang="T17">
                <a:pos x="T10" y="T11"/>
              </a:cxn>
            </a:cxnLst>
            <a:rect l="T18" t="T19" r="T20" b="T21"/>
            <a:pathLst>
              <a:path w="410" h="112">
                <a:moveTo>
                  <a:pt x="410" y="68"/>
                </a:moveTo>
                <a:cubicBezTo>
                  <a:pt x="401" y="62"/>
                  <a:pt x="390" y="60"/>
                  <a:pt x="384" y="51"/>
                </a:cubicBezTo>
                <a:cubicBezTo>
                  <a:pt x="374" y="36"/>
                  <a:pt x="367" y="0"/>
                  <a:pt x="367" y="0"/>
                </a:cubicBezTo>
                <a:cubicBezTo>
                  <a:pt x="287" y="6"/>
                  <a:pt x="260" y="4"/>
                  <a:pt x="198" y="26"/>
                </a:cubicBezTo>
                <a:cubicBezTo>
                  <a:pt x="139" y="112"/>
                  <a:pt x="228" y="89"/>
                  <a:pt x="54" y="77"/>
                </a:cubicBezTo>
                <a:cubicBezTo>
                  <a:pt x="0" y="59"/>
                  <a:pt x="3" y="78"/>
                  <a:pt x="3" y="51"/>
                </a:cubicBezTo>
              </a:path>
            </a:pathLst>
          </a:custGeom>
          <a:noFill/>
          <a:ln w="28575">
            <a:solidFill>
              <a:srgbClr val="080FA4"/>
            </a:solidFill>
            <a:round/>
            <a:headEnd/>
            <a:tailEnd/>
          </a:ln>
        </p:spPr>
        <p:txBody>
          <a:bodyPr/>
          <a:lstStyle/>
          <a:p>
            <a:pPr>
              <a:defRPr/>
            </a:pPr>
            <a:endParaRPr lang="en-US" sz="2000">
              <a:effectLst>
                <a:outerShdw blurRad="38100" dist="38100" dir="2700000" algn="tl">
                  <a:srgbClr val="000000">
                    <a:alpha val="43137"/>
                  </a:srgbClr>
                </a:outerShdw>
              </a:effectLst>
              <a:latin typeface="Arial" charset="0"/>
              <a:cs typeface="Arial" charset="0"/>
            </a:endParaRPr>
          </a:p>
        </p:txBody>
      </p:sp>
      <p:sp>
        <p:nvSpPr>
          <p:cNvPr id="37917" name="Freeform 29">
            <a:extLst>
              <a:ext uri="{FF2B5EF4-FFF2-40B4-BE49-F238E27FC236}">
                <a16:creationId xmlns:a16="http://schemas.microsoft.com/office/drawing/2014/main" id="{E31D03D7-23B9-405E-87AA-B18AE0781059}"/>
              </a:ext>
            </a:extLst>
          </p:cNvPr>
          <p:cNvSpPr>
            <a:spLocks/>
          </p:cNvSpPr>
          <p:nvPr/>
        </p:nvSpPr>
        <p:spPr bwMode="auto">
          <a:xfrm>
            <a:off x="7078663" y="2767014"/>
            <a:ext cx="685800" cy="433387"/>
          </a:xfrm>
          <a:custGeom>
            <a:avLst/>
            <a:gdLst>
              <a:gd name="T0" fmla="*/ 25 w 382"/>
              <a:gd name="T1" fmla="*/ 24 h 204"/>
              <a:gd name="T2" fmla="*/ 84 w 382"/>
              <a:gd name="T3" fmla="*/ 57 h 204"/>
              <a:gd name="T4" fmla="*/ 101 w 382"/>
              <a:gd name="T5" fmla="*/ 108 h 204"/>
              <a:gd name="T6" fmla="*/ 126 w 382"/>
              <a:gd name="T7" fmla="*/ 117 h 204"/>
              <a:gd name="T8" fmla="*/ 287 w 382"/>
              <a:gd name="T9" fmla="*/ 159 h 204"/>
              <a:gd name="T10" fmla="*/ 347 w 382"/>
              <a:gd name="T11" fmla="*/ 176 h 204"/>
              <a:gd name="T12" fmla="*/ 364 w 382"/>
              <a:gd name="T13" fmla="*/ 201 h 204"/>
              <a:gd name="T14" fmla="*/ 0 60000 65536"/>
              <a:gd name="T15" fmla="*/ 0 60000 65536"/>
              <a:gd name="T16" fmla="*/ 0 60000 65536"/>
              <a:gd name="T17" fmla="*/ 0 60000 65536"/>
              <a:gd name="T18" fmla="*/ 0 60000 65536"/>
              <a:gd name="T19" fmla="*/ 0 60000 65536"/>
              <a:gd name="T20" fmla="*/ 0 60000 65536"/>
              <a:gd name="T21" fmla="*/ 0 w 382"/>
              <a:gd name="T22" fmla="*/ 0 h 204"/>
              <a:gd name="T23" fmla="*/ 382 w 382"/>
              <a:gd name="T24" fmla="*/ 204 h 2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2" h="204">
                <a:moveTo>
                  <a:pt x="25" y="24"/>
                </a:moveTo>
                <a:cubicBezTo>
                  <a:pt x="73" y="94"/>
                  <a:pt x="0" y="0"/>
                  <a:pt x="84" y="57"/>
                </a:cubicBezTo>
                <a:cubicBezTo>
                  <a:pt x="99" y="67"/>
                  <a:pt x="88" y="95"/>
                  <a:pt x="101" y="108"/>
                </a:cubicBezTo>
                <a:cubicBezTo>
                  <a:pt x="107" y="114"/>
                  <a:pt x="118" y="113"/>
                  <a:pt x="126" y="117"/>
                </a:cubicBezTo>
                <a:cubicBezTo>
                  <a:pt x="189" y="149"/>
                  <a:pt x="214" y="152"/>
                  <a:pt x="287" y="159"/>
                </a:cubicBezTo>
                <a:cubicBezTo>
                  <a:pt x="307" y="166"/>
                  <a:pt x="331" y="163"/>
                  <a:pt x="347" y="176"/>
                </a:cubicBezTo>
                <a:cubicBezTo>
                  <a:pt x="382" y="204"/>
                  <a:pt x="337" y="201"/>
                  <a:pt x="364" y="201"/>
                </a:cubicBezTo>
              </a:path>
            </a:pathLst>
          </a:custGeom>
          <a:noFill/>
          <a:ln w="28575">
            <a:solidFill>
              <a:srgbClr val="080FA4"/>
            </a:solidFill>
            <a:round/>
            <a:headEnd/>
            <a:tailEnd/>
          </a:ln>
        </p:spPr>
        <p:txBody>
          <a:bodyPr/>
          <a:lstStyle/>
          <a:p>
            <a:pPr>
              <a:defRPr/>
            </a:pPr>
            <a:endParaRPr lang="en-US" sz="2000">
              <a:effectLst>
                <a:outerShdw blurRad="38100" dist="38100" dir="2700000" algn="tl">
                  <a:srgbClr val="000000">
                    <a:alpha val="43137"/>
                  </a:srgbClr>
                </a:outerShdw>
              </a:effectLst>
              <a:latin typeface="Arial" charset="0"/>
              <a:cs typeface="Arial" charset="0"/>
            </a:endParaRPr>
          </a:p>
        </p:txBody>
      </p:sp>
      <p:sp>
        <p:nvSpPr>
          <p:cNvPr id="37918" name="Text Box 30">
            <a:extLst>
              <a:ext uri="{FF2B5EF4-FFF2-40B4-BE49-F238E27FC236}">
                <a16:creationId xmlns:a16="http://schemas.microsoft.com/office/drawing/2014/main" id="{5771834A-46F3-403C-AAE8-8436CF29E241}"/>
              </a:ext>
            </a:extLst>
          </p:cNvPr>
          <p:cNvSpPr txBox="1">
            <a:spLocks noChangeArrowheads="1"/>
          </p:cNvSpPr>
          <p:nvPr/>
        </p:nvSpPr>
        <p:spPr bwMode="auto">
          <a:xfrm rot="20743228">
            <a:off x="5867400" y="144780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0000FF"/>
                </a:solidFill>
              </a:rPr>
              <a:t>S. Xê Xan</a:t>
            </a:r>
          </a:p>
        </p:txBody>
      </p:sp>
      <p:sp>
        <p:nvSpPr>
          <p:cNvPr id="37919" name="Text Box 31">
            <a:extLst>
              <a:ext uri="{FF2B5EF4-FFF2-40B4-BE49-F238E27FC236}">
                <a16:creationId xmlns:a16="http://schemas.microsoft.com/office/drawing/2014/main" id="{7D7CA24E-6811-4C8F-BFFF-95CE4CC1E096}"/>
              </a:ext>
            </a:extLst>
          </p:cNvPr>
          <p:cNvSpPr txBox="1">
            <a:spLocks noChangeArrowheads="1"/>
          </p:cNvSpPr>
          <p:nvPr/>
        </p:nvSpPr>
        <p:spPr bwMode="auto">
          <a:xfrm rot="20749977">
            <a:off x="5872163" y="2146300"/>
            <a:ext cx="1554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0000FF"/>
                </a:solidFill>
              </a:rPr>
              <a:t>S. Srê Pôk</a:t>
            </a:r>
          </a:p>
        </p:txBody>
      </p:sp>
      <p:sp>
        <p:nvSpPr>
          <p:cNvPr id="37921" name="Freeform 33">
            <a:extLst>
              <a:ext uri="{FF2B5EF4-FFF2-40B4-BE49-F238E27FC236}">
                <a16:creationId xmlns:a16="http://schemas.microsoft.com/office/drawing/2014/main" id="{C301E027-8372-4CEF-9393-2F06F9847CE9}"/>
              </a:ext>
            </a:extLst>
          </p:cNvPr>
          <p:cNvSpPr>
            <a:spLocks/>
          </p:cNvSpPr>
          <p:nvPr/>
        </p:nvSpPr>
        <p:spPr bwMode="auto">
          <a:xfrm>
            <a:off x="6691313" y="2725739"/>
            <a:ext cx="1524000" cy="1146175"/>
          </a:xfrm>
          <a:custGeom>
            <a:avLst/>
            <a:gdLst>
              <a:gd name="T0" fmla="*/ 2 w 849"/>
              <a:gd name="T1" fmla="*/ 0 h 602"/>
              <a:gd name="T2" fmla="*/ 10 w 849"/>
              <a:gd name="T3" fmla="*/ 102 h 602"/>
              <a:gd name="T4" fmla="*/ 35 w 849"/>
              <a:gd name="T5" fmla="*/ 110 h 602"/>
              <a:gd name="T6" fmla="*/ 69 w 849"/>
              <a:gd name="T7" fmla="*/ 144 h 602"/>
              <a:gd name="T8" fmla="*/ 154 w 849"/>
              <a:gd name="T9" fmla="*/ 195 h 602"/>
              <a:gd name="T10" fmla="*/ 179 w 849"/>
              <a:gd name="T11" fmla="*/ 212 h 602"/>
              <a:gd name="T12" fmla="*/ 213 w 849"/>
              <a:gd name="T13" fmla="*/ 220 h 602"/>
              <a:gd name="T14" fmla="*/ 222 w 849"/>
              <a:gd name="T15" fmla="*/ 246 h 602"/>
              <a:gd name="T16" fmla="*/ 247 w 849"/>
              <a:gd name="T17" fmla="*/ 254 h 602"/>
              <a:gd name="T18" fmla="*/ 340 w 849"/>
              <a:gd name="T19" fmla="*/ 314 h 602"/>
              <a:gd name="T20" fmla="*/ 357 w 849"/>
              <a:gd name="T21" fmla="*/ 475 h 602"/>
              <a:gd name="T22" fmla="*/ 493 w 849"/>
              <a:gd name="T23" fmla="*/ 517 h 602"/>
              <a:gd name="T24" fmla="*/ 552 w 849"/>
              <a:gd name="T25" fmla="*/ 542 h 602"/>
              <a:gd name="T26" fmla="*/ 738 w 849"/>
              <a:gd name="T27" fmla="*/ 483 h 602"/>
              <a:gd name="T28" fmla="*/ 789 w 849"/>
              <a:gd name="T29" fmla="*/ 491 h 602"/>
              <a:gd name="T30" fmla="*/ 849 w 849"/>
              <a:gd name="T31" fmla="*/ 602 h 6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49"/>
              <a:gd name="T49" fmla="*/ 0 h 602"/>
              <a:gd name="T50" fmla="*/ 849 w 849"/>
              <a:gd name="T51" fmla="*/ 602 h 6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49" h="602">
                <a:moveTo>
                  <a:pt x="2" y="0"/>
                </a:moveTo>
                <a:cubicBezTo>
                  <a:pt x="5" y="34"/>
                  <a:pt x="0" y="69"/>
                  <a:pt x="10" y="102"/>
                </a:cubicBezTo>
                <a:cubicBezTo>
                  <a:pt x="13" y="110"/>
                  <a:pt x="29" y="104"/>
                  <a:pt x="35" y="110"/>
                </a:cubicBezTo>
                <a:cubicBezTo>
                  <a:pt x="80" y="155"/>
                  <a:pt x="4" y="123"/>
                  <a:pt x="69" y="144"/>
                </a:cubicBezTo>
                <a:cubicBezTo>
                  <a:pt x="119" y="177"/>
                  <a:pt x="87" y="182"/>
                  <a:pt x="154" y="195"/>
                </a:cubicBezTo>
                <a:cubicBezTo>
                  <a:pt x="162" y="201"/>
                  <a:pt x="170" y="208"/>
                  <a:pt x="179" y="212"/>
                </a:cubicBezTo>
                <a:cubicBezTo>
                  <a:pt x="190" y="217"/>
                  <a:pt x="204" y="213"/>
                  <a:pt x="213" y="220"/>
                </a:cubicBezTo>
                <a:cubicBezTo>
                  <a:pt x="220" y="226"/>
                  <a:pt x="216" y="240"/>
                  <a:pt x="222" y="246"/>
                </a:cubicBezTo>
                <a:cubicBezTo>
                  <a:pt x="228" y="252"/>
                  <a:pt x="239" y="251"/>
                  <a:pt x="247" y="254"/>
                </a:cubicBezTo>
                <a:cubicBezTo>
                  <a:pt x="272" y="293"/>
                  <a:pt x="299" y="299"/>
                  <a:pt x="340" y="314"/>
                </a:cubicBezTo>
                <a:cubicBezTo>
                  <a:pt x="350" y="367"/>
                  <a:pt x="343" y="423"/>
                  <a:pt x="357" y="475"/>
                </a:cubicBezTo>
                <a:cubicBezTo>
                  <a:pt x="363" y="496"/>
                  <a:pt x="479" y="514"/>
                  <a:pt x="493" y="517"/>
                </a:cubicBezTo>
                <a:cubicBezTo>
                  <a:pt x="505" y="553"/>
                  <a:pt x="518" y="554"/>
                  <a:pt x="552" y="542"/>
                </a:cubicBezTo>
                <a:cubicBezTo>
                  <a:pt x="594" y="480"/>
                  <a:pt x="669" y="488"/>
                  <a:pt x="738" y="483"/>
                </a:cubicBezTo>
                <a:cubicBezTo>
                  <a:pt x="755" y="486"/>
                  <a:pt x="777" y="479"/>
                  <a:pt x="789" y="491"/>
                </a:cubicBezTo>
                <a:cubicBezTo>
                  <a:pt x="820" y="521"/>
                  <a:pt x="774" y="602"/>
                  <a:pt x="849" y="602"/>
                </a:cubicBezTo>
              </a:path>
            </a:pathLst>
          </a:custGeom>
          <a:noFill/>
          <a:ln w="28575">
            <a:solidFill>
              <a:srgbClr val="080FA4"/>
            </a:solidFill>
            <a:round/>
            <a:headEnd/>
            <a:tailEnd/>
          </a:ln>
        </p:spPr>
        <p:txBody>
          <a:bodyPr/>
          <a:lstStyle/>
          <a:p>
            <a:pPr>
              <a:defRPr/>
            </a:pPr>
            <a:endParaRPr lang="en-US" sz="2000">
              <a:effectLst>
                <a:outerShdw blurRad="38100" dist="38100" dir="2700000" algn="tl">
                  <a:srgbClr val="000000">
                    <a:alpha val="43137"/>
                  </a:srgbClr>
                </a:outerShdw>
              </a:effectLst>
              <a:latin typeface="Arial" charset="0"/>
              <a:cs typeface="Arial" charset="0"/>
            </a:endParaRPr>
          </a:p>
        </p:txBody>
      </p:sp>
      <p:sp>
        <p:nvSpPr>
          <p:cNvPr id="37922" name="AutoShape 34">
            <a:extLst>
              <a:ext uri="{FF2B5EF4-FFF2-40B4-BE49-F238E27FC236}">
                <a16:creationId xmlns:a16="http://schemas.microsoft.com/office/drawing/2014/main" id="{187A015B-E93A-4406-9E28-320979A9D02E}"/>
              </a:ext>
            </a:extLst>
          </p:cNvPr>
          <p:cNvSpPr>
            <a:spLocks noChangeArrowheads="1"/>
          </p:cNvSpPr>
          <p:nvPr/>
        </p:nvSpPr>
        <p:spPr bwMode="auto">
          <a:xfrm>
            <a:off x="7010400" y="1571625"/>
            <a:ext cx="304800" cy="304800"/>
          </a:xfrm>
          <a:prstGeom prst="star5">
            <a:avLst/>
          </a:prstGeom>
          <a:solidFill>
            <a:srgbClr val="3333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alpha val="43137"/>
                  </a:srgbClr>
                </a:outerShdw>
              </a:effectLst>
              <a:latin typeface="Arial" charset="0"/>
              <a:cs typeface="Arial" charset="0"/>
            </a:endParaRPr>
          </a:p>
        </p:txBody>
      </p:sp>
      <p:sp>
        <p:nvSpPr>
          <p:cNvPr id="37924" name="AutoShape 36">
            <a:extLst>
              <a:ext uri="{FF2B5EF4-FFF2-40B4-BE49-F238E27FC236}">
                <a16:creationId xmlns:a16="http://schemas.microsoft.com/office/drawing/2014/main" id="{76627118-9B6C-437B-949E-F136E7D3AE82}"/>
              </a:ext>
            </a:extLst>
          </p:cNvPr>
          <p:cNvSpPr>
            <a:spLocks noChangeArrowheads="1"/>
          </p:cNvSpPr>
          <p:nvPr/>
        </p:nvSpPr>
        <p:spPr bwMode="auto">
          <a:xfrm>
            <a:off x="7162800" y="3276600"/>
            <a:ext cx="304800" cy="228600"/>
          </a:xfrm>
          <a:prstGeom prst="star5">
            <a:avLst/>
          </a:prstGeom>
          <a:solidFill>
            <a:srgbClr val="3333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alpha val="43137"/>
                  </a:srgbClr>
                </a:outerShdw>
              </a:effectLst>
              <a:latin typeface="Arial" charset="0"/>
              <a:cs typeface="Arial" charset="0"/>
            </a:endParaRPr>
          </a:p>
        </p:txBody>
      </p:sp>
      <p:sp>
        <p:nvSpPr>
          <p:cNvPr id="37931" name="Line 43">
            <a:extLst>
              <a:ext uri="{FF2B5EF4-FFF2-40B4-BE49-F238E27FC236}">
                <a16:creationId xmlns:a16="http://schemas.microsoft.com/office/drawing/2014/main" id="{B3020E85-536E-42FB-88EB-3E258CC26398}"/>
              </a:ext>
            </a:extLst>
          </p:cNvPr>
          <p:cNvSpPr>
            <a:spLocks noChangeShapeType="1"/>
          </p:cNvSpPr>
          <p:nvPr/>
        </p:nvSpPr>
        <p:spPr bwMode="auto">
          <a:xfrm flipV="1">
            <a:off x="5334000" y="3429000"/>
            <a:ext cx="1905000" cy="3810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32" name="Text Box 44">
            <a:extLst>
              <a:ext uri="{FF2B5EF4-FFF2-40B4-BE49-F238E27FC236}">
                <a16:creationId xmlns:a16="http://schemas.microsoft.com/office/drawing/2014/main" id="{DBEC0E74-15AD-4BE7-A45F-CE252F5DC81C}"/>
              </a:ext>
            </a:extLst>
          </p:cNvPr>
          <p:cNvSpPr txBox="1">
            <a:spLocks noChangeArrowheads="1"/>
          </p:cNvSpPr>
          <p:nvPr/>
        </p:nvSpPr>
        <p:spPr bwMode="auto">
          <a:xfrm>
            <a:off x="1524000" y="3657601"/>
            <a:ext cx="403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FF0000"/>
                </a:solidFill>
              </a:rPr>
              <a:t>Thủy điện Đrây Hinh</a:t>
            </a:r>
          </a:p>
        </p:txBody>
      </p:sp>
      <p:sp>
        <p:nvSpPr>
          <p:cNvPr id="37936" name="Freeform 48">
            <a:extLst>
              <a:ext uri="{FF2B5EF4-FFF2-40B4-BE49-F238E27FC236}">
                <a16:creationId xmlns:a16="http://schemas.microsoft.com/office/drawing/2014/main" id="{E9EAFD7B-D875-49CF-8732-17EB88392CFD}"/>
              </a:ext>
            </a:extLst>
          </p:cNvPr>
          <p:cNvSpPr>
            <a:spLocks/>
          </p:cNvSpPr>
          <p:nvPr/>
        </p:nvSpPr>
        <p:spPr bwMode="auto">
          <a:xfrm>
            <a:off x="6018214" y="2014539"/>
            <a:ext cx="1220787" cy="854075"/>
          </a:xfrm>
          <a:custGeom>
            <a:avLst/>
            <a:gdLst>
              <a:gd name="T0" fmla="*/ 703 w 714"/>
              <a:gd name="T1" fmla="*/ 10 h 400"/>
              <a:gd name="T2" fmla="*/ 669 w 714"/>
              <a:gd name="T3" fmla="*/ 44 h 400"/>
              <a:gd name="T4" fmla="*/ 635 w 714"/>
              <a:gd name="T5" fmla="*/ 95 h 400"/>
              <a:gd name="T6" fmla="*/ 618 w 714"/>
              <a:gd name="T7" fmla="*/ 120 h 400"/>
              <a:gd name="T8" fmla="*/ 551 w 714"/>
              <a:gd name="T9" fmla="*/ 137 h 400"/>
              <a:gd name="T10" fmla="*/ 525 w 714"/>
              <a:gd name="T11" fmla="*/ 188 h 400"/>
              <a:gd name="T12" fmla="*/ 517 w 714"/>
              <a:gd name="T13" fmla="*/ 214 h 400"/>
              <a:gd name="T14" fmla="*/ 483 w 714"/>
              <a:gd name="T15" fmla="*/ 222 h 400"/>
              <a:gd name="T16" fmla="*/ 449 w 714"/>
              <a:gd name="T17" fmla="*/ 341 h 400"/>
              <a:gd name="T18" fmla="*/ 424 w 714"/>
              <a:gd name="T19" fmla="*/ 332 h 400"/>
              <a:gd name="T20" fmla="*/ 373 w 714"/>
              <a:gd name="T21" fmla="*/ 315 h 400"/>
              <a:gd name="T22" fmla="*/ 51 w 714"/>
              <a:gd name="T23" fmla="*/ 349 h 400"/>
              <a:gd name="T24" fmla="*/ 93 w 714"/>
              <a:gd name="T25" fmla="*/ 358 h 400"/>
              <a:gd name="T26" fmla="*/ 42 w 714"/>
              <a:gd name="T27" fmla="*/ 375 h 400"/>
              <a:gd name="T28" fmla="*/ 0 w 714"/>
              <a:gd name="T29" fmla="*/ 400 h 4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14"/>
              <a:gd name="T46" fmla="*/ 0 h 400"/>
              <a:gd name="T47" fmla="*/ 714 w 714"/>
              <a:gd name="T48" fmla="*/ 400 h 4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14" h="400">
                <a:moveTo>
                  <a:pt x="703" y="10"/>
                </a:moveTo>
                <a:cubicBezTo>
                  <a:pt x="682" y="78"/>
                  <a:pt x="714" y="0"/>
                  <a:pt x="669" y="44"/>
                </a:cubicBezTo>
                <a:cubicBezTo>
                  <a:pt x="654" y="58"/>
                  <a:pt x="646" y="78"/>
                  <a:pt x="635" y="95"/>
                </a:cubicBezTo>
                <a:cubicBezTo>
                  <a:pt x="629" y="103"/>
                  <a:pt x="628" y="118"/>
                  <a:pt x="618" y="120"/>
                </a:cubicBezTo>
                <a:cubicBezTo>
                  <a:pt x="567" y="131"/>
                  <a:pt x="590" y="125"/>
                  <a:pt x="551" y="137"/>
                </a:cubicBezTo>
                <a:cubicBezTo>
                  <a:pt x="531" y="167"/>
                  <a:pt x="536" y="156"/>
                  <a:pt x="525" y="188"/>
                </a:cubicBezTo>
                <a:cubicBezTo>
                  <a:pt x="522" y="197"/>
                  <a:pt x="524" y="208"/>
                  <a:pt x="517" y="214"/>
                </a:cubicBezTo>
                <a:cubicBezTo>
                  <a:pt x="508" y="221"/>
                  <a:pt x="494" y="219"/>
                  <a:pt x="483" y="222"/>
                </a:cubicBezTo>
                <a:cubicBezTo>
                  <a:pt x="416" y="266"/>
                  <a:pt x="498" y="202"/>
                  <a:pt x="449" y="341"/>
                </a:cubicBezTo>
                <a:cubicBezTo>
                  <a:pt x="446" y="349"/>
                  <a:pt x="432" y="335"/>
                  <a:pt x="424" y="332"/>
                </a:cubicBezTo>
                <a:cubicBezTo>
                  <a:pt x="356" y="309"/>
                  <a:pt x="439" y="339"/>
                  <a:pt x="373" y="315"/>
                </a:cubicBezTo>
                <a:cubicBezTo>
                  <a:pt x="198" y="346"/>
                  <a:pt x="412" y="337"/>
                  <a:pt x="51" y="349"/>
                </a:cubicBezTo>
                <a:cubicBezTo>
                  <a:pt x="65" y="352"/>
                  <a:pt x="98" y="344"/>
                  <a:pt x="93" y="358"/>
                </a:cubicBezTo>
                <a:cubicBezTo>
                  <a:pt x="87" y="375"/>
                  <a:pt x="59" y="369"/>
                  <a:pt x="42" y="375"/>
                </a:cubicBezTo>
                <a:cubicBezTo>
                  <a:pt x="9" y="386"/>
                  <a:pt x="24" y="376"/>
                  <a:pt x="0" y="400"/>
                </a:cubicBezTo>
              </a:path>
            </a:pathLst>
          </a:custGeom>
          <a:noFill/>
          <a:ln w="38100">
            <a:solidFill>
              <a:srgbClr val="080FA4"/>
            </a:solidFill>
            <a:round/>
            <a:headEnd/>
            <a:tailEnd/>
          </a:ln>
        </p:spPr>
        <p:txBody>
          <a:bodyPr/>
          <a:lstStyle/>
          <a:p>
            <a:pPr>
              <a:defRPr/>
            </a:pPr>
            <a:endParaRPr lang="en-US" sz="2000">
              <a:effectLst>
                <a:outerShdw blurRad="38100" dist="38100" dir="2700000" algn="tl">
                  <a:srgbClr val="000000">
                    <a:alpha val="43137"/>
                  </a:srgbClr>
                </a:outerShdw>
              </a:effectLst>
              <a:latin typeface="Arial" charset="0"/>
              <a:cs typeface="Arial" charset="0"/>
            </a:endParaRPr>
          </a:p>
        </p:txBody>
      </p:sp>
      <p:sp>
        <p:nvSpPr>
          <p:cNvPr id="37946" name="Line 58">
            <a:extLst>
              <a:ext uri="{FF2B5EF4-FFF2-40B4-BE49-F238E27FC236}">
                <a16:creationId xmlns:a16="http://schemas.microsoft.com/office/drawing/2014/main" id="{ED95F503-807D-403F-8AF9-30DA4FF92AEA}"/>
              </a:ext>
            </a:extLst>
          </p:cNvPr>
          <p:cNvSpPr>
            <a:spLocks noChangeShapeType="1"/>
          </p:cNvSpPr>
          <p:nvPr/>
        </p:nvSpPr>
        <p:spPr bwMode="auto">
          <a:xfrm>
            <a:off x="3733800" y="1143000"/>
            <a:ext cx="3429000" cy="6096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47" name="Text Box 59">
            <a:extLst>
              <a:ext uri="{FF2B5EF4-FFF2-40B4-BE49-F238E27FC236}">
                <a16:creationId xmlns:a16="http://schemas.microsoft.com/office/drawing/2014/main" id="{4932A6CB-4AE9-4E8C-97AE-DCCE3FE00FF8}"/>
              </a:ext>
            </a:extLst>
          </p:cNvPr>
          <p:cNvSpPr txBox="1">
            <a:spLocks noChangeArrowheads="1"/>
          </p:cNvSpPr>
          <p:nvPr/>
        </p:nvSpPr>
        <p:spPr bwMode="auto">
          <a:xfrm>
            <a:off x="1752600" y="152401"/>
            <a:ext cx="198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solidFill>
                  <a:srgbClr val="FF0000"/>
                </a:solidFill>
              </a:rPr>
              <a:t>Y-a-ly</a:t>
            </a:r>
          </a:p>
        </p:txBody>
      </p:sp>
      <p:sp>
        <p:nvSpPr>
          <p:cNvPr id="36012" name="Text Box 172">
            <a:extLst>
              <a:ext uri="{FF2B5EF4-FFF2-40B4-BE49-F238E27FC236}">
                <a16:creationId xmlns:a16="http://schemas.microsoft.com/office/drawing/2014/main" id="{F7122639-874D-41E0-B89D-ED273FDF9330}"/>
              </a:ext>
            </a:extLst>
          </p:cNvPr>
          <p:cNvSpPr txBox="1">
            <a:spLocks noChangeArrowheads="1"/>
          </p:cNvSpPr>
          <p:nvPr/>
        </p:nvSpPr>
        <p:spPr bwMode="auto">
          <a:xfrm>
            <a:off x="2743200" y="2009776"/>
            <a:ext cx="3200400"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FF0000"/>
                </a:solidFill>
              </a:rPr>
              <a:t>Đất badan: 1,36 triệu ha (66% diện tích đất badan cả nước)</a:t>
            </a:r>
          </a:p>
        </p:txBody>
      </p:sp>
      <p:sp>
        <p:nvSpPr>
          <p:cNvPr id="36013" name="Text Box 173">
            <a:extLst>
              <a:ext uri="{FF2B5EF4-FFF2-40B4-BE49-F238E27FC236}">
                <a16:creationId xmlns:a16="http://schemas.microsoft.com/office/drawing/2014/main" id="{C9D4120A-DAB0-4BDB-864A-D34647932C78}"/>
              </a:ext>
            </a:extLst>
          </p:cNvPr>
          <p:cNvSpPr txBox="1">
            <a:spLocks noChangeArrowheads="1"/>
          </p:cNvSpPr>
          <p:nvPr/>
        </p:nvSpPr>
        <p:spPr bwMode="auto">
          <a:xfrm>
            <a:off x="2743200" y="3276600"/>
            <a:ext cx="3200400" cy="825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FF0000"/>
                </a:solidFill>
              </a:rPr>
              <a:t>Rừng tự nhiên: Gần 3 triệu ha (29,2% diện tích rừng tự nhiên cả nước)</a:t>
            </a:r>
          </a:p>
        </p:txBody>
      </p:sp>
      <p:sp>
        <p:nvSpPr>
          <p:cNvPr id="36016" name="Text Box 176">
            <a:extLst>
              <a:ext uri="{FF2B5EF4-FFF2-40B4-BE49-F238E27FC236}">
                <a16:creationId xmlns:a16="http://schemas.microsoft.com/office/drawing/2014/main" id="{7BC0D599-DA65-494E-BB6F-2E7F6C0DB3B8}"/>
              </a:ext>
            </a:extLst>
          </p:cNvPr>
          <p:cNvSpPr txBox="1">
            <a:spLocks noChangeArrowheads="1"/>
          </p:cNvSpPr>
          <p:nvPr/>
        </p:nvSpPr>
        <p:spPr bwMode="auto">
          <a:xfrm>
            <a:off x="2743200" y="4876801"/>
            <a:ext cx="3200400" cy="1069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a:t>biệt là cây công nghiệp.</a:t>
            </a:r>
            <a:r>
              <a:rPr lang="en-US" altLang="en-US" sz="1600" b="1">
                <a:solidFill>
                  <a:srgbClr val="FF0000"/>
                </a:solidFill>
              </a:rPr>
              <a:t> Nguồn nước và tiềm năng thủy điện lớn (chiếm khoảng 21% trữ năng thủy điện cả nước)</a:t>
            </a:r>
          </a:p>
        </p:txBody>
      </p:sp>
      <p:sp>
        <p:nvSpPr>
          <p:cNvPr id="36017" name="Text Box 177">
            <a:extLst>
              <a:ext uri="{FF2B5EF4-FFF2-40B4-BE49-F238E27FC236}">
                <a16:creationId xmlns:a16="http://schemas.microsoft.com/office/drawing/2014/main" id="{8C077167-E2DA-4283-B2B5-F592110558CD}"/>
              </a:ext>
            </a:extLst>
          </p:cNvPr>
          <p:cNvSpPr txBox="1">
            <a:spLocks noChangeArrowheads="1"/>
          </p:cNvSpPr>
          <p:nvPr/>
        </p:nvSpPr>
        <p:spPr bwMode="auto">
          <a:xfrm>
            <a:off x="2819400" y="6276976"/>
            <a:ext cx="3124200"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FF0000"/>
                </a:solidFill>
              </a:rPr>
              <a:t>Bô xít có trữ lượng vào loại lớn, hơn 3 tỉ tấn</a:t>
            </a:r>
          </a:p>
        </p:txBody>
      </p:sp>
      <p:pic>
        <p:nvPicPr>
          <p:cNvPr id="37930" name="Picture 42" descr="drahlinh311208">
            <a:extLst>
              <a:ext uri="{FF2B5EF4-FFF2-40B4-BE49-F238E27FC236}">
                <a16:creationId xmlns:a16="http://schemas.microsoft.com/office/drawing/2014/main" id="{F5E33915-E487-406D-B7E3-AD53B7132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429000"/>
            <a:ext cx="441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45" name="Picture 57" descr="images611829_ialy">
            <a:extLst>
              <a:ext uri="{FF2B5EF4-FFF2-40B4-BE49-F238E27FC236}">
                <a16:creationId xmlns:a16="http://schemas.microsoft.com/office/drawing/2014/main" id="{C04692DA-6A67-4899-94AE-C11C0A7256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441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907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6019"/>
                                        </p:tgtEl>
                                        <p:attrNameLst>
                                          <p:attrName>style.visibility</p:attrName>
                                        </p:attrNameLst>
                                      </p:cBhvr>
                                      <p:to>
                                        <p:strVal val="visible"/>
                                      </p:to>
                                    </p:set>
                                    <p:animEffect transition="in" filter="checkerboard(across)">
                                      <p:cBhvr>
                                        <p:cTn id="7" dur="500"/>
                                        <p:tgtEl>
                                          <p:spTgt spid="36019"/>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5978"/>
                                        </p:tgtEl>
                                        <p:attrNameLst>
                                          <p:attrName>style.visibility</p:attrName>
                                        </p:attrNameLst>
                                      </p:cBhvr>
                                      <p:to>
                                        <p:strVal val="visible"/>
                                      </p:to>
                                    </p:set>
                                    <p:animEffect transition="in" filter="checkerboard(across)">
                                      <p:cBhvr>
                                        <p:cTn id="11" dur="500"/>
                                        <p:tgtEl>
                                          <p:spTgt spid="3597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36012"/>
                                        </p:tgtEl>
                                        <p:attrNameLst>
                                          <p:attrName>style.visibility</p:attrName>
                                        </p:attrNameLst>
                                      </p:cBhvr>
                                      <p:to>
                                        <p:strVal val="visible"/>
                                      </p:to>
                                    </p:set>
                                    <p:animEffect transition="in" filter="checkerboard(across)">
                                      <p:cBhvr>
                                        <p:cTn id="16" dur="500"/>
                                        <p:tgtEl>
                                          <p:spTgt spid="36012"/>
                                        </p:tgtEl>
                                      </p:cBhvr>
                                    </p:animEffect>
                                  </p:childTnLst>
                                </p:cTn>
                              </p:par>
                            </p:childTnLst>
                          </p:cTn>
                        </p:par>
                        <p:par>
                          <p:cTn id="17" fill="hold" nodeType="afterGroup">
                            <p:stCondLst>
                              <p:cond delay="500"/>
                            </p:stCondLst>
                            <p:childTnLst>
                              <p:par>
                                <p:cTn id="18" presetID="5" presetClass="entr" presetSubtype="10" fill="hold" grpId="0" nodeType="afterEffect">
                                  <p:stCondLst>
                                    <p:cond delay="0"/>
                                  </p:stCondLst>
                                  <p:childTnLst>
                                    <p:set>
                                      <p:cBhvr>
                                        <p:cTn id="19" dur="1" fill="hold">
                                          <p:stCondLst>
                                            <p:cond delay="0"/>
                                          </p:stCondLst>
                                        </p:cTn>
                                        <p:tgtEl>
                                          <p:spTgt spid="36013"/>
                                        </p:tgtEl>
                                        <p:attrNameLst>
                                          <p:attrName>style.visibility</p:attrName>
                                        </p:attrNameLst>
                                      </p:cBhvr>
                                      <p:to>
                                        <p:strVal val="visible"/>
                                      </p:to>
                                    </p:set>
                                    <p:animEffect transition="in" filter="checkerboard(across)">
                                      <p:cBhvr>
                                        <p:cTn id="20" dur="500"/>
                                        <p:tgtEl>
                                          <p:spTgt spid="36013"/>
                                        </p:tgtEl>
                                      </p:cBhvr>
                                    </p:animEffect>
                                  </p:childTnLst>
                                </p:cTn>
                              </p:par>
                            </p:childTnLst>
                          </p:cTn>
                        </p:par>
                        <p:par>
                          <p:cTn id="21" fill="hold" nodeType="afterGroup">
                            <p:stCondLst>
                              <p:cond delay="1000"/>
                            </p:stCondLst>
                            <p:childTnLst>
                              <p:par>
                                <p:cTn id="22" presetID="5" presetClass="entr" presetSubtype="10" fill="hold" grpId="0" nodeType="afterEffect">
                                  <p:stCondLst>
                                    <p:cond delay="0"/>
                                  </p:stCondLst>
                                  <p:childTnLst>
                                    <p:set>
                                      <p:cBhvr>
                                        <p:cTn id="23" dur="1" fill="hold">
                                          <p:stCondLst>
                                            <p:cond delay="0"/>
                                          </p:stCondLst>
                                        </p:cTn>
                                        <p:tgtEl>
                                          <p:spTgt spid="36016"/>
                                        </p:tgtEl>
                                        <p:attrNameLst>
                                          <p:attrName>style.visibility</p:attrName>
                                        </p:attrNameLst>
                                      </p:cBhvr>
                                      <p:to>
                                        <p:strVal val="visible"/>
                                      </p:to>
                                    </p:set>
                                    <p:animEffect transition="in" filter="checkerboard(across)">
                                      <p:cBhvr>
                                        <p:cTn id="24" dur="500"/>
                                        <p:tgtEl>
                                          <p:spTgt spid="36016"/>
                                        </p:tgtEl>
                                      </p:cBhvr>
                                    </p:animEffect>
                                  </p:childTnLst>
                                </p:cTn>
                              </p:par>
                            </p:childTnLst>
                          </p:cTn>
                        </p:par>
                        <p:par>
                          <p:cTn id="25" fill="hold" nodeType="afterGroup">
                            <p:stCondLst>
                              <p:cond delay="1500"/>
                            </p:stCondLst>
                            <p:childTnLst>
                              <p:par>
                                <p:cTn id="26" presetID="5" presetClass="entr" presetSubtype="10" fill="hold" grpId="0" nodeType="afterEffect">
                                  <p:stCondLst>
                                    <p:cond delay="0"/>
                                  </p:stCondLst>
                                  <p:childTnLst>
                                    <p:set>
                                      <p:cBhvr>
                                        <p:cTn id="27" dur="1" fill="hold">
                                          <p:stCondLst>
                                            <p:cond delay="0"/>
                                          </p:stCondLst>
                                        </p:cTn>
                                        <p:tgtEl>
                                          <p:spTgt spid="36017"/>
                                        </p:tgtEl>
                                        <p:attrNameLst>
                                          <p:attrName>style.visibility</p:attrName>
                                        </p:attrNameLst>
                                      </p:cBhvr>
                                      <p:to>
                                        <p:strVal val="visible"/>
                                      </p:to>
                                    </p:set>
                                    <p:animEffect transition="in" filter="checkerboard(across)">
                                      <p:cBhvr>
                                        <p:cTn id="28" dur="500"/>
                                        <p:tgtEl>
                                          <p:spTgt spid="3601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33820"/>
                                        </p:tgtEl>
                                        <p:attrNameLst>
                                          <p:attrName>style.visibility</p:attrName>
                                        </p:attrNameLst>
                                      </p:cBhvr>
                                      <p:to>
                                        <p:strVal val="visible"/>
                                      </p:to>
                                    </p:set>
                                    <p:animEffect transition="in" filter="box(in)">
                                      <p:cBhvr>
                                        <p:cTn id="33" dur="500"/>
                                        <p:tgtEl>
                                          <p:spTgt spid="33820"/>
                                        </p:tgtEl>
                                      </p:cBhvr>
                                    </p:animEffect>
                                  </p:childTnLst>
                                </p:cTn>
                              </p:par>
                            </p:childTnLst>
                          </p:cTn>
                        </p:par>
                        <p:par>
                          <p:cTn id="34" fill="hold" nodeType="afterGroup">
                            <p:stCondLst>
                              <p:cond delay="500"/>
                            </p:stCondLst>
                            <p:childTnLst>
                              <p:par>
                                <p:cTn id="35" presetID="4" presetClass="entr" presetSubtype="16" fill="hold" grpId="0" nodeType="afterEffect">
                                  <p:stCondLst>
                                    <p:cond delay="0"/>
                                  </p:stCondLst>
                                  <p:childTnLst>
                                    <p:set>
                                      <p:cBhvr>
                                        <p:cTn id="36" dur="1" fill="hold">
                                          <p:stCondLst>
                                            <p:cond delay="0"/>
                                          </p:stCondLst>
                                        </p:cTn>
                                        <p:tgtEl>
                                          <p:spTgt spid="33821"/>
                                        </p:tgtEl>
                                        <p:attrNameLst>
                                          <p:attrName>style.visibility</p:attrName>
                                        </p:attrNameLst>
                                      </p:cBhvr>
                                      <p:to>
                                        <p:strVal val="visible"/>
                                      </p:to>
                                    </p:set>
                                    <p:animEffect transition="in" filter="box(in)">
                                      <p:cBhvr>
                                        <p:cTn id="37" dur="500"/>
                                        <p:tgtEl>
                                          <p:spTgt spid="33821"/>
                                        </p:tgtEl>
                                      </p:cBhvr>
                                    </p:animEffect>
                                  </p:childTnLst>
                                </p:cTn>
                              </p:par>
                            </p:childTnLst>
                          </p:cTn>
                        </p:par>
                        <p:par>
                          <p:cTn id="38" fill="hold" nodeType="afterGroup">
                            <p:stCondLst>
                              <p:cond delay="1000"/>
                            </p:stCondLst>
                            <p:childTnLst>
                              <p:par>
                                <p:cTn id="39" presetID="4" presetClass="entr" presetSubtype="16" fill="hold" grpId="0" nodeType="afterEffect">
                                  <p:stCondLst>
                                    <p:cond delay="0"/>
                                  </p:stCondLst>
                                  <p:childTnLst>
                                    <p:set>
                                      <p:cBhvr>
                                        <p:cTn id="40" dur="1" fill="hold">
                                          <p:stCondLst>
                                            <p:cond delay="0"/>
                                          </p:stCondLst>
                                        </p:cTn>
                                        <p:tgtEl>
                                          <p:spTgt spid="33822"/>
                                        </p:tgtEl>
                                        <p:attrNameLst>
                                          <p:attrName>style.visibility</p:attrName>
                                        </p:attrNameLst>
                                      </p:cBhvr>
                                      <p:to>
                                        <p:strVal val="visible"/>
                                      </p:to>
                                    </p:set>
                                    <p:animEffect transition="in" filter="box(in)">
                                      <p:cBhvr>
                                        <p:cTn id="41" dur="500"/>
                                        <p:tgtEl>
                                          <p:spTgt spid="33822"/>
                                        </p:tgtEl>
                                      </p:cBhvr>
                                    </p:animEffect>
                                  </p:childTnLst>
                                </p:cTn>
                              </p:par>
                            </p:childTnLst>
                          </p:cTn>
                        </p:par>
                        <p:par>
                          <p:cTn id="42" fill="hold" nodeType="afterGroup">
                            <p:stCondLst>
                              <p:cond delay="1500"/>
                            </p:stCondLst>
                            <p:childTnLst>
                              <p:par>
                                <p:cTn id="43" presetID="4" presetClass="entr" presetSubtype="16" fill="hold" grpId="0" nodeType="afterEffect">
                                  <p:stCondLst>
                                    <p:cond delay="0"/>
                                  </p:stCondLst>
                                  <p:childTnLst>
                                    <p:set>
                                      <p:cBhvr>
                                        <p:cTn id="44" dur="1" fill="hold">
                                          <p:stCondLst>
                                            <p:cond delay="0"/>
                                          </p:stCondLst>
                                        </p:cTn>
                                        <p:tgtEl>
                                          <p:spTgt spid="33823"/>
                                        </p:tgtEl>
                                        <p:attrNameLst>
                                          <p:attrName>style.visibility</p:attrName>
                                        </p:attrNameLst>
                                      </p:cBhvr>
                                      <p:to>
                                        <p:strVal val="visible"/>
                                      </p:to>
                                    </p:set>
                                    <p:animEffect transition="in" filter="box(in)">
                                      <p:cBhvr>
                                        <p:cTn id="45" dur="500"/>
                                        <p:tgtEl>
                                          <p:spTgt spid="33823"/>
                                        </p:tgtEl>
                                      </p:cBhvr>
                                    </p:animEffect>
                                  </p:childTnLst>
                                </p:cTn>
                              </p:par>
                            </p:childTnLst>
                          </p:cTn>
                        </p:par>
                        <p:par>
                          <p:cTn id="46" fill="hold" nodeType="afterGroup">
                            <p:stCondLst>
                              <p:cond delay="2000"/>
                            </p:stCondLst>
                            <p:childTnLst>
                              <p:par>
                                <p:cTn id="47" presetID="4" presetClass="entr" presetSubtype="16" fill="hold" grpId="0" nodeType="afterEffect">
                                  <p:stCondLst>
                                    <p:cond delay="0"/>
                                  </p:stCondLst>
                                  <p:childTnLst>
                                    <p:set>
                                      <p:cBhvr>
                                        <p:cTn id="48" dur="1" fill="hold">
                                          <p:stCondLst>
                                            <p:cond delay="0"/>
                                          </p:stCondLst>
                                        </p:cTn>
                                        <p:tgtEl>
                                          <p:spTgt spid="33827"/>
                                        </p:tgtEl>
                                        <p:attrNameLst>
                                          <p:attrName>style.visibility</p:attrName>
                                        </p:attrNameLst>
                                      </p:cBhvr>
                                      <p:to>
                                        <p:strVal val="visible"/>
                                      </p:to>
                                    </p:set>
                                    <p:animEffect transition="in" filter="box(in)">
                                      <p:cBhvr>
                                        <p:cTn id="49" dur="500"/>
                                        <p:tgtEl>
                                          <p:spTgt spid="3382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35984"/>
                                        </p:tgtEl>
                                        <p:attrNameLst>
                                          <p:attrName>style.visibility</p:attrName>
                                        </p:attrNameLst>
                                      </p:cBhvr>
                                      <p:to>
                                        <p:strVal val="visible"/>
                                      </p:to>
                                    </p:set>
                                    <p:animEffect transition="in" filter="blinds(horizontal)">
                                      <p:cBhvr>
                                        <p:cTn id="54" dur="500"/>
                                        <p:tgtEl>
                                          <p:spTgt spid="35984"/>
                                        </p:tgtEl>
                                      </p:cBhvr>
                                    </p:animEffect>
                                  </p:childTnLst>
                                </p:cTn>
                              </p:par>
                            </p:childTnLst>
                          </p:cTn>
                        </p:par>
                        <p:par>
                          <p:cTn id="55" fill="hold" nodeType="afterGroup">
                            <p:stCondLst>
                              <p:cond delay="500"/>
                            </p:stCondLst>
                            <p:childTnLst>
                              <p:par>
                                <p:cTn id="56" presetID="3" presetClass="entr" presetSubtype="10" fill="hold" grpId="0" nodeType="afterEffect">
                                  <p:stCondLst>
                                    <p:cond delay="0"/>
                                  </p:stCondLst>
                                  <p:childTnLst>
                                    <p:set>
                                      <p:cBhvr>
                                        <p:cTn id="57" dur="1" fill="hold">
                                          <p:stCondLst>
                                            <p:cond delay="0"/>
                                          </p:stCondLst>
                                        </p:cTn>
                                        <p:tgtEl>
                                          <p:spTgt spid="35985"/>
                                        </p:tgtEl>
                                        <p:attrNameLst>
                                          <p:attrName>style.visibility</p:attrName>
                                        </p:attrNameLst>
                                      </p:cBhvr>
                                      <p:to>
                                        <p:strVal val="visible"/>
                                      </p:to>
                                    </p:set>
                                    <p:animEffect transition="in" filter="blinds(horizontal)">
                                      <p:cBhvr>
                                        <p:cTn id="58" dur="500"/>
                                        <p:tgtEl>
                                          <p:spTgt spid="35985"/>
                                        </p:tgtEl>
                                      </p:cBhvr>
                                    </p:animEffect>
                                  </p:childTnLst>
                                </p:cTn>
                              </p:par>
                            </p:childTnLst>
                          </p:cTn>
                        </p:par>
                        <p:par>
                          <p:cTn id="59" fill="hold" nodeType="afterGroup">
                            <p:stCondLst>
                              <p:cond delay="1000"/>
                            </p:stCondLst>
                            <p:childTnLst>
                              <p:par>
                                <p:cTn id="60" presetID="3" presetClass="entr" presetSubtype="10" fill="hold" grpId="0" nodeType="afterEffect">
                                  <p:stCondLst>
                                    <p:cond delay="0"/>
                                  </p:stCondLst>
                                  <p:childTnLst>
                                    <p:set>
                                      <p:cBhvr>
                                        <p:cTn id="61" dur="1" fill="hold">
                                          <p:stCondLst>
                                            <p:cond delay="0"/>
                                          </p:stCondLst>
                                        </p:cTn>
                                        <p:tgtEl>
                                          <p:spTgt spid="35986"/>
                                        </p:tgtEl>
                                        <p:attrNameLst>
                                          <p:attrName>style.visibility</p:attrName>
                                        </p:attrNameLst>
                                      </p:cBhvr>
                                      <p:to>
                                        <p:strVal val="visible"/>
                                      </p:to>
                                    </p:set>
                                    <p:animEffect transition="in" filter="blinds(horizontal)">
                                      <p:cBhvr>
                                        <p:cTn id="62" dur="500"/>
                                        <p:tgtEl>
                                          <p:spTgt spid="35986"/>
                                        </p:tgtEl>
                                      </p:cBhvr>
                                    </p:animEffect>
                                  </p:childTnLst>
                                </p:cTn>
                              </p:par>
                            </p:childTnLst>
                          </p:cTn>
                        </p:par>
                        <p:par>
                          <p:cTn id="63" fill="hold" nodeType="afterGroup">
                            <p:stCondLst>
                              <p:cond delay="1500"/>
                            </p:stCondLst>
                            <p:childTnLst>
                              <p:par>
                                <p:cTn id="64" presetID="3" presetClass="entr" presetSubtype="10" fill="hold" grpId="0" nodeType="afterEffect">
                                  <p:stCondLst>
                                    <p:cond delay="0"/>
                                  </p:stCondLst>
                                  <p:childTnLst>
                                    <p:set>
                                      <p:cBhvr>
                                        <p:cTn id="65" dur="1" fill="hold">
                                          <p:stCondLst>
                                            <p:cond delay="0"/>
                                          </p:stCondLst>
                                        </p:cTn>
                                        <p:tgtEl>
                                          <p:spTgt spid="35987"/>
                                        </p:tgtEl>
                                        <p:attrNameLst>
                                          <p:attrName>style.visibility</p:attrName>
                                        </p:attrNameLst>
                                      </p:cBhvr>
                                      <p:to>
                                        <p:strVal val="visible"/>
                                      </p:to>
                                    </p:set>
                                    <p:animEffect transition="in" filter="blinds(horizontal)">
                                      <p:cBhvr>
                                        <p:cTn id="66" dur="500"/>
                                        <p:tgtEl>
                                          <p:spTgt spid="3598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4" presetClass="entr" presetSubtype="16" fill="hold" nodeType="clickEffect">
                                  <p:stCondLst>
                                    <p:cond delay="0"/>
                                  </p:stCondLst>
                                  <p:childTnLst>
                                    <p:set>
                                      <p:cBhvr>
                                        <p:cTn id="70" dur="1" fill="hold">
                                          <p:stCondLst>
                                            <p:cond delay="0"/>
                                          </p:stCondLst>
                                        </p:cTn>
                                        <p:tgtEl>
                                          <p:spTgt spid="37901"/>
                                        </p:tgtEl>
                                        <p:attrNameLst>
                                          <p:attrName>style.visibility</p:attrName>
                                        </p:attrNameLst>
                                      </p:cBhvr>
                                      <p:to>
                                        <p:strVal val="visible"/>
                                      </p:to>
                                    </p:set>
                                    <p:animEffect transition="in" filter="box(in)">
                                      <p:cBhvr>
                                        <p:cTn id="71" dur="500"/>
                                        <p:tgtEl>
                                          <p:spTgt spid="37901"/>
                                        </p:tgtEl>
                                      </p:cBhvr>
                                    </p:animEffect>
                                  </p:childTnLst>
                                </p:cTn>
                              </p:par>
                            </p:childTnLst>
                          </p:cTn>
                        </p:par>
                        <p:par>
                          <p:cTn id="72" fill="hold" nodeType="afterGroup">
                            <p:stCondLst>
                              <p:cond delay="500"/>
                            </p:stCondLst>
                            <p:childTnLst>
                              <p:par>
                                <p:cTn id="73" presetID="4" presetClass="entr" presetSubtype="16" fill="hold" nodeType="afterEffect">
                                  <p:stCondLst>
                                    <p:cond delay="0"/>
                                  </p:stCondLst>
                                  <p:childTnLst>
                                    <p:set>
                                      <p:cBhvr>
                                        <p:cTn id="74" dur="1" fill="hold">
                                          <p:stCondLst>
                                            <p:cond delay="0"/>
                                          </p:stCondLst>
                                        </p:cTn>
                                        <p:tgtEl>
                                          <p:spTgt spid="37902"/>
                                        </p:tgtEl>
                                        <p:attrNameLst>
                                          <p:attrName>style.visibility</p:attrName>
                                        </p:attrNameLst>
                                      </p:cBhvr>
                                      <p:to>
                                        <p:strVal val="visible"/>
                                      </p:to>
                                    </p:set>
                                    <p:animEffect transition="in" filter="box(in)">
                                      <p:cBhvr>
                                        <p:cTn id="75" dur="500"/>
                                        <p:tgtEl>
                                          <p:spTgt spid="37902"/>
                                        </p:tgtEl>
                                      </p:cBhvr>
                                    </p:animEffect>
                                  </p:childTnLst>
                                </p:cTn>
                              </p:par>
                            </p:childTnLst>
                          </p:cTn>
                        </p:par>
                        <p:par>
                          <p:cTn id="76" fill="hold" nodeType="afterGroup">
                            <p:stCondLst>
                              <p:cond delay="1000"/>
                            </p:stCondLst>
                            <p:childTnLst>
                              <p:par>
                                <p:cTn id="77" presetID="4" presetClass="entr" presetSubtype="16" fill="hold" grpId="0" nodeType="afterEffect">
                                  <p:stCondLst>
                                    <p:cond delay="0"/>
                                  </p:stCondLst>
                                  <p:childTnLst>
                                    <p:set>
                                      <p:cBhvr>
                                        <p:cTn id="78" dur="1" fill="hold">
                                          <p:stCondLst>
                                            <p:cond delay="0"/>
                                          </p:stCondLst>
                                        </p:cTn>
                                        <p:tgtEl>
                                          <p:spTgt spid="37903"/>
                                        </p:tgtEl>
                                        <p:attrNameLst>
                                          <p:attrName>style.visibility</p:attrName>
                                        </p:attrNameLst>
                                      </p:cBhvr>
                                      <p:to>
                                        <p:strVal val="visible"/>
                                      </p:to>
                                    </p:set>
                                    <p:animEffect transition="in" filter="box(in)">
                                      <p:cBhvr>
                                        <p:cTn id="79" dur="500"/>
                                        <p:tgtEl>
                                          <p:spTgt spid="3790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 presetClass="entr" presetSubtype="16" fill="hold" grpId="0" nodeType="clickEffect">
                                  <p:stCondLst>
                                    <p:cond delay="0"/>
                                  </p:stCondLst>
                                  <p:childTnLst>
                                    <p:set>
                                      <p:cBhvr>
                                        <p:cTn id="83" dur="1" fill="hold">
                                          <p:stCondLst>
                                            <p:cond delay="0"/>
                                          </p:stCondLst>
                                        </p:cTn>
                                        <p:tgtEl>
                                          <p:spTgt spid="37908"/>
                                        </p:tgtEl>
                                        <p:attrNameLst>
                                          <p:attrName>style.visibility</p:attrName>
                                        </p:attrNameLst>
                                      </p:cBhvr>
                                      <p:to>
                                        <p:strVal val="visible"/>
                                      </p:to>
                                    </p:set>
                                    <p:animEffect transition="in" filter="box(in)">
                                      <p:cBhvr>
                                        <p:cTn id="84" dur="500"/>
                                        <p:tgtEl>
                                          <p:spTgt spid="37908"/>
                                        </p:tgtEl>
                                      </p:cBhvr>
                                    </p:animEffect>
                                  </p:childTnLst>
                                </p:cTn>
                              </p:par>
                            </p:childTnLst>
                          </p:cTn>
                        </p:par>
                        <p:par>
                          <p:cTn id="85" fill="hold" nodeType="afterGroup">
                            <p:stCondLst>
                              <p:cond delay="500"/>
                            </p:stCondLst>
                            <p:childTnLst>
                              <p:par>
                                <p:cTn id="86" presetID="4" presetClass="entr" presetSubtype="16" fill="hold" nodeType="afterEffect">
                                  <p:stCondLst>
                                    <p:cond delay="0"/>
                                  </p:stCondLst>
                                  <p:childTnLst>
                                    <p:set>
                                      <p:cBhvr>
                                        <p:cTn id="87" dur="1" fill="hold">
                                          <p:stCondLst>
                                            <p:cond delay="0"/>
                                          </p:stCondLst>
                                        </p:cTn>
                                        <p:tgtEl>
                                          <p:spTgt spid="37905"/>
                                        </p:tgtEl>
                                        <p:attrNameLst>
                                          <p:attrName>style.visibility</p:attrName>
                                        </p:attrNameLst>
                                      </p:cBhvr>
                                      <p:to>
                                        <p:strVal val="visible"/>
                                      </p:to>
                                    </p:set>
                                    <p:animEffect transition="in" filter="box(in)">
                                      <p:cBhvr>
                                        <p:cTn id="88" dur="500"/>
                                        <p:tgtEl>
                                          <p:spTgt spid="37905"/>
                                        </p:tgtEl>
                                      </p:cBhvr>
                                    </p:animEffect>
                                  </p:childTnLst>
                                </p:cTn>
                              </p:par>
                            </p:childTnLst>
                          </p:cTn>
                        </p:par>
                        <p:par>
                          <p:cTn id="89" fill="hold" nodeType="afterGroup">
                            <p:stCondLst>
                              <p:cond delay="1000"/>
                            </p:stCondLst>
                            <p:childTnLst>
                              <p:par>
                                <p:cTn id="90" presetID="4" presetClass="entr" presetSubtype="16" fill="hold" nodeType="afterEffect">
                                  <p:stCondLst>
                                    <p:cond delay="0"/>
                                  </p:stCondLst>
                                  <p:childTnLst>
                                    <p:set>
                                      <p:cBhvr>
                                        <p:cTn id="91" dur="1" fill="hold">
                                          <p:stCondLst>
                                            <p:cond delay="0"/>
                                          </p:stCondLst>
                                        </p:cTn>
                                        <p:tgtEl>
                                          <p:spTgt spid="37904"/>
                                        </p:tgtEl>
                                        <p:attrNameLst>
                                          <p:attrName>style.visibility</p:attrName>
                                        </p:attrNameLst>
                                      </p:cBhvr>
                                      <p:to>
                                        <p:strVal val="visible"/>
                                      </p:to>
                                    </p:set>
                                    <p:animEffect transition="in" filter="box(in)">
                                      <p:cBhvr>
                                        <p:cTn id="92" dur="500"/>
                                        <p:tgtEl>
                                          <p:spTgt spid="37904"/>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4" presetClass="entr" presetSubtype="16" fill="hold" nodeType="clickEffect">
                                  <p:stCondLst>
                                    <p:cond delay="0"/>
                                  </p:stCondLst>
                                  <p:childTnLst>
                                    <p:set>
                                      <p:cBhvr>
                                        <p:cTn id="96" dur="1" fill="hold">
                                          <p:stCondLst>
                                            <p:cond delay="0"/>
                                          </p:stCondLst>
                                        </p:cTn>
                                        <p:tgtEl>
                                          <p:spTgt spid="37910"/>
                                        </p:tgtEl>
                                        <p:attrNameLst>
                                          <p:attrName>style.visibility</p:attrName>
                                        </p:attrNameLst>
                                      </p:cBhvr>
                                      <p:to>
                                        <p:strVal val="visible"/>
                                      </p:to>
                                    </p:set>
                                    <p:animEffect transition="in" filter="box(in)">
                                      <p:cBhvr>
                                        <p:cTn id="97" dur="500"/>
                                        <p:tgtEl>
                                          <p:spTgt spid="37910"/>
                                        </p:tgtEl>
                                      </p:cBhvr>
                                    </p:animEffect>
                                  </p:childTnLst>
                                </p:cTn>
                              </p:par>
                            </p:childTnLst>
                          </p:cTn>
                        </p:par>
                        <p:par>
                          <p:cTn id="98" fill="hold" nodeType="afterGroup">
                            <p:stCondLst>
                              <p:cond delay="500"/>
                            </p:stCondLst>
                            <p:childTnLst>
                              <p:par>
                                <p:cTn id="99" presetID="4" presetClass="entr" presetSubtype="16" fill="hold" grpId="0" nodeType="afterEffect">
                                  <p:stCondLst>
                                    <p:cond delay="0"/>
                                  </p:stCondLst>
                                  <p:childTnLst>
                                    <p:set>
                                      <p:cBhvr>
                                        <p:cTn id="100" dur="1" fill="hold">
                                          <p:stCondLst>
                                            <p:cond delay="0"/>
                                          </p:stCondLst>
                                        </p:cTn>
                                        <p:tgtEl>
                                          <p:spTgt spid="37918"/>
                                        </p:tgtEl>
                                        <p:attrNameLst>
                                          <p:attrName>style.visibility</p:attrName>
                                        </p:attrNameLst>
                                      </p:cBhvr>
                                      <p:to>
                                        <p:strVal val="visible"/>
                                      </p:to>
                                    </p:set>
                                    <p:animEffect transition="in" filter="box(in)">
                                      <p:cBhvr>
                                        <p:cTn id="101" dur="500"/>
                                        <p:tgtEl>
                                          <p:spTgt spid="37918"/>
                                        </p:tgtEl>
                                      </p:cBhvr>
                                    </p:animEffect>
                                  </p:childTnLst>
                                </p:cTn>
                              </p:par>
                            </p:childTnLst>
                          </p:cTn>
                        </p:par>
                        <p:par>
                          <p:cTn id="102" fill="hold" nodeType="afterGroup">
                            <p:stCondLst>
                              <p:cond delay="1000"/>
                            </p:stCondLst>
                            <p:childTnLst>
                              <p:par>
                                <p:cTn id="103" presetID="4" presetClass="entr" presetSubtype="16" fill="hold" nodeType="afterEffect">
                                  <p:stCondLst>
                                    <p:cond delay="0"/>
                                  </p:stCondLst>
                                  <p:childTnLst>
                                    <p:set>
                                      <p:cBhvr>
                                        <p:cTn id="104" dur="1" fill="hold">
                                          <p:stCondLst>
                                            <p:cond delay="0"/>
                                          </p:stCondLst>
                                        </p:cTn>
                                        <p:tgtEl>
                                          <p:spTgt spid="37911"/>
                                        </p:tgtEl>
                                        <p:attrNameLst>
                                          <p:attrName>style.visibility</p:attrName>
                                        </p:attrNameLst>
                                      </p:cBhvr>
                                      <p:to>
                                        <p:strVal val="visible"/>
                                      </p:to>
                                    </p:set>
                                    <p:animEffect transition="in" filter="box(in)">
                                      <p:cBhvr>
                                        <p:cTn id="105" dur="500"/>
                                        <p:tgtEl>
                                          <p:spTgt spid="37911"/>
                                        </p:tgtEl>
                                      </p:cBhvr>
                                    </p:animEffect>
                                  </p:childTnLst>
                                </p:cTn>
                              </p:par>
                            </p:childTnLst>
                          </p:cTn>
                        </p:par>
                        <p:par>
                          <p:cTn id="106" fill="hold" nodeType="afterGroup">
                            <p:stCondLst>
                              <p:cond delay="1500"/>
                            </p:stCondLst>
                            <p:childTnLst>
                              <p:par>
                                <p:cTn id="107" presetID="4" presetClass="entr" presetSubtype="16" fill="hold" nodeType="afterEffect">
                                  <p:stCondLst>
                                    <p:cond delay="0"/>
                                  </p:stCondLst>
                                  <p:childTnLst>
                                    <p:set>
                                      <p:cBhvr>
                                        <p:cTn id="108" dur="1" fill="hold">
                                          <p:stCondLst>
                                            <p:cond delay="0"/>
                                          </p:stCondLst>
                                        </p:cTn>
                                        <p:tgtEl>
                                          <p:spTgt spid="37912"/>
                                        </p:tgtEl>
                                        <p:attrNameLst>
                                          <p:attrName>style.visibility</p:attrName>
                                        </p:attrNameLst>
                                      </p:cBhvr>
                                      <p:to>
                                        <p:strVal val="visible"/>
                                      </p:to>
                                    </p:set>
                                    <p:animEffect transition="in" filter="box(in)">
                                      <p:cBhvr>
                                        <p:cTn id="109" dur="500"/>
                                        <p:tgtEl>
                                          <p:spTgt spid="37912"/>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4" presetClass="entr" presetSubtype="16" fill="hold" nodeType="clickEffect">
                                  <p:stCondLst>
                                    <p:cond delay="0"/>
                                  </p:stCondLst>
                                  <p:childTnLst>
                                    <p:set>
                                      <p:cBhvr>
                                        <p:cTn id="113" dur="1" fill="hold">
                                          <p:stCondLst>
                                            <p:cond delay="0"/>
                                          </p:stCondLst>
                                        </p:cTn>
                                        <p:tgtEl>
                                          <p:spTgt spid="37921"/>
                                        </p:tgtEl>
                                        <p:attrNameLst>
                                          <p:attrName>style.visibility</p:attrName>
                                        </p:attrNameLst>
                                      </p:cBhvr>
                                      <p:to>
                                        <p:strVal val="visible"/>
                                      </p:to>
                                    </p:set>
                                    <p:animEffect transition="in" filter="box(in)">
                                      <p:cBhvr>
                                        <p:cTn id="114" dur="500"/>
                                        <p:tgtEl>
                                          <p:spTgt spid="37921"/>
                                        </p:tgtEl>
                                      </p:cBhvr>
                                    </p:animEffect>
                                  </p:childTnLst>
                                </p:cTn>
                              </p:par>
                            </p:childTnLst>
                          </p:cTn>
                        </p:par>
                        <p:par>
                          <p:cTn id="115" fill="hold" nodeType="afterGroup">
                            <p:stCondLst>
                              <p:cond delay="500"/>
                            </p:stCondLst>
                            <p:childTnLst>
                              <p:par>
                                <p:cTn id="116" presetID="4" presetClass="entr" presetSubtype="16" fill="hold" nodeType="afterEffect">
                                  <p:stCondLst>
                                    <p:cond delay="0"/>
                                  </p:stCondLst>
                                  <p:childTnLst>
                                    <p:set>
                                      <p:cBhvr>
                                        <p:cTn id="117" dur="1" fill="hold">
                                          <p:stCondLst>
                                            <p:cond delay="0"/>
                                          </p:stCondLst>
                                        </p:cTn>
                                        <p:tgtEl>
                                          <p:spTgt spid="37917"/>
                                        </p:tgtEl>
                                        <p:attrNameLst>
                                          <p:attrName>style.visibility</p:attrName>
                                        </p:attrNameLst>
                                      </p:cBhvr>
                                      <p:to>
                                        <p:strVal val="visible"/>
                                      </p:to>
                                    </p:set>
                                    <p:animEffect transition="in" filter="box(in)">
                                      <p:cBhvr>
                                        <p:cTn id="118" dur="500"/>
                                        <p:tgtEl>
                                          <p:spTgt spid="37917"/>
                                        </p:tgtEl>
                                      </p:cBhvr>
                                    </p:animEffect>
                                  </p:childTnLst>
                                </p:cTn>
                              </p:par>
                            </p:childTnLst>
                          </p:cTn>
                        </p:par>
                        <p:par>
                          <p:cTn id="119" fill="hold" nodeType="afterGroup">
                            <p:stCondLst>
                              <p:cond delay="1000"/>
                            </p:stCondLst>
                            <p:childTnLst>
                              <p:par>
                                <p:cTn id="120" presetID="4" presetClass="entr" presetSubtype="16" fill="hold" nodeType="afterEffect">
                                  <p:stCondLst>
                                    <p:cond delay="0"/>
                                  </p:stCondLst>
                                  <p:childTnLst>
                                    <p:set>
                                      <p:cBhvr>
                                        <p:cTn id="121" dur="1" fill="hold">
                                          <p:stCondLst>
                                            <p:cond delay="0"/>
                                          </p:stCondLst>
                                        </p:cTn>
                                        <p:tgtEl>
                                          <p:spTgt spid="37916"/>
                                        </p:tgtEl>
                                        <p:attrNameLst>
                                          <p:attrName>style.visibility</p:attrName>
                                        </p:attrNameLst>
                                      </p:cBhvr>
                                      <p:to>
                                        <p:strVal val="visible"/>
                                      </p:to>
                                    </p:set>
                                    <p:animEffect transition="in" filter="box(in)">
                                      <p:cBhvr>
                                        <p:cTn id="122" dur="500"/>
                                        <p:tgtEl>
                                          <p:spTgt spid="37916"/>
                                        </p:tgtEl>
                                      </p:cBhvr>
                                    </p:animEffect>
                                  </p:childTnLst>
                                </p:cTn>
                              </p:par>
                            </p:childTnLst>
                          </p:cTn>
                        </p:par>
                        <p:par>
                          <p:cTn id="123" fill="hold" nodeType="afterGroup">
                            <p:stCondLst>
                              <p:cond delay="1500"/>
                            </p:stCondLst>
                            <p:childTnLst>
                              <p:par>
                                <p:cTn id="124" presetID="4" presetClass="entr" presetSubtype="16" fill="hold" nodeType="afterEffect">
                                  <p:stCondLst>
                                    <p:cond delay="0"/>
                                  </p:stCondLst>
                                  <p:childTnLst>
                                    <p:set>
                                      <p:cBhvr>
                                        <p:cTn id="125" dur="1" fill="hold">
                                          <p:stCondLst>
                                            <p:cond delay="0"/>
                                          </p:stCondLst>
                                        </p:cTn>
                                        <p:tgtEl>
                                          <p:spTgt spid="37915"/>
                                        </p:tgtEl>
                                        <p:attrNameLst>
                                          <p:attrName>style.visibility</p:attrName>
                                        </p:attrNameLst>
                                      </p:cBhvr>
                                      <p:to>
                                        <p:strVal val="visible"/>
                                      </p:to>
                                    </p:set>
                                    <p:animEffect transition="in" filter="box(in)">
                                      <p:cBhvr>
                                        <p:cTn id="126" dur="500"/>
                                        <p:tgtEl>
                                          <p:spTgt spid="37915"/>
                                        </p:tgtEl>
                                      </p:cBhvr>
                                    </p:animEffect>
                                  </p:childTnLst>
                                </p:cTn>
                              </p:par>
                            </p:childTnLst>
                          </p:cTn>
                        </p:par>
                        <p:par>
                          <p:cTn id="127" fill="hold" nodeType="afterGroup">
                            <p:stCondLst>
                              <p:cond delay="2000"/>
                            </p:stCondLst>
                            <p:childTnLst>
                              <p:par>
                                <p:cTn id="128" presetID="4" presetClass="entr" presetSubtype="16" fill="hold" nodeType="afterEffect">
                                  <p:stCondLst>
                                    <p:cond delay="0"/>
                                  </p:stCondLst>
                                  <p:childTnLst>
                                    <p:set>
                                      <p:cBhvr>
                                        <p:cTn id="129" dur="1" fill="hold">
                                          <p:stCondLst>
                                            <p:cond delay="0"/>
                                          </p:stCondLst>
                                        </p:cTn>
                                        <p:tgtEl>
                                          <p:spTgt spid="37936"/>
                                        </p:tgtEl>
                                        <p:attrNameLst>
                                          <p:attrName>style.visibility</p:attrName>
                                        </p:attrNameLst>
                                      </p:cBhvr>
                                      <p:to>
                                        <p:strVal val="visible"/>
                                      </p:to>
                                    </p:set>
                                    <p:animEffect transition="in" filter="box(in)">
                                      <p:cBhvr>
                                        <p:cTn id="130" dur="500"/>
                                        <p:tgtEl>
                                          <p:spTgt spid="37936"/>
                                        </p:tgtEl>
                                      </p:cBhvr>
                                    </p:animEffect>
                                  </p:childTnLst>
                                </p:cTn>
                              </p:par>
                            </p:childTnLst>
                          </p:cTn>
                        </p:par>
                        <p:par>
                          <p:cTn id="131" fill="hold" nodeType="afterGroup">
                            <p:stCondLst>
                              <p:cond delay="2500"/>
                            </p:stCondLst>
                            <p:childTnLst>
                              <p:par>
                                <p:cTn id="132" presetID="4" presetClass="entr" presetSubtype="16" fill="hold" grpId="0" nodeType="afterEffect">
                                  <p:stCondLst>
                                    <p:cond delay="0"/>
                                  </p:stCondLst>
                                  <p:childTnLst>
                                    <p:set>
                                      <p:cBhvr>
                                        <p:cTn id="133" dur="1" fill="hold">
                                          <p:stCondLst>
                                            <p:cond delay="0"/>
                                          </p:stCondLst>
                                        </p:cTn>
                                        <p:tgtEl>
                                          <p:spTgt spid="37919"/>
                                        </p:tgtEl>
                                        <p:attrNameLst>
                                          <p:attrName>style.visibility</p:attrName>
                                        </p:attrNameLst>
                                      </p:cBhvr>
                                      <p:to>
                                        <p:strVal val="visible"/>
                                      </p:to>
                                    </p:set>
                                    <p:animEffect transition="in" filter="box(in)">
                                      <p:cBhvr>
                                        <p:cTn id="134" dur="500"/>
                                        <p:tgtEl>
                                          <p:spTgt spid="37919"/>
                                        </p:tgtEl>
                                      </p:cBhvr>
                                    </p:animEffec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5" presetClass="entr" presetSubtype="10" fill="hold" nodeType="clickEffect">
                                  <p:stCondLst>
                                    <p:cond delay="0"/>
                                  </p:stCondLst>
                                  <p:childTnLst>
                                    <p:set>
                                      <p:cBhvr>
                                        <p:cTn id="138" dur="1" fill="hold">
                                          <p:stCondLst>
                                            <p:cond delay="0"/>
                                          </p:stCondLst>
                                        </p:cTn>
                                        <p:tgtEl>
                                          <p:spTgt spid="37945"/>
                                        </p:tgtEl>
                                        <p:attrNameLst>
                                          <p:attrName>style.visibility</p:attrName>
                                        </p:attrNameLst>
                                      </p:cBhvr>
                                      <p:to>
                                        <p:strVal val="visible"/>
                                      </p:to>
                                    </p:set>
                                    <p:animEffect transition="in" filter="checkerboard(across)">
                                      <p:cBhvr>
                                        <p:cTn id="139" dur="500"/>
                                        <p:tgtEl>
                                          <p:spTgt spid="37945"/>
                                        </p:tgtEl>
                                      </p:cBhvr>
                                    </p:animEffect>
                                  </p:childTnLst>
                                </p:cTn>
                              </p:par>
                            </p:childTnLst>
                          </p:cTn>
                        </p:par>
                        <p:par>
                          <p:cTn id="140" fill="hold" nodeType="afterGroup">
                            <p:stCondLst>
                              <p:cond delay="500"/>
                            </p:stCondLst>
                            <p:childTnLst>
                              <p:par>
                                <p:cTn id="141" presetID="5" presetClass="entr" presetSubtype="10" fill="hold" nodeType="afterEffect">
                                  <p:stCondLst>
                                    <p:cond delay="0"/>
                                  </p:stCondLst>
                                  <p:childTnLst>
                                    <p:set>
                                      <p:cBhvr>
                                        <p:cTn id="142" dur="1" fill="hold">
                                          <p:stCondLst>
                                            <p:cond delay="0"/>
                                          </p:stCondLst>
                                        </p:cTn>
                                        <p:tgtEl>
                                          <p:spTgt spid="37946"/>
                                        </p:tgtEl>
                                        <p:attrNameLst>
                                          <p:attrName>style.visibility</p:attrName>
                                        </p:attrNameLst>
                                      </p:cBhvr>
                                      <p:to>
                                        <p:strVal val="visible"/>
                                      </p:to>
                                    </p:set>
                                    <p:animEffect transition="in" filter="checkerboard(across)">
                                      <p:cBhvr>
                                        <p:cTn id="143" dur="500"/>
                                        <p:tgtEl>
                                          <p:spTgt spid="37946"/>
                                        </p:tgtEl>
                                      </p:cBhvr>
                                    </p:animEffect>
                                  </p:childTnLst>
                                </p:cTn>
                              </p:par>
                            </p:childTnLst>
                          </p:cTn>
                        </p:par>
                        <p:par>
                          <p:cTn id="144" fill="hold" nodeType="afterGroup">
                            <p:stCondLst>
                              <p:cond delay="1000"/>
                            </p:stCondLst>
                            <p:childTnLst>
                              <p:par>
                                <p:cTn id="145" presetID="5" presetClass="entr" presetSubtype="10" fill="hold" grpId="0" nodeType="afterEffect">
                                  <p:stCondLst>
                                    <p:cond delay="0"/>
                                  </p:stCondLst>
                                  <p:childTnLst>
                                    <p:set>
                                      <p:cBhvr>
                                        <p:cTn id="146" dur="1" fill="hold">
                                          <p:stCondLst>
                                            <p:cond delay="0"/>
                                          </p:stCondLst>
                                        </p:cTn>
                                        <p:tgtEl>
                                          <p:spTgt spid="37947"/>
                                        </p:tgtEl>
                                        <p:attrNameLst>
                                          <p:attrName>style.visibility</p:attrName>
                                        </p:attrNameLst>
                                      </p:cBhvr>
                                      <p:to>
                                        <p:strVal val="visible"/>
                                      </p:to>
                                    </p:set>
                                    <p:animEffect transition="in" filter="checkerboard(across)">
                                      <p:cBhvr>
                                        <p:cTn id="147" dur="500"/>
                                        <p:tgtEl>
                                          <p:spTgt spid="37947"/>
                                        </p:tgtEl>
                                      </p:cBhvr>
                                    </p:animEffect>
                                  </p:childTnLst>
                                </p:cTn>
                              </p:par>
                            </p:childTnLst>
                          </p:cTn>
                        </p:par>
                        <p:par>
                          <p:cTn id="148" fill="hold" nodeType="afterGroup">
                            <p:stCondLst>
                              <p:cond delay="1500"/>
                            </p:stCondLst>
                            <p:childTnLst>
                              <p:par>
                                <p:cTn id="149" presetID="5" presetClass="entr" presetSubtype="10" fill="hold" nodeType="afterEffect">
                                  <p:stCondLst>
                                    <p:cond delay="0"/>
                                  </p:stCondLst>
                                  <p:childTnLst>
                                    <p:set>
                                      <p:cBhvr>
                                        <p:cTn id="150" dur="1" fill="hold">
                                          <p:stCondLst>
                                            <p:cond delay="0"/>
                                          </p:stCondLst>
                                        </p:cTn>
                                        <p:tgtEl>
                                          <p:spTgt spid="37922"/>
                                        </p:tgtEl>
                                        <p:attrNameLst>
                                          <p:attrName>style.visibility</p:attrName>
                                        </p:attrNameLst>
                                      </p:cBhvr>
                                      <p:to>
                                        <p:strVal val="visible"/>
                                      </p:to>
                                    </p:set>
                                    <p:animEffect transition="in" filter="checkerboard(across)">
                                      <p:cBhvr>
                                        <p:cTn id="151" dur="500"/>
                                        <p:tgtEl>
                                          <p:spTgt spid="37922"/>
                                        </p:tgtEl>
                                      </p:cBhvr>
                                    </p:animEffect>
                                  </p:childTnLst>
                                </p:cTn>
                              </p:par>
                            </p:childTnLst>
                          </p:cTn>
                        </p:par>
                        <p:par>
                          <p:cTn id="152" fill="hold" nodeType="afterGroup">
                            <p:stCondLst>
                              <p:cond delay="2000"/>
                            </p:stCondLst>
                            <p:childTnLst>
                              <p:par>
                                <p:cTn id="153" presetID="5" presetClass="entr" presetSubtype="10" fill="hold" nodeType="afterEffect">
                                  <p:stCondLst>
                                    <p:cond delay="0"/>
                                  </p:stCondLst>
                                  <p:childTnLst>
                                    <p:set>
                                      <p:cBhvr>
                                        <p:cTn id="154" dur="1" fill="hold">
                                          <p:stCondLst>
                                            <p:cond delay="0"/>
                                          </p:stCondLst>
                                        </p:cTn>
                                        <p:tgtEl>
                                          <p:spTgt spid="37924"/>
                                        </p:tgtEl>
                                        <p:attrNameLst>
                                          <p:attrName>style.visibility</p:attrName>
                                        </p:attrNameLst>
                                      </p:cBhvr>
                                      <p:to>
                                        <p:strVal val="visible"/>
                                      </p:to>
                                    </p:set>
                                    <p:animEffect transition="in" filter="checkerboard(across)">
                                      <p:cBhvr>
                                        <p:cTn id="155" dur="500"/>
                                        <p:tgtEl>
                                          <p:spTgt spid="37924"/>
                                        </p:tgtEl>
                                      </p:cBhvr>
                                    </p:animEffect>
                                  </p:childTnLst>
                                </p:cTn>
                              </p:par>
                            </p:childTnLst>
                          </p:cTn>
                        </p:par>
                        <p:par>
                          <p:cTn id="156" fill="hold" nodeType="afterGroup">
                            <p:stCondLst>
                              <p:cond delay="2500"/>
                            </p:stCondLst>
                            <p:childTnLst>
                              <p:par>
                                <p:cTn id="157" presetID="5" presetClass="entr" presetSubtype="10" fill="hold" nodeType="afterEffect">
                                  <p:stCondLst>
                                    <p:cond delay="0"/>
                                  </p:stCondLst>
                                  <p:childTnLst>
                                    <p:set>
                                      <p:cBhvr>
                                        <p:cTn id="158" dur="1" fill="hold">
                                          <p:stCondLst>
                                            <p:cond delay="0"/>
                                          </p:stCondLst>
                                        </p:cTn>
                                        <p:tgtEl>
                                          <p:spTgt spid="37931"/>
                                        </p:tgtEl>
                                        <p:attrNameLst>
                                          <p:attrName>style.visibility</p:attrName>
                                        </p:attrNameLst>
                                      </p:cBhvr>
                                      <p:to>
                                        <p:strVal val="visible"/>
                                      </p:to>
                                    </p:set>
                                    <p:animEffect transition="in" filter="checkerboard(across)">
                                      <p:cBhvr>
                                        <p:cTn id="159" dur="500"/>
                                        <p:tgtEl>
                                          <p:spTgt spid="37931"/>
                                        </p:tgtEl>
                                      </p:cBhvr>
                                    </p:animEffect>
                                  </p:childTnLst>
                                </p:cTn>
                              </p:par>
                            </p:childTnLst>
                          </p:cTn>
                        </p:par>
                        <p:par>
                          <p:cTn id="160" fill="hold" nodeType="afterGroup">
                            <p:stCondLst>
                              <p:cond delay="3000"/>
                            </p:stCondLst>
                            <p:childTnLst>
                              <p:par>
                                <p:cTn id="161" presetID="5" presetClass="entr" presetSubtype="10" fill="hold" nodeType="afterEffect">
                                  <p:stCondLst>
                                    <p:cond delay="0"/>
                                  </p:stCondLst>
                                  <p:childTnLst>
                                    <p:set>
                                      <p:cBhvr>
                                        <p:cTn id="162" dur="1" fill="hold">
                                          <p:stCondLst>
                                            <p:cond delay="0"/>
                                          </p:stCondLst>
                                        </p:cTn>
                                        <p:tgtEl>
                                          <p:spTgt spid="37930"/>
                                        </p:tgtEl>
                                        <p:attrNameLst>
                                          <p:attrName>style.visibility</p:attrName>
                                        </p:attrNameLst>
                                      </p:cBhvr>
                                      <p:to>
                                        <p:strVal val="visible"/>
                                      </p:to>
                                    </p:set>
                                    <p:animEffect transition="in" filter="checkerboard(across)">
                                      <p:cBhvr>
                                        <p:cTn id="163" dur="500"/>
                                        <p:tgtEl>
                                          <p:spTgt spid="37930"/>
                                        </p:tgtEl>
                                      </p:cBhvr>
                                    </p:animEffect>
                                  </p:childTnLst>
                                </p:cTn>
                              </p:par>
                            </p:childTnLst>
                          </p:cTn>
                        </p:par>
                        <p:par>
                          <p:cTn id="164" fill="hold" nodeType="afterGroup">
                            <p:stCondLst>
                              <p:cond delay="3500"/>
                            </p:stCondLst>
                            <p:childTnLst>
                              <p:par>
                                <p:cTn id="165" presetID="5" presetClass="entr" presetSubtype="10" fill="hold" grpId="0" nodeType="afterEffect">
                                  <p:stCondLst>
                                    <p:cond delay="0"/>
                                  </p:stCondLst>
                                  <p:childTnLst>
                                    <p:set>
                                      <p:cBhvr>
                                        <p:cTn id="166" dur="1" fill="hold">
                                          <p:stCondLst>
                                            <p:cond delay="0"/>
                                          </p:stCondLst>
                                        </p:cTn>
                                        <p:tgtEl>
                                          <p:spTgt spid="37932"/>
                                        </p:tgtEl>
                                        <p:attrNameLst>
                                          <p:attrName>style.visibility</p:attrName>
                                        </p:attrNameLst>
                                      </p:cBhvr>
                                      <p:to>
                                        <p:strVal val="visible"/>
                                      </p:to>
                                    </p:set>
                                    <p:animEffect transition="in" filter="checkerboard(across)">
                                      <p:cBhvr>
                                        <p:cTn id="167" dur="500"/>
                                        <p:tgtEl>
                                          <p:spTgt spid="37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78" grpId="0" autoUpdateAnimBg="0"/>
      <p:bldP spid="33820" grpId="0" autoUpdateAnimBg="0"/>
      <p:bldP spid="33821" grpId="0" autoUpdateAnimBg="0"/>
      <p:bldP spid="33822" grpId="0" autoUpdateAnimBg="0"/>
      <p:bldP spid="33823" grpId="0" autoUpdateAnimBg="0"/>
      <p:bldP spid="33827" grpId="0" autoUpdateAnimBg="0"/>
      <p:bldP spid="35984" grpId="0" animBg="1" autoUpdateAnimBg="0"/>
      <p:bldP spid="35985" grpId="0" animBg="1" autoUpdateAnimBg="0"/>
      <p:bldP spid="35986" grpId="0" animBg="1" autoUpdateAnimBg="0"/>
      <p:bldP spid="35987" grpId="0" animBg="1" autoUpdateAnimBg="0"/>
      <p:bldP spid="37903" grpId="0" autoUpdateAnimBg="0"/>
      <p:bldP spid="37908" grpId="0" autoUpdateAnimBg="0"/>
      <p:bldP spid="37918" grpId="0" autoUpdateAnimBg="0"/>
      <p:bldP spid="37919" grpId="0" autoUpdateAnimBg="0"/>
      <p:bldP spid="37932" grpId="0" autoUpdateAnimBg="0"/>
      <p:bldP spid="37947" grpId="0" autoUpdateAnimBg="0"/>
      <p:bldP spid="36012" grpId="0" animBg="1" autoUpdateAnimBg="0"/>
      <p:bldP spid="36013" grpId="0" animBg="1" autoUpdateAnimBg="0"/>
      <p:bldP spid="36016" grpId="0" animBg="1" autoUpdateAnimBg="0"/>
      <p:bldP spid="36017"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17FFD-8401-455F-9ED4-A69118EAB856}"/>
              </a:ext>
            </a:extLst>
          </p:cNvPr>
          <p:cNvSpPr>
            <a:spLocks noGrp="1"/>
          </p:cNvSpPr>
          <p:nvPr>
            <p:ph type="title"/>
          </p:nvPr>
        </p:nvSpPr>
        <p:spPr>
          <a:xfrm>
            <a:off x="-1" y="0"/>
            <a:ext cx="12192001" cy="947057"/>
          </a:xfrm>
          <a:solidFill>
            <a:schemeClr val="accent1">
              <a:lumMod val="50000"/>
            </a:schemeClr>
          </a:solidFill>
        </p:spPr>
        <p:txBody>
          <a:bodyPr>
            <a:noAutofit/>
          </a:bodyPr>
          <a:lstStyle/>
          <a:p>
            <a:pPr algn="ctr"/>
            <a:r>
              <a:rPr lang="en-US" sz="3200" b="1" dirty="0">
                <a:solidFill>
                  <a:srgbClr val="FFFF00"/>
                </a:solidFill>
                <a:latin typeface="Tahoma" panose="020B0604030504040204" pitchFamily="34" charset="0"/>
                <a:ea typeface="Tahoma" panose="020B0604030504040204" pitchFamily="34" charset="0"/>
                <a:cs typeface="Tahoma" panose="020B0604030504040204" pitchFamily="34" charset="0"/>
              </a:rPr>
              <a:t>II. ĐIỀU KIỆN TỰ NHIÊN VÀ TÀI NGUYÊN THIÊN NHIÊN </a:t>
            </a:r>
            <a:endParaRPr lang="en-US" sz="3200" dirty="0"/>
          </a:p>
        </p:txBody>
      </p:sp>
      <p:pic>
        <p:nvPicPr>
          <p:cNvPr id="3" name="Picture 2" descr="Map&#10;&#10;Description automatically generated">
            <a:extLst>
              <a:ext uri="{FF2B5EF4-FFF2-40B4-BE49-F238E27FC236}">
                <a16:creationId xmlns:a16="http://schemas.microsoft.com/office/drawing/2014/main" id="{34CB837B-804E-4526-8C82-4BA94FD46EC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 y="947057"/>
            <a:ext cx="4757058" cy="5910943"/>
          </a:xfrm>
          <a:prstGeom prst="rect">
            <a:avLst/>
          </a:prstGeom>
        </p:spPr>
      </p:pic>
      <p:graphicFrame>
        <p:nvGraphicFramePr>
          <p:cNvPr id="4" name="Table 3">
            <a:extLst>
              <a:ext uri="{FF2B5EF4-FFF2-40B4-BE49-F238E27FC236}">
                <a16:creationId xmlns:a16="http://schemas.microsoft.com/office/drawing/2014/main" id="{F2122A95-8832-4305-BC0D-F2F91AAB5D0E}"/>
              </a:ext>
            </a:extLst>
          </p:cNvPr>
          <p:cNvGraphicFramePr>
            <a:graphicFrameLocks noGrp="1"/>
          </p:cNvGraphicFramePr>
          <p:nvPr>
            <p:extLst>
              <p:ext uri="{D42A27DB-BD31-4B8C-83A1-F6EECF244321}">
                <p14:modId xmlns:p14="http://schemas.microsoft.com/office/powerpoint/2010/main" val="1450583653"/>
              </p:ext>
            </p:extLst>
          </p:nvPr>
        </p:nvGraphicFramePr>
        <p:xfrm>
          <a:off x="4892908" y="1019880"/>
          <a:ext cx="7249884" cy="4313254"/>
        </p:xfrm>
        <a:graphic>
          <a:graphicData uri="http://schemas.openxmlformats.org/drawingml/2006/table">
            <a:tbl>
              <a:tblPr firstRow="1" firstCol="1" bandRow="1">
                <a:tableStyleId>{5C22544A-7EE6-4342-B048-85BDC9FD1C3A}</a:tableStyleId>
              </a:tblPr>
              <a:tblGrid>
                <a:gridCol w="1711676">
                  <a:extLst>
                    <a:ext uri="{9D8B030D-6E8A-4147-A177-3AD203B41FA5}">
                      <a16:colId xmlns:a16="http://schemas.microsoft.com/office/drawing/2014/main" val="2582453338"/>
                    </a:ext>
                  </a:extLst>
                </a:gridCol>
                <a:gridCol w="3757230">
                  <a:extLst>
                    <a:ext uri="{9D8B030D-6E8A-4147-A177-3AD203B41FA5}">
                      <a16:colId xmlns:a16="http://schemas.microsoft.com/office/drawing/2014/main" val="4264223557"/>
                    </a:ext>
                  </a:extLst>
                </a:gridCol>
                <a:gridCol w="1780978">
                  <a:extLst>
                    <a:ext uri="{9D8B030D-6E8A-4147-A177-3AD203B41FA5}">
                      <a16:colId xmlns:a16="http://schemas.microsoft.com/office/drawing/2014/main" val="1825905428"/>
                    </a:ext>
                  </a:extLst>
                </a:gridCol>
              </a:tblGrid>
              <a:tr h="483102">
                <a:tc>
                  <a:txBody>
                    <a:bodyPr/>
                    <a:lstStyle/>
                    <a:p>
                      <a:pPr marL="0" marR="0" algn="ctr">
                        <a:lnSpc>
                          <a:spcPct val="120000"/>
                        </a:lnSpc>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Nhân tố</a:t>
                      </a:r>
                    </a:p>
                  </a:txBody>
                  <a:tcPr marL="68580" marR="68580" marT="0" marB="0"/>
                </a:tc>
                <a:tc>
                  <a:txBody>
                    <a:bodyPr/>
                    <a:lstStyle/>
                    <a:p>
                      <a:pPr marL="0" marR="0" algn="ctr">
                        <a:lnSpc>
                          <a:spcPct val="120000"/>
                        </a:lnSpc>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Thế mạnh</a:t>
                      </a:r>
                    </a:p>
                  </a:txBody>
                  <a:tcPr marL="68580" marR="68580" marT="0" marB="0"/>
                </a:tc>
                <a:tc>
                  <a:txBody>
                    <a:bodyPr/>
                    <a:lstStyle/>
                    <a:p>
                      <a:pPr marL="0" marR="0" algn="ctr">
                        <a:lnSpc>
                          <a:spcPct val="120000"/>
                        </a:lnSpc>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Hạn chế</a:t>
                      </a:r>
                    </a:p>
                  </a:txBody>
                  <a:tcPr marL="68580" marR="68580" marT="0" marB="0"/>
                </a:tc>
                <a:extLst>
                  <a:ext uri="{0D108BD9-81ED-4DB2-BD59-A6C34878D82A}">
                    <a16:rowId xmlns:a16="http://schemas.microsoft.com/office/drawing/2014/main" val="3795352813"/>
                  </a:ext>
                </a:extLst>
              </a:tr>
              <a:tr h="1653464">
                <a:tc>
                  <a:txBody>
                    <a:bodyPr/>
                    <a:lstStyle/>
                    <a:p>
                      <a:pPr marL="0" marR="0" algn="ctr">
                        <a:lnSpc>
                          <a:spcPct val="120000"/>
                        </a:lnSpc>
                        <a:spcBef>
                          <a:spcPts val="0"/>
                        </a:spcBef>
                        <a:spcAft>
                          <a:spcPts val="0"/>
                        </a:spcAft>
                      </a:pPr>
                      <a:r>
                        <a:rPr lang="en-US" sz="2400" dirty="0" err="1">
                          <a:effectLst/>
                          <a:latin typeface="Tahoma" panose="020B0604030504040204" pitchFamily="34" charset="0"/>
                          <a:ea typeface="Tahoma" panose="020B0604030504040204" pitchFamily="34" charset="0"/>
                          <a:cs typeface="Tahoma" panose="020B0604030504040204" pitchFamily="34" charset="0"/>
                        </a:rPr>
                        <a:t>Sông</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ngòi</a:t>
                      </a: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algn="just">
                        <a:lnSpc>
                          <a:spcPct val="120000"/>
                        </a:lnSpc>
                        <a:spcBef>
                          <a:spcPts val="0"/>
                        </a:spcBef>
                        <a:spcAft>
                          <a:spcPts val="0"/>
                        </a:spcAft>
                      </a:pP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20000"/>
                        </a:lnSpc>
                        <a:spcBef>
                          <a:spcPts val="0"/>
                        </a:spcBef>
                        <a:spcAft>
                          <a:spcPts val="0"/>
                        </a:spcAft>
                      </a:pP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3635456847"/>
                  </a:ext>
                </a:extLst>
              </a:tr>
              <a:tr h="1372786">
                <a:tc>
                  <a:txBody>
                    <a:bodyPr/>
                    <a:lstStyle/>
                    <a:p>
                      <a:pPr marL="0" marR="0" algn="ctr">
                        <a:lnSpc>
                          <a:spcPct val="120000"/>
                        </a:lnSpc>
                        <a:spcBef>
                          <a:spcPts val="0"/>
                        </a:spcBef>
                        <a:spcAft>
                          <a:spcPts val="0"/>
                        </a:spcAft>
                      </a:pPr>
                      <a:r>
                        <a:rPr lang="en-US" sz="2400" dirty="0" err="1">
                          <a:effectLst/>
                          <a:latin typeface="Tahoma" panose="020B0604030504040204" pitchFamily="34" charset="0"/>
                          <a:ea typeface="Tahoma" panose="020B0604030504040204" pitchFamily="34" charset="0"/>
                          <a:cs typeface="Tahoma" panose="020B0604030504040204" pitchFamily="34" charset="0"/>
                        </a:rPr>
                        <a:t>Khoáng</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sản</a:t>
                      </a: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algn="just">
                        <a:lnSpc>
                          <a:spcPct val="120000"/>
                        </a:lnSpc>
                        <a:spcBef>
                          <a:spcPts val="0"/>
                        </a:spcBef>
                        <a:spcAft>
                          <a:spcPts val="0"/>
                        </a:spcAft>
                      </a:pP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20000"/>
                        </a:lnSpc>
                        <a:spcBef>
                          <a:spcPts val="0"/>
                        </a:spcBef>
                        <a:spcAft>
                          <a:spcPts val="0"/>
                        </a:spcAft>
                      </a:pP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2435069409"/>
                  </a:ext>
                </a:extLst>
              </a:tr>
              <a:tr h="803902">
                <a:tc>
                  <a:txBody>
                    <a:bodyPr/>
                    <a:lstStyle/>
                    <a:p>
                      <a:pPr marL="0" marR="0" algn="ctr">
                        <a:lnSpc>
                          <a:spcPct val="120000"/>
                        </a:lnSpc>
                        <a:spcBef>
                          <a:spcPts val="0"/>
                        </a:spcBef>
                        <a:spcAft>
                          <a:spcPts val="0"/>
                        </a:spcAft>
                      </a:pPr>
                      <a:r>
                        <a:rPr lang="en-US" sz="2400" dirty="0" err="1">
                          <a:effectLst/>
                          <a:latin typeface="Tahoma" panose="020B0604030504040204" pitchFamily="34" charset="0"/>
                          <a:ea typeface="Tahoma" panose="020B0604030504040204" pitchFamily="34" charset="0"/>
                          <a:cs typeface="Tahoma" panose="020B0604030504040204" pitchFamily="34" charset="0"/>
                        </a:rPr>
                        <a:t>Rừng</a:t>
                      </a: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algn="just">
                        <a:lnSpc>
                          <a:spcPct val="120000"/>
                        </a:lnSpc>
                        <a:spcBef>
                          <a:spcPts val="0"/>
                        </a:spcBef>
                        <a:spcAft>
                          <a:spcPts val="0"/>
                        </a:spcAft>
                      </a:pP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20000"/>
                        </a:lnSpc>
                        <a:spcBef>
                          <a:spcPts val="0"/>
                        </a:spcBef>
                        <a:spcAft>
                          <a:spcPts val="0"/>
                        </a:spcAft>
                      </a:pP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4075529481"/>
                  </a:ext>
                </a:extLst>
              </a:tr>
            </a:tbl>
          </a:graphicData>
        </a:graphic>
      </p:graphicFrame>
      <p:sp>
        <p:nvSpPr>
          <p:cNvPr id="6" name="TextBox 5">
            <a:extLst>
              <a:ext uri="{FF2B5EF4-FFF2-40B4-BE49-F238E27FC236}">
                <a16:creationId xmlns:a16="http://schemas.microsoft.com/office/drawing/2014/main" id="{C26B617E-248C-49C1-B32D-A4446023E456}"/>
              </a:ext>
            </a:extLst>
          </p:cNvPr>
          <p:cNvSpPr txBox="1"/>
          <p:nvPr/>
        </p:nvSpPr>
        <p:spPr>
          <a:xfrm>
            <a:off x="6651166" y="3159503"/>
            <a:ext cx="3483426" cy="1381532"/>
          </a:xfrm>
          <a:prstGeom prst="rect">
            <a:avLst/>
          </a:prstGeom>
          <a:noFill/>
        </p:spPr>
        <p:txBody>
          <a:bodyPr wrap="square">
            <a:spAutoFit/>
          </a:bodyPr>
          <a:lstStyle/>
          <a:p>
            <a:pPr marL="0" marR="0" algn="just">
              <a:lnSpc>
                <a:spcPct val="120000"/>
              </a:lnSpc>
              <a:spcBef>
                <a:spcPts val="0"/>
              </a:spcBef>
              <a:spcAft>
                <a:spcPts val="0"/>
              </a:spcAft>
            </a:pPr>
            <a:r>
              <a:rPr lang="en-US" sz="2400" b="1" dirty="0" err="1">
                <a:effectLst/>
                <a:latin typeface="Tahoma" panose="020B0604030504040204" pitchFamily="34" charset="0"/>
                <a:ea typeface="Tahoma" panose="020B0604030504040204" pitchFamily="34" charset="0"/>
                <a:cs typeface="Tahoma" panose="020B0604030504040204" pitchFamily="34" charset="0"/>
              </a:rPr>
              <a:t>Khoáng</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sản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bô</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xít</a:t>
            </a:r>
            <a:r>
              <a:rPr lang="en-US" sz="2400" b="1" dirty="0">
                <a:effectLst/>
                <a:latin typeface="Tahoma" panose="020B0604030504040204" pitchFamily="34" charset="0"/>
                <a:ea typeface="Tahoma" panose="020B0604030504040204" pitchFamily="34" charset="0"/>
                <a:cs typeface="Tahoma" panose="020B0604030504040204" pitchFamily="34" charset="0"/>
              </a:rPr>
              <a:t> 3 </a:t>
            </a:r>
            <a:r>
              <a:rPr lang="en-US" sz="2400" b="1" dirty="0" err="1">
                <a:effectLst/>
                <a:latin typeface="Tahoma" panose="020B0604030504040204" pitchFamily="34" charset="0"/>
                <a:ea typeface="Tahoma" panose="020B0604030504040204" pitchFamily="34" charset="0"/>
                <a:cs typeface="Tahoma" panose="020B0604030504040204" pitchFamily="34" charset="0"/>
              </a:rPr>
              <a:t>tỉ</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tấn</a:t>
            </a:r>
            <a:r>
              <a:rPr lang="en-US" sz="2400" b="1" dirty="0">
                <a:effectLst/>
                <a:latin typeface="Tahoma" panose="020B0604030504040204" pitchFamily="34" charset="0"/>
                <a:ea typeface="Tahoma" panose="020B0604030504040204" pitchFamily="34" charset="0"/>
                <a:cs typeface="Tahoma" panose="020B0604030504040204" pitchFamily="34" charset="0"/>
              </a:rPr>
              <a:t> &gt;&gt; </a:t>
            </a:r>
            <a:r>
              <a:rPr lang="en-US" sz="2400" b="1" dirty="0" err="1">
                <a:effectLst/>
                <a:latin typeface="Tahoma" panose="020B0604030504040204" pitchFamily="34" charset="0"/>
                <a:ea typeface="Tahoma" panose="020B0604030504040204" pitchFamily="34" charset="0"/>
                <a:cs typeface="Tahoma" panose="020B0604030504040204" pitchFamily="34" charset="0"/>
              </a:rPr>
              <a:t>khai</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thác</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và</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chế</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biến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nhôm</a:t>
            </a:r>
            <a:endParaRPr lang="en-US" sz="32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EFBAC6A1-5F35-4735-B67C-174B58D4835F}"/>
              </a:ext>
            </a:extLst>
          </p:cNvPr>
          <p:cNvSpPr txBox="1"/>
          <p:nvPr/>
        </p:nvSpPr>
        <p:spPr>
          <a:xfrm>
            <a:off x="6619177" y="4471540"/>
            <a:ext cx="3614057" cy="931089"/>
          </a:xfrm>
          <a:prstGeom prst="rect">
            <a:avLst/>
          </a:prstGeom>
          <a:noFill/>
        </p:spPr>
        <p:txBody>
          <a:bodyPr wrap="square">
            <a:spAutoFit/>
          </a:bodyPr>
          <a:lstStyle/>
          <a:p>
            <a:pPr marL="0" marR="0" algn="just">
              <a:lnSpc>
                <a:spcPct val="120000"/>
              </a:lnSpc>
              <a:spcBef>
                <a:spcPts val="0"/>
              </a:spcBef>
              <a:spcAft>
                <a:spcPts val="0"/>
              </a:spcAft>
            </a:pPr>
            <a:r>
              <a:rPr lang="en-US" sz="2400" b="1" dirty="0" err="1">
                <a:effectLst/>
                <a:latin typeface="Tahoma" panose="020B0604030504040204" pitchFamily="34" charset="0"/>
                <a:ea typeface="Tahoma" panose="020B0604030504040204" pitchFamily="34" charset="0"/>
                <a:cs typeface="Tahoma" panose="020B0604030504040204" pitchFamily="34" charset="0"/>
              </a:rPr>
              <a:t>Diện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tích</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rừng</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lớn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nhất</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nước</a:t>
            </a:r>
            <a:endParaRPr lang="en-US" sz="32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BE986AE3-A79C-495B-B4F5-AFF4DFFFB742}"/>
              </a:ext>
            </a:extLst>
          </p:cNvPr>
          <p:cNvSpPr txBox="1"/>
          <p:nvPr/>
        </p:nvSpPr>
        <p:spPr>
          <a:xfrm>
            <a:off x="6661377" y="1491779"/>
            <a:ext cx="3614057" cy="1569660"/>
          </a:xfrm>
          <a:prstGeom prst="rect">
            <a:avLst/>
          </a:prstGeom>
          <a:noFill/>
        </p:spPr>
        <p:txBody>
          <a:bodyPr wrap="square">
            <a:spAutoFit/>
          </a:bodyPr>
          <a:lstStyle/>
          <a:p>
            <a:pPr algn="just"/>
            <a:r>
              <a:rPr lang="en-US" sz="2400" b="1" dirty="0" err="1">
                <a:effectLst/>
                <a:latin typeface="Tahoma" panose="020B0604030504040204" pitchFamily="34" charset="0"/>
                <a:ea typeface="Tahoma" panose="020B0604030504040204" pitchFamily="34" charset="0"/>
                <a:cs typeface="Tahoma" panose="020B0604030504040204" pitchFamily="34" charset="0"/>
              </a:rPr>
              <a:t>Nguồn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nước</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dồi</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dào</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sông</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lớn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Xê</a:t>
            </a:r>
            <a:r>
              <a:rPr lang="en-US" sz="2400" b="1" dirty="0">
                <a:effectLst/>
                <a:latin typeface="Tahoma" panose="020B0604030504040204" pitchFamily="34" charset="0"/>
                <a:ea typeface="Tahoma" panose="020B0604030504040204" pitchFamily="34" charset="0"/>
                <a:cs typeface="Tahoma" panose="020B0604030504040204" pitchFamily="34" charset="0"/>
              </a:rPr>
              <a:t> Xan, </a:t>
            </a:r>
            <a:r>
              <a:rPr lang="en-US" sz="2400" b="1" dirty="0" err="1">
                <a:effectLst/>
                <a:latin typeface="Tahoma" panose="020B0604030504040204" pitchFamily="34" charset="0"/>
                <a:ea typeface="Tahoma" panose="020B0604030504040204" pitchFamily="34" charset="0"/>
                <a:cs typeface="Tahoma" panose="020B0604030504040204" pitchFamily="34" charset="0"/>
              </a:rPr>
              <a:t>Xrê</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Pok</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giàu</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tiềm</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năng</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thủy</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điện</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458270A4-08F2-4FC0-B4D8-F68044DFA8DB}"/>
              </a:ext>
            </a:extLst>
          </p:cNvPr>
          <p:cNvSpPr txBox="1"/>
          <p:nvPr/>
        </p:nvSpPr>
        <p:spPr>
          <a:xfrm>
            <a:off x="10462997" y="1687152"/>
            <a:ext cx="1600193" cy="1374287"/>
          </a:xfrm>
          <a:prstGeom prst="rect">
            <a:avLst/>
          </a:prstGeom>
          <a:noFill/>
        </p:spPr>
        <p:txBody>
          <a:bodyPr wrap="square">
            <a:spAutoFit/>
          </a:bodyPr>
          <a:lstStyle/>
          <a:p>
            <a:pPr marL="0" marR="0" algn="just">
              <a:lnSpc>
                <a:spcPct val="120000"/>
              </a:lnSpc>
              <a:spcBef>
                <a:spcPts val="0"/>
              </a:spcBef>
              <a:spcAft>
                <a:spcPts val="0"/>
              </a:spcAft>
            </a:pPr>
            <a:r>
              <a:rPr lang="en-US" sz="2400" b="1" dirty="0" err="1">
                <a:effectLst/>
                <a:latin typeface="Tahoma" panose="020B0604030504040204" pitchFamily="34" charset="0"/>
                <a:ea typeface="Tahoma" panose="020B0604030504040204" pitchFamily="34" charset="0"/>
                <a:cs typeface="Tahoma" panose="020B0604030504040204" pitchFamily="34" charset="0"/>
              </a:rPr>
              <a:t>Cạn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nước</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vào</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mùa</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khô</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8033CCD9-152B-4B8A-9D7D-0E5D9BBB8C15}"/>
              </a:ext>
            </a:extLst>
          </p:cNvPr>
          <p:cNvSpPr txBox="1"/>
          <p:nvPr/>
        </p:nvSpPr>
        <p:spPr>
          <a:xfrm>
            <a:off x="10318982" y="3159502"/>
            <a:ext cx="1823810" cy="1374287"/>
          </a:xfrm>
          <a:prstGeom prst="rect">
            <a:avLst/>
          </a:prstGeom>
          <a:noFill/>
        </p:spPr>
        <p:txBody>
          <a:bodyPr wrap="square">
            <a:spAutoFit/>
          </a:bodyPr>
          <a:lstStyle/>
          <a:p>
            <a:pPr marL="0" marR="0" algn="just">
              <a:lnSpc>
                <a:spcPct val="120000"/>
              </a:lnSpc>
              <a:spcBef>
                <a:spcPts val="0"/>
              </a:spcBef>
              <a:spcAft>
                <a:spcPts val="0"/>
              </a:spcAft>
            </a:pPr>
            <a:r>
              <a:rPr lang="en-US" sz="2400" b="1" dirty="0" err="1">
                <a:effectLst/>
                <a:latin typeface="Tahoma" panose="020B0604030504040204" pitchFamily="34" charset="0"/>
                <a:ea typeface="Tahoma" panose="020B0604030504040204" pitchFamily="34" charset="0"/>
                <a:cs typeface="Tahoma" panose="020B0604030504040204" pitchFamily="34" charset="0"/>
              </a:rPr>
              <a:t>Khó</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khai</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thác</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thiếu</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vốn</a:t>
            </a:r>
            <a:endParaRPr lang="en-US" sz="32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C89368F5-C17C-49CA-9971-8261C1FB56B3}"/>
              </a:ext>
            </a:extLst>
          </p:cNvPr>
          <p:cNvSpPr txBox="1"/>
          <p:nvPr/>
        </p:nvSpPr>
        <p:spPr>
          <a:xfrm>
            <a:off x="10384667" y="4631852"/>
            <a:ext cx="1975320" cy="487890"/>
          </a:xfrm>
          <a:prstGeom prst="rect">
            <a:avLst/>
          </a:prstGeom>
          <a:noFill/>
        </p:spPr>
        <p:txBody>
          <a:bodyPr wrap="square">
            <a:spAutoFit/>
          </a:bodyPr>
          <a:lstStyle/>
          <a:p>
            <a:pPr marL="0" marR="0" algn="just">
              <a:lnSpc>
                <a:spcPct val="120000"/>
              </a:lnSpc>
              <a:spcBef>
                <a:spcPts val="0"/>
              </a:spcBef>
              <a:spcAft>
                <a:spcPts val="0"/>
              </a:spcAft>
            </a:pPr>
            <a:r>
              <a:rPr lang="en-US" sz="2400" b="1" dirty="0" err="1">
                <a:effectLst/>
                <a:latin typeface="Tahoma" panose="020B0604030504040204" pitchFamily="34" charset="0"/>
                <a:ea typeface="Tahoma" panose="020B0604030504040204" pitchFamily="34" charset="0"/>
                <a:cs typeface="Tahoma" panose="020B0604030504040204" pitchFamily="34" charset="0"/>
              </a:rPr>
              <a:t>Suy</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giảm</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River Png cliparts on PNG Bird">
            <a:extLst>
              <a:ext uri="{FF2B5EF4-FFF2-40B4-BE49-F238E27FC236}">
                <a16:creationId xmlns:a16="http://schemas.microsoft.com/office/drawing/2014/main" id="{859E0D31-4D56-4716-B394-59AEAA26B3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908" y="5487254"/>
            <a:ext cx="2684508" cy="13254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ydroelectric dam color icon Royalty Free Vector Image">
            <a:extLst>
              <a:ext uri="{FF2B5EF4-FFF2-40B4-BE49-F238E27FC236}">
                <a16:creationId xmlns:a16="http://schemas.microsoft.com/office/drawing/2014/main" id="{58B03E8E-F454-488A-8D93-E26150E6995D}"/>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8857" t="8730" r="9543" b="16508"/>
          <a:stretch/>
        </p:blipFill>
        <p:spPr bwMode="auto">
          <a:xfrm>
            <a:off x="7804755" y="5402629"/>
            <a:ext cx="1339547" cy="13254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t Of Forest Icon With Outline Style. Forest Icon Vector Illustration  Stock Vector - Illustration of flat, outline: 145515982">
            <a:extLst>
              <a:ext uri="{FF2B5EF4-FFF2-40B4-BE49-F238E27FC236}">
                <a16:creationId xmlns:a16="http://schemas.microsoft.com/office/drawing/2014/main" id="{3126F164-4F70-4C88-88BA-DBBE30906A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999" r="37782" b="52245"/>
          <a:stretch/>
        </p:blipFill>
        <p:spPr bwMode="auto">
          <a:xfrm>
            <a:off x="9225380" y="5457615"/>
            <a:ext cx="2917412" cy="1140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66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1000"/>
                                        <p:tgtEl>
                                          <p:spTgt spid="2052"/>
                                        </p:tgtEl>
                                      </p:cBhvr>
                                    </p:animEffect>
                                    <p:anim calcmode="lin" valueType="num">
                                      <p:cBhvr>
                                        <p:cTn id="23" dur="1000" fill="hold"/>
                                        <p:tgtEl>
                                          <p:spTgt spid="2052"/>
                                        </p:tgtEl>
                                        <p:attrNameLst>
                                          <p:attrName>ppt_x</p:attrName>
                                        </p:attrNameLst>
                                      </p:cBhvr>
                                      <p:tavLst>
                                        <p:tav tm="0">
                                          <p:val>
                                            <p:strVal val="#ppt_x"/>
                                          </p:val>
                                        </p:tav>
                                        <p:tav tm="100000">
                                          <p:val>
                                            <p:strVal val="#ppt_x"/>
                                          </p:val>
                                        </p:tav>
                                      </p:tavLst>
                                    </p:anim>
                                    <p:anim calcmode="lin" valueType="num">
                                      <p:cBhvr>
                                        <p:cTn id="2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054"/>
                                        </p:tgtEl>
                                        <p:attrNameLst>
                                          <p:attrName>style.visibility</p:attrName>
                                        </p:attrNameLst>
                                      </p:cBhvr>
                                      <p:to>
                                        <p:strVal val="visible"/>
                                      </p:to>
                                    </p:set>
                                    <p:animEffect transition="in" filter="fade">
                                      <p:cBhvr>
                                        <p:cTn id="51" dur="1000"/>
                                        <p:tgtEl>
                                          <p:spTgt spid="2054"/>
                                        </p:tgtEl>
                                      </p:cBhvr>
                                    </p:animEffect>
                                    <p:anim calcmode="lin" valueType="num">
                                      <p:cBhvr>
                                        <p:cTn id="52" dur="1000" fill="hold"/>
                                        <p:tgtEl>
                                          <p:spTgt spid="2054"/>
                                        </p:tgtEl>
                                        <p:attrNameLst>
                                          <p:attrName>ppt_x</p:attrName>
                                        </p:attrNameLst>
                                      </p:cBhvr>
                                      <p:tavLst>
                                        <p:tav tm="0">
                                          <p:val>
                                            <p:strVal val="#ppt_x"/>
                                          </p:val>
                                        </p:tav>
                                        <p:tav tm="100000">
                                          <p:val>
                                            <p:strVal val="#ppt_x"/>
                                          </p:val>
                                        </p:tav>
                                      </p:tavLst>
                                    </p:anim>
                                    <p:anim calcmode="lin" valueType="num">
                                      <p:cBhvr>
                                        <p:cTn id="53"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4" grpId="0"/>
      <p:bldP spid="16"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Untitled-1">
            <a:extLst>
              <a:ext uri="{FF2B5EF4-FFF2-40B4-BE49-F238E27FC236}">
                <a16:creationId xmlns:a16="http://schemas.microsoft.com/office/drawing/2014/main" id="{933A3D53-1AFE-4BF2-A7D3-F8EA0BBAD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0"/>
            <a:ext cx="47244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9219" name="Text Box 7">
            <a:extLst>
              <a:ext uri="{FF2B5EF4-FFF2-40B4-BE49-F238E27FC236}">
                <a16:creationId xmlns:a16="http://schemas.microsoft.com/office/drawing/2014/main" id="{C5583BB8-677D-4646-B83F-3FFA48AC577D}"/>
              </a:ext>
            </a:extLst>
          </p:cNvPr>
          <p:cNvSpPr txBox="1">
            <a:spLocks noChangeArrowheads="1"/>
          </p:cNvSpPr>
          <p:nvPr/>
        </p:nvSpPr>
        <p:spPr bwMode="auto">
          <a:xfrm>
            <a:off x="5997576" y="6477001"/>
            <a:ext cx="4670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t>Bản đồ địa lí tự nhiên vùng Tây Nguyên</a:t>
            </a:r>
          </a:p>
        </p:txBody>
      </p:sp>
      <p:pic>
        <p:nvPicPr>
          <p:cNvPr id="9220" name="Picture 8" descr="rung">
            <a:extLst>
              <a:ext uri="{FF2B5EF4-FFF2-40B4-BE49-F238E27FC236}">
                <a16:creationId xmlns:a16="http://schemas.microsoft.com/office/drawing/2014/main" id="{8417F60E-2673-4EF6-A038-86BAE978F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4114800"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31" name="Line 43">
            <a:extLst>
              <a:ext uri="{FF2B5EF4-FFF2-40B4-BE49-F238E27FC236}">
                <a16:creationId xmlns:a16="http://schemas.microsoft.com/office/drawing/2014/main" id="{FE10BE2D-0C22-42C6-A591-C058724FCA51}"/>
              </a:ext>
            </a:extLst>
          </p:cNvPr>
          <p:cNvSpPr>
            <a:spLocks noChangeShapeType="1"/>
          </p:cNvSpPr>
          <p:nvPr/>
        </p:nvSpPr>
        <p:spPr bwMode="auto">
          <a:xfrm flipV="1">
            <a:off x="5105400" y="1447800"/>
            <a:ext cx="1905000" cy="3810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Line 43">
            <a:extLst>
              <a:ext uri="{FF2B5EF4-FFF2-40B4-BE49-F238E27FC236}">
                <a16:creationId xmlns:a16="http://schemas.microsoft.com/office/drawing/2014/main" id="{41B43BCF-33B4-4463-B5F7-6B65DC7CE18D}"/>
              </a:ext>
            </a:extLst>
          </p:cNvPr>
          <p:cNvSpPr>
            <a:spLocks noChangeShapeType="1"/>
          </p:cNvSpPr>
          <p:nvPr/>
        </p:nvSpPr>
        <p:spPr bwMode="auto">
          <a:xfrm flipV="1">
            <a:off x="5029201" y="3095626"/>
            <a:ext cx="2028825" cy="2314575"/>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61452" name="Picture 12" descr="2009-03-26_070435_8-hoagao">
            <a:extLst>
              <a:ext uri="{FF2B5EF4-FFF2-40B4-BE49-F238E27FC236}">
                <a16:creationId xmlns:a16="http://schemas.microsoft.com/office/drawing/2014/main" id="{D8F79F65-B333-4104-978C-DA2B4BB3A8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429000"/>
            <a:ext cx="4114800" cy="34290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9224" name="Picture 14" descr="Suối ở Chư yang Sin">
            <a:extLst>
              <a:ext uri="{FF2B5EF4-FFF2-40B4-BE49-F238E27FC236}">
                <a16:creationId xmlns:a16="http://schemas.microsoft.com/office/drawing/2014/main" id="{59759B2C-9767-4C14-A5EF-CC62A70A16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ine 43">
            <a:extLst>
              <a:ext uri="{FF2B5EF4-FFF2-40B4-BE49-F238E27FC236}">
                <a16:creationId xmlns:a16="http://schemas.microsoft.com/office/drawing/2014/main" id="{D2218843-1C47-4547-A5FF-605EE2F0BE5E}"/>
              </a:ext>
            </a:extLst>
          </p:cNvPr>
          <p:cNvSpPr>
            <a:spLocks noChangeShapeType="1"/>
          </p:cNvSpPr>
          <p:nvPr/>
        </p:nvSpPr>
        <p:spPr bwMode="auto">
          <a:xfrm flipH="1">
            <a:off x="8001000" y="2057400"/>
            <a:ext cx="685800" cy="17526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622654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7931"/>
                                        </p:tgtEl>
                                        <p:attrNameLst>
                                          <p:attrName>style.visibility</p:attrName>
                                        </p:attrNameLst>
                                      </p:cBhvr>
                                      <p:to>
                                        <p:strVal val="visible"/>
                                      </p:to>
                                    </p:set>
                                    <p:animEffect transition="in" filter="checkerboard(across)">
                                      <p:cBhvr>
                                        <p:cTn id="10" dur="500"/>
                                        <p:tgtEl>
                                          <p:spTgt spid="37931"/>
                                        </p:tgtEl>
                                      </p:cBhvr>
                                    </p:animEffect>
                                  </p:childTnLst>
                                </p:cTn>
                              </p:par>
                              <p:par>
                                <p:cTn id="11" presetID="4" presetClass="entr" presetSubtype="16" fill="hold" nodeType="withEffect">
                                  <p:stCondLst>
                                    <p:cond delay="0"/>
                                  </p:stCondLst>
                                  <p:childTnLst>
                                    <p:set>
                                      <p:cBhvr>
                                        <p:cTn id="12" dur="1" fill="hold">
                                          <p:stCondLst>
                                            <p:cond delay="0"/>
                                          </p:stCondLst>
                                        </p:cTn>
                                        <p:tgtEl>
                                          <p:spTgt spid="61452"/>
                                        </p:tgtEl>
                                        <p:attrNameLst>
                                          <p:attrName>style.visibility</p:attrName>
                                        </p:attrNameLst>
                                      </p:cBhvr>
                                      <p:to>
                                        <p:strVal val="visible"/>
                                      </p:to>
                                    </p:set>
                                    <p:animEffect transition="in" filter="box(in)">
                                      <p:cBhvr>
                                        <p:cTn id="13" dur="500"/>
                                        <p:tgtEl>
                                          <p:spTgt spid="61452"/>
                                        </p:tgtEl>
                                      </p:cBhvr>
                                    </p:animEffect>
                                  </p:childTnLst>
                                </p:cTn>
                              </p:par>
                              <p:par>
                                <p:cTn id="14" presetID="5"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cay lim">
            <a:extLst>
              <a:ext uri="{FF2B5EF4-FFF2-40B4-BE49-F238E27FC236}">
                <a16:creationId xmlns:a16="http://schemas.microsoft.com/office/drawing/2014/main" id="{976E2C64-6884-4861-9FD2-E2B4DD1059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429000"/>
            <a:ext cx="4114800" cy="2967038"/>
          </a:xfrm>
          <a:prstGeom prst="rect">
            <a:avLst/>
          </a:prstGeom>
          <a:noFill/>
          <a:ln w="2540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0243" name="Text Box 5">
            <a:extLst>
              <a:ext uri="{FF2B5EF4-FFF2-40B4-BE49-F238E27FC236}">
                <a16:creationId xmlns:a16="http://schemas.microsoft.com/office/drawing/2014/main" id="{A14F1AD4-53D4-4C51-B54C-4A22B8944DC2}"/>
              </a:ext>
            </a:extLst>
          </p:cNvPr>
          <p:cNvSpPr txBox="1">
            <a:spLocks noChangeArrowheads="1"/>
          </p:cNvSpPr>
          <p:nvPr/>
        </p:nvSpPr>
        <p:spPr bwMode="auto">
          <a:xfrm>
            <a:off x="2895600" y="6400801"/>
            <a:ext cx="213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a:solidFill>
                  <a:srgbClr val="0000FF"/>
                </a:solidFill>
              </a:rPr>
              <a:t>LIM</a:t>
            </a:r>
          </a:p>
        </p:txBody>
      </p:sp>
      <p:pic>
        <p:nvPicPr>
          <p:cNvPr id="10244" name="Picture 6" descr="Caycho[1]">
            <a:extLst>
              <a:ext uri="{FF2B5EF4-FFF2-40B4-BE49-F238E27FC236}">
                <a16:creationId xmlns:a16="http://schemas.microsoft.com/office/drawing/2014/main" id="{F4928638-4497-4567-BC0D-BB153E7DE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429000"/>
            <a:ext cx="4648200" cy="2971800"/>
          </a:xfrm>
          <a:prstGeom prst="rect">
            <a:avLst/>
          </a:prstGeom>
          <a:noFill/>
          <a:ln w="2540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0245" name="Text Box 7">
            <a:extLst>
              <a:ext uri="{FF2B5EF4-FFF2-40B4-BE49-F238E27FC236}">
                <a16:creationId xmlns:a16="http://schemas.microsoft.com/office/drawing/2014/main" id="{B9EA77EE-913A-4131-83D7-30FBE98A9C5B}"/>
              </a:ext>
            </a:extLst>
          </p:cNvPr>
          <p:cNvSpPr txBox="1">
            <a:spLocks noChangeArrowheads="1"/>
          </p:cNvSpPr>
          <p:nvPr/>
        </p:nvSpPr>
        <p:spPr bwMode="auto">
          <a:xfrm>
            <a:off x="7162800" y="6400801"/>
            <a:ext cx="213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a:solidFill>
                  <a:srgbClr val="0000FF"/>
                </a:solidFill>
              </a:rPr>
              <a:t>CHÒ</a:t>
            </a:r>
          </a:p>
        </p:txBody>
      </p:sp>
      <p:pic>
        <p:nvPicPr>
          <p:cNvPr id="10246" name="Picture 8" descr="kinh%20te%20rung">
            <a:extLst>
              <a:ext uri="{FF2B5EF4-FFF2-40B4-BE49-F238E27FC236}">
                <a16:creationId xmlns:a16="http://schemas.microsoft.com/office/drawing/2014/main" id="{F437DF3C-D7F9-46E9-94FE-BF3D69C615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4114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60">
            <a:extLst>
              <a:ext uri="{FF2B5EF4-FFF2-40B4-BE49-F238E27FC236}">
                <a16:creationId xmlns:a16="http://schemas.microsoft.com/office/drawing/2014/main" id="{C1AE9396-84E1-400E-BD8B-A4B6D9F5C5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0"/>
            <a:ext cx="4953000" cy="2895600"/>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10248" name="Text Box 10">
            <a:extLst>
              <a:ext uri="{FF2B5EF4-FFF2-40B4-BE49-F238E27FC236}">
                <a16:creationId xmlns:a16="http://schemas.microsoft.com/office/drawing/2014/main" id="{DAEAD937-695E-478A-8A4F-6FAF48EF13AB}"/>
              </a:ext>
            </a:extLst>
          </p:cNvPr>
          <p:cNvSpPr txBox="1">
            <a:spLocks noChangeArrowheads="1"/>
          </p:cNvSpPr>
          <p:nvPr/>
        </p:nvSpPr>
        <p:spPr bwMode="auto">
          <a:xfrm>
            <a:off x="7162800" y="2971801"/>
            <a:ext cx="213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a:solidFill>
                  <a:srgbClr val="0000FF"/>
                </a:solidFill>
              </a:rPr>
              <a:t>NGHIẾN</a:t>
            </a:r>
          </a:p>
        </p:txBody>
      </p:sp>
      <p:sp>
        <p:nvSpPr>
          <p:cNvPr id="10249" name="Text Box 11">
            <a:extLst>
              <a:ext uri="{FF2B5EF4-FFF2-40B4-BE49-F238E27FC236}">
                <a16:creationId xmlns:a16="http://schemas.microsoft.com/office/drawing/2014/main" id="{9AFB86F7-D9BE-4B46-A68E-F6041627F533}"/>
              </a:ext>
            </a:extLst>
          </p:cNvPr>
          <p:cNvSpPr txBox="1">
            <a:spLocks noChangeArrowheads="1"/>
          </p:cNvSpPr>
          <p:nvPr/>
        </p:nvSpPr>
        <p:spPr bwMode="auto">
          <a:xfrm>
            <a:off x="2362200" y="2971801"/>
            <a:ext cx="213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a:solidFill>
                  <a:srgbClr val="0000FF"/>
                </a:solidFill>
              </a:rPr>
              <a:t>Rừng khộp</a:t>
            </a:r>
          </a:p>
        </p:txBody>
      </p:sp>
    </p:spTree>
    <p:extLst>
      <p:ext uri="{BB962C8B-B14F-4D97-AF65-F5344CB8AC3E}">
        <p14:creationId xmlns:p14="http://schemas.microsoft.com/office/powerpoint/2010/main" val="2208680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7" name="Picture 7" descr="b4">
            <a:extLst>
              <a:ext uri="{FF2B5EF4-FFF2-40B4-BE49-F238E27FC236}">
                <a16:creationId xmlns:a16="http://schemas.microsoft.com/office/drawing/2014/main" id="{DEEB8317-6305-499B-A1E5-A24608093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038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56331" name="Picture 11" descr="voi2">
            <a:extLst>
              <a:ext uri="{FF2B5EF4-FFF2-40B4-BE49-F238E27FC236}">
                <a16:creationId xmlns:a16="http://schemas.microsoft.com/office/drawing/2014/main" id="{93E41AC7-C10A-4121-865E-847EE6A52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0"/>
            <a:ext cx="4267200" cy="28194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pic>
      <p:pic>
        <p:nvPicPr>
          <p:cNvPr id="48132" name="Picture 4" descr="200px-White_Rhinoceros">
            <a:extLst>
              <a:ext uri="{FF2B5EF4-FFF2-40B4-BE49-F238E27FC236}">
                <a16:creationId xmlns:a16="http://schemas.microsoft.com/office/drawing/2014/main" id="{5C17512D-B488-4E47-A63A-BC23523AF4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505200"/>
            <a:ext cx="3810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eo rung Sus scorfa.JPG">
            <a:extLst>
              <a:ext uri="{FF2B5EF4-FFF2-40B4-BE49-F238E27FC236}">
                <a16:creationId xmlns:a16="http://schemas.microsoft.com/office/drawing/2014/main" id="{18358AF6-8CDE-49FE-A165-0454A72C392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3429000"/>
            <a:ext cx="3733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236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56327"/>
                                        </p:tgtEl>
                                        <p:attrNameLst>
                                          <p:attrName>style.visibility</p:attrName>
                                        </p:attrNameLst>
                                      </p:cBhvr>
                                      <p:to>
                                        <p:strVal val="visible"/>
                                      </p:to>
                                    </p:set>
                                    <p:animEffect transition="in" filter="checkerboard(across)">
                                      <p:cBhvr>
                                        <p:cTn id="7" dur="500"/>
                                        <p:tgtEl>
                                          <p:spTgt spid="56327"/>
                                        </p:tgtEl>
                                      </p:cBhvr>
                                    </p:animEffect>
                                  </p:childTnLst>
                                </p:cTn>
                              </p:par>
                              <p:par>
                                <p:cTn id="8" presetID="5" presetClass="entr" presetSubtype="10" fill="hold" nodeType="withEffect">
                                  <p:stCondLst>
                                    <p:cond delay="0"/>
                                  </p:stCondLst>
                                  <p:childTnLst>
                                    <p:set>
                                      <p:cBhvr>
                                        <p:cTn id="9" dur="1" fill="hold">
                                          <p:stCondLst>
                                            <p:cond delay="0"/>
                                          </p:stCondLst>
                                        </p:cTn>
                                        <p:tgtEl>
                                          <p:spTgt spid="56331"/>
                                        </p:tgtEl>
                                        <p:attrNameLst>
                                          <p:attrName>style.visibility</p:attrName>
                                        </p:attrNameLst>
                                      </p:cBhvr>
                                      <p:to>
                                        <p:strVal val="visible"/>
                                      </p:to>
                                    </p:set>
                                    <p:animEffect transition="in" filter="checkerboard(across)">
                                      <p:cBhvr>
                                        <p:cTn id="10" dur="500"/>
                                        <p:tgtEl>
                                          <p:spTgt spid="56331"/>
                                        </p:tgtEl>
                                      </p:cBhvr>
                                    </p:animEffect>
                                  </p:childTnLst>
                                </p:cTn>
                              </p:par>
                              <p:par>
                                <p:cTn id="11" presetID="5" presetClass="entr" presetSubtype="10" fill="hold" nodeType="withEffect">
                                  <p:stCondLst>
                                    <p:cond delay="0"/>
                                  </p:stCondLst>
                                  <p:childTnLst>
                                    <p:set>
                                      <p:cBhvr>
                                        <p:cTn id="12" dur="1" fill="hold">
                                          <p:stCondLst>
                                            <p:cond delay="0"/>
                                          </p:stCondLst>
                                        </p:cTn>
                                        <p:tgtEl>
                                          <p:spTgt spid="48132"/>
                                        </p:tgtEl>
                                        <p:attrNameLst>
                                          <p:attrName>style.visibility</p:attrName>
                                        </p:attrNameLst>
                                      </p:cBhvr>
                                      <p:to>
                                        <p:strVal val="visible"/>
                                      </p:to>
                                    </p:set>
                                    <p:animEffect transition="in" filter="checkerboard(across)">
                                      <p:cBhvr>
                                        <p:cTn id="13" dur="500"/>
                                        <p:tgtEl>
                                          <p:spTgt spid="48132"/>
                                        </p:tgtEl>
                                      </p:cBhvr>
                                    </p:animEffect>
                                  </p:childTnLst>
                                </p:cTn>
                              </p:par>
                              <p:par>
                                <p:cTn id="14" presetID="5"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B5635C-7E74-4B61-AB3E-9B9C64BF709C}"/>
              </a:ext>
            </a:extLst>
          </p:cNvPr>
          <p:cNvSpPr txBox="1">
            <a:spLocks/>
          </p:cNvSpPr>
          <p:nvPr/>
        </p:nvSpPr>
        <p:spPr>
          <a:xfrm>
            <a:off x="114299" y="114753"/>
            <a:ext cx="7581901" cy="1325563"/>
          </a:xfrm>
          <a:prstGeom prst="rect">
            <a:avLst/>
          </a:prstGeom>
          <a:solidFill>
            <a:schemeClr val="accent5">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FFFF00"/>
                </a:solidFill>
                <a:latin typeface="#9Slide03 SVNNeutraface 2" panose="02000600040000020004" pitchFamily="2" charset="0"/>
                <a:ea typeface="#9Slide05 SVNQuarzo" panose="04000000000000000000" pitchFamily="82" charset="0"/>
              </a:rPr>
              <a:t>TÔI THÔNG THÁI</a:t>
            </a:r>
          </a:p>
        </p:txBody>
      </p:sp>
      <p:sp>
        <p:nvSpPr>
          <p:cNvPr id="6" name="TextBox 5">
            <a:extLst>
              <a:ext uri="{FF2B5EF4-FFF2-40B4-BE49-F238E27FC236}">
                <a16:creationId xmlns:a16="http://schemas.microsoft.com/office/drawing/2014/main" id="{143E936D-F21E-43CC-868A-87258EE9C14C}"/>
              </a:ext>
            </a:extLst>
          </p:cNvPr>
          <p:cNvSpPr txBox="1"/>
          <p:nvPr/>
        </p:nvSpPr>
        <p:spPr>
          <a:xfrm>
            <a:off x="114299" y="1625373"/>
            <a:ext cx="7581901" cy="2115451"/>
          </a:xfrm>
          <a:prstGeom prst="rect">
            <a:avLst/>
          </a:prstGeom>
          <a:solidFill>
            <a:schemeClr val="accent2">
              <a:lumMod val="20000"/>
              <a:lumOff val="80000"/>
            </a:schemeClr>
          </a:solidFill>
        </p:spPr>
        <p:txBody>
          <a:bodyPr wrap="square">
            <a:spAutoFit/>
          </a:bodyPr>
          <a:lstStyle/>
          <a:p>
            <a:pPr marL="0" marR="0" algn="just">
              <a:lnSpc>
                <a:spcPct val="120000"/>
              </a:lnSpc>
              <a:spcBef>
                <a:spcPts val="0"/>
              </a:spcBef>
              <a:spcAft>
                <a:spcPts val="0"/>
              </a:spcAft>
            </a:pP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Eric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là</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du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khách</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nước</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ngoài</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muốn</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khám</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phá</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vùng</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đất</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Việt</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Nam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mới</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lạ</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hùng</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vĩ</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ở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khu</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vực</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Tây</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Nguyên</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em</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hãy</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giới</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thiệu</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điểm</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đến</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đặc</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biệt</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để</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anh</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tới</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tham</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quan</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28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Tourist male character with suitcase and mobile Vector Image">
            <a:extLst>
              <a:ext uri="{FF2B5EF4-FFF2-40B4-BE49-F238E27FC236}">
                <a16:creationId xmlns:a16="http://schemas.microsoft.com/office/drawing/2014/main" id="{D544BAF2-F7B1-48DA-B563-919DC43B42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42" t="6348" r="17085" b="14129"/>
          <a:stretch/>
        </p:blipFill>
        <p:spPr bwMode="auto">
          <a:xfrm>
            <a:off x="7913912" y="114753"/>
            <a:ext cx="3795272" cy="4838247"/>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DD53AC96-F3CF-45D0-BC7F-196EC80AA488}"/>
              </a:ext>
            </a:extLst>
          </p:cNvPr>
          <p:cNvSpPr/>
          <p:nvPr/>
        </p:nvSpPr>
        <p:spPr>
          <a:xfrm>
            <a:off x="10439399" y="239485"/>
            <a:ext cx="1638301" cy="772886"/>
          </a:xfrm>
          <a:prstGeom prst="wedgeRoundRectCallout">
            <a:avLst>
              <a:gd name="adj1" fmla="val -74166"/>
              <a:gd name="adj2" fmla="val 4419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9Slide05 Dancing Script" panose="03080800040507000D00" pitchFamily="66" charset="0"/>
              </a:rPr>
              <a:t>Help me</a:t>
            </a:r>
          </a:p>
        </p:txBody>
      </p:sp>
      <p:sp>
        <p:nvSpPr>
          <p:cNvPr id="10" name="TextBox 9">
            <a:extLst>
              <a:ext uri="{FF2B5EF4-FFF2-40B4-BE49-F238E27FC236}">
                <a16:creationId xmlns:a16="http://schemas.microsoft.com/office/drawing/2014/main" id="{2E98795F-8DF6-405E-866D-A69A6DC6410A}"/>
              </a:ext>
            </a:extLst>
          </p:cNvPr>
          <p:cNvSpPr txBox="1"/>
          <p:nvPr/>
        </p:nvSpPr>
        <p:spPr>
          <a:xfrm>
            <a:off x="70755" y="3925881"/>
            <a:ext cx="7625445" cy="931089"/>
          </a:xfrm>
          <a:prstGeom prst="rect">
            <a:avLst/>
          </a:prstGeom>
          <a:solidFill>
            <a:schemeClr val="accent5">
              <a:lumMod val="20000"/>
              <a:lumOff val="80000"/>
            </a:schemeClr>
          </a:solidFill>
        </p:spPr>
        <p:txBody>
          <a:bodyPr wrap="square">
            <a:spAutoFit/>
          </a:bodyPr>
          <a:lstStyle/>
          <a:p>
            <a:pPr marL="0" marR="0" algn="just">
              <a:lnSpc>
                <a:spcPct val="120000"/>
              </a:lnSpc>
              <a:spcBef>
                <a:spcPts val="0"/>
              </a:spcBef>
              <a:spcAft>
                <a:spcPts val="0"/>
              </a:spcAft>
            </a:pP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L</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iệt</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kê</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trong</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vở</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giấy</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note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theo</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mẫu</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tên</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địa</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danh</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đặc</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trưng</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Tỉnh</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liên</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quan</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descr="Kinh nghiệm 'săn' hoa mùa dã quỳ ở Đà Lạt">
            <a:extLst>
              <a:ext uri="{FF2B5EF4-FFF2-40B4-BE49-F238E27FC236}">
                <a16:creationId xmlns:a16="http://schemas.microsoft.com/office/drawing/2014/main" id="{5133D819-44E1-440E-8837-084E60F8CF1E}"/>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6658" r="6238"/>
          <a:stretch/>
        </p:blipFill>
        <p:spPr bwMode="auto">
          <a:xfrm>
            <a:off x="114299" y="5042024"/>
            <a:ext cx="2634344" cy="17012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ôn Ma Thuột - Đắk Lắk - Vietnam [ 4k ] - YouTube">
            <a:extLst>
              <a:ext uri="{FF2B5EF4-FFF2-40B4-BE49-F238E27FC236}">
                <a16:creationId xmlns:a16="http://schemas.microsoft.com/office/drawing/2014/main" id="{EA08C143-9462-4746-A932-29AD7FE1D46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808587" y="5042023"/>
            <a:ext cx="3024393" cy="17012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à Đùng: Vịnh Hạ Long thu nhỏ giữa núi rừng Tây Nguyên - HAVICO Tour">
            <a:extLst>
              <a:ext uri="{FF2B5EF4-FFF2-40B4-BE49-F238E27FC236}">
                <a16:creationId xmlns:a16="http://schemas.microsoft.com/office/drawing/2014/main" id="{E8791389-8D1B-4B25-ACBC-5CAE6AE915AB}"/>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924"/>
          <a:stretch/>
        </p:blipFill>
        <p:spPr bwMode="auto">
          <a:xfrm>
            <a:off x="5892923" y="5049498"/>
            <a:ext cx="3141821" cy="16937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y Từ Đầu Đến Cuối Vùng Đất MĂNG ĐEN Tìm Những Điều Thú Vị Nhất - YouTube">
            <a:extLst>
              <a:ext uri="{FF2B5EF4-FFF2-40B4-BE49-F238E27FC236}">
                <a16:creationId xmlns:a16="http://schemas.microsoft.com/office/drawing/2014/main" id="{A012630B-56EA-43F8-A2C9-FAE4F1AC29F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108333" y="5077208"/>
            <a:ext cx="2996880" cy="1685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92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1000"/>
                                        <p:tgtEl>
                                          <p:spTgt spid="1028"/>
                                        </p:tgtEl>
                                      </p:cBhvr>
                                    </p:animEffect>
                                    <p:anim calcmode="lin" valueType="num">
                                      <p:cBhvr>
                                        <p:cTn id="35" dur="1000" fill="hold"/>
                                        <p:tgtEl>
                                          <p:spTgt spid="1028"/>
                                        </p:tgtEl>
                                        <p:attrNameLst>
                                          <p:attrName>ppt_x</p:attrName>
                                        </p:attrNameLst>
                                      </p:cBhvr>
                                      <p:tavLst>
                                        <p:tav tm="0">
                                          <p:val>
                                            <p:strVal val="#ppt_x"/>
                                          </p:val>
                                        </p:tav>
                                        <p:tav tm="100000">
                                          <p:val>
                                            <p:strVal val="#ppt_x"/>
                                          </p:val>
                                        </p:tav>
                                      </p:tavLst>
                                    </p:anim>
                                    <p:anim calcmode="lin" valueType="num">
                                      <p:cBhvr>
                                        <p:cTn id="3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fade">
                                      <p:cBhvr>
                                        <p:cTn id="41" dur="1000"/>
                                        <p:tgtEl>
                                          <p:spTgt spid="1030"/>
                                        </p:tgtEl>
                                      </p:cBhvr>
                                    </p:animEffect>
                                    <p:anim calcmode="lin" valueType="num">
                                      <p:cBhvr>
                                        <p:cTn id="42" dur="1000" fill="hold"/>
                                        <p:tgtEl>
                                          <p:spTgt spid="1030"/>
                                        </p:tgtEl>
                                        <p:attrNameLst>
                                          <p:attrName>ppt_x</p:attrName>
                                        </p:attrNameLst>
                                      </p:cBhvr>
                                      <p:tavLst>
                                        <p:tav tm="0">
                                          <p:val>
                                            <p:strVal val="#ppt_x"/>
                                          </p:val>
                                        </p:tav>
                                        <p:tav tm="100000">
                                          <p:val>
                                            <p:strVal val="#ppt_x"/>
                                          </p:val>
                                        </p:tav>
                                      </p:tavLst>
                                    </p:anim>
                                    <p:anim calcmode="lin" valueType="num">
                                      <p:cBhvr>
                                        <p:cTn id="43"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32"/>
                                        </p:tgtEl>
                                        <p:attrNameLst>
                                          <p:attrName>style.visibility</p:attrName>
                                        </p:attrNameLst>
                                      </p:cBhvr>
                                      <p:to>
                                        <p:strVal val="visible"/>
                                      </p:to>
                                    </p:set>
                                    <p:animEffect transition="in" filter="fade">
                                      <p:cBhvr>
                                        <p:cTn id="48" dur="1000"/>
                                        <p:tgtEl>
                                          <p:spTgt spid="1032"/>
                                        </p:tgtEl>
                                      </p:cBhvr>
                                    </p:animEffect>
                                    <p:anim calcmode="lin" valueType="num">
                                      <p:cBhvr>
                                        <p:cTn id="49" dur="1000" fill="hold"/>
                                        <p:tgtEl>
                                          <p:spTgt spid="1032"/>
                                        </p:tgtEl>
                                        <p:attrNameLst>
                                          <p:attrName>ppt_x</p:attrName>
                                        </p:attrNameLst>
                                      </p:cBhvr>
                                      <p:tavLst>
                                        <p:tav tm="0">
                                          <p:val>
                                            <p:strVal val="#ppt_x"/>
                                          </p:val>
                                        </p:tav>
                                        <p:tav tm="100000">
                                          <p:val>
                                            <p:strVal val="#ppt_x"/>
                                          </p:val>
                                        </p:tav>
                                      </p:tavLst>
                                    </p:anim>
                                    <p:anim calcmode="lin" valueType="num">
                                      <p:cBhvr>
                                        <p:cTn id="50"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034"/>
                                        </p:tgtEl>
                                        <p:attrNameLst>
                                          <p:attrName>style.visibility</p:attrName>
                                        </p:attrNameLst>
                                      </p:cBhvr>
                                      <p:to>
                                        <p:strVal val="visible"/>
                                      </p:to>
                                    </p:set>
                                    <p:animEffect transition="in" filter="fade">
                                      <p:cBhvr>
                                        <p:cTn id="55" dur="1000"/>
                                        <p:tgtEl>
                                          <p:spTgt spid="1034"/>
                                        </p:tgtEl>
                                      </p:cBhvr>
                                    </p:animEffect>
                                    <p:anim calcmode="lin" valueType="num">
                                      <p:cBhvr>
                                        <p:cTn id="56" dur="1000" fill="hold"/>
                                        <p:tgtEl>
                                          <p:spTgt spid="1034"/>
                                        </p:tgtEl>
                                        <p:attrNameLst>
                                          <p:attrName>ppt_x</p:attrName>
                                        </p:attrNameLst>
                                      </p:cBhvr>
                                      <p:tavLst>
                                        <p:tav tm="0">
                                          <p:val>
                                            <p:strVal val="#ppt_x"/>
                                          </p:val>
                                        </p:tav>
                                        <p:tav tm="100000">
                                          <p:val>
                                            <p:strVal val="#ppt_x"/>
                                          </p:val>
                                        </p:tav>
                                      </p:tavLst>
                                    </p:anim>
                                    <p:anim calcmode="lin" valueType="num">
                                      <p:cBhvr>
                                        <p:cTn id="57"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repok">
            <a:extLst>
              <a:ext uri="{FF2B5EF4-FFF2-40B4-BE49-F238E27FC236}">
                <a16:creationId xmlns:a16="http://schemas.microsoft.com/office/drawing/2014/main" id="{45AEC844-5BFD-4A9F-9F66-AADBEF2B12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288"/>
            <a:ext cx="4572000"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a:extLst>
              <a:ext uri="{FF2B5EF4-FFF2-40B4-BE49-F238E27FC236}">
                <a16:creationId xmlns:a16="http://schemas.microsoft.com/office/drawing/2014/main" id="{8B526BF7-4421-4A41-8B7D-A02551536677}"/>
              </a:ext>
            </a:extLst>
          </p:cNvPr>
          <p:cNvSpPr>
            <a:spLocks noChangeArrowheads="1"/>
          </p:cNvSpPr>
          <p:nvPr/>
        </p:nvSpPr>
        <p:spPr bwMode="auto">
          <a:xfrm>
            <a:off x="2057400" y="32004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altLang="en-US" sz="2400" b="1">
                <a:solidFill>
                  <a:srgbClr val="0000FF"/>
                </a:solidFill>
              </a:rPr>
              <a:t>SÔNG XRÊ POK</a:t>
            </a:r>
          </a:p>
        </p:txBody>
      </p:sp>
      <p:pic>
        <p:nvPicPr>
          <p:cNvPr id="12292" name="Picture 4" descr="PONGGUA">
            <a:extLst>
              <a:ext uri="{FF2B5EF4-FFF2-40B4-BE49-F238E27FC236}">
                <a16:creationId xmlns:a16="http://schemas.microsoft.com/office/drawing/2014/main" id="{E0F5042A-A617-4393-9CB7-2911F506F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0"/>
            <a:ext cx="4419600"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5">
            <a:extLst>
              <a:ext uri="{FF2B5EF4-FFF2-40B4-BE49-F238E27FC236}">
                <a16:creationId xmlns:a16="http://schemas.microsoft.com/office/drawing/2014/main" id="{F24CE67E-CEF4-416D-A5AA-A65F07831E5A}"/>
              </a:ext>
            </a:extLst>
          </p:cNvPr>
          <p:cNvSpPr>
            <a:spLocks noChangeArrowheads="1"/>
          </p:cNvSpPr>
          <p:nvPr/>
        </p:nvSpPr>
        <p:spPr bwMode="auto">
          <a:xfrm>
            <a:off x="6553200" y="32766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altLang="en-US" sz="2800" b="1">
                <a:solidFill>
                  <a:schemeClr val="accent2"/>
                </a:solidFill>
              </a:rPr>
              <a:t>THÁC PONGGUA</a:t>
            </a:r>
          </a:p>
        </p:txBody>
      </p:sp>
      <p:pic>
        <p:nvPicPr>
          <p:cNvPr id="12294" name="Picture 6" descr="hotuyenlam">
            <a:extLst>
              <a:ext uri="{FF2B5EF4-FFF2-40B4-BE49-F238E27FC236}">
                <a16:creationId xmlns:a16="http://schemas.microsoft.com/office/drawing/2014/main" id="{A0CCDABB-E8FE-4542-ADE5-B7F353A985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733800"/>
            <a:ext cx="4495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Rectangle 7">
            <a:extLst>
              <a:ext uri="{FF2B5EF4-FFF2-40B4-BE49-F238E27FC236}">
                <a16:creationId xmlns:a16="http://schemas.microsoft.com/office/drawing/2014/main" id="{21E47D0E-1CFA-4C05-A7AA-573CAEEC330E}"/>
              </a:ext>
            </a:extLst>
          </p:cNvPr>
          <p:cNvSpPr>
            <a:spLocks noChangeArrowheads="1"/>
          </p:cNvSpPr>
          <p:nvPr/>
        </p:nvSpPr>
        <p:spPr bwMode="auto">
          <a:xfrm>
            <a:off x="2362200" y="6248400"/>
            <a:ext cx="2438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a:solidFill>
                  <a:srgbClr val="FFFF00"/>
                </a:solidFill>
              </a:rPr>
              <a:t>HỒ TUYỀN LÂM</a:t>
            </a:r>
          </a:p>
        </p:txBody>
      </p:sp>
      <p:pic>
        <p:nvPicPr>
          <p:cNvPr id="12296" name="Picture 8" descr="ho-lak">
            <a:extLst>
              <a:ext uri="{FF2B5EF4-FFF2-40B4-BE49-F238E27FC236}">
                <a16:creationId xmlns:a16="http://schemas.microsoft.com/office/drawing/2014/main" id="{DB8E0E4E-1954-41A7-AFB0-AF295DB834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733800"/>
            <a:ext cx="4495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 Box 9">
            <a:extLst>
              <a:ext uri="{FF2B5EF4-FFF2-40B4-BE49-F238E27FC236}">
                <a16:creationId xmlns:a16="http://schemas.microsoft.com/office/drawing/2014/main" id="{6BA77D28-2480-455F-9BC4-3950B32B4E5A}"/>
              </a:ext>
            </a:extLst>
          </p:cNvPr>
          <p:cNvSpPr txBox="1">
            <a:spLocks noChangeArrowheads="1"/>
          </p:cNvSpPr>
          <p:nvPr/>
        </p:nvSpPr>
        <p:spPr bwMode="auto">
          <a:xfrm>
            <a:off x="8001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FF"/>
                </a:solidFill>
              </a:rPr>
              <a:t>Hồ Lắk</a:t>
            </a:r>
          </a:p>
        </p:txBody>
      </p:sp>
    </p:spTree>
    <p:extLst>
      <p:ext uri="{BB962C8B-B14F-4D97-AF65-F5344CB8AC3E}">
        <p14:creationId xmlns:p14="http://schemas.microsoft.com/office/powerpoint/2010/main" val="756474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hanhpho da lat">
            <a:extLst>
              <a:ext uri="{FF2B5EF4-FFF2-40B4-BE49-F238E27FC236}">
                <a16:creationId xmlns:a16="http://schemas.microsoft.com/office/drawing/2014/main" id="{265A0975-0FBF-4CE7-AB51-6DF31013B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479800"/>
            <a:ext cx="4572000" cy="3378200"/>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pic>
      <p:sp>
        <p:nvSpPr>
          <p:cNvPr id="13315" name="Text Box 3">
            <a:extLst>
              <a:ext uri="{FF2B5EF4-FFF2-40B4-BE49-F238E27FC236}">
                <a16:creationId xmlns:a16="http://schemas.microsoft.com/office/drawing/2014/main" id="{4E1B48FF-F0CF-463F-B7E0-765939E0F0EF}"/>
              </a:ext>
            </a:extLst>
          </p:cNvPr>
          <p:cNvSpPr txBox="1">
            <a:spLocks noChangeArrowheads="1"/>
          </p:cNvSpPr>
          <p:nvPr/>
        </p:nvSpPr>
        <p:spPr bwMode="auto">
          <a:xfrm>
            <a:off x="6629400" y="3733801"/>
            <a:ext cx="358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a:solidFill>
                  <a:srgbClr val="0000FF"/>
                </a:solidFill>
              </a:rPr>
              <a:t>Thành phố Đà Lạt</a:t>
            </a:r>
          </a:p>
        </p:txBody>
      </p:sp>
      <p:pic>
        <p:nvPicPr>
          <p:cNvPr id="13316" name="Picture 4" descr="2652648910034028124wybvjg_fs">
            <a:extLst>
              <a:ext uri="{FF2B5EF4-FFF2-40B4-BE49-F238E27FC236}">
                <a16:creationId xmlns:a16="http://schemas.microsoft.com/office/drawing/2014/main" id="{E8B87B6B-954E-4507-8534-8390B72E5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yokdon">
            <a:extLst>
              <a:ext uri="{FF2B5EF4-FFF2-40B4-BE49-F238E27FC236}">
                <a16:creationId xmlns:a16="http://schemas.microsoft.com/office/drawing/2014/main" id="{F8D4EC47-2025-493B-B90B-C9664974C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457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a:extLst>
              <a:ext uri="{FF2B5EF4-FFF2-40B4-BE49-F238E27FC236}">
                <a16:creationId xmlns:a16="http://schemas.microsoft.com/office/drawing/2014/main" id="{DCABA76F-DB35-4949-9C51-6B6D5EEAD023}"/>
              </a:ext>
            </a:extLst>
          </p:cNvPr>
          <p:cNvSpPr>
            <a:spLocks noChangeArrowheads="1"/>
          </p:cNvSpPr>
          <p:nvPr/>
        </p:nvSpPr>
        <p:spPr bwMode="auto">
          <a:xfrm>
            <a:off x="2057401" y="2667001"/>
            <a:ext cx="3235325" cy="339725"/>
          </a:xfrm>
          <a:prstGeom prst="rect">
            <a:avLst/>
          </a:prstGeom>
          <a:noFill/>
          <a:ln>
            <a:noFill/>
          </a:ln>
          <a:effectLst/>
        </p:spPr>
        <p:txBody>
          <a:bodyPr wrap="none">
            <a:spAutoFit/>
          </a:bodyPr>
          <a:lstStyle/>
          <a:p>
            <a:pPr>
              <a:lnSpc>
                <a:spcPct val="90000"/>
              </a:lnSpc>
              <a:spcBef>
                <a:spcPct val="20000"/>
              </a:spcBef>
              <a:defRPr/>
            </a:pPr>
            <a:r>
              <a:rPr lang="en-US" b="1">
                <a:solidFill>
                  <a:srgbClr val="0000FF"/>
                </a:solidFill>
                <a:effectLst>
                  <a:outerShdw blurRad="38100" dist="38100" dir="2700000" algn="tl">
                    <a:srgbClr val="C0C0C0"/>
                  </a:outerShdw>
                </a:effectLst>
                <a:latin typeface="Arial" charset="0"/>
                <a:cs typeface="Arial" charset="0"/>
              </a:rPr>
              <a:t>VƯỜN QUỐC GIA YOK ĐÔN</a:t>
            </a:r>
          </a:p>
        </p:txBody>
      </p:sp>
      <p:pic>
        <p:nvPicPr>
          <p:cNvPr id="13319" name="Picture 7" descr="bien-ho-TNung[1]">
            <a:extLst>
              <a:ext uri="{FF2B5EF4-FFF2-40B4-BE49-F238E27FC236}">
                <a16:creationId xmlns:a16="http://schemas.microsoft.com/office/drawing/2014/main" id="{CB787E73-244D-41F8-AFDC-1BC46E665A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0"/>
            <a:ext cx="457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 Box 8">
            <a:extLst>
              <a:ext uri="{FF2B5EF4-FFF2-40B4-BE49-F238E27FC236}">
                <a16:creationId xmlns:a16="http://schemas.microsoft.com/office/drawing/2014/main" id="{A5EB37F4-DC0B-49ED-ADA9-E12239F50942}"/>
              </a:ext>
            </a:extLst>
          </p:cNvPr>
          <p:cNvSpPr txBox="1">
            <a:spLocks noChangeArrowheads="1"/>
          </p:cNvSpPr>
          <p:nvPr/>
        </p:nvSpPr>
        <p:spPr bwMode="auto">
          <a:xfrm>
            <a:off x="8382000" y="3048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a:solidFill>
                  <a:srgbClr val="0000FF"/>
                </a:solidFill>
                <a:latin typeface="Garamond" panose="02020404030301010803" pitchFamily="18" charset="0"/>
              </a:rPr>
              <a:t>Biển Hồ</a:t>
            </a:r>
          </a:p>
        </p:txBody>
      </p:sp>
    </p:spTree>
    <p:extLst>
      <p:ext uri="{BB962C8B-B14F-4D97-AF65-F5344CB8AC3E}">
        <p14:creationId xmlns:p14="http://schemas.microsoft.com/office/powerpoint/2010/main" val="1804494712"/>
      </p:ext>
    </p:extLst>
  </p:cSld>
  <p:clrMapOvr>
    <a:masterClrMapping/>
  </p:clrMapOvr>
  <p:transition>
    <p:diamond/>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arge waterfall over a body of water&#10;&#10;Description automatically generated">
            <a:extLst>
              <a:ext uri="{FF2B5EF4-FFF2-40B4-BE49-F238E27FC236}">
                <a16:creationId xmlns:a16="http://schemas.microsoft.com/office/drawing/2014/main" id="{96FCC068-B05D-4DFA-9D12-0631ECEBD2BC}"/>
              </a:ext>
            </a:extLst>
          </p:cNvPr>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1176F-8216-42A7-BE24-93101F8E3816}"/>
              </a:ext>
            </a:extLst>
          </p:cNvPr>
          <p:cNvSpPr>
            <a:spLocks noGrp="1"/>
          </p:cNvSpPr>
          <p:nvPr>
            <p:ph type="title"/>
          </p:nvPr>
        </p:nvSpPr>
        <p:spPr>
          <a:xfrm>
            <a:off x="1655935" y="0"/>
            <a:ext cx="8874034" cy="951193"/>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err="1">
                <a:latin typeface="#9Slide07 SVNDessert Menu Scrip" panose="00000500000000000000" pitchFamily="2" charset="0"/>
              </a:rPr>
              <a:t>Thác</a:t>
            </a:r>
            <a:r>
              <a:rPr lang="en-US" sz="5200" dirty="0">
                <a:latin typeface="#9Slide07 SVNDessert Menu Scrip" panose="00000500000000000000" pitchFamily="2" charset="0"/>
              </a:rPr>
              <a:t> Dray Nur – </a:t>
            </a:r>
            <a:r>
              <a:rPr lang="en-US" sz="5200" dirty="0" err="1">
                <a:latin typeface="#9Slide07 SVNDessert Menu Scrip" panose="00000500000000000000" pitchFamily="2" charset="0"/>
              </a:rPr>
              <a:t>Đăk</a:t>
            </a:r>
            <a:r>
              <a:rPr lang="en-US" sz="5200" dirty="0">
                <a:latin typeface="#9Slide07 SVNDessert Menu Scrip" panose="00000500000000000000" pitchFamily="2" charset="0"/>
              </a:rPr>
              <a:t> </a:t>
            </a:r>
            <a:r>
              <a:rPr lang="en-US" sz="5200" dirty="0" err="1">
                <a:latin typeface="#9Slide07 SVNDessert Menu Scrip" panose="00000500000000000000" pitchFamily="2" charset="0"/>
              </a:rPr>
              <a:t>Lăk</a:t>
            </a:r>
            <a:endParaRPr lang="en-US" sz="5200" dirty="0">
              <a:latin typeface="#9Slide07 SVNDessert Menu Scrip" panose="00000500000000000000" pitchFamily="2" charset="0"/>
            </a:endParaRPr>
          </a:p>
        </p:txBody>
      </p:sp>
    </p:spTree>
    <p:extLst>
      <p:ext uri="{BB962C8B-B14F-4D97-AF65-F5344CB8AC3E}">
        <p14:creationId xmlns:p14="http://schemas.microsoft.com/office/powerpoint/2010/main" val="1696749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8" name="Picture 10" descr="TÌNH YÊU ĐÀ LẠT BẮT ĐẦU TỪ NHỮNG CÁNH RỪNG THÔNG !">
            <a:extLst>
              <a:ext uri="{FF2B5EF4-FFF2-40B4-BE49-F238E27FC236}">
                <a16:creationId xmlns:a16="http://schemas.microsoft.com/office/drawing/2014/main" id="{7C12F187-90B8-4A90-972E-01B1FE23F2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40" r="-3" b="-3"/>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Vườn Quốc Gia Bidoup Núi Bà Đà Lạt – Nóc Nhà Lâm Đồng">
            <a:extLst>
              <a:ext uri="{FF2B5EF4-FFF2-40B4-BE49-F238E27FC236}">
                <a16:creationId xmlns:a16="http://schemas.microsoft.com/office/drawing/2014/main" id="{BFFA9D3E-8856-4A55-AEBA-D4B00C562D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01" r="17217"/>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pic>
        <p:nvPicPr>
          <p:cNvPr id="7182" name="Picture 14" descr="Khám Phá Tây Nguyên Mùa Rừng Khộp Thay Lá">
            <a:extLst>
              <a:ext uri="{FF2B5EF4-FFF2-40B4-BE49-F238E27FC236}">
                <a16:creationId xmlns:a16="http://schemas.microsoft.com/office/drawing/2014/main" id="{FE8CE323-DB81-4004-81A6-57C7A131F9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583" b="-4"/>
          <a:stretch/>
        </p:blipFill>
        <p:spPr bwMode="auto">
          <a:xfrm>
            <a:off x="7458302" y="-22547"/>
            <a:ext cx="3809132" cy="313953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Vườn quốc gia Cát Tiên">
            <a:extLst>
              <a:ext uri="{FF2B5EF4-FFF2-40B4-BE49-F238E27FC236}">
                <a16:creationId xmlns:a16="http://schemas.microsoft.com/office/drawing/2014/main" id="{2E400CA2-C7CB-4D4F-8398-0B4475B835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422"/>
          <a:stretch/>
        </p:blipFill>
        <p:spPr bwMode="auto">
          <a:xfrm>
            <a:off x="1" y="4065775"/>
            <a:ext cx="5001186" cy="2792224"/>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6957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BB7390-A614-490F-A0C7-688E512CA4E8}"/>
              </a:ext>
            </a:extLst>
          </p:cNvPr>
          <p:cNvPicPr>
            <a:picLocks noChangeAspect="1"/>
          </p:cNvPicPr>
          <p:nvPr/>
        </p:nvPicPr>
        <p:blipFill>
          <a:blip r:embed="rId3"/>
          <a:stretch>
            <a:fillRect/>
          </a:stretch>
        </p:blipFill>
        <p:spPr>
          <a:xfrm>
            <a:off x="4750571" y="3749973"/>
            <a:ext cx="1443617" cy="2919459"/>
          </a:xfrm>
          <a:prstGeom prst="rect">
            <a:avLst/>
          </a:prstGeom>
        </p:spPr>
      </p:pic>
      <p:pic>
        <p:nvPicPr>
          <p:cNvPr id="8" name="Picture 7">
            <a:extLst>
              <a:ext uri="{FF2B5EF4-FFF2-40B4-BE49-F238E27FC236}">
                <a16:creationId xmlns:a16="http://schemas.microsoft.com/office/drawing/2014/main" id="{E0646FB5-1A7C-4CFD-A440-DA6EE8DA333A}"/>
              </a:ext>
            </a:extLst>
          </p:cNvPr>
          <p:cNvPicPr/>
          <p:nvPr/>
        </p:nvPicPr>
        <p:blipFill>
          <a:blip r:embed="rId4"/>
          <a:stretch>
            <a:fillRect/>
          </a:stretch>
        </p:blipFill>
        <p:spPr>
          <a:xfrm>
            <a:off x="-1" y="1214424"/>
            <a:ext cx="12192000" cy="2087200"/>
          </a:xfrm>
          <a:prstGeom prst="rect">
            <a:avLst/>
          </a:prstGeom>
        </p:spPr>
      </p:pic>
      <p:sp>
        <p:nvSpPr>
          <p:cNvPr id="10" name="Title 1">
            <a:extLst>
              <a:ext uri="{FF2B5EF4-FFF2-40B4-BE49-F238E27FC236}">
                <a16:creationId xmlns:a16="http://schemas.microsoft.com/office/drawing/2014/main" id="{2D795006-39A0-4DA4-8CF1-C6BA5536F398}"/>
              </a:ext>
            </a:extLst>
          </p:cNvPr>
          <p:cNvSpPr txBox="1">
            <a:spLocks/>
          </p:cNvSpPr>
          <p:nvPr/>
        </p:nvSpPr>
        <p:spPr>
          <a:xfrm>
            <a:off x="101874" y="184567"/>
            <a:ext cx="11988251" cy="947057"/>
          </a:xfrm>
          <a:prstGeom prst="rect">
            <a:avLst/>
          </a:prstGeom>
          <a:solidFill>
            <a:schemeClr val="accent1">
              <a:lumMod val="50000"/>
            </a:schemeClr>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FFFF00"/>
                </a:solidFill>
                <a:latin typeface="Tahoma" panose="020B0604030504040204" pitchFamily="34" charset="0"/>
                <a:ea typeface="Tahoma" panose="020B0604030504040204" pitchFamily="34" charset="0"/>
                <a:cs typeface="Tahoma" panose="020B0604030504040204" pitchFamily="34" charset="0"/>
              </a:rPr>
              <a:t>II. ĐIỀU KIỆN TỰ NHIÊN VÀ TÀI NGUYÊN THIÊN NHIÊN </a:t>
            </a:r>
            <a:endParaRPr lang="en-US" sz="3200" dirty="0"/>
          </a:p>
        </p:txBody>
      </p:sp>
      <p:sp>
        <p:nvSpPr>
          <p:cNvPr id="13" name="TextBox 12">
            <a:extLst>
              <a:ext uri="{FF2B5EF4-FFF2-40B4-BE49-F238E27FC236}">
                <a16:creationId xmlns:a16="http://schemas.microsoft.com/office/drawing/2014/main" id="{F4B5D718-384F-4DD6-98B7-EFBFB36D933D}"/>
              </a:ext>
            </a:extLst>
          </p:cNvPr>
          <p:cNvSpPr txBox="1"/>
          <p:nvPr/>
        </p:nvSpPr>
        <p:spPr>
          <a:xfrm>
            <a:off x="101875" y="3159984"/>
            <a:ext cx="4339496" cy="3656257"/>
          </a:xfrm>
          <a:prstGeom prst="rect">
            <a:avLst/>
          </a:prstGeom>
          <a:solidFill>
            <a:schemeClr val="accent5">
              <a:lumMod val="40000"/>
              <a:lumOff val="60000"/>
            </a:schemeClr>
          </a:solidFill>
        </p:spPr>
        <p:txBody>
          <a:bodyPr wrap="square">
            <a:spAutoFit/>
          </a:bodyPr>
          <a:lstStyle/>
          <a:p>
            <a:pPr marL="0" marR="0">
              <a:lnSpc>
                <a:spcPct val="120000"/>
              </a:lnSpc>
              <a:spcBef>
                <a:spcPts val="0"/>
              </a:spcBef>
              <a:spcAft>
                <a:spcPts val="0"/>
              </a:spcAft>
            </a:pP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Em</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có</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nhận</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xét</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gì</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về</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diện</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tích</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rừng</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4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tỉnh</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Tây</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Nguyên</a:t>
            </a:r>
            <a:endParaRPr lang="en-US" sz="2800"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20000"/>
              </a:lnSpc>
              <a:spcBef>
                <a:spcPts val="0"/>
              </a:spcBef>
              <a:spcAft>
                <a:spcPts val="0"/>
              </a:spcAft>
            </a:pP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Tại</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sao</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diện</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tích</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thay</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đổi</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lớn</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2800"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20000"/>
              </a:lnSpc>
              <a:spcBef>
                <a:spcPts val="0"/>
              </a:spcBef>
              <a:spcAft>
                <a:spcPts val="0"/>
              </a:spcAft>
            </a:pP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Hậu</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quả</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ra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sao</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Giải</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pháp</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em</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là</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gì</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2800" dirty="0">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C87267CC-7A32-4BEE-9A16-89625AA2076D}"/>
              </a:ext>
            </a:extLst>
          </p:cNvPr>
          <p:cNvSpPr txBox="1"/>
          <p:nvPr/>
        </p:nvSpPr>
        <p:spPr>
          <a:xfrm>
            <a:off x="4526434" y="3159984"/>
            <a:ext cx="2074990" cy="389081"/>
          </a:xfrm>
          <a:prstGeom prst="rect">
            <a:avLst/>
          </a:prstGeom>
          <a:solidFill>
            <a:srgbClr val="FFFF00"/>
          </a:solidFill>
        </p:spPr>
        <p:txBody>
          <a:bodyPr wrap="square">
            <a:spAutoFit/>
          </a:bodyPr>
          <a:lstStyle/>
          <a:p>
            <a:pPr marL="0" marR="0" algn="ctr">
              <a:lnSpc>
                <a:spcPct val="120000"/>
              </a:lnSpc>
              <a:spcBef>
                <a:spcPts val="0"/>
              </a:spcBef>
              <a:spcAft>
                <a:spcPts val="0"/>
              </a:spcAft>
            </a:pP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TÔI LÊN TIẾNG</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p:txBody>
      </p:sp>
      <p:pic>
        <p:nvPicPr>
          <p:cNvPr id="16" name="Picture 6" descr="Set Of Forest Icon With Outline Style. Forest Icon Vector Illustration  Stock Vector - Illustration of flat, outline: 145515982">
            <a:extLst>
              <a:ext uri="{FF2B5EF4-FFF2-40B4-BE49-F238E27FC236}">
                <a16:creationId xmlns:a16="http://schemas.microsoft.com/office/drawing/2014/main" id="{A662A4B7-FE5F-4C22-BD5A-9EFE4B1D54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90" t="18224" r="68365" b="54810"/>
          <a:stretch/>
        </p:blipFill>
        <p:spPr bwMode="auto">
          <a:xfrm>
            <a:off x="9194257" y="3215983"/>
            <a:ext cx="2895868" cy="21314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DD9145B-9794-4C66-A642-529A8859A4BC}"/>
              </a:ext>
            </a:extLst>
          </p:cNvPr>
          <p:cNvSpPr txBox="1"/>
          <p:nvPr/>
        </p:nvSpPr>
        <p:spPr>
          <a:xfrm>
            <a:off x="7062961" y="4163235"/>
            <a:ext cx="1874209" cy="721480"/>
          </a:xfrm>
          <a:prstGeom prst="rect">
            <a:avLst/>
          </a:prstGeom>
          <a:solidFill>
            <a:schemeClr val="accent1">
              <a:lumMod val="40000"/>
              <a:lumOff val="60000"/>
            </a:schemeClr>
          </a:solidFill>
          <a:ln>
            <a:solidFill>
              <a:schemeClr val="accent1">
                <a:lumMod val="50000"/>
              </a:schemeClr>
            </a:solidFill>
          </a:ln>
        </p:spPr>
        <p:txBody>
          <a:bodyPr wrap="square">
            <a:spAutoFit/>
          </a:bodyPr>
          <a:lstStyle/>
          <a:p>
            <a:pPr marL="0" marR="0" algn="ctr">
              <a:lnSpc>
                <a:spcPct val="120000"/>
              </a:lnSpc>
              <a:spcBef>
                <a:spcPts val="0"/>
              </a:spcBef>
              <a:spcAft>
                <a:spcPts val="0"/>
              </a:spcAft>
            </a:pP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Diện</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tích</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rừng</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g</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iảm</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nhanh</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6B0583B2-585B-4344-8EB3-D9968BFF2D69}"/>
              </a:ext>
            </a:extLst>
          </p:cNvPr>
          <p:cNvSpPr txBox="1"/>
          <p:nvPr/>
        </p:nvSpPr>
        <p:spPr>
          <a:xfrm>
            <a:off x="6837290" y="3215502"/>
            <a:ext cx="2325552" cy="389081"/>
          </a:xfrm>
          <a:prstGeom prst="rect">
            <a:avLst/>
          </a:prstGeom>
          <a:solidFill>
            <a:schemeClr val="accent1">
              <a:lumMod val="40000"/>
              <a:lumOff val="60000"/>
            </a:schemeClr>
          </a:solidFill>
          <a:ln>
            <a:solidFill>
              <a:schemeClr val="accent1">
                <a:lumMod val="50000"/>
              </a:schemeClr>
            </a:solidFill>
          </a:ln>
        </p:spPr>
        <p:txBody>
          <a:bodyPr wrap="square">
            <a:spAutoFit/>
          </a:bodyPr>
          <a:lstStyle/>
          <a:p>
            <a:pPr marL="0" marR="0" algn="ctr">
              <a:lnSpc>
                <a:spcPct val="120000"/>
              </a:lnSpc>
              <a:spcBef>
                <a:spcPts val="0"/>
              </a:spcBef>
              <a:spcAft>
                <a:spcPts val="0"/>
              </a:spcAft>
            </a:pP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Dân</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tăng</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lên</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C3DF2D85-7215-4EE4-9433-51EC1A3102B8}"/>
              </a:ext>
            </a:extLst>
          </p:cNvPr>
          <p:cNvSpPr txBox="1"/>
          <p:nvPr/>
        </p:nvSpPr>
        <p:spPr>
          <a:xfrm>
            <a:off x="7396477" y="5534691"/>
            <a:ext cx="1207176" cy="389081"/>
          </a:xfrm>
          <a:prstGeom prst="rect">
            <a:avLst/>
          </a:prstGeom>
          <a:solidFill>
            <a:schemeClr val="accent1">
              <a:lumMod val="40000"/>
              <a:lumOff val="60000"/>
            </a:schemeClr>
          </a:solidFill>
          <a:ln>
            <a:solidFill>
              <a:schemeClr val="accent1">
                <a:lumMod val="50000"/>
              </a:schemeClr>
            </a:solidFill>
          </a:ln>
        </p:spPr>
        <p:txBody>
          <a:bodyPr wrap="square">
            <a:spAutoFit/>
          </a:bodyPr>
          <a:lstStyle/>
          <a:p>
            <a:pPr marL="0" marR="0" algn="ctr">
              <a:lnSpc>
                <a:spcPct val="120000"/>
              </a:lnSpc>
              <a:spcBef>
                <a:spcPts val="0"/>
              </a:spcBef>
              <a:spcAft>
                <a:spcPts val="0"/>
              </a:spcAft>
            </a:pP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Ngập</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lụt</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4484B074-779A-491B-8C99-4A9360F0D118}"/>
              </a:ext>
            </a:extLst>
          </p:cNvPr>
          <p:cNvSpPr txBox="1"/>
          <p:nvPr/>
        </p:nvSpPr>
        <p:spPr>
          <a:xfrm>
            <a:off x="9631299" y="5534690"/>
            <a:ext cx="2325551" cy="389081"/>
          </a:xfrm>
          <a:prstGeom prst="rect">
            <a:avLst/>
          </a:prstGeom>
          <a:solidFill>
            <a:schemeClr val="accent1">
              <a:lumMod val="40000"/>
              <a:lumOff val="60000"/>
            </a:schemeClr>
          </a:solidFill>
          <a:ln>
            <a:solidFill>
              <a:schemeClr val="accent1">
                <a:lumMod val="50000"/>
              </a:schemeClr>
            </a:solidFill>
          </a:ln>
        </p:spPr>
        <p:txBody>
          <a:bodyPr wrap="square">
            <a:spAutoFit/>
          </a:bodyPr>
          <a:lstStyle/>
          <a:p>
            <a:pPr marL="0" marR="0" algn="ctr">
              <a:lnSpc>
                <a:spcPct val="120000"/>
              </a:lnSpc>
              <a:spcBef>
                <a:spcPts val="0"/>
              </a:spcBef>
              <a:spcAft>
                <a:spcPts val="0"/>
              </a:spcAft>
            </a:pP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Trồng</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rừng</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27" name="Arrow: Right 26">
            <a:extLst>
              <a:ext uri="{FF2B5EF4-FFF2-40B4-BE49-F238E27FC236}">
                <a16:creationId xmlns:a16="http://schemas.microsoft.com/office/drawing/2014/main" id="{46F6E782-39BC-44DD-976E-876C51ED3D1C}"/>
              </a:ext>
            </a:extLst>
          </p:cNvPr>
          <p:cNvSpPr/>
          <p:nvPr/>
        </p:nvSpPr>
        <p:spPr>
          <a:xfrm>
            <a:off x="8845332" y="5632759"/>
            <a:ext cx="544287" cy="24487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Down 27">
            <a:extLst>
              <a:ext uri="{FF2B5EF4-FFF2-40B4-BE49-F238E27FC236}">
                <a16:creationId xmlns:a16="http://schemas.microsoft.com/office/drawing/2014/main" id="{937171E0-50B6-456B-9F50-D2EAC2F90FC0}"/>
              </a:ext>
            </a:extLst>
          </p:cNvPr>
          <p:cNvSpPr/>
          <p:nvPr/>
        </p:nvSpPr>
        <p:spPr>
          <a:xfrm>
            <a:off x="7928625" y="5047997"/>
            <a:ext cx="381041" cy="32341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18322369-DDDF-4EE5-B64E-BF3ED3A43269}"/>
              </a:ext>
            </a:extLst>
          </p:cNvPr>
          <p:cNvSpPr/>
          <p:nvPr/>
        </p:nvSpPr>
        <p:spPr>
          <a:xfrm>
            <a:off x="7786866" y="3712676"/>
            <a:ext cx="381041" cy="32341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120D922-2452-4672-9A89-E924620E809F}"/>
              </a:ext>
            </a:extLst>
          </p:cNvPr>
          <p:cNvSpPr txBox="1"/>
          <p:nvPr/>
        </p:nvSpPr>
        <p:spPr>
          <a:xfrm>
            <a:off x="6601424" y="6282734"/>
            <a:ext cx="5340483" cy="389081"/>
          </a:xfrm>
          <a:prstGeom prst="rect">
            <a:avLst/>
          </a:prstGeom>
          <a:solidFill>
            <a:srgbClr val="C00000"/>
          </a:solidFill>
        </p:spPr>
        <p:txBody>
          <a:bodyPr wrap="square">
            <a:spAutoFit/>
          </a:bodyPr>
          <a:lstStyle/>
          <a:p>
            <a:pPr marL="0" marR="0" algn="ctr">
              <a:lnSpc>
                <a:spcPct val="120000"/>
              </a:lnSpc>
              <a:spcBef>
                <a:spcPts val="0"/>
              </a:spcBef>
              <a:spcAft>
                <a:spcPts val="0"/>
              </a:spcAft>
            </a:pP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BẢO VỆ VÀ TRỒNG MỚI RỪNG LÀ CẤP BÁCH</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4738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anim calcmode="lin" valueType="num">
                                      <p:cBhvr>
                                        <p:cTn id="37" dur="1000" fill="hold"/>
                                        <p:tgtEl>
                                          <p:spTgt spid="31"/>
                                        </p:tgtEl>
                                        <p:attrNameLst>
                                          <p:attrName>ppt_x</p:attrName>
                                        </p:attrNameLst>
                                      </p:cBhvr>
                                      <p:tavLst>
                                        <p:tav tm="0">
                                          <p:val>
                                            <p:strVal val="#ppt_x"/>
                                          </p:val>
                                        </p:tav>
                                        <p:tav tm="100000">
                                          <p:val>
                                            <p:strVal val="#ppt_x"/>
                                          </p:val>
                                        </p:tav>
                                      </p:tavLst>
                                    </p:anim>
                                    <p:anim calcmode="lin" valueType="num">
                                      <p:cBhvr>
                                        <p:cTn id="3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1000"/>
                                        <p:tgtEl>
                                          <p:spTgt spid="21"/>
                                        </p:tgtEl>
                                      </p:cBhvr>
                                    </p:animEffect>
                                    <p:anim calcmode="lin" valueType="num">
                                      <p:cBhvr>
                                        <p:cTn id="68" dur="1000" fill="hold"/>
                                        <p:tgtEl>
                                          <p:spTgt spid="21"/>
                                        </p:tgtEl>
                                        <p:attrNameLst>
                                          <p:attrName>ppt_x</p:attrName>
                                        </p:attrNameLst>
                                      </p:cBhvr>
                                      <p:tavLst>
                                        <p:tav tm="0">
                                          <p:val>
                                            <p:strVal val="#ppt_x"/>
                                          </p:val>
                                        </p:tav>
                                        <p:tav tm="100000">
                                          <p:val>
                                            <p:strVal val="#ppt_x"/>
                                          </p:val>
                                        </p:tav>
                                      </p:tavLst>
                                    </p:anim>
                                    <p:anim calcmode="lin" valueType="num">
                                      <p:cBhvr>
                                        <p:cTn id="69" dur="1000" fill="hold"/>
                                        <p:tgtEl>
                                          <p:spTgt spid="21"/>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1000"/>
                                        <p:tgtEl>
                                          <p:spTgt spid="32"/>
                                        </p:tgtEl>
                                      </p:cBhvr>
                                    </p:animEffect>
                                    <p:anim calcmode="lin" valueType="num">
                                      <p:cBhvr>
                                        <p:cTn id="80" dur="1000" fill="hold"/>
                                        <p:tgtEl>
                                          <p:spTgt spid="32"/>
                                        </p:tgtEl>
                                        <p:attrNameLst>
                                          <p:attrName>ppt_x</p:attrName>
                                        </p:attrNameLst>
                                      </p:cBhvr>
                                      <p:tavLst>
                                        <p:tav tm="0">
                                          <p:val>
                                            <p:strVal val="#ppt_x"/>
                                          </p:val>
                                        </p:tav>
                                        <p:tav tm="100000">
                                          <p:val>
                                            <p:strVal val="#ppt_x"/>
                                          </p:val>
                                        </p:tav>
                                      </p:tavLst>
                                    </p:anim>
                                    <p:anim calcmode="lin" valueType="num">
                                      <p:cBhvr>
                                        <p:cTn id="8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8" grpId="0" animBg="1"/>
      <p:bldP spid="20" grpId="0" animBg="1"/>
      <p:bldP spid="21" grpId="0" animBg="1"/>
      <p:bldP spid="27" grpId="0" animBg="1"/>
      <p:bldP spid="28" grpId="0" animBg="1"/>
      <p:bldP spid="31"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53BCD68-D7FA-4BEB-ABDE-9650B67EC964}"/>
              </a:ext>
            </a:extLst>
          </p:cNvPr>
          <p:cNvGraphicFramePr>
            <a:graphicFrameLocks noGrp="1"/>
          </p:cNvGraphicFramePr>
          <p:nvPr>
            <p:extLst>
              <p:ext uri="{D42A27DB-BD31-4B8C-83A1-F6EECF244321}">
                <p14:modId xmlns:p14="http://schemas.microsoft.com/office/powerpoint/2010/main" val="3917210103"/>
              </p:ext>
            </p:extLst>
          </p:nvPr>
        </p:nvGraphicFramePr>
        <p:xfrm>
          <a:off x="604156" y="594066"/>
          <a:ext cx="10662557" cy="5486400"/>
        </p:xfrm>
        <a:graphic>
          <a:graphicData uri="http://schemas.openxmlformats.org/drawingml/2006/table">
            <a:tbl>
              <a:tblPr firstRow="1" firstCol="1" lastRow="1" lastCol="1" bandRow="1" bandCol="1"/>
              <a:tblGrid>
                <a:gridCol w="10662557">
                  <a:extLst>
                    <a:ext uri="{9D8B030D-6E8A-4147-A177-3AD203B41FA5}">
                      <a16:colId xmlns:a16="http://schemas.microsoft.com/office/drawing/2014/main" val="1255499144"/>
                    </a:ext>
                  </a:extLst>
                </a:gridCol>
              </a:tblGrid>
              <a:tr h="0">
                <a:tc>
                  <a:txBody>
                    <a:bodyPr/>
                    <a:lstStyle/>
                    <a:p>
                      <a:pPr marL="0" marR="0" algn="just">
                        <a:spcBef>
                          <a:spcPts val="0"/>
                        </a:spcBef>
                        <a:spcAft>
                          <a:spcPts val="0"/>
                        </a:spcAft>
                      </a:pPr>
                      <a:r>
                        <a:rPr lang="en-US" sz="2400" b="1">
                          <a:effectLst/>
                          <a:latin typeface="Tahoma" panose="020B0604030504040204" pitchFamily="34" charset="0"/>
                          <a:ea typeface="Tahoma" panose="020B0604030504040204" pitchFamily="34" charset="0"/>
                          <a:cs typeface="Tahoma" panose="020B0604030504040204" pitchFamily="34" charset="0"/>
                        </a:rPr>
                        <a:t>II. Điều kiện tự nhiên và tài nguyên thiên nhiên.</a:t>
                      </a:r>
                      <a:endParaRPr lang="en-US" sz="2400">
                        <a:effectLst/>
                        <a:latin typeface="Tahoma" panose="020B0604030504040204" pitchFamily="34" charset="0"/>
                        <a:ea typeface="Tahoma" panose="020B0604030504040204" pitchFamily="34" charset="0"/>
                        <a:cs typeface="Tahoma" panose="020B0604030504040204" pitchFamily="34" charset="0"/>
                      </a:endParaRPr>
                    </a:p>
                    <a:p>
                      <a:pPr marL="0" marR="0" algn="just">
                        <a:spcBef>
                          <a:spcPts val="0"/>
                        </a:spcBef>
                        <a:spcAft>
                          <a:spcPts val="0"/>
                        </a:spcAft>
                      </a:pPr>
                      <a:r>
                        <a:rPr lang="en-US" sz="2400" b="1" i="1">
                          <a:effectLst/>
                          <a:latin typeface="Tahoma" panose="020B0604030504040204" pitchFamily="34" charset="0"/>
                          <a:ea typeface="Tahoma" panose="020B0604030504040204" pitchFamily="34" charset="0"/>
                          <a:cs typeface="Tahoma" panose="020B0604030504040204" pitchFamily="34" charset="0"/>
                        </a:rPr>
                        <a:t>* Địa hình</a:t>
                      </a:r>
                      <a:r>
                        <a:rPr lang="en-US" sz="2400">
                          <a:effectLst/>
                          <a:latin typeface="Tahoma" panose="020B0604030504040204" pitchFamily="34" charset="0"/>
                          <a:ea typeface="Tahoma" panose="020B0604030504040204" pitchFamily="34" charset="0"/>
                          <a:cs typeface="Tahoma" panose="020B0604030504040204" pitchFamily="34" charset="0"/>
                        </a:rPr>
                        <a:t>: có địa hình cao nguyên xếp tầng (KonTum, Plâyku, Đắklắc, Mơ Nông, Lâm Viên, Di Linh)</a:t>
                      </a:r>
                    </a:p>
                    <a:p>
                      <a:pPr marL="0" marR="0" algn="just">
                        <a:spcBef>
                          <a:spcPts val="0"/>
                        </a:spcBef>
                        <a:spcAft>
                          <a:spcPts val="0"/>
                        </a:spcAft>
                      </a:pPr>
                      <a:r>
                        <a:rPr lang="en-US" sz="2400" b="1" i="1">
                          <a:effectLst/>
                          <a:latin typeface="Tahoma" panose="020B0604030504040204" pitchFamily="34" charset="0"/>
                          <a:ea typeface="Tahoma" panose="020B0604030504040204" pitchFamily="34" charset="0"/>
                          <a:cs typeface="Tahoma" panose="020B0604030504040204" pitchFamily="34" charset="0"/>
                        </a:rPr>
                        <a:t>* Sông ngòi: </a:t>
                      </a:r>
                      <a:r>
                        <a:rPr lang="en-US" sz="2400">
                          <a:effectLst/>
                          <a:latin typeface="Tahoma" panose="020B0604030504040204" pitchFamily="34" charset="0"/>
                          <a:ea typeface="Tahoma" panose="020B0604030504040204" pitchFamily="34" charset="0"/>
                          <a:cs typeface="Tahoma" panose="020B0604030504040204" pitchFamily="34" charset="0"/>
                        </a:rPr>
                        <a:t>Là nơi bắt nguồn các con sông chảy về vùng lãnh thổ lân cận.</a:t>
                      </a:r>
                    </a:p>
                    <a:p>
                      <a:pPr marL="0" marR="0" algn="just">
                        <a:spcBef>
                          <a:spcPts val="0"/>
                        </a:spcBef>
                        <a:spcAft>
                          <a:spcPts val="0"/>
                        </a:spcAft>
                      </a:pPr>
                      <a:r>
                        <a:rPr lang="en-US" sz="2400" b="1" i="1">
                          <a:effectLst/>
                          <a:latin typeface="Tahoma" panose="020B0604030504040204" pitchFamily="34" charset="0"/>
                          <a:ea typeface="Tahoma" panose="020B0604030504040204" pitchFamily="34" charset="0"/>
                          <a:cs typeface="Tahoma" panose="020B0604030504040204" pitchFamily="34" charset="0"/>
                        </a:rPr>
                        <a:t>* Khí hậu: </a:t>
                      </a:r>
                      <a:r>
                        <a:rPr lang="en-US" sz="2400">
                          <a:effectLst/>
                          <a:latin typeface="Tahoma" panose="020B0604030504040204" pitchFamily="34" charset="0"/>
                          <a:ea typeface="Tahoma" panose="020B0604030504040204" pitchFamily="34" charset="0"/>
                          <a:cs typeface="Tahoma" panose="020B0604030504040204" pitchFamily="34" charset="0"/>
                        </a:rPr>
                        <a:t>Cận nhiệt xích đạo, cao nguyên mát mẻ, mùa khô kéo dài</a:t>
                      </a:r>
                    </a:p>
                    <a:p>
                      <a:pPr marL="0" marR="0" algn="just">
                        <a:spcBef>
                          <a:spcPts val="0"/>
                        </a:spcBef>
                        <a:spcAft>
                          <a:spcPts val="0"/>
                        </a:spcAft>
                      </a:pPr>
                      <a:r>
                        <a:rPr lang="en-US" sz="2400" b="1" i="1">
                          <a:effectLst/>
                          <a:latin typeface="Tahoma" panose="020B0604030504040204" pitchFamily="34" charset="0"/>
                          <a:ea typeface="Tahoma" panose="020B0604030504040204" pitchFamily="34" charset="0"/>
                          <a:cs typeface="Tahoma" panose="020B0604030504040204" pitchFamily="34" charset="0"/>
                        </a:rPr>
                        <a:t>* Tài nguyên đa dạng: </a:t>
                      </a:r>
                      <a:r>
                        <a:rPr lang="en-US" sz="2400">
                          <a:effectLst/>
                          <a:latin typeface="Tahoma" panose="020B0604030504040204" pitchFamily="34" charset="0"/>
                          <a:ea typeface="Tahoma" panose="020B0604030504040204" pitchFamily="34" charset="0"/>
                          <a:cs typeface="Tahoma" panose="020B0604030504040204" pitchFamily="34" charset="0"/>
                        </a:rPr>
                        <a:t>Đất badan, rừng, thủy năng lớn, khoáng sản boxit lớn. </a:t>
                      </a:r>
                    </a:p>
                    <a:p>
                      <a:pPr marL="0" marR="0" algn="just">
                        <a:spcBef>
                          <a:spcPts val="0"/>
                        </a:spcBef>
                        <a:spcAft>
                          <a:spcPts val="0"/>
                        </a:spcAft>
                      </a:pPr>
                      <a:r>
                        <a:rPr lang="en-US" sz="2400" b="1" i="1">
                          <a:effectLst/>
                          <a:latin typeface="Tahoma" panose="020B0604030504040204" pitchFamily="34" charset="0"/>
                          <a:ea typeface="Tahoma" panose="020B0604030504040204" pitchFamily="34" charset="0"/>
                          <a:cs typeface="Tahoma" panose="020B0604030504040204" pitchFamily="34" charset="0"/>
                        </a:rPr>
                        <a:t>a. Thuận lợi.</a:t>
                      </a:r>
                      <a:endParaRPr lang="en-US" sz="2400">
                        <a:effectLst/>
                        <a:latin typeface="Tahoma" panose="020B0604030504040204" pitchFamily="34" charset="0"/>
                        <a:ea typeface="Tahoma" panose="020B0604030504040204" pitchFamily="34" charset="0"/>
                        <a:cs typeface="Tahoma" panose="020B0604030504040204" pitchFamily="34" charset="0"/>
                      </a:endParaRPr>
                    </a:p>
                    <a:p>
                      <a:pPr marL="0" marR="0" algn="just">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 Có TNTN phong phú =&gt; phát triển KT đa ngành ( đất ba zan nhiều nhất cả nước, rừng TN còn khá nhiều, khí hậu cận xích đạo, trữ năng thủy điện khá lớn, ksản có bô xít với trữ lượng lớn).</a:t>
                      </a:r>
                    </a:p>
                    <a:p>
                      <a:pPr marL="0" marR="0" algn="just">
                        <a:spcBef>
                          <a:spcPts val="0"/>
                        </a:spcBef>
                        <a:spcAft>
                          <a:spcPts val="0"/>
                        </a:spcAft>
                      </a:pPr>
                      <a:r>
                        <a:rPr lang="en-US" sz="2400" b="1" i="1">
                          <a:effectLst/>
                          <a:latin typeface="Tahoma" panose="020B0604030504040204" pitchFamily="34" charset="0"/>
                          <a:ea typeface="Tahoma" panose="020B0604030504040204" pitchFamily="34" charset="0"/>
                          <a:cs typeface="Tahoma" panose="020B0604030504040204" pitchFamily="34" charset="0"/>
                        </a:rPr>
                        <a:t>b. Khó khăn.</a:t>
                      </a:r>
                      <a:endParaRPr lang="en-US" sz="2400">
                        <a:effectLst/>
                        <a:latin typeface="Tahoma" panose="020B0604030504040204" pitchFamily="34" charset="0"/>
                        <a:ea typeface="Tahoma" panose="020B0604030504040204" pitchFamily="34" charset="0"/>
                        <a:cs typeface="Tahoma" panose="020B0604030504040204" pitchFamily="34" charset="0"/>
                      </a:endParaRPr>
                    </a:p>
                    <a:p>
                      <a:pPr marL="0" marR="0" algn="just">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 Thiếu nước vào mùa khô...</a:t>
                      </a:r>
                    </a:p>
                    <a:p>
                      <a:pPr marL="0" marR="0" algn="just">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 Chặt phá rừng gây thoái hóa đất=&gt; Mt rừng suy thoái.</a:t>
                      </a:r>
                    </a:p>
                    <a:p>
                      <a:pPr marL="0" marR="0" algn="just">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 Săn bắn bừa bãi.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5985754"/>
                  </a:ext>
                </a:extLst>
              </a:tr>
            </a:tbl>
          </a:graphicData>
        </a:graphic>
      </p:graphicFrame>
    </p:spTree>
    <p:extLst>
      <p:ext uri="{BB962C8B-B14F-4D97-AF65-F5344CB8AC3E}">
        <p14:creationId xmlns:p14="http://schemas.microsoft.com/office/powerpoint/2010/main" val="3695844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hổ cẩm của người Ê đê tại Đắk Lắk có gì đặc biệt? | Báo Đắk Lắk">
            <a:extLst>
              <a:ext uri="{FF2B5EF4-FFF2-40B4-BE49-F238E27FC236}">
                <a16:creationId xmlns:a16="http://schemas.microsoft.com/office/drawing/2014/main" id="{BD3C9AE2-4122-4E0F-B116-3C3777B4987C}"/>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2381957" y="643467"/>
            <a:ext cx="7428085" cy="5571065"/>
          </a:xfrm>
          <a:prstGeom prst="rect">
            <a:avLst/>
          </a:prstGeom>
          <a:noFill/>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4367752-2CA7-41EE-B629-90630ECBC7E4}"/>
              </a:ext>
            </a:extLst>
          </p:cNvPr>
          <p:cNvSpPr txBox="1"/>
          <p:nvPr/>
        </p:nvSpPr>
        <p:spPr>
          <a:xfrm>
            <a:off x="2068785" y="108599"/>
            <a:ext cx="7287858" cy="523220"/>
          </a:xfrm>
          <a:prstGeom prst="rect">
            <a:avLst/>
          </a:prstGeom>
          <a:noFill/>
        </p:spPr>
        <p:txBody>
          <a:bodyPr wrap="square">
            <a:spAutoFit/>
          </a:bodyPr>
          <a:lstStyle/>
          <a:p>
            <a:pPr algn="ctr"/>
            <a:r>
              <a:rPr lang="en-US" sz="2800" dirty="0" err="1">
                <a:solidFill>
                  <a:srgbClr val="C00000"/>
                </a:solidFill>
                <a:latin typeface="#9Slide07 IcielBaliho Script" pitchFamily="2" charset="0"/>
              </a:rPr>
              <a:t>Hãy</a:t>
            </a:r>
            <a:r>
              <a:rPr lang="en-US" sz="2800" dirty="0">
                <a:solidFill>
                  <a:srgbClr val="C00000"/>
                </a:solidFill>
                <a:latin typeface="#9Slide07 IcielBaliho Script" pitchFamily="2" charset="0"/>
              </a:rPr>
              <a:t> chia </a:t>
            </a:r>
            <a:r>
              <a:rPr lang="en-US" sz="2800" dirty="0" err="1">
                <a:solidFill>
                  <a:srgbClr val="C00000"/>
                </a:solidFill>
                <a:latin typeface="#9Slide07 IcielBaliho Script" pitchFamily="2" charset="0"/>
              </a:rPr>
              <a:t>sẻ</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hiểu</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biết</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của</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em</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về</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cô</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gái</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trong</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ảnh</a:t>
            </a:r>
            <a:endParaRPr lang="en-US" sz="2800" dirty="0">
              <a:solidFill>
                <a:srgbClr val="C00000"/>
              </a:solidFill>
              <a:latin typeface="#9Slide07 IcielBaliho Script" pitchFamily="2" charset="0"/>
            </a:endParaRPr>
          </a:p>
        </p:txBody>
      </p:sp>
    </p:spTree>
    <p:extLst>
      <p:ext uri="{BB962C8B-B14F-4D97-AF65-F5344CB8AC3E}">
        <p14:creationId xmlns:p14="http://schemas.microsoft.com/office/powerpoint/2010/main" val="1577772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A33FED1C-F776-4CE7-B5EB-1455824B2A19}"/>
              </a:ext>
            </a:extLst>
          </p:cNvPr>
          <p:cNvSpPr>
            <a:spLocks noChangeArrowheads="1"/>
          </p:cNvSpPr>
          <p:nvPr/>
        </p:nvSpPr>
        <p:spPr bwMode="auto">
          <a:xfrm>
            <a:off x="140154" y="780012"/>
            <a:ext cx="8720817" cy="461665"/>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252413" algn="ctr"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rgbClr val="C00000"/>
                </a:solidFill>
                <a:effectLst/>
                <a:latin typeface="Arial" panose="020B0604020202020204" pitchFamily="34" charset="0"/>
                <a:ea typeface="Times New Roman" panose="02020603050405020304" pitchFamily="18" charset="0"/>
              </a:rPr>
              <a:t>Một số tiêu chí về dân cư, xã hội của vùng và cả nước </a:t>
            </a:r>
            <a:endParaRPr kumimoji="0" lang="en-US" altLang="en-US" sz="2400" b="1" i="0" u="none" strike="noStrike" cap="none" normalizeH="0" baseline="0" dirty="0">
              <a:ln>
                <a:noFill/>
              </a:ln>
              <a:solidFill>
                <a:srgbClr val="C00000"/>
              </a:solidFill>
              <a:effectLst/>
              <a:latin typeface="Arial" panose="020B0604020202020204" pitchFamily="34" charset="0"/>
            </a:endParaRPr>
          </a:p>
        </p:txBody>
      </p:sp>
      <p:sp>
        <p:nvSpPr>
          <p:cNvPr id="6" name="TextBox 5">
            <a:extLst>
              <a:ext uri="{FF2B5EF4-FFF2-40B4-BE49-F238E27FC236}">
                <a16:creationId xmlns:a16="http://schemas.microsoft.com/office/drawing/2014/main" id="{49D89718-9A45-474C-A4D6-3C27A9C114A4}"/>
              </a:ext>
            </a:extLst>
          </p:cNvPr>
          <p:cNvSpPr txBox="1"/>
          <p:nvPr/>
        </p:nvSpPr>
        <p:spPr>
          <a:xfrm>
            <a:off x="140153" y="0"/>
            <a:ext cx="8720817" cy="584775"/>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3200" b="1" dirty="0"/>
              <a:t>III. ĐẶC ĐIỂM DÂN CƯ XÃ HỘI </a:t>
            </a:r>
          </a:p>
        </p:txBody>
      </p:sp>
      <p:sp>
        <p:nvSpPr>
          <p:cNvPr id="3" name="TextBox 2">
            <a:extLst>
              <a:ext uri="{FF2B5EF4-FFF2-40B4-BE49-F238E27FC236}">
                <a16:creationId xmlns:a16="http://schemas.microsoft.com/office/drawing/2014/main" id="{3E041F17-47E8-41D5-8E64-07F52B96F3FB}"/>
              </a:ext>
            </a:extLst>
          </p:cNvPr>
          <p:cNvSpPr txBox="1"/>
          <p:nvPr/>
        </p:nvSpPr>
        <p:spPr>
          <a:xfrm>
            <a:off x="9002486" y="96520"/>
            <a:ext cx="3049360" cy="1569660"/>
          </a:xfrm>
          <a:prstGeom prst="rect">
            <a:avLst/>
          </a:prstGeom>
          <a:solidFill>
            <a:schemeClr val="accent4"/>
          </a:solidFill>
        </p:spPr>
        <p:txBody>
          <a:bodyPr wrap="square" rtlCol="0">
            <a:spAutoFit/>
          </a:bodyPr>
          <a:lstStyle/>
          <a:p>
            <a:pPr algn="just"/>
            <a:r>
              <a:rPr lang="en-US" sz="2400" b="1" dirty="0" err="1">
                <a:latin typeface="Tahoma" panose="020B0604030504040204" pitchFamily="34" charset="0"/>
                <a:ea typeface="Tahoma" panose="020B0604030504040204" pitchFamily="34" charset="0"/>
                <a:cs typeface="Tahoma" panose="020B0604030504040204" pitchFamily="34" charset="0"/>
              </a:rPr>
              <a:t>Em</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có</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nhận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xét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gì</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về</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một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số</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tiêu</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chí</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dân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cư</a:t>
            </a:r>
            <a:r>
              <a:rPr lang="en-US" sz="2400" b="1" dirty="0">
                <a:latin typeface="Tahoma" panose="020B0604030504040204" pitchFamily="34" charset="0"/>
                <a:ea typeface="Tahoma" panose="020B0604030504040204" pitchFamily="34" charset="0"/>
                <a:cs typeface="Tahoma" panose="020B0604030504040204" pitchFamily="34" charset="0"/>
              </a:rPr>
              <a:t> – </a:t>
            </a:r>
            <a:r>
              <a:rPr lang="en-US" sz="2400" b="1" dirty="0" err="1">
                <a:latin typeface="Tahoma" panose="020B0604030504040204" pitchFamily="34" charset="0"/>
                <a:ea typeface="Tahoma" panose="020B0604030504040204" pitchFamily="34" charset="0"/>
                <a:cs typeface="Tahoma" panose="020B0604030504040204" pitchFamily="34" charset="0"/>
              </a:rPr>
              <a:t>xã</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hội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của</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vùng</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9" name="2 Minute Timer (Nho)">
            <a:hlinkClick r:id="" action="ppaction://media"/>
            <a:extLst>
              <a:ext uri="{FF2B5EF4-FFF2-40B4-BE49-F238E27FC236}">
                <a16:creationId xmlns:a16="http://schemas.microsoft.com/office/drawing/2014/main" id="{ADF0C4D0-9040-4AD6-93D1-137A14C254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69560" y="5255154"/>
            <a:ext cx="2476273" cy="1391816"/>
          </a:xfrm>
          <a:prstGeom prst="rect">
            <a:avLst/>
          </a:prstGeom>
        </p:spPr>
      </p:pic>
      <p:sp>
        <p:nvSpPr>
          <p:cNvPr id="11" name="TextBox 10">
            <a:extLst>
              <a:ext uri="{FF2B5EF4-FFF2-40B4-BE49-F238E27FC236}">
                <a16:creationId xmlns:a16="http://schemas.microsoft.com/office/drawing/2014/main" id="{93FBA9BC-4CEE-45DC-B54C-226146BD9D79}"/>
              </a:ext>
            </a:extLst>
          </p:cNvPr>
          <p:cNvSpPr txBox="1"/>
          <p:nvPr/>
        </p:nvSpPr>
        <p:spPr>
          <a:xfrm>
            <a:off x="140152" y="5166232"/>
            <a:ext cx="4606017" cy="1569660"/>
          </a:xfrm>
          <a:prstGeom prst="rect">
            <a:avLst/>
          </a:prstGeom>
          <a:solidFill>
            <a:srgbClr val="C00000"/>
          </a:solidFill>
        </p:spPr>
        <p:txBody>
          <a:bodyPr wrap="square" rtlCol="0">
            <a:spAutoFit/>
          </a:bodyPr>
          <a:lstStyle/>
          <a:p>
            <a:pPr marL="342900" indent="-342900" algn="just">
              <a:buFont typeface="Arial" panose="020B0604020202020204" pitchFamily="34" charset="0"/>
              <a:buChar char="•"/>
            </a:pPr>
            <a:r>
              <a:rPr lang="en-US" sz="3200" dirty="0" err="1">
                <a:solidFill>
                  <a:schemeClr val="bg1"/>
                </a:solidFill>
                <a:latin typeface="Tahoma" panose="020B0604030504040204" pitchFamily="34" charset="0"/>
                <a:ea typeface="Tahoma" panose="020B0604030504040204" pitchFamily="34" charset="0"/>
                <a:cs typeface="Tahoma" panose="020B0604030504040204" pitchFamily="34" charset="0"/>
              </a:rPr>
              <a:t>Phát</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ea typeface="Tahoma" panose="020B0604030504040204" pitchFamily="34" charset="0"/>
                <a:cs typeface="Tahoma" panose="020B0604030504040204" pitchFamily="34" charset="0"/>
              </a:rPr>
              <a:t>triển</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ea typeface="Tahoma" panose="020B0604030504040204" pitchFamily="34" charset="0"/>
                <a:cs typeface="Tahoma" panose="020B0604030504040204" pitchFamily="34" charset="0"/>
              </a:rPr>
              <a:t>hạ</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ea typeface="Tahoma" panose="020B0604030504040204" pitchFamily="34" charset="0"/>
                <a:cs typeface="Tahoma" panose="020B0604030504040204" pitchFamily="34" charset="0"/>
              </a:rPr>
              <a:t>tầng</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en-US" sz="3200" dirty="0" err="1">
                <a:solidFill>
                  <a:schemeClr val="bg1"/>
                </a:solidFill>
                <a:latin typeface="Tahoma" panose="020B0604030504040204" pitchFamily="34" charset="0"/>
                <a:ea typeface="Tahoma" panose="020B0604030504040204" pitchFamily="34" charset="0"/>
                <a:cs typeface="Tahoma" panose="020B0604030504040204" pitchFamily="34" charset="0"/>
              </a:rPr>
              <a:t>Phát</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ea typeface="Tahoma" panose="020B0604030504040204" pitchFamily="34" charset="0"/>
                <a:cs typeface="Tahoma" panose="020B0604030504040204" pitchFamily="34" charset="0"/>
              </a:rPr>
              <a:t>triển</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ea typeface="Tahoma" panose="020B0604030504040204" pitchFamily="34" charset="0"/>
                <a:cs typeface="Tahoma" panose="020B0604030504040204" pitchFamily="34" charset="0"/>
              </a:rPr>
              <a:t>giáo</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ea typeface="Tahoma" panose="020B0604030504040204" pitchFamily="34" charset="0"/>
                <a:cs typeface="Tahoma" panose="020B0604030504040204" pitchFamily="34" charset="0"/>
              </a:rPr>
              <a:t>dục</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en-US" sz="3200" dirty="0" err="1">
                <a:solidFill>
                  <a:schemeClr val="bg1"/>
                </a:solidFill>
                <a:latin typeface="Tahoma" panose="020B0604030504040204" pitchFamily="34" charset="0"/>
                <a:ea typeface="Tahoma" panose="020B0604030504040204" pitchFamily="34" charset="0"/>
                <a:cs typeface="Tahoma" panose="020B0604030504040204" pitchFamily="34" charset="0"/>
              </a:rPr>
              <a:t>Trồng</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ea typeface="Tahoma" panose="020B0604030504040204" pitchFamily="34" charset="0"/>
                <a:cs typeface="Tahoma" panose="020B0604030504040204" pitchFamily="34" charset="0"/>
              </a:rPr>
              <a:t>rừng</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B6DBD555-C39E-4235-A650-8522E4087C92}"/>
              </a:ext>
            </a:extLst>
          </p:cNvPr>
          <p:cNvPicPr/>
          <p:nvPr/>
        </p:nvPicPr>
        <p:blipFill>
          <a:blip r:embed="rId6"/>
          <a:stretch>
            <a:fillRect/>
          </a:stretch>
        </p:blipFill>
        <p:spPr>
          <a:xfrm>
            <a:off x="161922" y="1436914"/>
            <a:ext cx="8840563" cy="3729318"/>
          </a:xfrm>
          <a:prstGeom prst="rect">
            <a:avLst/>
          </a:prstGeom>
        </p:spPr>
      </p:pic>
      <p:pic>
        <p:nvPicPr>
          <p:cNvPr id="13" name="Picture 12" descr="Think, Pair, Share -">
            <a:extLst>
              <a:ext uri="{FF2B5EF4-FFF2-40B4-BE49-F238E27FC236}">
                <a16:creationId xmlns:a16="http://schemas.microsoft.com/office/drawing/2014/main" id="{1D9C244A-5158-48EA-AB0A-15379E56A798}"/>
              </a:ext>
            </a:extLst>
          </p:cNvPr>
          <p:cNvPicPr/>
          <p:nvPr/>
        </p:nvPicPr>
        <p:blipFill rotWithShape="1">
          <a:blip r:embed="rId7" cstate="print">
            <a:extLst>
              <a:ext uri="{28A0092B-C50C-407E-A947-70E740481C1C}">
                <a14:useLocalDpi xmlns:a14="http://schemas.microsoft.com/office/drawing/2010/main" val="0"/>
              </a:ext>
            </a:extLst>
          </a:blip>
          <a:srcRect t="23704" b="23771"/>
          <a:stretch/>
        </p:blipFill>
        <p:spPr bwMode="auto">
          <a:xfrm>
            <a:off x="9024255" y="1663601"/>
            <a:ext cx="3049359" cy="1384995"/>
          </a:xfrm>
          <a:prstGeom prst="rect">
            <a:avLst/>
          </a:prstGeom>
          <a:noFill/>
          <a:ln>
            <a:noFill/>
          </a:ln>
          <a:extLst>
            <a:ext uri="{53640926-AAD7-44D8-BBD7-CCE9431645EC}">
              <a14:shadowObscured xmlns:a14="http://schemas.microsoft.com/office/drawing/2010/main"/>
            </a:ext>
          </a:extLst>
        </p:spPr>
      </p:pic>
      <p:sp>
        <p:nvSpPr>
          <p:cNvPr id="5" name="Rectangle 3">
            <a:extLst>
              <a:ext uri="{FF2B5EF4-FFF2-40B4-BE49-F238E27FC236}">
                <a16:creationId xmlns:a16="http://schemas.microsoft.com/office/drawing/2014/main" id="{63B96BC5-13BA-4A17-92A6-F1128B8058AF}"/>
              </a:ext>
            </a:extLst>
          </p:cNvPr>
          <p:cNvSpPr>
            <a:spLocks noChangeArrowheads="1"/>
          </p:cNvSpPr>
          <p:nvPr/>
        </p:nvSpPr>
        <p:spPr bwMode="auto">
          <a:xfrm>
            <a:off x="9002485" y="3163074"/>
            <a:ext cx="3167745" cy="2031325"/>
          </a:xfrm>
          <a:prstGeom prst="rect">
            <a:avLst/>
          </a:prstGeom>
          <a:solidFill>
            <a:schemeClr val="accent2">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Rút</a:t>
            </a: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ra 3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nhận</a:t>
            </a: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xét</a:t>
            </a: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ngắn</a:t>
            </a: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gọn</a:t>
            </a: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về</a:t>
            </a: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dân</a:t>
            </a: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cư</a:t>
            </a: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Tây</a:t>
            </a: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Nguyên</a:t>
            </a:r>
            <a:endParaRPr kumimoji="0" lang="en-US" altLang="ja-JP" sz="10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Chia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sẻ</a:t>
            </a: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1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phút</a:t>
            </a: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với</a:t>
            </a: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bạn</a:t>
            </a: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theo</a:t>
            </a: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cặp</a:t>
            </a:r>
            <a:endParaRPr kumimoji="0" lang="en-US" altLang="ja-JP" sz="10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Chia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sẻ</a:t>
            </a: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ý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kiến</a:t>
            </a: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trước</a:t>
            </a: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lớp</a:t>
            </a: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theo</a:t>
            </a: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vòng</a:t>
            </a: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tròn</a:t>
            </a:r>
            <a:r>
              <a:rPr kumimoji="0" lang="en-US" altLang="ja-JP"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endParaRPr kumimoji="0" lang="en-US" altLang="ja-JP" sz="2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170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9"/>
                </p:tgtEl>
              </p:cMediaNode>
            </p:video>
          </p:childTnLst>
        </p:cTn>
      </p:par>
    </p:tnLst>
    <p:bldLst>
      <p:bldP spid="3" grpId="0" animBg="1"/>
      <p:bldP spid="11"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081FBF-B7B4-466E-8624-08F1D39B7DB8}"/>
              </a:ext>
            </a:extLst>
          </p:cNvPr>
          <p:cNvSpPr txBox="1"/>
          <p:nvPr/>
        </p:nvSpPr>
        <p:spPr>
          <a:xfrm>
            <a:off x="4702628" y="845896"/>
            <a:ext cx="7282543" cy="3590278"/>
          </a:xfrm>
          <a:prstGeom prst="rect">
            <a:avLst/>
          </a:prstGeom>
          <a:solidFill>
            <a:schemeClr val="accent2">
              <a:lumMod val="20000"/>
              <a:lumOff val="80000"/>
            </a:schemeClr>
          </a:solidFill>
        </p:spPr>
        <p:txBody>
          <a:bodyPr wrap="square">
            <a:spAutoFit/>
          </a:bodyPr>
          <a:lstStyle/>
          <a:p>
            <a:pPr marR="0" lvl="0">
              <a:lnSpc>
                <a:spcPct val="120000"/>
              </a:lnSpc>
              <a:spcBef>
                <a:spcPts val="0"/>
              </a:spcBef>
              <a:spcAft>
                <a:spcPts val="0"/>
              </a:spcAft>
              <a:buSzPts val="1000"/>
              <a:tabLst>
                <a:tab pos="330200" algn="l"/>
              </a:tabLst>
            </a:pP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Tây</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Nguyên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có</a:t>
            </a:r>
            <a:r>
              <a:rPr lang="en-US" sz="2400" b="1" dirty="0">
                <a:effectLst/>
                <a:latin typeface="Tahoma" panose="020B0604030504040204" pitchFamily="34" charset="0"/>
                <a:ea typeface="Tahoma" panose="020B0604030504040204" pitchFamily="34" charset="0"/>
                <a:cs typeface="Tahoma" panose="020B0604030504040204" pitchFamily="34" charset="0"/>
              </a:rPr>
              <a:t> 5,84 </a:t>
            </a:r>
            <a:r>
              <a:rPr lang="en-US" sz="2400" b="1" dirty="0" err="1">
                <a:effectLst/>
                <a:latin typeface="Tahoma" panose="020B0604030504040204" pitchFamily="34" charset="0"/>
                <a:ea typeface="Tahoma" panose="020B0604030504040204" pitchFamily="34" charset="0"/>
                <a:cs typeface="Tahoma" panose="020B0604030504040204" pitchFamily="34" charset="0"/>
              </a:rPr>
              <a:t>triệu</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người</a:t>
            </a:r>
            <a:r>
              <a:rPr lang="en-US" sz="2400" b="1" dirty="0">
                <a:effectLst/>
                <a:latin typeface="Tahoma" panose="020B0604030504040204" pitchFamily="34" charset="0"/>
                <a:ea typeface="Tahoma" panose="020B0604030504040204" pitchFamily="34" charset="0"/>
                <a:cs typeface="Tahoma" panose="020B0604030504040204" pitchFamily="34" charset="0"/>
              </a:rPr>
              <a:t> (2019), </a:t>
            </a:r>
            <a:r>
              <a:rPr lang="en-US" sz="2400" b="1" dirty="0" err="1">
                <a:effectLst/>
                <a:latin typeface="Tahoma" panose="020B0604030504040204" pitchFamily="34" charset="0"/>
                <a:ea typeface="Tahoma" panose="020B0604030504040204" pitchFamily="34" charset="0"/>
                <a:cs typeface="Tahoma" panose="020B0604030504040204" pitchFamily="34" charset="0"/>
              </a:rPr>
              <a:t>khoảng</a:t>
            </a:r>
            <a:r>
              <a:rPr lang="en-US" sz="2400" b="1" dirty="0">
                <a:effectLst/>
                <a:latin typeface="Tahoma" panose="020B0604030504040204" pitchFamily="34" charset="0"/>
                <a:ea typeface="Tahoma" panose="020B0604030504040204" pitchFamily="34" charset="0"/>
                <a:cs typeface="Tahoma" panose="020B0604030504040204" pitchFamily="34" charset="0"/>
              </a:rPr>
              <a:t> 30% </a:t>
            </a:r>
            <a:r>
              <a:rPr lang="en-US" sz="2400" b="1" dirty="0" err="1">
                <a:effectLst/>
                <a:latin typeface="Tahoma" panose="020B0604030504040204" pitchFamily="34" charset="0"/>
                <a:ea typeface="Tahoma" panose="020B0604030504040204" pitchFamily="34" charset="0"/>
                <a:cs typeface="Tahoma" panose="020B0604030504040204" pitchFamily="34" charset="0"/>
              </a:rPr>
              <a:t>dân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số</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là</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dân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tộc</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ít</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người</a:t>
            </a:r>
            <a:r>
              <a:rPr lang="en-US" sz="2400" b="1" dirty="0">
                <a:effectLst/>
                <a:latin typeface="Tahoma" panose="020B0604030504040204" pitchFamily="34" charset="0"/>
                <a:ea typeface="Tahoma" panose="020B0604030504040204" pitchFamily="34" charset="0"/>
                <a:cs typeface="Tahoma" panose="020B0604030504040204" pitchFamily="34" charset="0"/>
              </a:rPr>
              <a:t>: Gia –rai, Ê-</a:t>
            </a:r>
            <a:r>
              <a:rPr lang="en-US" sz="2400" b="1" dirty="0" err="1">
                <a:effectLst/>
                <a:latin typeface="Tahoma" panose="020B0604030504040204" pitchFamily="34" charset="0"/>
                <a:ea typeface="Tahoma" panose="020B0604030504040204" pitchFamily="34" charset="0"/>
                <a:cs typeface="Tahoma" panose="020B0604030504040204" pitchFamily="34" charset="0"/>
              </a:rPr>
              <a:t>đê</a:t>
            </a:r>
            <a:r>
              <a:rPr lang="en-US" sz="2400" b="1" dirty="0">
                <a:effectLst/>
                <a:latin typeface="Tahoma" panose="020B0604030504040204" pitchFamily="34" charset="0"/>
                <a:ea typeface="Tahoma" panose="020B0604030504040204" pitchFamily="34" charset="0"/>
                <a:cs typeface="Tahoma" panose="020B0604030504040204" pitchFamily="34" charset="0"/>
              </a:rPr>
              <a:t>…</a:t>
            </a:r>
            <a:endParaRPr lang="en-US" sz="2400" dirty="0">
              <a:effectLst/>
              <a:latin typeface="Tahoma" panose="020B0604030504040204" pitchFamily="34" charset="0"/>
              <a:ea typeface="Tahoma" panose="020B0604030504040204" pitchFamily="34" charset="0"/>
              <a:cs typeface="Tahoma" panose="020B0604030504040204" pitchFamily="34" charset="0"/>
            </a:endParaRPr>
          </a:p>
          <a:p>
            <a:pPr marR="0" lvl="0">
              <a:lnSpc>
                <a:spcPct val="120000"/>
              </a:lnSpc>
              <a:spcBef>
                <a:spcPts val="0"/>
              </a:spcBef>
              <a:spcAft>
                <a:spcPts val="0"/>
              </a:spcAft>
              <a:buSzPts val="1000"/>
              <a:tabLst>
                <a:tab pos="330200" algn="l"/>
              </a:tabLst>
            </a:pP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Là</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vùng</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thưa</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dân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nhất</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nước</a:t>
            </a:r>
            <a:r>
              <a:rPr lang="en-US" sz="2400" b="1" dirty="0">
                <a:effectLst/>
                <a:latin typeface="Tahoma" panose="020B0604030504040204" pitchFamily="34" charset="0"/>
                <a:ea typeface="Tahoma" panose="020B0604030504040204" pitchFamily="34" charset="0"/>
                <a:cs typeface="Tahoma" panose="020B0604030504040204" pitchFamily="34" charset="0"/>
              </a:rPr>
              <a:t> ta, </a:t>
            </a:r>
            <a:r>
              <a:rPr lang="en-US" sz="2400" b="1" dirty="0" err="1">
                <a:effectLst/>
                <a:latin typeface="Tahoma" panose="020B0604030504040204" pitchFamily="34" charset="0"/>
                <a:ea typeface="Tahoma" panose="020B0604030504040204" pitchFamily="34" charset="0"/>
                <a:cs typeface="Tahoma" panose="020B0604030504040204" pitchFamily="34" charset="0"/>
              </a:rPr>
              <a:t>mật</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độ</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dân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số</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khoảng</a:t>
            </a:r>
            <a:r>
              <a:rPr lang="en-US" sz="2400" b="1" dirty="0">
                <a:effectLst/>
                <a:latin typeface="Tahoma" panose="020B0604030504040204" pitchFamily="34" charset="0"/>
                <a:ea typeface="Tahoma" panose="020B0604030504040204" pitchFamily="34" charset="0"/>
                <a:cs typeface="Tahoma" panose="020B0604030504040204" pitchFamily="34" charset="0"/>
              </a:rPr>
              <a:t> 107 </a:t>
            </a:r>
            <a:r>
              <a:rPr lang="en-US" sz="2400" b="1" dirty="0" err="1">
                <a:effectLst/>
                <a:latin typeface="Tahoma" panose="020B0604030504040204" pitchFamily="34" charset="0"/>
                <a:ea typeface="Tahoma" panose="020B0604030504040204" pitchFamily="34" charset="0"/>
                <a:cs typeface="Tahoma" panose="020B0604030504040204" pitchFamily="34" charset="0"/>
              </a:rPr>
              <a:t>người</a:t>
            </a:r>
            <a:r>
              <a:rPr lang="en-US" sz="2400" b="1" dirty="0">
                <a:effectLst/>
                <a:latin typeface="Tahoma" panose="020B0604030504040204" pitchFamily="34" charset="0"/>
                <a:ea typeface="Tahoma" panose="020B0604030504040204" pitchFamily="34" charset="0"/>
                <a:cs typeface="Tahoma" panose="020B0604030504040204" pitchFamily="34" charset="0"/>
              </a:rPr>
              <a:t>/km2.</a:t>
            </a:r>
            <a:endParaRPr lang="en-US" sz="2400" dirty="0">
              <a:effectLst/>
              <a:latin typeface="Tahoma" panose="020B0604030504040204" pitchFamily="34" charset="0"/>
              <a:ea typeface="Tahoma" panose="020B0604030504040204" pitchFamily="34" charset="0"/>
              <a:cs typeface="Tahoma" panose="020B0604030504040204" pitchFamily="34" charset="0"/>
            </a:endParaRPr>
          </a:p>
          <a:p>
            <a:pPr marR="0" lvl="0">
              <a:lnSpc>
                <a:spcPct val="120000"/>
              </a:lnSpc>
              <a:spcBef>
                <a:spcPts val="0"/>
              </a:spcBef>
              <a:spcAft>
                <a:spcPts val="0"/>
              </a:spcAft>
              <a:buSzPts val="1000"/>
              <a:tabLst>
                <a:tab pos="330200" algn="l"/>
              </a:tabLst>
            </a:pP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Dân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cư</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phân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bố</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không</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đều</a:t>
            </a:r>
            <a:r>
              <a:rPr lang="en-US" sz="2400" b="1" dirty="0">
                <a:effectLst/>
                <a:latin typeface="Tahoma" panose="020B0604030504040204" pitchFamily="34" charset="0"/>
                <a:ea typeface="Tahoma" panose="020B0604030504040204" pitchFamily="34" charset="0"/>
                <a:cs typeface="Tahoma" panose="020B0604030504040204" pitchFamily="34" charset="0"/>
              </a:rPr>
              <a:t> </a:t>
            </a:r>
          </a:p>
          <a:p>
            <a:pPr marR="0" lvl="0">
              <a:lnSpc>
                <a:spcPct val="120000"/>
              </a:lnSpc>
              <a:spcBef>
                <a:spcPts val="0"/>
              </a:spcBef>
              <a:spcAft>
                <a:spcPts val="0"/>
              </a:spcAft>
              <a:buSzPts val="1000"/>
              <a:tabLst>
                <a:tab pos="330200" algn="l"/>
              </a:tabLst>
            </a:pP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Đời</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sống</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dân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cư</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còn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nhiều</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khó</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khăn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tuy</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nhiên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đang</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được</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cải</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thiện</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đáng</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dirty="0" err="1">
                <a:effectLst/>
                <a:latin typeface="Tahoma" panose="020B0604030504040204" pitchFamily="34" charset="0"/>
                <a:ea typeface="Tahoma" panose="020B0604030504040204" pitchFamily="34" charset="0"/>
                <a:cs typeface="Tahoma" panose="020B0604030504040204" pitchFamily="34" charset="0"/>
              </a:rPr>
              <a:t>kể</a:t>
            </a:r>
            <a:r>
              <a:rPr lang="en-US" sz="2400" b="1" dirty="0">
                <a:effectLst/>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287B5515-AEC0-43C7-B5FF-B3EC9FD47416}"/>
              </a:ext>
            </a:extLst>
          </p:cNvPr>
          <p:cNvSpPr txBox="1"/>
          <p:nvPr/>
        </p:nvSpPr>
        <p:spPr>
          <a:xfrm>
            <a:off x="1" y="0"/>
            <a:ext cx="12115800" cy="707886"/>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b="1" dirty="0"/>
              <a:t>III. ĐẶC ĐIỂM DÂN CƯ XÃ HỘI </a:t>
            </a:r>
          </a:p>
        </p:txBody>
      </p:sp>
      <p:pic>
        <p:nvPicPr>
          <p:cNvPr id="7" name="Picture 2" descr="Công bố kết quả chính thức và tổng kết tổng điều tra dân số và nhà ở năm  2019 | Tạp chí Tuyên giáo">
            <a:extLst>
              <a:ext uri="{FF2B5EF4-FFF2-40B4-BE49-F238E27FC236}">
                <a16:creationId xmlns:a16="http://schemas.microsoft.com/office/drawing/2014/main" id="{1C939B66-B216-4F40-913C-2B42DB2C4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639" y="946604"/>
            <a:ext cx="3983946" cy="563475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8" name="Picture 7" descr="Nhà rông lớn nhất Tây Nguyên">
            <a:extLst>
              <a:ext uri="{FF2B5EF4-FFF2-40B4-BE49-F238E27FC236}">
                <a16:creationId xmlns:a16="http://schemas.microsoft.com/office/drawing/2014/main" id="{E6AE43F1-7CBE-4F10-B870-1DE945A8516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2628" y="4610911"/>
            <a:ext cx="2612572" cy="2076987"/>
          </a:xfrm>
          <a:prstGeom prst="rect">
            <a:avLst/>
          </a:prstGeom>
          <a:noFill/>
          <a:ln>
            <a:noFill/>
          </a:ln>
        </p:spPr>
      </p:pic>
      <p:pic>
        <p:nvPicPr>
          <p:cNvPr id="9" name="Picture 8" descr="Thổ cẩm của người Ê đê tại Đắk Lắk có gì đặc biệt? | Báo Đắk Lắk">
            <a:extLst>
              <a:ext uri="{FF2B5EF4-FFF2-40B4-BE49-F238E27FC236}">
                <a16:creationId xmlns:a16="http://schemas.microsoft.com/office/drawing/2014/main" id="{A2642C89-5FBA-40C3-8562-1E364218BCF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4510" y="4610911"/>
            <a:ext cx="2808062" cy="2076987"/>
          </a:xfrm>
          <a:prstGeom prst="rect">
            <a:avLst/>
          </a:prstGeom>
          <a:noFill/>
          <a:ln>
            <a:noFill/>
          </a:ln>
        </p:spPr>
      </p:pic>
      <p:pic>
        <p:nvPicPr>
          <p:cNvPr id="10242" name="Picture 2" descr="Kinh nghiệm du lịch Tây Nguyên">
            <a:extLst>
              <a:ext uri="{FF2B5EF4-FFF2-40B4-BE49-F238E27FC236}">
                <a16:creationId xmlns:a16="http://schemas.microsoft.com/office/drawing/2014/main" id="{1C104AC5-84D2-4A67-A9B2-6C2615DDCE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171" t="3285" r="4005" b="19638"/>
          <a:stretch/>
        </p:blipFill>
        <p:spPr bwMode="auto">
          <a:xfrm>
            <a:off x="10341882" y="4574184"/>
            <a:ext cx="1773919" cy="215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98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242"/>
                                        </p:tgtEl>
                                        <p:attrNameLst>
                                          <p:attrName>style.visibility</p:attrName>
                                        </p:attrNameLst>
                                      </p:cBhvr>
                                      <p:to>
                                        <p:strVal val="visible"/>
                                      </p:to>
                                    </p:set>
                                    <p:animEffect transition="in" filter="fade">
                                      <p:cBhvr>
                                        <p:cTn id="29" dur="1000"/>
                                        <p:tgtEl>
                                          <p:spTgt spid="10242"/>
                                        </p:tgtEl>
                                      </p:cBhvr>
                                    </p:animEffect>
                                    <p:anim calcmode="lin" valueType="num">
                                      <p:cBhvr>
                                        <p:cTn id="30" dur="1000" fill="hold"/>
                                        <p:tgtEl>
                                          <p:spTgt spid="10242"/>
                                        </p:tgtEl>
                                        <p:attrNameLst>
                                          <p:attrName>ppt_x</p:attrName>
                                        </p:attrNameLst>
                                      </p:cBhvr>
                                      <p:tavLst>
                                        <p:tav tm="0">
                                          <p:val>
                                            <p:strVal val="#ppt_x"/>
                                          </p:val>
                                        </p:tav>
                                        <p:tav tm="100000">
                                          <p:val>
                                            <p:strVal val="#ppt_x"/>
                                          </p:val>
                                        </p:tav>
                                      </p:tavLst>
                                    </p:anim>
                                    <p:anim calcmode="lin" valueType="num">
                                      <p:cBhvr>
                                        <p:cTn id="31"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ông bố kết quả chính thức và tổng kết tổng điều tra dân số và nhà ở năm  2019 | Tạp chí Tuyên giáo">
            <a:extLst>
              <a:ext uri="{FF2B5EF4-FFF2-40B4-BE49-F238E27FC236}">
                <a16:creationId xmlns:a16="http://schemas.microsoft.com/office/drawing/2014/main" id="{D2E523DF-F2CA-4899-9712-780AF4226D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4" y="96520"/>
            <a:ext cx="4492625" cy="635421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EAB258-047A-4993-B81D-B01BD7EDC61F}"/>
              </a:ext>
            </a:extLst>
          </p:cNvPr>
          <p:cNvSpPr txBox="1"/>
          <p:nvPr/>
        </p:nvSpPr>
        <p:spPr>
          <a:xfrm>
            <a:off x="5365920" y="215707"/>
            <a:ext cx="3876051" cy="931089"/>
          </a:xfrm>
          <a:prstGeom prst="rect">
            <a:avLst/>
          </a:prstGeom>
          <a:solidFill>
            <a:schemeClr val="accent4"/>
          </a:solidFill>
        </p:spPr>
        <p:txBody>
          <a:bodyPr wrap="square" rtlCol="0">
            <a:spAutoFit/>
          </a:bodyPr>
          <a:lstStyle/>
          <a:p>
            <a:pPr algn="just">
              <a:lnSpc>
                <a:spcPct val="120000"/>
              </a:lnSpc>
            </a:pPr>
            <a:r>
              <a:rPr lang="en-US" sz="2400" b="1" dirty="0" err="1">
                <a:latin typeface="Tahoma" panose="020B0604030504040204" pitchFamily="34" charset="0"/>
                <a:ea typeface="Tahoma" panose="020B0604030504040204" pitchFamily="34" charset="0"/>
                <a:cs typeface="Tahoma" panose="020B0604030504040204" pitchFamily="34" charset="0"/>
              </a:rPr>
              <a:t>Tại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sao</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Tây</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Nguyên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có</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mật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độ</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dân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số</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rất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thấp</a:t>
            </a:r>
            <a:r>
              <a:rPr lang="en-US" sz="2400" b="1" dirty="0">
                <a:latin typeface="Tahoma" panose="020B0604030504040204" pitchFamily="34" charset="0"/>
                <a:ea typeface="Tahoma" panose="020B0604030504040204" pitchFamily="34" charset="0"/>
                <a:cs typeface="Tahoma" panose="020B0604030504040204" pitchFamily="34" charset="0"/>
              </a:rPr>
              <a:t>?</a:t>
            </a:r>
          </a:p>
        </p:txBody>
      </p:sp>
      <p:sp>
        <p:nvSpPr>
          <p:cNvPr id="3" name="TextBox 2">
            <a:extLst>
              <a:ext uri="{FF2B5EF4-FFF2-40B4-BE49-F238E27FC236}">
                <a16:creationId xmlns:a16="http://schemas.microsoft.com/office/drawing/2014/main" id="{6A4A4EA2-5614-4516-A9BE-89181ADF0E10}"/>
              </a:ext>
            </a:extLst>
          </p:cNvPr>
          <p:cNvSpPr txBox="1"/>
          <p:nvPr/>
        </p:nvSpPr>
        <p:spPr>
          <a:xfrm>
            <a:off x="5384800" y="1287902"/>
            <a:ext cx="3857171" cy="1200329"/>
          </a:xfrm>
          <a:prstGeom prst="rect">
            <a:avLst/>
          </a:prstGeom>
          <a:solidFill>
            <a:srgbClr val="C00000"/>
          </a:solidFill>
        </p:spPr>
        <p:txBody>
          <a:bodyPr wrap="square" rtlCol="0">
            <a:spAutoFit/>
          </a:bodyPr>
          <a:lstStyle/>
          <a:p>
            <a:pPr marL="342900" indent="-342900">
              <a:buFont typeface="Arial" panose="020B0604020202020204" pitchFamily="34" charset="0"/>
              <a:buChar char="•"/>
            </a:pP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phút</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viết</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ra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giấy</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2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nguyên</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nhân</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chính</a:t>
            </a:r>
            <a:endPar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phút</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chia </a:t>
            </a:r>
            <a:r>
              <a:rPr 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sẻ</a:t>
            </a:r>
            <a:endPar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2 Minute Timer (Nho)">
            <a:hlinkClick r:id="" action="ppaction://media"/>
            <a:extLst>
              <a:ext uri="{FF2B5EF4-FFF2-40B4-BE49-F238E27FC236}">
                <a16:creationId xmlns:a16="http://schemas.microsoft.com/office/drawing/2014/main" id="{0C448305-7F0C-4BCC-98E7-96C90C8B23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30800" y="548612"/>
            <a:ext cx="2630641" cy="1478580"/>
          </a:xfrm>
          <a:prstGeom prst="rect">
            <a:avLst/>
          </a:prstGeom>
        </p:spPr>
      </p:pic>
      <p:sp>
        <p:nvSpPr>
          <p:cNvPr id="6" name="TextBox 5">
            <a:extLst>
              <a:ext uri="{FF2B5EF4-FFF2-40B4-BE49-F238E27FC236}">
                <a16:creationId xmlns:a16="http://schemas.microsoft.com/office/drawing/2014/main" id="{8C81D1AF-4EF5-4272-94D0-FBF7604234CA}"/>
              </a:ext>
            </a:extLst>
          </p:cNvPr>
          <p:cNvSpPr txBox="1"/>
          <p:nvPr/>
        </p:nvSpPr>
        <p:spPr>
          <a:xfrm>
            <a:off x="5360420" y="2490371"/>
            <a:ext cx="6788378" cy="1817485"/>
          </a:xfrm>
          <a:prstGeom prst="rect">
            <a:avLst/>
          </a:prstGeom>
          <a:solidFill>
            <a:schemeClr val="accent5">
              <a:lumMod val="20000"/>
              <a:lumOff val="80000"/>
            </a:schemeClr>
          </a:solidFill>
        </p:spPr>
        <p:txBody>
          <a:bodyPr wrap="square" rtlCol="0">
            <a:spAutoFit/>
          </a:bodyPr>
          <a:lstStyle/>
          <a:p>
            <a:pPr marL="342900" indent="-342900">
              <a:lnSpc>
                <a:spcPct val="120000"/>
              </a:lnSpc>
              <a:buFont typeface="Wingdings" panose="05000000000000000000" pitchFamily="2" charset="2"/>
              <a:buChar char="ü"/>
            </a:pPr>
            <a:r>
              <a:rPr lang="en-US" sz="2400" b="1" dirty="0" err="1">
                <a:latin typeface="Tahoma" panose="020B0604030504040204" pitchFamily="34" charset="0"/>
                <a:ea typeface="Tahoma" panose="020B0604030504040204" pitchFamily="34" charset="0"/>
                <a:cs typeface="Tahoma" panose="020B0604030504040204" pitchFamily="34" charset="0"/>
              </a:rPr>
              <a:t>Đây</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là</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vùng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núi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địa</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hình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lại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khó</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khăn</a:t>
            </a:r>
            <a:endParaRPr lang="en-US" sz="2400" b="1"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20000"/>
              </a:lnSpc>
              <a:buFont typeface="Wingdings" panose="05000000000000000000" pitchFamily="2" charset="2"/>
              <a:buChar char="ü"/>
            </a:pPr>
            <a:r>
              <a:rPr lang="en-US" sz="2400" b="1" dirty="0" err="1">
                <a:latin typeface="Tahoma" panose="020B0604030504040204" pitchFamily="34" charset="0"/>
                <a:ea typeface="Tahoma" panose="020B0604030504040204" pitchFamily="34" charset="0"/>
                <a:cs typeface="Tahoma" panose="020B0604030504040204" pitchFamily="34" charset="0"/>
              </a:rPr>
              <a:t>Vùng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khai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thác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muộn</a:t>
            </a:r>
            <a:endParaRPr lang="en-US" sz="2400" b="1"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20000"/>
              </a:lnSpc>
              <a:buFont typeface="Wingdings" panose="05000000000000000000" pitchFamily="2" charset="2"/>
              <a:buChar char="ü"/>
            </a:pPr>
            <a:r>
              <a:rPr lang="en-US" sz="2400" b="1" dirty="0" err="1">
                <a:latin typeface="Tahoma" panose="020B0604030504040204" pitchFamily="34" charset="0"/>
                <a:ea typeface="Tahoma" panose="020B0604030504040204" pitchFamily="34" charset="0"/>
                <a:cs typeface="Tahoma" panose="020B0604030504040204" pitchFamily="34" charset="0"/>
              </a:rPr>
              <a:t>Kinh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tế</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nông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lâm</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nghiệp</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nên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dân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cư</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phân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tán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nhu</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cầu</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tập</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trung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không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lớn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8" name="Oval 7">
            <a:extLst>
              <a:ext uri="{FF2B5EF4-FFF2-40B4-BE49-F238E27FC236}">
                <a16:creationId xmlns:a16="http://schemas.microsoft.com/office/drawing/2014/main" id="{178A2831-812C-49FA-A910-613E3357118C}"/>
              </a:ext>
            </a:extLst>
          </p:cNvPr>
          <p:cNvSpPr/>
          <p:nvPr/>
        </p:nvSpPr>
        <p:spPr>
          <a:xfrm>
            <a:off x="2362200" y="3712029"/>
            <a:ext cx="794657" cy="1763485"/>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218" name="Picture 2" descr="Du lịch Tây Nguyên có gì hay? Sản phẩm du lịch đặc trưng của vùng Tây Nguyên">
            <a:extLst>
              <a:ext uri="{FF2B5EF4-FFF2-40B4-BE49-F238E27FC236}">
                <a16:creationId xmlns:a16="http://schemas.microsoft.com/office/drawing/2014/main" id="{50D7CE89-A0CD-4C53-9583-2E2847AA4D0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384800" y="4469019"/>
            <a:ext cx="3205843" cy="2137229"/>
          </a:xfrm>
          <a:prstGeom prst="rect">
            <a:avLst/>
          </a:prstGeom>
          <a:noFill/>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9220" name="Picture 4" descr="Vẻ đẹp hút khách và &quot;khó cưỡng&quot; của núi rừng Tây Nguyên">
            <a:extLst>
              <a:ext uri="{FF2B5EF4-FFF2-40B4-BE49-F238E27FC236}">
                <a16:creationId xmlns:a16="http://schemas.microsoft.com/office/drawing/2014/main" id="{0CFC81FC-D298-4A6A-954F-1880482455E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852580" y="4506684"/>
            <a:ext cx="3206832" cy="2137229"/>
          </a:xfrm>
          <a:prstGeom prst="rect">
            <a:avLst/>
          </a:prstGeom>
          <a:noFill/>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62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1000"/>
                                        <p:tgtEl>
                                          <p:spTgt spid="7170"/>
                                        </p:tgtEl>
                                      </p:cBhvr>
                                    </p:animEffect>
                                    <p:anim calcmode="lin" valueType="num">
                                      <p:cBhvr>
                                        <p:cTn id="18" dur="1000" fill="hold"/>
                                        <p:tgtEl>
                                          <p:spTgt spid="7170"/>
                                        </p:tgtEl>
                                        <p:attrNameLst>
                                          <p:attrName>ppt_x</p:attrName>
                                        </p:attrNameLst>
                                      </p:cBhvr>
                                      <p:tavLst>
                                        <p:tav tm="0">
                                          <p:val>
                                            <p:strVal val="#ppt_x"/>
                                          </p:val>
                                        </p:tav>
                                        <p:tav tm="100000">
                                          <p:val>
                                            <p:strVal val="#ppt_x"/>
                                          </p:val>
                                        </p:tav>
                                      </p:tavLst>
                                    </p:anim>
                                    <p:anim calcmode="lin" valueType="num">
                                      <p:cBhvr>
                                        <p:cTn id="19" dur="1000" fill="hold"/>
                                        <p:tgtEl>
                                          <p:spTgt spid="717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218"/>
                                        </p:tgtEl>
                                        <p:attrNameLst>
                                          <p:attrName>style.visibility</p:attrName>
                                        </p:attrNameLst>
                                      </p:cBhvr>
                                      <p:to>
                                        <p:strVal val="visible"/>
                                      </p:to>
                                    </p:set>
                                    <p:animEffect transition="in" filter="fade">
                                      <p:cBhvr>
                                        <p:cTn id="34" dur="1000"/>
                                        <p:tgtEl>
                                          <p:spTgt spid="9218"/>
                                        </p:tgtEl>
                                      </p:cBhvr>
                                    </p:animEffect>
                                    <p:anim calcmode="lin" valueType="num">
                                      <p:cBhvr>
                                        <p:cTn id="35" dur="1000" fill="hold"/>
                                        <p:tgtEl>
                                          <p:spTgt spid="9218"/>
                                        </p:tgtEl>
                                        <p:attrNameLst>
                                          <p:attrName>ppt_x</p:attrName>
                                        </p:attrNameLst>
                                      </p:cBhvr>
                                      <p:tavLst>
                                        <p:tav tm="0">
                                          <p:val>
                                            <p:strVal val="#ppt_x"/>
                                          </p:val>
                                        </p:tav>
                                        <p:tav tm="100000">
                                          <p:val>
                                            <p:strVal val="#ppt_x"/>
                                          </p:val>
                                        </p:tav>
                                      </p:tavLst>
                                    </p:anim>
                                    <p:anim calcmode="lin" valueType="num">
                                      <p:cBhvr>
                                        <p:cTn id="36" dur="1000" fill="hold"/>
                                        <p:tgtEl>
                                          <p:spTgt spid="921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220"/>
                                        </p:tgtEl>
                                        <p:attrNameLst>
                                          <p:attrName>style.visibility</p:attrName>
                                        </p:attrNameLst>
                                      </p:cBhvr>
                                      <p:to>
                                        <p:strVal val="visible"/>
                                      </p:to>
                                    </p:set>
                                    <p:animEffect transition="in" filter="fade">
                                      <p:cBhvr>
                                        <p:cTn id="39" dur="1000"/>
                                        <p:tgtEl>
                                          <p:spTgt spid="9220"/>
                                        </p:tgtEl>
                                      </p:cBhvr>
                                    </p:animEffect>
                                    <p:anim calcmode="lin" valueType="num">
                                      <p:cBhvr>
                                        <p:cTn id="40" dur="1000" fill="hold"/>
                                        <p:tgtEl>
                                          <p:spTgt spid="9220"/>
                                        </p:tgtEl>
                                        <p:attrNameLst>
                                          <p:attrName>ppt_x</p:attrName>
                                        </p:attrNameLst>
                                      </p:cBhvr>
                                      <p:tavLst>
                                        <p:tav tm="0">
                                          <p:val>
                                            <p:strVal val="#ppt_x"/>
                                          </p:val>
                                        </p:tav>
                                        <p:tav tm="100000">
                                          <p:val>
                                            <p:strVal val="#ppt_x"/>
                                          </p:val>
                                        </p:tav>
                                      </p:tavLst>
                                    </p:anim>
                                    <p:anim calcmode="lin" valueType="num">
                                      <p:cBhvr>
                                        <p:cTn id="41"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4"/>
                </p:tgtEl>
              </p:cMediaNode>
            </p:video>
          </p:childTnLst>
        </p:cTn>
      </p:par>
    </p:tnLst>
    <p:bldLst>
      <p:bldP spid="2" grpId="0" animBg="1"/>
      <p:bldP spid="3"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outdoor, building, large, snow&#10;&#10;Description automatically generated">
            <a:extLst>
              <a:ext uri="{FF2B5EF4-FFF2-40B4-BE49-F238E27FC236}">
                <a16:creationId xmlns:a16="http://schemas.microsoft.com/office/drawing/2014/main" id="{8413DFEB-7312-4D59-A72E-6FA7D3D06975}"/>
              </a:ext>
            </a:extLst>
          </p:cNvPr>
          <p:cNvPicPr>
            <a:picLocks noChangeAspect="1"/>
          </p:cNvPicPr>
          <p:nvPr/>
        </p:nvPicPr>
        <p:blipFill rotWithShape="1">
          <a:blip r:embed="rId2">
            <a:extLst>
              <a:ext uri="{28A0092B-C50C-407E-A947-70E740481C1C}">
                <a14:useLocalDpi xmlns:a14="http://schemas.microsoft.com/office/drawing/2010/main" val="0"/>
              </a:ext>
            </a:extLst>
          </a:blip>
          <a:srcRect t="14303" b="4762"/>
          <a:stretch/>
        </p:blipFill>
        <p:spPr>
          <a:xfrm>
            <a:off x="20" y="10"/>
            <a:ext cx="6095980" cy="3428990"/>
          </a:xfrm>
          <a:prstGeom prst="rect">
            <a:avLst/>
          </a:prstGeom>
        </p:spPr>
      </p:pic>
      <p:pic>
        <p:nvPicPr>
          <p:cNvPr id="5" name="Picture 4" descr="A large waterfall over a body of water&#10;&#10;Description automatically generated">
            <a:extLst>
              <a:ext uri="{FF2B5EF4-FFF2-40B4-BE49-F238E27FC236}">
                <a16:creationId xmlns:a16="http://schemas.microsoft.com/office/drawing/2014/main" id="{88CBFFE7-4A1E-4A2D-83F8-8E139AB4ADBF}"/>
              </a:ext>
            </a:extLst>
          </p:cNvPr>
          <p:cNvPicPr>
            <a:picLocks noChangeAspect="1"/>
          </p:cNvPicPr>
          <p:nvPr/>
        </p:nvPicPr>
        <p:blipFill rotWithShape="1">
          <a:blip r:embed="rId3">
            <a:extLst>
              <a:ext uri="{28A0092B-C50C-407E-A947-70E740481C1C}">
                <a14:useLocalDpi xmlns:a14="http://schemas.microsoft.com/office/drawing/2010/main" val="0"/>
              </a:ext>
            </a:extLst>
          </a:blip>
          <a:srcRect b="25000"/>
          <a:stretch/>
        </p:blipFill>
        <p:spPr>
          <a:xfrm>
            <a:off x="6096000" y="10"/>
            <a:ext cx="6096000" cy="3428990"/>
          </a:xfrm>
          <a:prstGeom prst="rect">
            <a:avLst/>
          </a:prstGeom>
        </p:spPr>
      </p:pic>
      <p:pic>
        <p:nvPicPr>
          <p:cNvPr id="6" name="Picture 5" descr="A close up of a lush green hillside&#10;&#10;Description automatically generated">
            <a:extLst>
              <a:ext uri="{FF2B5EF4-FFF2-40B4-BE49-F238E27FC236}">
                <a16:creationId xmlns:a16="http://schemas.microsoft.com/office/drawing/2014/main" id="{026BE68C-431E-4572-A486-977BF6807261}"/>
              </a:ext>
            </a:extLst>
          </p:cNvPr>
          <p:cNvPicPr>
            <a:picLocks noChangeAspect="1"/>
          </p:cNvPicPr>
          <p:nvPr/>
        </p:nvPicPr>
        <p:blipFill rotWithShape="1">
          <a:blip r:embed="rId4">
            <a:extLst>
              <a:ext uri="{28A0092B-C50C-407E-A947-70E740481C1C}">
                <a14:useLocalDpi xmlns:a14="http://schemas.microsoft.com/office/drawing/2010/main" val="0"/>
              </a:ext>
            </a:extLst>
          </a:blip>
          <a:srcRect t="10000"/>
          <a:stretch/>
        </p:blipFill>
        <p:spPr>
          <a:xfrm>
            <a:off x="20" y="3429000"/>
            <a:ext cx="6095980" cy="3429000"/>
          </a:xfrm>
          <a:prstGeom prst="rect">
            <a:avLst/>
          </a:prstGeom>
        </p:spPr>
      </p:pic>
      <p:pic>
        <p:nvPicPr>
          <p:cNvPr id="7" name="Picture 6" descr="The roof of a building&#10;&#10;Description automatically generated">
            <a:extLst>
              <a:ext uri="{FF2B5EF4-FFF2-40B4-BE49-F238E27FC236}">
                <a16:creationId xmlns:a16="http://schemas.microsoft.com/office/drawing/2014/main" id="{88D15A1C-37BC-46D3-869B-07F386C21095}"/>
              </a:ext>
            </a:extLst>
          </p:cNvPr>
          <p:cNvPicPr>
            <a:picLocks noChangeAspect="1"/>
          </p:cNvPicPr>
          <p:nvPr/>
        </p:nvPicPr>
        <p:blipFill rotWithShape="1">
          <a:blip r:embed="rId5">
            <a:extLst>
              <a:ext uri="{28A0092B-C50C-407E-A947-70E740481C1C}">
                <a14:useLocalDpi xmlns:a14="http://schemas.microsoft.com/office/drawing/2010/main" val="0"/>
              </a:ext>
            </a:extLst>
          </a:blip>
          <a:srcRect t="17582"/>
          <a:stretch/>
        </p:blipFill>
        <p:spPr>
          <a:xfrm>
            <a:off x="6096000" y="3442252"/>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a:extLst>
              <a:ext uri="{FF2B5EF4-FFF2-40B4-BE49-F238E27FC236}">
                <a16:creationId xmlns:a16="http://schemas.microsoft.com/office/drawing/2014/main" id="{0DB34EF4-3968-4B01-829C-BB0864B25DF9}"/>
              </a:ext>
            </a:extLst>
          </p:cNvPr>
          <p:cNvSpPr txBox="1">
            <a:spLocks/>
          </p:cNvSpPr>
          <p:nvPr/>
        </p:nvSpPr>
        <p:spPr>
          <a:xfrm>
            <a:off x="4029075" y="2887974"/>
            <a:ext cx="4133850" cy="1956808"/>
          </a:xfrm>
          <a:prstGeom prst="rect">
            <a:avLst/>
          </a:prstGeom>
          <a:noFill/>
          <a:effectLst>
            <a:outerShdw blurRad="50800" dist="38100" dir="16200000"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VÙNG </a:t>
            </a:r>
          </a:p>
          <a:p>
            <a:pPr algn="ctr">
              <a:lnSpc>
                <a:spcPct val="120000"/>
              </a:lnSpc>
            </a:pP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TÂY NGUYÊN</a:t>
            </a:r>
          </a:p>
        </p:txBody>
      </p:sp>
      <p:sp>
        <p:nvSpPr>
          <p:cNvPr id="11" name="Subtitle 2">
            <a:extLst>
              <a:ext uri="{FF2B5EF4-FFF2-40B4-BE49-F238E27FC236}">
                <a16:creationId xmlns:a16="http://schemas.microsoft.com/office/drawing/2014/main" id="{47C4BB3B-2934-44D2-94BD-F8C0CC53B2D4}"/>
              </a:ext>
            </a:extLst>
          </p:cNvPr>
          <p:cNvSpPr txBox="1">
            <a:spLocks/>
          </p:cNvSpPr>
          <p:nvPr/>
        </p:nvSpPr>
        <p:spPr>
          <a:xfrm>
            <a:off x="4654280" y="1840266"/>
            <a:ext cx="2883439" cy="1588734"/>
          </a:xfrm>
          <a:prstGeom prst="rect">
            <a:avLst/>
          </a:prstGeom>
          <a:effectLst>
            <a:outerShdw blurRad="50800" dist="38100" algn="l" rotWithShape="0">
              <a:prstClr val="black">
                <a:alpha val="40000"/>
              </a:prstClr>
            </a:outerShdw>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vi-VN" sz="3600" b="1" dirty="0">
                <a:solidFill>
                  <a:srgbClr val="0070C0"/>
                </a:solidFill>
                <a:latin typeface="Tahoma" panose="020B0604030504040204" pitchFamily="34" charset="0"/>
                <a:ea typeface="Tahoma" panose="020B0604030504040204" pitchFamily="34" charset="0"/>
                <a:cs typeface="Tahoma" panose="020B0604030504040204" pitchFamily="34" charset="0"/>
              </a:rPr>
              <a:t>TIẾT 38 </a:t>
            </a: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BÀI 28</a:t>
            </a:r>
          </a:p>
        </p:txBody>
      </p:sp>
    </p:spTree>
    <p:extLst>
      <p:ext uri="{BB962C8B-B14F-4D97-AF65-F5344CB8AC3E}">
        <p14:creationId xmlns:p14="http://schemas.microsoft.com/office/powerpoint/2010/main" val="4024010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F5155E2-DD58-4364-B42D-36DC056A0829}"/>
              </a:ext>
            </a:extLst>
          </p:cNvPr>
          <p:cNvGraphicFramePr>
            <a:graphicFrameLocks noGrp="1"/>
          </p:cNvGraphicFramePr>
          <p:nvPr>
            <p:extLst>
              <p:ext uri="{D42A27DB-BD31-4B8C-83A1-F6EECF244321}">
                <p14:modId xmlns:p14="http://schemas.microsoft.com/office/powerpoint/2010/main" val="697017057"/>
              </p:ext>
            </p:extLst>
          </p:nvPr>
        </p:nvGraphicFramePr>
        <p:xfrm>
          <a:off x="130629" y="159726"/>
          <a:ext cx="11495314" cy="8534400"/>
        </p:xfrm>
        <a:graphic>
          <a:graphicData uri="http://schemas.openxmlformats.org/drawingml/2006/table">
            <a:tbl>
              <a:tblPr firstRow="1" firstCol="1" lastRow="1" lastCol="1" bandRow="1" bandCol="1"/>
              <a:tblGrid>
                <a:gridCol w="11495314">
                  <a:extLst>
                    <a:ext uri="{9D8B030D-6E8A-4147-A177-3AD203B41FA5}">
                      <a16:colId xmlns:a16="http://schemas.microsoft.com/office/drawing/2014/main" val="1113840545"/>
                    </a:ext>
                  </a:extLst>
                </a:gridCol>
              </a:tblGrid>
              <a:tr h="5372394">
                <a:tc>
                  <a:txBody>
                    <a:bodyPr/>
                    <a:lstStyle/>
                    <a:p>
                      <a:pPr marL="0" marR="0" algn="just">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III. Đặc điểm dân cư:</a:t>
                      </a: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Là vùng cư trú của nhiều dân tộc ít người, là vùng thưa dân nhất nước ta nhưng phân bố rất chênh lệch trên lãnh thổ. </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Thuận lợi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Nền văn hóa giầu bản sắc thuận lợi cho phát triển du lịch.</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Khó khăn</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 Thiếu lao động, trình độ lao động chưa cao. Đời sống dân cư còn nhiều khó khăn.</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0309439"/>
                  </a:ext>
                </a:extLst>
              </a:tr>
            </a:tbl>
          </a:graphicData>
        </a:graphic>
      </p:graphicFrame>
    </p:spTree>
    <p:extLst>
      <p:ext uri="{BB962C8B-B14F-4D97-AF65-F5344CB8AC3E}">
        <p14:creationId xmlns:p14="http://schemas.microsoft.com/office/powerpoint/2010/main" val="1414156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0" name="Rectangle 72">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Bí ẩn nhà mồ Tây Nguyên - SAIGONTV - YouTube">
            <a:extLst>
              <a:ext uri="{FF2B5EF4-FFF2-40B4-BE49-F238E27FC236}">
                <a16:creationId xmlns:a16="http://schemas.microsoft.com/office/drawing/2014/main" id="{8F48CF08-6A09-4B5C-8751-B2C7E0CCC3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07" r="-1" b="-1"/>
          <a:stretch/>
        </p:blipFill>
        <p:spPr bwMode="auto">
          <a:xfrm>
            <a:off x="338328" y="338328"/>
            <a:ext cx="11548872" cy="6190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849473"/>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928A03B-91F6-411C-B9BC-03A4B8A3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597021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Không gian văn hóa Cồng chiêng Tây Nguyên | LEHOICAPHE - YouTube">
            <a:extLst>
              <a:ext uri="{FF2B5EF4-FFF2-40B4-BE49-F238E27FC236}">
                <a16:creationId xmlns:a16="http://schemas.microsoft.com/office/drawing/2014/main" id="{F474C613-FAF3-4723-AE5F-17BB82AC51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07" r="-1" b="-1"/>
          <a:stretch/>
        </p:blipFill>
        <p:spPr bwMode="auto">
          <a:xfrm>
            <a:off x="338327" y="338328"/>
            <a:ext cx="11548872"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064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C6D2A2-4FB9-4FFE-B354-388F916A97D8}"/>
              </a:ext>
            </a:extLst>
          </p:cNvPr>
          <p:cNvSpPr txBox="1"/>
          <p:nvPr/>
        </p:nvSpPr>
        <p:spPr>
          <a:xfrm>
            <a:off x="274637" y="239486"/>
            <a:ext cx="5592763" cy="707886"/>
          </a:xfrm>
          <a:prstGeom prst="rect">
            <a:avLst/>
          </a:prstGeom>
          <a:solidFill>
            <a:schemeClr val="accent5">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b="1" dirty="0"/>
              <a:t>HIỂU Ý ĐỒNG ĐỘI</a:t>
            </a:r>
          </a:p>
        </p:txBody>
      </p:sp>
      <p:sp>
        <p:nvSpPr>
          <p:cNvPr id="5" name="TextBox 4">
            <a:extLst>
              <a:ext uri="{FF2B5EF4-FFF2-40B4-BE49-F238E27FC236}">
                <a16:creationId xmlns:a16="http://schemas.microsoft.com/office/drawing/2014/main" id="{37ADF9D6-54AA-43C3-ABF6-881721B5B4A1}"/>
              </a:ext>
            </a:extLst>
          </p:cNvPr>
          <p:cNvSpPr txBox="1"/>
          <p:nvPr/>
        </p:nvSpPr>
        <p:spPr>
          <a:xfrm>
            <a:off x="363537" y="1088504"/>
            <a:ext cx="5405891" cy="5509200"/>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a:latin typeface="Tahoma" panose="020B0604030504040204" pitchFamily="34" charset="0"/>
                <a:ea typeface="Tahoma" panose="020B0604030504040204" pitchFamily="34" charset="0"/>
                <a:cs typeface="Tahoma" panose="020B0604030504040204" pitchFamily="34" charset="0"/>
              </a:rPr>
              <a:t>HƯỚNG DẪN</a:t>
            </a:r>
          </a:p>
          <a:p>
            <a:pPr marL="285750" indent="-285750">
              <a:buFont typeface="Wingdings" panose="05000000000000000000" pitchFamily="2" charset="2"/>
              <a:buChar char="v"/>
            </a:pP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Hình</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thức</a:t>
            </a: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cá</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nhân</a:t>
            </a:r>
            <a:r>
              <a:rPr lang="en-US" sz="3200" dirty="0">
                <a:latin typeface="Tahoma" panose="020B0604030504040204" pitchFamily="34" charset="0"/>
                <a:ea typeface="Tahoma" panose="020B0604030504040204" pitchFamily="34" charset="0"/>
                <a:cs typeface="Tahoma" panose="020B0604030504040204" pitchFamily="34" charset="0"/>
              </a:rPr>
              <a:t>/</a:t>
            </a:r>
            <a:r>
              <a:rPr lang="en-US" sz="3200" dirty="0" err="1">
                <a:latin typeface="Tahoma" panose="020B0604030504040204" pitchFamily="34" charset="0"/>
                <a:ea typeface="Tahoma" panose="020B0604030504040204" pitchFamily="34" charset="0"/>
                <a:cs typeface="Tahoma" panose="020B0604030504040204" pitchFamily="34" charset="0"/>
              </a:rPr>
              <a:t>nhóm</a:t>
            </a:r>
            <a:r>
              <a:rPr lang="en-US" sz="3200" dirty="0">
                <a:latin typeface="Tahoma" panose="020B0604030504040204" pitchFamily="34" charset="0"/>
                <a:ea typeface="Tahoma" panose="020B0604030504040204" pitchFamily="34" charset="0"/>
                <a:cs typeface="Tahoma" panose="020B0604030504040204" pitchFamily="34" charset="0"/>
              </a:rPr>
              <a:t> </a:t>
            </a:r>
          </a:p>
          <a:p>
            <a:pPr marL="285750" indent="-285750">
              <a:buFont typeface="Wingdings" panose="05000000000000000000" pitchFamily="2" charset="2"/>
              <a:buChar char="v"/>
            </a:pP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Yêu</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cầu</a:t>
            </a: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Có</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10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từ</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khóa</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về</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vùng</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Tây</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Nguyên</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v"/>
            </a:pP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HS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bốc</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thăm</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từ</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khóa</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gợi</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ý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cho</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các</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nhóm</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đoán</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từ</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v"/>
            </a:pP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Kết</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nối</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từ</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khóa</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để</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có</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thể</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toám</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tắt</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toàn</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bài</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v"/>
            </a:pP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Thời</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gian</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phút</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8EA48B6D-E5E3-46F3-8464-ABF40BFC12CC}"/>
              </a:ext>
            </a:extLst>
          </p:cNvPr>
          <p:cNvSpPr txBox="1"/>
          <p:nvPr/>
        </p:nvSpPr>
        <p:spPr>
          <a:xfrm>
            <a:off x="6229123" y="459918"/>
            <a:ext cx="5405891" cy="5938164"/>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20000"/>
              </a:lnSpc>
            </a:pPr>
            <a:r>
              <a:rPr lang="en-US" sz="3200" b="1" dirty="0" err="1">
                <a:latin typeface="Tahoma" panose="020B0604030504040204" pitchFamily="34" charset="0"/>
                <a:ea typeface="Tahoma" panose="020B0604030504040204" pitchFamily="34" charset="0"/>
                <a:cs typeface="Tahoma" panose="020B0604030504040204" pitchFamily="34" charset="0"/>
              </a:rPr>
              <a:t>Tây</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Nguyên</a:t>
            </a:r>
            <a:endParaRPr lang="en-US" sz="3200" b="1" dirty="0">
              <a:latin typeface="Tahoma" panose="020B0604030504040204" pitchFamily="34" charset="0"/>
              <a:ea typeface="Tahoma" panose="020B0604030504040204" pitchFamily="34" charset="0"/>
              <a:cs typeface="Tahoma" panose="020B0604030504040204" pitchFamily="34" charset="0"/>
            </a:endParaRPr>
          </a:p>
          <a:p>
            <a:pPr algn="ctr">
              <a:lnSpc>
                <a:spcPct val="120000"/>
              </a:lnSpc>
            </a:pP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Đất</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đỏ</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badan</a:t>
            </a:r>
          </a:p>
          <a:p>
            <a:pPr algn="ctr">
              <a:lnSpc>
                <a:spcPct val="120000"/>
              </a:lnSpc>
            </a:pP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Bô</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xít</a:t>
            </a:r>
            <a:endPar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20000"/>
              </a:lnSpc>
            </a:pP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Cao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nguyên</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xếp</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tầng</a:t>
            </a:r>
            <a:endPar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20000"/>
              </a:lnSpc>
            </a:pP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Đà</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Lạt</a:t>
            </a:r>
            <a:endPar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20000"/>
              </a:lnSpc>
            </a:pP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Ê-</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đê</a:t>
            </a:r>
            <a:endPar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20000"/>
              </a:lnSpc>
            </a:pP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Cồng</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chiêng</a:t>
            </a:r>
            <a:endPar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20000"/>
              </a:lnSpc>
            </a:pP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Cà</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phê</a:t>
            </a:r>
            <a:endPar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20000"/>
              </a:lnSpc>
            </a:pP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Rừng</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thông</a:t>
            </a:r>
            <a:endPar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20000"/>
              </a:lnSpc>
            </a:pP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Sông</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Đồng</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tx1"/>
                </a:solidFill>
                <a:latin typeface="Tahoma" panose="020B0604030504040204" pitchFamily="34" charset="0"/>
                <a:ea typeface="Tahoma" panose="020B0604030504040204" pitchFamily="34" charset="0"/>
                <a:cs typeface="Tahoma" panose="020B0604030504040204" pitchFamily="34" charset="0"/>
              </a:rPr>
              <a:t>Nai</a:t>
            </a:r>
            <a:endPar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4575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anim calcmode="lin" valueType="num">
                                      <p:cBhvr>
                                        <p:cTn id="8" dur="1000" fill="hold"/>
                                        <p:tgtEl>
                                          <p:spTgt spid="7">
                                            <p:bg/>
                                          </p:spTgt>
                                        </p:tgtEl>
                                        <p:attrNameLst>
                                          <p:attrName>ppt_x</p:attrName>
                                        </p:attrNameLst>
                                      </p:cBhvr>
                                      <p:tavLst>
                                        <p:tav tm="0">
                                          <p:val>
                                            <p:strVal val="#ppt_x"/>
                                          </p:val>
                                        </p:tav>
                                        <p:tav tm="100000">
                                          <p:val>
                                            <p:strVal val="#ppt_x"/>
                                          </p:val>
                                        </p:tav>
                                      </p:tavLst>
                                    </p:anim>
                                    <p:anim calcmode="lin" valueType="num">
                                      <p:cBhvr>
                                        <p:cTn id="9"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1000"/>
                                        <p:tgtEl>
                                          <p:spTgt spid="7">
                                            <p:txEl>
                                              <p:pRg st="4" end="4"/>
                                            </p:txEl>
                                          </p:spTgt>
                                        </p:tgtEl>
                                      </p:cBhvr>
                                    </p:animEffect>
                                    <p:anim calcmode="lin" valueType="num">
                                      <p:cBhvr>
                                        <p:cTn id="4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Effect transition="in" filter="fade">
                                      <p:cBhvr>
                                        <p:cTn id="49" dur="1000"/>
                                        <p:tgtEl>
                                          <p:spTgt spid="7">
                                            <p:txEl>
                                              <p:pRg st="5" end="5"/>
                                            </p:txEl>
                                          </p:spTgt>
                                        </p:tgtEl>
                                      </p:cBhvr>
                                    </p:animEffect>
                                    <p:anim calcmode="lin" valueType="num">
                                      <p:cBhvr>
                                        <p:cTn id="50"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xEl>
                                              <p:pRg st="6" end="6"/>
                                            </p:txEl>
                                          </p:spTgt>
                                        </p:tgtEl>
                                        <p:attrNameLst>
                                          <p:attrName>style.visibility</p:attrName>
                                        </p:attrNameLst>
                                      </p:cBhvr>
                                      <p:to>
                                        <p:strVal val="visible"/>
                                      </p:to>
                                    </p:set>
                                    <p:animEffect transition="in" filter="fade">
                                      <p:cBhvr>
                                        <p:cTn id="56" dur="1000"/>
                                        <p:tgtEl>
                                          <p:spTgt spid="7">
                                            <p:txEl>
                                              <p:pRg st="6" end="6"/>
                                            </p:txEl>
                                          </p:spTgt>
                                        </p:tgtEl>
                                      </p:cBhvr>
                                    </p:animEffect>
                                    <p:anim calcmode="lin" valueType="num">
                                      <p:cBhvr>
                                        <p:cTn id="57"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txEl>
                                              <p:pRg st="7" end="7"/>
                                            </p:txEl>
                                          </p:spTgt>
                                        </p:tgtEl>
                                        <p:attrNameLst>
                                          <p:attrName>style.visibility</p:attrName>
                                        </p:attrNameLst>
                                      </p:cBhvr>
                                      <p:to>
                                        <p:strVal val="visible"/>
                                      </p:to>
                                    </p:set>
                                    <p:animEffect transition="in" filter="fade">
                                      <p:cBhvr>
                                        <p:cTn id="63" dur="1000"/>
                                        <p:tgtEl>
                                          <p:spTgt spid="7">
                                            <p:txEl>
                                              <p:pRg st="7" end="7"/>
                                            </p:txEl>
                                          </p:spTgt>
                                        </p:tgtEl>
                                      </p:cBhvr>
                                    </p:animEffect>
                                    <p:anim calcmode="lin" valueType="num">
                                      <p:cBhvr>
                                        <p:cTn id="64"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7">
                                            <p:txEl>
                                              <p:pRg st="8" end="8"/>
                                            </p:txEl>
                                          </p:spTgt>
                                        </p:tgtEl>
                                        <p:attrNameLst>
                                          <p:attrName>style.visibility</p:attrName>
                                        </p:attrNameLst>
                                      </p:cBhvr>
                                      <p:to>
                                        <p:strVal val="visible"/>
                                      </p:to>
                                    </p:set>
                                    <p:animEffect transition="in" filter="fade">
                                      <p:cBhvr>
                                        <p:cTn id="70" dur="1000"/>
                                        <p:tgtEl>
                                          <p:spTgt spid="7">
                                            <p:txEl>
                                              <p:pRg st="8" end="8"/>
                                            </p:txEl>
                                          </p:spTgt>
                                        </p:tgtEl>
                                      </p:cBhvr>
                                    </p:animEffect>
                                    <p:anim calcmode="lin" valueType="num">
                                      <p:cBhvr>
                                        <p:cTn id="71"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7">
                                            <p:txEl>
                                              <p:pRg st="9" end="9"/>
                                            </p:txEl>
                                          </p:spTgt>
                                        </p:tgtEl>
                                        <p:attrNameLst>
                                          <p:attrName>style.visibility</p:attrName>
                                        </p:attrNameLst>
                                      </p:cBhvr>
                                      <p:to>
                                        <p:strVal val="visible"/>
                                      </p:to>
                                    </p:set>
                                    <p:animEffect transition="in" filter="fade">
                                      <p:cBhvr>
                                        <p:cTn id="77" dur="1000"/>
                                        <p:tgtEl>
                                          <p:spTgt spid="7">
                                            <p:txEl>
                                              <p:pRg st="9" end="9"/>
                                            </p:txEl>
                                          </p:spTgt>
                                        </p:tgtEl>
                                      </p:cBhvr>
                                    </p:animEffect>
                                    <p:anim calcmode="lin" valueType="num">
                                      <p:cBhvr>
                                        <p:cTn id="78"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A3027D-B0BD-4298-B741-7F93C1F0F070}"/>
              </a:ext>
            </a:extLst>
          </p:cNvPr>
          <p:cNvSpPr txBox="1"/>
          <p:nvPr/>
        </p:nvSpPr>
        <p:spPr>
          <a:xfrm>
            <a:off x="4897120" y="1087120"/>
            <a:ext cx="6959600" cy="3139193"/>
          </a:xfrm>
          <a:prstGeom prst="rect">
            <a:avLst/>
          </a:prstGeom>
          <a:solidFill>
            <a:schemeClr val="accent4">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a:spAutoFit/>
          </a:bodyPr>
          <a:lstStyle/>
          <a:p>
            <a:pPr marL="0" marR="0" indent="228600">
              <a:lnSpc>
                <a:spcPct val="120000"/>
              </a:lnSpc>
              <a:spcBef>
                <a:spcPts val="0"/>
              </a:spcBef>
              <a:spcAft>
                <a:spcPts val="0"/>
              </a:spcAf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Nếu</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em</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được</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đầu</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tư</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vào</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một</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lĩnh</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vực</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tại</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Tây</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Nguyên</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em</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sẽ</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chọn</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lĩnh</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vực</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nào</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2800" b="1" dirty="0">
              <a:effectLst/>
              <a:latin typeface="Tahoma" panose="020B0604030504040204" pitchFamily="34" charset="0"/>
              <a:ea typeface="Tahoma" panose="020B0604030504040204" pitchFamily="34" charset="0"/>
              <a:cs typeface="Tahoma" panose="020B0604030504040204" pitchFamily="34" charset="0"/>
            </a:endParaRPr>
          </a:p>
          <a:p>
            <a:pPr marL="0" marR="0" indent="228600">
              <a:lnSpc>
                <a:spcPct val="120000"/>
              </a:lnSpc>
              <a:spcBef>
                <a:spcPts val="0"/>
              </a:spcBef>
              <a:spcAft>
                <a:spcPts val="0"/>
              </a:spcAf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Tại</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sao</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em</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chọn</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lĩnh</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vực</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đó</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2800" b="1" dirty="0">
              <a:effectLst/>
              <a:latin typeface="Tahoma" panose="020B0604030504040204" pitchFamily="34" charset="0"/>
              <a:ea typeface="Tahoma" panose="020B0604030504040204" pitchFamily="34" charset="0"/>
              <a:cs typeface="Tahoma" panose="020B0604030504040204" pitchFamily="34" charset="0"/>
            </a:endParaRPr>
          </a:p>
          <a:p>
            <a:pPr marL="0" marR="0" indent="228600">
              <a:lnSpc>
                <a:spcPct val="120000"/>
              </a:lnSpc>
              <a:spcBef>
                <a:spcPts val="0"/>
              </a:spcBef>
              <a:spcAft>
                <a:spcPts val="0"/>
              </a:spcAf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Em</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cần</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chuẩn</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bị</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điều</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gì</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để</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có</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đáp</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ứng</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nhu</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cầu</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mới</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này</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28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F68BB355-5C8D-43B4-82D5-2C7425B13782}"/>
              </a:ext>
            </a:extLst>
          </p:cNvPr>
          <p:cNvSpPr txBox="1"/>
          <p:nvPr/>
        </p:nvSpPr>
        <p:spPr>
          <a:xfrm>
            <a:off x="4897120" y="23039"/>
            <a:ext cx="6959600" cy="769441"/>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400" b="1" dirty="0">
                <a:latin typeface="Tahoma" panose="020B0604030504040204" pitchFamily="34" charset="0"/>
                <a:ea typeface="Tahoma" panose="020B0604030504040204" pitchFamily="34" charset="0"/>
                <a:cs typeface="Tahoma" panose="020B0604030504040204" pitchFamily="34" charset="0"/>
              </a:rPr>
              <a:t>EM YÊU TÂY NGUYÊN</a:t>
            </a:r>
          </a:p>
        </p:txBody>
      </p:sp>
      <p:sp>
        <p:nvSpPr>
          <p:cNvPr id="9" name="TextBox 8">
            <a:extLst>
              <a:ext uri="{FF2B5EF4-FFF2-40B4-BE49-F238E27FC236}">
                <a16:creationId xmlns:a16="http://schemas.microsoft.com/office/drawing/2014/main" id="{7B9A93C0-980F-444B-929E-F7E63AB8F83F}"/>
              </a:ext>
            </a:extLst>
          </p:cNvPr>
          <p:cNvSpPr txBox="1"/>
          <p:nvPr/>
        </p:nvSpPr>
        <p:spPr>
          <a:xfrm>
            <a:off x="335281" y="2327011"/>
            <a:ext cx="4325480" cy="1899302"/>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20000"/>
              </a:lnSpc>
            </a:pPr>
            <a:r>
              <a:rPr lang="en-US" sz="2000" b="1" dirty="0" err="1">
                <a:latin typeface="Tahoma" panose="020B0604030504040204" pitchFamily="34" charset="0"/>
                <a:ea typeface="Tahoma" panose="020B0604030504040204" pitchFamily="34" charset="0"/>
                <a:cs typeface="Tahoma" panose="020B0604030504040204" pitchFamily="34" charset="0"/>
              </a:rPr>
              <a:t>Hoạt</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động</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20000"/>
              </a:lnSpc>
              <a:buFont typeface="Arial" panose="020B0604020202020204" pitchFamily="34" charset="0"/>
              <a:buChar char="•"/>
            </a:pP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Hình</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thức</a:t>
            </a:r>
            <a:r>
              <a:rPr lang="en-US" sz="20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cá</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nhân</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285750" indent="-285750">
              <a:lnSpc>
                <a:spcPct val="120000"/>
              </a:lnSpc>
              <a:buFont typeface="Wingdings" panose="05000000000000000000" pitchFamily="2" charset="2"/>
              <a:buChar char="v"/>
            </a:pP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Yêu</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cầu</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Đọc</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yêu</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cầu</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hoàn</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thành</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ở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nhà</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20000"/>
              </a:lnSpc>
              <a:buFont typeface="Wingdings" panose="05000000000000000000" pitchFamily="2" charset="2"/>
              <a:buChar char="v"/>
            </a:pP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Thời</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gian</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tiết</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sau</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nộp</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449257F8-D00C-44DE-AC4A-2983287D7709}"/>
              </a:ext>
            </a:extLst>
          </p:cNvPr>
          <p:cNvPicPr>
            <a:picLocks noChangeAspect="1"/>
          </p:cNvPicPr>
          <p:nvPr/>
        </p:nvPicPr>
        <p:blipFill>
          <a:blip r:embed="rId3"/>
          <a:stretch>
            <a:fillRect/>
          </a:stretch>
        </p:blipFill>
        <p:spPr>
          <a:xfrm>
            <a:off x="335280" y="331228"/>
            <a:ext cx="1888516" cy="1625600"/>
          </a:xfrm>
          <a:prstGeom prst="rect">
            <a:avLst/>
          </a:prstGeom>
        </p:spPr>
        <p:style>
          <a:lnRef idx="2">
            <a:schemeClr val="accent1"/>
          </a:lnRef>
          <a:fillRef idx="1">
            <a:schemeClr val="lt1"/>
          </a:fillRef>
          <a:effectRef idx="0">
            <a:schemeClr val="accent1"/>
          </a:effectRef>
          <a:fontRef idx="minor">
            <a:schemeClr val="dk1"/>
          </a:fontRef>
        </p:style>
      </p:pic>
      <p:pic>
        <p:nvPicPr>
          <p:cNvPr id="11" name="Picture 10">
            <a:extLst>
              <a:ext uri="{FF2B5EF4-FFF2-40B4-BE49-F238E27FC236}">
                <a16:creationId xmlns:a16="http://schemas.microsoft.com/office/drawing/2014/main" id="{8550F291-9945-4E56-87D3-76C87DB219FA}"/>
              </a:ext>
            </a:extLst>
          </p:cNvPr>
          <p:cNvPicPr>
            <a:picLocks noChangeAspect="1"/>
          </p:cNvPicPr>
          <p:nvPr/>
        </p:nvPicPr>
        <p:blipFill>
          <a:blip r:embed="rId4"/>
          <a:stretch>
            <a:fillRect/>
          </a:stretch>
        </p:blipFill>
        <p:spPr>
          <a:xfrm>
            <a:off x="2549797" y="195159"/>
            <a:ext cx="1888516" cy="1899302"/>
          </a:xfrm>
          <a:prstGeom prst="rect">
            <a:avLst/>
          </a:prstGeom>
        </p:spPr>
      </p:pic>
      <p:sp>
        <p:nvSpPr>
          <p:cNvPr id="8" name="TextBox 7">
            <a:extLst>
              <a:ext uri="{FF2B5EF4-FFF2-40B4-BE49-F238E27FC236}">
                <a16:creationId xmlns:a16="http://schemas.microsoft.com/office/drawing/2014/main" id="{DF8D89F0-E857-4C1D-BE17-A634E3FBB6C2}"/>
              </a:ext>
            </a:extLst>
          </p:cNvPr>
          <p:cNvSpPr txBox="1"/>
          <p:nvPr/>
        </p:nvSpPr>
        <p:spPr>
          <a:xfrm>
            <a:off x="6600009" y="4354516"/>
            <a:ext cx="5155915" cy="2308324"/>
          </a:xfrm>
          <a:prstGeom prst="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Tiêu</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chí</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p>
            <a:pPr algn="just"/>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N</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ội</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dung: 5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điểm</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hiện</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lí</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do,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đặc</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điểm</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sản</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phẩm</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đầu</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tư</a:t>
            </a:r>
            <a:endPar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just"/>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Hình</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thức</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1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trang</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A4,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có</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hình</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ảnh</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số</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liệu</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khoa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học</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3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điểm</a:t>
            </a:r>
            <a:endPar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just"/>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Có</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tính</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khả</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thi</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2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điểm</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13314" name="Picture 2" descr="Vẻ đẹp nguyên sơ của núi rừng Tây Nguyên- Thông tin du lịch và văn hóa Việt  Nam">
            <a:extLst>
              <a:ext uri="{FF2B5EF4-FFF2-40B4-BE49-F238E27FC236}">
                <a16:creationId xmlns:a16="http://schemas.microsoft.com/office/drawing/2014/main" id="{064201E2-7736-4BFD-BE84-FDAA6331C75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09931" y="4354516"/>
            <a:ext cx="3979039" cy="230832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Để bơ, sầu riêng, chanh dây trở thành cây làm giàu cho Tây Nguyên">
            <a:extLst>
              <a:ext uri="{FF2B5EF4-FFF2-40B4-BE49-F238E27FC236}">
                <a16:creationId xmlns:a16="http://schemas.microsoft.com/office/drawing/2014/main" id="{AFAF72BE-C57B-479D-AC33-606D0D6EE5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8313" y="4354516"/>
            <a:ext cx="2016916" cy="243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6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3316"/>
                                        </p:tgtEl>
                                        <p:attrNameLst>
                                          <p:attrName>style.visibility</p:attrName>
                                        </p:attrNameLst>
                                      </p:cBhvr>
                                      <p:to>
                                        <p:strVal val="visible"/>
                                      </p:to>
                                    </p:set>
                                    <p:animEffect transition="in" filter="fade">
                                      <p:cBhvr>
                                        <p:cTn id="39" dur="1000"/>
                                        <p:tgtEl>
                                          <p:spTgt spid="13316"/>
                                        </p:tgtEl>
                                      </p:cBhvr>
                                    </p:animEffect>
                                    <p:anim calcmode="lin" valueType="num">
                                      <p:cBhvr>
                                        <p:cTn id="40" dur="1000" fill="hold"/>
                                        <p:tgtEl>
                                          <p:spTgt spid="13316"/>
                                        </p:tgtEl>
                                        <p:attrNameLst>
                                          <p:attrName>ppt_x</p:attrName>
                                        </p:attrNameLst>
                                      </p:cBhvr>
                                      <p:tavLst>
                                        <p:tav tm="0">
                                          <p:val>
                                            <p:strVal val="#ppt_x"/>
                                          </p:val>
                                        </p:tav>
                                        <p:tav tm="100000">
                                          <p:val>
                                            <p:strVal val="#ppt_x"/>
                                          </p:val>
                                        </p:tav>
                                      </p:tavLst>
                                    </p:anim>
                                    <p:anim calcmode="lin" valueType="num">
                                      <p:cBhvr>
                                        <p:cTn id="41" dur="1000" fill="hold"/>
                                        <p:tgtEl>
                                          <p:spTgt spid="1331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3314"/>
                                        </p:tgtEl>
                                        <p:attrNameLst>
                                          <p:attrName>style.visibility</p:attrName>
                                        </p:attrNameLst>
                                      </p:cBhvr>
                                      <p:to>
                                        <p:strVal val="visible"/>
                                      </p:to>
                                    </p:set>
                                    <p:animEffect transition="in" filter="fade">
                                      <p:cBhvr>
                                        <p:cTn id="44" dur="1000"/>
                                        <p:tgtEl>
                                          <p:spTgt spid="13314"/>
                                        </p:tgtEl>
                                      </p:cBhvr>
                                    </p:animEffect>
                                    <p:anim calcmode="lin" valueType="num">
                                      <p:cBhvr>
                                        <p:cTn id="45" dur="1000" fill="hold"/>
                                        <p:tgtEl>
                                          <p:spTgt spid="13314"/>
                                        </p:tgtEl>
                                        <p:attrNameLst>
                                          <p:attrName>ppt_x</p:attrName>
                                        </p:attrNameLst>
                                      </p:cBhvr>
                                      <p:tavLst>
                                        <p:tav tm="0">
                                          <p:val>
                                            <p:strVal val="#ppt_x"/>
                                          </p:val>
                                        </p:tav>
                                        <p:tav tm="100000">
                                          <p:val>
                                            <p:strVal val="#ppt_x"/>
                                          </p:val>
                                        </p:tav>
                                      </p:tavLst>
                                    </p:anim>
                                    <p:anim calcmode="lin" valueType="num">
                                      <p:cBhvr>
                                        <p:cTn id="46"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5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ow to Write a Genuine Thank You Note - Sugar and Spice">
            <a:extLst>
              <a:ext uri="{FF2B5EF4-FFF2-40B4-BE49-F238E27FC236}">
                <a16:creationId xmlns:a16="http://schemas.microsoft.com/office/drawing/2014/main" id="{471A2CD5-40CF-4C54-8194-170E2C94DF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78" r="406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1910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73FBE2-B88B-49A0-B17A-51977FD0253C}"/>
              </a:ext>
            </a:extLst>
          </p:cNvPr>
          <p:cNvSpPr txBox="1"/>
          <p:nvPr/>
        </p:nvSpPr>
        <p:spPr>
          <a:xfrm>
            <a:off x="2068785" y="165398"/>
            <a:ext cx="7287858" cy="523220"/>
          </a:xfrm>
          <a:prstGeom prst="rect">
            <a:avLst/>
          </a:prstGeom>
          <a:noFill/>
        </p:spPr>
        <p:txBody>
          <a:bodyPr wrap="square">
            <a:spAutoFit/>
          </a:bodyPr>
          <a:lstStyle/>
          <a:p>
            <a:pPr algn="ctr"/>
            <a:r>
              <a:rPr lang="en-US" sz="2800" dirty="0" err="1">
                <a:solidFill>
                  <a:srgbClr val="C00000"/>
                </a:solidFill>
                <a:latin typeface="#9Slide07 IcielBaliho Script" pitchFamily="2" charset="0"/>
              </a:rPr>
              <a:t>Phá</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rừng</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sẽ</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gây</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hậu</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quả</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nghiêm</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trọng</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như</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thế</a:t>
            </a:r>
            <a:r>
              <a:rPr lang="en-US" sz="2800" dirty="0">
                <a:solidFill>
                  <a:srgbClr val="C00000"/>
                </a:solidFill>
                <a:latin typeface="#9Slide07 IcielBaliho Script" pitchFamily="2" charset="0"/>
              </a:rPr>
              <a:t> </a:t>
            </a:r>
            <a:r>
              <a:rPr lang="en-US" sz="2800" dirty="0" err="1">
                <a:solidFill>
                  <a:srgbClr val="C00000"/>
                </a:solidFill>
                <a:latin typeface="#9Slide07 IcielBaliho Script" pitchFamily="2" charset="0"/>
              </a:rPr>
              <a:t>nào</a:t>
            </a:r>
            <a:r>
              <a:rPr lang="en-US" sz="2800" dirty="0">
                <a:solidFill>
                  <a:srgbClr val="C00000"/>
                </a:solidFill>
                <a:latin typeface="#9Slide07 IcielBaliho Script" pitchFamily="2" charset="0"/>
              </a:rPr>
              <a:t>?</a:t>
            </a:r>
          </a:p>
        </p:txBody>
      </p:sp>
      <p:pic>
        <p:nvPicPr>
          <p:cNvPr id="4" name="Điều tra vụ phá rừng tại huyện Đắk Tô, tỉnh Kon Tum">
            <a:hlinkClick r:id="" action="ppaction://media"/>
            <a:extLst>
              <a:ext uri="{FF2B5EF4-FFF2-40B4-BE49-F238E27FC236}">
                <a16:creationId xmlns:a16="http://schemas.microsoft.com/office/drawing/2014/main" id="{7D4870F5-4A41-4BD9-B3BD-8953CEA70E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8966" y="740417"/>
            <a:ext cx="10581663" cy="5952185"/>
          </a:xfrm>
          <a:prstGeom prst="rect">
            <a:avLst/>
          </a:prstGeom>
        </p:spPr>
      </p:pic>
    </p:spTree>
    <p:extLst>
      <p:ext uri="{BB962C8B-B14F-4D97-AF65-F5344CB8AC3E}">
        <p14:creationId xmlns:p14="http://schemas.microsoft.com/office/powerpoint/2010/main" val="417357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2">
            <a:extLst>
              <a:ext uri="{FF2B5EF4-FFF2-40B4-BE49-F238E27FC236}">
                <a16:creationId xmlns:a16="http://schemas.microsoft.com/office/drawing/2014/main" id="{27CA61E8-75DA-4E16-AE3E-AE328BAFB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28600"/>
            <a:ext cx="5867400" cy="6477000"/>
          </a:xfrm>
          <a:prstGeom prst="rect">
            <a:avLst/>
          </a:prstGeom>
          <a:noFill/>
          <a:ln w="76200">
            <a:pattFill prst="solidDmnd">
              <a:fgClr>
                <a:srgbClr val="FF3300"/>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5123" name="Freeform 3">
            <a:extLst>
              <a:ext uri="{FF2B5EF4-FFF2-40B4-BE49-F238E27FC236}">
                <a16:creationId xmlns:a16="http://schemas.microsoft.com/office/drawing/2014/main" id="{9420B9C3-4980-4311-AC89-2E8504C0629C}"/>
              </a:ext>
            </a:extLst>
          </p:cNvPr>
          <p:cNvSpPr>
            <a:spLocks/>
          </p:cNvSpPr>
          <p:nvPr/>
        </p:nvSpPr>
        <p:spPr bwMode="auto">
          <a:xfrm>
            <a:off x="5778501" y="3530600"/>
            <a:ext cx="944563" cy="1638300"/>
          </a:xfrm>
          <a:custGeom>
            <a:avLst/>
            <a:gdLst>
              <a:gd name="T0" fmla="*/ 2147483647 w 595"/>
              <a:gd name="T1" fmla="*/ 2147483647 h 960"/>
              <a:gd name="T2" fmla="*/ 2147483647 w 595"/>
              <a:gd name="T3" fmla="*/ 2147483647 h 960"/>
              <a:gd name="T4" fmla="*/ 2147483647 w 595"/>
              <a:gd name="T5" fmla="*/ 2147483647 h 960"/>
              <a:gd name="T6" fmla="*/ 2147483647 w 595"/>
              <a:gd name="T7" fmla="*/ 2147483647 h 960"/>
              <a:gd name="T8" fmla="*/ 2147483647 w 595"/>
              <a:gd name="T9" fmla="*/ 2147483647 h 960"/>
              <a:gd name="T10" fmla="*/ 2147483647 w 595"/>
              <a:gd name="T11" fmla="*/ 2147483647 h 960"/>
              <a:gd name="T12" fmla="*/ 2147483647 w 595"/>
              <a:gd name="T13" fmla="*/ 2147483647 h 960"/>
              <a:gd name="T14" fmla="*/ 2147483647 w 595"/>
              <a:gd name="T15" fmla="*/ 2147483647 h 960"/>
              <a:gd name="T16" fmla="*/ 2147483647 w 595"/>
              <a:gd name="T17" fmla="*/ 2147483647 h 960"/>
              <a:gd name="T18" fmla="*/ 2147483647 w 595"/>
              <a:gd name="T19" fmla="*/ 2147483647 h 960"/>
              <a:gd name="T20" fmla="*/ 2147483647 w 595"/>
              <a:gd name="T21" fmla="*/ 2147483647 h 960"/>
              <a:gd name="T22" fmla="*/ 2147483647 w 595"/>
              <a:gd name="T23" fmla="*/ 2147483647 h 960"/>
              <a:gd name="T24" fmla="*/ 2147483647 w 595"/>
              <a:gd name="T25" fmla="*/ 2147483647 h 960"/>
              <a:gd name="T26" fmla="*/ 0 w 595"/>
              <a:gd name="T27" fmla="*/ 2147483647 h 960"/>
              <a:gd name="T28" fmla="*/ 2147483647 w 595"/>
              <a:gd name="T29" fmla="*/ 2147483647 h 960"/>
              <a:gd name="T30" fmla="*/ 2147483647 w 595"/>
              <a:gd name="T31" fmla="*/ 2147483647 h 960"/>
              <a:gd name="T32" fmla="*/ 2147483647 w 595"/>
              <a:gd name="T33" fmla="*/ 2147483647 h 960"/>
              <a:gd name="T34" fmla="*/ 2147483647 w 595"/>
              <a:gd name="T35" fmla="*/ 2147483647 h 960"/>
              <a:gd name="T36" fmla="*/ 2147483647 w 595"/>
              <a:gd name="T37" fmla="*/ 2147483647 h 960"/>
              <a:gd name="T38" fmla="*/ 2147483647 w 595"/>
              <a:gd name="T39" fmla="*/ 2147483647 h 960"/>
              <a:gd name="T40" fmla="*/ 2147483647 w 595"/>
              <a:gd name="T41" fmla="*/ 2147483647 h 960"/>
              <a:gd name="T42" fmla="*/ 2147483647 w 595"/>
              <a:gd name="T43" fmla="*/ 2147483647 h 960"/>
              <a:gd name="T44" fmla="*/ 2147483647 w 595"/>
              <a:gd name="T45" fmla="*/ 2147483647 h 960"/>
              <a:gd name="T46" fmla="*/ 2147483647 w 595"/>
              <a:gd name="T47" fmla="*/ 2147483647 h 960"/>
              <a:gd name="T48" fmla="*/ 2147483647 w 595"/>
              <a:gd name="T49" fmla="*/ 2147483647 h 960"/>
              <a:gd name="T50" fmla="*/ 2147483647 w 595"/>
              <a:gd name="T51" fmla="*/ 2147483647 h 960"/>
              <a:gd name="T52" fmla="*/ 2147483647 w 595"/>
              <a:gd name="T53" fmla="*/ 2147483647 h 960"/>
              <a:gd name="T54" fmla="*/ 2147483647 w 595"/>
              <a:gd name="T55" fmla="*/ 2147483647 h 960"/>
              <a:gd name="T56" fmla="*/ 2147483647 w 595"/>
              <a:gd name="T57" fmla="*/ 2147483647 h 960"/>
              <a:gd name="T58" fmla="*/ 2147483647 w 595"/>
              <a:gd name="T59" fmla="*/ 2147483647 h 960"/>
              <a:gd name="T60" fmla="*/ 2147483647 w 595"/>
              <a:gd name="T61" fmla="*/ 2147483647 h 960"/>
              <a:gd name="T62" fmla="*/ 2147483647 w 595"/>
              <a:gd name="T63" fmla="*/ 2147483647 h 960"/>
              <a:gd name="T64" fmla="*/ 2147483647 w 595"/>
              <a:gd name="T65" fmla="*/ 2147483647 h 960"/>
              <a:gd name="T66" fmla="*/ 2147483647 w 595"/>
              <a:gd name="T67" fmla="*/ 2147483647 h 960"/>
              <a:gd name="T68" fmla="*/ 2147483647 w 595"/>
              <a:gd name="T69" fmla="*/ 2147483647 h 960"/>
              <a:gd name="T70" fmla="*/ 2147483647 w 595"/>
              <a:gd name="T71" fmla="*/ 2147483647 h 9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95"/>
              <a:gd name="T109" fmla="*/ 0 h 960"/>
              <a:gd name="T110" fmla="*/ 595 w 595"/>
              <a:gd name="T111" fmla="*/ 960 h 96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95" h="960">
                <a:moveTo>
                  <a:pt x="129" y="0"/>
                </a:moveTo>
                <a:cubicBezTo>
                  <a:pt x="126" y="17"/>
                  <a:pt x="126" y="44"/>
                  <a:pt x="111" y="54"/>
                </a:cubicBezTo>
                <a:cubicBezTo>
                  <a:pt x="139" y="96"/>
                  <a:pt x="117" y="88"/>
                  <a:pt x="78" y="96"/>
                </a:cubicBezTo>
                <a:cubicBezTo>
                  <a:pt x="77" y="99"/>
                  <a:pt x="74" y="102"/>
                  <a:pt x="75" y="105"/>
                </a:cubicBezTo>
                <a:cubicBezTo>
                  <a:pt x="76" y="107"/>
                  <a:pt x="97" y="115"/>
                  <a:pt x="102" y="117"/>
                </a:cubicBezTo>
                <a:cubicBezTo>
                  <a:pt x="106" y="130"/>
                  <a:pt x="107" y="136"/>
                  <a:pt x="93" y="141"/>
                </a:cubicBezTo>
                <a:cubicBezTo>
                  <a:pt x="92" y="145"/>
                  <a:pt x="88" y="149"/>
                  <a:pt x="90" y="153"/>
                </a:cubicBezTo>
                <a:cubicBezTo>
                  <a:pt x="100" y="173"/>
                  <a:pt x="115" y="158"/>
                  <a:pt x="96" y="171"/>
                </a:cubicBezTo>
                <a:cubicBezTo>
                  <a:pt x="83" y="197"/>
                  <a:pt x="117" y="190"/>
                  <a:pt x="87" y="210"/>
                </a:cubicBezTo>
                <a:cubicBezTo>
                  <a:pt x="84" y="223"/>
                  <a:pt x="85" y="230"/>
                  <a:pt x="72" y="234"/>
                </a:cubicBezTo>
                <a:cubicBezTo>
                  <a:pt x="59" y="244"/>
                  <a:pt x="52" y="250"/>
                  <a:pt x="45" y="264"/>
                </a:cubicBezTo>
                <a:cubicBezTo>
                  <a:pt x="44" y="273"/>
                  <a:pt x="35" y="318"/>
                  <a:pt x="45" y="327"/>
                </a:cubicBezTo>
                <a:cubicBezTo>
                  <a:pt x="50" y="331"/>
                  <a:pt x="57" y="329"/>
                  <a:pt x="63" y="330"/>
                </a:cubicBezTo>
                <a:cubicBezTo>
                  <a:pt x="73" y="345"/>
                  <a:pt x="72" y="354"/>
                  <a:pt x="69" y="372"/>
                </a:cubicBezTo>
                <a:cubicBezTo>
                  <a:pt x="79" y="379"/>
                  <a:pt x="88" y="380"/>
                  <a:pt x="99" y="384"/>
                </a:cubicBezTo>
                <a:cubicBezTo>
                  <a:pt x="103" y="395"/>
                  <a:pt x="109" y="404"/>
                  <a:pt x="114" y="414"/>
                </a:cubicBezTo>
                <a:cubicBezTo>
                  <a:pt x="121" y="430"/>
                  <a:pt x="123" y="448"/>
                  <a:pt x="129" y="465"/>
                </a:cubicBezTo>
                <a:cubicBezTo>
                  <a:pt x="124" y="483"/>
                  <a:pt x="124" y="491"/>
                  <a:pt x="111" y="504"/>
                </a:cubicBezTo>
                <a:cubicBezTo>
                  <a:pt x="110" y="507"/>
                  <a:pt x="109" y="510"/>
                  <a:pt x="108" y="513"/>
                </a:cubicBezTo>
                <a:cubicBezTo>
                  <a:pt x="106" y="516"/>
                  <a:pt x="103" y="519"/>
                  <a:pt x="102" y="522"/>
                </a:cubicBezTo>
                <a:cubicBezTo>
                  <a:pt x="98" y="531"/>
                  <a:pt x="93" y="549"/>
                  <a:pt x="93" y="549"/>
                </a:cubicBezTo>
                <a:cubicBezTo>
                  <a:pt x="91" y="567"/>
                  <a:pt x="81" y="584"/>
                  <a:pt x="96" y="594"/>
                </a:cubicBezTo>
                <a:cubicBezTo>
                  <a:pt x="104" y="607"/>
                  <a:pt x="106" y="620"/>
                  <a:pt x="114" y="633"/>
                </a:cubicBezTo>
                <a:cubicBezTo>
                  <a:pt x="112" y="652"/>
                  <a:pt x="112" y="671"/>
                  <a:pt x="108" y="690"/>
                </a:cubicBezTo>
                <a:cubicBezTo>
                  <a:pt x="105" y="705"/>
                  <a:pt x="72" y="717"/>
                  <a:pt x="72" y="717"/>
                </a:cubicBezTo>
                <a:cubicBezTo>
                  <a:pt x="59" y="715"/>
                  <a:pt x="46" y="710"/>
                  <a:pt x="33" y="711"/>
                </a:cubicBezTo>
                <a:cubicBezTo>
                  <a:pt x="24" y="712"/>
                  <a:pt x="6" y="720"/>
                  <a:pt x="6" y="720"/>
                </a:cubicBezTo>
                <a:cubicBezTo>
                  <a:pt x="4" y="723"/>
                  <a:pt x="0" y="725"/>
                  <a:pt x="0" y="729"/>
                </a:cubicBezTo>
                <a:cubicBezTo>
                  <a:pt x="0" y="733"/>
                  <a:pt x="5" y="735"/>
                  <a:pt x="6" y="738"/>
                </a:cubicBezTo>
                <a:cubicBezTo>
                  <a:pt x="6" y="738"/>
                  <a:pt x="11" y="769"/>
                  <a:pt x="12" y="771"/>
                </a:cubicBezTo>
                <a:cubicBezTo>
                  <a:pt x="17" y="780"/>
                  <a:pt x="39" y="783"/>
                  <a:pt x="39" y="783"/>
                </a:cubicBezTo>
                <a:cubicBezTo>
                  <a:pt x="48" y="796"/>
                  <a:pt x="58" y="806"/>
                  <a:pt x="66" y="819"/>
                </a:cubicBezTo>
                <a:cubicBezTo>
                  <a:pt x="50" y="832"/>
                  <a:pt x="38" y="848"/>
                  <a:pt x="21" y="858"/>
                </a:cubicBezTo>
                <a:cubicBezTo>
                  <a:pt x="38" y="885"/>
                  <a:pt x="44" y="894"/>
                  <a:pt x="75" y="903"/>
                </a:cubicBezTo>
                <a:cubicBezTo>
                  <a:pt x="85" y="917"/>
                  <a:pt x="87" y="927"/>
                  <a:pt x="105" y="933"/>
                </a:cubicBezTo>
                <a:cubicBezTo>
                  <a:pt x="132" y="919"/>
                  <a:pt x="150" y="932"/>
                  <a:pt x="180" y="939"/>
                </a:cubicBezTo>
                <a:cubicBezTo>
                  <a:pt x="210" y="926"/>
                  <a:pt x="220" y="923"/>
                  <a:pt x="252" y="927"/>
                </a:cubicBezTo>
                <a:cubicBezTo>
                  <a:pt x="264" y="939"/>
                  <a:pt x="275" y="947"/>
                  <a:pt x="288" y="960"/>
                </a:cubicBezTo>
                <a:cubicBezTo>
                  <a:pt x="307" y="955"/>
                  <a:pt x="326" y="945"/>
                  <a:pt x="345" y="939"/>
                </a:cubicBezTo>
                <a:cubicBezTo>
                  <a:pt x="348" y="938"/>
                  <a:pt x="354" y="936"/>
                  <a:pt x="354" y="936"/>
                </a:cubicBezTo>
                <a:cubicBezTo>
                  <a:pt x="369" y="916"/>
                  <a:pt x="358" y="894"/>
                  <a:pt x="384" y="885"/>
                </a:cubicBezTo>
                <a:cubicBezTo>
                  <a:pt x="404" y="888"/>
                  <a:pt x="420" y="892"/>
                  <a:pt x="441" y="894"/>
                </a:cubicBezTo>
                <a:cubicBezTo>
                  <a:pt x="460" y="890"/>
                  <a:pt x="461" y="888"/>
                  <a:pt x="456" y="870"/>
                </a:cubicBezTo>
                <a:cubicBezTo>
                  <a:pt x="468" y="858"/>
                  <a:pt x="484" y="855"/>
                  <a:pt x="498" y="846"/>
                </a:cubicBezTo>
                <a:cubicBezTo>
                  <a:pt x="481" y="829"/>
                  <a:pt x="480" y="816"/>
                  <a:pt x="492" y="795"/>
                </a:cubicBezTo>
                <a:cubicBezTo>
                  <a:pt x="497" y="786"/>
                  <a:pt x="504" y="765"/>
                  <a:pt x="504" y="765"/>
                </a:cubicBezTo>
                <a:cubicBezTo>
                  <a:pt x="501" y="733"/>
                  <a:pt x="502" y="724"/>
                  <a:pt x="480" y="702"/>
                </a:cubicBezTo>
                <a:cubicBezTo>
                  <a:pt x="486" y="679"/>
                  <a:pt x="492" y="681"/>
                  <a:pt x="504" y="663"/>
                </a:cubicBezTo>
                <a:cubicBezTo>
                  <a:pt x="525" y="665"/>
                  <a:pt x="539" y="670"/>
                  <a:pt x="558" y="666"/>
                </a:cubicBezTo>
                <a:cubicBezTo>
                  <a:pt x="561" y="631"/>
                  <a:pt x="552" y="614"/>
                  <a:pt x="585" y="621"/>
                </a:cubicBezTo>
                <a:cubicBezTo>
                  <a:pt x="595" y="591"/>
                  <a:pt x="574" y="582"/>
                  <a:pt x="549" y="576"/>
                </a:cubicBezTo>
                <a:cubicBezTo>
                  <a:pt x="513" y="549"/>
                  <a:pt x="498" y="550"/>
                  <a:pt x="447" y="543"/>
                </a:cubicBezTo>
                <a:cubicBezTo>
                  <a:pt x="450" y="542"/>
                  <a:pt x="453" y="540"/>
                  <a:pt x="456" y="540"/>
                </a:cubicBezTo>
                <a:cubicBezTo>
                  <a:pt x="473" y="538"/>
                  <a:pt x="490" y="541"/>
                  <a:pt x="507" y="537"/>
                </a:cubicBezTo>
                <a:cubicBezTo>
                  <a:pt x="516" y="535"/>
                  <a:pt x="518" y="522"/>
                  <a:pt x="525" y="516"/>
                </a:cubicBezTo>
                <a:cubicBezTo>
                  <a:pt x="533" y="510"/>
                  <a:pt x="549" y="501"/>
                  <a:pt x="549" y="501"/>
                </a:cubicBezTo>
                <a:cubicBezTo>
                  <a:pt x="543" y="470"/>
                  <a:pt x="512" y="445"/>
                  <a:pt x="483" y="435"/>
                </a:cubicBezTo>
                <a:cubicBezTo>
                  <a:pt x="498" y="425"/>
                  <a:pt x="505" y="414"/>
                  <a:pt x="522" y="411"/>
                </a:cubicBezTo>
                <a:cubicBezTo>
                  <a:pt x="529" y="413"/>
                  <a:pt x="539" y="423"/>
                  <a:pt x="543" y="417"/>
                </a:cubicBezTo>
                <a:cubicBezTo>
                  <a:pt x="549" y="408"/>
                  <a:pt x="528" y="391"/>
                  <a:pt x="525" y="384"/>
                </a:cubicBezTo>
                <a:cubicBezTo>
                  <a:pt x="522" y="378"/>
                  <a:pt x="519" y="366"/>
                  <a:pt x="519" y="366"/>
                </a:cubicBezTo>
                <a:cubicBezTo>
                  <a:pt x="514" y="334"/>
                  <a:pt x="504" y="309"/>
                  <a:pt x="477" y="291"/>
                </a:cubicBezTo>
                <a:cubicBezTo>
                  <a:pt x="458" y="263"/>
                  <a:pt x="471" y="229"/>
                  <a:pt x="450" y="201"/>
                </a:cubicBezTo>
                <a:cubicBezTo>
                  <a:pt x="446" y="184"/>
                  <a:pt x="435" y="186"/>
                  <a:pt x="420" y="177"/>
                </a:cubicBezTo>
                <a:cubicBezTo>
                  <a:pt x="419" y="172"/>
                  <a:pt x="417" y="167"/>
                  <a:pt x="417" y="162"/>
                </a:cubicBezTo>
                <a:cubicBezTo>
                  <a:pt x="417" y="159"/>
                  <a:pt x="421" y="156"/>
                  <a:pt x="420" y="153"/>
                </a:cubicBezTo>
                <a:cubicBezTo>
                  <a:pt x="418" y="144"/>
                  <a:pt x="400" y="135"/>
                  <a:pt x="396" y="132"/>
                </a:cubicBezTo>
                <a:cubicBezTo>
                  <a:pt x="385" y="125"/>
                  <a:pt x="377" y="115"/>
                  <a:pt x="366" y="108"/>
                </a:cubicBezTo>
                <a:cubicBezTo>
                  <a:pt x="351" y="99"/>
                  <a:pt x="335" y="92"/>
                  <a:pt x="321" y="81"/>
                </a:cubicBezTo>
                <a:cubicBezTo>
                  <a:pt x="289" y="86"/>
                  <a:pt x="302" y="93"/>
                  <a:pt x="276" y="102"/>
                </a:cubicBezTo>
                <a:cubicBezTo>
                  <a:pt x="252" y="99"/>
                  <a:pt x="213" y="96"/>
                  <a:pt x="246" y="72"/>
                </a:cubicBezTo>
                <a:cubicBezTo>
                  <a:pt x="251" y="57"/>
                  <a:pt x="241" y="58"/>
                  <a:pt x="228" y="54"/>
                </a:cubicBezTo>
                <a:cubicBezTo>
                  <a:pt x="195" y="45"/>
                  <a:pt x="177" y="39"/>
                  <a:pt x="147" y="24"/>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dissolve">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FFD125-CC36-4547-9C61-B462646305A6}"/>
              </a:ext>
            </a:extLst>
          </p:cNvPr>
          <p:cNvSpPr txBox="1"/>
          <p:nvPr/>
        </p:nvSpPr>
        <p:spPr>
          <a:xfrm>
            <a:off x="0" y="0"/>
            <a:ext cx="5900057" cy="1323439"/>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571500" indent="-571500" algn="ctr">
              <a:buAutoNum type="romanUcPeriod"/>
            </a:pPr>
            <a:r>
              <a:rPr lang="en-US" sz="4000" b="1">
                <a:solidFill>
                  <a:srgbClr val="FFFF00"/>
                </a:solidFill>
                <a:latin typeface="Tahoma" panose="020B0604030504040204" pitchFamily="34" charset="0"/>
                <a:ea typeface="Tahoma" panose="020B0604030504040204" pitchFamily="34" charset="0"/>
                <a:cs typeface="Tahoma" panose="020B0604030504040204" pitchFamily="34" charset="0"/>
              </a:rPr>
              <a:t>VỊ TRÍ ĐỊA LÍ VÀ </a:t>
            </a:r>
          </a:p>
          <a:p>
            <a:pPr algn="ctr"/>
            <a:r>
              <a:rPr lang="en-US" sz="4000" b="1">
                <a:solidFill>
                  <a:srgbClr val="FFFF00"/>
                </a:solidFill>
                <a:latin typeface="Tahoma" panose="020B0604030504040204" pitchFamily="34" charset="0"/>
                <a:ea typeface="Tahoma" panose="020B0604030504040204" pitchFamily="34" charset="0"/>
                <a:cs typeface="Tahoma" panose="020B0604030504040204" pitchFamily="34" charset="0"/>
              </a:rPr>
              <a:t>PHẠM VI LÃNH THỔ </a:t>
            </a:r>
            <a:endParaRPr lang="en-US" sz="4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8B6EC43A-BC0E-47C7-9DAC-323EACDDB232}"/>
              </a:ext>
            </a:extLst>
          </p:cNvPr>
          <p:cNvSpPr txBox="1"/>
          <p:nvPr/>
        </p:nvSpPr>
        <p:spPr>
          <a:xfrm>
            <a:off x="4582886" y="1499721"/>
            <a:ext cx="4517571"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gn="just">
              <a:buFont typeface="Wingdings" panose="05000000000000000000" pitchFamily="2" charset="2"/>
              <a:buChar char="v"/>
            </a:pPr>
            <a:r>
              <a:rPr lang="en-US" sz="2400" b="1">
                <a:solidFill>
                  <a:srgbClr val="FF0000"/>
                </a:solidFill>
                <a:latin typeface="Arial" panose="020B0604020202020204" pitchFamily="34" charset="0"/>
                <a:cs typeface="Arial" panose="020B0604020202020204" pitchFamily="34" charset="0"/>
              </a:rPr>
              <a:t> Hình thức: </a:t>
            </a:r>
            <a:r>
              <a:rPr lang="en-US" sz="2400">
                <a:latin typeface="Arial" panose="020B0604020202020204" pitchFamily="34" charset="0"/>
                <a:cs typeface="Arial" panose="020B0604020202020204" pitchFamily="34" charset="0"/>
              </a:rPr>
              <a:t>Cặp</a:t>
            </a:r>
          </a:p>
          <a:p>
            <a:pPr marL="285750" indent="-285750" algn="just">
              <a:buFont typeface="Wingdings" panose="05000000000000000000" pitchFamily="2" charset="2"/>
              <a:buChar char="v"/>
            </a:pPr>
            <a:r>
              <a:rPr lang="en-US" sz="2400" b="1">
                <a:solidFill>
                  <a:srgbClr val="C00000"/>
                </a:solidFill>
                <a:latin typeface="Arial" panose="020B0604020202020204" pitchFamily="34" charset="0"/>
                <a:cs typeface="Arial" panose="020B0604020202020204" pitchFamily="34" charset="0"/>
              </a:rPr>
              <a:t>Yêu cầu: </a:t>
            </a:r>
            <a:r>
              <a:rPr lang="en-US" sz="2400">
                <a:latin typeface="Arial" panose="020B0604020202020204" pitchFamily="34" charset="0"/>
                <a:cs typeface="Arial" panose="020B0604020202020204" pitchFamily="34" charset="0"/>
              </a:rPr>
              <a:t>Dựa vào thông tin SGK, tập bản đồ/ Atlat. Hoàn thành phiếu học tập.</a:t>
            </a:r>
          </a:p>
          <a:p>
            <a:pPr marL="285750" indent="-285750" algn="just">
              <a:buFont typeface="Wingdings" panose="05000000000000000000" pitchFamily="2" charset="2"/>
              <a:buChar char="v"/>
            </a:pPr>
            <a:r>
              <a:rPr lang="en-US" sz="2400" b="1">
                <a:solidFill>
                  <a:srgbClr val="C00000"/>
                </a:solidFill>
                <a:latin typeface="Arial" panose="020B0604020202020204" pitchFamily="34" charset="0"/>
                <a:cs typeface="Arial" panose="020B0604020202020204" pitchFamily="34" charset="0"/>
              </a:rPr>
              <a:t>Thời gian: 3</a:t>
            </a:r>
            <a:r>
              <a:rPr lang="en-US" sz="2400">
                <a:latin typeface="Arial" panose="020B0604020202020204" pitchFamily="34" charset="0"/>
                <a:cs typeface="Arial" panose="020B0604020202020204" pitchFamily="34" charset="0"/>
              </a:rPr>
              <a:t> phút</a:t>
            </a:r>
            <a:endParaRPr lang="en-US" sz="2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D62D7B1-8AF6-4E51-B3FE-BE53962BDC39}"/>
              </a:ext>
            </a:extLst>
          </p:cNvPr>
          <p:cNvSpPr txBox="1"/>
          <p:nvPr/>
        </p:nvSpPr>
        <p:spPr>
          <a:xfrm>
            <a:off x="6094452" y="403860"/>
            <a:ext cx="3735348" cy="70788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000" b="1" dirty="0"/>
              <a:t>AI NHANH HƠN</a:t>
            </a:r>
          </a:p>
        </p:txBody>
      </p:sp>
      <p:graphicFrame>
        <p:nvGraphicFramePr>
          <p:cNvPr id="2" name="Table 1">
            <a:extLst>
              <a:ext uri="{FF2B5EF4-FFF2-40B4-BE49-F238E27FC236}">
                <a16:creationId xmlns:a16="http://schemas.microsoft.com/office/drawing/2014/main" id="{94649FAE-309F-4409-BDCB-8E83DFA24366}"/>
              </a:ext>
            </a:extLst>
          </p:cNvPr>
          <p:cNvGraphicFramePr>
            <a:graphicFrameLocks noGrp="1"/>
          </p:cNvGraphicFramePr>
          <p:nvPr>
            <p:extLst>
              <p:ext uri="{D42A27DB-BD31-4B8C-83A1-F6EECF244321}">
                <p14:modId xmlns:p14="http://schemas.microsoft.com/office/powerpoint/2010/main" val="1593870944"/>
              </p:ext>
            </p:extLst>
          </p:nvPr>
        </p:nvGraphicFramePr>
        <p:xfrm>
          <a:off x="4582886" y="3675963"/>
          <a:ext cx="7335422" cy="3149380"/>
        </p:xfrm>
        <a:graphic>
          <a:graphicData uri="http://schemas.openxmlformats.org/drawingml/2006/table">
            <a:tbl>
              <a:tblPr firstRow="1" firstCol="1" bandRow="1">
                <a:tableStyleId>{5C22544A-7EE6-4342-B048-85BDC9FD1C3A}</a:tableStyleId>
              </a:tblPr>
              <a:tblGrid>
                <a:gridCol w="3331807">
                  <a:extLst>
                    <a:ext uri="{9D8B030D-6E8A-4147-A177-3AD203B41FA5}">
                      <a16:colId xmlns:a16="http://schemas.microsoft.com/office/drawing/2014/main" val="1727328104"/>
                    </a:ext>
                  </a:extLst>
                </a:gridCol>
                <a:gridCol w="4003615">
                  <a:extLst>
                    <a:ext uri="{9D8B030D-6E8A-4147-A177-3AD203B41FA5}">
                      <a16:colId xmlns:a16="http://schemas.microsoft.com/office/drawing/2014/main" val="1477380599"/>
                    </a:ext>
                  </a:extLst>
                </a:gridCol>
              </a:tblGrid>
              <a:tr h="1066016">
                <a:tc>
                  <a:txBody>
                    <a:bodyPr/>
                    <a:lstStyle/>
                    <a:p>
                      <a:pPr marL="0" marR="0" algn="ctr">
                        <a:lnSpc>
                          <a:spcPct val="120000"/>
                        </a:lnSpc>
                        <a:spcBef>
                          <a:spcPts val="0"/>
                        </a:spcBef>
                        <a:spcAft>
                          <a:spcPts val="0"/>
                        </a:spcAft>
                      </a:pPr>
                      <a:r>
                        <a:rPr lang="en-US" sz="2400" dirty="0" err="1">
                          <a:effectLst/>
                          <a:latin typeface="Tahoma" panose="020B0604030504040204" pitchFamily="34" charset="0"/>
                          <a:ea typeface="Tahoma" panose="020B0604030504040204" pitchFamily="34" charset="0"/>
                          <a:cs typeface="Tahoma" panose="020B0604030504040204" pitchFamily="34" charset="0"/>
                        </a:rPr>
                        <a:t>Tiêu</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chí</a:t>
                      </a: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algn="ctr">
                        <a:lnSpc>
                          <a:spcPct val="120000"/>
                        </a:lnSpc>
                        <a:spcBef>
                          <a:spcPts val="0"/>
                        </a:spcBef>
                        <a:spcAft>
                          <a:spcPts val="0"/>
                        </a:spcAft>
                      </a:pPr>
                      <a:r>
                        <a:rPr lang="en-US" sz="2400" dirty="0" err="1">
                          <a:effectLst/>
                          <a:latin typeface="Tahoma" panose="020B0604030504040204" pitchFamily="34" charset="0"/>
                          <a:ea typeface="Tahoma" panose="020B0604030504040204" pitchFamily="34" charset="0"/>
                          <a:cs typeface="Tahoma" panose="020B0604030504040204" pitchFamily="34" charset="0"/>
                        </a:rPr>
                        <a:t>Thông</a:t>
                      </a:r>
                      <a:r>
                        <a:rPr lang="en-US" sz="2400" dirty="0">
                          <a:effectLst/>
                          <a:latin typeface="Tahoma" panose="020B0604030504040204" pitchFamily="34" charset="0"/>
                          <a:ea typeface="Tahoma" panose="020B0604030504040204" pitchFamily="34" charset="0"/>
                          <a:cs typeface="Tahoma" panose="020B0604030504040204" pitchFamily="34" charset="0"/>
                        </a:rPr>
                        <a:t> tin </a:t>
                      </a:r>
                      <a:r>
                        <a:rPr lang="en-US" sz="2400" dirty="0" err="1">
                          <a:effectLst/>
                          <a:latin typeface="Tahoma" panose="020B0604030504040204" pitchFamily="34" charset="0"/>
                          <a:ea typeface="Tahoma" panose="020B0604030504040204" pitchFamily="34" charset="0"/>
                          <a:cs typeface="Tahoma" panose="020B0604030504040204" pitchFamily="34" charset="0"/>
                        </a:rPr>
                        <a:t>vùng</a:t>
                      </a:r>
                      <a:r>
                        <a:rPr lang="en-US" sz="2400" dirty="0">
                          <a:effectLst/>
                          <a:latin typeface="Tahoma" panose="020B0604030504040204" pitchFamily="34" charset="0"/>
                          <a:ea typeface="Tahoma" panose="020B0604030504040204" pitchFamily="34" charset="0"/>
                          <a:cs typeface="Tahoma" panose="020B0604030504040204" pitchFamily="34" charset="0"/>
                        </a:rPr>
                        <a:t> </a:t>
                      </a:r>
                    </a:p>
                    <a:p>
                      <a:pPr marL="0" marR="0" algn="ctr">
                        <a:lnSpc>
                          <a:spcPct val="120000"/>
                        </a:lnSpc>
                        <a:spcBef>
                          <a:spcPts val="0"/>
                        </a:spcBef>
                        <a:spcAft>
                          <a:spcPts val="0"/>
                        </a:spcAft>
                      </a:pPr>
                      <a:r>
                        <a:rPr lang="en-US" sz="2400" dirty="0" err="1">
                          <a:effectLst/>
                          <a:latin typeface="Tahoma" panose="020B0604030504040204" pitchFamily="34" charset="0"/>
                          <a:ea typeface="Tahoma" panose="020B0604030504040204" pitchFamily="34" charset="0"/>
                          <a:cs typeface="Tahoma" panose="020B0604030504040204" pitchFamily="34" charset="0"/>
                        </a:rPr>
                        <a:t>Tây</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Nguyên</a:t>
                      </a: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347849793"/>
                  </a:ext>
                </a:extLst>
              </a:tr>
              <a:tr h="520841">
                <a:tc>
                  <a:txBody>
                    <a:bodyPr/>
                    <a:lstStyle/>
                    <a:p>
                      <a:pPr marL="0" marR="0">
                        <a:lnSpc>
                          <a:spcPct val="120000"/>
                        </a:lnSpc>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Diện tích vùng</a:t>
                      </a:r>
                    </a:p>
                  </a:txBody>
                  <a:tcPr marL="68580" marR="68580" marT="0" marB="0"/>
                </a:tc>
                <a:tc>
                  <a:txBody>
                    <a:bodyPr/>
                    <a:lstStyle/>
                    <a:p>
                      <a:pPr marL="0" marR="0">
                        <a:lnSpc>
                          <a:spcPct val="120000"/>
                        </a:lnSpc>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tc>
                <a:extLst>
                  <a:ext uri="{0D108BD9-81ED-4DB2-BD59-A6C34878D82A}">
                    <a16:rowId xmlns:a16="http://schemas.microsoft.com/office/drawing/2014/main" val="2445896724"/>
                  </a:ext>
                </a:extLst>
              </a:tr>
              <a:tr h="520841">
                <a:tc>
                  <a:txBody>
                    <a:bodyPr/>
                    <a:lstStyle/>
                    <a:p>
                      <a:pPr marL="0" marR="0">
                        <a:lnSpc>
                          <a:spcPct val="120000"/>
                        </a:lnSpc>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Tiếp giáp các vùng</a:t>
                      </a:r>
                    </a:p>
                  </a:txBody>
                  <a:tcPr marL="68580" marR="68580" marT="0" marB="0"/>
                </a:tc>
                <a:tc>
                  <a:txBody>
                    <a:bodyPr/>
                    <a:lstStyle/>
                    <a:p>
                      <a:pPr marL="0" marR="0">
                        <a:lnSpc>
                          <a:spcPct val="120000"/>
                        </a:lnSpc>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 </a:t>
                      </a: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926931323"/>
                  </a:ext>
                </a:extLst>
              </a:tr>
              <a:tr h="520841">
                <a:tc>
                  <a:txBody>
                    <a:bodyPr/>
                    <a:lstStyle/>
                    <a:p>
                      <a:pPr marL="0" marR="0">
                        <a:lnSpc>
                          <a:spcPct val="120000"/>
                        </a:lnSpc>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Gồm các tỉnh thành</a:t>
                      </a:r>
                    </a:p>
                  </a:txBody>
                  <a:tcPr marL="68580" marR="68580" marT="0" marB="0"/>
                </a:tc>
                <a:tc>
                  <a:txBody>
                    <a:bodyPr/>
                    <a:lstStyle/>
                    <a:p>
                      <a:pPr marL="0" marR="0">
                        <a:lnSpc>
                          <a:spcPct val="120000"/>
                        </a:lnSpc>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 </a:t>
                      </a: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4293976667"/>
                  </a:ext>
                </a:extLst>
              </a:tr>
              <a:tr h="520841">
                <a:tc>
                  <a:txBody>
                    <a:bodyPr/>
                    <a:lstStyle/>
                    <a:p>
                      <a:pPr marL="0" marR="0">
                        <a:lnSpc>
                          <a:spcPct val="120000"/>
                        </a:lnSpc>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Ý nghĩa của vị trí</a:t>
                      </a: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120000"/>
                        </a:lnSpc>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tc>
                <a:extLst>
                  <a:ext uri="{0D108BD9-81ED-4DB2-BD59-A6C34878D82A}">
                    <a16:rowId xmlns:a16="http://schemas.microsoft.com/office/drawing/2014/main" val="2174947331"/>
                  </a:ext>
                </a:extLst>
              </a:tr>
            </a:tbl>
          </a:graphicData>
        </a:graphic>
      </p:graphicFrame>
      <p:pic>
        <p:nvPicPr>
          <p:cNvPr id="11" name="3 Minute Timer (Nho)">
            <a:hlinkClick r:id="" action="ppaction://media"/>
            <a:extLst>
              <a:ext uri="{FF2B5EF4-FFF2-40B4-BE49-F238E27FC236}">
                <a16:creationId xmlns:a16="http://schemas.microsoft.com/office/drawing/2014/main" id="{DAA5B8C8-5E49-48AB-8095-E1EEA59E29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24195" y="253134"/>
            <a:ext cx="1805166" cy="1009337"/>
          </a:xfrm>
          <a:prstGeom prst="rect">
            <a:avLst/>
          </a:prstGeom>
        </p:spPr>
      </p:pic>
      <p:pic>
        <p:nvPicPr>
          <p:cNvPr id="15" name="Picture 14" descr="Map&#10;&#10;Description automatically generated">
            <a:extLst>
              <a:ext uri="{FF2B5EF4-FFF2-40B4-BE49-F238E27FC236}">
                <a16:creationId xmlns:a16="http://schemas.microsoft.com/office/drawing/2014/main" id="{A3779D21-7BF5-40F9-952B-2A31EE59C13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8316" y="1340167"/>
            <a:ext cx="4310743" cy="5517833"/>
          </a:xfrm>
          <a:prstGeom prst="rect">
            <a:avLst/>
          </a:prstGeom>
        </p:spPr>
      </p:pic>
      <p:pic>
        <p:nvPicPr>
          <p:cNvPr id="2050" name="Picture 2" descr="Student Cartoon 2400*1930 transprent Png Free Download - Public Relations,  Text, Happiness. - CleanPNG / KissPNG">
            <a:extLst>
              <a:ext uri="{FF2B5EF4-FFF2-40B4-BE49-F238E27FC236}">
                <a16:creationId xmlns:a16="http://schemas.microsoft.com/office/drawing/2014/main" id="{334295D1-AE9B-42EF-96D5-6E80D6B8A0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8111" y="1499721"/>
            <a:ext cx="2381250" cy="191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84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1000"/>
                                        <p:tgtEl>
                                          <p:spTgt spid="2050"/>
                                        </p:tgtEl>
                                      </p:cBhvr>
                                    </p:animEffect>
                                    <p:anim calcmode="lin" valueType="num">
                                      <p:cBhvr>
                                        <p:cTn id="30" dur="1000" fill="hold"/>
                                        <p:tgtEl>
                                          <p:spTgt spid="2050"/>
                                        </p:tgtEl>
                                        <p:attrNameLst>
                                          <p:attrName>ppt_x</p:attrName>
                                        </p:attrNameLst>
                                      </p:cBhvr>
                                      <p:tavLst>
                                        <p:tav tm="0">
                                          <p:val>
                                            <p:strVal val="#ppt_x"/>
                                          </p:val>
                                        </p:tav>
                                        <p:tav tm="100000">
                                          <p:val>
                                            <p:strVal val="#ppt_x"/>
                                          </p:val>
                                        </p:tav>
                                      </p:tavLst>
                                    </p:anim>
                                    <p:anim calcmode="lin" valueType="num">
                                      <p:cBhvr>
                                        <p:cTn id="3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11"/>
                </p:tgtEl>
              </p:cMediaNode>
            </p:video>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43" name="Group 47">
            <a:extLst>
              <a:ext uri="{FF2B5EF4-FFF2-40B4-BE49-F238E27FC236}">
                <a16:creationId xmlns:a16="http://schemas.microsoft.com/office/drawing/2014/main" id="{366A767F-85EC-4D62-98CF-5A3E403E98D2}"/>
              </a:ext>
            </a:extLst>
          </p:cNvPr>
          <p:cNvGraphicFramePr>
            <a:graphicFrameLocks noGrp="1"/>
          </p:cNvGraphicFramePr>
          <p:nvPr/>
        </p:nvGraphicFramePr>
        <p:xfrm>
          <a:off x="1676400" y="777876"/>
          <a:ext cx="8610600" cy="5851527"/>
        </p:xfrm>
        <a:graphic>
          <a:graphicData uri="http://schemas.openxmlformats.org/drawingml/2006/table">
            <a:tbl>
              <a:tblPr/>
              <a:tblGrid>
                <a:gridCol w="3968750">
                  <a:extLst>
                    <a:ext uri="{9D8B030D-6E8A-4147-A177-3AD203B41FA5}">
                      <a16:colId xmlns:a16="http://schemas.microsoft.com/office/drawing/2014/main" val="20000"/>
                    </a:ext>
                  </a:extLst>
                </a:gridCol>
                <a:gridCol w="2395538">
                  <a:extLst>
                    <a:ext uri="{9D8B030D-6E8A-4147-A177-3AD203B41FA5}">
                      <a16:colId xmlns:a16="http://schemas.microsoft.com/office/drawing/2014/main" val="20001"/>
                    </a:ext>
                  </a:extLst>
                </a:gridCol>
                <a:gridCol w="2246312">
                  <a:extLst>
                    <a:ext uri="{9D8B030D-6E8A-4147-A177-3AD203B41FA5}">
                      <a16:colId xmlns:a16="http://schemas.microsoft.com/office/drawing/2014/main" val="20002"/>
                    </a:ext>
                  </a:extLst>
                </a:gridCol>
              </a:tblGrid>
              <a:tr h="108743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rgbClr val="111111"/>
                          </a:solidFill>
                          <a:effectLst>
                            <a:outerShdw blurRad="38100" dist="38100" dir="2700000" algn="tl">
                              <a:srgbClr val="C0C0C0"/>
                            </a:outerShdw>
                          </a:effectLst>
                          <a:latin typeface="Arial" charset="0"/>
                          <a:cs typeface="Arial" charset="0"/>
                        </a:rPr>
                        <a:t>Vùng kinh tế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rgbClr val="111111"/>
                          </a:solidFill>
                          <a:effectLst>
                            <a:outerShdw blurRad="38100" dist="38100" dir="2700000" algn="tl">
                              <a:srgbClr val="C0C0C0"/>
                            </a:outerShdw>
                          </a:effectLst>
                          <a:latin typeface="Arial" charset="0"/>
                          <a:cs typeface="Arial" charset="0"/>
                        </a:rPr>
                        <a:t>Diện tích    (Km</a:t>
                      </a:r>
                      <a:r>
                        <a:rPr kumimoji="0" lang="en-US" sz="2400" b="1" i="0" u="none" strike="noStrike" cap="none" normalizeH="0" baseline="30000">
                          <a:ln>
                            <a:noFill/>
                          </a:ln>
                          <a:solidFill>
                            <a:srgbClr val="111111"/>
                          </a:solidFill>
                          <a:effectLst>
                            <a:outerShdw blurRad="38100" dist="38100" dir="2700000" algn="tl">
                              <a:srgbClr val="C0C0C0"/>
                            </a:outerShdw>
                          </a:effectLst>
                          <a:latin typeface="Arial" charset="0"/>
                          <a:cs typeface="Arial" charset="0"/>
                        </a:rPr>
                        <a:t>2</a:t>
                      </a:r>
                      <a:r>
                        <a:rPr kumimoji="0" lang="en-US" sz="2400" b="1" i="0" u="none" strike="noStrike" cap="none" normalizeH="0" baseline="0">
                          <a:ln>
                            <a:noFill/>
                          </a:ln>
                          <a:solidFill>
                            <a:srgbClr val="111111"/>
                          </a:solidFill>
                          <a:effectLst>
                            <a:outerShdw blurRad="38100" dist="38100" dir="2700000" algn="tl">
                              <a:srgbClr val="C0C0C0"/>
                            </a:outerShdw>
                          </a:effectLst>
                          <a:latin typeface="Arial" charset="0"/>
                          <a:cs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rgbClr val="111111"/>
                          </a:solidFill>
                          <a:effectLst>
                            <a:outerShdw blurRad="38100" dist="38100" dir="2700000" algn="tl">
                              <a:srgbClr val="C0C0C0"/>
                            </a:outerShdw>
                          </a:effectLst>
                          <a:latin typeface="Arial" charset="0"/>
                          <a:cs typeface="Arial" charset="0"/>
                        </a:rPr>
                        <a:t>Dân số (triệu người)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118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rgbClr val="111111"/>
                          </a:solidFill>
                          <a:effectLst>
                            <a:outerShdw blurRad="38100" dist="38100" dir="2700000" algn="tl">
                              <a:srgbClr val="C0C0C0"/>
                            </a:outerShdw>
                          </a:effectLst>
                          <a:latin typeface="Arial" charset="0"/>
                          <a:cs typeface="Arial" charset="0"/>
                        </a:rPr>
                        <a:t>Trung du và MNBB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rgbClr val="111111"/>
                          </a:solidFill>
                          <a:effectLst>
                            <a:outerShdw blurRad="38100" dist="38100" dir="2700000" algn="tl">
                              <a:srgbClr val="C0C0C0"/>
                            </a:outerShdw>
                          </a:effectLst>
                          <a:latin typeface="Arial" charset="0"/>
                          <a:cs typeface="Arial" charset="0"/>
                        </a:rPr>
                        <a:t>95 226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rgbClr val="111111"/>
                          </a:solidFill>
                          <a:effectLst>
                            <a:outerShdw blurRad="38100" dist="38100" dir="2700000" algn="tl">
                              <a:srgbClr val="C0C0C0"/>
                            </a:outerShdw>
                          </a:effectLst>
                          <a:latin typeface="Arial" charset="0"/>
                          <a:cs typeface="Arial" charset="0"/>
                        </a:rPr>
                        <a:t>11,8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rgbClr val="111111"/>
                          </a:solidFill>
                          <a:effectLst>
                            <a:outerShdw blurRad="38100" dist="38100" dir="2700000" algn="tl">
                              <a:srgbClr val="C0C0C0"/>
                            </a:outerShdw>
                          </a:effectLst>
                          <a:latin typeface="Arial" charset="0"/>
                          <a:cs typeface="Arial" charset="0"/>
                        </a:rPr>
                        <a:t> ĐB sông Hồng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rgbClr val="111111"/>
                          </a:solidFill>
                          <a:effectLst>
                            <a:outerShdw blurRad="38100" dist="38100" dir="2700000" algn="tl">
                              <a:srgbClr val="C0C0C0"/>
                            </a:outerShdw>
                          </a:effectLst>
                          <a:latin typeface="Arial" charset="0"/>
                          <a:cs typeface="Arial" charset="0"/>
                        </a:rPr>
                        <a:t>21 060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rgbClr val="111111"/>
                          </a:solidFill>
                          <a:effectLst>
                            <a:outerShdw blurRad="38100" dist="38100" dir="2700000" algn="tl">
                              <a:srgbClr val="C0C0C0"/>
                            </a:outerShdw>
                          </a:effectLst>
                          <a:latin typeface="Arial" charset="0"/>
                          <a:cs typeface="Arial" charset="0"/>
                        </a:rPr>
                        <a:t>20,9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rgbClr val="111111"/>
                          </a:solidFill>
                          <a:effectLst>
                            <a:outerShdw blurRad="38100" dist="38100" dir="2700000" algn="tl">
                              <a:srgbClr val="C0C0C0"/>
                            </a:outerShdw>
                          </a:effectLst>
                          <a:latin typeface="Arial" charset="0"/>
                          <a:cs typeface="Arial" charset="0"/>
                        </a:rPr>
                        <a:t>Bắc Trung Bộ</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rgbClr val="111111"/>
                          </a:solidFill>
                          <a:effectLst>
                            <a:outerShdw blurRad="38100" dist="38100" dir="2700000" algn="tl">
                              <a:srgbClr val="C0C0C0"/>
                            </a:outerShdw>
                          </a:effectLst>
                          <a:latin typeface="Arial" charset="0"/>
                          <a:cs typeface="Arial" charset="0"/>
                        </a:rPr>
                        <a:t>51 456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rgbClr val="111111"/>
                          </a:solidFill>
                          <a:effectLst>
                            <a:outerShdw blurRad="38100" dist="38100" dir="2700000" algn="tl">
                              <a:srgbClr val="C0C0C0"/>
                            </a:outerShdw>
                          </a:effectLst>
                          <a:latin typeface="Arial" charset="0"/>
                          <a:cs typeface="Arial" charset="0"/>
                        </a:rPr>
                        <a:t>10,5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312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rgbClr val="111111"/>
                          </a:solidFill>
                          <a:effectLst>
                            <a:outerShdw blurRad="38100" dist="38100" dir="2700000" algn="tl">
                              <a:srgbClr val="C0C0C0"/>
                            </a:outerShdw>
                          </a:effectLst>
                          <a:latin typeface="Arial" charset="0"/>
                          <a:cs typeface="Arial" charset="0"/>
                        </a:rPr>
                        <a:t>Duyên hải Nam Trung Bộ</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rgbClr val="111111"/>
                          </a:solidFill>
                          <a:effectLst>
                            <a:outerShdw blurRad="38100" dist="38100" dir="2700000" algn="tl">
                              <a:srgbClr val="C0C0C0"/>
                            </a:outerShdw>
                          </a:effectLst>
                          <a:latin typeface="Arial" charset="0"/>
                          <a:cs typeface="Arial" charset="0"/>
                        </a:rPr>
                        <a:t>44 377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rgbClr val="111111"/>
                          </a:solidFill>
                          <a:effectLst>
                            <a:outerShdw blurRad="38100" dist="38100" dir="2700000" algn="tl">
                              <a:srgbClr val="C0C0C0"/>
                            </a:outerShdw>
                          </a:effectLst>
                          <a:latin typeface="Arial" charset="0"/>
                          <a:cs typeface="Arial" charset="0"/>
                        </a:rPr>
                        <a:t>9,2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C0C0C0"/>
                            </a:outerShdw>
                          </a:effectLst>
                          <a:latin typeface="Arial" charset="0"/>
                          <a:cs typeface="Arial" charset="0"/>
                        </a:rPr>
                        <a:t>Tây Nguyên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C0C0C0"/>
                            </a:outerShdw>
                          </a:effectLst>
                          <a:latin typeface="Arial" charset="0"/>
                          <a:cs typeface="Arial" charset="0"/>
                        </a:rPr>
                        <a:t>54 641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C0C0C0"/>
                            </a:outerShdw>
                          </a:effectLst>
                          <a:latin typeface="Arial" charset="0"/>
                          <a:cs typeface="Arial" charset="0"/>
                        </a:rPr>
                        <a:t>5,6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1118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rgbClr val="111111"/>
                          </a:solidFill>
                          <a:effectLst>
                            <a:outerShdw blurRad="38100" dist="38100" dir="2700000" algn="tl">
                              <a:srgbClr val="C0C0C0"/>
                            </a:outerShdw>
                          </a:effectLst>
                          <a:latin typeface="Arial" charset="0"/>
                          <a:cs typeface="Arial" charset="0"/>
                        </a:rPr>
                        <a:t>Đông Nam Bộ</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rgbClr val="111111"/>
                          </a:solidFill>
                          <a:effectLst>
                            <a:outerShdw blurRad="38100" dist="38100" dir="2700000" algn="tl">
                              <a:srgbClr val="C0C0C0"/>
                            </a:outerShdw>
                          </a:effectLst>
                          <a:latin typeface="Arial" charset="0"/>
                          <a:cs typeface="Arial" charset="0"/>
                        </a:rPr>
                        <a:t>23 591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rgbClr val="111111"/>
                          </a:solidFill>
                          <a:effectLst>
                            <a:outerShdw blurRad="38100" dist="38100" dir="2700000" algn="tl">
                              <a:srgbClr val="C0C0C0"/>
                            </a:outerShdw>
                          </a:effectLst>
                          <a:latin typeface="Arial" charset="0"/>
                          <a:cs typeface="Arial" charset="0"/>
                        </a:rPr>
                        <a:t>16,1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3978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rgbClr val="111111"/>
                          </a:solidFill>
                          <a:effectLst>
                            <a:outerShdw blurRad="38100" dist="38100" dir="2700000" algn="tl">
                              <a:srgbClr val="C0C0C0"/>
                            </a:outerShdw>
                          </a:effectLst>
                          <a:latin typeface="Arial" charset="0"/>
                          <a:cs typeface="Arial" charset="0"/>
                        </a:rPr>
                        <a:t>Đồng bằng sông Cửu Long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rgbClr val="111111"/>
                          </a:solidFill>
                          <a:effectLst>
                            <a:outerShdw blurRad="38100" dist="38100" dir="2700000" algn="tl">
                              <a:srgbClr val="C0C0C0"/>
                            </a:outerShdw>
                          </a:effectLst>
                          <a:latin typeface="Arial" charset="0"/>
                          <a:cs typeface="Arial" charset="0"/>
                        </a:rPr>
                        <a:t>40 816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a:ln>
                            <a:noFill/>
                          </a:ln>
                          <a:solidFill>
                            <a:srgbClr val="111111"/>
                          </a:solidFill>
                          <a:effectLst>
                            <a:outerShdw blurRad="38100" dist="38100" dir="2700000" algn="tl">
                              <a:srgbClr val="C0C0C0"/>
                            </a:outerShdw>
                          </a:effectLst>
                          <a:latin typeface="Arial" charset="0"/>
                          <a:cs typeface="Arial" charset="0"/>
                        </a:rPr>
                        <a:t>17,6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5160" name="Text Box 42">
            <a:extLst>
              <a:ext uri="{FF2B5EF4-FFF2-40B4-BE49-F238E27FC236}">
                <a16:creationId xmlns:a16="http://schemas.microsoft.com/office/drawing/2014/main" id="{4505CC1F-48DB-4FCE-AC03-85D9FB4C0E16}"/>
              </a:ext>
            </a:extLst>
          </p:cNvPr>
          <p:cNvSpPr txBox="1">
            <a:spLocks noChangeArrowheads="1"/>
          </p:cNvSpPr>
          <p:nvPr/>
        </p:nvSpPr>
        <p:spPr bwMode="auto">
          <a:xfrm>
            <a:off x="1524000" y="228600"/>
            <a:ext cx="876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i="1">
                <a:solidFill>
                  <a:srgbClr val="000066"/>
                </a:solidFill>
              </a:rPr>
              <a:t>Bảng số liệu thống kê các vùng kinh tế Việt Nam - 2015</a:t>
            </a:r>
          </a:p>
        </p:txBody>
      </p:sp>
      <p:sp>
        <p:nvSpPr>
          <p:cNvPr id="4139" name="Text Box 43">
            <a:extLst>
              <a:ext uri="{FF2B5EF4-FFF2-40B4-BE49-F238E27FC236}">
                <a16:creationId xmlns:a16="http://schemas.microsoft.com/office/drawing/2014/main" id="{C4DE1886-91F5-4F53-BA2A-14ADEA17AABC}"/>
              </a:ext>
            </a:extLst>
          </p:cNvPr>
          <p:cNvSpPr txBox="1">
            <a:spLocks noChangeArrowheads="1"/>
          </p:cNvSpPr>
          <p:nvPr/>
        </p:nvSpPr>
        <p:spPr bwMode="auto">
          <a:xfrm>
            <a:off x="1676400" y="4572000"/>
            <a:ext cx="3962400" cy="457200"/>
          </a:xfrm>
          <a:prstGeom prst="rect">
            <a:avLst/>
          </a:prstGeom>
          <a:noFill/>
          <a:ln>
            <a:noFill/>
          </a:ln>
          <a:effectLst/>
        </p:spPr>
        <p:txBody>
          <a:bodyPr>
            <a:spAutoFit/>
          </a:bodyPr>
          <a:lstStyle/>
          <a:p>
            <a:pPr>
              <a:spcBef>
                <a:spcPct val="50000"/>
              </a:spcBef>
              <a:defRPr/>
            </a:pPr>
            <a:r>
              <a:rPr lang="en-US" sz="2400" b="1">
                <a:solidFill>
                  <a:srgbClr val="FF3300"/>
                </a:solidFill>
                <a:effectLst>
                  <a:outerShdw blurRad="38100" dist="38100" dir="2700000" algn="tl">
                    <a:srgbClr val="C0C0C0"/>
                  </a:outerShdw>
                </a:effectLst>
                <a:latin typeface="Arial" charset="0"/>
                <a:cs typeface="Arial" charset="0"/>
              </a:rPr>
              <a:t>Tây Nguyên</a:t>
            </a:r>
          </a:p>
        </p:txBody>
      </p:sp>
      <p:sp>
        <p:nvSpPr>
          <p:cNvPr id="4140" name="Text Box 44">
            <a:extLst>
              <a:ext uri="{FF2B5EF4-FFF2-40B4-BE49-F238E27FC236}">
                <a16:creationId xmlns:a16="http://schemas.microsoft.com/office/drawing/2014/main" id="{4D5CEBCC-7C07-4596-B0CC-89DB5EB81872}"/>
              </a:ext>
            </a:extLst>
          </p:cNvPr>
          <p:cNvSpPr txBox="1">
            <a:spLocks noChangeArrowheads="1"/>
          </p:cNvSpPr>
          <p:nvPr/>
        </p:nvSpPr>
        <p:spPr bwMode="auto">
          <a:xfrm>
            <a:off x="5667375" y="4572000"/>
            <a:ext cx="2362200" cy="457200"/>
          </a:xfrm>
          <a:prstGeom prst="rect">
            <a:avLst/>
          </a:prstGeom>
          <a:noFill/>
          <a:ln>
            <a:noFill/>
          </a:ln>
          <a:effectLst/>
        </p:spPr>
        <p:txBody>
          <a:bodyPr>
            <a:spAutoFit/>
          </a:bodyPr>
          <a:lstStyle/>
          <a:p>
            <a:pPr algn="ctr">
              <a:spcBef>
                <a:spcPct val="50000"/>
              </a:spcBef>
              <a:defRPr/>
            </a:pPr>
            <a:r>
              <a:rPr lang="en-US" sz="2400" b="1">
                <a:solidFill>
                  <a:srgbClr val="FF3300"/>
                </a:solidFill>
                <a:effectLst>
                  <a:outerShdw blurRad="38100" dist="38100" dir="2700000" algn="tl">
                    <a:srgbClr val="C0C0C0"/>
                  </a:outerShdw>
                </a:effectLst>
                <a:latin typeface="Arial" charset="0"/>
                <a:cs typeface="Arial" charset="0"/>
              </a:rPr>
              <a:t>54 641</a:t>
            </a:r>
          </a:p>
        </p:txBody>
      </p:sp>
      <p:sp>
        <p:nvSpPr>
          <p:cNvPr id="4141" name="Text Box 45">
            <a:extLst>
              <a:ext uri="{FF2B5EF4-FFF2-40B4-BE49-F238E27FC236}">
                <a16:creationId xmlns:a16="http://schemas.microsoft.com/office/drawing/2014/main" id="{FCEF65A2-4BBF-40B1-A2DF-B930354A544D}"/>
              </a:ext>
            </a:extLst>
          </p:cNvPr>
          <p:cNvSpPr txBox="1">
            <a:spLocks noChangeArrowheads="1"/>
          </p:cNvSpPr>
          <p:nvPr/>
        </p:nvSpPr>
        <p:spPr bwMode="auto">
          <a:xfrm>
            <a:off x="8015288" y="4572000"/>
            <a:ext cx="2286000" cy="457200"/>
          </a:xfrm>
          <a:prstGeom prst="rect">
            <a:avLst/>
          </a:prstGeom>
          <a:noFill/>
          <a:ln>
            <a:noFill/>
          </a:ln>
          <a:effectLst/>
        </p:spPr>
        <p:txBody>
          <a:bodyPr>
            <a:spAutoFit/>
          </a:bodyPr>
          <a:lstStyle/>
          <a:p>
            <a:pPr algn="ctr">
              <a:spcBef>
                <a:spcPct val="20000"/>
              </a:spcBef>
              <a:buFont typeface="Wingdings" pitchFamily="2" charset="2"/>
              <a:buNone/>
              <a:defRPr/>
            </a:pPr>
            <a:r>
              <a:rPr lang="en-US" sz="2400" b="1">
                <a:solidFill>
                  <a:srgbClr val="FF3300"/>
                </a:solidFill>
                <a:effectLst>
                  <a:outerShdw blurRad="38100" dist="38100" dir="2700000" algn="tl">
                    <a:srgbClr val="C0C0C0"/>
                  </a:outerShdw>
                </a:effectLst>
                <a:latin typeface="Arial" charset="0"/>
                <a:cs typeface="Arial" charset="0"/>
              </a:rPr>
              <a:t>5,6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2CF7830-E2A5-4FC4-A55D-CC0425622F20}"/>
              </a:ext>
            </a:extLst>
          </p:cNvPr>
          <p:cNvSpPr txBox="1"/>
          <p:nvPr/>
        </p:nvSpPr>
        <p:spPr>
          <a:xfrm>
            <a:off x="139700" y="44244"/>
            <a:ext cx="11912599" cy="619785"/>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lnSpc>
                <a:spcPct val="120000"/>
              </a:lnSpc>
            </a:pPr>
            <a:r>
              <a:rPr lang="en-US" sz="3200" b="1" dirty="0">
                <a:solidFill>
                  <a:srgbClr val="FFFF00"/>
                </a:solidFill>
                <a:latin typeface="Tahoma" panose="020B0604030504040204" pitchFamily="34" charset="0"/>
                <a:ea typeface="Tahoma" panose="020B0604030504040204" pitchFamily="34" charset="0"/>
                <a:cs typeface="Tahoma" panose="020B0604030504040204" pitchFamily="34" charset="0"/>
              </a:rPr>
              <a:t>I. VỊ TRÍ ĐỊA LÍ VÀ PHẠM VI LÃNH THỔ </a:t>
            </a:r>
          </a:p>
        </p:txBody>
      </p:sp>
      <p:pic>
        <p:nvPicPr>
          <p:cNvPr id="17" name="Picture 16">
            <a:extLst>
              <a:ext uri="{FF2B5EF4-FFF2-40B4-BE49-F238E27FC236}">
                <a16:creationId xmlns:a16="http://schemas.microsoft.com/office/drawing/2014/main" id="{298C4551-95E2-4BA6-AFCA-3A9D7982978E}"/>
              </a:ext>
            </a:extLst>
          </p:cNvPr>
          <p:cNvPicPr>
            <a:picLocks noChangeAspect="1"/>
          </p:cNvPicPr>
          <p:nvPr/>
        </p:nvPicPr>
        <p:blipFill>
          <a:blip r:embed="rId2"/>
          <a:stretch>
            <a:fillRect/>
          </a:stretch>
        </p:blipFill>
        <p:spPr>
          <a:xfrm>
            <a:off x="0" y="987341"/>
            <a:ext cx="4028518" cy="5572784"/>
          </a:xfrm>
          <a:prstGeom prst="rect">
            <a:avLst/>
          </a:prstGeom>
        </p:spPr>
      </p:pic>
      <p:sp>
        <p:nvSpPr>
          <p:cNvPr id="3" name="Rectangle: Rounded Corners 2">
            <a:extLst>
              <a:ext uri="{FF2B5EF4-FFF2-40B4-BE49-F238E27FC236}">
                <a16:creationId xmlns:a16="http://schemas.microsoft.com/office/drawing/2014/main" id="{F5FB3201-C2D8-44A1-9B46-561FB498E8DF}"/>
              </a:ext>
            </a:extLst>
          </p:cNvPr>
          <p:cNvSpPr/>
          <p:nvPr/>
        </p:nvSpPr>
        <p:spPr>
          <a:xfrm>
            <a:off x="1012371" y="3925911"/>
            <a:ext cx="1687285" cy="1658460"/>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18" name="Table 17">
            <a:extLst>
              <a:ext uri="{FF2B5EF4-FFF2-40B4-BE49-F238E27FC236}">
                <a16:creationId xmlns:a16="http://schemas.microsoft.com/office/drawing/2014/main" id="{0BE0E69B-C0D3-4E8D-BDE9-4B8009137D1A}"/>
              </a:ext>
            </a:extLst>
          </p:cNvPr>
          <p:cNvGraphicFramePr>
            <a:graphicFrameLocks noGrp="1"/>
          </p:cNvGraphicFramePr>
          <p:nvPr>
            <p:extLst>
              <p:ext uri="{D42A27DB-BD31-4B8C-83A1-F6EECF244321}">
                <p14:modId xmlns:p14="http://schemas.microsoft.com/office/powerpoint/2010/main" val="3138406070"/>
              </p:ext>
            </p:extLst>
          </p:nvPr>
        </p:nvGraphicFramePr>
        <p:xfrm>
          <a:off x="4228153" y="987341"/>
          <a:ext cx="7824146" cy="5663829"/>
        </p:xfrm>
        <a:graphic>
          <a:graphicData uri="http://schemas.openxmlformats.org/drawingml/2006/table">
            <a:tbl>
              <a:tblPr firstRow="1" firstCol="1" bandRow="1">
                <a:tableStyleId>{5C22544A-7EE6-4342-B048-85BDC9FD1C3A}</a:tableStyleId>
              </a:tblPr>
              <a:tblGrid>
                <a:gridCol w="3553789">
                  <a:extLst>
                    <a:ext uri="{9D8B030D-6E8A-4147-A177-3AD203B41FA5}">
                      <a16:colId xmlns:a16="http://schemas.microsoft.com/office/drawing/2014/main" val="1727328104"/>
                    </a:ext>
                  </a:extLst>
                </a:gridCol>
                <a:gridCol w="4270357">
                  <a:extLst>
                    <a:ext uri="{9D8B030D-6E8A-4147-A177-3AD203B41FA5}">
                      <a16:colId xmlns:a16="http://schemas.microsoft.com/office/drawing/2014/main" val="1477380599"/>
                    </a:ext>
                  </a:extLst>
                </a:gridCol>
              </a:tblGrid>
              <a:tr h="1281574">
                <a:tc>
                  <a:txBody>
                    <a:bodyPr/>
                    <a:lstStyle/>
                    <a:p>
                      <a:pPr marL="0" marR="0" algn="ctr">
                        <a:lnSpc>
                          <a:spcPct val="120000"/>
                        </a:lnSpc>
                        <a:spcBef>
                          <a:spcPts val="0"/>
                        </a:spcBef>
                        <a:spcAft>
                          <a:spcPts val="0"/>
                        </a:spcAft>
                      </a:pPr>
                      <a:r>
                        <a:rPr lang="en-US" sz="2800" dirty="0" err="1">
                          <a:effectLst/>
                          <a:latin typeface="Tahoma" panose="020B0604030504040204" pitchFamily="34" charset="0"/>
                          <a:ea typeface="Tahoma" panose="020B0604030504040204" pitchFamily="34" charset="0"/>
                          <a:cs typeface="Tahoma" panose="020B0604030504040204" pitchFamily="34" charset="0"/>
                        </a:rPr>
                        <a:t>Tiêu</a:t>
                      </a:r>
                      <a:r>
                        <a:rPr lang="en-US" sz="2800" dirty="0">
                          <a:effectLst/>
                          <a:latin typeface="Tahoma" panose="020B0604030504040204" pitchFamily="34" charset="0"/>
                          <a:ea typeface="Tahoma" panose="020B0604030504040204" pitchFamily="34" charset="0"/>
                          <a:cs typeface="Tahoma" panose="020B0604030504040204" pitchFamily="34" charset="0"/>
                        </a:rPr>
                        <a:t> </a:t>
                      </a:r>
                      <a:r>
                        <a:rPr lang="en-US" sz="2800" dirty="0" err="1">
                          <a:effectLst/>
                          <a:latin typeface="Tahoma" panose="020B0604030504040204" pitchFamily="34" charset="0"/>
                          <a:ea typeface="Tahoma" panose="020B0604030504040204" pitchFamily="34" charset="0"/>
                          <a:cs typeface="Tahoma" panose="020B0604030504040204" pitchFamily="34" charset="0"/>
                        </a:rPr>
                        <a:t>chí</a:t>
                      </a:r>
                      <a:endParaRPr lang="en-US" sz="28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algn="ctr">
                        <a:lnSpc>
                          <a:spcPct val="120000"/>
                        </a:lnSpc>
                        <a:spcBef>
                          <a:spcPts val="0"/>
                        </a:spcBef>
                        <a:spcAft>
                          <a:spcPts val="0"/>
                        </a:spcAft>
                      </a:pPr>
                      <a:r>
                        <a:rPr lang="en-US" sz="2800" dirty="0" err="1">
                          <a:effectLst/>
                          <a:latin typeface="Tahoma" panose="020B0604030504040204" pitchFamily="34" charset="0"/>
                          <a:ea typeface="Tahoma" panose="020B0604030504040204" pitchFamily="34" charset="0"/>
                          <a:cs typeface="Tahoma" panose="020B0604030504040204" pitchFamily="34" charset="0"/>
                        </a:rPr>
                        <a:t>Thông</a:t>
                      </a:r>
                      <a:r>
                        <a:rPr lang="en-US" sz="2800" dirty="0">
                          <a:effectLst/>
                          <a:latin typeface="Tahoma" panose="020B0604030504040204" pitchFamily="34" charset="0"/>
                          <a:ea typeface="Tahoma" panose="020B0604030504040204" pitchFamily="34" charset="0"/>
                          <a:cs typeface="Tahoma" panose="020B0604030504040204" pitchFamily="34" charset="0"/>
                        </a:rPr>
                        <a:t> tin </a:t>
                      </a:r>
                      <a:r>
                        <a:rPr lang="en-US" sz="2800" dirty="0" err="1">
                          <a:effectLst/>
                          <a:latin typeface="Tahoma" panose="020B0604030504040204" pitchFamily="34" charset="0"/>
                          <a:ea typeface="Tahoma" panose="020B0604030504040204" pitchFamily="34" charset="0"/>
                          <a:cs typeface="Tahoma" panose="020B0604030504040204" pitchFamily="34" charset="0"/>
                        </a:rPr>
                        <a:t>vùng</a:t>
                      </a:r>
                      <a:r>
                        <a:rPr lang="en-US" sz="2800" dirty="0">
                          <a:effectLst/>
                          <a:latin typeface="Tahoma" panose="020B0604030504040204" pitchFamily="34" charset="0"/>
                          <a:ea typeface="Tahoma" panose="020B0604030504040204" pitchFamily="34" charset="0"/>
                          <a:cs typeface="Tahoma" panose="020B0604030504040204" pitchFamily="34" charset="0"/>
                        </a:rPr>
                        <a:t> </a:t>
                      </a:r>
                    </a:p>
                    <a:p>
                      <a:pPr marL="0" marR="0" algn="ctr">
                        <a:lnSpc>
                          <a:spcPct val="120000"/>
                        </a:lnSpc>
                        <a:spcBef>
                          <a:spcPts val="0"/>
                        </a:spcBef>
                        <a:spcAft>
                          <a:spcPts val="0"/>
                        </a:spcAft>
                      </a:pPr>
                      <a:r>
                        <a:rPr lang="en-US" sz="2800" dirty="0" err="1">
                          <a:effectLst/>
                          <a:latin typeface="Tahoma" panose="020B0604030504040204" pitchFamily="34" charset="0"/>
                          <a:ea typeface="Tahoma" panose="020B0604030504040204" pitchFamily="34" charset="0"/>
                          <a:cs typeface="Tahoma" panose="020B0604030504040204" pitchFamily="34" charset="0"/>
                        </a:rPr>
                        <a:t>Tây</a:t>
                      </a:r>
                      <a:r>
                        <a:rPr lang="en-US" sz="2800" dirty="0">
                          <a:effectLst/>
                          <a:latin typeface="Tahoma" panose="020B0604030504040204" pitchFamily="34" charset="0"/>
                          <a:ea typeface="Tahoma" panose="020B0604030504040204" pitchFamily="34" charset="0"/>
                          <a:cs typeface="Tahoma" panose="020B0604030504040204" pitchFamily="34" charset="0"/>
                        </a:rPr>
                        <a:t> </a:t>
                      </a:r>
                      <a:r>
                        <a:rPr lang="en-US" sz="2800" dirty="0" err="1">
                          <a:effectLst/>
                          <a:latin typeface="Tahoma" panose="020B0604030504040204" pitchFamily="34" charset="0"/>
                          <a:ea typeface="Tahoma" panose="020B0604030504040204" pitchFamily="34" charset="0"/>
                          <a:cs typeface="Tahoma" panose="020B0604030504040204" pitchFamily="34" charset="0"/>
                        </a:rPr>
                        <a:t>Nguyên</a:t>
                      </a:r>
                      <a:endParaRPr lang="en-US" sz="28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1347849793"/>
                  </a:ext>
                </a:extLst>
              </a:tr>
              <a:tr h="626159">
                <a:tc>
                  <a:txBody>
                    <a:bodyPr/>
                    <a:lstStyle/>
                    <a:p>
                      <a:pPr marL="0" marR="0" algn="ctr">
                        <a:lnSpc>
                          <a:spcPct val="120000"/>
                        </a:lnSpc>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Diện tích vùng</a:t>
                      </a:r>
                    </a:p>
                  </a:txBody>
                  <a:tcPr marL="68580" marR="68580" marT="0" marB="0" anchor="ctr"/>
                </a:tc>
                <a:tc>
                  <a:txBody>
                    <a:bodyPr/>
                    <a:lstStyle/>
                    <a:p>
                      <a:pPr marL="0" marR="0">
                        <a:lnSpc>
                          <a:spcPct val="120000"/>
                        </a:lnSpc>
                        <a:spcBef>
                          <a:spcPts val="0"/>
                        </a:spcBef>
                        <a:spcAft>
                          <a:spcPts val="0"/>
                        </a:spcAft>
                      </a:pPr>
                      <a:endParaRPr lang="en-US" sz="24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2445896724"/>
                  </a:ext>
                </a:extLst>
              </a:tr>
              <a:tr h="998608">
                <a:tc>
                  <a:txBody>
                    <a:bodyPr/>
                    <a:lstStyle/>
                    <a:p>
                      <a:pPr marL="0" marR="0" algn="ctr">
                        <a:lnSpc>
                          <a:spcPct val="120000"/>
                        </a:lnSpc>
                        <a:spcBef>
                          <a:spcPts val="0"/>
                        </a:spcBef>
                        <a:spcAft>
                          <a:spcPts val="0"/>
                        </a:spcAft>
                      </a:pPr>
                      <a:r>
                        <a:rPr lang="en-US" sz="2400" dirty="0" err="1">
                          <a:effectLst/>
                          <a:latin typeface="Tahoma" panose="020B0604030504040204" pitchFamily="34" charset="0"/>
                          <a:ea typeface="Tahoma" panose="020B0604030504040204" pitchFamily="34" charset="0"/>
                          <a:cs typeface="Tahoma" panose="020B0604030504040204" pitchFamily="34" charset="0"/>
                        </a:rPr>
                        <a:t>Tiếp</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giáp</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các</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vùng</a:t>
                      </a: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a:lnSpc>
                          <a:spcPct val="120000"/>
                        </a:lnSpc>
                        <a:spcBef>
                          <a:spcPts val="0"/>
                        </a:spcBef>
                        <a:spcAft>
                          <a:spcPts val="0"/>
                        </a:spcAft>
                      </a:pPr>
                      <a:endParaRPr lang="en-US" sz="24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1926931323"/>
                  </a:ext>
                </a:extLst>
              </a:tr>
              <a:tr h="998608">
                <a:tc>
                  <a:txBody>
                    <a:bodyPr/>
                    <a:lstStyle/>
                    <a:p>
                      <a:pPr marL="0" marR="0" algn="ctr">
                        <a:lnSpc>
                          <a:spcPct val="120000"/>
                        </a:lnSpc>
                        <a:spcBef>
                          <a:spcPts val="0"/>
                        </a:spcBef>
                        <a:spcAft>
                          <a:spcPts val="0"/>
                        </a:spcAft>
                      </a:pPr>
                      <a:r>
                        <a:rPr lang="en-US" sz="2400">
                          <a:effectLst/>
                          <a:latin typeface="Tahoma" panose="020B0604030504040204" pitchFamily="34" charset="0"/>
                          <a:ea typeface="Tahoma" panose="020B0604030504040204" pitchFamily="34" charset="0"/>
                          <a:cs typeface="Tahoma" panose="020B0604030504040204" pitchFamily="34" charset="0"/>
                        </a:rPr>
                        <a:t>Gồm các tỉnh thành</a:t>
                      </a:r>
                    </a:p>
                  </a:txBody>
                  <a:tcPr marL="68580" marR="68580" marT="0" marB="0" anchor="ctr"/>
                </a:tc>
                <a:tc>
                  <a:txBody>
                    <a:bodyPr/>
                    <a:lstStyle/>
                    <a:p>
                      <a:pPr marL="0" marR="0">
                        <a:lnSpc>
                          <a:spcPct val="120000"/>
                        </a:lnSpc>
                        <a:spcBef>
                          <a:spcPts val="0"/>
                        </a:spcBef>
                        <a:spcAft>
                          <a:spcPts val="0"/>
                        </a:spcAft>
                      </a:pPr>
                      <a:endParaRPr lang="en-US" sz="24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4293976667"/>
                  </a:ext>
                </a:extLst>
              </a:tr>
              <a:tr h="1758880">
                <a:tc>
                  <a:txBody>
                    <a:bodyPr/>
                    <a:lstStyle/>
                    <a:p>
                      <a:pPr marL="0" marR="0" algn="ctr">
                        <a:lnSpc>
                          <a:spcPct val="120000"/>
                        </a:lnSpc>
                        <a:spcBef>
                          <a:spcPts val="0"/>
                        </a:spcBef>
                        <a:spcAft>
                          <a:spcPts val="0"/>
                        </a:spcAft>
                      </a:pPr>
                      <a:r>
                        <a:rPr lang="en-US" sz="2400" dirty="0">
                          <a:effectLst/>
                          <a:latin typeface="Tahoma" panose="020B0604030504040204" pitchFamily="34" charset="0"/>
                          <a:ea typeface="Tahoma" panose="020B0604030504040204" pitchFamily="34" charset="0"/>
                          <a:cs typeface="Tahoma" panose="020B0604030504040204" pitchFamily="34" charset="0"/>
                        </a:rPr>
                        <a:t>Ý </a:t>
                      </a:r>
                      <a:r>
                        <a:rPr lang="en-US" sz="2400" dirty="0" err="1">
                          <a:effectLst/>
                          <a:latin typeface="Tahoma" panose="020B0604030504040204" pitchFamily="34" charset="0"/>
                          <a:ea typeface="Tahoma" panose="020B0604030504040204" pitchFamily="34" charset="0"/>
                          <a:cs typeface="Tahoma" panose="020B0604030504040204" pitchFamily="34" charset="0"/>
                        </a:rPr>
                        <a:t>nghĩa</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của</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vị</a:t>
                      </a:r>
                      <a:r>
                        <a:rPr lang="en-US" sz="2400" dirty="0">
                          <a:effectLst/>
                          <a:latin typeface="Tahoma" panose="020B0604030504040204" pitchFamily="34" charset="0"/>
                          <a:ea typeface="Tahoma" panose="020B0604030504040204" pitchFamily="34" charset="0"/>
                          <a:cs typeface="Tahoma" panose="020B0604030504040204" pitchFamily="34" charset="0"/>
                        </a:rPr>
                        <a:t> </a:t>
                      </a:r>
                      <a:r>
                        <a:rPr lang="en-US" sz="2400" dirty="0" err="1">
                          <a:effectLst/>
                          <a:latin typeface="Tahoma" panose="020B0604030504040204" pitchFamily="34" charset="0"/>
                          <a:ea typeface="Tahoma" panose="020B0604030504040204" pitchFamily="34" charset="0"/>
                          <a:cs typeface="Tahoma" panose="020B0604030504040204" pitchFamily="34" charset="0"/>
                        </a:rPr>
                        <a:t>trí</a:t>
                      </a: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endParaRPr lang="en-US" sz="32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2174947331"/>
                  </a:ext>
                </a:extLst>
              </a:tr>
            </a:tbl>
          </a:graphicData>
        </a:graphic>
      </p:graphicFrame>
      <p:pic>
        <p:nvPicPr>
          <p:cNvPr id="4" name="Picture 3">
            <a:extLst>
              <a:ext uri="{FF2B5EF4-FFF2-40B4-BE49-F238E27FC236}">
                <a16:creationId xmlns:a16="http://schemas.microsoft.com/office/drawing/2014/main" id="{34A531E9-3E7A-4C25-895E-0CB7AF797B78}"/>
              </a:ext>
            </a:extLst>
          </p:cNvPr>
          <p:cNvPicPr>
            <a:picLocks noChangeAspect="1"/>
          </p:cNvPicPr>
          <p:nvPr/>
        </p:nvPicPr>
        <p:blipFill>
          <a:blip r:embed="rId3"/>
          <a:stretch>
            <a:fillRect/>
          </a:stretch>
        </p:blipFill>
        <p:spPr>
          <a:xfrm>
            <a:off x="7767797" y="2220686"/>
            <a:ext cx="4284502" cy="4393800"/>
          </a:xfrm>
          <a:prstGeom prst="rect">
            <a:avLst/>
          </a:prstGeom>
        </p:spPr>
      </p:pic>
    </p:spTree>
    <p:extLst>
      <p:ext uri="{BB962C8B-B14F-4D97-AF65-F5344CB8AC3E}">
        <p14:creationId xmlns:p14="http://schemas.microsoft.com/office/powerpoint/2010/main" val="117405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1A9352F-DB8D-40E1-A4C0-5B83CCC0F432}"/>
              </a:ext>
            </a:extLst>
          </p:cNvPr>
          <p:cNvGraphicFramePr>
            <a:graphicFrameLocks noGrp="1"/>
          </p:cNvGraphicFramePr>
          <p:nvPr>
            <p:extLst>
              <p:ext uri="{D42A27DB-BD31-4B8C-83A1-F6EECF244321}">
                <p14:modId xmlns:p14="http://schemas.microsoft.com/office/powerpoint/2010/main" val="3130045440"/>
              </p:ext>
            </p:extLst>
          </p:nvPr>
        </p:nvGraphicFramePr>
        <p:xfrm>
          <a:off x="185057" y="251460"/>
          <a:ext cx="11821886" cy="6606540"/>
        </p:xfrm>
        <a:graphic>
          <a:graphicData uri="http://schemas.openxmlformats.org/drawingml/2006/table">
            <a:tbl>
              <a:tblPr firstRow="1" firstCol="1" lastRow="1" lastCol="1" bandRow="1" bandCol="1"/>
              <a:tblGrid>
                <a:gridCol w="11821886">
                  <a:extLst>
                    <a:ext uri="{9D8B030D-6E8A-4147-A177-3AD203B41FA5}">
                      <a16:colId xmlns:a16="http://schemas.microsoft.com/office/drawing/2014/main" val="1225637748"/>
                    </a:ext>
                  </a:extLst>
                </a:gridCol>
              </a:tblGrid>
              <a:tr h="6606540">
                <a:tc>
                  <a:txBody>
                    <a:bodyPr/>
                    <a:lstStyle/>
                    <a:p>
                      <a:pPr marL="0" marR="0" algn="just">
                        <a:spcBef>
                          <a:spcPts val="0"/>
                        </a:spcBef>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I. Vị trí – giới hạn lãnh thổ.</a:t>
                      </a:r>
                      <a:endParaRPr lang="en-US" sz="38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3800" b="1" i="1">
                          <a:effectLst/>
                          <a:latin typeface="Times New Roman" panose="02020603050405020304" pitchFamily="18" charset="0"/>
                          <a:ea typeface="Times New Roman" panose="02020603050405020304" pitchFamily="18" charset="0"/>
                          <a:cs typeface="Times New Roman" panose="02020603050405020304" pitchFamily="18" charset="0"/>
                        </a:rPr>
                        <a:t>* Vị trí</a:t>
                      </a:r>
                      <a:r>
                        <a:rPr lang="en-US" sz="3800">
                          <a:effectLst/>
                          <a:latin typeface="Times New Roman" panose="02020603050405020304" pitchFamily="18" charset="0"/>
                          <a:ea typeface="Times New Roman" panose="02020603050405020304" pitchFamily="18" charset="0"/>
                          <a:cs typeface="Times New Roman" panose="02020603050405020304" pitchFamily="18" charset="0"/>
                        </a:rPr>
                        <a:t> : </a:t>
                      </a:r>
                    </a:p>
                    <a:p>
                      <a:pPr marL="571500" marR="0" indent="-571500" algn="just">
                        <a:spcBef>
                          <a:spcPts val="0"/>
                        </a:spcBef>
                        <a:spcAft>
                          <a:spcPts val="0"/>
                        </a:spcAft>
                        <a:buFontTx/>
                        <a:buChar char="-"/>
                      </a:pPr>
                      <a:r>
                        <a:rPr lang="en-US" sz="3800">
                          <a:effectLst/>
                          <a:latin typeface="Times New Roman" panose="02020603050405020304" pitchFamily="18" charset="0"/>
                          <a:ea typeface="Times New Roman" panose="02020603050405020304" pitchFamily="18" charset="0"/>
                          <a:cs typeface="Times New Roman" panose="02020603050405020304" pitchFamily="18" charset="0"/>
                        </a:rPr>
                        <a:t>Là vùng duy nhất không giáp biển. </a:t>
                      </a:r>
                    </a:p>
                    <a:p>
                      <a:pPr marL="571500" marR="0" indent="-571500" algn="just">
                        <a:spcBef>
                          <a:spcPts val="0"/>
                        </a:spcBef>
                        <a:spcAft>
                          <a:spcPts val="0"/>
                        </a:spcAft>
                        <a:buFontTx/>
                        <a:buChar char="-"/>
                      </a:pPr>
                      <a:r>
                        <a:rPr lang="en-US" sz="3800">
                          <a:effectLst/>
                          <a:latin typeface="Times New Roman" panose="02020603050405020304" pitchFamily="18" charset="0"/>
                          <a:ea typeface="Times New Roman" panose="02020603050405020304" pitchFamily="18" charset="0"/>
                          <a:cs typeface="Times New Roman" panose="02020603050405020304" pitchFamily="18" charset="0"/>
                        </a:rPr>
                        <a:t>Phía Tây giáp với Hạ Lào và ĐB CPC, phía ĐB-ĐN giáp vùng DHNTB, phía TN giáp ĐNB.</a:t>
                      </a:r>
                    </a:p>
                    <a:p>
                      <a:pPr marL="571500" marR="0" indent="-571500" algn="just">
                        <a:spcBef>
                          <a:spcPts val="0"/>
                        </a:spcBef>
                        <a:spcAft>
                          <a:spcPts val="0"/>
                        </a:spcAft>
                        <a:buFontTx/>
                        <a:buChar char="-"/>
                      </a:pPr>
                      <a:r>
                        <a:rPr lang="en-US" sz="3800">
                          <a:effectLst/>
                          <a:latin typeface="Times New Roman" panose="02020603050405020304" pitchFamily="18" charset="0"/>
                          <a:ea typeface="Times New Roman" panose="02020603050405020304" pitchFamily="18" charset="0"/>
                          <a:cs typeface="Times New Roman" panose="02020603050405020304" pitchFamily="18" charset="0"/>
                        </a:rPr>
                        <a:t>Diện tích:</a:t>
                      </a:r>
                    </a:p>
                    <a:p>
                      <a:pPr marL="571500" marR="0" indent="-571500" algn="just">
                        <a:spcBef>
                          <a:spcPts val="0"/>
                        </a:spcBef>
                        <a:spcAft>
                          <a:spcPts val="0"/>
                        </a:spcAft>
                        <a:buFontTx/>
                        <a:buChar char="-"/>
                      </a:pPr>
                      <a:r>
                        <a:rPr lang="en-US" sz="3800">
                          <a:effectLst/>
                          <a:latin typeface="Times New Roman" panose="02020603050405020304" pitchFamily="18" charset="0"/>
                          <a:ea typeface="Times New Roman" panose="02020603050405020304" pitchFamily="18" charset="0"/>
                          <a:cs typeface="Times New Roman" panose="02020603050405020304" pitchFamily="18" charset="0"/>
                        </a:rPr>
                        <a:t>Tỉnh: </a:t>
                      </a:r>
                      <a:endParaRPr lang="en-US" sz="3800">
                        <a:effectLst/>
                        <a:latin typeface=".VnTime" panose="020B7200000000000000" pitchFamily="34" charset="0"/>
                        <a:ea typeface="Times New Roman" panose="02020603050405020304" pitchFamily="18" charset="0"/>
                        <a:cs typeface="Times New Roman" panose="02020603050405020304" pitchFamily="18" charset="0"/>
                      </a:endParaRPr>
                    </a:p>
                    <a:p>
                      <a:pPr marL="571500" marR="0" indent="-571500" algn="just">
                        <a:spcBef>
                          <a:spcPts val="0"/>
                        </a:spcBef>
                        <a:spcAft>
                          <a:spcPts val="0"/>
                        </a:spcAft>
                        <a:buFont typeface="Arial" panose="020B0604020202020204" pitchFamily="34" charset="0"/>
                        <a:buChar char="•"/>
                      </a:pPr>
                      <a:r>
                        <a:rPr lang="en-US" sz="3800" b="1" i="1">
                          <a:effectLst/>
                          <a:latin typeface="Times New Roman" panose="02020603050405020304" pitchFamily="18" charset="0"/>
                          <a:ea typeface="Times New Roman" panose="02020603050405020304" pitchFamily="18" charset="0"/>
                          <a:cs typeface="Times New Roman" panose="02020603050405020304" pitchFamily="18" charset="0"/>
                        </a:rPr>
                        <a:t>Ý nghĩa</a:t>
                      </a:r>
                      <a:r>
                        <a:rPr lang="en-US" sz="380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indent="0" algn="just">
                        <a:spcBef>
                          <a:spcPts val="0"/>
                        </a:spcBef>
                        <a:spcAft>
                          <a:spcPts val="0"/>
                        </a:spcAft>
                        <a:buFont typeface="Arial" panose="020B0604020202020204" pitchFamily="34" charset="0"/>
                        <a:buNone/>
                      </a:pPr>
                      <a:r>
                        <a:rPr lang="en-US" sz="3800">
                          <a:effectLst/>
                          <a:latin typeface="Times New Roman" panose="02020603050405020304" pitchFamily="18" charset="0"/>
                          <a:ea typeface="Times New Roman" panose="02020603050405020304" pitchFamily="18" charset="0"/>
                          <a:cs typeface="Times New Roman" panose="02020603050405020304" pitchFamily="18" charset="0"/>
                        </a:rPr>
                        <a:t>- Vị trí chiến lược quan trọng về KT - an ninh- quốc phòng. - Vị trí cầu nối giữa Việt Nam-Lào-Cam pu chia. </a:t>
                      </a:r>
                    </a:p>
                    <a:p>
                      <a:pPr marL="0" marR="0" indent="0" algn="just">
                        <a:spcBef>
                          <a:spcPts val="0"/>
                        </a:spcBef>
                        <a:spcAft>
                          <a:spcPts val="0"/>
                        </a:spcAft>
                        <a:buFont typeface="Arial" panose="020B0604020202020204" pitchFamily="34" charset="0"/>
                        <a:buNone/>
                      </a:pPr>
                      <a:r>
                        <a:rPr lang="en-US" sz="3800">
                          <a:effectLst/>
                          <a:latin typeface="Times New Roman" panose="02020603050405020304" pitchFamily="18" charset="0"/>
                          <a:ea typeface="Times New Roman" panose="02020603050405020304" pitchFamily="18" charset="0"/>
                          <a:cs typeface="Times New Roman" panose="02020603050405020304" pitchFamily="18" charset="0"/>
                        </a:rPr>
                        <a:t>- Gần vùng ĐNB có KT phát triển. </a:t>
                      </a:r>
                      <a:endParaRPr lang="en-US" sz="3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9612388"/>
                  </a:ext>
                </a:extLst>
              </a:tr>
            </a:tbl>
          </a:graphicData>
        </a:graphic>
      </p:graphicFrame>
    </p:spTree>
    <p:extLst>
      <p:ext uri="{BB962C8B-B14F-4D97-AF65-F5344CB8AC3E}">
        <p14:creationId xmlns:p14="http://schemas.microsoft.com/office/powerpoint/2010/main" val="1043467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ntitled-1">
            <a:extLst>
              <a:ext uri="{FF2B5EF4-FFF2-40B4-BE49-F238E27FC236}">
                <a16:creationId xmlns:a16="http://schemas.microsoft.com/office/drawing/2014/main" id="{95C4FCF9-878D-4E33-8DDF-C3864AA04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0"/>
            <a:ext cx="5715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7171" name="Text Box 3">
            <a:extLst>
              <a:ext uri="{FF2B5EF4-FFF2-40B4-BE49-F238E27FC236}">
                <a16:creationId xmlns:a16="http://schemas.microsoft.com/office/drawing/2014/main" id="{C4BE32DA-031E-4156-92C4-07DA290748D0}"/>
              </a:ext>
            </a:extLst>
          </p:cNvPr>
          <p:cNvSpPr txBox="1">
            <a:spLocks noChangeArrowheads="1"/>
          </p:cNvSpPr>
          <p:nvPr/>
        </p:nvSpPr>
        <p:spPr bwMode="auto">
          <a:xfrm>
            <a:off x="5018088" y="6477001"/>
            <a:ext cx="564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b="1">
                <a:solidFill>
                  <a:srgbClr val="000000"/>
                </a:solidFill>
              </a:rPr>
              <a:t>Bản đồ địa lí tự nhiên vùng Tây Nguyên</a:t>
            </a:r>
          </a:p>
        </p:txBody>
      </p:sp>
      <p:sp>
        <p:nvSpPr>
          <p:cNvPr id="13317" name="Freeform 5">
            <a:extLst>
              <a:ext uri="{FF2B5EF4-FFF2-40B4-BE49-F238E27FC236}">
                <a16:creationId xmlns:a16="http://schemas.microsoft.com/office/drawing/2014/main" id="{86BB8A4D-BDBD-4E42-9198-38A018FF7396}"/>
              </a:ext>
            </a:extLst>
          </p:cNvPr>
          <p:cNvSpPr>
            <a:spLocks/>
          </p:cNvSpPr>
          <p:nvPr/>
        </p:nvSpPr>
        <p:spPr bwMode="auto">
          <a:xfrm>
            <a:off x="5938838" y="395289"/>
            <a:ext cx="1562100" cy="1368425"/>
          </a:xfrm>
          <a:custGeom>
            <a:avLst/>
            <a:gdLst>
              <a:gd name="T0" fmla="*/ 2147483647 w 1141"/>
              <a:gd name="T1" fmla="*/ 0 h 862"/>
              <a:gd name="T2" fmla="*/ 2147483647 w 1141"/>
              <a:gd name="T3" fmla="*/ 2147483647 h 862"/>
              <a:gd name="T4" fmla="*/ 2147483647 w 1141"/>
              <a:gd name="T5" fmla="*/ 2147483647 h 862"/>
              <a:gd name="T6" fmla="*/ 2147483647 w 1141"/>
              <a:gd name="T7" fmla="*/ 2147483647 h 862"/>
              <a:gd name="T8" fmla="*/ 2147483647 w 1141"/>
              <a:gd name="T9" fmla="*/ 2147483647 h 862"/>
              <a:gd name="T10" fmla="*/ 2147483647 w 1141"/>
              <a:gd name="T11" fmla="*/ 2147483647 h 862"/>
              <a:gd name="T12" fmla="*/ 2147483647 w 1141"/>
              <a:gd name="T13" fmla="*/ 2147483647 h 862"/>
              <a:gd name="T14" fmla="*/ 2147483647 w 1141"/>
              <a:gd name="T15" fmla="*/ 2147483647 h 862"/>
              <a:gd name="T16" fmla="*/ 2147483647 w 1141"/>
              <a:gd name="T17" fmla="*/ 2147483647 h 862"/>
              <a:gd name="T18" fmla="*/ 2147483647 w 1141"/>
              <a:gd name="T19" fmla="*/ 2147483647 h 862"/>
              <a:gd name="T20" fmla="*/ 2147483647 w 1141"/>
              <a:gd name="T21" fmla="*/ 2147483647 h 862"/>
              <a:gd name="T22" fmla="*/ 2147483647 w 1141"/>
              <a:gd name="T23" fmla="*/ 2147483647 h 862"/>
              <a:gd name="T24" fmla="*/ 2147483647 w 1141"/>
              <a:gd name="T25" fmla="*/ 2147483647 h 862"/>
              <a:gd name="T26" fmla="*/ 2147483647 w 1141"/>
              <a:gd name="T27" fmla="*/ 2147483647 h 862"/>
              <a:gd name="T28" fmla="*/ 2147483647 w 1141"/>
              <a:gd name="T29" fmla="*/ 2147483647 h 862"/>
              <a:gd name="T30" fmla="*/ 2147483647 w 1141"/>
              <a:gd name="T31" fmla="*/ 2147483647 h 862"/>
              <a:gd name="T32" fmla="*/ 2147483647 w 1141"/>
              <a:gd name="T33" fmla="*/ 2147483647 h 862"/>
              <a:gd name="T34" fmla="*/ 2147483647 w 1141"/>
              <a:gd name="T35" fmla="*/ 2147483647 h 862"/>
              <a:gd name="T36" fmla="*/ 2147483647 w 1141"/>
              <a:gd name="T37" fmla="*/ 2147483647 h 862"/>
              <a:gd name="T38" fmla="*/ 2147483647 w 1141"/>
              <a:gd name="T39" fmla="*/ 2147483647 h 862"/>
              <a:gd name="T40" fmla="*/ 2147483647 w 1141"/>
              <a:gd name="T41" fmla="*/ 2147483647 h 862"/>
              <a:gd name="T42" fmla="*/ 2147483647 w 1141"/>
              <a:gd name="T43" fmla="*/ 2147483647 h 862"/>
              <a:gd name="T44" fmla="*/ 2147483647 w 1141"/>
              <a:gd name="T45" fmla="*/ 2147483647 h 862"/>
              <a:gd name="T46" fmla="*/ 2147483647 w 1141"/>
              <a:gd name="T47" fmla="*/ 2147483647 h 862"/>
              <a:gd name="T48" fmla="*/ 2147483647 w 1141"/>
              <a:gd name="T49" fmla="*/ 2147483647 h 862"/>
              <a:gd name="T50" fmla="*/ 2147483647 w 1141"/>
              <a:gd name="T51" fmla="*/ 2147483647 h 862"/>
              <a:gd name="T52" fmla="*/ 2147483647 w 1141"/>
              <a:gd name="T53" fmla="*/ 2147483647 h 862"/>
              <a:gd name="T54" fmla="*/ 2147483647 w 1141"/>
              <a:gd name="T55" fmla="*/ 2147483647 h 862"/>
              <a:gd name="T56" fmla="*/ 2147483647 w 1141"/>
              <a:gd name="T57" fmla="*/ 2147483647 h 862"/>
              <a:gd name="T58" fmla="*/ 2147483647 w 1141"/>
              <a:gd name="T59" fmla="*/ 2147483647 h 862"/>
              <a:gd name="T60" fmla="*/ 2147483647 w 1141"/>
              <a:gd name="T61" fmla="*/ 2147483647 h 862"/>
              <a:gd name="T62" fmla="*/ 2147483647 w 1141"/>
              <a:gd name="T63" fmla="*/ 2147483647 h 862"/>
              <a:gd name="T64" fmla="*/ 2147483647 w 1141"/>
              <a:gd name="T65" fmla="*/ 2147483647 h 862"/>
              <a:gd name="T66" fmla="*/ 2147483647 w 1141"/>
              <a:gd name="T67" fmla="*/ 2147483647 h 862"/>
              <a:gd name="T68" fmla="*/ 2147483647 w 1141"/>
              <a:gd name="T69" fmla="*/ 2147483647 h 862"/>
              <a:gd name="T70" fmla="*/ 2147483647 w 1141"/>
              <a:gd name="T71" fmla="*/ 0 h 8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1"/>
              <a:gd name="T109" fmla="*/ 0 h 862"/>
              <a:gd name="T110" fmla="*/ 1141 w 1141"/>
              <a:gd name="T111" fmla="*/ 862 h 8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1" h="862">
                <a:moveTo>
                  <a:pt x="234" y="0"/>
                </a:moveTo>
                <a:cubicBezTo>
                  <a:pt x="231" y="63"/>
                  <a:pt x="244" y="129"/>
                  <a:pt x="226" y="189"/>
                </a:cubicBezTo>
                <a:cubicBezTo>
                  <a:pt x="221" y="206"/>
                  <a:pt x="190" y="191"/>
                  <a:pt x="174" y="198"/>
                </a:cubicBezTo>
                <a:cubicBezTo>
                  <a:pt x="152" y="208"/>
                  <a:pt x="136" y="230"/>
                  <a:pt x="114" y="241"/>
                </a:cubicBezTo>
                <a:cubicBezTo>
                  <a:pt x="135" y="308"/>
                  <a:pt x="103" y="232"/>
                  <a:pt x="148" y="275"/>
                </a:cubicBezTo>
                <a:cubicBezTo>
                  <a:pt x="163" y="289"/>
                  <a:pt x="156" y="319"/>
                  <a:pt x="183" y="344"/>
                </a:cubicBezTo>
                <a:cubicBezTo>
                  <a:pt x="142" y="405"/>
                  <a:pt x="133" y="393"/>
                  <a:pt x="174" y="456"/>
                </a:cubicBezTo>
                <a:cubicBezTo>
                  <a:pt x="166" y="504"/>
                  <a:pt x="163" y="518"/>
                  <a:pt x="131" y="551"/>
                </a:cubicBezTo>
                <a:cubicBezTo>
                  <a:pt x="115" y="594"/>
                  <a:pt x="138" y="621"/>
                  <a:pt x="88" y="636"/>
                </a:cubicBezTo>
                <a:cubicBezTo>
                  <a:pt x="56" y="670"/>
                  <a:pt x="64" y="684"/>
                  <a:pt x="19" y="714"/>
                </a:cubicBezTo>
                <a:cubicBezTo>
                  <a:pt x="35" y="854"/>
                  <a:pt x="0" y="774"/>
                  <a:pt x="62" y="783"/>
                </a:cubicBezTo>
                <a:cubicBezTo>
                  <a:pt x="72" y="785"/>
                  <a:pt x="79" y="794"/>
                  <a:pt x="88" y="800"/>
                </a:cubicBezTo>
                <a:cubicBezTo>
                  <a:pt x="129" y="862"/>
                  <a:pt x="180" y="831"/>
                  <a:pt x="260" y="826"/>
                </a:cubicBezTo>
                <a:cubicBezTo>
                  <a:pt x="339" y="742"/>
                  <a:pt x="619" y="791"/>
                  <a:pt x="630" y="791"/>
                </a:cubicBezTo>
                <a:cubicBezTo>
                  <a:pt x="674" y="776"/>
                  <a:pt x="700" y="760"/>
                  <a:pt x="741" y="740"/>
                </a:cubicBezTo>
                <a:cubicBezTo>
                  <a:pt x="744" y="731"/>
                  <a:pt x="744" y="720"/>
                  <a:pt x="750" y="714"/>
                </a:cubicBezTo>
                <a:cubicBezTo>
                  <a:pt x="768" y="696"/>
                  <a:pt x="847" y="690"/>
                  <a:pt x="862" y="688"/>
                </a:cubicBezTo>
                <a:cubicBezTo>
                  <a:pt x="889" y="678"/>
                  <a:pt x="903" y="663"/>
                  <a:pt x="930" y="654"/>
                </a:cubicBezTo>
                <a:cubicBezTo>
                  <a:pt x="936" y="648"/>
                  <a:pt x="945" y="644"/>
                  <a:pt x="948" y="636"/>
                </a:cubicBezTo>
                <a:cubicBezTo>
                  <a:pt x="954" y="617"/>
                  <a:pt x="945" y="593"/>
                  <a:pt x="956" y="576"/>
                </a:cubicBezTo>
                <a:cubicBezTo>
                  <a:pt x="962" y="566"/>
                  <a:pt x="979" y="571"/>
                  <a:pt x="991" y="568"/>
                </a:cubicBezTo>
                <a:cubicBezTo>
                  <a:pt x="1064" y="547"/>
                  <a:pt x="939" y="566"/>
                  <a:pt x="1102" y="551"/>
                </a:cubicBezTo>
                <a:cubicBezTo>
                  <a:pt x="1114" y="422"/>
                  <a:pt x="1141" y="434"/>
                  <a:pt x="1016" y="422"/>
                </a:cubicBezTo>
                <a:cubicBezTo>
                  <a:pt x="982" y="397"/>
                  <a:pt x="979" y="360"/>
                  <a:pt x="948" y="336"/>
                </a:cubicBezTo>
                <a:cubicBezTo>
                  <a:pt x="941" y="330"/>
                  <a:pt x="930" y="331"/>
                  <a:pt x="922" y="327"/>
                </a:cubicBezTo>
                <a:cubicBezTo>
                  <a:pt x="874" y="303"/>
                  <a:pt x="835" y="276"/>
                  <a:pt x="784" y="258"/>
                </a:cubicBezTo>
                <a:cubicBezTo>
                  <a:pt x="776" y="261"/>
                  <a:pt x="765" y="261"/>
                  <a:pt x="759" y="267"/>
                </a:cubicBezTo>
                <a:cubicBezTo>
                  <a:pt x="750" y="276"/>
                  <a:pt x="754" y="299"/>
                  <a:pt x="741" y="301"/>
                </a:cubicBezTo>
                <a:cubicBezTo>
                  <a:pt x="699" y="309"/>
                  <a:pt x="655" y="296"/>
                  <a:pt x="612" y="293"/>
                </a:cubicBezTo>
                <a:cubicBezTo>
                  <a:pt x="583" y="272"/>
                  <a:pt x="582" y="253"/>
                  <a:pt x="552" y="232"/>
                </a:cubicBezTo>
                <a:cubicBezTo>
                  <a:pt x="556" y="213"/>
                  <a:pt x="580" y="158"/>
                  <a:pt x="561" y="138"/>
                </a:cubicBezTo>
                <a:cubicBezTo>
                  <a:pt x="559" y="136"/>
                  <a:pt x="511" y="122"/>
                  <a:pt x="509" y="121"/>
                </a:cubicBezTo>
                <a:cubicBezTo>
                  <a:pt x="473" y="109"/>
                  <a:pt x="444" y="94"/>
                  <a:pt x="406" y="86"/>
                </a:cubicBezTo>
                <a:cubicBezTo>
                  <a:pt x="395" y="80"/>
                  <a:pt x="384" y="72"/>
                  <a:pt x="372" y="69"/>
                </a:cubicBezTo>
                <a:cubicBezTo>
                  <a:pt x="350" y="63"/>
                  <a:pt x="325" y="68"/>
                  <a:pt x="303" y="60"/>
                </a:cubicBezTo>
                <a:cubicBezTo>
                  <a:pt x="288" y="55"/>
                  <a:pt x="243" y="14"/>
                  <a:pt x="234" y="0"/>
                </a:cubicBezTo>
                <a:close/>
              </a:path>
            </a:pathLst>
          </a:custGeom>
          <a:noFill/>
          <a:ln w="50800">
            <a:solidFill>
              <a:srgbClr val="9933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grpSp>
        <p:nvGrpSpPr>
          <p:cNvPr id="2" name="Group 9">
            <a:extLst>
              <a:ext uri="{FF2B5EF4-FFF2-40B4-BE49-F238E27FC236}">
                <a16:creationId xmlns:a16="http://schemas.microsoft.com/office/drawing/2014/main" id="{6C123275-2D8A-4096-9BEE-C920314A9B89}"/>
              </a:ext>
            </a:extLst>
          </p:cNvPr>
          <p:cNvGrpSpPr>
            <a:grpSpLocks/>
          </p:cNvGrpSpPr>
          <p:nvPr/>
        </p:nvGrpSpPr>
        <p:grpSpPr bwMode="auto">
          <a:xfrm>
            <a:off x="1524000" y="0"/>
            <a:ext cx="3352800" cy="3657600"/>
            <a:chOff x="2400" y="1680"/>
            <a:chExt cx="1824" cy="1392"/>
          </a:xfrm>
        </p:grpSpPr>
        <p:pic>
          <p:nvPicPr>
            <p:cNvPr id="7206" name="Picture 10" descr="DSC01573.JPG">
              <a:hlinkClick r:id="rId3"/>
              <a:extLst>
                <a:ext uri="{FF2B5EF4-FFF2-40B4-BE49-F238E27FC236}">
                  <a16:creationId xmlns:a16="http://schemas.microsoft.com/office/drawing/2014/main" id="{D4E8D442-13F8-4F20-9ABC-C4DFF90F9883}"/>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2400" y="1680"/>
              <a:ext cx="1824"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7" name="Text Box 11">
              <a:extLst>
                <a:ext uri="{FF2B5EF4-FFF2-40B4-BE49-F238E27FC236}">
                  <a16:creationId xmlns:a16="http://schemas.microsoft.com/office/drawing/2014/main" id="{B2F279E4-9855-4504-ADED-3528227FD961}"/>
                </a:ext>
              </a:extLst>
            </p:cNvPr>
            <p:cNvSpPr txBox="1">
              <a:spLocks noChangeArrowheads="1"/>
            </p:cNvSpPr>
            <p:nvPr/>
          </p:nvSpPr>
          <p:spPr bwMode="auto">
            <a:xfrm>
              <a:off x="2448" y="1776"/>
              <a:ext cx="158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400" b="1">
                  <a:solidFill>
                    <a:srgbClr val="FF0000"/>
                  </a:solidFill>
                  <a:latin typeface="Times New Roman" panose="02020603050405020304" pitchFamily="18" charset="0"/>
                </a:rPr>
                <a:t>CAO NGUYÊN KOM TUM</a:t>
              </a:r>
            </a:p>
          </p:txBody>
        </p:sp>
      </p:grpSp>
      <p:sp>
        <p:nvSpPr>
          <p:cNvPr id="13324" name="Line 12">
            <a:extLst>
              <a:ext uri="{FF2B5EF4-FFF2-40B4-BE49-F238E27FC236}">
                <a16:creationId xmlns:a16="http://schemas.microsoft.com/office/drawing/2014/main" id="{89A21D9D-D2EE-48CB-BCCD-C56903CA1F22}"/>
              </a:ext>
            </a:extLst>
          </p:cNvPr>
          <p:cNvSpPr>
            <a:spLocks noChangeShapeType="1"/>
          </p:cNvSpPr>
          <p:nvPr/>
        </p:nvSpPr>
        <p:spPr bwMode="auto">
          <a:xfrm flipV="1">
            <a:off x="4876800" y="1295400"/>
            <a:ext cx="1524000"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25" name="Freeform 13">
            <a:extLst>
              <a:ext uri="{FF2B5EF4-FFF2-40B4-BE49-F238E27FC236}">
                <a16:creationId xmlns:a16="http://schemas.microsoft.com/office/drawing/2014/main" id="{30148E92-B668-4386-86E3-D794F50438BA}"/>
              </a:ext>
            </a:extLst>
          </p:cNvPr>
          <p:cNvSpPr>
            <a:spLocks/>
          </p:cNvSpPr>
          <p:nvPr/>
        </p:nvSpPr>
        <p:spPr bwMode="auto">
          <a:xfrm>
            <a:off x="6310314" y="1292226"/>
            <a:ext cx="1328737" cy="1165225"/>
          </a:xfrm>
          <a:custGeom>
            <a:avLst/>
            <a:gdLst>
              <a:gd name="T0" fmla="*/ 2147483647 w 837"/>
              <a:gd name="T1" fmla="*/ 2147483647 h 734"/>
              <a:gd name="T2" fmla="*/ 2147483647 w 837"/>
              <a:gd name="T3" fmla="*/ 2147483647 h 734"/>
              <a:gd name="T4" fmla="*/ 2147483647 w 837"/>
              <a:gd name="T5" fmla="*/ 2147483647 h 734"/>
              <a:gd name="T6" fmla="*/ 2147483647 w 837"/>
              <a:gd name="T7" fmla="*/ 2147483647 h 734"/>
              <a:gd name="T8" fmla="*/ 2147483647 w 837"/>
              <a:gd name="T9" fmla="*/ 2147483647 h 734"/>
              <a:gd name="T10" fmla="*/ 2147483647 w 837"/>
              <a:gd name="T11" fmla="*/ 2147483647 h 734"/>
              <a:gd name="T12" fmla="*/ 2147483647 w 837"/>
              <a:gd name="T13" fmla="*/ 2147483647 h 734"/>
              <a:gd name="T14" fmla="*/ 2147483647 w 837"/>
              <a:gd name="T15" fmla="*/ 2147483647 h 734"/>
              <a:gd name="T16" fmla="*/ 2147483647 w 837"/>
              <a:gd name="T17" fmla="*/ 2147483647 h 734"/>
              <a:gd name="T18" fmla="*/ 2147483647 w 837"/>
              <a:gd name="T19" fmla="*/ 2147483647 h 734"/>
              <a:gd name="T20" fmla="*/ 2147483647 w 837"/>
              <a:gd name="T21" fmla="*/ 2147483647 h 734"/>
              <a:gd name="T22" fmla="*/ 2147483647 w 837"/>
              <a:gd name="T23" fmla="*/ 2147483647 h 734"/>
              <a:gd name="T24" fmla="*/ 2147483647 w 837"/>
              <a:gd name="T25" fmla="*/ 2147483647 h 734"/>
              <a:gd name="T26" fmla="*/ 2147483647 w 837"/>
              <a:gd name="T27" fmla="*/ 2147483647 h 734"/>
              <a:gd name="T28" fmla="*/ 2147483647 w 837"/>
              <a:gd name="T29" fmla="*/ 2147483647 h 734"/>
              <a:gd name="T30" fmla="*/ 2147483647 w 837"/>
              <a:gd name="T31" fmla="*/ 2147483647 h 734"/>
              <a:gd name="T32" fmla="*/ 2147483647 w 837"/>
              <a:gd name="T33" fmla="*/ 2147483647 h 734"/>
              <a:gd name="T34" fmla="*/ 2147483647 w 837"/>
              <a:gd name="T35" fmla="*/ 2147483647 h 734"/>
              <a:gd name="T36" fmla="*/ 2147483647 w 837"/>
              <a:gd name="T37" fmla="*/ 2147483647 h 734"/>
              <a:gd name="T38" fmla="*/ 2147483647 w 837"/>
              <a:gd name="T39" fmla="*/ 2147483647 h 734"/>
              <a:gd name="T40" fmla="*/ 2147483647 w 837"/>
              <a:gd name="T41" fmla="*/ 2147483647 h 734"/>
              <a:gd name="T42" fmla="*/ 2147483647 w 837"/>
              <a:gd name="T43" fmla="*/ 2147483647 h 734"/>
              <a:gd name="T44" fmla="*/ 2147483647 w 837"/>
              <a:gd name="T45" fmla="*/ 2147483647 h 734"/>
              <a:gd name="T46" fmla="*/ 2147483647 w 837"/>
              <a:gd name="T47" fmla="*/ 2147483647 h 734"/>
              <a:gd name="T48" fmla="*/ 2147483647 w 837"/>
              <a:gd name="T49" fmla="*/ 2147483647 h 734"/>
              <a:gd name="T50" fmla="*/ 2147483647 w 837"/>
              <a:gd name="T51" fmla="*/ 2147483647 h 734"/>
              <a:gd name="T52" fmla="*/ 2147483647 w 837"/>
              <a:gd name="T53" fmla="*/ 2147483647 h 734"/>
              <a:gd name="T54" fmla="*/ 2147483647 w 837"/>
              <a:gd name="T55" fmla="*/ 2147483647 h 734"/>
              <a:gd name="T56" fmla="*/ 2147483647 w 837"/>
              <a:gd name="T57" fmla="*/ 2147483647 h 734"/>
              <a:gd name="T58" fmla="*/ 2147483647 w 837"/>
              <a:gd name="T59" fmla="*/ 2147483647 h 734"/>
              <a:gd name="T60" fmla="*/ 2147483647 w 837"/>
              <a:gd name="T61" fmla="*/ 2147483647 h 734"/>
              <a:gd name="T62" fmla="*/ 2147483647 w 837"/>
              <a:gd name="T63" fmla="*/ 2147483647 h 734"/>
              <a:gd name="T64" fmla="*/ 2147483647 w 837"/>
              <a:gd name="T65" fmla="*/ 2147483647 h 734"/>
              <a:gd name="T66" fmla="*/ 2147483647 w 837"/>
              <a:gd name="T67" fmla="*/ 2147483647 h 734"/>
              <a:gd name="T68" fmla="*/ 2147483647 w 837"/>
              <a:gd name="T69" fmla="*/ 2147483647 h 734"/>
              <a:gd name="T70" fmla="*/ 2147483647 w 837"/>
              <a:gd name="T71" fmla="*/ 2147483647 h 734"/>
              <a:gd name="T72" fmla="*/ 2147483647 w 837"/>
              <a:gd name="T73" fmla="*/ 2147483647 h 734"/>
              <a:gd name="T74" fmla="*/ 2147483647 w 837"/>
              <a:gd name="T75" fmla="*/ 2147483647 h 734"/>
              <a:gd name="T76" fmla="*/ 2147483647 w 837"/>
              <a:gd name="T77" fmla="*/ 2147483647 h 734"/>
              <a:gd name="T78" fmla="*/ 2147483647 w 837"/>
              <a:gd name="T79" fmla="*/ 2147483647 h 7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37"/>
              <a:gd name="T121" fmla="*/ 0 h 734"/>
              <a:gd name="T122" fmla="*/ 837 w 837"/>
              <a:gd name="T123" fmla="*/ 734 h 7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37" h="734">
                <a:moveTo>
                  <a:pt x="46" y="329"/>
                </a:moveTo>
                <a:cubicBezTo>
                  <a:pt x="37" y="332"/>
                  <a:pt x="24" y="330"/>
                  <a:pt x="20" y="338"/>
                </a:cubicBezTo>
                <a:cubicBezTo>
                  <a:pt x="16" y="346"/>
                  <a:pt x="25" y="355"/>
                  <a:pt x="28" y="364"/>
                </a:cubicBezTo>
                <a:cubicBezTo>
                  <a:pt x="39" y="398"/>
                  <a:pt x="51" y="413"/>
                  <a:pt x="80" y="433"/>
                </a:cubicBezTo>
                <a:cubicBezTo>
                  <a:pt x="106" y="472"/>
                  <a:pt x="97" y="492"/>
                  <a:pt x="114" y="536"/>
                </a:cubicBezTo>
                <a:cubicBezTo>
                  <a:pt x="124" y="562"/>
                  <a:pt x="218" y="579"/>
                  <a:pt x="243" y="587"/>
                </a:cubicBezTo>
                <a:cubicBezTo>
                  <a:pt x="262" y="607"/>
                  <a:pt x="279" y="624"/>
                  <a:pt x="295" y="647"/>
                </a:cubicBezTo>
                <a:cubicBezTo>
                  <a:pt x="298" y="673"/>
                  <a:pt x="290" y="702"/>
                  <a:pt x="303" y="725"/>
                </a:cubicBezTo>
                <a:cubicBezTo>
                  <a:pt x="308" y="734"/>
                  <a:pt x="324" y="717"/>
                  <a:pt x="329" y="708"/>
                </a:cubicBezTo>
                <a:cubicBezTo>
                  <a:pt x="336" y="695"/>
                  <a:pt x="329" y="677"/>
                  <a:pt x="338" y="665"/>
                </a:cubicBezTo>
                <a:cubicBezTo>
                  <a:pt x="351" y="649"/>
                  <a:pt x="389" y="630"/>
                  <a:pt x="389" y="630"/>
                </a:cubicBezTo>
                <a:cubicBezTo>
                  <a:pt x="412" y="598"/>
                  <a:pt x="422" y="588"/>
                  <a:pt x="458" y="570"/>
                </a:cubicBezTo>
                <a:cubicBezTo>
                  <a:pt x="464" y="561"/>
                  <a:pt x="465" y="547"/>
                  <a:pt x="475" y="544"/>
                </a:cubicBezTo>
                <a:cubicBezTo>
                  <a:pt x="515" y="531"/>
                  <a:pt x="508" y="564"/>
                  <a:pt x="527" y="579"/>
                </a:cubicBezTo>
                <a:cubicBezTo>
                  <a:pt x="541" y="590"/>
                  <a:pt x="562" y="590"/>
                  <a:pt x="579" y="596"/>
                </a:cubicBezTo>
                <a:cubicBezTo>
                  <a:pt x="599" y="593"/>
                  <a:pt x="621" y="596"/>
                  <a:pt x="639" y="587"/>
                </a:cubicBezTo>
                <a:cubicBezTo>
                  <a:pt x="667" y="573"/>
                  <a:pt x="629" y="521"/>
                  <a:pt x="622" y="510"/>
                </a:cubicBezTo>
                <a:cubicBezTo>
                  <a:pt x="625" y="499"/>
                  <a:pt x="621" y="483"/>
                  <a:pt x="630" y="476"/>
                </a:cubicBezTo>
                <a:cubicBezTo>
                  <a:pt x="644" y="466"/>
                  <a:pt x="666" y="474"/>
                  <a:pt x="682" y="467"/>
                </a:cubicBezTo>
                <a:cubicBezTo>
                  <a:pt x="693" y="462"/>
                  <a:pt x="699" y="450"/>
                  <a:pt x="708" y="441"/>
                </a:cubicBezTo>
                <a:cubicBezTo>
                  <a:pt x="714" y="424"/>
                  <a:pt x="709" y="398"/>
                  <a:pt x="725" y="390"/>
                </a:cubicBezTo>
                <a:cubicBezTo>
                  <a:pt x="784" y="360"/>
                  <a:pt x="797" y="419"/>
                  <a:pt x="836" y="433"/>
                </a:cubicBezTo>
                <a:cubicBezTo>
                  <a:pt x="833" y="407"/>
                  <a:pt x="836" y="380"/>
                  <a:pt x="828" y="355"/>
                </a:cubicBezTo>
                <a:cubicBezTo>
                  <a:pt x="824" y="343"/>
                  <a:pt x="804" y="341"/>
                  <a:pt x="802" y="329"/>
                </a:cubicBezTo>
                <a:cubicBezTo>
                  <a:pt x="801" y="321"/>
                  <a:pt x="831" y="291"/>
                  <a:pt x="836" y="286"/>
                </a:cubicBezTo>
                <a:cubicBezTo>
                  <a:pt x="833" y="255"/>
                  <a:pt x="837" y="222"/>
                  <a:pt x="828" y="192"/>
                </a:cubicBezTo>
                <a:cubicBezTo>
                  <a:pt x="825" y="180"/>
                  <a:pt x="806" y="178"/>
                  <a:pt x="802" y="166"/>
                </a:cubicBezTo>
                <a:cubicBezTo>
                  <a:pt x="794" y="142"/>
                  <a:pt x="800" y="114"/>
                  <a:pt x="793" y="89"/>
                </a:cubicBezTo>
                <a:cubicBezTo>
                  <a:pt x="791" y="81"/>
                  <a:pt x="781" y="78"/>
                  <a:pt x="776" y="71"/>
                </a:cubicBezTo>
                <a:cubicBezTo>
                  <a:pt x="734" y="14"/>
                  <a:pt x="748" y="18"/>
                  <a:pt x="682" y="3"/>
                </a:cubicBezTo>
                <a:cubicBezTo>
                  <a:pt x="653" y="9"/>
                  <a:pt x="618" y="0"/>
                  <a:pt x="596" y="20"/>
                </a:cubicBezTo>
                <a:cubicBezTo>
                  <a:pt x="483" y="123"/>
                  <a:pt x="698" y="74"/>
                  <a:pt x="527" y="97"/>
                </a:cubicBezTo>
                <a:cubicBezTo>
                  <a:pt x="521" y="106"/>
                  <a:pt x="518" y="116"/>
                  <a:pt x="510" y="123"/>
                </a:cubicBezTo>
                <a:cubicBezTo>
                  <a:pt x="493" y="137"/>
                  <a:pt x="420" y="152"/>
                  <a:pt x="398" y="157"/>
                </a:cubicBezTo>
                <a:cubicBezTo>
                  <a:pt x="384" y="171"/>
                  <a:pt x="374" y="193"/>
                  <a:pt x="355" y="200"/>
                </a:cubicBezTo>
                <a:cubicBezTo>
                  <a:pt x="302" y="218"/>
                  <a:pt x="254" y="223"/>
                  <a:pt x="200" y="235"/>
                </a:cubicBezTo>
                <a:cubicBezTo>
                  <a:pt x="153" y="245"/>
                  <a:pt x="129" y="272"/>
                  <a:pt x="89" y="295"/>
                </a:cubicBezTo>
                <a:cubicBezTo>
                  <a:pt x="81" y="300"/>
                  <a:pt x="71" y="300"/>
                  <a:pt x="63" y="304"/>
                </a:cubicBezTo>
                <a:cubicBezTo>
                  <a:pt x="54" y="309"/>
                  <a:pt x="46" y="315"/>
                  <a:pt x="37" y="321"/>
                </a:cubicBezTo>
                <a:cubicBezTo>
                  <a:pt x="16" y="353"/>
                  <a:pt x="0" y="381"/>
                  <a:pt x="54" y="381"/>
                </a:cubicBezTo>
              </a:path>
            </a:pathLst>
          </a:custGeom>
          <a:noFill/>
          <a:ln w="50800">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grpSp>
        <p:nvGrpSpPr>
          <p:cNvPr id="3" name="Group 14">
            <a:extLst>
              <a:ext uri="{FF2B5EF4-FFF2-40B4-BE49-F238E27FC236}">
                <a16:creationId xmlns:a16="http://schemas.microsoft.com/office/drawing/2014/main" id="{58554916-608C-47F2-9B1D-5916658D0680}"/>
              </a:ext>
            </a:extLst>
          </p:cNvPr>
          <p:cNvGrpSpPr>
            <a:grpSpLocks/>
          </p:cNvGrpSpPr>
          <p:nvPr/>
        </p:nvGrpSpPr>
        <p:grpSpPr bwMode="auto">
          <a:xfrm>
            <a:off x="1524000" y="457200"/>
            <a:ext cx="3352800" cy="4198938"/>
            <a:chOff x="2976" y="528"/>
            <a:chExt cx="1728" cy="1440"/>
          </a:xfrm>
        </p:grpSpPr>
        <p:pic>
          <p:nvPicPr>
            <p:cNvPr id="7204" name="Picture 15" descr="ap_20100929090537795">
              <a:extLst>
                <a:ext uri="{FF2B5EF4-FFF2-40B4-BE49-F238E27FC236}">
                  <a16:creationId xmlns:a16="http://schemas.microsoft.com/office/drawing/2014/main" id="{4CE97638-777A-4B9C-990C-13ECA9A2DD7D}"/>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2976" y="528"/>
              <a:ext cx="1728"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5" name="Text Box 16">
              <a:extLst>
                <a:ext uri="{FF2B5EF4-FFF2-40B4-BE49-F238E27FC236}">
                  <a16:creationId xmlns:a16="http://schemas.microsoft.com/office/drawing/2014/main" id="{1E8DA6CC-D356-44FB-89C3-8A8B8ACDFC91}"/>
                </a:ext>
              </a:extLst>
            </p:cNvPr>
            <p:cNvSpPr txBox="1">
              <a:spLocks noChangeArrowheads="1"/>
            </p:cNvSpPr>
            <p:nvPr/>
          </p:nvSpPr>
          <p:spPr bwMode="auto">
            <a:xfrm>
              <a:off x="3072" y="624"/>
              <a:ext cx="144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400" b="1">
                  <a:solidFill>
                    <a:srgbClr val="FF0000"/>
                  </a:solidFill>
                </a:rPr>
                <a:t>CAO NGUYÊN PLÂY KU</a:t>
              </a:r>
            </a:p>
          </p:txBody>
        </p:sp>
      </p:grpSp>
      <p:sp>
        <p:nvSpPr>
          <p:cNvPr id="13329" name="Line 17">
            <a:extLst>
              <a:ext uri="{FF2B5EF4-FFF2-40B4-BE49-F238E27FC236}">
                <a16:creationId xmlns:a16="http://schemas.microsoft.com/office/drawing/2014/main" id="{0572E30E-DC03-4B46-B1F0-7D3C3680F698}"/>
              </a:ext>
            </a:extLst>
          </p:cNvPr>
          <p:cNvSpPr>
            <a:spLocks noChangeShapeType="1"/>
          </p:cNvSpPr>
          <p:nvPr/>
        </p:nvSpPr>
        <p:spPr bwMode="auto">
          <a:xfrm flipV="1">
            <a:off x="4876800" y="2057400"/>
            <a:ext cx="1828800"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nvGrpSpPr>
          <p:cNvPr id="4" name="Group 20">
            <a:extLst>
              <a:ext uri="{FF2B5EF4-FFF2-40B4-BE49-F238E27FC236}">
                <a16:creationId xmlns:a16="http://schemas.microsoft.com/office/drawing/2014/main" id="{AF3269F6-6A21-4E44-9C0E-F781C3D6AC34}"/>
              </a:ext>
            </a:extLst>
          </p:cNvPr>
          <p:cNvGrpSpPr>
            <a:grpSpLocks/>
          </p:cNvGrpSpPr>
          <p:nvPr/>
        </p:nvGrpSpPr>
        <p:grpSpPr bwMode="auto">
          <a:xfrm>
            <a:off x="1524000" y="990601"/>
            <a:ext cx="3352800" cy="4189413"/>
            <a:chOff x="1824" y="1152"/>
            <a:chExt cx="1968" cy="1488"/>
          </a:xfrm>
        </p:grpSpPr>
        <p:pic>
          <p:nvPicPr>
            <p:cNvPr id="7202" name="Picture 21" descr="800px-Madrak07">
              <a:extLst>
                <a:ext uri="{FF2B5EF4-FFF2-40B4-BE49-F238E27FC236}">
                  <a16:creationId xmlns:a16="http://schemas.microsoft.com/office/drawing/2014/main" id="{191BC34A-EE27-4C63-A046-1CF6B334740D}"/>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1824" y="1152"/>
              <a:ext cx="1968"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3" name="Text Box 22">
              <a:extLst>
                <a:ext uri="{FF2B5EF4-FFF2-40B4-BE49-F238E27FC236}">
                  <a16:creationId xmlns:a16="http://schemas.microsoft.com/office/drawing/2014/main" id="{07A61C70-20B1-4D87-919D-9BD6CFB3FFC8}"/>
                </a:ext>
              </a:extLst>
            </p:cNvPr>
            <p:cNvSpPr txBox="1">
              <a:spLocks noChangeArrowheads="1"/>
            </p:cNvSpPr>
            <p:nvPr/>
          </p:nvSpPr>
          <p:spPr bwMode="auto">
            <a:xfrm>
              <a:off x="1872" y="1248"/>
              <a:ext cx="1728"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400" b="1">
                  <a:solidFill>
                    <a:srgbClr val="FF0000"/>
                  </a:solidFill>
                </a:rPr>
                <a:t>CAO NGUYÊN ĐẮK LĂK</a:t>
              </a:r>
            </a:p>
          </p:txBody>
        </p:sp>
      </p:grpSp>
      <p:sp>
        <p:nvSpPr>
          <p:cNvPr id="13337" name="Freeform 25">
            <a:extLst>
              <a:ext uri="{FF2B5EF4-FFF2-40B4-BE49-F238E27FC236}">
                <a16:creationId xmlns:a16="http://schemas.microsoft.com/office/drawing/2014/main" id="{9998D179-E681-471E-97A5-2B863F535DC8}"/>
              </a:ext>
            </a:extLst>
          </p:cNvPr>
          <p:cNvSpPr>
            <a:spLocks/>
          </p:cNvSpPr>
          <p:nvPr/>
        </p:nvSpPr>
        <p:spPr bwMode="auto">
          <a:xfrm>
            <a:off x="6761164" y="2684464"/>
            <a:ext cx="873125" cy="909637"/>
          </a:xfrm>
          <a:custGeom>
            <a:avLst/>
            <a:gdLst>
              <a:gd name="T0" fmla="*/ 2147483647 w 550"/>
              <a:gd name="T1" fmla="*/ 2147483647 h 573"/>
              <a:gd name="T2" fmla="*/ 2147483647 w 550"/>
              <a:gd name="T3" fmla="*/ 2147483647 h 573"/>
              <a:gd name="T4" fmla="*/ 2147483647 w 550"/>
              <a:gd name="T5" fmla="*/ 2147483647 h 573"/>
              <a:gd name="T6" fmla="*/ 2147483647 w 550"/>
              <a:gd name="T7" fmla="*/ 2147483647 h 573"/>
              <a:gd name="T8" fmla="*/ 2147483647 w 550"/>
              <a:gd name="T9" fmla="*/ 2147483647 h 573"/>
              <a:gd name="T10" fmla="*/ 2147483647 w 550"/>
              <a:gd name="T11" fmla="*/ 2147483647 h 573"/>
              <a:gd name="T12" fmla="*/ 2147483647 w 550"/>
              <a:gd name="T13" fmla="*/ 2147483647 h 573"/>
              <a:gd name="T14" fmla="*/ 2147483647 w 550"/>
              <a:gd name="T15" fmla="*/ 2147483647 h 573"/>
              <a:gd name="T16" fmla="*/ 2147483647 w 550"/>
              <a:gd name="T17" fmla="*/ 2147483647 h 573"/>
              <a:gd name="T18" fmla="*/ 2147483647 w 550"/>
              <a:gd name="T19" fmla="*/ 0 h 573"/>
              <a:gd name="T20" fmla="*/ 2147483647 w 550"/>
              <a:gd name="T21" fmla="*/ 2147483647 h 573"/>
              <a:gd name="T22" fmla="*/ 2147483647 w 550"/>
              <a:gd name="T23" fmla="*/ 2147483647 h 573"/>
              <a:gd name="T24" fmla="*/ 2147483647 w 550"/>
              <a:gd name="T25" fmla="*/ 2147483647 h 573"/>
              <a:gd name="T26" fmla="*/ 2147483647 w 550"/>
              <a:gd name="T27" fmla="*/ 2147483647 h 573"/>
              <a:gd name="T28" fmla="*/ 2147483647 w 550"/>
              <a:gd name="T29" fmla="*/ 2147483647 h 573"/>
              <a:gd name="T30" fmla="*/ 2147483647 w 550"/>
              <a:gd name="T31" fmla="*/ 2147483647 h 573"/>
              <a:gd name="T32" fmla="*/ 2147483647 w 550"/>
              <a:gd name="T33" fmla="*/ 2147483647 h 573"/>
              <a:gd name="T34" fmla="*/ 2147483647 w 550"/>
              <a:gd name="T35" fmla="*/ 2147483647 h 573"/>
              <a:gd name="T36" fmla="*/ 2147483647 w 550"/>
              <a:gd name="T37" fmla="*/ 2147483647 h 573"/>
              <a:gd name="T38" fmla="*/ 2147483647 w 550"/>
              <a:gd name="T39" fmla="*/ 2147483647 h 573"/>
              <a:gd name="T40" fmla="*/ 2147483647 w 550"/>
              <a:gd name="T41" fmla="*/ 2147483647 h 573"/>
              <a:gd name="T42" fmla="*/ 2147483647 w 550"/>
              <a:gd name="T43" fmla="*/ 2147483647 h 573"/>
              <a:gd name="T44" fmla="*/ 2147483647 w 550"/>
              <a:gd name="T45" fmla="*/ 2147483647 h 573"/>
              <a:gd name="T46" fmla="*/ 2147483647 w 550"/>
              <a:gd name="T47" fmla="*/ 2147483647 h 573"/>
              <a:gd name="T48" fmla="*/ 2147483647 w 550"/>
              <a:gd name="T49" fmla="*/ 2147483647 h 573"/>
              <a:gd name="T50" fmla="*/ 2147483647 w 550"/>
              <a:gd name="T51" fmla="*/ 2147483647 h 573"/>
              <a:gd name="T52" fmla="*/ 2147483647 w 550"/>
              <a:gd name="T53" fmla="*/ 2147483647 h 573"/>
              <a:gd name="T54" fmla="*/ 2147483647 w 550"/>
              <a:gd name="T55" fmla="*/ 2147483647 h 57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0"/>
              <a:gd name="T85" fmla="*/ 0 h 573"/>
              <a:gd name="T86" fmla="*/ 550 w 550"/>
              <a:gd name="T87" fmla="*/ 573 h 57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0" h="573">
                <a:moveTo>
                  <a:pt x="431" y="74"/>
                </a:moveTo>
                <a:cubicBezTo>
                  <a:pt x="413" y="77"/>
                  <a:pt x="394" y="77"/>
                  <a:pt x="376" y="83"/>
                </a:cubicBezTo>
                <a:cubicBezTo>
                  <a:pt x="366" y="86"/>
                  <a:pt x="360" y="103"/>
                  <a:pt x="349" y="101"/>
                </a:cubicBezTo>
                <a:cubicBezTo>
                  <a:pt x="338" y="99"/>
                  <a:pt x="337" y="83"/>
                  <a:pt x="331" y="74"/>
                </a:cubicBezTo>
                <a:cubicBezTo>
                  <a:pt x="328" y="65"/>
                  <a:pt x="330" y="52"/>
                  <a:pt x="322" y="46"/>
                </a:cubicBezTo>
                <a:cubicBezTo>
                  <a:pt x="306" y="35"/>
                  <a:pt x="267" y="28"/>
                  <a:pt x="267" y="28"/>
                </a:cubicBezTo>
                <a:cubicBezTo>
                  <a:pt x="243" y="31"/>
                  <a:pt x="215" y="25"/>
                  <a:pt x="194" y="37"/>
                </a:cubicBezTo>
                <a:cubicBezTo>
                  <a:pt x="183" y="43"/>
                  <a:pt x="195" y="68"/>
                  <a:pt x="184" y="74"/>
                </a:cubicBezTo>
                <a:cubicBezTo>
                  <a:pt x="182" y="75"/>
                  <a:pt x="126" y="57"/>
                  <a:pt x="120" y="55"/>
                </a:cubicBezTo>
                <a:cubicBezTo>
                  <a:pt x="115" y="47"/>
                  <a:pt x="86" y="0"/>
                  <a:pt x="75" y="0"/>
                </a:cubicBezTo>
                <a:cubicBezTo>
                  <a:pt x="65" y="0"/>
                  <a:pt x="69" y="19"/>
                  <a:pt x="66" y="28"/>
                </a:cubicBezTo>
                <a:cubicBezTo>
                  <a:pt x="63" y="37"/>
                  <a:pt x="59" y="46"/>
                  <a:pt x="56" y="55"/>
                </a:cubicBezTo>
                <a:cubicBezTo>
                  <a:pt x="71" y="96"/>
                  <a:pt x="88" y="100"/>
                  <a:pt x="130" y="110"/>
                </a:cubicBezTo>
                <a:cubicBezTo>
                  <a:pt x="112" y="180"/>
                  <a:pt x="118" y="191"/>
                  <a:pt x="56" y="211"/>
                </a:cubicBezTo>
                <a:cubicBezTo>
                  <a:pt x="50" y="220"/>
                  <a:pt x="46" y="231"/>
                  <a:pt x="38" y="238"/>
                </a:cubicBezTo>
                <a:cubicBezTo>
                  <a:pt x="31" y="244"/>
                  <a:pt x="12" y="238"/>
                  <a:pt x="11" y="247"/>
                </a:cubicBezTo>
                <a:cubicBezTo>
                  <a:pt x="0" y="322"/>
                  <a:pt x="13" y="389"/>
                  <a:pt x="66" y="439"/>
                </a:cubicBezTo>
                <a:cubicBezTo>
                  <a:pt x="69" y="448"/>
                  <a:pt x="69" y="459"/>
                  <a:pt x="75" y="467"/>
                </a:cubicBezTo>
                <a:cubicBezTo>
                  <a:pt x="82" y="476"/>
                  <a:pt x="96" y="476"/>
                  <a:pt x="102" y="485"/>
                </a:cubicBezTo>
                <a:cubicBezTo>
                  <a:pt x="117" y="510"/>
                  <a:pt x="120" y="540"/>
                  <a:pt x="130" y="567"/>
                </a:cubicBezTo>
                <a:cubicBezTo>
                  <a:pt x="185" y="564"/>
                  <a:pt x="241" y="573"/>
                  <a:pt x="294" y="558"/>
                </a:cubicBezTo>
                <a:cubicBezTo>
                  <a:pt x="332" y="547"/>
                  <a:pt x="369" y="472"/>
                  <a:pt x="386" y="439"/>
                </a:cubicBezTo>
                <a:cubicBezTo>
                  <a:pt x="404" y="327"/>
                  <a:pt x="442" y="274"/>
                  <a:pt x="550" y="238"/>
                </a:cubicBezTo>
                <a:cubicBezTo>
                  <a:pt x="547" y="223"/>
                  <a:pt x="548" y="206"/>
                  <a:pt x="541" y="192"/>
                </a:cubicBezTo>
                <a:cubicBezTo>
                  <a:pt x="526" y="161"/>
                  <a:pt x="478" y="152"/>
                  <a:pt x="450" y="138"/>
                </a:cubicBezTo>
                <a:cubicBezTo>
                  <a:pt x="423" y="62"/>
                  <a:pt x="450" y="157"/>
                  <a:pt x="450" y="83"/>
                </a:cubicBezTo>
                <a:cubicBezTo>
                  <a:pt x="450" y="70"/>
                  <a:pt x="443" y="58"/>
                  <a:pt x="440" y="46"/>
                </a:cubicBezTo>
                <a:cubicBezTo>
                  <a:pt x="437" y="55"/>
                  <a:pt x="431" y="74"/>
                  <a:pt x="431" y="74"/>
                </a:cubicBezTo>
                <a:close/>
              </a:path>
            </a:pathLst>
          </a:custGeom>
          <a:noFill/>
          <a:ln w="50800">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30" name="Line 18">
            <a:extLst>
              <a:ext uri="{FF2B5EF4-FFF2-40B4-BE49-F238E27FC236}">
                <a16:creationId xmlns:a16="http://schemas.microsoft.com/office/drawing/2014/main" id="{1C0B7A68-C7B3-4A75-937B-4ABBC45D6F48}"/>
              </a:ext>
            </a:extLst>
          </p:cNvPr>
          <p:cNvSpPr>
            <a:spLocks noChangeShapeType="1"/>
          </p:cNvSpPr>
          <p:nvPr/>
        </p:nvSpPr>
        <p:spPr bwMode="auto">
          <a:xfrm flipV="1">
            <a:off x="4876800" y="3200400"/>
            <a:ext cx="2057400"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nvGrpSpPr>
          <p:cNvPr id="5" name="Group 26">
            <a:extLst>
              <a:ext uri="{FF2B5EF4-FFF2-40B4-BE49-F238E27FC236}">
                <a16:creationId xmlns:a16="http://schemas.microsoft.com/office/drawing/2014/main" id="{186F9C88-8801-40A7-97B0-9560D6917240}"/>
              </a:ext>
            </a:extLst>
          </p:cNvPr>
          <p:cNvGrpSpPr>
            <a:grpSpLocks/>
          </p:cNvGrpSpPr>
          <p:nvPr/>
        </p:nvGrpSpPr>
        <p:grpSpPr bwMode="auto">
          <a:xfrm>
            <a:off x="1524000" y="1447800"/>
            <a:ext cx="3352800" cy="4191000"/>
            <a:chOff x="0" y="1298"/>
            <a:chExt cx="1715" cy="1316"/>
          </a:xfrm>
        </p:grpSpPr>
        <p:pic>
          <p:nvPicPr>
            <p:cNvPr id="7200" name="Picture 27" descr="Tập tin:Xóm nhỏ trên cao nguyên Mơ Nông.jpg">
              <a:hlinkClick r:id="rId7"/>
              <a:extLst>
                <a:ext uri="{FF2B5EF4-FFF2-40B4-BE49-F238E27FC236}">
                  <a16:creationId xmlns:a16="http://schemas.microsoft.com/office/drawing/2014/main" id="{26F9D613-686D-486D-AFEB-399364B72667}"/>
                </a:ext>
              </a:extLst>
            </p:cNvPr>
            <p:cNvPicPr>
              <a:picLocks noChangeAspect="1" noChangeArrowheads="1"/>
            </p:cNvPicPr>
            <p:nvPr/>
          </p:nvPicPr>
          <p:blipFill>
            <a:blip r:embed="rId8">
              <a:lum bright="6000"/>
              <a:extLst>
                <a:ext uri="{28A0092B-C50C-407E-A947-70E740481C1C}">
                  <a14:useLocalDpi xmlns:a14="http://schemas.microsoft.com/office/drawing/2010/main" val="0"/>
                </a:ext>
              </a:extLst>
            </a:blip>
            <a:srcRect/>
            <a:stretch>
              <a:fillRect/>
            </a:stretch>
          </p:blipFill>
          <p:spPr bwMode="auto">
            <a:xfrm>
              <a:off x="0" y="1298"/>
              <a:ext cx="1715" cy="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1" name="Text Box 28">
              <a:extLst>
                <a:ext uri="{FF2B5EF4-FFF2-40B4-BE49-F238E27FC236}">
                  <a16:creationId xmlns:a16="http://schemas.microsoft.com/office/drawing/2014/main" id="{92713199-F1B5-458D-BCCE-E20DD2E5352F}"/>
                </a:ext>
              </a:extLst>
            </p:cNvPr>
            <p:cNvSpPr txBox="1">
              <a:spLocks noChangeArrowheads="1"/>
            </p:cNvSpPr>
            <p:nvPr/>
          </p:nvSpPr>
          <p:spPr bwMode="auto">
            <a:xfrm>
              <a:off x="49" y="1389"/>
              <a:ext cx="154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400" b="1">
                  <a:solidFill>
                    <a:srgbClr val="FF0000"/>
                  </a:solidFill>
                </a:rPr>
                <a:t>CAO NGUYÊN MƠ NÔNG</a:t>
              </a:r>
            </a:p>
          </p:txBody>
        </p:sp>
      </p:grpSp>
      <p:sp>
        <p:nvSpPr>
          <p:cNvPr id="13343" name="Freeform 31">
            <a:extLst>
              <a:ext uri="{FF2B5EF4-FFF2-40B4-BE49-F238E27FC236}">
                <a16:creationId xmlns:a16="http://schemas.microsoft.com/office/drawing/2014/main" id="{38D4A0FE-0374-41A7-B31E-D77E8404F16E}"/>
              </a:ext>
            </a:extLst>
          </p:cNvPr>
          <p:cNvSpPr>
            <a:spLocks/>
          </p:cNvSpPr>
          <p:nvPr/>
        </p:nvSpPr>
        <p:spPr bwMode="auto">
          <a:xfrm>
            <a:off x="5734050" y="3609976"/>
            <a:ext cx="1271588" cy="1019175"/>
          </a:xfrm>
          <a:custGeom>
            <a:avLst/>
            <a:gdLst>
              <a:gd name="T0" fmla="*/ 2147483647 w 801"/>
              <a:gd name="T1" fmla="*/ 2147483647 h 642"/>
              <a:gd name="T2" fmla="*/ 2147483647 w 801"/>
              <a:gd name="T3" fmla="*/ 2147483647 h 642"/>
              <a:gd name="T4" fmla="*/ 2147483647 w 801"/>
              <a:gd name="T5" fmla="*/ 2147483647 h 642"/>
              <a:gd name="T6" fmla="*/ 2147483647 w 801"/>
              <a:gd name="T7" fmla="*/ 2147483647 h 642"/>
              <a:gd name="T8" fmla="*/ 2147483647 w 801"/>
              <a:gd name="T9" fmla="*/ 2147483647 h 642"/>
              <a:gd name="T10" fmla="*/ 2147483647 w 801"/>
              <a:gd name="T11" fmla="*/ 2147483647 h 642"/>
              <a:gd name="T12" fmla="*/ 2147483647 w 801"/>
              <a:gd name="T13" fmla="*/ 2147483647 h 642"/>
              <a:gd name="T14" fmla="*/ 2147483647 w 801"/>
              <a:gd name="T15" fmla="*/ 2147483647 h 642"/>
              <a:gd name="T16" fmla="*/ 2147483647 w 801"/>
              <a:gd name="T17" fmla="*/ 2147483647 h 642"/>
              <a:gd name="T18" fmla="*/ 2147483647 w 801"/>
              <a:gd name="T19" fmla="*/ 2147483647 h 642"/>
              <a:gd name="T20" fmla="*/ 2147483647 w 801"/>
              <a:gd name="T21" fmla="*/ 2147483647 h 642"/>
              <a:gd name="T22" fmla="*/ 2147483647 w 801"/>
              <a:gd name="T23" fmla="*/ 2147483647 h 642"/>
              <a:gd name="T24" fmla="*/ 2147483647 w 801"/>
              <a:gd name="T25" fmla="*/ 2147483647 h 642"/>
              <a:gd name="T26" fmla="*/ 2147483647 w 801"/>
              <a:gd name="T27" fmla="*/ 2147483647 h 642"/>
              <a:gd name="T28" fmla="*/ 2147483647 w 801"/>
              <a:gd name="T29" fmla="*/ 2147483647 h 642"/>
              <a:gd name="T30" fmla="*/ 2147483647 w 801"/>
              <a:gd name="T31" fmla="*/ 2147483647 h 642"/>
              <a:gd name="T32" fmla="*/ 2147483647 w 801"/>
              <a:gd name="T33" fmla="*/ 2147483647 h 642"/>
              <a:gd name="T34" fmla="*/ 2147483647 w 801"/>
              <a:gd name="T35" fmla="*/ 2147483647 h 642"/>
              <a:gd name="T36" fmla="*/ 2147483647 w 801"/>
              <a:gd name="T37" fmla="*/ 2147483647 h 642"/>
              <a:gd name="T38" fmla="*/ 2147483647 w 801"/>
              <a:gd name="T39" fmla="*/ 2147483647 h 642"/>
              <a:gd name="T40" fmla="*/ 2147483647 w 801"/>
              <a:gd name="T41" fmla="*/ 2147483647 h 642"/>
              <a:gd name="T42" fmla="*/ 2147483647 w 801"/>
              <a:gd name="T43" fmla="*/ 2147483647 h 642"/>
              <a:gd name="T44" fmla="*/ 2147483647 w 801"/>
              <a:gd name="T45" fmla="*/ 2147483647 h 642"/>
              <a:gd name="T46" fmla="*/ 2147483647 w 801"/>
              <a:gd name="T47" fmla="*/ 2147483647 h 6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01"/>
              <a:gd name="T73" fmla="*/ 0 h 642"/>
              <a:gd name="T74" fmla="*/ 801 w 801"/>
              <a:gd name="T75" fmla="*/ 642 h 6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01" h="642">
                <a:moveTo>
                  <a:pt x="305" y="39"/>
                </a:moveTo>
                <a:cubicBezTo>
                  <a:pt x="284" y="71"/>
                  <a:pt x="284" y="102"/>
                  <a:pt x="262" y="133"/>
                </a:cubicBezTo>
                <a:cubicBezTo>
                  <a:pt x="261" y="135"/>
                  <a:pt x="247" y="183"/>
                  <a:pt x="245" y="185"/>
                </a:cubicBezTo>
                <a:cubicBezTo>
                  <a:pt x="187" y="243"/>
                  <a:pt x="118" y="231"/>
                  <a:pt x="39" y="236"/>
                </a:cubicBezTo>
                <a:cubicBezTo>
                  <a:pt x="0" y="288"/>
                  <a:pt x="0" y="306"/>
                  <a:pt x="13" y="374"/>
                </a:cubicBezTo>
                <a:cubicBezTo>
                  <a:pt x="15" y="383"/>
                  <a:pt x="16" y="394"/>
                  <a:pt x="22" y="400"/>
                </a:cubicBezTo>
                <a:cubicBezTo>
                  <a:pt x="53" y="431"/>
                  <a:pt x="137" y="431"/>
                  <a:pt x="168" y="434"/>
                </a:cubicBezTo>
                <a:cubicBezTo>
                  <a:pt x="171" y="494"/>
                  <a:pt x="145" y="563"/>
                  <a:pt x="176" y="615"/>
                </a:cubicBezTo>
                <a:cubicBezTo>
                  <a:pt x="192" y="642"/>
                  <a:pt x="241" y="616"/>
                  <a:pt x="271" y="606"/>
                </a:cubicBezTo>
                <a:cubicBezTo>
                  <a:pt x="273" y="605"/>
                  <a:pt x="287" y="555"/>
                  <a:pt x="288" y="554"/>
                </a:cubicBezTo>
                <a:cubicBezTo>
                  <a:pt x="300" y="539"/>
                  <a:pt x="345" y="525"/>
                  <a:pt x="357" y="520"/>
                </a:cubicBezTo>
                <a:cubicBezTo>
                  <a:pt x="431" y="446"/>
                  <a:pt x="525" y="501"/>
                  <a:pt x="606" y="529"/>
                </a:cubicBezTo>
                <a:cubicBezTo>
                  <a:pt x="620" y="568"/>
                  <a:pt x="625" y="578"/>
                  <a:pt x="666" y="563"/>
                </a:cubicBezTo>
                <a:cubicBezTo>
                  <a:pt x="654" y="524"/>
                  <a:pt x="677" y="502"/>
                  <a:pt x="658" y="460"/>
                </a:cubicBezTo>
                <a:cubicBezTo>
                  <a:pt x="653" y="449"/>
                  <a:pt x="641" y="443"/>
                  <a:pt x="632" y="434"/>
                </a:cubicBezTo>
                <a:cubicBezTo>
                  <a:pt x="635" y="402"/>
                  <a:pt x="619" y="361"/>
                  <a:pt x="641" y="339"/>
                </a:cubicBezTo>
                <a:cubicBezTo>
                  <a:pt x="663" y="317"/>
                  <a:pt x="705" y="340"/>
                  <a:pt x="735" y="331"/>
                </a:cubicBezTo>
                <a:cubicBezTo>
                  <a:pt x="745" y="328"/>
                  <a:pt x="746" y="314"/>
                  <a:pt x="752" y="305"/>
                </a:cubicBezTo>
                <a:cubicBezTo>
                  <a:pt x="760" y="262"/>
                  <a:pt x="763" y="230"/>
                  <a:pt x="787" y="193"/>
                </a:cubicBezTo>
                <a:cubicBezTo>
                  <a:pt x="801" y="148"/>
                  <a:pt x="782" y="147"/>
                  <a:pt x="744" y="133"/>
                </a:cubicBezTo>
                <a:cubicBezTo>
                  <a:pt x="608" y="82"/>
                  <a:pt x="632" y="90"/>
                  <a:pt x="434" y="82"/>
                </a:cubicBezTo>
                <a:cubicBezTo>
                  <a:pt x="428" y="62"/>
                  <a:pt x="428" y="39"/>
                  <a:pt x="417" y="21"/>
                </a:cubicBezTo>
                <a:cubicBezTo>
                  <a:pt x="404" y="0"/>
                  <a:pt x="316" y="32"/>
                  <a:pt x="297" y="39"/>
                </a:cubicBezTo>
                <a:cubicBezTo>
                  <a:pt x="285" y="97"/>
                  <a:pt x="283" y="96"/>
                  <a:pt x="305" y="39"/>
                </a:cubicBezTo>
                <a:close/>
              </a:path>
            </a:pathLst>
          </a:custGeom>
          <a:noFill/>
          <a:ln w="50800">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41" name="Line 29">
            <a:extLst>
              <a:ext uri="{FF2B5EF4-FFF2-40B4-BE49-F238E27FC236}">
                <a16:creationId xmlns:a16="http://schemas.microsoft.com/office/drawing/2014/main" id="{146B885F-11FB-46F2-83E7-2E5E7D28630A}"/>
              </a:ext>
            </a:extLst>
          </p:cNvPr>
          <p:cNvSpPr>
            <a:spLocks noChangeShapeType="1"/>
          </p:cNvSpPr>
          <p:nvPr/>
        </p:nvSpPr>
        <p:spPr bwMode="auto">
          <a:xfrm flipV="1">
            <a:off x="4876800" y="3962400"/>
            <a:ext cx="1371600" cy="7620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44" name="Freeform 32">
            <a:extLst>
              <a:ext uri="{FF2B5EF4-FFF2-40B4-BE49-F238E27FC236}">
                <a16:creationId xmlns:a16="http://schemas.microsoft.com/office/drawing/2014/main" id="{CFD16C25-6955-42C1-A39B-1CCCFE506AFC}"/>
              </a:ext>
            </a:extLst>
          </p:cNvPr>
          <p:cNvSpPr>
            <a:spLocks/>
          </p:cNvSpPr>
          <p:nvPr/>
        </p:nvSpPr>
        <p:spPr bwMode="auto">
          <a:xfrm>
            <a:off x="6716713" y="3462338"/>
            <a:ext cx="1262062" cy="1300162"/>
          </a:xfrm>
          <a:custGeom>
            <a:avLst/>
            <a:gdLst>
              <a:gd name="T0" fmla="*/ 2147483647 w 795"/>
              <a:gd name="T1" fmla="*/ 2147483647 h 819"/>
              <a:gd name="T2" fmla="*/ 2147483647 w 795"/>
              <a:gd name="T3" fmla="*/ 2147483647 h 819"/>
              <a:gd name="T4" fmla="*/ 2147483647 w 795"/>
              <a:gd name="T5" fmla="*/ 2147483647 h 819"/>
              <a:gd name="T6" fmla="*/ 2147483647 w 795"/>
              <a:gd name="T7" fmla="*/ 2147483647 h 819"/>
              <a:gd name="T8" fmla="*/ 2147483647 w 795"/>
              <a:gd name="T9" fmla="*/ 2147483647 h 819"/>
              <a:gd name="T10" fmla="*/ 2147483647 w 795"/>
              <a:gd name="T11" fmla="*/ 2147483647 h 819"/>
              <a:gd name="T12" fmla="*/ 2147483647 w 795"/>
              <a:gd name="T13" fmla="*/ 2147483647 h 819"/>
              <a:gd name="T14" fmla="*/ 2147483647 w 795"/>
              <a:gd name="T15" fmla="*/ 2147483647 h 819"/>
              <a:gd name="T16" fmla="*/ 2147483647 w 795"/>
              <a:gd name="T17" fmla="*/ 2147483647 h 819"/>
              <a:gd name="T18" fmla="*/ 2147483647 w 795"/>
              <a:gd name="T19" fmla="*/ 2147483647 h 819"/>
              <a:gd name="T20" fmla="*/ 2147483647 w 795"/>
              <a:gd name="T21" fmla="*/ 2147483647 h 819"/>
              <a:gd name="T22" fmla="*/ 2147483647 w 795"/>
              <a:gd name="T23" fmla="*/ 2147483647 h 819"/>
              <a:gd name="T24" fmla="*/ 2147483647 w 795"/>
              <a:gd name="T25" fmla="*/ 2147483647 h 819"/>
              <a:gd name="T26" fmla="*/ 2147483647 w 795"/>
              <a:gd name="T27" fmla="*/ 2147483647 h 819"/>
              <a:gd name="T28" fmla="*/ 2147483647 w 795"/>
              <a:gd name="T29" fmla="*/ 2147483647 h 819"/>
              <a:gd name="T30" fmla="*/ 2147483647 w 795"/>
              <a:gd name="T31" fmla="*/ 2147483647 h 819"/>
              <a:gd name="T32" fmla="*/ 2147483647 w 795"/>
              <a:gd name="T33" fmla="*/ 2147483647 h 819"/>
              <a:gd name="T34" fmla="*/ 2147483647 w 795"/>
              <a:gd name="T35" fmla="*/ 2147483647 h 819"/>
              <a:gd name="T36" fmla="*/ 2147483647 w 795"/>
              <a:gd name="T37" fmla="*/ 2147483647 h 819"/>
              <a:gd name="T38" fmla="*/ 2147483647 w 795"/>
              <a:gd name="T39" fmla="*/ 2147483647 h 819"/>
              <a:gd name="T40" fmla="*/ 2147483647 w 795"/>
              <a:gd name="T41" fmla="*/ 2147483647 h 819"/>
              <a:gd name="T42" fmla="*/ 2147483647 w 795"/>
              <a:gd name="T43" fmla="*/ 2147483647 h 819"/>
              <a:gd name="T44" fmla="*/ 2147483647 w 795"/>
              <a:gd name="T45" fmla="*/ 2147483647 h 819"/>
              <a:gd name="T46" fmla="*/ 2147483647 w 795"/>
              <a:gd name="T47" fmla="*/ 2147483647 h 819"/>
              <a:gd name="T48" fmla="*/ 2147483647 w 795"/>
              <a:gd name="T49" fmla="*/ 2147483647 h 819"/>
              <a:gd name="T50" fmla="*/ 2147483647 w 795"/>
              <a:gd name="T51" fmla="*/ 2147483647 h 819"/>
              <a:gd name="T52" fmla="*/ 2147483647 w 795"/>
              <a:gd name="T53" fmla="*/ 2147483647 h 819"/>
              <a:gd name="T54" fmla="*/ 2147483647 w 795"/>
              <a:gd name="T55" fmla="*/ 2147483647 h 819"/>
              <a:gd name="T56" fmla="*/ 2147483647 w 795"/>
              <a:gd name="T57" fmla="*/ 2147483647 h 819"/>
              <a:gd name="T58" fmla="*/ 2147483647 w 795"/>
              <a:gd name="T59" fmla="*/ 2147483647 h 819"/>
              <a:gd name="T60" fmla="*/ 2147483647 w 795"/>
              <a:gd name="T61" fmla="*/ 2147483647 h 819"/>
              <a:gd name="T62" fmla="*/ 2147483647 w 795"/>
              <a:gd name="T63" fmla="*/ 2147483647 h 819"/>
              <a:gd name="T64" fmla="*/ 2147483647 w 795"/>
              <a:gd name="T65" fmla="*/ 2147483647 h 819"/>
              <a:gd name="T66" fmla="*/ 2147483647 w 795"/>
              <a:gd name="T67" fmla="*/ 2147483647 h 819"/>
              <a:gd name="T68" fmla="*/ 2147483647 w 795"/>
              <a:gd name="T69" fmla="*/ 2147483647 h 819"/>
              <a:gd name="T70" fmla="*/ 2147483647 w 795"/>
              <a:gd name="T71" fmla="*/ 2147483647 h 819"/>
              <a:gd name="T72" fmla="*/ 2147483647 w 795"/>
              <a:gd name="T73" fmla="*/ 2147483647 h 819"/>
              <a:gd name="T74" fmla="*/ 2147483647 w 795"/>
              <a:gd name="T75" fmla="*/ 2147483647 h 819"/>
              <a:gd name="T76" fmla="*/ 2147483647 w 795"/>
              <a:gd name="T77" fmla="*/ 2147483647 h 819"/>
              <a:gd name="T78" fmla="*/ 2147483647 w 795"/>
              <a:gd name="T79" fmla="*/ 2147483647 h 819"/>
              <a:gd name="T80" fmla="*/ 2147483647 w 795"/>
              <a:gd name="T81" fmla="*/ 2147483647 h 8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95"/>
              <a:gd name="T124" fmla="*/ 0 h 819"/>
              <a:gd name="T125" fmla="*/ 795 w 795"/>
              <a:gd name="T126" fmla="*/ 819 h 81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95" h="819">
                <a:moveTo>
                  <a:pt x="795" y="97"/>
                </a:moveTo>
                <a:cubicBezTo>
                  <a:pt x="764" y="66"/>
                  <a:pt x="740" y="33"/>
                  <a:pt x="709" y="3"/>
                </a:cubicBezTo>
                <a:cubicBezTo>
                  <a:pt x="695" y="6"/>
                  <a:pt x="675" y="0"/>
                  <a:pt x="666" y="11"/>
                </a:cubicBezTo>
                <a:cubicBezTo>
                  <a:pt x="655" y="24"/>
                  <a:pt x="666" y="47"/>
                  <a:pt x="658" y="63"/>
                </a:cubicBezTo>
                <a:cubicBezTo>
                  <a:pt x="653" y="72"/>
                  <a:pt x="641" y="74"/>
                  <a:pt x="632" y="80"/>
                </a:cubicBezTo>
                <a:cubicBezTo>
                  <a:pt x="606" y="77"/>
                  <a:pt x="580" y="78"/>
                  <a:pt x="555" y="71"/>
                </a:cubicBezTo>
                <a:cubicBezTo>
                  <a:pt x="547" y="69"/>
                  <a:pt x="545" y="51"/>
                  <a:pt x="537" y="54"/>
                </a:cubicBezTo>
                <a:cubicBezTo>
                  <a:pt x="528" y="57"/>
                  <a:pt x="532" y="71"/>
                  <a:pt x="529" y="80"/>
                </a:cubicBezTo>
                <a:cubicBezTo>
                  <a:pt x="532" y="89"/>
                  <a:pt x="543" y="99"/>
                  <a:pt x="537" y="106"/>
                </a:cubicBezTo>
                <a:cubicBezTo>
                  <a:pt x="516" y="133"/>
                  <a:pt x="473" y="96"/>
                  <a:pt x="452" y="89"/>
                </a:cubicBezTo>
                <a:cubicBezTo>
                  <a:pt x="475" y="160"/>
                  <a:pt x="538" y="137"/>
                  <a:pt x="357" y="123"/>
                </a:cubicBezTo>
                <a:cubicBezTo>
                  <a:pt x="243" y="138"/>
                  <a:pt x="319" y="118"/>
                  <a:pt x="262" y="175"/>
                </a:cubicBezTo>
                <a:cubicBezTo>
                  <a:pt x="244" y="231"/>
                  <a:pt x="233" y="240"/>
                  <a:pt x="176" y="252"/>
                </a:cubicBezTo>
                <a:cubicBezTo>
                  <a:pt x="173" y="297"/>
                  <a:pt x="191" y="427"/>
                  <a:pt x="125" y="450"/>
                </a:cubicBezTo>
                <a:cubicBezTo>
                  <a:pt x="116" y="447"/>
                  <a:pt x="108" y="440"/>
                  <a:pt x="99" y="441"/>
                </a:cubicBezTo>
                <a:cubicBezTo>
                  <a:pt x="70" y="443"/>
                  <a:pt x="35" y="438"/>
                  <a:pt x="13" y="458"/>
                </a:cubicBezTo>
                <a:cubicBezTo>
                  <a:pt x="0" y="470"/>
                  <a:pt x="19" y="493"/>
                  <a:pt x="22" y="510"/>
                </a:cubicBezTo>
                <a:cubicBezTo>
                  <a:pt x="29" y="545"/>
                  <a:pt x="39" y="563"/>
                  <a:pt x="65" y="587"/>
                </a:cubicBezTo>
                <a:cubicBezTo>
                  <a:pt x="68" y="636"/>
                  <a:pt x="56" y="687"/>
                  <a:pt x="73" y="733"/>
                </a:cubicBezTo>
                <a:cubicBezTo>
                  <a:pt x="79" y="750"/>
                  <a:pt x="125" y="751"/>
                  <a:pt x="125" y="751"/>
                </a:cubicBezTo>
                <a:cubicBezTo>
                  <a:pt x="185" y="742"/>
                  <a:pt x="218" y="724"/>
                  <a:pt x="280" y="716"/>
                </a:cubicBezTo>
                <a:cubicBezTo>
                  <a:pt x="314" y="680"/>
                  <a:pt x="322" y="670"/>
                  <a:pt x="366" y="699"/>
                </a:cubicBezTo>
                <a:cubicBezTo>
                  <a:pt x="357" y="708"/>
                  <a:pt x="343" y="713"/>
                  <a:pt x="340" y="725"/>
                </a:cubicBezTo>
                <a:cubicBezTo>
                  <a:pt x="324" y="800"/>
                  <a:pt x="398" y="809"/>
                  <a:pt x="452" y="819"/>
                </a:cubicBezTo>
                <a:cubicBezTo>
                  <a:pt x="500" y="795"/>
                  <a:pt x="515" y="785"/>
                  <a:pt x="572" y="776"/>
                </a:cubicBezTo>
                <a:cubicBezTo>
                  <a:pt x="578" y="758"/>
                  <a:pt x="595" y="744"/>
                  <a:pt x="598" y="725"/>
                </a:cubicBezTo>
                <a:cubicBezTo>
                  <a:pt x="600" y="712"/>
                  <a:pt x="577" y="681"/>
                  <a:pt x="572" y="673"/>
                </a:cubicBezTo>
                <a:cubicBezTo>
                  <a:pt x="575" y="659"/>
                  <a:pt x="571" y="642"/>
                  <a:pt x="580" y="630"/>
                </a:cubicBezTo>
                <a:cubicBezTo>
                  <a:pt x="593" y="614"/>
                  <a:pt x="632" y="596"/>
                  <a:pt x="632" y="596"/>
                </a:cubicBezTo>
                <a:cubicBezTo>
                  <a:pt x="629" y="573"/>
                  <a:pt x="629" y="549"/>
                  <a:pt x="623" y="527"/>
                </a:cubicBezTo>
                <a:cubicBezTo>
                  <a:pt x="617" y="504"/>
                  <a:pt x="577" y="490"/>
                  <a:pt x="615" y="458"/>
                </a:cubicBezTo>
                <a:cubicBezTo>
                  <a:pt x="628" y="447"/>
                  <a:pt x="649" y="453"/>
                  <a:pt x="666" y="450"/>
                </a:cubicBezTo>
                <a:cubicBezTo>
                  <a:pt x="655" y="415"/>
                  <a:pt x="650" y="380"/>
                  <a:pt x="623" y="355"/>
                </a:cubicBezTo>
                <a:cubicBezTo>
                  <a:pt x="615" y="293"/>
                  <a:pt x="607" y="294"/>
                  <a:pt x="589" y="243"/>
                </a:cubicBezTo>
                <a:cubicBezTo>
                  <a:pt x="600" y="240"/>
                  <a:pt x="615" y="243"/>
                  <a:pt x="623" y="235"/>
                </a:cubicBezTo>
                <a:cubicBezTo>
                  <a:pt x="638" y="220"/>
                  <a:pt x="625" y="188"/>
                  <a:pt x="641" y="175"/>
                </a:cubicBezTo>
                <a:cubicBezTo>
                  <a:pt x="650" y="168"/>
                  <a:pt x="664" y="169"/>
                  <a:pt x="675" y="166"/>
                </a:cubicBezTo>
                <a:cubicBezTo>
                  <a:pt x="698" y="169"/>
                  <a:pt x="722" y="169"/>
                  <a:pt x="744" y="175"/>
                </a:cubicBezTo>
                <a:cubicBezTo>
                  <a:pt x="754" y="178"/>
                  <a:pt x="760" y="194"/>
                  <a:pt x="770" y="192"/>
                </a:cubicBezTo>
                <a:cubicBezTo>
                  <a:pt x="780" y="190"/>
                  <a:pt x="781" y="175"/>
                  <a:pt x="787" y="166"/>
                </a:cubicBezTo>
                <a:cubicBezTo>
                  <a:pt x="777" y="91"/>
                  <a:pt x="755" y="97"/>
                  <a:pt x="795" y="97"/>
                </a:cubicBezTo>
                <a:close/>
              </a:path>
            </a:pathLst>
          </a:custGeom>
          <a:noFill/>
          <a:ln w="50800">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45" name="Line 33">
            <a:extLst>
              <a:ext uri="{FF2B5EF4-FFF2-40B4-BE49-F238E27FC236}">
                <a16:creationId xmlns:a16="http://schemas.microsoft.com/office/drawing/2014/main" id="{057E1D7A-8BC5-4E33-BF50-478B2355C4A6}"/>
              </a:ext>
            </a:extLst>
          </p:cNvPr>
          <p:cNvSpPr>
            <a:spLocks noChangeShapeType="1"/>
          </p:cNvSpPr>
          <p:nvPr/>
        </p:nvSpPr>
        <p:spPr bwMode="auto">
          <a:xfrm flipV="1">
            <a:off x="4876800" y="4419600"/>
            <a:ext cx="2133600"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nvGrpSpPr>
          <p:cNvPr id="6" name="Group 34">
            <a:extLst>
              <a:ext uri="{FF2B5EF4-FFF2-40B4-BE49-F238E27FC236}">
                <a16:creationId xmlns:a16="http://schemas.microsoft.com/office/drawing/2014/main" id="{FAB65F77-F0E5-40C2-B5AA-482B9A39B411}"/>
              </a:ext>
            </a:extLst>
          </p:cNvPr>
          <p:cNvGrpSpPr>
            <a:grpSpLocks/>
          </p:cNvGrpSpPr>
          <p:nvPr/>
        </p:nvGrpSpPr>
        <p:grpSpPr bwMode="auto">
          <a:xfrm>
            <a:off x="1524000" y="1981200"/>
            <a:ext cx="3352800" cy="4191000"/>
            <a:chOff x="3969" y="1525"/>
            <a:chExt cx="1498" cy="1270"/>
          </a:xfrm>
        </p:grpSpPr>
        <p:pic>
          <p:nvPicPr>
            <p:cNvPr id="7198" name="Picture 35" descr="CNLV">
              <a:extLst>
                <a:ext uri="{FF2B5EF4-FFF2-40B4-BE49-F238E27FC236}">
                  <a16:creationId xmlns:a16="http://schemas.microsoft.com/office/drawing/2014/main" id="{C17917A1-8696-4CA9-B5BD-473CD282BA8C}"/>
                </a:ext>
              </a:extLst>
            </p:cNvPr>
            <p:cNvPicPr>
              <a:picLocks noChangeAspect="1" noChangeArrowheads="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a:off x="3969" y="1525"/>
              <a:ext cx="1498"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9" name="Text Box 36">
              <a:extLst>
                <a:ext uri="{FF2B5EF4-FFF2-40B4-BE49-F238E27FC236}">
                  <a16:creationId xmlns:a16="http://schemas.microsoft.com/office/drawing/2014/main" id="{36995904-ECB6-4553-8042-94361140F7DD}"/>
                </a:ext>
              </a:extLst>
            </p:cNvPr>
            <p:cNvSpPr txBox="1">
              <a:spLocks noChangeArrowheads="1"/>
            </p:cNvSpPr>
            <p:nvPr/>
          </p:nvSpPr>
          <p:spPr bwMode="auto">
            <a:xfrm>
              <a:off x="4014" y="1616"/>
              <a:ext cx="1448"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400" b="1">
                  <a:solidFill>
                    <a:srgbClr val="FF0000"/>
                  </a:solidFill>
                </a:rPr>
                <a:t>CAO NGUYÊN LÂM VIÊN</a:t>
              </a:r>
            </a:p>
          </p:txBody>
        </p:sp>
      </p:grpSp>
      <p:sp>
        <p:nvSpPr>
          <p:cNvPr id="13349" name="Freeform 37">
            <a:extLst>
              <a:ext uri="{FF2B5EF4-FFF2-40B4-BE49-F238E27FC236}">
                <a16:creationId xmlns:a16="http://schemas.microsoft.com/office/drawing/2014/main" id="{B4F0E378-2417-4129-907F-500ECDCD604E}"/>
              </a:ext>
            </a:extLst>
          </p:cNvPr>
          <p:cNvSpPr>
            <a:spLocks/>
          </p:cNvSpPr>
          <p:nvPr/>
        </p:nvSpPr>
        <p:spPr bwMode="auto">
          <a:xfrm>
            <a:off x="6180139" y="4435475"/>
            <a:ext cx="1368425" cy="742950"/>
          </a:xfrm>
          <a:custGeom>
            <a:avLst/>
            <a:gdLst>
              <a:gd name="T0" fmla="*/ 2147483647 w 862"/>
              <a:gd name="T1" fmla="*/ 2147483647 h 468"/>
              <a:gd name="T2" fmla="*/ 2147483647 w 862"/>
              <a:gd name="T3" fmla="*/ 2147483647 h 468"/>
              <a:gd name="T4" fmla="*/ 2147483647 w 862"/>
              <a:gd name="T5" fmla="*/ 2147483647 h 468"/>
              <a:gd name="T6" fmla="*/ 2147483647 w 862"/>
              <a:gd name="T7" fmla="*/ 2147483647 h 468"/>
              <a:gd name="T8" fmla="*/ 2147483647 w 862"/>
              <a:gd name="T9" fmla="*/ 2147483647 h 468"/>
              <a:gd name="T10" fmla="*/ 2147483647 w 862"/>
              <a:gd name="T11" fmla="*/ 2147483647 h 468"/>
              <a:gd name="T12" fmla="*/ 2147483647 w 862"/>
              <a:gd name="T13" fmla="*/ 2147483647 h 468"/>
              <a:gd name="T14" fmla="*/ 2147483647 w 862"/>
              <a:gd name="T15" fmla="*/ 0 h 468"/>
              <a:gd name="T16" fmla="*/ 2147483647 w 862"/>
              <a:gd name="T17" fmla="*/ 2147483647 h 468"/>
              <a:gd name="T18" fmla="*/ 2147483647 w 862"/>
              <a:gd name="T19" fmla="*/ 2147483647 h 468"/>
              <a:gd name="T20" fmla="*/ 2147483647 w 862"/>
              <a:gd name="T21" fmla="*/ 2147483647 h 468"/>
              <a:gd name="T22" fmla="*/ 2147483647 w 862"/>
              <a:gd name="T23" fmla="*/ 2147483647 h 468"/>
              <a:gd name="T24" fmla="*/ 2147483647 w 862"/>
              <a:gd name="T25" fmla="*/ 2147483647 h 468"/>
              <a:gd name="T26" fmla="*/ 2147483647 w 862"/>
              <a:gd name="T27" fmla="*/ 2147483647 h 468"/>
              <a:gd name="T28" fmla="*/ 2147483647 w 862"/>
              <a:gd name="T29" fmla="*/ 2147483647 h 468"/>
              <a:gd name="T30" fmla="*/ 2147483647 w 862"/>
              <a:gd name="T31" fmla="*/ 2147483647 h 468"/>
              <a:gd name="T32" fmla="*/ 2147483647 w 862"/>
              <a:gd name="T33" fmla="*/ 2147483647 h 468"/>
              <a:gd name="T34" fmla="*/ 2147483647 w 862"/>
              <a:gd name="T35" fmla="*/ 2147483647 h 468"/>
              <a:gd name="T36" fmla="*/ 2147483647 w 862"/>
              <a:gd name="T37" fmla="*/ 2147483647 h 468"/>
              <a:gd name="T38" fmla="*/ 2147483647 w 862"/>
              <a:gd name="T39" fmla="*/ 2147483647 h 468"/>
              <a:gd name="T40" fmla="*/ 2147483647 w 862"/>
              <a:gd name="T41" fmla="*/ 2147483647 h 468"/>
              <a:gd name="T42" fmla="*/ 2147483647 w 862"/>
              <a:gd name="T43" fmla="*/ 2147483647 h 468"/>
              <a:gd name="T44" fmla="*/ 2147483647 w 862"/>
              <a:gd name="T45" fmla="*/ 2147483647 h 468"/>
              <a:gd name="T46" fmla="*/ 2147483647 w 862"/>
              <a:gd name="T47" fmla="*/ 2147483647 h 468"/>
              <a:gd name="T48" fmla="*/ 2147483647 w 862"/>
              <a:gd name="T49" fmla="*/ 2147483647 h 468"/>
              <a:gd name="T50" fmla="*/ 2147483647 w 862"/>
              <a:gd name="T51" fmla="*/ 2147483647 h 468"/>
              <a:gd name="T52" fmla="*/ 2147483647 w 862"/>
              <a:gd name="T53" fmla="*/ 2147483647 h 468"/>
              <a:gd name="T54" fmla="*/ 2147483647 w 862"/>
              <a:gd name="T55" fmla="*/ 2147483647 h 4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62"/>
              <a:gd name="T85" fmla="*/ 0 h 468"/>
              <a:gd name="T86" fmla="*/ 862 w 862"/>
              <a:gd name="T87" fmla="*/ 468 h 46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62" h="468">
                <a:moveTo>
                  <a:pt x="850" y="206"/>
                </a:moveTo>
                <a:cubicBezTo>
                  <a:pt x="767" y="219"/>
                  <a:pt x="807" y="220"/>
                  <a:pt x="747" y="241"/>
                </a:cubicBezTo>
                <a:cubicBezTo>
                  <a:pt x="706" y="230"/>
                  <a:pt x="690" y="219"/>
                  <a:pt x="661" y="189"/>
                </a:cubicBezTo>
                <a:cubicBezTo>
                  <a:pt x="645" y="100"/>
                  <a:pt x="631" y="129"/>
                  <a:pt x="532" y="138"/>
                </a:cubicBezTo>
                <a:cubicBezTo>
                  <a:pt x="437" y="166"/>
                  <a:pt x="474" y="153"/>
                  <a:pt x="420" y="172"/>
                </a:cubicBezTo>
                <a:cubicBezTo>
                  <a:pt x="341" y="156"/>
                  <a:pt x="392" y="161"/>
                  <a:pt x="360" y="112"/>
                </a:cubicBezTo>
                <a:cubicBezTo>
                  <a:pt x="348" y="94"/>
                  <a:pt x="315" y="72"/>
                  <a:pt x="299" y="60"/>
                </a:cubicBezTo>
                <a:cubicBezTo>
                  <a:pt x="279" y="30"/>
                  <a:pt x="265" y="12"/>
                  <a:pt x="231" y="0"/>
                </a:cubicBezTo>
                <a:cubicBezTo>
                  <a:pt x="191" y="3"/>
                  <a:pt x="150" y="4"/>
                  <a:pt x="110" y="9"/>
                </a:cubicBezTo>
                <a:cubicBezTo>
                  <a:pt x="83" y="12"/>
                  <a:pt x="67" y="34"/>
                  <a:pt x="42" y="43"/>
                </a:cubicBezTo>
                <a:cubicBezTo>
                  <a:pt x="8" y="75"/>
                  <a:pt x="29" y="99"/>
                  <a:pt x="42" y="138"/>
                </a:cubicBezTo>
                <a:cubicBezTo>
                  <a:pt x="39" y="142"/>
                  <a:pt x="0" y="193"/>
                  <a:pt x="7" y="198"/>
                </a:cubicBezTo>
                <a:cubicBezTo>
                  <a:pt x="21" y="208"/>
                  <a:pt x="42" y="192"/>
                  <a:pt x="59" y="189"/>
                </a:cubicBezTo>
                <a:cubicBezTo>
                  <a:pt x="67" y="164"/>
                  <a:pt x="65" y="107"/>
                  <a:pt x="85" y="163"/>
                </a:cubicBezTo>
                <a:cubicBezTo>
                  <a:pt x="64" y="225"/>
                  <a:pt x="77" y="200"/>
                  <a:pt x="50" y="241"/>
                </a:cubicBezTo>
                <a:cubicBezTo>
                  <a:pt x="33" y="297"/>
                  <a:pt x="41" y="243"/>
                  <a:pt x="93" y="258"/>
                </a:cubicBezTo>
                <a:cubicBezTo>
                  <a:pt x="102" y="261"/>
                  <a:pt x="100" y="275"/>
                  <a:pt x="102" y="284"/>
                </a:cubicBezTo>
                <a:cubicBezTo>
                  <a:pt x="109" y="315"/>
                  <a:pt x="96" y="356"/>
                  <a:pt x="119" y="378"/>
                </a:cubicBezTo>
                <a:cubicBezTo>
                  <a:pt x="145" y="402"/>
                  <a:pt x="187" y="393"/>
                  <a:pt x="222" y="395"/>
                </a:cubicBezTo>
                <a:cubicBezTo>
                  <a:pt x="274" y="398"/>
                  <a:pt x="325" y="401"/>
                  <a:pt x="377" y="404"/>
                </a:cubicBezTo>
                <a:cubicBezTo>
                  <a:pt x="387" y="437"/>
                  <a:pt x="395" y="444"/>
                  <a:pt x="428" y="456"/>
                </a:cubicBezTo>
                <a:cubicBezTo>
                  <a:pt x="467" y="442"/>
                  <a:pt x="458" y="429"/>
                  <a:pt x="480" y="395"/>
                </a:cubicBezTo>
                <a:cubicBezTo>
                  <a:pt x="487" y="421"/>
                  <a:pt x="486" y="468"/>
                  <a:pt x="540" y="421"/>
                </a:cubicBezTo>
                <a:cubicBezTo>
                  <a:pt x="631" y="340"/>
                  <a:pt x="492" y="387"/>
                  <a:pt x="592" y="361"/>
                </a:cubicBezTo>
                <a:cubicBezTo>
                  <a:pt x="600" y="310"/>
                  <a:pt x="596" y="299"/>
                  <a:pt x="643" y="284"/>
                </a:cubicBezTo>
                <a:cubicBezTo>
                  <a:pt x="696" y="288"/>
                  <a:pt x="770" y="306"/>
                  <a:pt x="824" y="292"/>
                </a:cubicBezTo>
                <a:cubicBezTo>
                  <a:pt x="838" y="272"/>
                  <a:pt x="862" y="243"/>
                  <a:pt x="850" y="215"/>
                </a:cubicBezTo>
                <a:cubicBezTo>
                  <a:pt x="845" y="203"/>
                  <a:pt x="763" y="206"/>
                  <a:pt x="850" y="206"/>
                </a:cubicBezTo>
                <a:close/>
              </a:path>
            </a:pathLst>
          </a:custGeom>
          <a:noFill/>
          <a:ln w="50800">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50" name="Line 38">
            <a:extLst>
              <a:ext uri="{FF2B5EF4-FFF2-40B4-BE49-F238E27FC236}">
                <a16:creationId xmlns:a16="http://schemas.microsoft.com/office/drawing/2014/main" id="{642F687E-24A6-4DA6-AC53-9102EF7C77E4}"/>
              </a:ext>
            </a:extLst>
          </p:cNvPr>
          <p:cNvSpPr>
            <a:spLocks noChangeShapeType="1"/>
          </p:cNvSpPr>
          <p:nvPr/>
        </p:nvSpPr>
        <p:spPr bwMode="auto">
          <a:xfrm flipV="1">
            <a:off x="4876800" y="4876800"/>
            <a:ext cx="1752600"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nvGrpSpPr>
          <p:cNvPr id="7" name="Group 39">
            <a:extLst>
              <a:ext uri="{FF2B5EF4-FFF2-40B4-BE49-F238E27FC236}">
                <a16:creationId xmlns:a16="http://schemas.microsoft.com/office/drawing/2014/main" id="{0461B7FF-C76E-413F-B25E-9C19A8D92CC5}"/>
              </a:ext>
            </a:extLst>
          </p:cNvPr>
          <p:cNvGrpSpPr>
            <a:grpSpLocks/>
          </p:cNvGrpSpPr>
          <p:nvPr/>
        </p:nvGrpSpPr>
        <p:grpSpPr bwMode="auto">
          <a:xfrm>
            <a:off x="1524000" y="2514600"/>
            <a:ext cx="3352800" cy="4343400"/>
            <a:chOff x="4083" y="2478"/>
            <a:chExt cx="1677" cy="1407"/>
          </a:xfrm>
        </p:grpSpPr>
        <p:pic>
          <p:nvPicPr>
            <p:cNvPr id="7196" name="Picture 40" descr="IMG_3451">
              <a:extLst>
                <a:ext uri="{FF2B5EF4-FFF2-40B4-BE49-F238E27FC236}">
                  <a16:creationId xmlns:a16="http://schemas.microsoft.com/office/drawing/2014/main" id="{EA73C2F3-7E57-4CDC-B579-08AE6BD7CDD8}"/>
                </a:ext>
              </a:extLst>
            </p:cNvPr>
            <p:cNvPicPr>
              <a:picLocks noChangeAspect="1" noChangeArrowheads="1"/>
            </p:cNvPicPr>
            <p:nvPr/>
          </p:nvPicPr>
          <p:blipFill>
            <a:blip r:embed="rId10">
              <a:lum bright="6000"/>
              <a:extLst>
                <a:ext uri="{28A0092B-C50C-407E-A947-70E740481C1C}">
                  <a14:useLocalDpi xmlns:a14="http://schemas.microsoft.com/office/drawing/2010/main" val="0"/>
                </a:ext>
              </a:extLst>
            </a:blip>
            <a:srcRect/>
            <a:stretch>
              <a:fillRect/>
            </a:stretch>
          </p:blipFill>
          <p:spPr bwMode="auto">
            <a:xfrm>
              <a:off x="4083" y="2478"/>
              <a:ext cx="1677" cy="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7" name="Text Box 41">
              <a:extLst>
                <a:ext uri="{FF2B5EF4-FFF2-40B4-BE49-F238E27FC236}">
                  <a16:creationId xmlns:a16="http://schemas.microsoft.com/office/drawing/2014/main" id="{EC8CA85A-259E-4026-8CE2-7731A4D6865D}"/>
                </a:ext>
              </a:extLst>
            </p:cNvPr>
            <p:cNvSpPr txBox="1">
              <a:spLocks noChangeArrowheads="1"/>
            </p:cNvSpPr>
            <p:nvPr/>
          </p:nvSpPr>
          <p:spPr bwMode="auto">
            <a:xfrm>
              <a:off x="4214" y="2659"/>
              <a:ext cx="1330"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400" b="1">
                  <a:solidFill>
                    <a:srgbClr val="FF0000"/>
                  </a:solidFill>
                </a:rPr>
                <a:t>CAO NGUYÊN DI LINH</a:t>
              </a:r>
            </a:p>
          </p:txBody>
        </p:sp>
      </p:grpSp>
      <p:sp>
        <p:nvSpPr>
          <p:cNvPr id="13354" name="Text Box 42">
            <a:extLst>
              <a:ext uri="{FF2B5EF4-FFF2-40B4-BE49-F238E27FC236}">
                <a16:creationId xmlns:a16="http://schemas.microsoft.com/office/drawing/2014/main" id="{14D98C8E-75E1-4EBF-ADFE-5F1F99DA1AA6}"/>
              </a:ext>
            </a:extLst>
          </p:cNvPr>
          <p:cNvSpPr txBox="1">
            <a:spLocks noChangeArrowheads="1"/>
          </p:cNvSpPr>
          <p:nvPr/>
        </p:nvSpPr>
        <p:spPr bwMode="auto">
          <a:xfrm>
            <a:off x="2133600" y="623888"/>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b="1">
                <a:solidFill>
                  <a:srgbClr val="FF0000"/>
                </a:solidFill>
              </a:rPr>
              <a:t>900-1300</a:t>
            </a:r>
          </a:p>
        </p:txBody>
      </p:sp>
      <p:sp>
        <p:nvSpPr>
          <p:cNvPr id="13355" name="Text Box 43">
            <a:extLst>
              <a:ext uri="{FF2B5EF4-FFF2-40B4-BE49-F238E27FC236}">
                <a16:creationId xmlns:a16="http://schemas.microsoft.com/office/drawing/2014/main" id="{718867CB-F06E-4F4F-A4FC-6C5766959536}"/>
              </a:ext>
            </a:extLst>
          </p:cNvPr>
          <p:cNvSpPr txBox="1">
            <a:spLocks noChangeArrowheads="1"/>
          </p:cNvSpPr>
          <p:nvPr/>
        </p:nvSpPr>
        <p:spPr bwMode="auto">
          <a:xfrm>
            <a:off x="2057400" y="990601"/>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b="1">
                <a:solidFill>
                  <a:srgbClr val="FF0000"/>
                </a:solidFill>
              </a:rPr>
              <a:t>750-800</a:t>
            </a:r>
          </a:p>
        </p:txBody>
      </p:sp>
      <p:sp>
        <p:nvSpPr>
          <p:cNvPr id="13356" name="Text Box 44">
            <a:extLst>
              <a:ext uri="{FF2B5EF4-FFF2-40B4-BE49-F238E27FC236}">
                <a16:creationId xmlns:a16="http://schemas.microsoft.com/office/drawing/2014/main" id="{34A5605A-6AC0-479B-9D0D-727B590B4140}"/>
              </a:ext>
            </a:extLst>
          </p:cNvPr>
          <p:cNvSpPr txBox="1">
            <a:spLocks noChangeArrowheads="1"/>
          </p:cNvSpPr>
          <p:nvPr/>
        </p:nvSpPr>
        <p:spPr bwMode="auto">
          <a:xfrm>
            <a:off x="2057400" y="1524001"/>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b="1">
                <a:solidFill>
                  <a:srgbClr val="FF0000"/>
                </a:solidFill>
              </a:rPr>
              <a:t>300-800</a:t>
            </a:r>
          </a:p>
        </p:txBody>
      </p:sp>
      <p:sp>
        <p:nvSpPr>
          <p:cNvPr id="13357" name="Text Box 45">
            <a:extLst>
              <a:ext uri="{FF2B5EF4-FFF2-40B4-BE49-F238E27FC236}">
                <a16:creationId xmlns:a16="http://schemas.microsoft.com/office/drawing/2014/main" id="{C041F825-60DE-4A8D-9766-7DBFD404BBA2}"/>
              </a:ext>
            </a:extLst>
          </p:cNvPr>
          <p:cNvSpPr txBox="1">
            <a:spLocks noChangeArrowheads="1"/>
          </p:cNvSpPr>
          <p:nvPr/>
        </p:nvSpPr>
        <p:spPr bwMode="auto">
          <a:xfrm>
            <a:off x="1981200" y="1981201"/>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b="1">
                <a:solidFill>
                  <a:srgbClr val="FF0000"/>
                </a:solidFill>
              </a:rPr>
              <a:t>800-1000</a:t>
            </a:r>
          </a:p>
        </p:txBody>
      </p:sp>
      <p:sp>
        <p:nvSpPr>
          <p:cNvPr id="13358" name="Text Box 46">
            <a:extLst>
              <a:ext uri="{FF2B5EF4-FFF2-40B4-BE49-F238E27FC236}">
                <a16:creationId xmlns:a16="http://schemas.microsoft.com/office/drawing/2014/main" id="{1C8EB8B8-397C-41E2-A700-C6BDB9500EE4}"/>
              </a:ext>
            </a:extLst>
          </p:cNvPr>
          <p:cNvSpPr txBox="1">
            <a:spLocks noChangeArrowheads="1"/>
          </p:cNvSpPr>
          <p:nvPr/>
        </p:nvSpPr>
        <p:spPr bwMode="auto">
          <a:xfrm>
            <a:off x="2057400" y="2514601"/>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b="1">
                <a:solidFill>
                  <a:srgbClr val="FF0000"/>
                </a:solidFill>
              </a:rPr>
              <a:t>900-1600</a:t>
            </a:r>
          </a:p>
        </p:txBody>
      </p:sp>
      <p:sp>
        <p:nvSpPr>
          <p:cNvPr id="13359" name="Text Box 47">
            <a:extLst>
              <a:ext uri="{FF2B5EF4-FFF2-40B4-BE49-F238E27FC236}">
                <a16:creationId xmlns:a16="http://schemas.microsoft.com/office/drawing/2014/main" id="{2C3E65F8-5DC3-47BB-AE36-AB913090F611}"/>
              </a:ext>
            </a:extLst>
          </p:cNvPr>
          <p:cNvSpPr txBox="1">
            <a:spLocks noChangeArrowheads="1"/>
          </p:cNvSpPr>
          <p:nvPr/>
        </p:nvSpPr>
        <p:spPr bwMode="auto">
          <a:xfrm>
            <a:off x="2057400" y="3276601"/>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b="1">
                <a:solidFill>
                  <a:srgbClr val="FF0000"/>
                </a:solidFill>
              </a:rPr>
              <a:t>800-1000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dissolve">
                                      <p:cBhvr>
                                        <p:cTn id="7" dur="500"/>
                                        <p:tgtEl>
                                          <p:spTgt spid="13317"/>
                                        </p:tgtEl>
                                      </p:cBhvr>
                                    </p:animEffect>
                                  </p:childTnLst>
                                </p:cTn>
                              </p:par>
                              <p:par>
                                <p:cTn id="8" presetID="9" presetClass="entr" presetSubtype="0" fill="hold" nodeType="withEffect">
                                  <p:stCondLst>
                                    <p:cond delay="0"/>
                                  </p:stCondLst>
                                  <p:childTnLst>
                                    <p:set>
                                      <p:cBhvr>
                                        <p:cTn id="9" dur="1" fill="hold">
                                          <p:stCondLst>
                                            <p:cond delay="0"/>
                                          </p:stCondLst>
                                        </p:cTn>
                                        <p:tgtEl>
                                          <p:spTgt spid="13324"/>
                                        </p:tgtEl>
                                        <p:attrNameLst>
                                          <p:attrName>style.visibility</p:attrName>
                                        </p:attrNameLst>
                                      </p:cBhvr>
                                      <p:to>
                                        <p:strVal val="visible"/>
                                      </p:to>
                                    </p:set>
                                    <p:animEffect transition="in" filter="dissolve">
                                      <p:cBhvr>
                                        <p:cTn id="10" dur="500"/>
                                        <p:tgtEl>
                                          <p:spTgt spid="13324"/>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354"/>
                                        </p:tgtEl>
                                        <p:attrNameLst>
                                          <p:attrName>style.visibility</p:attrName>
                                        </p:attrNameLst>
                                      </p:cBhvr>
                                      <p:to>
                                        <p:strVal val="visible"/>
                                      </p:to>
                                    </p:set>
                                    <p:animEffect transition="in" filter="dissolve">
                                      <p:cBhvr>
                                        <p:cTn id="16" dur="500"/>
                                        <p:tgtEl>
                                          <p:spTgt spid="1335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331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332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3354"/>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13325"/>
                                        </p:tgtEl>
                                        <p:attrNameLst>
                                          <p:attrName>style.visibility</p:attrName>
                                        </p:attrNameLst>
                                      </p:cBhvr>
                                      <p:to>
                                        <p:strVal val="visible"/>
                                      </p:to>
                                    </p:set>
                                    <p:animEffect transition="in" filter="dissolve">
                                      <p:cBhvr>
                                        <p:cTn id="29" dur="500"/>
                                        <p:tgtEl>
                                          <p:spTgt spid="13325"/>
                                        </p:tgtEl>
                                      </p:cBhvr>
                                    </p:animEffect>
                                  </p:childTnLst>
                                </p:cTn>
                              </p:par>
                              <p:par>
                                <p:cTn id="30" presetID="9" presetClass="entr" presetSubtype="0" fill="hold" nodeType="withEffect">
                                  <p:stCondLst>
                                    <p:cond delay="0"/>
                                  </p:stCondLst>
                                  <p:childTnLst>
                                    <p:set>
                                      <p:cBhvr>
                                        <p:cTn id="31" dur="1" fill="hold">
                                          <p:stCondLst>
                                            <p:cond delay="0"/>
                                          </p:stCondLst>
                                        </p:cTn>
                                        <p:tgtEl>
                                          <p:spTgt spid="13329"/>
                                        </p:tgtEl>
                                        <p:attrNameLst>
                                          <p:attrName>style.visibility</p:attrName>
                                        </p:attrNameLst>
                                      </p:cBhvr>
                                      <p:to>
                                        <p:strVal val="visible"/>
                                      </p:to>
                                    </p:set>
                                    <p:animEffect transition="in" filter="dissolve">
                                      <p:cBhvr>
                                        <p:cTn id="32" dur="500"/>
                                        <p:tgtEl>
                                          <p:spTgt spid="13329"/>
                                        </p:tgtEl>
                                      </p:cBhvr>
                                    </p:animEffect>
                                  </p:childTnLst>
                                </p:cTn>
                              </p:par>
                              <p:par>
                                <p:cTn id="33" presetID="9"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dissolve">
                                      <p:cBhvr>
                                        <p:cTn id="35" dur="500"/>
                                        <p:tgtEl>
                                          <p:spTgt spid="3"/>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3355"/>
                                        </p:tgtEl>
                                        <p:attrNameLst>
                                          <p:attrName>style.visibility</p:attrName>
                                        </p:attrNameLst>
                                      </p:cBhvr>
                                      <p:to>
                                        <p:strVal val="visible"/>
                                      </p:to>
                                    </p:set>
                                    <p:animEffect transition="in" filter="dissolve">
                                      <p:cBhvr>
                                        <p:cTn id="38" dur="500"/>
                                        <p:tgtEl>
                                          <p:spTgt spid="133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332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3329"/>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3355"/>
                                        </p:tgtEl>
                                        <p:attrNameLst>
                                          <p:attrName>style.visibility</p:attrName>
                                        </p:attrNameLst>
                                      </p:cBhvr>
                                      <p:to>
                                        <p:strVal val="hidden"/>
                                      </p:to>
                                    </p:set>
                                  </p:childTnLst>
                                </p:cTn>
                              </p:par>
                              <p:par>
                                <p:cTn id="49" presetID="9" presetClass="entr" presetSubtype="0" fill="hold" grpId="0" nodeType="withEffect">
                                  <p:stCondLst>
                                    <p:cond delay="0"/>
                                  </p:stCondLst>
                                  <p:childTnLst>
                                    <p:set>
                                      <p:cBhvr>
                                        <p:cTn id="50" dur="1" fill="hold">
                                          <p:stCondLst>
                                            <p:cond delay="0"/>
                                          </p:stCondLst>
                                        </p:cTn>
                                        <p:tgtEl>
                                          <p:spTgt spid="13337"/>
                                        </p:tgtEl>
                                        <p:attrNameLst>
                                          <p:attrName>style.visibility</p:attrName>
                                        </p:attrNameLst>
                                      </p:cBhvr>
                                      <p:to>
                                        <p:strVal val="visible"/>
                                      </p:to>
                                    </p:set>
                                    <p:animEffect transition="in" filter="dissolve">
                                      <p:cBhvr>
                                        <p:cTn id="51" dur="500"/>
                                        <p:tgtEl>
                                          <p:spTgt spid="13337"/>
                                        </p:tgtEl>
                                      </p:cBhvr>
                                    </p:animEffect>
                                  </p:childTnLst>
                                </p:cTn>
                              </p:par>
                              <p:par>
                                <p:cTn id="52" presetID="9" presetClass="entr" presetSubtype="0" fill="hold" nodeType="withEffect">
                                  <p:stCondLst>
                                    <p:cond delay="0"/>
                                  </p:stCondLst>
                                  <p:childTnLst>
                                    <p:set>
                                      <p:cBhvr>
                                        <p:cTn id="53" dur="1" fill="hold">
                                          <p:stCondLst>
                                            <p:cond delay="0"/>
                                          </p:stCondLst>
                                        </p:cTn>
                                        <p:tgtEl>
                                          <p:spTgt spid="13330"/>
                                        </p:tgtEl>
                                        <p:attrNameLst>
                                          <p:attrName>style.visibility</p:attrName>
                                        </p:attrNameLst>
                                      </p:cBhvr>
                                      <p:to>
                                        <p:strVal val="visible"/>
                                      </p:to>
                                    </p:set>
                                    <p:animEffect transition="in" filter="dissolve">
                                      <p:cBhvr>
                                        <p:cTn id="54" dur="500"/>
                                        <p:tgtEl>
                                          <p:spTgt spid="13330"/>
                                        </p:tgtEl>
                                      </p:cBhvr>
                                    </p:animEffect>
                                  </p:childTnLst>
                                </p:cTn>
                              </p:par>
                              <p:par>
                                <p:cTn id="55" presetID="9" presetClass="entr" presetSubtype="0"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dissolve">
                                      <p:cBhvr>
                                        <p:cTn id="57" dur="500"/>
                                        <p:tgtEl>
                                          <p:spTgt spid="4"/>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13356"/>
                                        </p:tgtEl>
                                        <p:attrNameLst>
                                          <p:attrName>style.visibility</p:attrName>
                                        </p:attrNameLst>
                                      </p:cBhvr>
                                      <p:to>
                                        <p:strVal val="visible"/>
                                      </p:to>
                                    </p:set>
                                    <p:animEffect transition="in" filter="dissolve">
                                      <p:cBhvr>
                                        <p:cTn id="60" dur="500"/>
                                        <p:tgtEl>
                                          <p:spTgt spid="13356"/>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3337"/>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3330"/>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4"/>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3356"/>
                                        </p:tgtEl>
                                        <p:attrNameLst>
                                          <p:attrName>style.visibility</p:attrName>
                                        </p:attrNameLst>
                                      </p:cBhvr>
                                      <p:to>
                                        <p:strVal val="hidden"/>
                                      </p:to>
                                    </p:set>
                                  </p:childTnLst>
                                </p:cTn>
                              </p:par>
                              <p:par>
                                <p:cTn id="71" presetID="9" presetClass="entr" presetSubtype="0" fill="hold" grpId="0" nodeType="withEffect">
                                  <p:stCondLst>
                                    <p:cond delay="0"/>
                                  </p:stCondLst>
                                  <p:childTnLst>
                                    <p:set>
                                      <p:cBhvr>
                                        <p:cTn id="72" dur="1" fill="hold">
                                          <p:stCondLst>
                                            <p:cond delay="0"/>
                                          </p:stCondLst>
                                        </p:cTn>
                                        <p:tgtEl>
                                          <p:spTgt spid="13343"/>
                                        </p:tgtEl>
                                        <p:attrNameLst>
                                          <p:attrName>style.visibility</p:attrName>
                                        </p:attrNameLst>
                                      </p:cBhvr>
                                      <p:to>
                                        <p:strVal val="visible"/>
                                      </p:to>
                                    </p:set>
                                    <p:animEffect transition="in" filter="dissolve">
                                      <p:cBhvr>
                                        <p:cTn id="73" dur="500"/>
                                        <p:tgtEl>
                                          <p:spTgt spid="13343"/>
                                        </p:tgtEl>
                                      </p:cBhvr>
                                    </p:animEffect>
                                  </p:childTnLst>
                                </p:cTn>
                              </p:par>
                              <p:par>
                                <p:cTn id="74" presetID="9" presetClass="entr" presetSubtype="0" fill="hold" nodeType="withEffect">
                                  <p:stCondLst>
                                    <p:cond delay="0"/>
                                  </p:stCondLst>
                                  <p:childTnLst>
                                    <p:set>
                                      <p:cBhvr>
                                        <p:cTn id="75" dur="1" fill="hold">
                                          <p:stCondLst>
                                            <p:cond delay="0"/>
                                          </p:stCondLst>
                                        </p:cTn>
                                        <p:tgtEl>
                                          <p:spTgt spid="13341"/>
                                        </p:tgtEl>
                                        <p:attrNameLst>
                                          <p:attrName>style.visibility</p:attrName>
                                        </p:attrNameLst>
                                      </p:cBhvr>
                                      <p:to>
                                        <p:strVal val="visible"/>
                                      </p:to>
                                    </p:set>
                                    <p:animEffect transition="in" filter="dissolve">
                                      <p:cBhvr>
                                        <p:cTn id="76" dur="500"/>
                                        <p:tgtEl>
                                          <p:spTgt spid="13341"/>
                                        </p:tgtEl>
                                      </p:cBhvr>
                                    </p:animEffect>
                                  </p:childTnLst>
                                </p:cTn>
                              </p:par>
                              <p:par>
                                <p:cTn id="77" presetID="9"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dissolve">
                                      <p:cBhvr>
                                        <p:cTn id="79" dur="500"/>
                                        <p:tgtEl>
                                          <p:spTgt spid="5"/>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13357"/>
                                        </p:tgtEl>
                                        <p:attrNameLst>
                                          <p:attrName>style.visibility</p:attrName>
                                        </p:attrNameLst>
                                      </p:cBhvr>
                                      <p:to>
                                        <p:strVal val="visible"/>
                                      </p:to>
                                    </p:set>
                                    <p:animEffect transition="in" filter="dissolve">
                                      <p:cBhvr>
                                        <p:cTn id="82" dur="500"/>
                                        <p:tgtEl>
                                          <p:spTgt spid="1335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13343"/>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3341"/>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5"/>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3357"/>
                                        </p:tgtEl>
                                        <p:attrNameLst>
                                          <p:attrName>style.visibility</p:attrName>
                                        </p:attrNameLst>
                                      </p:cBhvr>
                                      <p:to>
                                        <p:strVal val="hidden"/>
                                      </p:to>
                                    </p:set>
                                  </p:childTnLst>
                                </p:cTn>
                              </p:par>
                              <p:par>
                                <p:cTn id="93" presetID="9" presetClass="entr" presetSubtype="0" fill="hold" grpId="0" nodeType="withEffect">
                                  <p:stCondLst>
                                    <p:cond delay="0"/>
                                  </p:stCondLst>
                                  <p:childTnLst>
                                    <p:set>
                                      <p:cBhvr>
                                        <p:cTn id="94" dur="1" fill="hold">
                                          <p:stCondLst>
                                            <p:cond delay="0"/>
                                          </p:stCondLst>
                                        </p:cTn>
                                        <p:tgtEl>
                                          <p:spTgt spid="13344"/>
                                        </p:tgtEl>
                                        <p:attrNameLst>
                                          <p:attrName>style.visibility</p:attrName>
                                        </p:attrNameLst>
                                      </p:cBhvr>
                                      <p:to>
                                        <p:strVal val="visible"/>
                                      </p:to>
                                    </p:set>
                                    <p:animEffect transition="in" filter="dissolve">
                                      <p:cBhvr>
                                        <p:cTn id="95" dur="500"/>
                                        <p:tgtEl>
                                          <p:spTgt spid="13344"/>
                                        </p:tgtEl>
                                      </p:cBhvr>
                                    </p:animEffect>
                                  </p:childTnLst>
                                </p:cTn>
                              </p:par>
                              <p:par>
                                <p:cTn id="96" presetID="9" presetClass="entr" presetSubtype="0" fill="hold" nodeType="withEffect">
                                  <p:stCondLst>
                                    <p:cond delay="0"/>
                                  </p:stCondLst>
                                  <p:childTnLst>
                                    <p:set>
                                      <p:cBhvr>
                                        <p:cTn id="97" dur="1" fill="hold">
                                          <p:stCondLst>
                                            <p:cond delay="0"/>
                                          </p:stCondLst>
                                        </p:cTn>
                                        <p:tgtEl>
                                          <p:spTgt spid="13345"/>
                                        </p:tgtEl>
                                        <p:attrNameLst>
                                          <p:attrName>style.visibility</p:attrName>
                                        </p:attrNameLst>
                                      </p:cBhvr>
                                      <p:to>
                                        <p:strVal val="visible"/>
                                      </p:to>
                                    </p:set>
                                    <p:animEffect transition="in" filter="dissolve">
                                      <p:cBhvr>
                                        <p:cTn id="98" dur="500"/>
                                        <p:tgtEl>
                                          <p:spTgt spid="13345"/>
                                        </p:tgtEl>
                                      </p:cBhvr>
                                    </p:animEffect>
                                  </p:childTnLst>
                                </p:cTn>
                              </p:par>
                              <p:par>
                                <p:cTn id="99" presetID="9" presetClass="entr" presetSubtype="0" fill="hold" nodeType="withEffect">
                                  <p:stCondLst>
                                    <p:cond delay="0"/>
                                  </p:stCondLst>
                                  <p:childTnLst>
                                    <p:set>
                                      <p:cBhvr>
                                        <p:cTn id="100" dur="1" fill="hold">
                                          <p:stCondLst>
                                            <p:cond delay="0"/>
                                          </p:stCondLst>
                                        </p:cTn>
                                        <p:tgtEl>
                                          <p:spTgt spid="6"/>
                                        </p:tgtEl>
                                        <p:attrNameLst>
                                          <p:attrName>style.visibility</p:attrName>
                                        </p:attrNameLst>
                                      </p:cBhvr>
                                      <p:to>
                                        <p:strVal val="visible"/>
                                      </p:to>
                                    </p:set>
                                    <p:animEffect transition="in" filter="dissolve">
                                      <p:cBhvr>
                                        <p:cTn id="101" dur="500"/>
                                        <p:tgtEl>
                                          <p:spTgt spid="6"/>
                                        </p:tgtEl>
                                      </p:cBhvr>
                                    </p:animEffect>
                                  </p:childTnLst>
                                </p:cTn>
                              </p:par>
                              <p:par>
                                <p:cTn id="102" presetID="9" presetClass="entr" presetSubtype="0" fill="hold" grpId="0" nodeType="withEffect">
                                  <p:stCondLst>
                                    <p:cond delay="0"/>
                                  </p:stCondLst>
                                  <p:childTnLst>
                                    <p:set>
                                      <p:cBhvr>
                                        <p:cTn id="103" dur="1" fill="hold">
                                          <p:stCondLst>
                                            <p:cond delay="0"/>
                                          </p:stCondLst>
                                        </p:cTn>
                                        <p:tgtEl>
                                          <p:spTgt spid="13358"/>
                                        </p:tgtEl>
                                        <p:attrNameLst>
                                          <p:attrName>style.visibility</p:attrName>
                                        </p:attrNameLst>
                                      </p:cBhvr>
                                      <p:to>
                                        <p:strVal val="visible"/>
                                      </p:to>
                                    </p:set>
                                    <p:animEffect transition="in" filter="dissolve">
                                      <p:cBhvr>
                                        <p:cTn id="104" dur="500"/>
                                        <p:tgtEl>
                                          <p:spTgt spid="13358"/>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xit" presetSubtype="0" fill="hold" grpId="1" nodeType="clickEffect">
                                  <p:stCondLst>
                                    <p:cond delay="0"/>
                                  </p:stCondLst>
                                  <p:childTnLst>
                                    <p:set>
                                      <p:cBhvr>
                                        <p:cTn id="108" dur="1" fill="hold">
                                          <p:stCondLst>
                                            <p:cond delay="0"/>
                                          </p:stCondLst>
                                        </p:cTn>
                                        <p:tgtEl>
                                          <p:spTgt spid="13344"/>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13345"/>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6"/>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13358"/>
                                        </p:tgtEl>
                                        <p:attrNameLst>
                                          <p:attrName>style.visibility</p:attrName>
                                        </p:attrNameLst>
                                      </p:cBhvr>
                                      <p:to>
                                        <p:strVal val="hidden"/>
                                      </p:to>
                                    </p:set>
                                  </p:childTnLst>
                                </p:cTn>
                              </p:par>
                              <p:par>
                                <p:cTn id="115" presetID="9" presetClass="entr" presetSubtype="0" fill="hold" grpId="0" nodeType="withEffect">
                                  <p:stCondLst>
                                    <p:cond delay="0"/>
                                  </p:stCondLst>
                                  <p:childTnLst>
                                    <p:set>
                                      <p:cBhvr>
                                        <p:cTn id="116" dur="1" fill="hold">
                                          <p:stCondLst>
                                            <p:cond delay="0"/>
                                          </p:stCondLst>
                                        </p:cTn>
                                        <p:tgtEl>
                                          <p:spTgt spid="13349"/>
                                        </p:tgtEl>
                                        <p:attrNameLst>
                                          <p:attrName>style.visibility</p:attrName>
                                        </p:attrNameLst>
                                      </p:cBhvr>
                                      <p:to>
                                        <p:strVal val="visible"/>
                                      </p:to>
                                    </p:set>
                                    <p:animEffect transition="in" filter="dissolve">
                                      <p:cBhvr>
                                        <p:cTn id="117" dur="500"/>
                                        <p:tgtEl>
                                          <p:spTgt spid="13349"/>
                                        </p:tgtEl>
                                      </p:cBhvr>
                                    </p:animEffect>
                                  </p:childTnLst>
                                </p:cTn>
                              </p:par>
                              <p:par>
                                <p:cTn id="118" presetID="9" presetClass="entr" presetSubtype="0" fill="hold" nodeType="withEffect">
                                  <p:stCondLst>
                                    <p:cond delay="0"/>
                                  </p:stCondLst>
                                  <p:childTnLst>
                                    <p:set>
                                      <p:cBhvr>
                                        <p:cTn id="119" dur="1" fill="hold">
                                          <p:stCondLst>
                                            <p:cond delay="0"/>
                                          </p:stCondLst>
                                        </p:cTn>
                                        <p:tgtEl>
                                          <p:spTgt spid="13350"/>
                                        </p:tgtEl>
                                        <p:attrNameLst>
                                          <p:attrName>style.visibility</p:attrName>
                                        </p:attrNameLst>
                                      </p:cBhvr>
                                      <p:to>
                                        <p:strVal val="visible"/>
                                      </p:to>
                                    </p:set>
                                    <p:animEffect transition="in" filter="dissolve">
                                      <p:cBhvr>
                                        <p:cTn id="120" dur="500"/>
                                        <p:tgtEl>
                                          <p:spTgt spid="13350"/>
                                        </p:tgtEl>
                                      </p:cBhvr>
                                    </p:animEffect>
                                  </p:childTnLst>
                                </p:cTn>
                              </p:par>
                              <p:par>
                                <p:cTn id="121" presetID="9" presetClass="entr" presetSubtype="0" fill="hold" nodeType="withEffect">
                                  <p:stCondLst>
                                    <p:cond delay="0"/>
                                  </p:stCondLst>
                                  <p:childTnLst>
                                    <p:set>
                                      <p:cBhvr>
                                        <p:cTn id="122" dur="1" fill="hold">
                                          <p:stCondLst>
                                            <p:cond delay="0"/>
                                          </p:stCondLst>
                                        </p:cTn>
                                        <p:tgtEl>
                                          <p:spTgt spid="7"/>
                                        </p:tgtEl>
                                        <p:attrNameLst>
                                          <p:attrName>style.visibility</p:attrName>
                                        </p:attrNameLst>
                                      </p:cBhvr>
                                      <p:to>
                                        <p:strVal val="visible"/>
                                      </p:to>
                                    </p:set>
                                    <p:animEffect transition="in" filter="dissolve">
                                      <p:cBhvr>
                                        <p:cTn id="123" dur="500"/>
                                        <p:tgtEl>
                                          <p:spTgt spid="7"/>
                                        </p:tgtEl>
                                      </p:cBhvr>
                                    </p:animEffect>
                                  </p:childTnLst>
                                </p:cTn>
                              </p:par>
                              <p:par>
                                <p:cTn id="124" presetID="9" presetClass="entr" presetSubtype="0" fill="hold" grpId="0" nodeType="withEffect">
                                  <p:stCondLst>
                                    <p:cond delay="0"/>
                                  </p:stCondLst>
                                  <p:childTnLst>
                                    <p:set>
                                      <p:cBhvr>
                                        <p:cTn id="125" dur="1" fill="hold">
                                          <p:stCondLst>
                                            <p:cond delay="0"/>
                                          </p:stCondLst>
                                        </p:cTn>
                                        <p:tgtEl>
                                          <p:spTgt spid="13359"/>
                                        </p:tgtEl>
                                        <p:attrNameLst>
                                          <p:attrName>style.visibility</p:attrName>
                                        </p:attrNameLst>
                                      </p:cBhvr>
                                      <p:to>
                                        <p:strVal val="visible"/>
                                      </p:to>
                                    </p:set>
                                    <p:animEffect transition="in" filter="dissolve">
                                      <p:cBhvr>
                                        <p:cTn id="126" dur="500"/>
                                        <p:tgtEl>
                                          <p:spTgt spid="13359"/>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13349"/>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13350"/>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7"/>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133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p:bldP spid="13317" grpId="1" animBg="1"/>
      <p:bldP spid="13325" grpId="0" animBg="1"/>
      <p:bldP spid="13325" grpId="1" animBg="1"/>
      <p:bldP spid="13337" grpId="0" animBg="1"/>
      <p:bldP spid="13337" grpId="1" animBg="1"/>
      <p:bldP spid="13343" grpId="0" animBg="1"/>
      <p:bldP spid="13343" grpId="1" animBg="1"/>
      <p:bldP spid="13344" grpId="0" animBg="1"/>
      <p:bldP spid="13344" grpId="1" animBg="1"/>
      <p:bldP spid="13349" grpId="0" animBg="1"/>
      <p:bldP spid="13349" grpId="1" animBg="1"/>
      <p:bldP spid="13354" grpId="0"/>
      <p:bldP spid="13354" grpId="1"/>
      <p:bldP spid="13355" grpId="0"/>
      <p:bldP spid="13355" grpId="1"/>
      <p:bldP spid="13356" grpId="0"/>
      <p:bldP spid="13356" grpId="1"/>
      <p:bldP spid="13357" grpId="0"/>
      <p:bldP spid="13357" grpId="1"/>
      <p:bldP spid="13358" grpId="0"/>
      <p:bldP spid="13358" grpId="1"/>
      <p:bldP spid="13359" grpId="0"/>
      <p:bldP spid="13359"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1725</Words>
  <Application>Microsoft Office PowerPoint</Application>
  <PresentationFormat>Widescreen</PresentationFormat>
  <Paragraphs>296</Paragraphs>
  <Slides>36</Slides>
  <Notes>5</Notes>
  <HiddenSlides>0</HiddenSlides>
  <MMClips>4</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36</vt:i4>
      </vt:variant>
    </vt:vector>
  </HeadingPairs>
  <TitlesOfParts>
    <vt:vector size="50" baseType="lpstr">
      <vt:lpstr>#9Slide03 SVNNeutraface 2</vt:lpstr>
      <vt:lpstr>#9Slide05 Dancing Script</vt:lpstr>
      <vt:lpstr>#9Slide07 IcielBaliho Script</vt:lpstr>
      <vt:lpstr>#9Slide07 SVNDessert Menu Scrip</vt:lpstr>
      <vt:lpstr>.VnTime</vt:lpstr>
      <vt:lpstr>Arial</vt:lpstr>
      <vt:lpstr>Calibri</vt:lpstr>
      <vt:lpstr>Calibri Light</vt:lpstr>
      <vt:lpstr>Garamond</vt:lpstr>
      <vt:lpstr>Tahoma</vt:lpstr>
      <vt:lpstr>Times New Roman</vt:lpstr>
      <vt:lpstr>Wingdings</vt:lpstr>
      <vt:lpstr>Office Theme</vt:lpstr>
      <vt:lpstr>Default Design</vt:lpstr>
      <vt:lpstr>CHO MỘT TIẾT HỌC SINH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ĐIỀU KIỆN TỰ NHIÊN VÀ TÀI NGUYÊN THIÊN NHIÊN </vt:lpstr>
      <vt:lpstr>Núi lửa Chưa Đăng Ya hùng vĩ – Gia Lai</vt:lpstr>
      <vt:lpstr>Đất feralit – món quà của Tây Nguyên</vt:lpstr>
      <vt:lpstr>Đà Lạt  Thành phố trong sương</vt:lpstr>
      <vt:lpstr>II. ĐIỀU KIỆN TỰ NHIÊN VÀ TÀI NGUYÊN THIÊN NHIÊN </vt:lpstr>
      <vt:lpstr>PowerPoint Presentation</vt:lpstr>
      <vt:lpstr>II. ĐIỀU KIỆN TỰ NHIÊN VÀ TÀI NGUYÊN THIÊN NHIÊN </vt:lpstr>
      <vt:lpstr>PowerPoint Presentation</vt:lpstr>
      <vt:lpstr>PowerPoint Presentation</vt:lpstr>
      <vt:lpstr>PowerPoint Presentation</vt:lpstr>
      <vt:lpstr>PowerPoint Presentation</vt:lpstr>
      <vt:lpstr>PowerPoint Presentation</vt:lpstr>
      <vt:lpstr>Thác Dray Nur – Đăk Lăk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NỘI QUY</dc:title>
  <dc:creator>Tuấn Nguyễn Chí</dc:creator>
  <cp:lastModifiedBy>84974897627</cp:lastModifiedBy>
  <cp:revision>10</cp:revision>
  <dcterms:created xsi:type="dcterms:W3CDTF">2020-12-05T17:10:34Z</dcterms:created>
  <dcterms:modified xsi:type="dcterms:W3CDTF">2022-03-30T00:45:41Z</dcterms:modified>
</cp:coreProperties>
</file>