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0" r:id="rId2"/>
    <p:sldId id="259" r:id="rId3"/>
    <p:sldId id="258" r:id="rId4"/>
    <p:sldId id="540" r:id="rId5"/>
    <p:sldId id="490" r:id="rId6"/>
    <p:sldId id="492" r:id="rId7"/>
    <p:sldId id="525" r:id="rId8"/>
    <p:sldId id="527" r:id="rId9"/>
    <p:sldId id="538" r:id="rId10"/>
    <p:sldId id="543" r:id="rId11"/>
    <p:sldId id="529" r:id="rId12"/>
    <p:sldId id="491" r:id="rId13"/>
    <p:sldId id="545" r:id="rId14"/>
    <p:sldId id="526" r:id="rId15"/>
    <p:sldId id="544" r:id="rId16"/>
    <p:sldId id="468" r:id="rId17"/>
    <p:sldId id="536" r:id="rId18"/>
    <p:sldId id="269" r:id="rId19"/>
    <p:sldId id="341" r:id="rId20"/>
    <p:sldId id="54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3969" autoAdjust="0"/>
  </p:normalViewPr>
  <p:slideViewPr>
    <p:cSldViewPr snapToGrid="0">
      <p:cViewPr varScale="1">
        <p:scale>
          <a:sx n="61" d="100"/>
          <a:sy n="61" d="100"/>
        </p:scale>
        <p:origin x="57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0A38E-ADE3-47AB-A111-43CA97FF33B1}" type="datetimeFigureOut">
              <a:rPr lang="en-US" smtClean="0"/>
              <a:t>9/13/2021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6B0A7-BBA5-41D8-9B97-0C739736130A}" type="slidenum">
              <a:rPr lang="en-US" smtClean="0"/>
              <a:t>‹#›</a:t>
            </a:fld>
            <a:endParaRPr lang="en-US"/>
          </a:p>
        </p:txBody>
      </p:sp>
    </p:spTree>
    <p:extLst>
      <p:ext uri="{BB962C8B-B14F-4D97-AF65-F5344CB8AC3E}">
        <p14:creationId xmlns:p14="http://schemas.microsoft.com/office/powerpoint/2010/main" val="136454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vi-VN" b="1" i="0">
                <a:solidFill>
                  <a:srgbClr val="3A3A3A"/>
                </a:solidFill>
                <a:effectLst/>
                <a:latin typeface="rubik"/>
              </a:rPr>
              <a:t>Bùng nổ dân số</a:t>
            </a:r>
            <a:r>
              <a:rPr lang="vi-VN" b="0" i="0">
                <a:solidFill>
                  <a:srgbClr val="3A3A3A"/>
                </a:solidFill>
                <a:effectLst/>
                <a:latin typeface="rubik"/>
              </a:rPr>
              <a:t> là sự gia tăng dân số quá nhanh trong một thời gian ngắn, gây ảnh hưởng tiêu cực đến mọi mặt của đời sống xã hội.</a:t>
            </a:r>
            <a:endParaRPr lang="en-US" b="0" i="0">
              <a:solidFill>
                <a:srgbClr val="3A3A3A"/>
              </a:solidFill>
              <a:effectLst/>
              <a:latin typeface="rubik"/>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vi-VN" b="0" i="0">
                <a:solidFill>
                  <a:srgbClr val="3A3A3A"/>
                </a:solidFill>
                <a:effectLst/>
                <a:latin typeface="rubik"/>
              </a:rPr>
              <a:t>Như vậy bản chất của bùng nổ dân số chính là sự tăng lên nhanh chóng một cách đột biến của số lượng người sinh sống trong phạm vi của một quốc gia, khu vực, vùng địa lí, hay nói rộng ra đó là sự gia tăng trên phạm vi toàn cầu.</a:t>
            </a:r>
            <a:endParaRPr lang="en-US" b="0" i="0">
              <a:solidFill>
                <a:srgbClr val="3A3A3A"/>
              </a:solidFill>
              <a:effectLst/>
              <a:latin typeface="rubik"/>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i="0">
                <a:solidFill>
                  <a:srgbClr val="3A3A3A"/>
                </a:solidFill>
                <a:effectLst/>
                <a:latin typeface="rubik"/>
              </a:rPr>
              <a:t>- Hiện tượng bùng nỏ dân số nước ta bắt đầu từ cuối những năm 1950 chấm dứt những năm cuối TK XX . </a:t>
            </a:r>
            <a:endParaRPr lang="en-US" b="0" i="0">
              <a:solidFill>
                <a:srgbClr val="34495E"/>
              </a:solidFill>
              <a:effectLst/>
              <a:latin typeface="Nunito" panose="020B0604020202020204"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b="0" i="0">
                <a:solidFill>
                  <a:srgbClr val="34495E"/>
                </a:solidFill>
                <a:effectLst/>
                <a:latin typeface="Nunito" panose="020B0604020202020204" pitchFamily="2" charset="0"/>
              </a:rPr>
              <a:t>- Bùng nổ dân số xảy ra khi tỉ lệ gia tăng dân số tự nhiên hàng năm cao hơn mức 2.1%.</a:t>
            </a:r>
            <a:endParaRPr lang="en-US" sz="120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G</a:t>
            </a:r>
            <a:r>
              <a:rPr lang="vi-VN" sz="1200" dirty="0">
                <a:latin typeface="Times New Roman" panose="02020603050405020304" pitchFamily="18" charset="0"/>
                <a:cs typeface="Times New Roman" panose="02020603050405020304" pitchFamily="18" charset="0"/>
              </a:rPr>
              <a:t>ia tăng dân số tự nhiên đã giảm do thực hiện tốt chính sách kế hoạch hóa dân số, tuy nhiên tỷ suất gia tăng tự nhiên vẫn còn ở mức cao nên quy mô dân số nước ta vẫn tăng.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886B0A7-BBA5-41D8-9B97-0C739736130A}" type="slidenum">
              <a:rPr lang="en-US" smtClean="0"/>
              <a:t>6</a:t>
            </a:fld>
            <a:endParaRPr lang="en-US"/>
          </a:p>
        </p:txBody>
      </p:sp>
    </p:spTree>
    <p:extLst>
      <p:ext uri="{BB962C8B-B14F-4D97-AF65-F5344CB8AC3E}">
        <p14:creationId xmlns:p14="http://schemas.microsoft.com/office/powerpoint/2010/main" val="311666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34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06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9886B0A7-BBA5-41D8-9B97-0C739736130A}" type="slidenum">
              <a:rPr lang="en-US" smtClean="0"/>
              <a:t>17</a:t>
            </a:fld>
            <a:endParaRPr lang="en-US"/>
          </a:p>
        </p:txBody>
      </p:sp>
    </p:spTree>
    <p:extLst>
      <p:ext uri="{BB962C8B-B14F-4D97-AF65-F5344CB8AC3E}">
        <p14:creationId xmlns:p14="http://schemas.microsoft.com/office/powerpoint/2010/main" val="369343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6B0A7-BBA5-41D8-9B97-0C739736130A}" type="slidenum">
              <a:rPr lang="en-US" smtClean="0"/>
              <a:t>20</a:t>
            </a:fld>
            <a:endParaRPr lang="en-US"/>
          </a:p>
        </p:txBody>
      </p:sp>
    </p:spTree>
    <p:extLst>
      <p:ext uri="{BB962C8B-B14F-4D97-AF65-F5344CB8AC3E}">
        <p14:creationId xmlns:p14="http://schemas.microsoft.com/office/powerpoint/2010/main" val="106312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3B8C-3A18-4F5D-9872-11026CA410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B0C6EB-33D2-4FE6-8BA7-D59571C10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71D2CE-007D-4B6D-AECA-BEBA983380C4}"/>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5" name="Footer Placeholder 4">
            <a:extLst>
              <a:ext uri="{FF2B5EF4-FFF2-40B4-BE49-F238E27FC236}">
                <a16:creationId xmlns:a16="http://schemas.microsoft.com/office/drawing/2014/main" id="{065D0F72-B38A-4D68-8060-1ED97A22C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548E3-C184-4DAD-87C9-B03F99B1205B}"/>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131446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CE33D-9061-4FC6-A78B-B3B9891095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6B9E6-1104-4FA8-992D-56ECFBAA03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03DB7-BD7F-4391-AD83-545A845005F8}"/>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5" name="Footer Placeholder 4">
            <a:extLst>
              <a:ext uri="{FF2B5EF4-FFF2-40B4-BE49-F238E27FC236}">
                <a16:creationId xmlns:a16="http://schemas.microsoft.com/office/drawing/2014/main" id="{F7F10A1F-3D1B-46AB-B33A-3CA64B7CA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ACFA5-2D00-411C-85F5-DD1549198C1C}"/>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33443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3E0D59-6ECF-4189-BB40-8305CB2458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ED9B85-00CE-4CB7-84D2-4A0E331897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A144D-9519-4072-92A3-0DA86B8F65E4}"/>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5" name="Footer Placeholder 4">
            <a:extLst>
              <a:ext uri="{FF2B5EF4-FFF2-40B4-BE49-F238E27FC236}">
                <a16:creationId xmlns:a16="http://schemas.microsoft.com/office/drawing/2014/main" id="{F8C878E1-CC59-42D7-A177-B2893C5D6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93EE6-5D16-44B3-847B-5E1C9D7CBF95}"/>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38202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FE0E-316F-428D-B271-4DADA5F0E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79C29-6121-4CF9-B818-FF3E5C8F15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51868-8475-4493-94BB-ED135D94D7F5}"/>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5" name="Footer Placeholder 4">
            <a:extLst>
              <a:ext uri="{FF2B5EF4-FFF2-40B4-BE49-F238E27FC236}">
                <a16:creationId xmlns:a16="http://schemas.microsoft.com/office/drawing/2014/main" id="{F50B7054-1D34-43E1-A65C-BE9A66D3E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85EC8-4DC4-42DC-8293-39B17EE56CD3}"/>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4285619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3B02-3887-42D2-8D4A-FACDF46247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CE91C4-2276-4282-9FE1-26702EC3D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C193BF-5A7D-46AE-A0B0-A1A5908324D0}"/>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5" name="Footer Placeholder 4">
            <a:extLst>
              <a:ext uri="{FF2B5EF4-FFF2-40B4-BE49-F238E27FC236}">
                <a16:creationId xmlns:a16="http://schemas.microsoft.com/office/drawing/2014/main" id="{0067C350-1CF3-42D0-BCC3-E6C16A931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508D6-72D7-44CA-8F6F-D4F8AB57D431}"/>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360557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BCED-4293-48CB-83F5-685605823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C954A-9F04-4EA2-B173-ED9076D83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A4FCBC-DB35-4345-B22D-38E6845207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B3FA6E-7EF5-47BA-82CE-9770F729C09B}"/>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6" name="Footer Placeholder 5">
            <a:extLst>
              <a:ext uri="{FF2B5EF4-FFF2-40B4-BE49-F238E27FC236}">
                <a16:creationId xmlns:a16="http://schemas.microsoft.com/office/drawing/2014/main" id="{8A8FF1E9-3958-492A-8093-91F322402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490FA-D7F9-431A-A218-4731C67C56C3}"/>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338688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C215-77C9-43FD-B25A-EAAE26807F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EDB7E3-07FA-4DAA-82A4-38A8DFFCBC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D1BE6F-9E66-4DDD-B0D3-2306D09D9C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FDBB7-A8BD-4FC9-9BD8-FE3FBA93A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5B8429-C28F-44E5-8306-8FAA3F5862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2356D-E77D-40F0-93C3-E9448D3F512A}"/>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8" name="Footer Placeholder 7">
            <a:extLst>
              <a:ext uri="{FF2B5EF4-FFF2-40B4-BE49-F238E27FC236}">
                <a16:creationId xmlns:a16="http://schemas.microsoft.com/office/drawing/2014/main" id="{3A77B855-4BD3-4124-884A-748D993BD4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4CC43-CE7A-4BEC-85CB-D4004DF81716}"/>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2591047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2B2A-BF38-433D-BE63-4ED07D7424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8ADECB-A9FA-4885-BB97-4B6D42B70816}"/>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4" name="Footer Placeholder 3">
            <a:extLst>
              <a:ext uri="{FF2B5EF4-FFF2-40B4-BE49-F238E27FC236}">
                <a16:creationId xmlns:a16="http://schemas.microsoft.com/office/drawing/2014/main" id="{BDA6F817-6E33-4B35-9538-0E017AC022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AA85DE-F410-4589-912F-0E69974A3D0E}"/>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372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5EFB53-59EB-4E5E-9E8A-DFC3FB7BA9D0}"/>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3" name="Footer Placeholder 2">
            <a:extLst>
              <a:ext uri="{FF2B5EF4-FFF2-40B4-BE49-F238E27FC236}">
                <a16:creationId xmlns:a16="http://schemas.microsoft.com/office/drawing/2014/main" id="{AD4CDDC6-3133-477F-9973-567629814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334F52-234F-4323-87BA-8E0991D7697E}"/>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403718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6A3-0D5A-43E1-97CF-C438818C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AFBE9E-7CB0-42D8-AB20-F8617C86C2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58CFBD-5330-4971-A994-8F4AF2AC5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84EDC-9677-4AAE-B87F-F74053DC1696}"/>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6" name="Footer Placeholder 5">
            <a:extLst>
              <a:ext uri="{FF2B5EF4-FFF2-40B4-BE49-F238E27FC236}">
                <a16:creationId xmlns:a16="http://schemas.microsoft.com/office/drawing/2014/main" id="{E63EC992-DB1B-4BEA-89CB-80FA31E6A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18AE2D-0710-4EFB-9527-FE9473597E94}"/>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644485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D7F69-3011-4C74-AE48-307FD62B4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5159A3-8BE8-4DD4-B7AC-17DCD4727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2D2CFD-E21C-4998-8114-67ACFA5CD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8F2E3D-6E86-4778-9B72-7B4ABDFAC31B}"/>
              </a:ext>
            </a:extLst>
          </p:cNvPr>
          <p:cNvSpPr>
            <a:spLocks noGrp="1"/>
          </p:cNvSpPr>
          <p:nvPr>
            <p:ph type="dt" sz="half" idx="10"/>
          </p:nvPr>
        </p:nvSpPr>
        <p:spPr/>
        <p:txBody>
          <a:bodyPr/>
          <a:lstStyle/>
          <a:p>
            <a:fld id="{0D556BF7-EE8F-46B5-872B-6418EE67069D}" type="datetimeFigureOut">
              <a:rPr lang="en-US" smtClean="0"/>
              <a:t>9/13/2021</a:t>
            </a:fld>
            <a:endParaRPr lang="en-US"/>
          </a:p>
        </p:txBody>
      </p:sp>
      <p:sp>
        <p:nvSpPr>
          <p:cNvPr id="6" name="Footer Placeholder 5">
            <a:extLst>
              <a:ext uri="{FF2B5EF4-FFF2-40B4-BE49-F238E27FC236}">
                <a16:creationId xmlns:a16="http://schemas.microsoft.com/office/drawing/2014/main" id="{63B71393-9782-48A8-B742-7A316ED3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0F3DA-F96E-47E3-8030-D334ACDE9BC5}"/>
              </a:ext>
            </a:extLst>
          </p:cNvPr>
          <p:cNvSpPr>
            <a:spLocks noGrp="1"/>
          </p:cNvSpPr>
          <p:nvPr>
            <p:ph type="sldNum" sz="quarter" idx="12"/>
          </p:nvPr>
        </p:nvSpPr>
        <p:spPr/>
        <p:txBody>
          <a:bodyPr/>
          <a:lstStyle/>
          <a:p>
            <a:fld id="{417EE4EB-27A5-4C87-B588-AC7182372327}" type="slidenum">
              <a:rPr lang="en-US" smtClean="0"/>
              <a:t>‹#›</a:t>
            </a:fld>
            <a:endParaRPr lang="en-US"/>
          </a:p>
        </p:txBody>
      </p:sp>
    </p:spTree>
    <p:extLst>
      <p:ext uri="{BB962C8B-B14F-4D97-AF65-F5344CB8AC3E}">
        <p14:creationId xmlns:p14="http://schemas.microsoft.com/office/powerpoint/2010/main" val="373928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8581A7-3A4E-4419-B461-3447C78556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E46076-D33A-4FD9-A0C7-93083EA62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6A6C0-D8C3-4D4B-B427-B93AE0F7E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56BF7-EE8F-46B5-872B-6418EE67069D}" type="datetimeFigureOut">
              <a:rPr lang="en-US" smtClean="0"/>
              <a:t>9/13/2021</a:t>
            </a:fld>
            <a:endParaRPr lang="en-US"/>
          </a:p>
        </p:txBody>
      </p:sp>
      <p:sp>
        <p:nvSpPr>
          <p:cNvPr id="5" name="Footer Placeholder 4">
            <a:extLst>
              <a:ext uri="{FF2B5EF4-FFF2-40B4-BE49-F238E27FC236}">
                <a16:creationId xmlns:a16="http://schemas.microsoft.com/office/drawing/2014/main" id="{85A1AB6F-32C0-415C-BA73-E1B48CB711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99C00-E2F1-40C6-A0C1-2B605BD2D3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EE4EB-27A5-4C87-B588-AC7182372327}" type="slidenum">
              <a:rPr lang="en-US" smtClean="0"/>
              <a:t>‹#›</a:t>
            </a:fld>
            <a:endParaRPr lang="en-US"/>
          </a:p>
        </p:txBody>
      </p:sp>
    </p:spTree>
    <p:extLst>
      <p:ext uri="{BB962C8B-B14F-4D97-AF65-F5344CB8AC3E}">
        <p14:creationId xmlns:p14="http://schemas.microsoft.com/office/powerpoint/2010/main" val="341746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Free footage background video _ grass video background" descr="A field of wheat&#10;&#10;Description automatically generated with low confidence">
            <a:hlinkClick r:id="" action="ppaction://media"/>
            <a:extLst>
              <a:ext uri="{FF2B5EF4-FFF2-40B4-BE49-F238E27FC236}">
                <a16:creationId xmlns:a16="http://schemas.microsoft.com/office/drawing/2014/main" id="{7A3204EF-D810-4C08-8766-F85791793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9" y="438150"/>
            <a:ext cx="10566401" cy="5943600"/>
          </a:xfrm>
          <a:prstGeom prst="rect">
            <a:avLst/>
          </a:prstGeom>
        </p:spPr>
      </p:pic>
      <p:sp>
        <p:nvSpPr>
          <p:cNvPr id="10" name="TextBox 9">
            <a:extLst>
              <a:ext uri="{FF2B5EF4-FFF2-40B4-BE49-F238E27FC236}">
                <a16:creationId xmlns:a16="http://schemas.microsoft.com/office/drawing/2014/main" id="{DB89E5A9-E599-4703-AFCF-863AAF7E55D9}"/>
              </a:ext>
            </a:extLst>
          </p:cNvPr>
          <p:cNvSpPr txBox="1"/>
          <p:nvPr/>
        </p:nvSpPr>
        <p:spPr>
          <a:xfrm>
            <a:off x="1274959" y="550733"/>
            <a:ext cx="9642081" cy="2003625"/>
          </a:xfrm>
          <a:prstGeom prst="rect">
            <a:avLst/>
          </a:prstGeom>
          <a:noFill/>
        </p:spPr>
        <p:txBody>
          <a:bodyPr wrap="square">
            <a:spAutoFit/>
          </a:bodyPr>
          <a:lstStyle/>
          <a:p>
            <a:pPr marL="0" marR="0" indent="0" algn="ctr">
              <a:lnSpc>
                <a:spcPct val="115000"/>
              </a:lnSpc>
              <a:spcBef>
                <a:spcPts val="0"/>
              </a:spcBef>
              <a:spcAft>
                <a:spcPts val="0"/>
              </a:spcAft>
            </a:pPr>
            <a:r>
              <a:rPr lang="en-US" sz="5400" b="1" dirty="0">
                <a:solidFill>
                  <a:schemeClr val="bg1"/>
                </a:solidFill>
                <a:latin typeface="#9Slide07 SVNDessert Menu Scrip" panose="00000500000000000000" pitchFamily="2" charset="0"/>
                <a:ea typeface="Roboto" panose="02000000000000000000" pitchFamily="2" charset="0"/>
                <a:cs typeface="Roboto" panose="02000000000000000000" pitchFamily="2" charset="0"/>
              </a:rPr>
              <a:t>Chào mừng các em đến với lớp học Địa lí của </a:t>
            </a:r>
            <a:r>
              <a:rPr lang="vi-VN" sz="5400" b="1">
                <a:solidFill>
                  <a:schemeClr val="bg1"/>
                </a:solidFill>
                <a:latin typeface="#9Slide07 SVNDessert Menu Scrip" panose="00000500000000000000" pitchFamily="2" charset="0"/>
                <a:ea typeface="Roboto" panose="02000000000000000000" pitchFamily="2" charset="0"/>
                <a:cs typeface="Roboto" panose="02000000000000000000" pitchFamily="2" charset="0"/>
              </a:rPr>
              <a:t>cô</a:t>
            </a:r>
            <a:r>
              <a:rPr lang="en-US" sz="5400" b="1">
                <a:solidFill>
                  <a:schemeClr val="bg1"/>
                </a:solidFill>
                <a:latin typeface="#9Slide07 SVNDessert Menu Scrip" panose="00000500000000000000" pitchFamily="2" charset="0"/>
                <a:ea typeface="Roboto" panose="02000000000000000000" pitchFamily="2" charset="0"/>
                <a:cs typeface="Roboto" panose="02000000000000000000" pitchFamily="2" charset="0"/>
              </a:rPr>
              <a:t>…</a:t>
            </a:r>
            <a:endParaRPr lang="en-US" sz="5400" b="1" dirty="0">
              <a:solidFill>
                <a:schemeClr val="bg1"/>
              </a:solidFill>
              <a:effectLst/>
              <a:latin typeface="#9Slide07 SVNDessert Menu Scrip" panose="000005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759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type="lt">
                                    <p:tmPct val="0"/>
                                  </p:iterate>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8" presetClass="emph" presetSubtype="0" fill="hold" grpId="1" nodeType="clickEffect">
                                  <p:stCondLst>
                                    <p:cond delay="0"/>
                                  </p:stCondLst>
                                  <p:iterate type="lt">
                                    <p:tmPct val="10000"/>
                                  </p:iterate>
                                  <p:childTnLst>
                                    <p:animClr clrSpc="rgb" dir="cw">
                                      <p:cBhvr override="childStyle">
                                        <p:cTn id="15" dur="500" fill="hold"/>
                                        <p:tgtEl>
                                          <p:spTgt spid="10"/>
                                        </p:tgtEl>
                                        <p:attrNameLst>
                                          <p:attrName>style.color</p:attrName>
                                        </p:attrNameLst>
                                      </p:cBhvr>
                                      <p:to>
                                        <a:schemeClr val="accent2"/>
                                      </p:to>
                                    </p:animClr>
                                    <p:animClr clrSpc="rgb" dir="cw">
                                      <p:cBhvr>
                                        <p:cTn id="16" dur="500" fill="hold"/>
                                        <p:tgtEl>
                                          <p:spTgt spid="10"/>
                                        </p:tgtEl>
                                        <p:attrNameLst>
                                          <p:attrName>fillcolor</p:attrName>
                                        </p:attrNameLst>
                                      </p:cBhvr>
                                      <p:to>
                                        <a:schemeClr val="accent2"/>
                                      </p:to>
                                    </p:animClr>
                                    <p:set>
                                      <p:cBhvr>
                                        <p:cTn id="17" dur="500" fill="hold"/>
                                        <p:tgtEl>
                                          <p:spTgt spid="10"/>
                                        </p:tgtEl>
                                        <p:attrNameLst>
                                          <p:attrName>fill.type</p:attrName>
                                        </p:attrNameLst>
                                      </p:cBhvr>
                                      <p:to>
                                        <p:strVal val="solid"/>
                                      </p:to>
                                    </p:set>
                                    <p:anim to="1.5" calcmode="lin" valueType="num">
                                      <p:cBhvr override="childStyle">
                                        <p:cTn id="18" dur="5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72694-E3EF-458C-8174-86AB3B8907A0}"/>
              </a:ext>
            </a:extLst>
          </p:cNvPr>
          <p:cNvPicPr>
            <a:picLocks noChangeAspect="1"/>
          </p:cNvPicPr>
          <p:nvPr/>
        </p:nvPicPr>
        <p:blipFill rotWithShape="1">
          <a:blip r:embed="rId2"/>
          <a:srcRect l="9178" t="3902" r="7717" b="3777"/>
          <a:stretch/>
        </p:blipFill>
        <p:spPr>
          <a:xfrm>
            <a:off x="5601870" y="406841"/>
            <a:ext cx="6563316" cy="6223229"/>
          </a:xfrm>
          <a:prstGeom prst="rect">
            <a:avLst/>
          </a:prstGeom>
        </p:spPr>
      </p:pic>
      <p:grpSp>
        <p:nvGrpSpPr>
          <p:cNvPr id="5" name="Group 4">
            <a:extLst>
              <a:ext uri="{FF2B5EF4-FFF2-40B4-BE49-F238E27FC236}">
                <a16:creationId xmlns:a16="http://schemas.microsoft.com/office/drawing/2014/main" id="{4C98D81A-3EF1-42D0-B163-38876AA7F0A6}"/>
              </a:ext>
            </a:extLst>
          </p:cNvPr>
          <p:cNvGrpSpPr/>
          <p:nvPr/>
        </p:nvGrpSpPr>
        <p:grpSpPr>
          <a:xfrm>
            <a:off x="-313461" y="-269778"/>
            <a:ext cx="5137710" cy="4554754"/>
            <a:chOff x="5792540" y="1766300"/>
            <a:chExt cx="3190123" cy="3415694"/>
          </a:xfrm>
        </p:grpSpPr>
        <p:grpSp>
          <p:nvGrpSpPr>
            <p:cNvPr id="6" name="Google Shape;1334;p61">
              <a:extLst>
                <a:ext uri="{FF2B5EF4-FFF2-40B4-BE49-F238E27FC236}">
                  <a16:creationId xmlns:a16="http://schemas.microsoft.com/office/drawing/2014/main" id="{E4574550-6623-4998-B7BD-6CCDDB1EF796}"/>
                </a:ext>
              </a:extLst>
            </p:cNvPr>
            <p:cNvGrpSpPr/>
            <p:nvPr/>
          </p:nvGrpSpPr>
          <p:grpSpPr>
            <a:xfrm>
              <a:off x="6048382" y="2080233"/>
              <a:ext cx="2934281" cy="3101761"/>
              <a:chOff x="1369726" y="1463400"/>
              <a:chExt cx="2934281" cy="3354650"/>
            </a:xfrm>
          </p:grpSpPr>
          <p:sp>
            <p:nvSpPr>
              <p:cNvPr id="15" name="Google Shape;1335;p61">
                <a:extLst>
                  <a:ext uri="{FF2B5EF4-FFF2-40B4-BE49-F238E27FC236}">
                    <a16:creationId xmlns:a16="http://schemas.microsoft.com/office/drawing/2014/main" id="{35E9023B-5800-48FB-853E-630376B5EB1B}"/>
                  </a:ext>
                </a:extLst>
              </p:cNvPr>
              <p:cNvSpPr/>
              <p:nvPr/>
            </p:nvSpPr>
            <p:spPr>
              <a:xfrm rot="-5400000" flipH="1">
                <a:off x="1322730" y="1510424"/>
                <a:ext cx="3028274" cy="2934226"/>
              </a:xfrm>
              <a:custGeom>
                <a:avLst/>
                <a:gdLst/>
                <a:ahLst/>
                <a:cxnLst/>
                <a:rect l="l" t="t" r="r" b="b"/>
                <a:pathLst>
                  <a:path w="21521" h="20853" extrusionOk="0">
                    <a:moveTo>
                      <a:pt x="1" y="1"/>
                    </a:moveTo>
                    <a:lnTo>
                      <a:pt x="1" y="14226"/>
                    </a:lnTo>
                    <a:lnTo>
                      <a:pt x="6627" y="20852"/>
                    </a:lnTo>
                    <a:lnTo>
                      <a:pt x="21521" y="20852"/>
                    </a:lnTo>
                    <a:lnTo>
                      <a:pt x="21521" y="1"/>
                    </a:lnTo>
                    <a:close/>
                  </a:path>
                </a:pathLst>
              </a:custGeom>
              <a:solidFill>
                <a:srgbClr val="ACE5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 name="Google Shape;1338;p61">
                <a:extLst>
                  <a:ext uri="{FF2B5EF4-FFF2-40B4-BE49-F238E27FC236}">
                    <a16:creationId xmlns:a16="http://schemas.microsoft.com/office/drawing/2014/main" id="{3B4100B9-53C9-4BD6-993A-4BF9EE24F02C}"/>
                  </a:ext>
                </a:extLst>
              </p:cNvPr>
              <p:cNvSpPr/>
              <p:nvPr/>
            </p:nvSpPr>
            <p:spPr>
              <a:xfrm>
                <a:off x="1369726" y="4491659"/>
                <a:ext cx="2934281" cy="326391"/>
              </a:xfrm>
              <a:custGeom>
                <a:avLst/>
                <a:gdLst/>
                <a:ahLst/>
                <a:cxnLst/>
                <a:rect l="l" t="t" r="r" b="b"/>
                <a:pathLst>
                  <a:path w="21521" h="2646" extrusionOk="0">
                    <a:moveTo>
                      <a:pt x="1" y="1"/>
                    </a:moveTo>
                    <a:lnTo>
                      <a:pt x="1" y="2645"/>
                    </a:lnTo>
                    <a:cubicBezTo>
                      <a:pt x="1" y="2645"/>
                      <a:pt x="3739" y="487"/>
                      <a:pt x="10761" y="487"/>
                    </a:cubicBezTo>
                    <a:cubicBezTo>
                      <a:pt x="17812" y="487"/>
                      <a:pt x="21521" y="2645"/>
                      <a:pt x="21521" y="2645"/>
                    </a:cubicBezTo>
                    <a:lnTo>
                      <a:pt x="21521" y="1"/>
                    </a:lnTo>
                    <a:close/>
                  </a:path>
                </a:pathLst>
              </a:custGeom>
              <a:solidFill>
                <a:srgbClr val="000000">
                  <a:alpha val="19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7" name="Google Shape;1352;p61">
              <a:extLst>
                <a:ext uri="{FF2B5EF4-FFF2-40B4-BE49-F238E27FC236}">
                  <a16:creationId xmlns:a16="http://schemas.microsoft.com/office/drawing/2014/main" id="{CDFC7F67-123E-49B7-A428-85EF7798F8EB}"/>
                </a:ext>
              </a:extLst>
            </p:cNvPr>
            <p:cNvGrpSpPr/>
            <p:nvPr/>
          </p:nvGrpSpPr>
          <p:grpSpPr>
            <a:xfrm rot="-6574022">
              <a:off x="5795180" y="1763660"/>
              <a:ext cx="842419" cy="847699"/>
              <a:chOff x="7807869" y="2868655"/>
              <a:chExt cx="929908" cy="935736"/>
            </a:xfrm>
          </p:grpSpPr>
          <p:sp>
            <p:nvSpPr>
              <p:cNvPr id="8" name="Google Shape;1353;p61">
                <a:extLst>
                  <a:ext uri="{FF2B5EF4-FFF2-40B4-BE49-F238E27FC236}">
                    <a16:creationId xmlns:a16="http://schemas.microsoft.com/office/drawing/2014/main" id="{A2FF62A4-71F0-453D-AAC3-F661B5E49712}"/>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9" name="Google Shape;1354;p61">
                <a:extLst>
                  <a:ext uri="{FF2B5EF4-FFF2-40B4-BE49-F238E27FC236}">
                    <a16:creationId xmlns:a16="http://schemas.microsoft.com/office/drawing/2014/main" id="{17C862AA-05A8-4742-A371-AA4D23B95065}"/>
                  </a:ext>
                </a:extLst>
              </p:cNvPr>
              <p:cNvGrpSpPr/>
              <p:nvPr/>
            </p:nvGrpSpPr>
            <p:grpSpPr>
              <a:xfrm rot="2424200">
                <a:off x="7954902" y="2992711"/>
                <a:ext cx="635841" cy="687623"/>
                <a:chOff x="8061867" y="953444"/>
                <a:chExt cx="405081" cy="438092"/>
              </a:xfrm>
            </p:grpSpPr>
            <p:sp>
              <p:nvSpPr>
                <p:cNvPr id="10" name="Google Shape;1355;p61">
                  <a:extLst>
                    <a:ext uri="{FF2B5EF4-FFF2-40B4-BE49-F238E27FC236}">
                      <a16:creationId xmlns:a16="http://schemas.microsoft.com/office/drawing/2014/main" id="{D9927A25-442F-4B38-8A56-402227C2D095}"/>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Google Shape;1356;p61">
                  <a:extLst>
                    <a:ext uri="{FF2B5EF4-FFF2-40B4-BE49-F238E27FC236}">
                      <a16:creationId xmlns:a16="http://schemas.microsoft.com/office/drawing/2014/main" id="{3B9F467F-CDD0-4B62-B4BA-09BE3E4C0EC0}"/>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 name="Google Shape;1357;p61">
                  <a:extLst>
                    <a:ext uri="{FF2B5EF4-FFF2-40B4-BE49-F238E27FC236}">
                      <a16:creationId xmlns:a16="http://schemas.microsoft.com/office/drawing/2014/main" id="{A290E27F-8F45-444A-8FB3-CAA45694CE66}"/>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 name="Google Shape;1358;p61">
                  <a:extLst>
                    <a:ext uri="{FF2B5EF4-FFF2-40B4-BE49-F238E27FC236}">
                      <a16:creationId xmlns:a16="http://schemas.microsoft.com/office/drawing/2014/main" id="{6FC51109-2349-4ABE-A040-15FB4A7F008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Google Shape;1359;p61">
                  <a:extLst>
                    <a:ext uri="{FF2B5EF4-FFF2-40B4-BE49-F238E27FC236}">
                      <a16:creationId xmlns:a16="http://schemas.microsoft.com/office/drawing/2014/main" id="{96A76FF2-D3CC-43E5-921F-E681C058165C}"/>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sp>
        <p:nvSpPr>
          <p:cNvPr id="20" name="TextBox 19">
            <a:extLst>
              <a:ext uri="{FF2B5EF4-FFF2-40B4-BE49-F238E27FC236}">
                <a16:creationId xmlns:a16="http://schemas.microsoft.com/office/drawing/2014/main" id="{0A3276E8-776E-4FB6-997E-19A41BB6F46A}"/>
              </a:ext>
            </a:extLst>
          </p:cNvPr>
          <p:cNvSpPr txBox="1"/>
          <p:nvPr/>
        </p:nvSpPr>
        <p:spPr>
          <a:xfrm>
            <a:off x="191160" y="873677"/>
            <a:ext cx="4438749" cy="2712859"/>
          </a:xfrm>
          <a:prstGeom prst="rect">
            <a:avLst/>
          </a:prstGeom>
          <a:noFill/>
        </p:spPr>
        <p:txBody>
          <a:bodyPr wrap="square">
            <a:spAutoFit/>
          </a:bodyPr>
          <a:lstStyle/>
          <a:p>
            <a:pPr algn="just">
              <a:lnSpc>
                <a:spcPct val="120000"/>
              </a:lnSpc>
            </a:pPr>
            <a:r>
              <a:rPr lang="en-US" sz="2400" b="1">
                <a:solidFill>
                  <a:srgbClr val="002060"/>
                </a:solidFill>
                <a:latin typeface="Times New Roman" panose="02020603050405020304" pitchFamily="18" charset="0"/>
                <a:ea typeface="Roboto" panose="02000000000000000000" pitchFamily="2" charset="0"/>
                <a:cs typeface="Times New Roman" panose="02020603050405020304" pitchFamily="18" charset="0"/>
              </a:rPr>
              <a:t>Quan sát bảng 2.1, hãy xác định vùng có tỉ lệ gia tăng tự nhiên: </a:t>
            </a:r>
          </a:p>
          <a:p>
            <a:pPr algn="just">
              <a:lnSpc>
                <a:spcPct val="120000"/>
              </a:lnSpc>
            </a:pPr>
            <a:r>
              <a:rPr lang="en-US" sz="2400" b="1">
                <a:solidFill>
                  <a:srgbClr val="002060"/>
                </a:solidFill>
                <a:latin typeface="Times New Roman" panose="02020603050405020304" pitchFamily="18" charset="0"/>
                <a:ea typeface="Roboto" panose="02000000000000000000" pitchFamily="2" charset="0"/>
                <a:cs typeface="Times New Roman" panose="02020603050405020304" pitchFamily="18" charset="0"/>
              </a:rPr>
              <a:t>+ Cao nhất?</a:t>
            </a:r>
          </a:p>
          <a:p>
            <a:pPr algn="just">
              <a:lnSpc>
                <a:spcPct val="120000"/>
              </a:lnSpc>
            </a:pPr>
            <a:r>
              <a:rPr lang="en-US" sz="2400" b="1">
                <a:solidFill>
                  <a:srgbClr val="002060"/>
                </a:solidFill>
                <a:latin typeface="Times New Roman" panose="02020603050405020304" pitchFamily="18" charset="0"/>
                <a:ea typeface="Roboto" panose="02000000000000000000" pitchFamily="2" charset="0"/>
                <a:cs typeface="Times New Roman" panose="02020603050405020304" pitchFamily="18" charset="0"/>
              </a:rPr>
              <a:t>+ Thấp nhất?</a:t>
            </a:r>
          </a:p>
          <a:p>
            <a:pPr algn="just">
              <a:lnSpc>
                <a:spcPct val="120000"/>
              </a:lnSpc>
            </a:pPr>
            <a:r>
              <a:rPr lang="en-US" sz="2400" b="1">
                <a:solidFill>
                  <a:srgbClr val="002060"/>
                </a:solidFill>
                <a:latin typeface="Times New Roman" panose="02020603050405020304" pitchFamily="18" charset="0"/>
                <a:ea typeface="Roboto" panose="02000000000000000000" pitchFamily="2" charset="0"/>
                <a:cs typeface="Times New Roman" panose="02020603050405020304" pitchFamily="18" charset="0"/>
              </a:rPr>
              <a:t>+ Cao hơn trung bình cả nước? </a:t>
            </a:r>
          </a:p>
          <a:p>
            <a:pPr algn="just">
              <a:lnSpc>
                <a:spcPct val="120000"/>
              </a:lnSpc>
            </a:pPr>
            <a:r>
              <a:rPr lang="en-US" sz="2400" b="1">
                <a:solidFill>
                  <a:srgbClr val="002060"/>
                </a:solidFill>
                <a:latin typeface="Times New Roman" panose="02020603050405020304" pitchFamily="18" charset="0"/>
                <a:ea typeface="Roboto" panose="02000000000000000000" pitchFamily="2" charset="0"/>
                <a:cs typeface="Times New Roman" panose="02020603050405020304" pitchFamily="18" charset="0"/>
              </a:rPr>
              <a:t>=&gt; Rút ra kết luận chung? </a:t>
            </a:r>
          </a:p>
        </p:txBody>
      </p:sp>
      <p:sp>
        <p:nvSpPr>
          <p:cNvPr id="21" name="Oval 20">
            <a:extLst>
              <a:ext uri="{FF2B5EF4-FFF2-40B4-BE49-F238E27FC236}">
                <a16:creationId xmlns:a16="http://schemas.microsoft.com/office/drawing/2014/main" id="{E78ACC09-A147-488B-AB3D-8AA71CA1ACA3}"/>
              </a:ext>
            </a:extLst>
          </p:cNvPr>
          <p:cNvSpPr/>
          <p:nvPr/>
        </p:nvSpPr>
        <p:spPr>
          <a:xfrm>
            <a:off x="9511929" y="5385912"/>
            <a:ext cx="851338" cy="331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EC7B432-412C-4BF3-A342-4308508CC756}"/>
              </a:ext>
            </a:extLst>
          </p:cNvPr>
          <p:cNvSpPr/>
          <p:nvPr/>
        </p:nvSpPr>
        <p:spPr>
          <a:xfrm>
            <a:off x="9511929" y="4307292"/>
            <a:ext cx="851338" cy="331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C5B80711-BF06-4FB0-AB0E-0D1B28B900F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23" t="12575" r="17087" b="14540"/>
          <a:stretch/>
        </p:blipFill>
        <p:spPr bwMode="auto">
          <a:xfrm>
            <a:off x="240370" y="4622483"/>
            <a:ext cx="1527655" cy="1206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a:extLst>
              <a:ext uri="{FF2B5EF4-FFF2-40B4-BE49-F238E27FC236}">
                <a16:creationId xmlns:a16="http://schemas.microsoft.com/office/drawing/2014/main" id="{7E292A69-08FC-43D7-A502-5E2F37420A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6411" y="4623617"/>
            <a:ext cx="1738782" cy="12817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a:extLst>
              <a:ext uri="{FF2B5EF4-FFF2-40B4-BE49-F238E27FC236}">
                <a16:creationId xmlns:a16="http://schemas.microsoft.com/office/drawing/2014/main" id="{BA65970A-E6CD-409D-913F-A6924C2704BA}"/>
              </a:ext>
            </a:extLst>
          </p:cNvPr>
          <p:cNvSpPr/>
          <p:nvPr/>
        </p:nvSpPr>
        <p:spPr>
          <a:xfrm>
            <a:off x="191160" y="5958652"/>
            <a:ext cx="2036375" cy="707886"/>
          </a:xfrm>
          <a:prstGeom prst="rect">
            <a:avLst/>
          </a:prstGeom>
        </p:spPr>
        <p:txBody>
          <a:bodyPr wrap="square">
            <a:spAutoFit/>
          </a:bodyPr>
          <a:lstStyle/>
          <a:p>
            <a:pPr algn="ctr"/>
            <a:r>
              <a:rPr lang="en-US" sz="2000" b="1" dirty="0">
                <a:solidFill>
                  <a:srgbClr val="0000FF"/>
                </a:solidFill>
                <a:latin typeface="Times New Roman"/>
                <a:ea typeface="Calibri"/>
                <a:cs typeface="Times New Roman"/>
              </a:rPr>
              <a:t>Ở </a:t>
            </a:r>
            <a:r>
              <a:rPr lang="en-US" sz="2000" b="1" dirty="0" err="1">
                <a:solidFill>
                  <a:srgbClr val="0000FF"/>
                </a:solidFill>
                <a:latin typeface="Times New Roman"/>
                <a:ea typeface="Calibri"/>
                <a:cs typeface="Times New Roman"/>
              </a:rPr>
              <a:t>thành</a:t>
            </a:r>
            <a:r>
              <a:rPr lang="en-US" sz="2000" b="1" dirty="0">
                <a:solidFill>
                  <a:srgbClr val="0000FF"/>
                </a:solidFill>
                <a:latin typeface="Times New Roman"/>
                <a:ea typeface="Calibri"/>
                <a:cs typeface="Times New Roman"/>
              </a:rPr>
              <a:t> </a:t>
            </a:r>
            <a:r>
              <a:rPr lang="en-US" sz="2000" b="1" dirty="0" err="1">
                <a:solidFill>
                  <a:srgbClr val="0000FF"/>
                </a:solidFill>
                <a:latin typeface="Times New Roman"/>
                <a:ea typeface="Calibri"/>
                <a:cs typeface="Times New Roman"/>
              </a:rPr>
              <a:t>thị</a:t>
            </a:r>
            <a:r>
              <a:rPr lang="en-US" sz="2000" b="1" dirty="0">
                <a:solidFill>
                  <a:srgbClr val="0000FF"/>
                </a:solidFill>
                <a:latin typeface="Times New Roman"/>
                <a:ea typeface="Calibri"/>
                <a:cs typeface="Times New Roman"/>
              </a:rPr>
              <a:t> </a:t>
            </a:r>
            <a:r>
              <a:rPr lang="en-US" sz="2000" b="1" dirty="0" err="1">
                <a:solidFill>
                  <a:srgbClr val="0000FF"/>
                </a:solidFill>
                <a:latin typeface="Times New Roman"/>
                <a:ea typeface="Calibri"/>
                <a:cs typeface="Times New Roman"/>
              </a:rPr>
              <a:t>và</a:t>
            </a:r>
            <a:r>
              <a:rPr lang="en-US" sz="2000" b="1" dirty="0">
                <a:solidFill>
                  <a:srgbClr val="0000FF"/>
                </a:solidFill>
                <a:latin typeface="Times New Roman"/>
                <a:ea typeface="Calibri"/>
                <a:cs typeface="Times New Roman"/>
              </a:rPr>
              <a:t> </a:t>
            </a:r>
            <a:r>
              <a:rPr lang="en-US" sz="2000" b="1" dirty="0" err="1">
                <a:solidFill>
                  <a:srgbClr val="0000FF"/>
                </a:solidFill>
                <a:latin typeface="Times New Roman"/>
                <a:ea typeface="Calibri"/>
                <a:cs typeface="Times New Roman"/>
              </a:rPr>
              <a:t>khu</a:t>
            </a:r>
            <a:r>
              <a:rPr lang="en-US" sz="2000" b="1" dirty="0">
                <a:solidFill>
                  <a:srgbClr val="0000FF"/>
                </a:solidFill>
                <a:latin typeface="Times New Roman"/>
                <a:ea typeface="Calibri"/>
                <a:cs typeface="Times New Roman"/>
              </a:rPr>
              <a:t> </a:t>
            </a:r>
            <a:r>
              <a:rPr lang="en-US" sz="2000" b="1" dirty="0" err="1">
                <a:solidFill>
                  <a:srgbClr val="0000FF"/>
                </a:solidFill>
                <a:latin typeface="Times New Roman"/>
                <a:ea typeface="Calibri"/>
                <a:cs typeface="Times New Roman"/>
              </a:rPr>
              <a:t>công</a:t>
            </a:r>
            <a:r>
              <a:rPr lang="en-US" sz="2000" b="1" dirty="0">
                <a:solidFill>
                  <a:srgbClr val="0000FF"/>
                </a:solidFill>
                <a:latin typeface="Times New Roman"/>
                <a:ea typeface="Calibri"/>
                <a:cs typeface="Times New Roman"/>
              </a:rPr>
              <a:t> </a:t>
            </a:r>
            <a:r>
              <a:rPr lang="en-US" sz="2000" b="1" dirty="0" err="1">
                <a:solidFill>
                  <a:srgbClr val="0000FF"/>
                </a:solidFill>
                <a:latin typeface="Times New Roman"/>
                <a:ea typeface="Calibri"/>
                <a:cs typeface="Times New Roman"/>
              </a:rPr>
              <a:t>nghiệp</a:t>
            </a:r>
            <a:endParaRPr lang="vi-VN" sz="2000" b="1" dirty="0">
              <a:solidFill>
                <a:srgbClr val="0000FF"/>
              </a:solidFill>
            </a:endParaRPr>
          </a:p>
        </p:txBody>
      </p:sp>
      <p:sp>
        <p:nvSpPr>
          <p:cNvPr id="27" name="Rectangle 26">
            <a:extLst>
              <a:ext uri="{FF2B5EF4-FFF2-40B4-BE49-F238E27FC236}">
                <a16:creationId xmlns:a16="http://schemas.microsoft.com/office/drawing/2014/main" id="{CDF27DF1-50B8-44EB-ABFD-E6095CB58C6B}"/>
              </a:ext>
            </a:extLst>
          </p:cNvPr>
          <p:cNvSpPr/>
          <p:nvPr/>
        </p:nvSpPr>
        <p:spPr>
          <a:xfrm>
            <a:off x="3643394" y="5938236"/>
            <a:ext cx="1761799" cy="914930"/>
          </a:xfrm>
          <a:prstGeom prst="rect">
            <a:avLst/>
          </a:prstGeom>
        </p:spPr>
        <p:txBody>
          <a:bodyPr wrap="square">
            <a:spAutoFit/>
          </a:bodyPr>
          <a:lstStyle/>
          <a:p>
            <a:pPr>
              <a:lnSpc>
                <a:spcPct val="115000"/>
              </a:lnSpc>
              <a:spcAft>
                <a:spcPts val="1000"/>
              </a:spcAft>
            </a:pPr>
            <a:r>
              <a:rPr lang="en-US" sz="2400" b="1" dirty="0" err="1">
                <a:solidFill>
                  <a:srgbClr val="008000"/>
                </a:solidFill>
                <a:latin typeface="Times New Roman"/>
                <a:ea typeface="Calibri"/>
                <a:cs typeface="Times New Roman"/>
              </a:rPr>
              <a:t>Nông</a:t>
            </a:r>
            <a:r>
              <a:rPr lang="en-US" sz="2400" b="1" dirty="0">
                <a:solidFill>
                  <a:srgbClr val="008000"/>
                </a:solidFill>
                <a:latin typeface="Times New Roman"/>
                <a:ea typeface="Calibri"/>
                <a:cs typeface="Times New Roman"/>
              </a:rPr>
              <a:t> </a:t>
            </a:r>
            <a:r>
              <a:rPr lang="en-US" sz="2400" b="1" dirty="0" err="1">
                <a:solidFill>
                  <a:srgbClr val="008000"/>
                </a:solidFill>
                <a:latin typeface="Times New Roman"/>
                <a:ea typeface="Calibri"/>
                <a:cs typeface="Times New Roman"/>
              </a:rPr>
              <a:t>thôn</a:t>
            </a:r>
            <a:r>
              <a:rPr lang="en-US" sz="2400" b="1" dirty="0">
                <a:solidFill>
                  <a:srgbClr val="008000"/>
                </a:solidFill>
                <a:latin typeface="Times New Roman"/>
                <a:ea typeface="Calibri"/>
                <a:cs typeface="Times New Roman"/>
              </a:rPr>
              <a:t> </a:t>
            </a:r>
            <a:r>
              <a:rPr lang="en-US" sz="2400" b="1" dirty="0" err="1">
                <a:solidFill>
                  <a:srgbClr val="008000"/>
                </a:solidFill>
                <a:latin typeface="Times New Roman"/>
                <a:ea typeface="Calibri"/>
                <a:cs typeface="Times New Roman"/>
              </a:rPr>
              <a:t>và</a:t>
            </a:r>
            <a:r>
              <a:rPr lang="en-US" sz="2400" b="1" dirty="0">
                <a:solidFill>
                  <a:srgbClr val="008000"/>
                </a:solidFill>
                <a:latin typeface="Times New Roman"/>
                <a:ea typeface="Calibri"/>
                <a:cs typeface="Times New Roman"/>
              </a:rPr>
              <a:t> </a:t>
            </a:r>
            <a:r>
              <a:rPr lang="en-US" sz="2400" b="1" dirty="0" err="1">
                <a:solidFill>
                  <a:srgbClr val="008000"/>
                </a:solidFill>
                <a:latin typeface="Times New Roman"/>
                <a:ea typeface="Calibri"/>
                <a:cs typeface="Times New Roman"/>
              </a:rPr>
              <a:t>miền</a:t>
            </a:r>
            <a:r>
              <a:rPr lang="en-US" sz="2400" b="1" dirty="0">
                <a:solidFill>
                  <a:srgbClr val="008000"/>
                </a:solidFill>
                <a:latin typeface="Times New Roman"/>
                <a:ea typeface="Calibri"/>
                <a:cs typeface="Times New Roman"/>
              </a:rPr>
              <a:t> </a:t>
            </a:r>
            <a:r>
              <a:rPr lang="en-US" sz="2400" b="1" dirty="0" err="1">
                <a:solidFill>
                  <a:srgbClr val="008000"/>
                </a:solidFill>
                <a:latin typeface="Times New Roman"/>
                <a:ea typeface="Calibri"/>
                <a:cs typeface="Times New Roman"/>
              </a:rPr>
              <a:t>núi</a:t>
            </a:r>
            <a:endParaRPr lang="vi-VN" sz="2400" b="1" dirty="0">
              <a:solidFill>
                <a:srgbClr val="008000"/>
              </a:solidFill>
              <a:latin typeface="Calibri"/>
              <a:ea typeface="Calibri"/>
              <a:cs typeface="Times New Roman"/>
            </a:endParaRPr>
          </a:p>
        </p:txBody>
      </p:sp>
      <p:sp>
        <p:nvSpPr>
          <p:cNvPr id="28" name="Chevron 6">
            <a:extLst>
              <a:ext uri="{FF2B5EF4-FFF2-40B4-BE49-F238E27FC236}">
                <a16:creationId xmlns:a16="http://schemas.microsoft.com/office/drawing/2014/main" id="{1A3F9616-4D4B-438D-A23A-5EC9298218C8}"/>
              </a:ext>
            </a:extLst>
          </p:cNvPr>
          <p:cNvSpPr/>
          <p:nvPr/>
        </p:nvSpPr>
        <p:spPr>
          <a:xfrm rot="10800000">
            <a:off x="2079257" y="4672743"/>
            <a:ext cx="965206" cy="1156617"/>
          </a:xfrm>
          <a:prstGeom prst="chevron">
            <a:avLst>
              <a:gd name="adj" fmla="val 8407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14612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8907FB1-908E-40E5-83DD-B239A7FBD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4" y="527436"/>
            <a:ext cx="12192000" cy="6438141"/>
          </a:xfrm>
          <a:prstGeom prst="rect">
            <a:avLst/>
          </a:prstGeom>
        </p:spPr>
      </p:pic>
      <p:sp>
        <p:nvSpPr>
          <p:cNvPr id="19" name="TextBox 18">
            <a:extLst>
              <a:ext uri="{FF2B5EF4-FFF2-40B4-BE49-F238E27FC236}">
                <a16:creationId xmlns:a16="http://schemas.microsoft.com/office/drawing/2014/main" id="{462B4D15-DAFD-454E-98E2-2F2D1A62FC66}"/>
              </a:ext>
            </a:extLst>
          </p:cNvPr>
          <p:cNvSpPr txBox="1"/>
          <p:nvPr/>
        </p:nvSpPr>
        <p:spPr>
          <a:xfrm>
            <a:off x="1856954" y="-79525"/>
            <a:ext cx="8757654" cy="606961"/>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0"/>
              </a:spcAft>
              <a:buClrTx/>
              <a:buSzTx/>
              <a:buFontTx/>
              <a:buNone/>
              <a:tabLst>
                <a:tab pos="2854325" algn="l"/>
              </a:tabLst>
              <a:defRPr/>
            </a:pP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T</a:t>
            </a:r>
            <a:r>
              <a:rPr kumimoji="0" lang="en-US" sz="3000" b="1" i="0" u="none" strike="noStrike" kern="1400" cap="none" spc="-5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iết</a:t>
            </a: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a:t>
            </a:r>
            <a:r>
              <a:rPr lang="vi-VN" sz="3000" b="1" kern="1400" spc="-50" dirty="0">
                <a:solidFill>
                  <a:srgbClr val="002060"/>
                </a:solidFill>
                <a:latin typeface="+mj-lt"/>
                <a:ea typeface="Times New Roman" panose="02020603050405020304" pitchFamily="18" charset="0"/>
                <a:cs typeface="Times New Roman" panose="02020603050405020304" pitchFamily="18" charset="0"/>
              </a:rPr>
              <a:t>2</a:t>
            </a: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 </a:t>
            </a:r>
            <a:r>
              <a:rPr kumimoji="0" lang="en-US" sz="3000" b="1" i="0" u="none" strike="noStrike" kern="1400" cap="none" spc="-5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a:t>
            </a: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2</a:t>
            </a:r>
            <a:r>
              <a:rPr kumimoji="0" lang="en-US"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a:t>
            </a: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DÂN</a:t>
            </a:r>
            <a:r>
              <a:rPr kumimoji="0" lang="vi-VN" sz="3000" b="1" i="0" u="none" strike="noStrike" kern="1400" cap="none" spc="-50" normalizeH="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SỐ VÀ GIA TĂNG DÂN SỐ</a:t>
            </a:r>
            <a:endParaRPr kumimoji="0" lang="en-US"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4D0AE662-82AD-4FED-817B-1985E2F6438A}"/>
              </a:ext>
            </a:extLst>
          </p:cNvPr>
          <p:cNvSpPr txBox="1">
            <a:spLocks/>
          </p:cNvSpPr>
          <p:nvPr/>
        </p:nvSpPr>
        <p:spPr>
          <a:xfrm>
            <a:off x="176727" y="849183"/>
            <a:ext cx="1754873"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236538"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1. </a:t>
            </a:r>
            <a:r>
              <a:rPr kumimoji="0" lang="vi-VN"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Số</a:t>
            </a:r>
            <a:r>
              <a:rPr kumimoji="0" lang="vi-VN" sz="2400" b="0" i="0" u="none" strike="noStrike" kern="1200" cap="none" spc="0" normalizeH="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dân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p:txBody>
      </p:sp>
      <p:pic>
        <p:nvPicPr>
          <p:cNvPr id="23" name="Picture 22">
            <a:extLst>
              <a:ext uri="{FF2B5EF4-FFF2-40B4-BE49-F238E27FC236}">
                <a16:creationId xmlns:a16="http://schemas.microsoft.com/office/drawing/2014/main" id="{D9D27BB5-F1BD-444E-AD65-A01AF606CAF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07509" y="2339934"/>
            <a:ext cx="745139" cy="745139"/>
          </a:xfrm>
          <a:prstGeom prst="rect">
            <a:avLst/>
          </a:prstGeom>
        </p:spPr>
      </p:pic>
      <p:sp>
        <p:nvSpPr>
          <p:cNvPr id="32" name="Title 1">
            <a:extLst>
              <a:ext uri="{FF2B5EF4-FFF2-40B4-BE49-F238E27FC236}">
                <a16:creationId xmlns:a16="http://schemas.microsoft.com/office/drawing/2014/main" id="{4D0AE662-82AD-4FED-817B-1985E2F6438A}"/>
              </a:ext>
            </a:extLst>
          </p:cNvPr>
          <p:cNvSpPr txBox="1">
            <a:spLocks/>
          </p:cNvSpPr>
          <p:nvPr/>
        </p:nvSpPr>
        <p:spPr>
          <a:xfrm>
            <a:off x="431855" y="2316016"/>
            <a:ext cx="2475947"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vi-VN" sz="2400" dirty="0">
                <a:solidFill>
                  <a:srgbClr val="FFFF00"/>
                </a:solidFill>
                <a:latin typeface="Times New Roman" panose="02020603050405020304" pitchFamily="18" charset="0"/>
                <a:cs typeface="Times New Roman" panose="02020603050405020304" pitchFamily="18" charset="0"/>
              </a:rPr>
              <a:t>2</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Gia tăng</a:t>
            </a:r>
            <a:r>
              <a:rPr kumimoji="0" lang="vi-VN" sz="2400" b="0" i="0" u="none" strike="noStrike" kern="1200" cap="none" spc="0" normalizeH="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dân số</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p:txBody>
      </p:sp>
      <p:sp>
        <p:nvSpPr>
          <p:cNvPr id="9" name="Content Placeholder 2"/>
          <p:cNvSpPr>
            <a:spLocks noGrp="1"/>
          </p:cNvSpPr>
          <p:nvPr>
            <p:ph idx="1"/>
          </p:nvPr>
        </p:nvSpPr>
        <p:spPr>
          <a:xfrm>
            <a:off x="837069" y="2832286"/>
            <a:ext cx="4359454" cy="671950"/>
          </a:xfrm>
        </p:spPr>
        <p:txBody>
          <a:bodyPr>
            <a:normAutofit/>
          </a:bodyPr>
          <a:lstStyle/>
          <a:p>
            <a:pPr marL="0" indent="0">
              <a:buNone/>
            </a:pP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Dân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số</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nước</a:t>
            </a:r>
            <a:r>
              <a:rPr lang="en-US" sz="2000" dirty="0">
                <a:solidFill>
                  <a:schemeClr val="bg1"/>
                </a:solidFill>
                <a:latin typeface="Times New Roman" pitchFamily="18" charset="0"/>
                <a:cs typeface="Times New Roman" pitchFamily="18" charset="0"/>
              </a:rPr>
              <a:t> ta </a:t>
            </a:r>
            <a:r>
              <a:rPr lang="en-US" sz="2000" dirty="0" err="1">
                <a:solidFill>
                  <a:schemeClr val="bg1"/>
                </a:solidFill>
                <a:latin typeface="Times New Roman" pitchFamily="18" charset="0"/>
                <a:cs typeface="Times New Roman" pitchFamily="18" charset="0"/>
              </a:rPr>
              <a:t>tăng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nhanh</a:t>
            </a:r>
            <a:r>
              <a:rPr lang="en-US" sz="2000" dirty="0">
                <a:solidFill>
                  <a:schemeClr val="bg1"/>
                </a:solidFill>
                <a:latin typeface="Times New Roman" pitchFamily="18" charset="0"/>
                <a:cs typeface="Times New Roman" pitchFamily="18" charset="0"/>
              </a:rPr>
              <a:t>.</a:t>
            </a:r>
            <a:r>
              <a:rPr lang="vi-VN" sz="2000" dirty="0">
                <a:solidFill>
                  <a:schemeClr val="bg1"/>
                </a:solidFill>
                <a:latin typeface="+mj-lt"/>
              </a:rPr>
              <a:t> </a:t>
            </a:r>
            <a:endParaRPr lang="en-US" sz="2000" dirty="0">
              <a:solidFill>
                <a:schemeClr val="bg1"/>
              </a:solidFill>
              <a:latin typeface="+mj-lt"/>
            </a:endParaRPr>
          </a:p>
        </p:txBody>
      </p:sp>
      <p:sp>
        <p:nvSpPr>
          <p:cNvPr id="10" name="Content Placeholder 2"/>
          <p:cNvSpPr txBox="1">
            <a:spLocks/>
          </p:cNvSpPr>
          <p:nvPr/>
        </p:nvSpPr>
        <p:spPr>
          <a:xfrm>
            <a:off x="766767" y="3194678"/>
            <a:ext cx="7049000" cy="4612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2000" dirty="0">
                <a:solidFill>
                  <a:schemeClr val="bg1"/>
                </a:solidFill>
                <a:latin typeface="+mj-lt"/>
              </a:rPr>
              <a:t> </a:t>
            </a:r>
            <a:r>
              <a:rPr lang="en-US" sz="2000">
                <a:solidFill>
                  <a:schemeClr val="bg1"/>
                </a:solidFill>
                <a:latin typeface="+mj-lt"/>
              </a:rPr>
              <a:t>- </a:t>
            </a:r>
            <a:r>
              <a:rPr lang="en-US" sz="2000">
                <a:solidFill>
                  <a:schemeClr val="bg1"/>
                </a:solidFill>
                <a:latin typeface="Times New Roman" panose="02020603050405020304" pitchFamily="18" charset="0"/>
                <a:cs typeface="Times New Roman" panose="02020603050405020304" pitchFamily="18" charset="0"/>
              </a:rPr>
              <a:t>H</a:t>
            </a:r>
            <a:r>
              <a:rPr lang="vi-VN" sz="2000">
                <a:solidFill>
                  <a:schemeClr val="bg1"/>
                </a:solidFill>
                <a:latin typeface="+mj-lt"/>
              </a:rPr>
              <a:t>iện </a:t>
            </a:r>
            <a:r>
              <a:rPr lang="vi-VN" sz="2000" dirty="0">
                <a:solidFill>
                  <a:schemeClr val="bg1"/>
                </a:solidFill>
                <a:latin typeface="+mj-lt"/>
              </a:rPr>
              <a:t>tượng bùng nổ dân </a:t>
            </a:r>
            <a:r>
              <a:rPr lang="vi-VN" sz="2000">
                <a:solidFill>
                  <a:schemeClr val="bg1"/>
                </a:solidFill>
                <a:latin typeface="+mj-lt"/>
              </a:rPr>
              <a:t>số </a:t>
            </a:r>
            <a:r>
              <a:rPr lang="en-US" sz="2000">
                <a:solidFill>
                  <a:schemeClr val="bg1"/>
                </a:solidFill>
                <a:latin typeface="+mj-lt"/>
              </a:rPr>
              <a:t>t</a:t>
            </a:r>
            <a:r>
              <a:rPr lang="vi-VN" sz="2000">
                <a:solidFill>
                  <a:schemeClr val="bg1"/>
                </a:solidFill>
                <a:latin typeface="+mj-lt"/>
              </a:rPr>
              <a:t>ừ cuối những năm 50 của thế kỉ XX</a:t>
            </a:r>
            <a:r>
              <a:rPr lang="en-US" sz="2000">
                <a:solidFill>
                  <a:schemeClr val="bg1"/>
                </a:solidFill>
                <a:latin typeface="+mj-lt"/>
              </a:rPr>
              <a:t>.</a:t>
            </a:r>
            <a:endParaRPr lang="en-US" sz="2000" dirty="0">
              <a:solidFill>
                <a:schemeClr val="bg1"/>
              </a:solidFill>
              <a:latin typeface="+mj-lt"/>
            </a:endParaRPr>
          </a:p>
        </p:txBody>
      </p:sp>
      <p:sp>
        <p:nvSpPr>
          <p:cNvPr id="12" name="Rectangle 11"/>
          <p:cNvSpPr/>
          <p:nvPr/>
        </p:nvSpPr>
        <p:spPr>
          <a:xfrm>
            <a:off x="462662" y="3618219"/>
            <a:ext cx="8757655" cy="707886"/>
          </a:xfrm>
          <a:prstGeom prst="rect">
            <a:avLst/>
          </a:prstGeom>
        </p:spPr>
        <p:txBody>
          <a:bodyPr wrap="square">
            <a:spAutoFit/>
          </a:bodyPr>
          <a:lstStyle/>
          <a:p>
            <a:pPr lvl="0" indent="346075" algn="just">
              <a:spcBef>
                <a:spcPct val="20000"/>
              </a:spcBef>
            </a:pP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Hiện</a:t>
            </a:r>
            <a:r>
              <a:rPr lang="en-US" sz="2000" dirty="0">
                <a:solidFill>
                  <a:schemeClr val="bg1"/>
                </a:solidFill>
                <a:latin typeface="Times New Roman" pitchFamily="18" charset="0"/>
                <a:cs typeface="Times New Roman" pitchFamily="18" charset="0"/>
              </a:rPr>
              <a:t> nay </a:t>
            </a:r>
            <a:r>
              <a:rPr lang="en-US" sz="2000" dirty="0" err="1">
                <a:solidFill>
                  <a:schemeClr val="bg1"/>
                </a:solidFill>
                <a:latin typeface="Times New Roman" pitchFamily="18" charset="0"/>
                <a:cs typeface="Times New Roman" pitchFamily="18" charset="0"/>
              </a:rPr>
              <a:t>nhờ</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thực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hiện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tốt</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chính</a:t>
            </a:r>
            <a:r>
              <a:rPr lang="en-US" sz="2000">
                <a:solidFill>
                  <a:schemeClr val="bg1"/>
                </a:solidFill>
                <a:latin typeface="Times New Roman" pitchFamily="18" charset="0"/>
                <a:cs typeface="Times New Roman" pitchFamily="18" charset="0"/>
              </a:rPr>
              <a:t> sách dân số và </a:t>
            </a:r>
            <a:r>
              <a:rPr lang="en-US" sz="2000" dirty="0" err="1">
                <a:solidFill>
                  <a:schemeClr val="bg1"/>
                </a:solidFill>
                <a:latin typeface="Times New Roman" pitchFamily="18" charset="0"/>
                <a:cs typeface="Times New Roman" pitchFamily="18" charset="0"/>
              </a:rPr>
              <a:t>kế</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hoạch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hóa</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gia</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đình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nên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tỉ</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lệ</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gia</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tăng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tự</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nhiên</a:t>
            </a:r>
            <a:r>
              <a:rPr lang="en-US" sz="2000">
                <a:solidFill>
                  <a:schemeClr val="bg1"/>
                </a:solidFill>
                <a:latin typeface="Times New Roman" pitchFamily="18" charset="0"/>
                <a:cs typeface="Times New Roman" pitchFamily="18" charset="0"/>
              </a:rPr>
              <a:t> có xu hướng giảm</a:t>
            </a:r>
            <a:r>
              <a:rPr lang="en-US" sz="2000" dirty="0">
                <a:solidFill>
                  <a:schemeClr val="bg1"/>
                </a:solidFill>
                <a:latin typeface="Times New Roman" pitchFamily="18" charset="0"/>
                <a:cs typeface="Times New Roman" pitchFamily="18" charset="0"/>
              </a:rPr>
              <a:t>.</a:t>
            </a:r>
          </a:p>
        </p:txBody>
      </p:sp>
      <p:sp>
        <p:nvSpPr>
          <p:cNvPr id="13" name="Content Placeholder 2">
            <a:extLst>
              <a:ext uri="{FF2B5EF4-FFF2-40B4-BE49-F238E27FC236}">
                <a16:creationId xmlns:a16="http://schemas.microsoft.com/office/drawing/2014/main" id="{52748B63-6986-4E97-932E-20040409C4B0}"/>
              </a:ext>
            </a:extLst>
          </p:cNvPr>
          <p:cNvSpPr txBox="1">
            <a:spLocks/>
          </p:cNvSpPr>
          <p:nvPr/>
        </p:nvSpPr>
        <p:spPr>
          <a:xfrm>
            <a:off x="871508" y="4326105"/>
            <a:ext cx="11308868" cy="475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000" dirty="0">
                <a:solidFill>
                  <a:schemeClr val="bg1"/>
                </a:solidFill>
                <a:latin typeface="+mj-lt"/>
              </a:rPr>
              <a:t>-</a:t>
            </a:r>
            <a:r>
              <a:rPr lang="en-US" sz="2000" dirty="0">
                <a:solidFill>
                  <a:schemeClr val="bg1"/>
                </a:solidFill>
                <a:latin typeface="+mj-lt"/>
              </a:rPr>
              <a:t> </a:t>
            </a:r>
            <a:r>
              <a:rPr lang="en-US" sz="2000" dirty="0" err="1">
                <a:solidFill>
                  <a:schemeClr val="bg1"/>
                </a:solidFill>
                <a:latin typeface="Times New Roman" pitchFamily="18" charset="0"/>
                <a:cs typeface="Times New Roman" pitchFamily="18" charset="0"/>
              </a:rPr>
              <a:t>Tỉ</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lệ</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gia</a:t>
            </a:r>
            <a:r>
              <a:rPr lang="en-US" sz="2000">
                <a:solidFill>
                  <a:schemeClr val="bg1"/>
                </a:solidFill>
                <a:latin typeface="Times New Roman" pitchFamily="18" charset="0"/>
                <a:cs typeface="Times New Roman" pitchFamily="18" charset="0"/>
              </a:rPr>
              <a:t> tăng </a:t>
            </a:r>
            <a:r>
              <a:rPr lang="en-US" sz="2000" dirty="0" err="1">
                <a:solidFill>
                  <a:schemeClr val="bg1"/>
                </a:solidFill>
                <a:latin typeface="Times New Roman" pitchFamily="18" charset="0"/>
                <a:cs typeface="Times New Roman" pitchFamily="18" charset="0"/>
              </a:rPr>
              <a:t>dân</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số</a:t>
            </a:r>
            <a:r>
              <a:rPr lang="en-US" sz="2000">
                <a:solidFill>
                  <a:schemeClr val="bg1"/>
                </a:solidFill>
                <a:latin typeface="Times New Roman" pitchFamily="18" charset="0"/>
                <a:cs typeface="Times New Roman" pitchFamily="18" charset="0"/>
              </a:rPr>
              <a:t> tự nhiên khác </a:t>
            </a:r>
            <a:r>
              <a:rPr lang="en-US" sz="2000" dirty="0" err="1">
                <a:solidFill>
                  <a:schemeClr val="bg1"/>
                </a:solidFill>
                <a:latin typeface="Times New Roman" pitchFamily="18" charset="0"/>
                <a:cs typeface="Times New Roman" pitchFamily="18" charset="0"/>
              </a:rPr>
              <a:t>nhau</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giữa</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các</a:t>
            </a:r>
            <a:r>
              <a:rPr lang="en-US" sz="2000">
                <a:solidFill>
                  <a:schemeClr val="bg1"/>
                </a:solidFill>
                <a:latin typeface="Times New Roman" pitchFamily="18" charset="0"/>
                <a:cs typeface="Times New Roman" pitchFamily="18" charset="0"/>
              </a:rPr>
              <a:t> vùng: Nông thôn  &gt; Thành thị.</a:t>
            </a:r>
          </a:p>
        </p:txBody>
      </p:sp>
      <p:sp>
        <p:nvSpPr>
          <p:cNvPr id="14" name="Title 1">
            <a:extLst>
              <a:ext uri="{FF2B5EF4-FFF2-40B4-BE49-F238E27FC236}">
                <a16:creationId xmlns:a16="http://schemas.microsoft.com/office/drawing/2014/main" id="{93EDF80D-C30A-4744-8430-D1310792676B}"/>
              </a:ext>
            </a:extLst>
          </p:cNvPr>
          <p:cNvSpPr txBox="1">
            <a:spLocks/>
          </p:cNvSpPr>
          <p:nvPr/>
        </p:nvSpPr>
        <p:spPr>
          <a:xfrm>
            <a:off x="462662" y="4566307"/>
            <a:ext cx="232050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buFontTx/>
              <a:buNone/>
              <a:tabLst/>
              <a:defRPr/>
            </a:pPr>
            <a:r>
              <a:rPr lang="vi-VN" sz="2400" dirty="0">
                <a:solidFill>
                  <a:srgbClr val="FFFF00"/>
                </a:solidFill>
                <a:latin typeface="Times New Roman" panose="02020603050405020304" pitchFamily="18" charset="0"/>
                <a:cs typeface="Times New Roman" panose="02020603050405020304" pitchFamily="18" charset="0"/>
              </a:rPr>
              <a:t>3. Cơ cấu dân số</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p:txBody>
      </p:sp>
      <p:sp>
        <p:nvSpPr>
          <p:cNvPr id="15" name="TextBox 14">
            <a:extLst>
              <a:ext uri="{FF2B5EF4-FFF2-40B4-BE49-F238E27FC236}">
                <a16:creationId xmlns:a16="http://schemas.microsoft.com/office/drawing/2014/main" id="{85B84901-A87D-4DEB-9F7A-D1CEC844F655}"/>
              </a:ext>
            </a:extLst>
          </p:cNvPr>
          <p:cNvSpPr txBox="1"/>
          <p:nvPr/>
        </p:nvSpPr>
        <p:spPr>
          <a:xfrm>
            <a:off x="837069" y="1374600"/>
            <a:ext cx="3586896" cy="707886"/>
          </a:xfrm>
          <a:prstGeom prst="rect">
            <a:avLst/>
          </a:prstGeom>
          <a:noFill/>
        </p:spPr>
        <p:txBody>
          <a:bodyPr wrap="square" rtlCol="0">
            <a:spAutoFit/>
          </a:bodyPr>
          <a:lstStyle/>
          <a:p>
            <a:pPr>
              <a:buClr>
                <a:srgbClr val="FF0000"/>
              </a:buClr>
            </a:pPr>
            <a:r>
              <a:rPr lang="en-US" sz="2000">
                <a:solidFill>
                  <a:schemeClr val="bg1"/>
                </a:solidFill>
                <a:latin typeface="Times New Roman" pitchFamily="18" charset="0"/>
                <a:cs typeface="Times New Roman" pitchFamily="18" charset="0"/>
              </a:rPr>
              <a:t>Tháng 7/2021:</a:t>
            </a:r>
          </a:p>
          <a:p>
            <a:pPr>
              <a:buClr>
                <a:srgbClr val="FF0000"/>
              </a:buClr>
            </a:pPr>
            <a:r>
              <a:rPr lang="en-US" sz="2000">
                <a:solidFill>
                  <a:schemeClr val="bg1"/>
                </a:solidFill>
                <a:latin typeface="Times New Roman" pitchFamily="18" charset="0"/>
                <a:cs typeface="Times New Roman" pitchFamily="18" charset="0"/>
              </a:rPr>
              <a:t>- Hơn 98,1 </a:t>
            </a:r>
            <a:r>
              <a:rPr lang="en-US" sz="2000" err="1">
                <a:solidFill>
                  <a:schemeClr val="bg1"/>
                </a:solidFill>
                <a:latin typeface="Times New Roman" pitchFamily="18" charset="0"/>
                <a:cs typeface="Times New Roman" pitchFamily="18" charset="0"/>
              </a:rPr>
              <a:t>triệu</a:t>
            </a:r>
            <a:r>
              <a:rPr lang="en-US" sz="2000">
                <a:solidFill>
                  <a:schemeClr val="bg1"/>
                </a:solidFill>
                <a:latin typeface="Times New Roman" pitchFamily="18" charset="0"/>
                <a:cs typeface="Times New Roman" pitchFamily="18" charset="0"/>
              </a:rPr>
              <a:t> người.</a:t>
            </a:r>
            <a:endParaRPr lang="vi-VN" sz="2000" dirty="0">
              <a:solidFill>
                <a:schemeClr val="bg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F90EDC08-2FBE-4777-B419-9735D9BE9A98}"/>
              </a:ext>
            </a:extLst>
          </p:cNvPr>
          <p:cNvSpPr txBox="1"/>
          <p:nvPr/>
        </p:nvSpPr>
        <p:spPr>
          <a:xfrm>
            <a:off x="679460" y="2033646"/>
            <a:ext cx="8757654" cy="400110"/>
          </a:xfrm>
          <a:prstGeom prst="rect">
            <a:avLst/>
          </a:prstGeom>
          <a:noFill/>
        </p:spPr>
        <p:txBody>
          <a:bodyPr wrap="square" rtlCol="0">
            <a:spAutoFit/>
          </a:bodyPr>
          <a:lstStyle/>
          <a:p>
            <a:pPr indent="173038" algn="just">
              <a:buClr>
                <a:srgbClr val="FF0000"/>
              </a:buClr>
            </a:pPr>
            <a:r>
              <a:rPr lang="en-US" sz="2000">
                <a:solidFill>
                  <a:schemeClr val="bg1"/>
                </a:solidFill>
                <a:latin typeface="Times New Roman" pitchFamily="18" charset="0"/>
                <a:cs typeface="Times New Roman" pitchFamily="18" charset="0"/>
              </a:rPr>
              <a:t>- Là nước đông dân: Thứ </a:t>
            </a:r>
            <a:r>
              <a:rPr lang="en-US" sz="2000" dirty="0">
                <a:solidFill>
                  <a:schemeClr val="bg1"/>
                </a:solidFill>
                <a:latin typeface="Times New Roman" pitchFamily="18" charset="0"/>
                <a:cs typeface="Times New Roman" pitchFamily="18" charset="0"/>
              </a:rPr>
              <a:t>3 ở khu vực Đông Nam Á và thứ 15 trên </a:t>
            </a:r>
            <a:r>
              <a:rPr lang="en-US" sz="2000">
                <a:solidFill>
                  <a:schemeClr val="bg1"/>
                </a:solidFill>
                <a:latin typeface="Times New Roman" pitchFamily="18" charset="0"/>
                <a:cs typeface="Times New Roman" pitchFamily="18" charset="0"/>
              </a:rPr>
              <a:t>thế giới.</a:t>
            </a:r>
            <a:endParaRPr lang="vi-VN" sz="2000" dirty="0">
              <a:solidFill>
                <a:schemeClr val="bg1"/>
              </a:solidFill>
              <a:latin typeface="Times New Roman" pitchFamily="18" charset="0"/>
              <a:cs typeface="Times New Roman" pitchFamily="18" charset="0"/>
            </a:endParaRPr>
          </a:p>
        </p:txBody>
      </p:sp>
      <p:pic>
        <p:nvPicPr>
          <p:cNvPr id="17" name="Picture 16">
            <a:extLst>
              <a:ext uri="{FF2B5EF4-FFF2-40B4-BE49-F238E27FC236}">
                <a16:creationId xmlns:a16="http://schemas.microsoft.com/office/drawing/2014/main" id="{B18937FC-ED8C-4D67-B4FB-C493E2928D53}"/>
              </a:ext>
            </a:extLst>
          </p:cNvPr>
          <p:cNvPicPr>
            <a:picLocks noChangeAspect="1"/>
          </p:cNvPicPr>
          <p:nvPr/>
        </p:nvPicPr>
        <p:blipFill>
          <a:blip r:embed="rId5"/>
          <a:stretch>
            <a:fillRect/>
          </a:stretch>
        </p:blipFill>
        <p:spPr>
          <a:xfrm>
            <a:off x="9437115" y="2531896"/>
            <a:ext cx="2465852" cy="2269892"/>
          </a:xfrm>
          <a:prstGeom prst="rect">
            <a:avLst/>
          </a:prstGeom>
        </p:spPr>
      </p:pic>
      <p:sp>
        <p:nvSpPr>
          <p:cNvPr id="18" name="Rectangle 17">
            <a:extLst>
              <a:ext uri="{FF2B5EF4-FFF2-40B4-BE49-F238E27FC236}">
                <a16:creationId xmlns:a16="http://schemas.microsoft.com/office/drawing/2014/main" id="{3C5EE3AA-5117-449D-86D4-A2BD76FD2252}"/>
              </a:ext>
            </a:extLst>
          </p:cNvPr>
          <p:cNvSpPr/>
          <p:nvPr/>
        </p:nvSpPr>
        <p:spPr>
          <a:xfrm>
            <a:off x="2985456" y="5763640"/>
            <a:ext cx="1679964" cy="400110"/>
          </a:xfrm>
          <a:prstGeom prst="rect">
            <a:avLst/>
          </a:prstGeom>
        </p:spPr>
        <p:txBody>
          <a:bodyPr wrap="square">
            <a:spAutoFit/>
          </a:bodyPr>
          <a:lstStyle/>
          <a:p>
            <a:r>
              <a:rPr lang="en-US" sz="2000">
                <a:solidFill>
                  <a:schemeClr val="bg1"/>
                </a:solidFill>
                <a:latin typeface="Times New Roman" pitchFamily="18" charset="0"/>
                <a:cs typeface="Times New Roman" pitchFamily="18" charset="0"/>
              </a:rPr>
              <a:t>Theo lứa tuổi: </a:t>
            </a:r>
            <a:endParaRPr lang="en-US" sz="2000" dirty="0">
              <a:solidFill>
                <a:schemeClr val="bg1"/>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747556D8-667D-4B2D-B374-58F9B3E14AF2}"/>
              </a:ext>
            </a:extLst>
          </p:cNvPr>
          <p:cNvSpPr/>
          <p:nvPr/>
        </p:nvSpPr>
        <p:spPr>
          <a:xfrm>
            <a:off x="882434" y="5255891"/>
            <a:ext cx="2445140" cy="417871"/>
          </a:xfrm>
          <a:prstGeom prst="rect">
            <a:avLst/>
          </a:prstGeom>
        </p:spPr>
        <p:txBody>
          <a:bodyPr wrap="square">
            <a:spAutoFit/>
          </a:bodyPr>
          <a:lstStyle/>
          <a:p>
            <a:pPr marR="0" algn="just">
              <a:lnSpc>
                <a:spcPct val="115000"/>
              </a:lnSpc>
              <a:spcBef>
                <a:spcPts val="0"/>
              </a:spcBef>
              <a:spcAft>
                <a:spcPts val="0"/>
              </a:spcAft>
            </a:pPr>
            <a:r>
              <a:rPr lang="vi-VN" sz="2000" dirty="0">
                <a:solidFill>
                  <a:schemeClr val="bg1"/>
                </a:solidFill>
                <a:latin typeface="Times New Roman" pitchFamily="18" charset="0"/>
                <a:cs typeface="Times New Roman" pitchFamily="18" charset="0"/>
              </a:rPr>
              <a:t>- </a:t>
            </a:r>
            <a:r>
              <a:rPr lang="en-US" sz="20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Cơ cấu </a:t>
            </a:r>
            <a:r>
              <a:rPr lang="vi-VN" sz="2000">
                <a:solidFill>
                  <a:schemeClr val="bg1"/>
                </a:solidFill>
                <a:latin typeface="Times New Roman" panose="02020603050405020304" pitchFamily="18" charset="0"/>
                <a:ea typeface="Roboto" panose="02000000000000000000" pitchFamily="2" charset="0"/>
                <a:cs typeface="Times New Roman" panose="02020603050405020304" pitchFamily="18" charset="0"/>
              </a:rPr>
              <a:t>dân số</a:t>
            </a:r>
            <a:endParaRPr lang="en-US" sz="20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2" name="Rectangle 21">
            <a:extLst>
              <a:ext uri="{FF2B5EF4-FFF2-40B4-BE49-F238E27FC236}">
                <a16:creationId xmlns:a16="http://schemas.microsoft.com/office/drawing/2014/main" id="{F2F084E3-BF44-497F-A639-0CD64C4E7D70}"/>
              </a:ext>
            </a:extLst>
          </p:cNvPr>
          <p:cNvSpPr/>
          <p:nvPr/>
        </p:nvSpPr>
        <p:spPr>
          <a:xfrm>
            <a:off x="2936600" y="4832307"/>
            <a:ext cx="3601785" cy="417871"/>
          </a:xfrm>
          <a:prstGeom prst="rect">
            <a:avLst/>
          </a:prstGeom>
        </p:spPr>
        <p:txBody>
          <a:bodyPr wrap="square">
            <a:spAutoFit/>
          </a:bodyPr>
          <a:lstStyle/>
          <a:p>
            <a:pPr marR="0" algn="just">
              <a:lnSpc>
                <a:spcPct val="115000"/>
              </a:lnSpc>
              <a:spcBef>
                <a:spcPts val="0"/>
              </a:spcBef>
              <a:spcAft>
                <a:spcPts val="0"/>
              </a:spcAft>
            </a:pPr>
            <a:r>
              <a:rPr lang="en-US" sz="2000">
                <a:solidFill>
                  <a:schemeClr val="bg1"/>
                </a:solidFill>
                <a:latin typeface="Times New Roman" pitchFamily="18" charset="0"/>
                <a:ea typeface="Roboto" panose="02000000000000000000" pitchFamily="2" charset="0"/>
                <a:cs typeface="Times New Roman" pitchFamily="18" charset="0"/>
              </a:rPr>
              <a:t>Theo giới tính:</a:t>
            </a:r>
            <a:endParaRPr lang="en-US" sz="2000"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4" name="Freeform: Shape 23">
            <a:extLst>
              <a:ext uri="{FF2B5EF4-FFF2-40B4-BE49-F238E27FC236}">
                <a16:creationId xmlns:a16="http://schemas.microsoft.com/office/drawing/2014/main" id="{1B5B944E-A07C-4A1F-A5D9-D8F1B95BAFD1}"/>
              </a:ext>
            </a:extLst>
          </p:cNvPr>
          <p:cNvSpPr/>
          <p:nvPr/>
        </p:nvSpPr>
        <p:spPr>
          <a:xfrm rot="19417285">
            <a:off x="2570551" y="5091026"/>
            <a:ext cx="367225"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2AA4ABF2-9B0E-40F0-B998-95B69F2943CA}"/>
              </a:ext>
            </a:extLst>
          </p:cNvPr>
          <p:cNvSpPr/>
          <p:nvPr/>
        </p:nvSpPr>
        <p:spPr>
          <a:xfrm rot="1933215">
            <a:off x="2646973" y="5829985"/>
            <a:ext cx="357192"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3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2" grpId="0"/>
      <p:bldP spid="13" grpId="0"/>
      <p:bldP spid="14" grpId="0"/>
      <p:bldP spid="18" grpId="0"/>
      <p:bldP spid="21" grpId="0"/>
      <p:bldP spid="22" grpId="0"/>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06230D-6948-41DF-A43B-858164363427}"/>
              </a:ext>
            </a:extLst>
          </p:cNvPr>
          <p:cNvSpPr/>
          <p:nvPr/>
        </p:nvSpPr>
        <p:spPr>
          <a:xfrm>
            <a:off x="0" y="0"/>
            <a:ext cx="12192000" cy="6858000"/>
          </a:xfrm>
          <a:prstGeom prst="frame">
            <a:avLst>
              <a:gd name="adj1" fmla="val 163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4D157CB2-EC04-42CA-A8BB-240C9476E862}"/>
              </a:ext>
            </a:extLst>
          </p:cNvPr>
          <p:cNvPicPr>
            <a:picLocks noChangeAspect="1"/>
          </p:cNvPicPr>
          <p:nvPr/>
        </p:nvPicPr>
        <p:blipFill>
          <a:blip r:embed="rId4"/>
          <a:stretch>
            <a:fillRect/>
          </a:stretch>
        </p:blipFill>
        <p:spPr>
          <a:xfrm>
            <a:off x="428625" y="968375"/>
            <a:ext cx="6091453" cy="2981174"/>
          </a:xfrm>
          <a:prstGeom prst="rect">
            <a:avLst/>
          </a:prstGeom>
        </p:spPr>
      </p:pic>
      <p:pic>
        <p:nvPicPr>
          <p:cNvPr id="9" name="Picture 8">
            <a:extLst>
              <a:ext uri="{FF2B5EF4-FFF2-40B4-BE49-F238E27FC236}">
                <a16:creationId xmlns:a16="http://schemas.microsoft.com/office/drawing/2014/main" id="{5DA17730-DFD2-474A-B873-39C458E774FD}"/>
              </a:ext>
            </a:extLst>
          </p:cNvPr>
          <p:cNvPicPr>
            <a:picLocks noChangeAspect="1"/>
          </p:cNvPicPr>
          <p:nvPr/>
        </p:nvPicPr>
        <p:blipFill>
          <a:blip r:embed="rId5"/>
          <a:stretch>
            <a:fillRect/>
          </a:stretch>
        </p:blipFill>
        <p:spPr>
          <a:xfrm>
            <a:off x="428625" y="3949549"/>
            <a:ext cx="4873624" cy="2552851"/>
          </a:xfrm>
          <a:prstGeom prst="rect">
            <a:avLst/>
          </a:prstGeom>
        </p:spPr>
      </p:pic>
      <p:sp>
        <p:nvSpPr>
          <p:cNvPr id="11" name="Title 1">
            <a:extLst>
              <a:ext uri="{FF2B5EF4-FFF2-40B4-BE49-F238E27FC236}">
                <a16:creationId xmlns:a16="http://schemas.microsoft.com/office/drawing/2014/main" id="{620EEEED-038A-4AF8-BA56-2AE6C042E36F}"/>
              </a:ext>
            </a:extLst>
          </p:cNvPr>
          <p:cNvSpPr txBox="1">
            <a:spLocks/>
          </p:cNvSpPr>
          <p:nvPr/>
        </p:nvSpPr>
        <p:spPr>
          <a:xfrm>
            <a:off x="5395268" y="3911598"/>
            <a:ext cx="6405269" cy="2590802"/>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Wingdings" panose="05000000000000000000" pitchFamily="2" charset="2"/>
              <a:buChar char="ü"/>
            </a:pP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Nhận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xét</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xu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hướng</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thay</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đổi</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cơ</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cấu</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dân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số</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phân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theo</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giới</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tính</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ở </a:t>
            </a:r>
            <a:r>
              <a:rPr lang="en-US" sz="2400" b="1" err="1">
                <a:solidFill>
                  <a:srgbClr val="002060"/>
                </a:solidFill>
                <a:latin typeface="Roboto" panose="02000000000000000000" pitchFamily="2" charset="0"/>
                <a:ea typeface="Roboto" panose="02000000000000000000" pitchFamily="2" charset="0"/>
                <a:cs typeface="Roboto" panose="02000000000000000000" pitchFamily="2" charset="0"/>
              </a:rPr>
              <a:t>nước</a:t>
            </a:r>
            <a:r>
              <a:rPr lang="en-US" sz="2400" b="1">
                <a:solidFill>
                  <a:srgbClr val="002060"/>
                </a:solidFill>
                <a:latin typeface="Roboto" panose="02000000000000000000" pitchFamily="2" charset="0"/>
                <a:ea typeface="Roboto" panose="02000000000000000000" pitchFamily="2" charset="0"/>
                <a:cs typeface="Roboto" panose="02000000000000000000" pitchFamily="2" charset="0"/>
              </a:rPr>
              <a:t> ta?</a:t>
            </a:r>
            <a:endPar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342900" indent="-342900" algn="just">
              <a:lnSpc>
                <a:spcPct val="120000"/>
              </a:lnSpc>
              <a:buFont typeface="Wingdings" panose="05000000000000000000" pitchFamily="2" charset="2"/>
              <a:buChar char="ü"/>
            </a:pP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Nhận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xét</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xu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hướng</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thay</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đổi</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cơ</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cấu</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dân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số</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phân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theo</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nhóm</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tuổi</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ở </a:t>
            </a:r>
            <a:r>
              <a:rPr lang="en-US" sz="2400" b="1" err="1">
                <a:solidFill>
                  <a:srgbClr val="002060"/>
                </a:solidFill>
                <a:latin typeface="Roboto" panose="02000000000000000000" pitchFamily="2" charset="0"/>
                <a:ea typeface="Roboto" panose="02000000000000000000" pitchFamily="2" charset="0"/>
                <a:cs typeface="Roboto" panose="02000000000000000000" pitchFamily="2" charset="0"/>
              </a:rPr>
              <a:t>nước</a:t>
            </a:r>
            <a:r>
              <a:rPr lang="en-US" sz="2400" b="1">
                <a:solidFill>
                  <a:srgbClr val="002060"/>
                </a:solidFill>
                <a:latin typeface="Roboto" panose="02000000000000000000" pitchFamily="2" charset="0"/>
                <a:ea typeface="Roboto" panose="02000000000000000000" pitchFamily="2" charset="0"/>
                <a:cs typeface="Roboto" panose="02000000000000000000" pitchFamily="2" charset="0"/>
              </a:rPr>
              <a:t> ta?</a:t>
            </a:r>
            <a:endPar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342900" indent="-342900" algn="just">
              <a:lnSpc>
                <a:spcPct val="120000"/>
              </a:lnSpc>
              <a:buFont typeface="Wingdings" panose="05000000000000000000" pitchFamily="2" charset="2"/>
              <a:buChar char="ü"/>
            </a:pP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Nêu</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lên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2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nguyên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nhân</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của</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cs typeface="Roboto" panose="02000000000000000000" pitchFamily="2" charset="0"/>
              </a:rPr>
              <a:t>sự</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400" b="1" err="1">
                <a:solidFill>
                  <a:srgbClr val="002060"/>
                </a:solidFill>
                <a:latin typeface="Roboto" panose="02000000000000000000" pitchFamily="2" charset="0"/>
                <a:ea typeface="Roboto" panose="02000000000000000000" pitchFamily="2" charset="0"/>
                <a:cs typeface="Roboto" panose="02000000000000000000" pitchFamily="2" charset="0"/>
              </a:rPr>
              <a:t>thay</a:t>
            </a:r>
            <a:r>
              <a:rPr lang="en-US" sz="2400" b="1">
                <a:solidFill>
                  <a:srgbClr val="002060"/>
                </a:solidFill>
                <a:latin typeface="Roboto" panose="02000000000000000000" pitchFamily="2" charset="0"/>
                <a:ea typeface="Roboto" panose="02000000000000000000" pitchFamily="2" charset="0"/>
                <a:cs typeface="Roboto" panose="02000000000000000000" pitchFamily="2" charset="0"/>
              </a:rPr>
              <a:t> đổi?</a:t>
            </a:r>
            <a:endPar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06B03691-A806-4C79-A0EB-E9D03033FEAB}"/>
              </a:ext>
            </a:extLst>
          </p:cNvPr>
          <p:cNvSpPr txBox="1"/>
          <p:nvPr/>
        </p:nvSpPr>
        <p:spPr>
          <a:xfrm>
            <a:off x="114810" y="314982"/>
            <a:ext cx="6405269" cy="830997"/>
          </a:xfrm>
          <a:prstGeom prst="rect">
            <a:avLst/>
          </a:prstGeom>
          <a:noFill/>
        </p:spPr>
        <p:txBody>
          <a:bodyPr wrap="square">
            <a:spAutoFit/>
          </a:bodyPr>
          <a:lstStyle/>
          <a:p>
            <a:pPr algn="ctr"/>
            <a:r>
              <a:rPr lang="vi-VN" sz="2400" b="1" dirty="0">
                <a:solidFill>
                  <a:srgbClr val="7030A0"/>
                </a:solidFill>
              </a:rPr>
              <a:t>Cơ cấu dân số theo nhóm tuổi và giới tính </a:t>
            </a:r>
            <a:endParaRPr lang="en-US" sz="2400" b="1" dirty="0">
              <a:solidFill>
                <a:srgbClr val="7030A0"/>
              </a:solidFill>
            </a:endParaRPr>
          </a:p>
          <a:p>
            <a:pPr algn="ctr"/>
            <a:r>
              <a:rPr lang="vi-VN" sz="2400" b="1" dirty="0">
                <a:solidFill>
                  <a:srgbClr val="7030A0"/>
                </a:solidFill>
              </a:rPr>
              <a:t>của nước ta qua các năm</a:t>
            </a:r>
            <a:endParaRPr lang="en-US" sz="2400" b="1" dirty="0">
              <a:solidFill>
                <a:srgbClr val="7030A0"/>
              </a:solidFill>
            </a:endParaRPr>
          </a:p>
        </p:txBody>
      </p:sp>
      <p:pic>
        <p:nvPicPr>
          <p:cNvPr id="8" name="Cơ cấu dân số">
            <a:hlinkClick r:id="" action="ppaction://media"/>
            <a:extLst>
              <a:ext uri="{FF2B5EF4-FFF2-40B4-BE49-F238E27FC236}">
                <a16:creationId xmlns:a16="http://schemas.microsoft.com/office/drawing/2014/main" id="{8F359689-C150-4CE2-857B-2010F6F684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34889" y="235503"/>
            <a:ext cx="5442301" cy="3500925"/>
          </a:xfrm>
          <a:prstGeom prst="rect">
            <a:avLst/>
          </a:prstGeom>
        </p:spPr>
      </p:pic>
    </p:spTree>
    <p:extLst>
      <p:ext uri="{BB962C8B-B14F-4D97-AF65-F5344CB8AC3E}">
        <p14:creationId xmlns:p14="http://schemas.microsoft.com/office/powerpoint/2010/main" val="1999133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ơ cấu dân số vàng">
            <a:hlinkClick r:id="" action="ppaction://media"/>
            <a:extLst>
              <a:ext uri="{FF2B5EF4-FFF2-40B4-BE49-F238E27FC236}">
                <a16:creationId xmlns:a16="http://schemas.microsoft.com/office/drawing/2014/main" id="{9B92BC49-A7DC-4F79-A834-BBF0AC7845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7564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uyên gia cảnh báo, Việt Nam chỉ còn 18 năm dân số vàng - VietNamNet">
            <a:extLst>
              <a:ext uri="{FF2B5EF4-FFF2-40B4-BE49-F238E27FC236}">
                <a16:creationId xmlns:a16="http://schemas.microsoft.com/office/drawing/2014/main" id="{4C50E5DE-2016-4480-B09E-5B2C8EFDA9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675470"/>
            <a:ext cx="10905066" cy="55070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id="{2ADDF670-BB80-41E8-8AB9-9A04A265935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095783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8907FB1-908E-40E5-83DD-B239A7FBD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2" y="522654"/>
            <a:ext cx="12192000" cy="6438141"/>
          </a:xfrm>
          <a:prstGeom prst="rect">
            <a:avLst/>
          </a:prstGeom>
        </p:spPr>
      </p:pic>
      <p:sp>
        <p:nvSpPr>
          <p:cNvPr id="19" name="TextBox 18">
            <a:extLst>
              <a:ext uri="{FF2B5EF4-FFF2-40B4-BE49-F238E27FC236}">
                <a16:creationId xmlns:a16="http://schemas.microsoft.com/office/drawing/2014/main" id="{462B4D15-DAFD-454E-98E2-2F2D1A62FC66}"/>
              </a:ext>
            </a:extLst>
          </p:cNvPr>
          <p:cNvSpPr txBox="1"/>
          <p:nvPr/>
        </p:nvSpPr>
        <p:spPr>
          <a:xfrm>
            <a:off x="1856954" y="-79525"/>
            <a:ext cx="8757654" cy="606961"/>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0"/>
              </a:spcAft>
              <a:buClrTx/>
              <a:buSzTx/>
              <a:buFontTx/>
              <a:buNone/>
              <a:tabLst>
                <a:tab pos="2854325" algn="l"/>
              </a:tabLst>
              <a:defRPr/>
            </a:pP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T</a:t>
            </a:r>
            <a:r>
              <a:rPr kumimoji="0" lang="en-US" sz="3000" b="1" i="0" u="none" strike="noStrike" kern="1400" cap="none" spc="-5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iết</a:t>
            </a: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a:t>
            </a:r>
            <a:r>
              <a:rPr lang="vi-VN" sz="3000" b="1" kern="1400" spc="-50" dirty="0">
                <a:solidFill>
                  <a:srgbClr val="002060"/>
                </a:solidFill>
                <a:latin typeface="+mj-lt"/>
                <a:ea typeface="Times New Roman" panose="02020603050405020304" pitchFamily="18" charset="0"/>
                <a:cs typeface="Times New Roman" panose="02020603050405020304" pitchFamily="18" charset="0"/>
              </a:rPr>
              <a:t>2</a:t>
            </a: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 </a:t>
            </a:r>
            <a:r>
              <a:rPr kumimoji="0" lang="en-US" sz="3000" b="1" i="0" u="none" strike="noStrike" kern="1400" cap="none" spc="-5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a:t>
            </a: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2</a:t>
            </a:r>
            <a:r>
              <a:rPr kumimoji="0" lang="en-US"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a:t>
            </a:r>
            <a:r>
              <a:rPr kumimoji="0" lang="vi-VN"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DÂN</a:t>
            </a:r>
            <a:r>
              <a:rPr kumimoji="0" lang="vi-VN" sz="3000" b="1" i="0" u="none" strike="noStrike" kern="1400" cap="none" spc="-50" normalizeH="0" noProof="0" dirty="0">
                <a:ln>
                  <a:noFill/>
                </a:ln>
                <a:solidFill>
                  <a:srgbClr val="002060"/>
                </a:solidFill>
                <a:effectLst/>
                <a:uLnTx/>
                <a:uFillTx/>
                <a:latin typeface="+mj-lt"/>
                <a:ea typeface="Times New Roman" panose="02020603050405020304" pitchFamily="18" charset="0"/>
                <a:cs typeface="Times New Roman" panose="02020603050405020304" pitchFamily="18" charset="0"/>
              </a:rPr>
              <a:t> SỐ VÀ GIA TĂNG DÂN SỐ</a:t>
            </a:r>
            <a:endParaRPr kumimoji="0" lang="en-US" sz="3000" b="1" i="0" u="none" strike="noStrike" kern="1400" cap="none" spc="-50" normalizeH="0" baseline="0" noProof="0" dirty="0">
              <a:ln>
                <a:noFill/>
              </a:ln>
              <a:solidFill>
                <a:srgbClr val="002060"/>
              </a:solidFill>
              <a:effectLst/>
              <a:uLnTx/>
              <a:uFillTx/>
              <a:latin typeface="+mj-lt"/>
              <a:ea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4D0AE662-82AD-4FED-817B-1985E2F6438A}"/>
              </a:ext>
            </a:extLst>
          </p:cNvPr>
          <p:cNvSpPr txBox="1">
            <a:spLocks/>
          </p:cNvSpPr>
          <p:nvPr/>
        </p:nvSpPr>
        <p:spPr>
          <a:xfrm>
            <a:off x="176727" y="707289"/>
            <a:ext cx="1754873"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236538"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1. </a:t>
            </a:r>
            <a:r>
              <a:rPr kumimoji="0" lang="vi-VN"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Số</a:t>
            </a:r>
            <a:r>
              <a:rPr kumimoji="0" lang="vi-VN" sz="2400" b="0" i="0" u="none" strike="noStrike" kern="1200" cap="none" spc="0" normalizeH="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dân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p:txBody>
      </p:sp>
      <p:pic>
        <p:nvPicPr>
          <p:cNvPr id="23" name="Picture 22">
            <a:extLst>
              <a:ext uri="{FF2B5EF4-FFF2-40B4-BE49-F238E27FC236}">
                <a16:creationId xmlns:a16="http://schemas.microsoft.com/office/drawing/2014/main" id="{D9D27BB5-F1BD-444E-AD65-A01AF606CAF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3460" y="558438"/>
            <a:ext cx="868129" cy="868129"/>
          </a:xfrm>
          <a:prstGeom prst="rect">
            <a:avLst/>
          </a:prstGeom>
        </p:spPr>
      </p:pic>
      <p:sp>
        <p:nvSpPr>
          <p:cNvPr id="32" name="Title 1">
            <a:extLst>
              <a:ext uri="{FF2B5EF4-FFF2-40B4-BE49-F238E27FC236}">
                <a16:creationId xmlns:a16="http://schemas.microsoft.com/office/drawing/2014/main" id="{4D0AE662-82AD-4FED-817B-1985E2F6438A}"/>
              </a:ext>
            </a:extLst>
          </p:cNvPr>
          <p:cNvSpPr txBox="1">
            <a:spLocks/>
          </p:cNvSpPr>
          <p:nvPr/>
        </p:nvSpPr>
        <p:spPr>
          <a:xfrm>
            <a:off x="431855" y="2174122"/>
            <a:ext cx="2475947"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vi-VN" sz="2400" dirty="0">
                <a:solidFill>
                  <a:srgbClr val="FFFF00"/>
                </a:solidFill>
                <a:latin typeface="Times New Roman" panose="02020603050405020304" pitchFamily="18" charset="0"/>
                <a:cs typeface="Times New Roman" panose="02020603050405020304" pitchFamily="18" charset="0"/>
              </a:rPr>
              <a:t>2</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Gia tăng</a:t>
            </a:r>
            <a:r>
              <a:rPr kumimoji="0" lang="vi-VN" sz="2400" b="0" i="0" u="none" strike="noStrike" kern="1200" cap="none" spc="0" normalizeH="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dân số</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p:txBody>
      </p:sp>
      <p:sp>
        <p:nvSpPr>
          <p:cNvPr id="9" name="Content Placeholder 2"/>
          <p:cNvSpPr>
            <a:spLocks noGrp="1"/>
          </p:cNvSpPr>
          <p:nvPr>
            <p:ph idx="1"/>
          </p:nvPr>
        </p:nvSpPr>
        <p:spPr>
          <a:xfrm>
            <a:off x="837069" y="2690392"/>
            <a:ext cx="4359454" cy="671950"/>
          </a:xfrm>
        </p:spPr>
        <p:txBody>
          <a:bodyPr>
            <a:normAutofit/>
          </a:bodyPr>
          <a:lstStyle/>
          <a:p>
            <a:pPr marL="0" indent="0">
              <a:buNone/>
            </a:pP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Dân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số</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nước</a:t>
            </a:r>
            <a:r>
              <a:rPr lang="en-US" sz="2000" dirty="0">
                <a:solidFill>
                  <a:schemeClr val="bg1"/>
                </a:solidFill>
                <a:latin typeface="Times New Roman" pitchFamily="18" charset="0"/>
                <a:cs typeface="Times New Roman" pitchFamily="18" charset="0"/>
              </a:rPr>
              <a:t> ta </a:t>
            </a:r>
            <a:r>
              <a:rPr lang="en-US" sz="2000" dirty="0" err="1">
                <a:solidFill>
                  <a:schemeClr val="bg1"/>
                </a:solidFill>
                <a:latin typeface="Times New Roman" pitchFamily="18" charset="0"/>
                <a:cs typeface="Times New Roman" pitchFamily="18" charset="0"/>
              </a:rPr>
              <a:t>tăng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nhanh</a:t>
            </a:r>
            <a:r>
              <a:rPr lang="en-US" sz="2000" dirty="0">
                <a:solidFill>
                  <a:schemeClr val="bg1"/>
                </a:solidFill>
                <a:latin typeface="Times New Roman" pitchFamily="18" charset="0"/>
                <a:cs typeface="Times New Roman" pitchFamily="18" charset="0"/>
              </a:rPr>
              <a:t>.</a:t>
            </a:r>
            <a:r>
              <a:rPr lang="vi-VN" sz="2000" dirty="0">
                <a:solidFill>
                  <a:schemeClr val="bg1"/>
                </a:solidFill>
                <a:latin typeface="+mj-lt"/>
              </a:rPr>
              <a:t> </a:t>
            </a:r>
            <a:endParaRPr lang="en-US" sz="2000" dirty="0">
              <a:solidFill>
                <a:schemeClr val="bg1"/>
              </a:solidFill>
              <a:latin typeface="+mj-lt"/>
            </a:endParaRPr>
          </a:p>
        </p:txBody>
      </p:sp>
      <p:sp>
        <p:nvSpPr>
          <p:cNvPr id="10" name="Content Placeholder 2"/>
          <p:cNvSpPr txBox="1">
            <a:spLocks/>
          </p:cNvSpPr>
          <p:nvPr/>
        </p:nvSpPr>
        <p:spPr>
          <a:xfrm>
            <a:off x="766767" y="3052784"/>
            <a:ext cx="7049000" cy="4612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2000" dirty="0">
                <a:solidFill>
                  <a:schemeClr val="bg1"/>
                </a:solidFill>
                <a:latin typeface="+mj-lt"/>
              </a:rPr>
              <a:t> </a:t>
            </a:r>
            <a:r>
              <a:rPr lang="en-US" sz="2000">
                <a:solidFill>
                  <a:schemeClr val="bg1"/>
                </a:solidFill>
                <a:latin typeface="+mj-lt"/>
              </a:rPr>
              <a:t>- </a:t>
            </a:r>
            <a:r>
              <a:rPr lang="en-US" sz="2000">
                <a:solidFill>
                  <a:schemeClr val="bg1"/>
                </a:solidFill>
                <a:latin typeface="Times New Roman" panose="02020603050405020304" pitchFamily="18" charset="0"/>
                <a:cs typeface="Times New Roman" panose="02020603050405020304" pitchFamily="18" charset="0"/>
              </a:rPr>
              <a:t>H</a:t>
            </a:r>
            <a:r>
              <a:rPr lang="vi-VN" sz="2000">
                <a:solidFill>
                  <a:schemeClr val="bg1"/>
                </a:solidFill>
                <a:latin typeface="+mj-lt"/>
              </a:rPr>
              <a:t>iện </a:t>
            </a:r>
            <a:r>
              <a:rPr lang="vi-VN" sz="2000" dirty="0">
                <a:solidFill>
                  <a:schemeClr val="bg1"/>
                </a:solidFill>
                <a:latin typeface="+mj-lt"/>
              </a:rPr>
              <a:t>tượng bùng nổ dân </a:t>
            </a:r>
            <a:r>
              <a:rPr lang="vi-VN" sz="2000">
                <a:solidFill>
                  <a:schemeClr val="bg1"/>
                </a:solidFill>
                <a:latin typeface="+mj-lt"/>
              </a:rPr>
              <a:t>số </a:t>
            </a:r>
            <a:r>
              <a:rPr lang="en-US" sz="2000">
                <a:solidFill>
                  <a:schemeClr val="bg1"/>
                </a:solidFill>
                <a:latin typeface="+mj-lt"/>
              </a:rPr>
              <a:t>t</a:t>
            </a:r>
            <a:r>
              <a:rPr lang="vi-VN" sz="2000">
                <a:solidFill>
                  <a:schemeClr val="bg1"/>
                </a:solidFill>
                <a:latin typeface="+mj-lt"/>
              </a:rPr>
              <a:t>ừ cuối những năm 50 của thế kỉ XX</a:t>
            </a:r>
            <a:r>
              <a:rPr lang="en-US" sz="2000">
                <a:solidFill>
                  <a:schemeClr val="bg1"/>
                </a:solidFill>
                <a:latin typeface="+mj-lt"/>
              </a:rPr>
              <a:t>.</a:t>
            </a:r>
            <a:endParaRPr lang="en-US" sz="2000" dirty="0">
              <a:solidFill>
                <a:schemeClr val="bg1"/>
              </a:solidFill>
              <a:latin typeface="+mj-lt"/>
            </a:endParaRPr>
          </a:p>
        </p:txBody>
      </p:sp>
      <p:sp>
        <p:nvSpPr>
          <p:cNvPr id="12" name="Rectangle 11"/>
          <p:cNvSpPr/>
          <p:nvPr/>
        </p:nvSpPr>
        <p:spPr>
          <a:xfrm>
            <a:off x="462662" y="3476325"/>
            <a:ext cx="8757655" cy="707886"/>
          </a:xfrm>
          <a:prstGeom prst="rect">
            <a:avLst/>
          </a:prstGeom>
        </p:spPr>
        <p:txBody>
          <a:bodyPr wrap="square">
            <a:spAutoFit/>
          </a:bodyPr>
          <a:lstStyle/>
          <a:p>
            <a:pPr lvl="0" indent="346075" algn="just">
              <a:spcBef>
                <a:spcPct val="20000"/>
              </a:spcBef>
            </a:pP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Hiện</a:t>
            </a:r>
            <a:r>
              <a:rPr lang="en-US" sz="2000" dirty="0">
                <a:solidFill>
                  <a:schemeClr val="bg1"/>
                </a:solidFill>
                <a:latin typeface="Times New Roman" pitchFamily="18" charset="0"/>
                <a:cs typeface="Times New Roman" pitchFamily="18" charset="0"/>
              </a:rPr>
              <a:t> nay </a:t>
            </a:r>
            <a:r>
              <a:rPr lang="en-US" sz="2000" dirty="0" err="1">
                <a:solidFill>
                  <a:schemeClr val="bg1"/>
                </a:solidFill>
                <a:latin typeface="Times New Roman" pitchFamily="18" charset="0"/>
                <a:cs typeface="Times New Roman" pitchFamily="18" charset="0"/>
              </a:rPr>
              <a:t>nhờ</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thực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hiện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tốt</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chính</a:t>
            </a:r>
            <a:r>
              <a:rPr lang="en-US" sz="2000">
                <a:solidFill>
                  <a:schemeClr val="bg1"/>
                </a:solidFill>
                <a:latin typeface="Times New Roman" pitchFamily="18" charset="0"/>
                <a:cs typeface="Times New Roman" pitchFamily="18" charset="0"/>
              </a:rPr>
              <a:t> sách dân số và </a:t>
            </a:r>
            <a:r>
              <a:rPr lang="en-US" sz="2000" dirty="0" err="1">
                <a:solidFill>
                  <a:schemeClr val="bg1"/>
                </a:solidFill>
                <a:latin typeface="Times New Roman" pitchFamily="18" charset="0"/>
                <a:cs typeface="Times New Roman" pitchFamily="18" charset="0"/>
              </a:rPr>
              <a:t>kế</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hoạch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hóa</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gia</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đình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nên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tỉ</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lệ</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gia</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tăng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tự</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nhiên</a:t>
            </a:r>
            <a:r>
              <a:rPr lang="en-US" sz="2000">
                <a:solidFill>
                  <a:schemeClr val="bg1"/>
                </a:solidFill>
                <a:latin typeface="Times New Roman" pitchFamily="18" charset="0"/>
                <a:cs typeface="Times New Roman" pitchFamily="18" charset="0"/>
              </a:rPr>
              <a:t> có xu hướng giảm</a:t>
            </a:r>
            <a:r>
              <a:rPr lang="en-US" sz="2000" dirty="0">
                <a:solidFill>
                  <a:schemeClr val="bg1"/>
                </a:solidFill>
                <a:latin typeface="Times New Roman" pitchFamily="18" charset="0"/>
                <a:cs typeface="Times New Roman" pitchFamily="18" charset="0"/>
              </a:rPr>
              <a:t>.</a:t>
            </a:r>
          </a:p>
        </p:txBody>
      </p:sp>
      <p:sp>
        <p:nvSpPr>
          <p:cNvPr id="13" name="Content Placeholder 2">
            <a:extLst>
              <a:ext uri="{FF2B5EF4-FFF2-40B4-BE49-F238E27FC236}">
                <a16:creationId xmlns:a16="http://schemas.microsoft.com/office/drawing/2014/main" id="{52748B63-6986-4E97-932E-20040409C4B0}"/>
              </a:ext>
            </a:extLst>
          </p:cNvPr>
          <p:cNvSpPr txBox="1">
            <a:spLocks/>
          </p:cNvSpPr>
          <p:nvPr/>
        </p:nvSpPr>
        <p:spPr>
          <a:xfrm>
            <a:off x="871508" y="4199977"/>
            <a:ext cx="11308868" cy="4756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000" dirty="0">
                <a:solidFill>
                  <a:schemeClr val="bg1"/>
                </a:solidFill>
                <a:latin typeface="+mj-lt"/>
              </a:rPr>
              <a:t>-</a:t>
            </a:r>
            <a:r>
              <a:rPr lang="en-US" sz="2000" dirty="0">
                <a:solidFill>
                  <a:schemeClr val="bg1"/>
                </a:solidFill>
                <a:latin typeface="+mj-lt"/>
              </a:rPr>
              <a:t> </a:t>
            </a:r>
            <a:r>
              <a:rPr lang="en-US" sz="2000" dirty="0" err="1">
                <a:solidFill>
                  <a:schemeClr val="bg1"/>
                </a:solidFill>
                <a:latin typeface="Times New Roman" pitchFamily="18" charset="0"/>
                <a:cs typeface="Times New Roman" pitchFamily="18" charset="0"/>
              </a:rPr>
              <a:t>Tỉ</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lệ</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gia</a:t>
            </a:r>
            <a:r>
              <a:rPr lang="en-US" sz="2000">
                <a:solidFill>
                  <a:schemeClr val="bg1"/>
                </a:solidFill>
                <a:latin typeface="Times New Roman" pitchFamily="18" charset="0"/>
                <a:cs typeface="Times New Roman" pitchFamily="18" charset="0"/>
              </a:rPr>
              <a:t> tăng </a:t>
            </a:r>
            <a:r>
              <a:rPr lang="en-US" sz="2000" dirty="0" err="1">
                <a:solidFill>
                  <a:schemeClr val="bg1"/>
                </a:solidFill>
                <a:latin typeface="Times New Roman" pitchFamily="18" charset="0"/>
                <a:cs typeface="Times New Roman" pitchFamily="18" charset="0"/>
              </a:rPr>
              <a:t>dân</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số</a:t>
            </a:r>
            <a:r>
              <a:rPr lang="en-US" sz="2000">
                <a:solidFill>
                  <a:schemeClr val="bg1"/>
                </a:solidFill>
                <a:latin typeface="Times New Roman" pitchFamily="18" charset="0"/>
                <a:cs typeface="Times New Roman" pitchFamily="18" charset="0"/>
              </a:rPr>
              <a:t> tự nhiên khác </a:t>
            </a:r>
            <a:r>
              <a:rPr lang="en-US" sz="2000" dirty="0" err="1">
                <a:solidFill>
                  <a:schemeClr val="bg1"/>
                </a:solidFill>
                <a:latin typeface="Times New Roman" pitchFamily="18" charset="0"/>
                <a:cs typeface="Times New Roman" pitchFamily="18" charset="0"/>
              </a:rPr>
              <a:t>nhau</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giữa</a:t>
            </a:r>
            <a:r>
              <a:rPr lang="en-US" sz="2000" dirty="0">
                <a:solidFill>
                  <a:schemeClr val="bg1"/>
                </a:solidFill>
                <a:latin typeface="Times New Roman" pitchFamily="18" charset="0"/>
                <a:cs typeface="Times New Roman" pitchFamily="18" charset="0"/>
              </a:rPr>
              <a:t> </a:t>
            </a:r>
            <a:r>
              <a:rPr lang="en-US" sz="2000" err="1">
                <a:solidFill>
                  <a:schemeClr val="bg1"/>
                </a:solidFill>
                <a:latin typeface="Times New Roman" pitchFamily="18" charset="0"/>
                <a:cs typeface="Times New Roman" pitchFamily="18" charset="0"/>
              </a:rPr>
              <a:t>các</a:t>
            </a:r>
            <a:r>
              <a:rPr lang="en-US" sz="2000">
                <a:solidFill>
                  <a:schemeClr val="bg1"/>
                </a:solidFill>
                <a:latin typeface="Times New Roman" pitchFamily="18" charset="0"/>
                <a:cs typeface="Times New Roman" pitchFamily="18" charset="0"/>
              </a:rPr>
              <a:t> vùng: Nông thôn  &gt; Thành thị.</a:t>
            </a:r>
          </a:p>
        </p:txBody>
      </p:sp>
      <p:sp>
        <p:nvSpPr>
          <p:cNvPr id="14" name="Title 1">
            <a:extLst>
              <a:ext uri="{FF2B5EF4-FFF2-40B4-BE49-F238E27FC236}">
                <a16:creationId xmlns:a16="http://schemas.microsoft.com/office/drawing/2014/main" id="{93EDF80D-C30A-4744-8430-D1310792676B}"/>
              </a:ext>
            </a:extLst>
          </p:cNvPr>
          <p:cNvSpPr txBox="1">
            <a:spLocks/>
          </p:cNvSpPr>
          <p:nvPr/>
        </p:nvSpPr>
        <p:spPr>
          <a:xfrm>
            <a:off x="462662" y="4424413"/>
            <a:ext cx="2320505" cy="606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buFontTx/>
              <a:buNone/>
              <a:tabLst/>
              <a:defRPr/>
            </a:pPr>
            <a:r>
              <a:rPr lang="vi-VN" sz="2400" dirty="0">
                <a:solidFill>
                  <a:srgbClr val="FFFF00"/>
                </a:solidFill>
                <a:latin typeface="Times New Roman" panose="02020603050405020304" pitchFamily="18" charset="0"/>
                <a:cs typeface="Times New Roman" panose="02020603050405020304" pitchFamily="18" charset="0"/>
              </a:rPr>
              <a:t>3. Cơ cấu dân số</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p:txBody>
      </p:sp>
      <p:sp>
        <p:nvSpPr>
          <p:cNvPr id="15" name="TextBox 14">
            <a:extLst>
              <a:ext uri="{FF2B5EF4-FFF2-40B4-BE49-F238E27FC236}">
                <a16:creationId xmlns:a16="http://schemas.microsoft.com/office/drawing/2014/main" id="{85B84901-A87D-4DEB-9F7A-D1CEC844F655}"/>
              </a:ext>
            </a:extLst>
          </p:cNvPr>
          <p:cNvSpPr txBox="1"/>
          <p:nvPr/>
        </p:nvSpPr>
        <p:spPr>
          <a:xfrm>
            <a:off x="837069" y="1232706"/>
            <a:ext cx="3586896" cy="707886"/>
          </a:xfrm>
          <a:prstGeom prst="rect">
            <a:avLst/>
          </a:prstGeom>
          <a:noFill/>
        </p:spPr>
        <p:txBody>
          <a:bodyPr wrap="square" rtlCol="0">
            <a:spAutoFit/>
          </a:bodyPr>
          <a:lstStyle/>
          <a:p>
            <a:pPr>
              <a:buClr>
                <a:srgbClr val="FF0000"/>
              </a:buClr>
            </a:pPr>
            <a:r>
              <a:rPr lang="en-US" sz="2000">
                <a:solidFill>
                  <a:schemeClr val="bg1"/>
                </a:solidFill>
                <a:latin typeface="Times New Roman" pitchFamily="18" charset="0"/>
                <a:cs typeface="Times New Roman" pitchFamily="18" charset="0"/>
              </a:rPr>
              <a:t>Tháng 7/2021:</a:t>
            </a:r>
          </a:p>
          <a:p>
            <a:pPr>
              <a:buClr>
                <a:srgbClr val="FF0000"/>
              </a:buClr>
            </a:pPr>
            <a:r>
              <a:rPr lang="en-US" sz="2000">
                <a:solidFill>
                  <a:schemeClr val="bg1"/>
                </a:solidFill>
                <a:latin typeface="Times New Roman" pitchFamily="18" charset="0"/>
                <a:cs typeface="Times New Roman" pitchFamily="18" charset="0"/>
              </a:rPr>
              <a:t>- Hơn 98,1 </a:t>
            </a:r>
            <a:r>
              <a:rPr lang="en-US" sz="2000" err="1">
                <a:solidFill>
                  <a:schemeClr val="bg1"/>
                </a:solidFill>
                <a:latin typeface="Times New Roman" pitchFamily="18" charset="0"/>
                <a:cs typeface="Times New Roman" pitchFamily="18" charset="0"/>
              </a:rPr>
              <a:t>triệu</a:t>
            </a:r>
            <a:r>
              <a:rPr lang="en-US" sz="2000">
                <a:solidFill>
                  <a:schemeClr val="bg1"/>
                </a:solidFill>
                <a:latin typeface="Times New Roman" pitchFamily="18" charset="0"/>
                <a:cs typeface="Times New Roman" pitchFamily="18" charset="0"/>
              </a:rPr>
              <a:t> người.</a:t>
            </a:r>
            <a:endParaRPr lang="vi-VN" sz="2000" dirty="0">
              <a:solidFill>
                <a:schemeClr val="bg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F90EDC08-2FBE-4777-B419-9735D9BE9A98}"/>
              </a:ext>
            </a:extLst>
          </p:cNvPr>
          <p:cNvSpPr txBox="1"/>
          <p:nvPr/>
        </p:nvSpPr>
        <p:spPr>
          <a:xfrm>
            <a:off x="679460" y="1891752"/>
            <a:ext cx="8757654" cy="400110"/>
          </a:xfrm>
          <a:prstGeom prst="rect">
            <a:avLst/>
          </a:prstGeom>
          <a:noFill/>
        </p:spPr>
        <p:txBody>
          <a:bodyPr wrap="square" rtlCol="0">
            <a:spAutoFit/>
          </a:bodyPr>
          <a:lstStyle/>
          <a:p>
            <a:pPr indent="173038" algn="just">
              <a:buClr>
                <a:srgbClr val="FF0000"/>
              </a:buClr>
            </a:pPr>
            <a:r>
              <a:rPr lang="en-US" sz="2000">
                <a:solidFill>
                  <a:schemeClr val="bg1"/>
                </a:solidFill>
                <a:latin typeface="Times New Roman" pitchFamily="18" charset="0"/>
                <a:cs typeface="Times New Roman" pitchFamily="18" charset="0"/>
              </a:rPr>
              <a:t>- Là nước đông dân: Thứ </a:t>
            </a:r>
            <a:r>
              <a:rPr lang="en-US" sz="2000" dirty="0">
                <a:solidFill>
                  <a:schemeClr val="bg1"/>
                </a:solidFill>
                <a:latin typeface="Times New Roman" pitchFamily="18" charset="0"/>
                <a:cs typeface="Times New Roman" pitchFamily="18" charset="0"/>
              </a:rPr>
              <a:t>3 ở khu vực Đông Nam Á và thứ 15 trên </a:t>
            </a:r>
            <a:r>
              <a:rPr lang="en-US" sz="2000">
                <a:solidFill>
                  <a:schemeClr val="bg1"/>
                </a:solidFill>
                <a:latin typeface="Times New Roman" pitchFamily="18" charset="0"/>
                <a:cs typeface="Times New Roman" pitchFamily="18" charset="0"/>
              </a:rPr>
              <a:t>thế giới.</a:t>
            </a:r>
            <a:endParaRPr lang="vi-VN" sz="2000" dirty="0">
              <a:solidFill>
                <a:schemeClr val="bg1"/>
              </a:solidFill>
              <a:latin typeface="Times New Roman" pitchFamily="18" charset="0"/>
              <a:cs typeface="Times New Roman" pitchFamily="18" charset="0"/>
            </a:endParaRPr>
          </a:p>
        </p:txBody>
      </p:sp>
      <p:pic>
        <p:nvPicPr>
          <p:cNvPr id="17" name="Picture 16">
            <a:extLst>
              <a:ext uri="{FF2B5EF4-FFF2-40B4-BE49-F238E27FC236}">
                <a16:creationId xmlns:a16="http://schemas.microsoft.com/office/drawing/2014/main" id="{B18937FC-ED8C-4D67-B4FB-C493E2928D53}"/>
              </a:ext>
            </a:extLst>
          </p:cNvPr>
          <p:cNvPicPr>
            <a:picLocks noChangeAspect="1"/>
          </p:cNvPicPr>
          <p:nvPr/>
        </p:nvPicPr>
        <p:blipFill>
          <a:blip r:embed="rId5"/>
          <a:stretch>
            <a:fillRect/>
          </a:stretch>
        </p:blipFill>
        <p:spPr>
          <a:xfrm>
            <a:off x="9437115" y="2390002"/>
            <a:ext cx="2465852" cy="2269892"/>
          </a:xfrm>
          <a:prstGeom prst="rect">
            <a:avLst/>
          </a:prstGeom>
        </p:spPr>
      </p:pic>
      <p:sp>
        <p:nvSpPr>
          <p:cNvPr id="24" name="Rectangle 23">
            <a:extLst>
              <a:ext uri="{FF2B5EF4-FFF2-40B4-BE49-F238E27FC236}">
                <a16:creationId xmlns:a16="http://schemas.microsoft.com/office/drawing/2014/main" id="{C66D77E8-E27F-4F44-93F6-43D954277F13}"/>
              </a:ext>
            </a:extLst>
          </p:cNvPr>
          <p:cNvSpPr/>
          <p:nvPr/>
        </p:nvSpPr>
        <p:spPr>
          <a:xfrm>
            <a:off x="2983912" y="5506542"/>
            <a:ext cx="1679964" cy="400110"/>
          </a:xfrm>
          <a:prstGeom prst="rect">
            <a:avLst/>
          </a:prstGeom>
        </p:spPr>
        <p:txBody>
          <a:bodyPr wrap="square">
            <a:spAutoFit/>
          </a:bodyPr>
          <a:lstStyle/>
          <a:p>
            <a:r>
              <a:rPr lang="en-US" sz="2000">
                <a:solidFill>
                  <a:schemeClr val="bg1"/>
                </a:solidFill>
                <a:latin typeface="Times New Roman" pitchFamily="18" charset="0"/>
                <a:cs typeface="Times New Roman" pitchFamily="18" charset="0"/>
              </a:rPr>
              <a:t>Theo lứa tuổi: </a:t>
            </a:r>
            <a:endParaRPr lang="en-US" sz="2000" dirty="0">
              <a:solidFill>
                <a:schemeClr val="bg1"/>
              </a:solidFill>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D5FFB37A-337D-4A52-AB42-BD35C79988F5}"/>
              </a:ext>
            </a:extLst>
          </p:cNvPr>
          <p:cNvSpPr/>
          <p:nvPr/>
        </p:nvSpPr>
        <p:spPr>
          <a:xfrm>
            <a:off x="880890" y="4998793"/>
            <a:ext cx="2445140" cy="417871"/>
          </a:xfrm>
          <a:prstGeom prst="rect">
            <a:avLst/>
          </a:prstGeom>
        </p:spPr>
        <p:txBody>
          <a:bodyPr wrap="square">
            <a:spAutoFit/>
          </a:bodyPr>
          <a:lstStyle/>
          <a:p>
            <a:pPr marR="0" algn="just">
              <a:lnSpc>
                <a:spcPct val="115000"/>
              </a:lnSpc>
              <a:spcBef>
                <a:spcPts val="0"/>
              </a:spcBef>
              <a:spcAft>
                <a:spcPts val="0"/>
              </a:spcAft>
            </a:pPr>
            <a:r>
              <a:rPr lang="vi-VN" sz="2000" dirty="0">
                <a:solidFill>
                  <a:schemeClr val="bg1"/>
                </a:solidFill>
                <a:latin typeface="Times New Roman" pitchFamily="18" charset="0"/>
                <a:cs typeface="Times New Roman" pitchFamily="18" charset="0"/>
              </a:rPr>
              <a:t>- </a:t>
            </a:r>
            <a:r>
              <a:rPr lang="en-US" sz="20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Cơ cấu </a:t>
            </a:r>
            <a:r>
              <a:rPr lang="vi-VN" sz="2000">
                <a:solidFill>
                  <a:schemeClr val="bg1"/>
                </a:solidFill>
                <a:latin typeface="Times New Roman" panose="02020603050405020304" pitchFamily="18" charset="0"/>
                <a:ea typeface="Roboto" panose="02000000000000000000" pitchFamily="2" charset="0"/>
                <a:cs typeface="Times New Roman" panose="02020603050405020304" pitchFamily="18" charset="0"/>
              </a:rPr>
              <a:t>dân số</a:t>
            </a:r>
            <a:endParaRPr lang="en-US" sz="20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6" name="Rectangle 25">
            <a:extLst>
              <a:ext uri="{FF2B5EF4-FFF2-40B4-BE49-F238E27FC236}">
                <a16:creationId xmlns:a16="http://schemas.microsoft.com/office/drawing/2014/main" id="{5D1D533A-8DDE-438C-B663-5AAC17A4193D}"/>
              </a:ext>
            </a:extLst>
          </p:cNvPr>
          <p:cNvSpPr/>
          <p:nvPr/>
        </p:nvSpPr>
        <p:spPr>
          <a:xfrm>
            <a:off x="2935056" y="4575209"/>
            <a:ext cx="3601785" cy="417871"/>
          </a:xfrm>
          <a:prstGeom prst="rect">
            <a:avLst/>
          </a:prstGeom>
        </p:spPr>
        <p:txBody>
          <a:bodyPr wrap="square">
            <a:spAutoFit/>
          </a:bodyPr>
          <a:lstStyle/>
          <a:p>
            <a:pPr marR="0" algn="just">
              <a:lnSpc>
                <a:spcPct val="115000"/>
              </a:lnSpc>
              <a:spcBef>
                <a:spcPts val="0"/>
              </a:spcBef>
              <a:spcAft>
                <a:spcPts val="0"/>
              </a:spcAft>
            </a:pPr>
            <a:r>
              <a:rPr lang="en-US" sz="2000">
                <a:solidFill>
                  <a:schemeClr val="bg1"/>
                </a:solidFill>
                <a:latin typeface="Times New Roman" pitchFamily="18" charset="0"/>
                <a:ea typeface="Roboto" panose="02000000000000000000" pitchFamily="2" charset="0"/>
                <a:cs typeface="Times New Roman" pitchFamily="18" charset="0"/>
              </a:rPr>
              <a:t>Theo giới tính:</a:t>
            </a:r>
            <a:endParaRPr lang="en-US" sz="2000"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7" name="Rectangle 26">
            <a:extLst>
              <a:ext uri="{FF2B5EF4-FFF2-40B4-BE49-F238E27FC236}">
                <a16:creationId xmlns:a16="http://schemas.microsoft.com/office/drawing/2014/main" id="{83EB0FE0-F801-419A-9A3E-CDC5E6040EDF}"/>
              </a:ext>
            </a:extLst>
          </p:cNvPr>
          <p:cNvSpPr/>
          <p:nvPr/>
        </p:nvSpPr>
        <p:spPr>
          <a:xfrm>
            <a:off x="4793181" y="5519729"/>
            <a:ext cx="3022636" cy="400110"/>
          </a:xfrm>
          <a:prstGeom prst="rect">
            <a:avLst/>
          </a:prstGeom>
        </p:spPr>
        <p:txBody>
          <a:bodyPr wrap="square">
            <a:spAutoFit/>
          </a:bodyPr>
          <a:lstStyle/>
          <a:p>
            <a:r>
              <a:rPr lang="en-US" sz="2000">
                <a:solidFill>
                  <a:schemeClr val="bg1"/>
                </a:solidFill>
                <a:latin typeface="Times New Roman" pitchFamily="18" charset="0"/>
                <a:cs typeface="Times New Roman" pitchFamily="18" charset="0"/>
              </a:rPr>
              <a:t>Tỉ lệ dưới lao động: Giảm</a:t>
            </a:r>
            <a:endParaRPr lang="en-US" sz="2000" dirty="0">
              <a:solidFill>
                <a:schemeClr val="bg1"/>
              </a:solidFill>
              <a:latin typeface="Times New Roman" pitchFamily="18" charset="0"/>
              <a:cs typeface="Times New Roman" pitchFamily="18" charset="0"/>
            </a:endParaRPr>
          </a:p>
        </p:txBody>
      </p:sp>
      <p:sp>
        <p:nvSpPr>
          <p:cNvPr id="29" name="Rectangle 28">
            <a:extLst>
              <a:ext uri="{FF2B5EF4-FFF2-40B4-BE49-F238E27FC236}">
                <a16:creationId xmlns:a16="http://schemas.microsoft.com/office/drawing/2014/main" id="{A20A91E6-2EAC-4827-A902-F6CD648D0C11}"/>
              </a:ext>
            </a:extLst>
          </p:cNvPr>
          <p:cNvSpPr/>
          <p:nvPr/>
        </p:nvSpPr>
        <p:spPr>
          <a:xfrm>
            <a:off x="4844407" y="6258529"/>
            <a:ext cx="2982496" cy="400110"/>
          </a:xfrm>
          <a:prstGeom prst="rect">
            <a:avLst/>
          </a:prstGeom>
        </p:spPr>
        <p:txBody>
          <a:bodyPr wrap="square">
            <a:spAutoFit/>
          </a:bodyPr>
          <a:lstStyle/>
          <a:p>
            <a:r>
              <a:rPr lang="en-US" sz="2000">
                <a:solidFill>
                  <a:schemeClr val="bg1"/>
                </a:solidFill>
                <a:latin typeface="Times New Roman" pitchFamily="18" charset="0"/>
                <a:cs typeface="Times New Roman" pitchFamily="18" charset="0"/>
              </a:rPr>
              <a:t>Tỉ lệ trên lao động: Tăng</a:t>
            </a:r>
            <a:endParaRPr lang="en-US" sz="2000" dirty="0">
              <a:solidFill>
                <a:schemeClr val="bg1"/>
              </a:solidFill>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BFCF6974-649C-4948-866C-420E868A6857}"/>
              </a:ext>
            </a:extLst>
          </p:cNvPr>
          <p:cNvSpPr/>
          <p:nvPr/>
        </p:nvSpPr>
        <p:spPr>
          <a:xfrm>
            <a:off x="4833320" y="5874491"/>
            <a:ext cx="2982497" cy="400110"/>
          </a:xfrm>
          <a:prstGeom prst="rect">
            <a:avLst/>
          </a:prstGeom>
        </p:spPr>
        <p:txBody>
          <a:bodyPr wrap="square">
            <a:spAutoFit/>
          </a:bodyPr>
          <a:lstStyle/>
          <a:p>
            <a:r>
              <a:rPr lang="en-US" sz="2000">
                <a:solidFill>
                  <a:schemeClr val="bg1"/>
                </a:solidFill>
                <a:latin typeface="Times New Roman" pitchFamily="18" charset="0"/>
                <a:cs typeface="Times New Roman" pitchFamily="18" charset="0"/>
              </a:rPr>
              <a:t>Tỉ lệ trong lao động: Tăng</a:t>
            </a:r>
            <a:endParaRPr lang="en-US" sz="2000" dirty="0">
              <a:solidFill>
                <a:schemeClr val="bg1"/>
              </a:solidFill>
              <a:latin typeface="Times New Roman" pitchFamily="18" charset="0"/>
              <a:cs typeface="Times New Roman" pitchFamily="18" charset="0"/>
            </a:endParaRPr>
          </a:p>
        </p:txBody>
      </p:sp>
      <p:sp>
        <p:nvSpPr>
          <p:cNvPr id="2" name="Right Brace 1">
            <a:extLst>
              <a:ext uri="{FF2B5EF4-FFF2-40B4-BE49-F238E27FC236}">
                <a16:creationId xmlns:a16="http://schemas.microsoft.com/office/drawing/2014/main" id="{68A9CAF8-FA14-44EA-8B6C-383DB1D37880}"/>
              </a:ext>
            </a:extLst>
          </p:cNvPr>
          <p:cNvSpPr/>
          <p:nvPr/>
        </p:nvSpPr>
        <p:spPr>
          <a:xfrm>
            <a:off x="7493824" y="5550953"/>
            <a:ext cx="368541" cy="1063945"/>
          </a:xfrm>
          <a:prstGeom prst="rightBrace">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7511F0ED-39BE-4E0A-B382-89C433B0B9BC}"/>
              </a:ext>
            </a:extLst>
          </p:cNvPr>
          <p:cNvSpPr/>
          <p:nvPr/>
        </p:nvSpPr>
        <p:spPr>
          <a:xfrm>
            <a:off x="7671479" y="5610549"/>
            <a:ext cx="2811654" cy="400110"/>
          </a:xfrm>
          <a:prstGeom prst="rect">
            <a:avLst/>
          </a:prstGeom>
        </p:spPr>
        <p:txBody>
          <a:bodyPr wrap="square">
            <a:spAutoFit/>
          </a:bodyPr>
          <a:lstStyle/>
          <a:p>
            <a:r>
              <a:rPr lang="en-US" sz="2000">
                <a:solidFill>
                  <a:schemeClr val="bg1"/>
                </a:solidFill>
                <a:latin typeface="Times New Roman" pitchFamily="18" charset="0"/>
                <a:cs typeface="Times New Roman" pitchFamily="18" charset="0"/>
              </a:rPr>
              <a:t>- Cơ cấu dân số Vàng.</a:t>
            </a:r>
            <a:endParaRPr lang="en-US" sz="2000" dirty="0">
              <a:solidFill>
                <a:schemeClr val="bg1"/>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A393EE43-C9E5-43AD-AC16-2706717124EC}"/>
              </a:ext>
            </a:extLst>
          </p:cNvPr>
          <p:cNvSpPr/>
          <p:nvPr/>
        </p:nvSpPr>
        <p:spPr>
          <a:xfrm>
            <a:off x="7723503" y="6073341"/>
            <a:ext cx="2811654" cy="400110"/>
          </a:xfrm>
          <a:prstGeom prst="rect">
            <a:avLst/>
          </a:prstGeom>
        </p:spPr>
        <p:txBody>
          <a:bodyPr wrap="square">
            <a:spAutoFit/>
          </a:bodyPr>
          <a:lstStyle/>
          <a:p>
            <a:r>
              <a:rPr lang="en-US" sz="2000">
                <a:solidFill>
                  <a:schemeClr val="bg1"/>
                </a:solidFill>
                <a:latin typeface="Times New Roman" pitchFamily="18" charset="0"/>
                <a:cs typeface="Times New Roman" pitchFamily="18" charset="0"/>
              </a:rPr>
              <a:t>- Dân số đang già đi. </a:t>
            </a:r>
            <a:endParaRPr lang="en-US" sz="2000" dirty="0">
              <a:solidFill>
                <a:schemeClr val="bg1"/>
              </a:solidFill>
              <a:latin typeface="Times New Roman" pitchFamily="18" charset="0"/>
              <a:cs typeface="Times New Roman" pitchFamily="18" charset="0"/>
            </a:endParaRPr>
          </a:p>
        </p:txBody>
      </p:sp>
      <p:sp>
        <p:nvSpPr>
          <p:cNvPr id="35" name="Freeform: Shape 34">
            <a:extLst>
              <a:ext uri="{FF2B5EF4-FFF2-40B4-BE49-F238E27FC236}">
                <a16:creationId xmlns:a16="http://schemas.microsoft.com/office/drawing/2014/main" id="{ED2FEB14-C5B6-4C18-93B9-8BF1DA5617F4}"/>
              </a:ext>
            </a:extLst>
          </p:cNvPr>
          <p:cNvSpPr/>
          <p:nvPr/>
        </p:nvSpPr>
        <p:spPr>
          <a:xfrm rot="19417285">
            <a:off x="2569007" y="4833928"/>
            <a:ext cx="367225"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CA33B1A6-9D59-4BA0-A17D-0404509664B1}"/>
              </a:ext>
            </a:extLst>
          </p:cNvPr>
          <p:cNvSpPr/>
          <p:nvPr/>
        </p:nvSpPr>
        <p:spPr>
          <a:xfrm rot="1933215">
            <a:off x="2645429" y="5572887"/>
            <a:ext cx="357192"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D9214A8C-110E-4958-B169-FDD0D305022C}"/>
              </a:ext>
            </a:extLst>
          </p:cNvPr>
          <p:cNvSpPr/>
          <p:nvPr/>
        </p:nvSpPr>
        <p:spPr>
          <a:xfrm>
            <a:off x="4536837" y="5612205"/>
            <a:ext cx="286922" cy="30146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D9CBF4F7-BF0C-4BD9-80F9-1AF4BF6FAF91}"/>
              </a:ext>
            </a:extLst>
          </p:cNvPr>
          <p:cNvSpPr/>
          <p:nvPr/>
        </p:nvSpPr>
        <p:spPr>
          <a:xfrm rot="2039393">
            <a:off x="4550567" y="5765726"/>
            <a:ext cx="263157" cy="305130"/>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3B8D8BF4-ED99-48D0-BEC7-8AC9AF2F7E56}"/>
              </a:ext>
            </a:extLst>
          </p:cNvPr>
          <p:cNvSpPr/>
          <p:nvPr/>
        </p:nvSpPr>
        <p:spPr>
          <a:xfrm rot="3444462">
            <a:off x="4383848" y="5845628"/>
            <a:ext cx="538333" cy="461267"/>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E33A336C-10AF-487B-91F3-D130E1C935C0}"/>
              </a:ext>
            </a:extLst>
          </p:cNvPr>
          <p:cNvPicPr>
            <a:picLocks noChangeAspect="1"/>
          </p:cNvPicPr>
          <p:nvPr/>
        </p:nvPicPr>
        <p:blipFill rotWithShape="1">
          <a:blip r:embed="rId6">
            <a:clrChange>
              <a:clrFrom>
                <a:srgbClr val="BFE6FE"/>
              </a:clrFrom>
              <a:clrTo>
                <a:srgbClr val="BFE6FE">
                  <a:alpha val="0"/>
                </a:srgbClr>
              </a:clrTo>
            </a:clrChange>
          </a:blip>
          <a:srcRect l="12232" t="18601"/>
          <a:stretch/>
        </p:blipFill>
        <p:spPr>
          <a:xfrm>
            <a:off x="9966697" y="5277838"/>
            <a:ext cx="2190521" cy="1303499"/>
          </a:xfrm>
          <a:prstGeom prst="rect">
            <a:avLst/>
          </a:prstGeom>
        </p:spPr>
      </p:pic>
      <p:sp>
        <p:nvSpPr>
          <p:cNvPr id="41" name="Freeform: Shape 40">
            <a:extLst>
              <a:ext uri="{FF2B5EF4-FFF2-40B4-BE49-F238E27FC236}">
                <a16:creationId xmlns:a16="http://schemas.microsoft.com/office/drawing/2014/main" id="{D193E007-47E9-4C30-A857-920C3E95F574}"/>
              </a:ext>
            </a:extLst>
          </p:cNvPr>
          <p:cNvSpPr/>
          <p:nvPr/>
        </p:nvSpPr>
        <p:spPr>
          <a:xfrm>
            <a:off x="4645163" y="4654841"/>
            <a:ext cx="357192"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C37AD1EA-56A2-48FD-9624-7E8EC093BBDE}"/>
              </a:ext>
            </a:extLst>
          </p:cNvPr>
          <p:cNvSpPr/>
          <p:nvPr/>
        </p:nvSpPr>
        <p:spPr>
          <a:xfrm>
            <a:off x="5124946" y="4998739"/>
            <a:ext cx="6604392" cy="423834"/>
          </a:xfrm>
          <a:prstGeom prst="rect">
            <a:avLst/>
          </a:prstGeom>
        </p:spPr>
        <p:txBody>
          <a:bodyPr wrap="square">
            <a:spAutoFit/>
          </a:bodyPr>
          <a:lstStyle/>
          <a:p>
            <a:pPr marR="0" algn="just">
              <a:lnSpc>
                <a:spcPct val="115000"/>
              </a:lnSpc>
              <a:spcBef>
                <a:spcPts val="0"/>
              </a:spcBef>
              <a:spcAft>
                <a:spcPts val="0"/>
              </a:spcAft>
            </a:pPr>
            <a:r>
              <a:rPr lang="vi-VN" sz="2000" b="0" i="0">
                <a:solidFill>
                  <a:schemeClr val="bg1"/>
                </a:solidFill>
                <a:effectLst/>
                <a:latin typeface="+mj-lt"/>
              </a:rPr>
              <a:t>Cơ cấu giới tính nam tiến tới cân bằng với nữ</a:t>
            </a:r>
            <a:r>
              <a:rPr lang="en-US" sz="2000" b="0" i="0">
                <a:solidFill>
                  <a:schemeClr val="bg1"/>
                </a:solidFill>
                <a:effectLst/>
                <a:latin typeface="+mj-lt"/>
              </a:rPr>
              <a:t>.</a:t>
            </a:r>
            <a:endParaRPr lang="en-US" sz="2000" dirty="0">
              <a:solidFill>
                <a:schemeClr val="bg1"/>
              </a:solidFill>
              <a:latin typeface="+mj-lt"/>
              <a:ea typeface="Roboto" panose="02000000000000000000" pitchFamily="2" charset="0"/>
              <a:cs typeface="Times New Roman" panose="02020603050405020304" pitchFamily="18" charset="0"/>
            </a:endParaRPr>
          </a:p>
        </p:txBody>
      </p:sp>
      <p:sp>
        <p:nvSpPr>
          <p:cNvPr id="43" name="Rectangle 42">
            <a:extLst>
              <a:ext uri="{FF2B5EF4-FFF2-40B4-BE49-F238E27FC236}">
                <a16:creationId xmlns:a16="http://schemas.microsoft.com/office/drawing/2014/main" id="{31BCCCE2-403A-45F4-97FE-4B8DBC5B6EA7}"/>
              </a:ext>
            </a:extLst>
          </p:cNvPr>
          <p:cNvSpPr/>
          <p:nvPr/>
        </p:nvSpPr>
        <p:spPr>
          <a:xfrm>
            <a:off x="5042577" y="4581848"/>
            <a:ext cx="5933185" cy="417871"/>
          </a:xfrm>
          <a:prstGeom prst="rect">
            <a:avLst/>
          </a:prstGeom>
        </p:spPr>
        <p:txBody>
          <a:bodyPr wrap="square">
            <a:spAutoFit/>
          </a:bodyPr>
          <a:lstStyle/>
          <a:p>
            <a:pPr marR="0" algn="just">
              <a:lnSpc>
                <a:spcPct val="115000"/>
              </a:lnSpc>
              <a:spcBef>
                <a:spcPts val="0"/>
              </a:spcBef>
              <a:spcAft>
                <a:spcPts val="0"/>
              </a:spcAft>
            </a:pPr>
            <a:r>
              <a:rPr lang="en-US" sz="2000">
                <a:solidFill>
                  <a:schemeClr val="bg1"/>
                </a:solidFill>
                <a:latin typeface="Times New Roman" pitchFamily="18" charset="0"/>
                <a:ea typeface="Roboto" panose="02000000000000000000" pitchFamily="2" charset="0"/>
                <a:cs typeface="Times New Roman" pitchFamily="18" charset="0"/>
              </a:rPr>
              <a:t>Tỉ số giới tính khác nhau giữa các địa phương.</a:t>
            </a:r>
            <a:endParaRPr lang="en-US" sz="2000"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44" name="Freeform: Shape 43">
            <a:extLst>
              <a:ext uri="{FF2B5EF4-FFF2-40B4-BE49-F238E27FC236}">
                <a16:creationId xmlns:a16="http://schemas.microsoft.com/office/drawing/2014/main" id="{EA0D8B4D-A7AB-433E-8917-C9FD5006C42F}"/>
              </a:ext>
            </a:extLst>
          </p:cNvPr>
          <p:cNvSpPr/>
          <p:nvPr/>
        </p:nvSpPr>
        <p:spPr>
          <a:xfrm rot="2453741">
            <a:off x="4653153" y="4901039"/>
            <a:ext cx="484404" cy="232423"/>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82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500"/>
                                        <p:tgtEl>
                                          <p:spTgt spid="4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500"/>
                                        <p:tgtEl>
                                          <p:spTgt spid="3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up)">
                                      <p:cBhvr>
                                        <p:cTn id="68" dur="5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9" grpId="0"/>
      <p:bldP spid="30" grpId="0"/>
      <p:bldP spid="2" grpId="0" animBg="1"/>
      <p:bldP spid="31" grpId="0"/>
      <p:bldP spid="33" grpId="0"/>
      <p:bldP spid="35" grpId="0" animBg="1"/>
      <p:bldP spid="36" grpId="0" animBg="1"/>
      <p:bldP spid="37" grpId="0" animBg="1"/>
      <p:bldP spid="38" grpId="0" animBg="1"/>
      <p:bldP spid="39" grpId="0" animBg="1"/>
      <p:bldP spid="41" grpId="0" animBg="1"/>
      <p:bldP spid="42" grpId="0"/>
      <p:bldP spid="43" grpId="0"/>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4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hart&#10;&#10;Description automatically generated with low confidence">
            <a:extLst>
              <a:ext uri="{FF2B5EF4-FFF2-40B4-BE49-F238E27FC236}">
                <a16:creationId xmlns:a16="http://schemas.microsoft.com/office/drawing/2014/main" id="{89BD8BF4-30D7-4D1A-98E4-EBC65C5F8D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 t="58" r="466" b="701"/>
          <a:stretch/>
        </p:blipFill>
        <p:spPr bwMode="auto">
          <a:xfrm>
            <a:off x="739260" y="576792"/>
            <a:ext cx="806552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B0539C1-6561-48C8-8B4D-5C7175C9B416}"/>
              </a:ext>
            </a:extLst>
          </p:cNvPr>
          <p:cNvSpPr txBox="1">
            <a:spLocks/>
          </p:cNvSpPr>
          <p:nvPr/>
        </p:nvSpPr>
        <p:spPr>
          <a:xfrm>
            <a:off x="8940676" y="576792"/>
            <a:ext cx="2638425" cy="2514600"/>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lnSpc>
                <a:spcPct val="130000"/>
              </a:lnSpc>
              <a:buFont typeface="Wingdings" panose="05000000000000000000" pitchFamily="2" charset="2"/>
              <a:buChar char="§"/>
            </a:pPr>
            <a:r>
              <a:rPr lang="en-US" sz="3200" dirty="0" err="1">
                <a:latin typeface="#9Slide07 IcielBaliho Script" pitchFamily="2" charset="0"/>
                <a:ea typeface="Tahoma" panose="020B0604030504040204" pitchFamily="34" charset="0"/>
                <a:cs typeface="Tahoma" panose="020B0604030504040204" pitchFamily="34" charset="0"/>
              </a:rPr>
              <a:t>Thuyết</a:t>
            </a:r>
            <a:r>
              <a:rPr lang="en-US" sz="3200" dirty="0">
                <a:latin typeface="#9Slide07 IcielBaliho Script" pitchFamily="2" charset="0"/>
                <a:ea typeface="Tahoma" panose="020B0604030504040204" pitchFamily="34" charset="0"/>
                <a:cs typeface="Tahoma" panose="020B0604030504040204" pitchFamily="34" charset="0"/>
              </a:rPr>
              <a:t> </a:t>
            </a:r>
            <a:r>
              <a:rPr lang="en-US" sz="3200" dirty="0" err="1">
                <a:latin typeface="#9Slide07 IcielBaliho Script" pitchFamily="2" charset="0"/>
                <a:ea typeface="Tahoma" panose="020B0604030504040204" pitchFamily="34" charset="0"/>
                <a:cs typeface="Tahoma" panose="020B0604030504040204" pitchFamily="34" charset="0"/>
              </a:rPr>
              <a:t>minh</a:t>
            </a:r>
            <a:r>
              <a:rPr lang="en-US" sz="3200" dirty="0">
                <a:latin typeface="#9Slide07 IcielBaliho Script" pitchFamily="2" charset="0"/>
                <a:ea typeface="Tahoma" panose="020B0604030504040204" pitchFamily="34" charset="0"/>
                <a:cs typeface="Tahoma" panose="020B0604030504040204" pitchFamily="34" charset="0"/>
              </a:rPr>
              <a:t> </a:t>
            </a:r>
            <a:r>
              <a:rPr lang="en-US" sz="3200" dirty="0" err="1">
                <a:latin typeface="#9Slide07 IcielBaliho Script" pitchFamily="2" charset="0"/>
                <a:ea typeface="Tahoma" panose="020B0604030504040204" pitchFamily="34" charset="0"/>
                <a:cs typeface="Tahoma" panose="020B0604030504040204" pitchFamily="34" charset="0"/>
              </a:rPr>
              <a:t>lại</a:t>
            </a:r>
            <a:r>
              <a:rPr lang="en-US" sz="3200" dirty="0">
                <a:latin typeface="#9Slide07 IcielBaliho Script" pitchFamily="2" charset="0"/>
                <a:ea typeface="Tahoma" panose="020B0604030504040204" pitchFamily="34" charset="0"/>
                <a:cs typeface="Tahoma" panose="020B0604030504040204" pitchFamily="34" charset="0"/>
              </a:rPr>
              <a:t> 1 </a:t>
            </a:r>
            <a:r>
              <a:rPr lang="en-US" sz="3200" dirty="0" err="1">
                <a:latin typeface="#9Slide07 IcielBaliho Script" pitchFamily="2" charset="0"/>
                <a:ea typeface="Tahoma" panose="020B0604030504040204" pitchFamily="34" charset="0"/>
                <a:cs typeface="Tahoma" panose="020B0604030504040204" pitchFamily="34" charset="0"/>
              </a:rPr>
              <a:t>đặc</a:t>
            </a:r>
            <a:r>
              <a:rPr lang="en-US" sz="3200" dirty="0">
                <a:latin typeface="#9Slide07 IcielBaliho Script" pitchFamily="2" charset="0"/>
                <a:ea typeface="Tahoma" panose="020B0604030504040204" pitchFamily="34" charset="0"/>
                <a:cs typeface="Tahoma" panose="020B0604030504040204" pitchFamily="34" charset="0"/>
              </a:rPr>
              <a:t> </a:t>
            </a:r>
            <a:r>
              <a:rPr lang="en-US" sz="3200" dirty="0" err="1">
                <a:latin typeface="#9Slide07 IcielBaliho Script" pitchFamily="2" charset="0"/>
                <a:ea typeface="Tahoma" panose="020B0604030504040204" pitchFamily="34" charset="0"/>
                <a:cs typeface="Tahoma" panose="020B0604030504040204" pitchFamily="34" charset="0"/>
              </a:rPr>
              <a:t>điểm</a:t>
            </a:r>
            <a:r>
              <a:rPr lang="en-US" sz="3200" dirty="0">
                <a:latin typeface="#9Slide07 IcielBaliho Script" pitchFamily="2" charset="0"/>
                <a:ea typeface="Tahoma" panose="020B0604030504040204" pitchFamily="34" charset="0"/>
                <a:cs typeface="Tahoma" panose="020B0604030504040204" pitchFamily="34" charset="0"/>
              </a:rPr>
              <a:t> </a:t>
            </a:r>
            <a:r>
              <a:rPr lang="en-US" sz="3200" dirty="0" err="1">
                <a:latin typeface="#9Slide07 IcielBaliho Script" pitchFamily="2" charset="0"/>
                <a:ea typeface="Tahoma" panose="020B0604030504040204" pitchFamily="34" charset="0"/>
                <a:cs typeface="Tahoma" panose="020B0604030504040204" pitchFamily="34" charset="0"/>
              </a:rPr>
              <a:t>dân</a:t>
            </a:r>
            <a:r>
              <a:rPr lang="en-US" sz="3200" dirty="0">
                <a:latin typeface="#9Slide07 IcielBaliho Script" pitchFamily="2" charset="0"/>
                <a:ea typeface="Tahoma" panose="020B0604030504040204" pitchFamily="34" charset="0"/>
                <a:cs typeface="Tahoma" panose="020B0604030504040204" pitchFamily="34" charset="0"/>
              </a:rPr>
              <a:t> </a:t>
            </a:r>
            <a:r>
              <a:rPr lang="en-US" sz="3200" dirty="0" err="1">
                <a:latin typeface="#9Slide07 IcielBaliho Script" pitchFamily="2" charset="0"/>
                <a:ea typeface="Tahoma" panose="020B0604030504040204" pitchFamily="34" charset="0"/>
                <a:cs typeface="Tahoma" panose="020B0604030504040204" pitchFamily="34" charset="0"/>
              </a:rPr>
              <a:t>số</a:t>
            </a:r>
            <a:r>
              <a:rPr lang="en-US" sz="3200" dirty="0">
                <a:latin typeface="#9Slide07 IcielBaliho Script" pitchFamily="2" charset="0"/>
                <a:ea typeface="Tahoma" panose="020B0604030504040204" pitchFamily="34" charset="0"/>
                <a:cs typeface="Tahoma" panose="020B0604030504040204" pitchFamily="34" charset="0"/>
              </a:rPr>
              <a:t> </a:t>
            </a:r>
            <a:r>
              <a:rPr lang="en-US" sz="3200" dirty="0" err="1">
                <a:latin typeface="#9Slide07 IcielBaliho Script" pitchFamily="2" charset="0"/>
                <a:ea typeface="Tahoma" panose="020B0604030504040204" pitchFamily="34" charset="0"/>
                <a:cs typeface="Tahoma" panose="020B0604030504040204" pitchFamily="34" charset="0"/>
              </a:rPr>
              <a:t>nước</a:t>
            </a:r>
            <a:r>
              <a:rPr lang="en-US" sz="3200" dirty="0">
                <a:latin typeface="#9Slide07 IcielBaliho Script" pitchFamily="2" charset="0"/>
                <a:ea typeface="Tahoma" panose="020B0604030504040204" pitchFamily="34" charset="0"/>
                <a:cs typeface="Tahoma" panose="020B0604030504040204" pitchFamily="34" charset="0"/>
              </a:rPr>
              <a:t> ta </a:t>
            </a:r>
            <a:r>
              <a:rPr lang="en-US" sz="3200" dirty="0" err="1">
                <a:latin typeface="#9Slide07 IcielBaliho Script" pitchFamily="2" charset="0"/>
                <a:ea typeface="Tahoma" panose="020B0604030504040204" pitchFamily="34" charset="0"/>
                <a:cs typeface="Tahoma" panose="020B0604030504040204" pitchFamily="34" charset="0"/>
              </a:rPr>
              <a:t>theo</a:t>
            </a:r>
            <a:r>
              <a:rPr lang="en-US" sz="3200" dirty="0">
                <a:latin typeface="#9Slide07 IcielBaliho Script" pitchFamily="2" charset="0"/>
                <a:ea typeface="Tahoma" panose="020B0604030504040204" pitchFamily="34" charset="0"/>
                <a:cs typeface="Tahoma" panose="020B0604030504040204" pitchFamily="34" charset="0"/>
              </a:rPr>
              <a:t> </a:t>
            </a:r>
            <a:r>
              <a:rPr lang="en-US" sz="3200" dirty="0" err="1">
                <a:latin typeface="#9Slide07 IcielBaliho Script" pitchFamily="2" charset="0"/>
                <a:ea typeface="Tahoma" panose="020B0604030504040204" pitchFamily="34" charset="0"/>
                <a:cs typeface="Tahoma" panose="020B0604030504040204" pitchFamily="34" charset="0"/>
              </a:rPr>
              <a:t>hình</a:t>
            </a:r>
            <a:endParaRPr lang="en-US" sz="3200" dirty="0">
              <a:latin typeface="#9Slide07 IcielBaliho Script" pitchFamily="2" charset="0"/>
              <a:ea typeface="Tahoma" panose="020B0604030504040204" pitchFamily="34" charset="0"/>
              <a:cs typeface="Tahoma" panose="020B0604030504040204" pitchFamily="34" charset="0"/>
            </a:endParaRPr>
          </a:p>
        </p:txBody>
      </p:sp>
      <p:pic>
        <p:nvPicPr>
          <p:cNvPr id="5122" name="Picture 2" descr="Math with Mrs. D: Industrial Revolution Presentation with a Smidgen of Math">
            <a:extLst>
              <a:ext uri="{FF2B5EF4-FFF2-40B4-BE49-F238E27FC236}">
                <a16:creationId xmlns:a16="http://schemas.microsoft.com/office/drawing/2014/main" id="{B41CBE50-DEB5-44F5-BF88-426EB168D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676" y="3215879"/>
            <a:ext cx="2735002" cy="30375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74569" y="1719516"/>
            <a:ext cx="1723549" cy="369332"/>
          </a:xfrm>
          <a:prstGeom prst="rect">
            <a:avLst/>
          </a:prstGeom>
        </p:spPr>
        <p:txBody>
          <a:bodyPr wrap="none">
            <a:spAutoFit/>
          </a:bodyPr>
          <a:lstStyle/>
          <a:p>
            <a:r>
              <a:rPr lang="en-US" b="1" dirty="0">
                <a:solidFill>
                  <a:srgbClr val="232323"/>
                </a:solidFill>
                <a:latin typeface="Arial" panose="020B0604020202020204" pitchFamily="34" charset="0"/>
              </a:rPr>
              <a:t>(</a:t>
            </a:r>
            <a:r>
              <a:rPr lang="en-US" b="1" dirty="0" err="1">
                <a:solidFill>
                  <a:srgbClr val="232323"/>
                </a:solidFill>
                <a:latin typeface="Arial" panose="020B0604020202020204" pitchFamily="34" charset="0"/>
              </a:rPr>
              <a:t>chiếm</a:t>
            </a:r>
            <a:r>
              <a:rPr lang="en-US" b="1" dirty="0">
                <a:solidFill>
                  <a:srgbClr val="232323"/>
                </a:solidFill>
                <a:latin typeface="Arial" panose="020B0604020202020204" pitchFamily="34" charset="0"/>
              </a:rPr>
              <a:t> 49,8%)</a:t>
            </a:r>
            <a:endParaRPr lang="en-US" dirty="0"/>
          </a:p>
        </p:txBody>
      </p:sp>
      <p:sp>
        <p:nvSpPr>
          <p:cNvPr id="8" name="Rectangle 7"/>
          <p:cNvSpPr/>
          <p:nvPr/>
        </p:nvSpPr>
        <p:spPr>
          <a:xfrm>
            <a:off x="1600608" y="3210677"/>
            <a:ext cx="1723549" cy="369332"/>
          </a:xfrm>
          <a:prstGeom prst="rect">
            <a:avLst/>
          </a:prstGeom>
        </p:spPr>
        <p:txBody>
          <a:bodyPr wrap="none">
            <a:spAutoFit/>
          </a:bodyPr>
          <a:lstStyle/>
          <a:p>
            <a:r>
              <a:rPr lang="en-US" b="1" dirty="0">
                <a:solidFill>
                  <a:srgbClr val="232323"/>
                </a:solidFill>
                <a:latin typeface="Arial" panose="020B0604020202020204" pitchFamily="34" charset="0"/>
              </a:rPr>
              <a:t>(</a:t>
            </a:r>
            <a:r>
              <a:rPr lang="en-US" b="1" dirty="0" err="1">
                <a:solidFill>
                  <a:srgbClr val="232323"/>
                </a:solidFill>
                <a:latin typeface="Arial" panose="020B0604020202020204" pitchFamily="34" charset="0"/>
              </a:rPr>
              <a:t>chiếm</a:t>
            </a:r>
            <a:r>
              <a:rPr lang="en-US" b="1" dirty="0">
                <a:solidFill>
                  <a:srgbClr val="232323"/>
                </a:solidFill>
                <a:latin typeface="Arial" panose="020B0604020202020204" pitchFamily="34" charset="0"/>
              </a:rPr>
              <a:t> 50,2%)</a:t>
            </a:r>
            <a:endParaRPr lang="en-US" dirty="0"/>
          </a:p>
        </p:txBody>
      </p:sp>
      <p:sp>
        <p:nvSpPr>
          <p:cNvPr id="9" name="Rectangle 8"/>
          <p:cNvSpPr/>
          <p:nvPr/>
        </p:nvSpPr>
        <p:spPr>
          <a:xfrm>
            <a:off x="5305291" y="3585355"/>
            <a:ext cx="1518364" cy="369332"/>
          </a:xfrm>
          <a:prstGeom prst="rect">
            <a:avLst/>
          </a:prstGeom>
        </p:spPr>
        <p:txBody>
          <a:bodyPr wrap="none">
            <a:spAutoFit/>
          </a:bodyPr>
          <a:lstStyle/>
          <a:p>
            <a:r>
              <a:rPr lang="en-US" dirty="0" err="1">
                <a:solidFill>
                  <a:srgbClr val="232323"/>
                </a:solidFill>
                <a:latin typeface="Arial" panose="020B0604020202020204" pitchFamily="34" charset="0"/>
              </a:rPr>
              <a:t>chiếm</a:t>
            </a:r>
            <a:r>
              <a:rPr lang="en-US" dirty="0">
                <a:solidFill>
                  <a:srgbClr val="232323"/>
                </a:solidFill>
                <a:latin typeface="Arial" panose="020B0604020202020204" pitchFamily="34" charset="0"/>
              </a:rPr>
              <a:t> 34,4%</a:t>
            </a:r>
            <a:endParaRPr lang="en-US" dirty="0"/>
          </a:p>
        </p:txBody>
      </p:sp>
      <p:sp>
        <p:nvSpPr>
          <p:cNvPr id="11" name="Rectangle 10"/>
          <p:cNvSpPr/>
          <p:nvPr/>
        </p:nvSpPr>
        <p:spPr>
          <a:xfrm>
            <a:off x="7131006" y="3585355"/>
            <a:ext cx="1518364" cy="369332"/>
          </a:xfrm>
          <a:prstGeom prst="rect">
            <a:avLst/>
          </a:prstGeom>
        </p:spPr>
        <p:txBody>
          <a:bodyPr wrap="none">
            <a:spAutoFit/>
          </a:bodyPr>
          <a:lstStyle/>
          <a:p>
            <a:r>
              <a:rPr lang="en-US" dirty="0" err="1">
                <a:solidFill>
                  <a:srgbClr val="232323"/>
                </a:solidFill>
                <a:latin typeface="Arial" panose="020B0604020202020204" pitchFamily="34" charset="0"/>
              </a:rPr>
              <a:t>chiếm</a:t>
            </a:r>
            <a:r>
              <a:rPr lang="en-US" dirty="0">
                <a:solidFill>
                  <a:srgbClr val="232323"/>
                </a:solidFill>
                <a:latin typeface="Arial" panose="020B0604020202020204" pitchFamily="34" charset="0"/>
              </a:rPr>
              <a:t> 65,6%</a:t>
            </a:r>
            <a:endParaRPr lang="en-US" dirty="0"/>
          </a:p>
        </p:txBody>
      </p:sp>
    </p:spTree>
    <p:extLst>
      <p:ext uri="{BB962C8B-B14F-4D97-AF65-F5344CB8AC3E}">
        <p14:creationId xmlns:p14="http://schemas.microsoft.com/office/powerpoint/2010/main" val="346187103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89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E975D-F870-476F-8D11-AE88F08EDB71}"/>
              </a:ext>
            </a:extLst>
          </p:cNvPr>
          <p:cNvSpPr>
            <a:spLocks noGrp="1"/>
          </p:cNvSpPr>
          <p:nvPr>
            <p:ph idx="1"/>
          </p:nvPr>
        </p:nvSpPr>
        <p:spPr>
          <a:xfrm>
            <a:off x="517523" y="1009179"/>
            <a:ext cx="5426077" cy="5522437"/>
          </a:xfrm>
          <a:ln>
            <a:solidFill>
              <a:schemeClr val="tx1"/>
            </a:solidFill>
          </a:ln>
        </p:spPr>
        <p:txBody>
          <a:bodyPr>
            <a:noAutofit/>
          </a:bodyPr>
          <a:lstStyle/>
          <a:p>
            <a:pPr>
              <a:lnSpc>
                <a:spcPct val="140000"/>
              </a:lnSpc>
            </a:pPr>
            <a:r>
              <a:rPr lang="da-DK" sz="2400" b="1" dirty="0">
                <a:solidFill>
                  <a:srgbClr val="C00000"/>
                </a:solidFill>
                <a:latin typeface="Times New Roman" panose="02020603050405020304" pitchFamily="18" charset="0"/>
                <a:ea typeface="Roboto" panose="02000000000000000000" pitchFamily="2" charset="0"/>
                <a:cs typeface="Times New Roman" panose="02020603050405020304" pitchFamily="18" charset="0"/>
              </a:rPr>
              <a:t>Nhiệm vụ: </a:t>
            </a:r>
            <a:r>
              <a:rPr lang="da-DK" sz="2400" dirty="0">
                <a:latin typeface="Times New Roman" panose="02020603050405020304" pitchFamily="18" charset="0"/>
                <a:ea typeface="Roboto" panose="02000000000000000000" pitchFamily="2" charset="0"/>
                <a:cs typeface="Times New Roman" panose="02020603050405020304" pitchFamily="18" charset="0"/>
              </a:rPr>
              <a:t>Thiết kế 1 câu khẩu hiệu tuyên truyền về dân số và bảo vệ môi trường</a:t>
            </a:r>
          </a:p>
          <a:p>
            <a:pPr>
              <a:lnSpc>
                <a:spcPct val="140000"/>
              </a:lnSpc>
            </a:pPr>
            <a:r>
              <a:rPr lang="da-DK" sz="2400" dirty="0">
                <a:latin typeface="Times New Roman" panose="02020603050405020304" pitchFamily="18" charset="0"/>
                <a:ea typeface="Roboto" panose="02000000000000000000" pitchFamily="2" charset="0"/>
                <a:cs typeface="Times New Roman" panose="02020603050405020304" pitchFamily="18" charset="0"/>
              </a:rPr>
              <a:t>Thời gian </a:t>
            </a:r>
            <a:r>
              <a:rPr lang="da-DK" sz="2400" b="1" dirty="0">
                <a:solidFill>
                  <a:srgbClr val="C00000"/>
                </a:solidFill>
                <a:latin typeface="Times New Roman" panose="02020603050405020304" pitchFamily="18" charset="0"/>
                <a:ea typeface="Roboto" panose="02000000000000000000" pitchFamily="2" charset="0"/>
                <a:cs typeface="Times New Roman" panose="02020603050405020304" pitchFamily="18" charset="0"/>
              </a:rPr>
              <a:t>1 tuần</a:t>
            </a:r>
          </a:p>
          <a:p>
            <a:pPr>
              <a:lnSpc>
                <a:spcPct val="140000"/>
              </a:lnSpc>
            </a:pPr>
            <a:r>
              <a:rPr lang="da-DK" sz="2400" dirty="0">
                <a:latin typeface="Times New Roman" panose="02020603050405020304" pitchFamily="18" charset="0"/>
                <a:ea typeface="Roboto" panose="02000000000000000000" pitchFamily="2" charset="0"/>
                <a:cs typeface="Times New Roman" panose="02020603050405020304" pitchFamily="18" charset="0"/>
              </a:rPr>
              <a:t>Thiết kế trên giấy A4</a:t>
            </a:r>
          </a:p>
          <a:p>
            <a:pPr>
              <a:lnSpc>
                <a:spcPct val="140000"/>
              </a:lnSpc>
            </a:pPr>
            <a:r>
              <a:rPr lang="da-DK" sz="2400" b="1" dirty="0">
                <a:solidFill>
                  <a:srgbClr val="C00000"/>
                </a:solidFill>
                <a:latin typeface="Times New Roman" panose="02020603050405020304" pitchFamily="18" charset="0"/>
                <a:ea typeface="Roboto" panose="02000000000000000000" pitchFamily="2" charset="0"/>
                <a:cs typeface="Times New Roman" panose="02020603050405020304" pitchFamily="18" charset="0"/>
              </a:rPr>
              <a:t>Tiêu chí:</a:t>
            </a:r>
          </a:p>
          <a:p>
            <a:pPr marL="0" indent="0">
              <a:lnSpc>
                <a:spcPct val="140000"/>
              </a:lnSpc>
              <a:buNone/>
            </a:pPr>
            <a:r>
              <a:rPr lang="da-DK" sz="2400" dirty="0">
                <a:latin typeface="Times New Roman" panose="02020603050405020304" pitchFamily="18" charset="0"/>
                <a:ea typeface="Roboto" panose="02000000000000000000" pitchFamily="2" charset="0"/>
                <a:cs typeface="Times New Roman" panose="02020603050405020304" pitchFamily="18" charset="0"/>
              </a:rPr>
              <a:t>+ Có vần điệu</a:t>
            </a:r>
          </a:p>
          <a:p>
            <a:pPr marL="0" indent="0">
              <a:lnSpc>
                <a:spcPct val="140000"/>
              </a:lnSpc>
              <a:buNone/>
            </a:pPr>
            <a:r>
              <a:rPr lang="da-DK" sz="2400" dirty="0">
                <a:latin typeface="Times New Roman" panose="02020603050405020304" pitchFamily="18" charset="0"/>
                <a:ea typeface="Roboto" panose="02000000000000000000" pitchFamily="2" charset="0"/>
                <a:cs typeface="Times New Roman" panose="02020603050405020304" pitchFamily="18" charset="0"/>
              </a:rPr>
              <a:t>+ Có ý nghĩa tuyên truyền, đẹp mắt</a:t>
            </a:r>
            <a:endParaRPr lang="en-US" sz="2400"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4" name="Title 1">
            <a:extLst>
              <a:ext uri="{FF2B5EF4-FFF2-40B4-BE49-F238E27FC236}">
                <a16:creationId xmlns:a16="http://schemas.microsoft.com/office/drawing/2014/main" id="{A4C08C63-FE6C-487A-B72D-4CB1FAA830AC}"/>
              </a:ext>
            </a:extLst>
          </p:cNvPr>
          <p:cNvSpPr txBox="1">
            <a:spLocks/>
          </p:cNvSpPr>
          <p:nvPr/>
        </p:nvSpPr>
        <p:spPr>
          <a:xfrm>
            <a:off x="428623" y="183361"/>
            <a:ext cx="10975977" cy="825818"/>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2060"/>
                </a:solidFill>
                <a:latin typeface="#9Slide07 IcielBC Cubano Normal" panose="00000500000000000000" pitchFamily="2" charset="0"/>
                <a:cs typeface="Arial" panose="020B0604020202020204" pitchFamily="34" charset="0"/>
              </a:rPr>
              <a:t>Hướng dẫn về nhà</a:t>
            </a:r>
            <a:endParaRPr lang="en-US" b="1" dirty="0">
              <a:solidFill>
                <a:srgbClr val="002060"/>
              </a:solidFill>
              <a:latin typeface="#9Slide07 IcielBC Cubano Normal" panose="00000500000000000000" pitchFamily="2" charset="0"/>
              <a:cs typeface="Arial" panose="020B0604020202020204" pitchFamily="34" charset="0"/>
            </a:endParaRPr>
          </a:p>
        </p:txBody>
      </p:sp>
      <p:pic>
        <p:nvPicPr>
          <p:cNvPr id="5" name="Picture 2" descr="Thông tin tuyên truyền">
            <a:extLst>
              <a:ext uri="{FF2B5EF4-FFF2-40B4-BE49-F238E27FC236}">
                <a16:creationId xmlns:a16="http://schemas.microsoft.com/office/drawing/2014/main" id="{E474F2F6-0FF4-4F57-BAC5-1D5E68B1D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611" y="2870932"/>
            <a:ext cx="1415493" cy="212531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346DF6C7-7BD9-4C84-8AC3-EF6492E4F01E}"/>
              </a:ext>
            </a:extLst>
          </p:cNvPr>
          <p:cNvSpPr/>
          <p:nvPr/>
        </p:nvSpPr>
        <p:spPr>
          <a:xfrm>
            <a:off x="0" y="0"/>
            <a:ext cx="12192000" cy="6858000"/>
          </a:xfrm>
          <a:prstGeom prst="frame">
            <a:avLst>
              <a:gd name="adj1" fmla="val 94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2">
            <a:extLst>
              <a:ext uri="{FF2B5EF4-FFF2-40B4-BE49-F238E27FC236}">
                <a16:creationId xmlns:a16="http://schemas.microsoft.com/office/drawing/2014/main" id="{CB6CADCD-5EAB-4FD2-AD3C-2350EE7BAD98}"/>
              </a:ext>
            </a:extLst>
          </p:cNvPr>
          <p:cNvSpPr txBox="1">
            <a:spLocks/>
          </p:cNvSpPr>
          <p:nvPr/>
        </p:nvSpPr>
        <p:spPr>
          <a:xfrm>
            <a:off x="6096001" y="1009179"/>
            <a:ext cx="5308599" cy="5522437"/>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buFontTx/>
              <a:buChar char="-"/>
            </a:pPr>
            <a:r>
              <a:rPr lang="en-US" sz="2400">
                <a:latin typeface="Times New Roman" panose="02020603050405020304" pitchFamily="18" charset="0"/>
                <a:ea typeface="Roboto" panose="02000000000000000000" pitchFamily="2" charset="0"/>
                <a:cs typeface="Times New Roman" panose="02020603050405020304" pitchFamily="18" charset="0"/>
              </a:rPr>
              <a:t>Gợi ý cấu 3 SGK/ 10:</a:t>
            </a:r>
          </a:p>
          <a:p>
            <a:pPr marL="0" indent="0">
              <a:lnSpc>
                <a:spcPct val="140000"/>
              </a:lnSpc>
              <a:buNone/>
            </a:pPr>
            <a:r>
              <a:rPr lang="en-US" sz="2400" b="1" i="0">
                <a:solidFill>
                  <a:srgbClr val="FF0000"/>
                </a:solidFill>
                <a:effectLst/>
                <a:latin typeface="Times New Roman" panose="02020603050405020304" pitchFamily="18" charset="0"/>
                <a:cs typeface="Times New Roman" panose="02020603050405020304" pitchFamily="18" charset="0"/>
              </a:rPr>
              <a:t>Tỷ lệ gia tăng dân số tự nhiên = </a:t>
            </a:r>
          </a:p>
          <a:p>
            <a:pPr marL="0" indent="0">
              <a:lnSpc>
                <a:spcPct val="140000"/>
              </a:lnSpc>
              <a:buNone/>
            </a:pPr>
            <a:r>
              <a:rPr lang="en-US" sz="2400" b="1" i="0">
                <a:solidFill>
                  <a:srgbClr val="FF0000"/>
                </a:solidFill>
                <a:effectLst/>
                <a:latin typeface="Times New Roman" panose="02020603050405020304" pitchFamily="18" charset="0"/>
                <a:cs typeface="Times New Roman" panose="02020603050405020304" pitchFamily="18" charset="0"/>
              </a:rPr>
              <a:t>(Tỷ suất sinh - Tỷ suất tử)/10</a:t>
            </a:r>
          </a:p>
          <a:p>
            <a:pPr marL="0" indent="0">
              <a:lnSpc>
                <a:spcPct val="140000"/>
              </a:lnSpc>
              <a:buNone/>
            </a:pPr>
            <a:r>
              <a:rPr lang="en-US" sz="2400">
                <a:latin typeface="Times New Roman" panose="02020603050405020304" pitchFamily="18" charset="0"/>
                <a:ea typeface="Roboto" panose="02000000000000000000" pitchFamily="2" charset="0"/>
                <a:cs typeface="Times New Roman" panose="02020603050405020304" pitchFamily="18" charset="0"/>
              </a:rPr>
              <a:t>- Chuẩn bị bài mới: Bài 3 Phân bố dân cư và các loại hình quần cư. </a:t>
            </a:r>
            <a:endParaRPr lang="en-US" sz="2400" dirty="0">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87646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B5DEE70-160C-4785-8728-899CF470E443}"/>
              </a:ext>
            </a:extLst>
          </p:cNvPr>
          <p:cNvSpPr>
            <a:spLocks noGrp="1"/>
          </p:cNvSpPr>
          <p:nvPr>
            <p:ph type="subTitle" idx="1"/>
          </p:nvPr>
        </p:nvSpPr>
        <p:spPr>
          <a:xfrm>
            <a:off x="386139" y="1081453"/>
            <a:ext cx="7464050" cy="636587"/>
          </a:xfrm>
        </p:spPr>
        <p:txBody>
          <a:bodyPr anchor="ctr">
            <a:normAutofit/>
          </a:bodyPr>
          <a:lstStyle/>
          <a:p>
            <a:r>
              <a:rPr lang="en-US" sz="3200" dirty="0">
                <a:solidFill>
                  <a:srgbClr val="0070C0"/>
                </a:solidFill>
                <a:latin typeface="#9Slide07 IcielBaliho Script" pitchFamily="2" charset="0"/>
              </a:rPr>
              <a:t>Hãy ghi lại tổng số con trong gia đình của các em</a:t>
            </a:r>
            <a:endParaRPr lang="en-US" sz="3200" dirty="0">
              <a:solidFill>
                <a:srgbClr val="FF0000"/>
              </a:solidFill>
              <a:latin typeface="#9Slide07 IcielBaliho Script" pitchFamily="2" charset="0"/>
            </a:endParaRPr>
          </a:p>
        </p:txBody>
      </p:sp>
      <p:sp>
        <p:nvSpPr>
          <p:cNvPr id="4" name="Title 1">
            <a:extLst>
              <a:ext uri="{FF2B5EF4-FFF2-40B4-BE49-F238E27FC236}">
                <a16:creationId xmlns:a16="http://schemas.microsoft.com/office/drawing/2014/main" id="{0CF7A599-99D5-4188-B432-A85254281E7D}"/>
              </a:ext>
            </a:extLst>
          </p:cNvPr>
          <p:cNvSpPr txBox="1">
            <a:spLocks/>
          </p:cNvSpPr>
          <p:nvPr/>
        </p:nvSpPr>
        <p:spPr>
          <a:xfrm>
            <a:off x="386138" y="262384"/>
            <a:ext cx="11501062" cy="9522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2060"/>
                </a:solidFill>
                <a:latin typeface="#9Slide07 IcielBC Cubano Normal" panose="00000500000000000000" pitchFamily="2" charset="0"/>
              </a:rPr>
              <a:t>Điều tra dân số</a:t>
            </a:r>
            <a:endParaRPr lang="en-US" b="1" dirty="0">
              <a:solidFill>
                <a:srgbClr val="002060"/>
              </a:solidFill>
              <a:latin typeface="#9Slide07 IcielBC Cubano Normal" panose="00000500000000000000" pitchFamily="2" charset="0"/>
            </a:endParaRPr>
          </a:p>
        </p:txBody>
      </p:sp>
      <p:sp>
        <p:nvSpPr>
          <p:cNvPr id="5" name="Frame 4">
            <a:extLst>
              <a:ext uri="{FF2B5EF4-FFF2-40B4-BE49-F238E27FC236}">
                <a16:creationId xmlns:a16="http://schemas.microsoft.com/office/drawing/2014/main" id="{D08D0883-8DA2-4E32-B248-FB3EB91C23A3}"/>
              </a:ext>
            </a:extLst>
          </p:cNvPr>
          <p:cNvSpPr/>
          <p:nvPr/>
        </p:nvSpPr>
        <p:spPr>
          <a:xfrm>
            <a:off x="0" y="0"/>
            <a:ext cx="12192000" cy="6858000"/>
          </a:xfrm>
          <a:prstGeom prst="frame">
            <a:avLst>
              <a:gd name="adj1" fmla="val 12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Table 6">
            <a:extLst>
              <a:ext uri="{FF2B5EF4-FFF2-40B4-BE49-F238E27FC236}">
                <a16:creationId xmlns:a16="http://schemas.microsoft.com/office/drawing/2014/main" id="{2AEE2423-06C3-4756-9C83-4A037E3C2402}"/>
              </a:ext>
            </a:extLst>
          </p:cNvPr>
          <p:cNvGraphicFramePr>
            <a:graphicFrameLocks noGrp="1"/>
          </p:cNvGraphicFramePr>
          <p:nvPr>
            <p:extLst>
              <p:ext uri="{D42A27DB-BD31-4B8C-83A1-F6EECF244321}">
                <p14:modId xmlns:p14="http://schemas.microsoft.com/office/powerpoint/2010/main" val="3989921380"/>
              </p:ext>
            </p:extLst>
          </p:nvPr>
        </p:nvGraphicFramePr>
        <p:xfrm>
          <a:off x="538164" y="1771820"/>
          <a:ext cx="7312024" cy="3442761"/>
        </p:xfrm>
        <a:graphic>
          <a:graphicData uri="http://schemas.openxmlformats.org/drawingml/2006/table">
            <a:tbl>
              <a:tblPr firstRow="1" bandRow="1">
                <a:tableStyleId>{5C22544A-7EE6-4342-B048-85BDC9FD1C3A}</a:tableStyleId>
              </a:tblPr>
              <a:tblGrid>
                <a:gridCol w="1828006">
                  <a:extLst>
                    <a:ext uri="{9D8B030D-6E8A-4147-A177-3AD203B41FA5}">
                      <a16:colId xmlns:a16="http://schemas.microsoft.com/office/drawing/2014/main" val="4127893858"/>
                    </a:ext>
                  </a:extLst>
                </a:gridCol>
                <a:gridCol w="1828006">
                  <a:extLst>
                    <a:ext uri="{9D8B030D-6E8A-4147-A177-3AD203B41FA5}">
                      <a16:colId xmlns:a16="http://schemas.microsoft.com/office/drawing/2014/main" val="3497735691"/>
                    </a:ext>
                  </a:extLst>
                </a:gridCol>
                <a:gridCol w="1828006">
                  <a:extLst>
                    <a:ext uri="{9D8B030D-6E8A-4147-A177-3AD203B41FA5}">
                      <a16:colId xmlns:a16="http://schemas.microsoft.com/office/drawing/2014/main" val="2372269517"/>
                    </a:ext>
                  </a:extLst>
                </a:gridCol>
                <a:gridCol w="1828006">
                  <a:extLst>
                    <a:ext uri="{9D8B030D-6E8A-4147-A177-3AD203B41FA5}">
                      <a16:colId xmlns:a16="http://schemas.microsoft.com/office/drawing/2014/main" val="2901021062"/>
                    </a:ext>
                  </a:extLst>
                </a:gridCol>
              </a:tblGrid>
              <a:tr h="829951">
                <a:tc>
                  <a:txBody>
                    <a:bodyPr/>
                    <a:lstStyle/>
                    <a:p>
                      <a:pPr algn="ctr"/>
                      <a:r>
                        <a:rPr lang="en-US" sz="2400" b="0">
                          <a:latin typeface="#9Slide07 IcielBaliho Script" pitchFamily="2" charset="0"/>
                        </a:rPr>
                        <a:t>Gia đình số</a:t>
                      </a:r>
                      <a:endParaRPr lang="en-US" sz="2400" b="0" dirty="0">
                        <a:latin typeface="#9Slide07 IcielBaliho Script" pitchFamily="2" charset="0"/>
                      </a:endParaRPr>
                    </a:p>
                  </a:txBody>
                  <a:tcPr/>
                </a:tc>
                <a:tc>
                  <a:txBody>
                    <a:bodyPr/>
                    <a:lstStyle/>
                    <a:p>
                      <a:pPr algn="ctr"/>
                      <a:r>
                        <a:rPr lang="en-US" sz="2400" b="0" dirty="0" err="1">
                          <a:latin typeface="#9Slide07 IcielBaliho Script" pitchFamily="2" charset="0"/>
                        </a:rPr>
                        <a:t>Ông</a:t>
                      </a:r>
                      <a:r>
                        <a:rPr lang="en-US" sz="2400" b="0" dirty="0">
                          <a:latin typeface="#9Slide07 IcielBaliho Script" pitchFamily="2" charset="0"/>
                        </a:rPr>
                        <a:t> </a:t>
                      </a:r>
                      <a:r>
                        <a:rPr lang="en-US" sz="2400" b="0" dirty="0" err="1">
                          <a:latin typeface="#9Slide07 IcielBaliho Script" pitchFamily="2" charset="0"/>
                        </a:rPr>
                        <a:t>bà</a:t>
                      </a:r>
                      <a:r>
                        <a:rPr lang="en-US" sz="2400" b="0" dirty="0">
                          <a:latin typeface="#9Slide07 IcielBaliho Script" pitchFamily="2" charset="0"/>
                        </a:rPr>
                        <a:t> </a:t>
                      </a:r>
                      <a:r>
                        <a:rPr lang="en-US" sz="2400" b="0" dirty="0" err="1">
                          <a:latin typeface="#9Slide07 IcielBaliho Script" pitchFamily="2" charset="0"/>
                        </a:rPr>
                        <a:t>nội</a:t>
                      </a:r>
                      <a:r>
                        <a:rPr lang="en-US" sz="2400" b="0" dirty="0">
                          <a:latin typeface="#9Slide07 IcielBaliho Script" pitchFamily="2" charset="0"/>
                        </a:rPr>
                        <a:t> </a:t>
                      </a:r>
                      <a:r>
                        <a:rPr lang="en-US" sz="2400" b="0" dirty="0" err="1">
                          <a:latin typeface="#9Slide07 IcielBaliho Script" pitchFamily="2" charset="0"/>
                        </a:rPr>
                        <a:t>sinh</a:t>
                      </a:r>
                      <a:r>
                        <a:rPr lang="en-US" sz="2400" b="0" dirty="0">
                          <a:latin typeface="#9Slide07 IcielBaliho Script" pitchFamily="2" charset="0"/>
                        </a:rPr>
                        <a:t> </a:t>
                      </a:r>
                      <a:r>
                        <a:rPr lang="en-US" sz="2400" b="0" dirty="0" err="1">
                          <a:latin typeface="#9Slide07 IcielBaliho Script" pitchFamily="2" charset="0"/>
                        </a:rPr>
                        <a:t>được</a:t>
                      </a:r>
                      <a:endParaRPr lang="en-US" sz="2400" b="0" dirty="0">
                        <a:latin typeface="#9Slide07 IcielBaliho Script" pitchFamily="2" charset="0"/>
                      </a:endParaRPr>
                    </a:p>
                  </a:txBody>
                  <a:tcPr/>
                </a:tc>
                <a:tc>
                  <a:txBody>
                    <a:bodyPr/>
                    <a:lstStyle/>
                    <a:p>
                      <a:pPr algn="ctr"/>
                      <a:r>
                        <a:rPr lang="en-US" sz="2400" b="0" dirty="0" err="1">
                          <a:latin typeface="#9Slide07 IcielBaliho Script" pitchFamily="2" charset="0"/>
                        </a:rPr>
                        <a:t>Ông</a:t>
                      </a:r>
                      <a:r>
                        <a:rPr lang="en-US" sz="2400" b="0" dirty="0">
                          <a:latin typeface="#9Slide07 IcielBaliho Script" pitchFamily="2" charset="0"/>
                        </a:rPr>
                        <a:t> </a:t>
                      </a:r>
                      <a:r>
                        <a:rPr lang="en-US" sz="2400" b="0" dirty="0" err="1">
                          <a:latin typeface="#9Slide07 IcielBaliho Script" pitchFamily="2" charset="0"/>
                        </a:rPr>
                        <a:t>bà</a:t>
                      </a:r>
                      <a:r>
                        <a:rPr lang="en-US" sz="2400" b="0" dirty="0">
                          <a:latin typeface="#9Slide07 IcielBaliho Script" pitchFamily="2" charset="0"/>
                        </a:rPr>
                        <a:t> </a:t>
                      </a:r>
                      <a:r>
                        <a:rPr lang="en-US" sz="2400" b="0" dirty="0" err="1">
                          <a:latin typeface="#9Slide07 IcielBaliho Script" pitchFamily="2" charset="0"/>
                        </a:rPr>
                        <a:t>ngoại</a:t>
                      </a:r>
                      <a:r>
                        <a:rPr lang="en-US" sz="2400" b="0" dirty="0">
                          <a:latin typeface="#9Slide07 IcielBaliho Script" pitchFamily="2" charset="0"/>
                        </a:rPr>
                        <a:t> </a:t>
                      </a:r>
                      <a:r>
                        <a:rPr lang="en-US" sz="2400" b="0" dirty="0" err="1">
                          <a:latin typeface="#9Slide07 IcielBaliho Script" pitchFamily="2" charset="0"/>
                        </a:rPr>
                        <a:t>sinh</a:t>
                      </a:r>
                      <a:r>
                        <a:rPr lang="en-US" sz="2400" b="0" dirty="0">
                          <a:latin typeface="#9Slide07 IcielBaliho Script" pitchFamily="2" charset="0"/>
                        </a:rPr>
                        <a:t> </a:t>
                      </a:r>
                      <a:r>
                        <a:rPr lang="en-US" sz="2400" b="0" dirty="0" err="1">
                          <a:latin typeface="#9Slide07 IcielBaliho Script" pitchFamily="2" charset="0"/>
                        </a:rPr>
                        <a:t>được</a:t>
                      </a:r>
                      <a:endParaRPr lang="en-US" sz="2400" b="0" dirty="0">
                        <a:latin typeface="#9Slide07 IcielBaliho Script" pitchFamily="2" charset="0"/>
                      </a:endParaRPr>
                    </a:p>
                  </a:txBody>
                  <a:tcPr/>
                </a:tc>
                <a:tc>
                  <a:txBody>
                    <a:bodyPr/>
                    <a:lstStyle/>
                    <a:p>
                      <a:pPr algn="ctr"/>
                      <a:r>
                        <a:rPr lang="en-US" sz="2400" b="0" dirty="0" err="1">
                          <a:latin typeface="#9Slide07 IcielBaliho Script" pitchFamily="2" charset="0"/>
                        </a:rPr>
                        <a:t>Bố</a:t>
                      </a:r>
                      <a:r>
                        <a:rPr lang="en-US" sz="2400" b="0" dirty="0">
                          <a:latin typeface="#9Slide07 IcielBaliho Script" pitchFamily="2" charset="0"/>
                        </a:rPr>
                        <a:t> </a:t>
                      </a:r>
                      <a:r>
                        <a:rPr lang="en-US" sz="2400" b="0" dirty="0" err="1">
                          <a:latin typeface="#9Slide07 IcielBaliho Script" pitchFamily="2" charset="0"/>
                        </a:rPr>
                        <a:t>mẹ</a:t>
                      </a:r>
                      <a:r>
                        <a:rPr lang="en-US" sz="2400" b="0" dirty="0">
                          <a:latin typeface="#9Slide07 IcielBaliho Script" pitchFamily="2" charset="0"/>
                        </a:rPr>
                        <a:t> </a:t>
                      </a:r>
                      <a:r>
                        <a:rPr lang="en-US" sz="2400" b="0" dirty="0" err="1">
                          <a:latin typeface="#9Slide07 IcielBaliho Script" pitchFamily="2" charset="0"/>
                        </a:rPr>
                        <a:t>mình</a:t>
                      </a:r>
                      <a:r>
                        <a:rPr lang="en-US" sz="2400" b="0" dirty="0">
                          <a:latin typeface="#9Slide07 IcielBaliho Script" pitchFamily="2" charset="0"/>
                        </a:rPr>
                        <a:t> </a:t>
                      </a:r>
                    </a:p>
                    <a:p>
                      <a:pPr algn="ctr"/>
                      <a:r>
                        <a:rPr lang="en-US" sz="2400" b="0" dirty="0" err="1">
                          <a:latin typeface="#9Slide07 IcielBaliho Script" pitchFamily="2" charset="0"/>
                        </a:rPr>
                        <a:t>sinh</a:t>
                      </a:r>
                      <a:r>
                        <a:rPr lang="en-US" sz="2400" b="0" dirty="0">
                          <a:latin typeface="#9Slide07 IcielBaliho Script" pitchFamily="2" charset="0"/>
                        </a:rPr>
                        <a:t> </a:t>
                      </a:r>
                      <a:r>
                        <a:rPr lang="en-US" sz="2400" b="0" dirty="0" err="1">
                          <a:latin typeface="#9Slide07 IcielBaliho Script" pitchFamily="2" charset="0"/>
                        </a:rPr>
                        <a:t>được</a:t>
                      </a:r>
                      <a:endParaRPr lang="en-US" sz="2400" b="0" dirty="0">
                        <a:latin typeface="#9Slide07 IcielBaliho Script" pitchFamily="2" charset="0"/>
                      </a:endParaRPr>
                    </a:p>
                  </a:txBody>
                  <a:tcPr/>
                </a:tc>
                <a:extLst>
                  <a:ext uri="{0D108BD9-81ED-4DB2-BD59-A6C34878D82A}">
                    <a16:rowId xmlns:a16="http://schemas.microsoft.com/office/drawing/2014/main" val="4116906318"/>
                  </a:ext>
                </a:extLst>
              </a:tr>
              <a:tr h="522562">
                <a:tc>
                  <a:txBody>
                    <a:bodyPr/>
                    <a:lstStyle/>
                    <a:p>
                      <a:pPr algn="ctr"/>
                      <a:r>
                        <a:rPr lang="en-US" sz="2800" dirty="0">
                          <a:latin typeface="#9Slide07 IcielBaliho Script" pitchFamily="2" charset="0"/>
                        </a:rPr>
                        <a:t>1</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752160912"/>
                  </a:ext>
                </a:extLst>
              </a:tr>
              <a:tr h="522562">
                <a:tc>
                  <a:txBody>
                    <a:bodyPr/>
                    <a:lstStyle/>
                    <a:p>
                      <a:pPr algn="ctr"/>
                      <a:r>
                        <a:rPr lang="en-US" sz="2800" dirty="0">
                          <a:latin typeface="#9Slide07 IcielBaliho Script" pitchFamily="2" charset="0"/>
                        </a:rPr>
                        <a:t>2</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27087444"/>
                  </a:ext>
                </a:extLst>
              </a:tr>
              <a:tr h="522562">
                <a:tc>
                  <a:txBody>
                    <a:bodyPr/>
                    <a:lstStyle/>
                    <a:p>
                      <a:pPr algn="ctr"/>
                      <a:r>
                        <a:rPr lang="en-US" sz="2800" dirty="0">
                          <a:latin typeface="#9Slide07 IcielBaliho Script" pitchFamily="2" charset="0"/>
                        </a:rPr>
                        <a:t>3</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75366125"/>
                  </a:ext>
                </a:extLst>
              </a:tr>
              <a:tr h="522562">
                <a:tc>
                  <a:txBody>
                    <a:bodyPr/>
                    <a:lstStyle/>
                    <a:p>
                      <a:pPr algn="ctr"/>
                      <a:r>
                        <a:rPr lang="en-US" sz="2800" dirty="0">
                          <a:latin typeface="#9Slide07 IcielBaliho Script" pitchFamily="2" charset="0"/>
                        </a:rPr>
                        <a:t>4</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16893500"/>
                  </a:ext>
                </a:extLst>
              </a:tr>
              <a:tr h="522562">
                <a:tc>
                  <a:txBody>
                    <a:bodyPr/>
                    <a:lstStyle/>
                    <a:p>
                      <a:pPr algn="ctr"/>
                      <a:r>
                        <a:rPr lang="en-US" sz="2800" dirty="0" err="1">
                          <a:latin typeface="#9Slide07 IcielBaliho Script" pitchFamily="2" charset="0"/>
                        </a:rPr>
                        <a:t>Tổng</a:t>
                      </a:r>
                      <a:endParaRPr lang="en-US" sz="2800" dirty="0">
                        <a:latin typeface="#9Slide07 IcielBaliho Script" pitchFamily="2" charset="0"/>
                      </a:endParaRP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59262248"/>
                  </a:ext>
                </a:extLst>
              </a:tr>
            </a:tbl>
          </a:graphicData>
        </a:graphic>
      </p:graphicFrame>
      <p:sp>
        <p:nvSpPr>
          <p:cNvPr id="7" name="Subtitle 2">
            <a:extLst>
              <a:ext uri="{FF2B5EF4-FFF2-40B4-BE49-F238E27FC236}">
                <a16:creationId xmlns:a16="http://schemas.microsoft.com/office/drawing/2014/main" id="{A55117B8-4700-4F4E-B1EB-FCD7FB1785BE}"/>
              </a:ext>
            </a:extLst>
          </p:cNvPr>
          <p:cNvSpPr txBox="1">
            <a:spLocks/>
          </p:cNvSpPr>
          <p:nvPr/>
        </p:nvSpPr>
        <p:spPr>
          <a:xfrm>
            <a:off x="605213" y="5371128"/>
            <a:ext cx="6890962" cy="111539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buFont typeface="Wingdings" panose="05000000000000000000" pitchFamily="2" charset="2"/>
              <a:buChar char="ü"/>
            </a:pPr>
            <a:r>
              <a:rPr lang="en-US" sz="3200" dirty="0" err="1">
                <a:latin typeface="#9Slide07 IcielBaliho Script" pitchFamily="2" charset="0"/>
              </a:rPr>
              <a:t>Có</a:t>
            </a:r>
            <a:r>
              <a:rPr lang="en-US" sz="3200" dirty="0">
                <a:latin typeface="#9Slide07 IcielBaliho Script" pitchFamily="2" charset="0"/>
              </a:rPr>
              <a:t> </a:t>
            </a:r>
            <a:r>
              <a:rPr lang="en-US" sz="3200" dirty="0" err="1">
                <a:latin typeface="#9Slide07 IcielBaliho Script" pitchFamily="2" charset="0"/>
              </a:rPr>
              <a:t>sự</a:t>
            </a:r>
            <a:r>
              <a:rPr lang="en-US" sz="3200" dirty="0">
                <a:latin typeface="#9Slide07 IcielBaliho Script" pitchFamily="2" charset="0"/>
              </a:rPr>
              <a:t> </a:t>
            </a:r>
            <a:r>
              <a:rPr lang="en-US" sz="3200" dirty="0" err="1">
                <a:latin typeface="#9Slide07 IcielBaliho Script" pitchFamily="2" charset="0"/>
              </a:rPr>
              <a:t>khác</a:t>
            </a:r>
            <a:r>
              <a:rPr lang="en-US" sz="3200" dirty="0">
                <a:latin typeface="#9Slide07 IcielBaliho Script" pitchFamily="2" charset="0"/>
              </a:rPr>
              <a:t> </a:t>
            </a:r>
            <a:r>
              <a:rPr lang="en-US" sz="3200" dirty="0" err="1">
                <a:latin typeface="#9Slide07 IcielBaliho Script" pitchFamily="2" charset="0"/>
              </a:rPr>
              <a:t>nhau</a:t>
            </a:r>
            <a:r>
              <a:rPr lang="en-US" sz="3200" dirty="0">
                <a:latin typeface="#9Slide07 IcielBaliho Script" pitchFamily="2" charset="0"/>
              </a:rPr>
              <a:t> </a:t>
            </a:r>
            <a:r>
              <a:rPr lang="en-US" sz="3200" dirty="0" err="1">
                <a:latin typeface="#9Slide07 IcielBaliho Script" pitchFamily="2" charset="0"/>
              </a:rPr>
              <a:t>thế</a:t>
            </a:r>
            <a:r>
              <a:rPr lang="en-US" sz="3200" dirty="0">
                <a:latin typeface="#9Slide07 IcielBaliho Script" pitchFamily="2" charset="0"/>
              </a:rPr>
              <a:t> </a:t>
            </a:r>
            <a:r>
              <a:rPr lang="en-US" sz="3200" dirty="0" err="1">
                <a:latin typeface="#9Slide07 IcielBaliho Script" pitchFamily="2" charset="0"/>
              </a:rPr>
              <a:t>nào</a:t>
            </a:r>
            <a:r>
              <a:rPr lang="en-US" sz="3200" dirty="0">
                <a:latin typeface="#9Slide07 IcielBaliho Script" pitchFamily="2" charset="0"/>
              </a:rPr>
              <a:t> </a:t>
            </a:r>
            <a:r>
              <a:rPr lang="en-US" sz="3200" dirty="0" err="1">
                <a:latin typeface="#9Slide07 IcielBaliho Script" pitchFamily="2" charset="0"/>
              </a:rPr>
              <a:t>giữa</a:t>
            </a:r>
            <a:r>
              <a:rPr lang="en-US" sz="3200" dirty="0">
                <a:latin typeface="#9Slide07 IcielBaliho Script" pitchFamily="2" charset="0"/>
              </a:rPr>
              <a:t> </a:t>
            </a:r>
            <a:r>
              <a:rPr lang="en-US" sz="3200" dirty="0" err="1">
                <a:latin typeface="#9Slide07 IcielBaliho Script" pitchFamily="2" charset="0"/>
              </a:rPr>
              <a:t>hai</a:t>
            </a:r>
            <a:r>
              <a:rPr lang="en-US" sz="3200" dirty="0">
                <a:latin typeface="#9Slide07 IcielBaliho Script" pitchFamily="2" charset="0"/>
              </a:rPr>
              <a:t> </a:t>
            </a:r>
            <a:r>
              <a:rPr lang="en-US" sz="3200" dirty="0" err="1">
                <a:latin typeface="#9Slide07 IcielBaliho Script" pitchFamily="2" charset="0"/>
              </a:rPr>
              <a:t>thế</a:t>
            </a:r>
            <a:r>
              <a:rPr lang="en-US" sz="3200" dirty="0">
                <a:latin typeface="#9Slide07 IcielBaliho Script" pitchFamily="2" charset="0"/>
              </a:rPr>
              <a:t> </a:t>
            </a:r>
            <a:r>
              <a:rPr lang="en-US" sz="3200" dirty="0" err="1">
                <a:latin typeface="#9Slide07 IcielBaliho Script" pitchFamily="2" charset="0"/>
              </a:rPr>
              <a:t>hệ</a:t>
            </a:r>
            <a:r>
              <a:rPr lang="en-US" sz="3200" dirty="0">
                <a:latin typeface="#9Slide07 IcielBaliho Script" pitchFamily="2" charset="0"/>
              </a:rPr>
              <a:t>? </a:t>
            </a:r>
          </a:p>
          <a:p>
            <a:pPr marL="457200" indent="-457200" algn="just">
              <a:buFont typeface="Wingdings" panose="05000000000000000000" pitchFamily="2" charset="2"/>
              <a:buChar char="ü"/>
            </a:pPr>
            <a:r>
              <a:rPr lang="en-US" sz="3200" dirty="0" err="1">
                <a:latin typeface="#9Slide07 IcielBaliho Script" pitchFamily="2" charset="0"/>
              </a:rPr>
              <a:t>Tại</a:t>
            </a:r>
            <a:r>
              <a:rPr lang="en-US" sz="3200" dirty="0">
                <a:latin typeface="#9Slide07 IcielBaliho Script" pitchFamily="2" charset="0"/>
              </a:rPr>
              <a:t> </a:t>
            </a:r>
            <a:r>
              <a:rPr lang="en-US" sz="3200" dirty="0" err="1">
                <a:latin typeface="#9Slide07 IcielBaliho Script" pitchFamily="2" charset="0"/>
              </a:rPr>
              <a:t>sao</a:t>
            </a:r>
            <a:r>
              <a:rPr lang="en-US" sz="3200" dirty="0">
                <a:latin typeface="#9Slide07 IcielBaliho Script" pitchFamily="2" charset="0"/>
              </a:rPr>
              <a:t> </a:t>
            </a:r>
            <a:r>
              <a:rPr lang="en-US" sz="3200" dirty="0" err="1">
                <a:latin typeface="#9Slide07 IcielBaliho Script" pitchFamily="2" charset="0"/>
              </a:rPr>
              <a:t>có</a:t>
            </a:r>
            <a:r>
              <a:rPr lang="en-US" sz="3200" dirty="0">
                <a:latin typeface="#9Slide07 IcielBaliho Script" pitchFamily="2" charset="0"/>
              </a:rPr>
              <a:t> </a:t>
            </a:r>
            <a:r>
              <a:rPr lang="en-US" sz="3200" dirty="0" err="1">
                <a:latin typeface="#9Slide07 IcielBaliho Script" pitchFamily="2" charset="0"/>
              </a:rPr>
              <a:t>sự</a:t>
            </a:r>
            <a:r>
              <a:rPr lang="en-US" sz="3200" dirty="0">
                <a:latin typeface="#9Slide07 IcielBaliho Script" pitchFamily="2" charset="0"/>
              </a:rPr>
              <a:t> </a:t>
            </a:r>
            <a:r>
              <a:rPr lang="en-US" sz="3200" dirty="0" err="1">
                <a:latin typeface="#9Slide07 IcielBaliho Script" pitchFamily="2" charset="0"/>
              </a:rPr>
              <a:t>khác</a:t>
            </a:r>
            <a:r>
              <a:rPr lang="en-US" sz="3200" dirty="0">
                <a:latin typeface="#9Slide07 IcielBaliho Script" pitchFamily="2" charset="0"/>
              </a:rPr>
              <a:t> </a:t>
            </a:r>
            <a:r>
              <a:rPr lang="en-US" sz="3200" dirty="0" err="1">
                <a:latin typeface="#9Slide07 IcielBaliho Script" pitchFamily="2" charset="0"/>
              </a:rPr>
              <a:t>nhau</a:t>
            </a:r>
            <a:r>
              <a:rPr lang="en-US" sz="3200" dirty="0">
                <a:latin typeface="#9Slide07 IcielBaliho Script" pitchFamily="2" charset="0"/>
              </a:rPr>
              <a:t> </a:t>
            </a:r>
            <a:r>
              <a:rPr lang="en-US" sz="3200" dirty="0" err="1">
                <a:latin typeface="#9Slide07 IcielBaliho Script" pitchFamily="2" charset="0"/>
              </a:rPr>
              <a:t>này</a:t>
            </a:r>
            <a:r>
              <a:rPr lang="en-US" sz="3200" dirty="0">
                <a:latin typeface="#9Slide07 IcielBaliho Script" pitchFamily="2" charset="0"/>
              </a:rPr>
              <a:t>?</a:t>
            </a:r>
          </a:p>
        </p:txBody>
      </p:sp>
      <p:sp>
        <p:nvSpPr>
          <p:cNvPr id="9" name="TextBox 8">
            <a:extLst>
              <a:ext uri="{FF2B5EF4-FFF2-40B4-BE49-F238E27FC236}">
                <a16:creationId xmlns:a16="http://schemas.microsoft.com/office/drawing/2014/main" id="{AEB13CD1-36AF-4503-96D3-51AD74169925}"/>
              </a:ext>
            </a:extLst>
          </p:cNvPr>
          <p:cNvSpPr txBox="1"/>
          <p:nvPr/>
        </p:nvSpPr>
        <p:spPr>
          <a:xfrm>
            <a:off x="7972497" y="1837305"/>
            <a:ext cx="3871527" cy="1441036"/>
          </a:xfrm>
          <a:prstGeom prst="rect">
            <a:avLst/>
          </a:prstGeom>
          <a:solidFill>
            <a:schemeClr val="accent6">
              <a:lumMod val="20000"/>
              <a:lumOff val="80000"/>
            </a:schemeClr>
          </a:solidFill>
        </p:spPr>
        <p:txBody>
          <a:bodyPr wrap="square">
            <a:spAutoFit/>
          </a:bodyPr>
          <a:lstStyle/>
          <a:p>
            <a:pPr marL="457200" marR="0" indent="-457200" algn="just">
              <a:lnSpc>
                <a:spcPct val="115000"/>
              </a:lnSpc>
              <a:spcBef>
                <a:spcPts val="0"/>
              </a:spcBef>
              <a:spcAft>
                <a:spcPts val="0"/>
              </a:spcAft>
              <a:buFont typeface="Wingdings" panose="05000000000000000000" pitchFamily="2" charset="2"/>
              <a:buChar char="q"/>
            </a:pPr>
            <a:r>
              <a:rPr lang="en-US" sz="2600" b="1" dirty="0" err="1">
                <a:effectLst/>
                <a:latin typeface="Roboto" panose="02000000000000000000" pitchFamily="2" charset="0"/>
                <a:ea typeface="Roboto" panose="02000000000000000000" pitchFamily="2" charset="0"/>
                <a:cs typeface="Roboto" panose="02000000000000000000" pitchFamily="2" charset="0"/>
              </a:rPr>
              <a:t>Kinh</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tế</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phát</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triển</a:t>
            </a:r>
            <a:endParaRPr lang="en-US" sz="2600" b="1" dirty="0">
              <a:effectLst/>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 typeface="Wingdings" panose="05000000000000000000" pitchFamily="2" charset="2"/>
              <a:buChar char="q"/>
            </a:pPr>
            <a:r>
              <a:rPr lang="en-US" sz="2600" b="1" dirty="0" err="1">
                <a:latin typeface="Roboto" panose="02000000000000000000" pitchFamily="2" charset="0"/>
                <a:ea typeface="Roboto" panose="02000000000000000000" pitchFamily="2" charset="0"/>
                <a:cs typeface="Roboto" panose="02000000000000000000" pitchFamily="2" charset="0"/>
              </a:rPr>
              <a:t>Dân</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trí</a:t>
            </a:r>
            <a:r>
              <a:rPr lang="en-US" sz="2600" b="1" dirty="0">
                <a:latin typeface="Roboto" panose="02000000000000000000" pitchFamily="2" charset="0"/>
                <a:ea typeface="Roboto" panose="02000000000000000000" pitchFamily="2" charset="0"/>
                <a:cs typeface="Roboto" panose="02000000000000000000" pitchFamily="2" charset="0"/>
              </a:rPr>
              <a:t> </a:t>
            </a:r>
            <a:r>
              <a:rPr lang="en-US" sz="2600" b="1" dirty="0" err="1">
                <a:latin typeface="Roboto" panose="02000000000000000000" pitchFamily="2" charset="0"/>
                <a:ea typeface="Roboto" panose="02000000000000000000" pitchFamily="2" charset="0"/>
                <a:cs typeface="Roboto" panose="02000000000000000000" pitchFamily="2" charset="0"/>
              </a:rPr>
              <a:t>tăng</a:t>
            </a:r>
            <a:endParaRPr lang="en-US" sz="2600" b="1" dirty="0">
              <a:latin typeface="Roboto" panose="02000000000000000000" pitchFamily="2" charset="0"/>
              <a:ea typeface="Roboto" panose="02000000000000000000" pitchFamily="2" charset="0"/>
              <a:cs typeface="Roboto" panose="02000000000000000000" pitchFamily="2" charset="0"/>
            </a:endParaRPr>
          </a:p>
          <a:p>
            <a:pPr marL="457200" marR="0" indent="-457200" algn="just">
              <a:lnSpc>
                <a:spcPct val="115000"/>
              </a:lnSpc>
              <a:spcBef>
                <a:spcPts val="0"/>
              </a:spcBef>
              <a:spcAft>
                <a:spcPts val="0"/>
              </a:spcAft>
              <a:buFont typeface="Wingdings" panose="05000000000000000000" pitchFamily="2" charset="2"/>
              <a:buChar char="q"/>
            </a:pPr>
            <a:r>
              <a:rPr lang="en-US" sz="2600" b="1" dirty="0" err="1">
                <a:effectLst/>
                <a:latin typeface="Roboto" panose="02000000000000000000" pitchFamily="2" charset="0"/>
                <a:ea typeface="Roboto" panose="02000000000000000000" pitchFamily="2" charset="0"/>
                <a:cs typeface="Roboto" panose="02000000000000000000" pitchFamily="2" charset="0"/>
              </a:rPr>
              <a:t>Hết</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chiến</a:t>
            </a:r>
            <a:r>
              <a:rPr lang="en-US" sz="2600" b="1" dirty="0">
                <a:effectLst/>
                <a:latin typeface="Roboto" panose="02000000000000000000" pitchFamily="2" charset="0"/>
                <a:ea typeface="Roboto" panose="02000000000000000000" pitchFamily="2" charset="0"/>
                <a:cs typeface="Roboto" panose="02000000000000000000" pitchFamily="2" charset="0"/>
              </a:rPr>
              <a:t> </a:t>
            </a:r>
            <a:r>
              <a:rPr lang="en-US" sz="2600" b="1" dirty="0" err="1">
                <a:effectLst/>
                <a:latin typeface="Roboto" panose="02000000000000000000" pitchFamily="2" charset="0"/>
                <a:ea typeface="Roboto" panose="02000000000000000000" pitchFamily="2" charset="0"/>
                <a:cs typeface="Roboto" panose="02000000000000000000" pitchFamily="2" charset="0"/>
              </a:rPr>
              <a:t>tranh</a:t>
            </a:r>
            <a:endParaRPr lang="en-US" sz="26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0" name="Arrow: Down 9">
            <a:extLst>
              <a:ext uri="{FF2B5EF4-FFF2-40B4-BE49-F238E27FC236}">
                <a16:creationId xmlns:a16="http://schemas.microsoft.com/office/drawing/2014/main" id="{0A64339C-B4CF-465D-BD43-8D88A74D2847}"/>
              </a:ext>
            </a:extLst>
          </p:cNvPr>
          <p:cNvSpPr/>
          <p:nvPr/>
        </p:nvSpPr>
        <p:spPr>
          <a:xfrm>
            <a:off x="9384386" y="3493200"/>
            <a:ext cx="942975" cy="85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E7ECB46-A416-48CB-AC28-C14838C9F003}"/>
              </a:ext>
            </a:extLst>
          </p:cNvPr>
          <p:cNvSpPr txBox="1"/>
          <p:nvPr/>
        </p:nvSpPr>
        <p:spPr>
          <a:xfrm>
            <a:off x="7972496" y="4650610"/>
            <a:ext cx="3871527" cy="1085938"/>
          </a:xfrm>
          <a:prstGeom prst="rect">
            <a:avLst/>
          </a:prstGeom>
          <a:solidFill>
            <a:schemeClr val="accent6">
              <a:lumMod val="20000"/>
              <a:lumOff val="80000"/>
            </a:schemeClr>
          </a:solidFill>
        </p:spPr>
        <p:txBody>
          <a:bodyPr wrap="square">
            <a:spAutoFit/>
          </a:bodyPr>
          <a:lstStyle/>
          <a:p>
            <a:pPr marR="0" algn="ctr">
              <a:lnSpc>
                <a:spcPct val="130000"/>
              </a:lnSpc>
              <a:spcBef>
                <a:spcPts val="0"/>
              </a:spcBef>
              <a:spcAft>
                <a:spcPts val="0"/>
              </a:spcAft>
            </a:pPr>
            <a:r>
              <a:rPr lang="en-US" sz="2600" b="1" dirty="0">
                <a:solidFill>
                  <a:srgbClr val="FF0000"/>
                </a:solidFill>
                <a:effectLst/>
                <a:latin typeface="Roboto" panose="02000000000000000000" pitchFamily="2" charset="0"/>
                <a:ea typeface="Roboto" panose="02000000000000000000" pitchFamily="2" charset="0"/>
                <a:cs typeface="Roboto" panose="02000000000000000000" pitchFamily="2" charset="0"/>
              </a:rPr>
              <a:t>MỨC SINH GIẢM</a:t>
            </a:r>
          </a:p>
          <a:p>
            <a:pPr marR="0" algn="ctr">
              <a:lnSpc>
                <a:spcPct val="130000"/>
              </a:lnSpc>
              <a:spcBef>
                <a:spcPts val="0"/>
              </a:spcBef>
              <a:spcAft>
                <a:spcPts val="0"/>
              </a:spcAft>
            </a:pPr>
            <a:r>
              <a:rPr lang="en-US" sz="2600" b="1" dirty="0">
                <a:solidFill>
                  <a:srgbClr val="FF0000"/>
                </a:solidFill>
                <a:latin typeface="Roboto" panose="02000000000000000000" pitchFamily="2" charset="0"/>
                <a:ea typeface="Roboto" panose="02000000000000000000" pitchFamily="2" charset="0"/>
                <a:cs typeface="Roboto" panose="02000000000000000000" pitchFamily="2" charset="0"/>
              </a:rPr>
              <a:t>GIA TĂNG CHẬM LẠI</a:t>
            </a:r>
            <a:endParaRPr lang="en-US" sz="2600" b="1" dirty="0">
              <a:solidFill>
                <a:srgbClr val="FF0000"/>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9347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FE45F-8312-472E-9074-04DA923EA4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160880" y="704850"/>
            <a:ext cx="4031119" cy="6153150"/>
          </a:xfrm>
          <a:prstGeom prst="rect">
            <a:avLst/>
          </a:prstGeom>
          <a:ln>
            <a:solidFill>
              <a:schemeClr val="tx1"/>
            </a:solidFill>
          </a:ln>
        </p:spPr>
      </p:pic>
      <p:pic>
        <p:nvPicPr>
          <p:cNvPr id="6" name="Picture 5">
            <a:extLst>
              <a:ext uri="{FF2B5EF4-FFF2-40B4-BE49-F238E27FC236}">
                <a16:creationId xmlns:a16="http://schemas.microsoft.com/office/drawing/2014/main" id="{70FC77F1-0FC0-4CC0-81B0-F26CF42529FD}"/>
              </a:ext>
            </a:extLst>
          </p:cNvPr>
          <p:cNvPicPr>
            <a:picLocks noChangeAspect="1"/>
          </p:cNvPicPr>
          <p:nvPr/>
        </p:nvPicPr>
        <p:blipFill rotWithShape="1">
          <a:blip r:embed="rId5"/>
          <a:srcRect/>
          <a:stretch/>
        </p:blipFill>
        <p:spPr>
          <a:xfrm>
            <a:off x="1" y="704850"/>
            <a:ext cx="3727511" cy="6153150"/>
          </a:xfrm>
          <a:prstGeom prst="rect">
            <a:avLst/>
          </a:prstGeom>
          <a:ln>
            <a:solidFill>
              <a:schemeClr val="tx1"/>
            </a:solidFill>
          </a:ln>
        </p:spPr>
      </p:pic>
      <p:pic>
        <p:nvPicPr>
          <p:cNvPr id="2050" name="Picture 2" descr="Infographic tình hình kinh tế-xã hội năm 2019 – General Statistics Office  of Vietnam">
            <a:extLst>
              <a:ext uri="{FF2B5EF4-FFF2-40B4-BE49-F238E27FC236}">
                <a16:creationId xmlns:a16="http://schemas.microsoft.com/office/drawing/2014/main" id="{D7752811-410C-4DA5-B042-57ACA1E465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1691" y="685800"/>
            <a:ext cx="3885010" cy="6172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66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ổng dân số Việt Nam 2021 bao nhiêu? Đứng thứ mấy thế giới? - META.vn">
            <a:extLst>
              <a:ext uri="{FF2B5EF4-FFF2-40B4-BE49-F238E27FC236}">
                <a16:creationId xmlns:a16="http://schemas.microsoft.com/office/drawing/2014/main" id="{86846F3E-F8C6-4F90-B121-E210915A72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72" t="9091" r="108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95D271A-4743-4A91-93C4-BB8F294B034B}"/>
              </a:ext>
            </a:extLst>
          </p:cNvPr>
          <p:cNvSpPr txBox="1"/>
          <p:nvPr/>
        </p:nvSpPr>
        <p:spPr>
          <a:xfrm>
            <a:off x="98989" y="1238362"/>
            <a:ext cx="5497139" cy="3467750"/>
          </a:xfrm>
          <a:prstGeom prst="rect">
            <a:avLst/>
          </a:prstGeom>
        </p:spPr>
        <p:txBody>
          <a:bodyPr vert="horz" lIns="91440" tIns="45720" rIns="91440" bIns="45720" rtlCol="0" anchor="ctr">
            <a:normAutofit fontScale="85000" lnSpcReduction="10000"/>
          </a:bodyPr>
          <a:lstStyle/>
          <a:p>
            <a:pPr marL="0" marR="0" indent="180340" algn="ctr">
              <a:lnSpc>
                <a:spcPct val="130000"/>
              </a:lnSpc>
              <a:spcBef>
                <a:spcPct val="0"/>
              </a:spcBef>
              <a:spcAft>
                <a:spcPts val="600"/>
              </a:spcAft>
            </a:pPr>
            <a:r>
              <a:rPr lang="vi-VN" sz="6600" b="1" spc="-50" dirty="0">
                <a:solidFill>
                  <a:srgbClr val="FFFF00"/>
                </a:solidFill>
                <a:latin typeface="#9Slide03 SVNNeutraface 2" panose="02000600040000020004" pitchFamily="2" charset="0"/>
                <a:ea typeface="+mj-ea"/>
                <a:cs typeface="+mj-cs"/>
              </a:rPr>
              <a:t>TIẾT 2 - </a:t>
            </a:r>
            <a:r>
              <a:rPr lang="en-US" sz="6600" b="1" spc="-50" dirty="0">
                <a:solidFill>
                  <a:srgbClr val="FFFF00"/>
                </a:solidFill>
                <a:effectLst/>
                <a:latin typeface="#9Slide03 SVNNeutraface 2" panose="02000600040000020004" pitchFamily="2" charset="0"/>
                <a:ea typeface="+mj-ea"/>
                <a:cs typeface="+mj-cs"/>
              </a:rPr>
              <a:t>Bài 2</a:t>
            </a:r>
          </a:p>
          <a:p>
            <a:pPr marL="0" marR="0" indent="180340" algn="ctr">
              <a:lnSpc>
                <a:spcPct val="130000"/>
              </a:lnSpc>
              <a:spcBef>
                <a:spcPct val="0"/>
              </a:spcBef>
              <a:spcAft>
                <a:spcPts val="600"/>
              </a:spcAft>
            </a:pPr>
            <a:r>
              <a:rPr lang="en-US" sz="6600" b="1" spc="-50" dirty="0" err="1">
                <a:latin typeface="#9Slide03 SVNNeutraface 2" panose="02000600040000020004" pitchFamily="2" charset="0"/>
                <a:ea typeface="+mj-ea"/>
                <a:cs typeface="+mj-cs"/>
              </a:rPr>
              <a:t>Dân</a:t>
            </a:r>
            <a:r>
              <a:rPr lang="en-US" sz="6600" b="1" spc="-50" dirty="0">
                <a:latin typeface="#9Slide03 SVNNeutraface 2" panose="02000600040000020004" pitchFamily="2" charset="0"/>
                <a:ea typeface="+mj-ea"/>
                <a:cs typeface="+mj-cs"/>
              </a:rPr>
              <a:t> </a:t>
            </a:r>
            <a:r>
              <a:rPr lang="en-US" sz="6600" b="1" spc="-50" dirty="0" err="1">
                <a:latin typeface="#9Slide03 SVNNeutraface 2" panose="02000600040000020004" pitchFamily="2" charset="0"/>
                <a:ea typeface="+mj-ea"/>
                <a:cs typeface="+mj-cs"/>
              </a:rPr>
              <a:t>số</a:t>
            </a:r>
            <a:r>
              <a:rPr lang="en-US" sz="6600" b="1" spc="-50" dirty="0">
                <a:latin typeface="#9Slide03 SVNNeutraface 2" panose="02000600040000020004" pitchFamily="2" charset="0"/>
                <a:ea typeface="+mj-ea"/>
                <a:cs typeface="+mj-cs"/>
              </a:rPr>
              <a:t> </a:t>
            </a:r>
            <a:r>
              <a:rPr lang="en-US" sz="6600" b="1" spc="-50" dirty="0" err="1">
                <a:latin typeface="#9Slide03 SVNNeutraface 2" panose="02000600040000020004" pitchFamily="2" charset="0"/>
                <a:ea typeface="+mj-ea"/>
                <a:cs typeface="+mj-cs"/>
              </a:rPr>
              <a:t>và</a:t>
            </a:r>
            <a:r>
              <a:rPr lang="en-US" sz="6600" b="1" spc="-50" dirty="0">
                <a:latin typeface="#9Slide03 SVNNeutraface 2" panose="02000600040000020004" pitchFamily="2" charset="0"/>
                <a:ea typeface="+mj-ea"/>
                <a:cs typeface="+mj-cs"/>
              </a:rPr>
              <a:t> </a:t>
            </a:r>
            <a:r>
              <a:rPr lang="en-US" sz="6600" b="1" spc="-50" dirty="0" err="1">
                <a:latin typeface="#9Slide03 SVNNeutraface 2" panose="02000600040000020004" pitchFamily="2" charset="0"/>
                <a:ea typeface="+mj-ea"/>
                <a:cs typeface="+mj-cs"/>
              </a:rPr>
              <a:t>gia</a:t>
            </a:r>
            <a:r>
              <a:rPr lang="en-US" sz="6600" b="1" spc="-50" dirty="0">
                <a:latin typeface="#9Slide03 SVNNeutraface 2" panose="02000600040000020004" pitchFamily="2" charset="0"/>
                <a:ea typeface="+mj-ea"/>
                <a:cs typeface="+mj-cs"/>
              </a:rPr>
              <a:t> </a:t>
            </a:r>
            <a:r>
              <a:rPr lang="en-US" sz="6600" b="1" spc="-50" dirty="0" err="1">
                <a:latin typeface="#9Slide03 SVNNeutraface 2" panose="02000600040000020004" pitchFamily="2" charset="0"/>
                <a:ea typeface="+mj-ea"/>
                <a:cs typeface="+mj-cs"/>
              </a:rPr>
              <a:t>tăng</a:t>
            </a:r>
            <a:r>
              <a:rPr lang="en-US" sz="6600" b="1" spc="-50" dirty="0">
                <a:latin typeface="#9Slide03 SVNNeutraface 2" panose="02000600040000020004" pitchFamily="2" charset="0"/>
                <a:ea typeface="+mj-ea"/>
                <a:cs typeface="+mj-cs"/>
              </a:rPr>
              <a:t> </a:t>
            </a:r>
            <a:r>
              <a:rPr lang="en-US" sz="6600" b="1" spc="-50" dirty="0" err="1">
                <a:latin typeface="#9Slide03 SVNNeutraface 2" panose="02000600040000020004" pitchFamily="2" charset="0"/>
                <a:ea typeface="+mj-ea"/>
                <a:cs typeface="+mj-cs"/>
              </a:rPr>
              <a:t>dân</a:t>
            </a:r>
            <a:r>
              <a:rPr lang="en-US" sz="6600" b="1" spc="-50" dirty="0">
                <a:latin typeface="#9Slide03 SVNNeutraface 2" panose="02000600040000020004" pitchFamily="2" charset="0"/>
                <a:ea typeface="+mj-ea"/>
                <a:cs typeface="+mj-cs"/>
              </a:rPr>
              <a:t> </a:t>
            </a:r>
            <a:r>
              <a:rPr lang="en-US" sz="6600" b="1" spc="-50" dirty="0" err="1">
                <a:latin typeface="#9Slide03 SVNNeutraface 2" panose="02000600040000020004" pitchFamily="2" charset="0"/>
                <a:ea typeface="+mj-ea"/>
                <a:cs typeface="+mj-cs"/>
              </a:rPr>
              <a:t>số</a:t>
            </a:r>
            <a:endParaRPr lang="en-US" sz="6600" b="1" spc="-50" dirty="0">
              <a:effectLst/>
              <a:latin typeface="#9Slide03 SVNNeutraface 2" panose="02000600040000020004" pitchFamily="2" charset="0"/>
              <a:ea typeface="+mj-ea"/>
              <a:cs typeface="+mj-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7687"/>
      </p:ext>
    </p:extLst>
  </p:cSld>
  <p:clrMapOvr>
    <a:overrideClrMapping bg1="dk1" tx1="lt1" bg2="dk2" tx2="lt2" accent1="accent1" accent2="accent2" accent3="accent3" accent4="accent4" accent5="accent5" accent6="accent6" hlink="hlink" folHlink="folHlink"/>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33A771-D04F-40E1-A731-E8472DF7EB09}"/>
              </a:ext>
            </a:extLst>
          </p:cNvPr>
          <p:cNvSpPr txBox="1"/>
          <p:nvPr/>
        </p:nvSpPr>
        <p:spPr>
          <a:xfrm>
            <a:off x="390525" y="465703"/>
            <a:ext cx="11410950" cy="768800"/>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0"/>
              </a:spcAft>
              <a:buClrTx/>
              <a:buSzTx/>
              <a:buFontTx/>
              <a:buNone/>
              <a:tabLst/>
              <a:defRPr/>
            </a:pPr>
            <a:r>
              <a:rPr kumimoji="0" lang="vi-VN"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T</a:t>
            </a:r>
            <a:r>
              <a:rPr kumimoji="0" lang="en-US"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iết</a:t>
            </a:r>
            <a:r>
              <a:rPr kumimoji="0" lang="vi-VN"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 </a:t>
            </a:r>
            <a:r>
              <a:rPr lang="vi-VN" sz="4000" b="1" kern="1400" spc="-50" dirty="0">
                <a:solidFill>
                  <a:srgbClr val="002060"/>
                </a:solidFill>
                <a:latin typeface="#9Slide03 AllRoundGothic" panose="020B0703020202020104" pitchFamily="34" charset="0"/>
                <a:ea typeface="Times New Roman" panose="02020603050405020304" pitchFamily="18" charset="0"/>
                <a:cs typeface="Times New Roman" panose="02020603050405020304" pitchFamily="18" charset="0"/>
              </a:rPr>
              <a:t>2</a:t>
            </a:r>
            <a:r>
              <a:rPr kumimoji="0" lang="vi-VN"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 - </a:t>
            </a:r>
            <a:r>
              <a:rPr kumimoji="0" lang="en-US"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Bài </a:t>
            </a:r>
            <a:r>
              <a:rPr kumimoji="0" lang="vi-VN"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2</a:t>
            </a:r>
            <a:r>
              <a:rPr kumimoji="0" lang="en-US"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 </a:t>
            </a:r>
            <a:r>
              <a:rPr kumimoji="0" lang="vi-VN"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DÂN</a:t>
            </a:r>
            <a:r>
              <a:rPr kumimoji="0" lang="vi-VN" sz="4000" b="1" i="0" u="none" strike="noStrike" kern="1400" cap="none" spc="-50" normalizeH="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 SỐ VÀ GIA TĂNG DÂN SỐ</a:t>
            </a:r>
            <a:endParaRPr kumimoji="0" lang="en-US" sz="40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DD388219-2C15-4968-AE0C-377A12126397}"/>
              </a:ext>
            </a:extLst>
          </p:cNvPr>
          <p:cNvGrpSpPr/>
          <p:nvPr/>
        </p:nvGrpSpPr>
        <p:grpSpPr>
          <a:xfrm>
            <a:off x="701678" y="1943597"/>
            <a:ext cx="2648425" cy="4282012"/>
            <a:chOff x="961234" y="2076947"/>
            <a:chExt cx="2648425" cy="4282012"/>
          </a:xfrm>
        </p:grpSpPr>
        <p:pic>
          <p:nvPicPr>
            <p:cNvPr id="5" name="Picture 4">
              <a:extLst>
                <a:ext uri="{FF2B5EF4-FFF2-40B4-BE49-F238E27FC236}">
                  <a16:creationId xmlns:a16="http://schemas.microsoft.com/office/drawing/2014/main" id="{3B0CF9BA-BA72-43DF-B93B-CB9112C57FFF}"/>
                </a:ext>
              </a:extLst>
            </p:cNvPr>
            <p:cNvPicPr>
              <a:picLocks noChangeAspect="1"/>
            </p:cNvPicPr>
            <p:nvPr/>
          </p:nvPicPr>
          <p:blipFill rotWithShape="1">
            <a:blip r:embed="rId2"/>
            <a:srcRect l="27335" r="13790" b="4185"/>
            <a:stretch/>
          </p:blipFill>
          <p:spPr>
            <a:xfrm>
              <a:off x="1237935" y="2076947"/>
              <a:ext cx="2371724" cy="4282012"/>
            </a:xfrm>
            <a:prstGeom prst="rect">
              <a:avLst/>
            </a:prstGeom>
          </p:spPr>
        </p:pic>
        <p:sp>
          <p:nvSpPr>
            <p:cNvPr id="8" name="Oval 7">
              <a:extLst>
                <a:ext uri="{FF2B5EF4-FFF2-40B4-BE49-F238E27FC236}">
                  <a16:creationId xmlns:a16="http://schemas.microsoft.com/office/drawing/2014/main" id="{1E7C0BAC-140E-4C55-A261-23707E8C916D}"/>
                </a:ext>
              </a:extLst>
            </p:cNvPr>
            <p:cNvSpPr/>
            <p:nvPr/>
          </p:nvSpPr>
          <p:spPr>
            <a:xfrm>
              <a:off x="961234" y="2126118"/>
              <a:ext cx="1009650" cy="92970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1</a:t>
              </a:r>
            </a:p>
          </p:txBody>
        </p:sp>
      </p:grpSp>
      <p:grpSp>
        <p:nvGrpSpPr>
          <p:cNvPr id="12" name="Group 11">
            <a:extLst>
              <a:ext uri="{FF2B5EF4-FFF2-40B4-BE49-F238E27FC236}">
                <a16:creationId xmlns:a16="http://schemas.microsoft.com/office/drawing/2014/main" id="{30487535-224B-4084-B78E-E2A7F585DA17}"/>
              </a:ext>
            </a:extLst>
          </p:cNvPr>
          <p:cNvGrpSpPr/>
          <p:nvPr/>
        </p:nvGrpSpPr>
        <p:grpSpPr>
          <a:xfrm>
            <a:off x="4519376" y="2099246"/>
            <a:ext cx="3153250" cy="4259713"/>
            <a:chOff x="4014471" y="2099246"/>
            <a:chExt cx="3153250" cy="4259713"/>
          </a:xfrm>
        </p:grpSpPr>
        <p:pic>
          <p:nvPicPr>
            <p:cNvPr id="6" name="Picture 5">
              <a:extLst>
                <a:ext uri="{FF2B5EF4-FFF2-40B4-BE49-F238E27FC236}">
                  <a16:creationId xmlns:a16="http://schemas.microsoft.com/office/drawing/2014/main" id="{7822E8E3-9C1B-4581-846C-A17D3A09F593}"/>
                </a:ext>
              </a:extLst>
            </p:cNvPr>
            <p:cNvPicPr>
              <a:picLocks noChangeAspect="1"/>
            </p:cNvPicPr>
            <p:nvPr/>
          </p:nvPicPr>
          <p:blipFill>
            <a:blip r:embed="rId3"/>
            <a:stretch>
              <a:fillRect/>
            </a:stretch>
          </p:blipFill>
          <p:spPr>
            <a:xfrm>
              <a:off x="4324350" y="2225109"/>
              <a:ext cx="2843371" cy="4133850"/>
            </a:xfrm>
            <a:prstGeom prst="rect">
              <a:avLst/>
            </a:prstGeom>
          </p:spPr>
        </p:pic>
        <p:sp>
          <p:nvSpPr>
            <p:cNvPr id="9" name="Oval 8">
              <a:extLst>
                <a:ext uri="{FF2B5EF4-FFF2-40B4-BE49-F238E27FC236}">
                  <a16:creationId xmlns:a16="http://schemas.microsoft.com/office/drawing/2014/main" id="{3937BD1B-F3C2-48DC-81E1-733E73F81F9D}"/>
                </a:ext>
              </a:extLst>
            </p:cNvPr>
            <p:cNvSpPr/>
            <p:nvPr/>
          </p:nvSpPr>
          <p:spPr>
            <a:xfrm>
              <a:off x="4014471" y="2099246"/>
              <a:ext cx="1009650" cy="92970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2</a:t>
              </a:r>
            </a:p>
          </p:txBody>
        </p:sp>
      </p:grpSp>
      <p:grpSp>
        <p:nvGrpSpPr>
          <p:cNvPr id="13" name="Group 12">
            <a:extLst>
              <a:ext uri="{FF2B5EF4-FFF2-40B4-BE49-F238E27FC236}">
                <a16:creationId xmlns:a16="http://schemas.microsoft.com/office/drawing/2014/main" id="{EA6A537A-8BDA-41F5-8070-F81C77A49B9B}"/>
              </a:ext>
            </a:extLst>
          </p:cNvPr>
          <p:cNvGrpSpPr/>
          <p:nvPr/>
        </p:nvGrpSpPr>
        <p:grpSpPr>
          <a:xfrm>
            <a:off x="8582343" y="2099246"/>
            <a:ext cx="2828924" cy="4282013"/>
            <a:chOff x="7620316" y="2099246"/>
            <a:chExt cx="2828924" cy="4282013"/>
          </a:xfrm>
        </p:grpSpPr>
        <p:pic>
          <p:nvPicPr>
            <p:cNvPr id="7" name="Picture 6">
              <a:extLst>
                <a:ext uri="{FF2B5EF4-FFF2-40B4-BE49-F238E27FC236}">
                  <a16:creationId xmlns:a16="http://schemas.microsoft.com/office/drawing/2014/main" id="{DC074F44-A477-4EE0-9890-F87F52D0403F}"/>
                </a:ext>
              </a:extLst>
            </p:cNvPr>
            <p:cNvPicPr>
              <a:picLocks noChangeAspect="1"/>
            </p:cNvPicPr>
            <p:nvPr/>
          </p:nvPicPr>
          <p:blipFill rotWithShape="1">
            <a:blip r:embed="rId4"/>
            <a:srcRect l="11661" r="44436"/>
            <a:stretch/>
          </p:blipFill>
          <p:spPr>
            <a:xfrm>
              <a:off x="8077516" y="2099247"/>
              <a:ext cx="2371724" cy="4282012"/>
            </a:xfrm>
            <a:prstGeom prst="rect">
              <a:avLst/>
            </a:prstGeom>
          </p:spPr>
        </p:pic>
        <p:sp>
          <p:nvSpPr>
            <p:cNvPr id="10" name="Oval 9">
              <a:extLst>
                <a:ext uri="{FF2B5EF4-FFF2-40B4-BE49-F238E27FC236}">
                  <a16:creationId xmlns:a16="http://schemas.microsoft.com/office/drawing/2014/main" id="{EA65B1B6-09CC-4AE9-B70B-772039D7A34F}"/>
                </a:ext>
              </a:extLst>
            </p:cNvPr>
            <p:cNvSpPr/>
            <p:nvPr/>
          </p:nvSpPr>
          <p:spPr>
            <a:xfrm>
              <a:off x="7620316" y="2099246"/>
              <a:ext cx="1009650" cy="92970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3</a:t>
              </a:r>
            </a:p>
          </p:txBody>
        </p:sp>
      </p:grpSp>
    </p:spTree>
    <p:extLst>
      <p:ext uri="{BB962C8B-B14F-4D97-AF65-F5344CB8AC3E}">
        <p14:creationId xmlns:p14="http://schemas.microsoft.com/office/powerpoint/2010/main" val="26732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62ED642-330F-47A6-8BB2-A0183AF6C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1" y="760633"/>
            <a:ext cx="4809755" cy="3574598"/>
          </a:xfrm>
          <a:prstGeom prst="rect">
            <a:avLst/>
          </a:prstGeom>
        </p:spPr>
      </p:pic>
      <p:graphicFrame>
        <p:nvGraphicFramePr>
          <p:cNvPr id="9" name="Table 9">
            <a:extLst>
              <a:ext uri="{FF2B5EF4-FFF2-40B4-BE49-F238E27FC236}">
                <a16:creationId xmlns:a16="http://schemas.microsoft.com/office/drawing/2014/main" id="{F21432FC-CDCE-4AAD-AD6E-0A859694D617}"/>
              </a:ext>
            </a:extLst>
          </p:cNvPr>
          <p:cNvGraphicFramePr>
            <a:graphicFrameLocks noGrp="1"/>
          </p:cNvGraphicFramePr>
          <p:nvPr>
            <p:extLst>
              <p:ext uri="{D42A27DB-BD31-4B8C-83A1-F6EECF244321}">
                <p14:modId xmlns:p14="http://schemas.microsoft.com/office/powerpoint/2010/main" val="2164120167"/>
              </p:ext>
            </p:extLst>
          </p:nvPr>
        </p:nvGraphicFramePr>
        <p:xfrm>
          <a:off x="192580" y="4619893"/>
          <a:ext cx="4657716" cy="1637040"/>
        </p:xfrm>
        <a:graphic>
          <a:graphicData uri="http://schemas.openxmlformats.org/drawingml/2006/table">
            <a:tbl>
              <a:tblPr firstRow="1" bandRow="1">
                <a:tableStyleId>{5C22544A-7EE6-4342-B048-85BDC9FD1C3A}</a:tableStyleId>
              </a:tblPr>
              <a:tblGrid>
                <a:gridCol w="2191391">
                  <a:extLst>
                    <a:ext uri="{9D8B030D-6E8A-4147-A177-3AD203B41FA5}">
                      <a16:colId xmlns:a16="http://schemas.microsoft.com/office/drawing/2014/main" val="1753037419"/>
                    </a:ext>
                  </a:extLst>
                </a:gridCol>
                <a:gridCol w="2466325">
                  <a:extLst>
                    <a:ext uri="{9D8B030D-6E8A-4147-A177-3AD203B41FA5}">
                      <a16:colId xmlns:a16="http://schemas.microsoft.com/office/drawing/2014/main" val="3251587420"/>
                    </a:ext>
                  </a:extLst>
                </a:gridCol>
              </a:tblGrid>
              <a:tr h="545680">
                <a:tc>
                  <a:txBody>
                    <a:bodyPr/>
                    <a:lstStyle/>
                    <a:p>
                      <a:pPr algn="ctr"/>
                      <a:r>
                        <a:rPr lang="en-US" sz="2000" b="1" dirty="0" err="1">
                          <a:latin typeface="Times New Roman" panose="02020603050405020304" pitchFamily="18" charset="0"/>
                          <a:ea typeface="Roboto" panose="02000000000000000000" pitchFamily="2" charset="0"/>
                          <a:cs typeface="Times New Roman" panose="02020603050405020304" pitchFamily="18" charset="0"/>
                        </a:rPr>
                        <a:t>Tiêu</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chí</a:t>
                      </a:r>
                      <a:endParaRPr lang="en-US" sz="2000" b="1" dirty="0">
                        <a:latin typeface="Times New Roman" panose="02020603050405020304" pitchFamily="18" charset="0"/>
                        <a:ea typeface="Roboto" panose="02000000000000000000" pitchFamily="2"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ea typeface="Roboto" panose="02000000000000000000" pitchFamily="2" charset="0"/>
                          <a:cs typeface="Times New Roman" panose="02020603050405020304" pitchFamily="18" charset="0"/>
                        </a:rPr>
                        <a:t>Thông</a:t>
                      </a:r>
                      <a:r>
                        <a:rPr lang="en-US" sz="2000" b="1" dirty="0">
                          <a:latin typeface="Times New Roman" panose="02020603050405020304" pitchFamily="18" charset="0"/>
                          <a:ea typeface="Roboto" panose="02000000000000000000" pitchFamily="2" charset="0"/>
                          <a:cs typeface="Times New Roman" panose="02020603050405020304" pitchFamily="18" charset="0"/>
                        </a:rPr>
                        <a:t> tin</a:t>
                      </a:r>
                    </a:p>
                  </a:txBody>
                  <a:tcPr/>
                </a:tc>
                <a:extLst>
                  <a:ext uri="{0D108BD9-81ED-4DB2-BD59-A6C34878D82A}">
                    <a16:rowId xmlns:a16="http://schemas.microsoft.com/office/drawing/2014/main" val="4089936719"/>
                  </a:ext>
                </a:extLst>
              </a:tr>
              <a:tr h="545680">
                <a:tc>
                  <a:txBody>
                    <a:bodyPr/>
                    <a:lstStyle/>
                    <a:p>
                      <a:pPr algn="ctr"/>
                      <a:r>
                        <a:rPr lang="en-US" sz="2000" b="1" dirty="0" err="1">
                          <a:latin typeface="Times New Roman" panose="02020603050405020304" pitchFamily="18" charset="0"/>
                          <a:ea typeface="Roboto" panose="02000000000000000000" pitchFamily="2" charset="0"/>
                          <a:cs typeface="Times New Roman" panose="02020603050405020304" pitchFamily="18" charset="0"/>
                        </a:rPr>
                        <a:t>Số</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dân</a:t>
                      </a:r>
                      <a:r>
                        <a:rPr lang="en-US" sz="2000" b="1" dirty="0">
                          <a:latin typeface="Times New Roman" panose="02020603050405020304" pitchFamily="18" charset="0"/>
                          <a:ea typeface="Roboto" panose="02000000000000000000" pitchFamily="2" charset="0"/>
                          <a:cs typeface="Times New Roman" panose="02020603050405020304" pitchFamily="18" charset="0"/>
                        </a:rPr>
                        <a:t> 2019</a:t>
                      </a:r>
                    </a:p>
                  </a:txBody>
                  <a:tcPr/>
                </a:tc>
                <a:tc>
                  <a:txBody>
                    <a:bodyPr/>
                    <a:lstStyle/>
                    <a:p>
                      <a:pPr algn="ctr"/>
                      <a:endParaRPr lang="en-US" sz="2000" b="1" dirty="0">
                        <a:latin typeface="Times New Roman" panose="02020603050405020304" pitchFamily="18" charset="0"/>
                        <a:ea typeface="Roboto" panose="02000000000000000000" pitchFamily="2" charset="0"/>
                        <a:cs typeface="Times New Roman" panose="02020603050405020304" pitchFamily="18" charset="0"/>
                      </a:endParaRPr>
                    </a:p>
                  </a:txBody>
                  <a:tcPr/>
                </a:tc>
                <a:extLst>
                  <a:ext uri="{0D108BD9-81ED-4DB2-BD59-A6C34878D82A}">
                    <a16:rowId xmlns:a16="http://schemas.microsoft.com/office/drawing/2014/main" val="135543639"/>
                  </a:ext>
                </a:extLst>
              </a:tr>
              <a:tr h="545680">
                <a:tc>
                  <a:txBody>
                    <a:bodyPr/>
                    <a:lstStyle/>
                    <a:p>
                      <a:pPr algn="ctr"/>
                      <a:r>
                        <a:rPr lang="en-US" sz="2000" b="1" dirty="0" err="1">
                          <a:latin typeface="Times New Roman" panose="02020603050405020304" pitchFamily="18" charset="0"/>
                          <a:ea typeface="Roboto" panose="02000000000000000000" pitchFamily="2" charset="0"/>
                          <a:cs typeface="Times New Roman" panose="02020603050405020304" pitchFamily="18" charset="0"/>
                        </a:rPr>
                        <a:t>Vị</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thứ</a:t>
                      </a:r>
                      <a:endParaRPr lang="en-US" sz="2000" b="1" dirty="0">
                        <a:latin typeface="Times New Roman" panose="02020603050405020304" pitchFamily="18" charset="0"/>
                        <a:ea typeface="Roboto" panose="02000000000000000000" pitchFamily="2" charset="0"/>
                        <a:cs typeface="Times New Roman" panose="02020603050405020304" pitchFamily="18" charset="0"/>
                      </a:endParaRPr>
                    </a:p>
                  </a:txBody>
                  <a:tcPr/>
                </a:tc>
                <a:tc>
                  <a:txBody>
                    <a:bodyPr/>
                    <a:lstStyle/>
                    <a:p>
                      <a:pPr algn="ctr"/>
                      <a:endParaRPr lang="en-US" sz="2000" b="1" dirty="0">
                        <a:latin typeface="Times New Roman" panose="02020603050405020304" pitchFamily="18" charset="0"/>
                        <a:ea typeface="Roboto" panose="02000000000000000000" pitchFamily="2" charset="0"/>
                        <a:cs typeface="Times New Roman" panose="02020603050405020304" pitchFamily="18" charset="0"/>
                      </a:endParaRPr>
                    </a:p>
                  </a:txBody>
                  <a:tcPr/>
                </a:tc>
                <a:extLst>
                  <a:ext uri="{0D108BD9-81ED-4DB2-BD59-A6C34878D82A}">
                    <a16:rowId xmlns:a16="http://schemas.microsoft.com/office/drawing/2014/main" val="2613539355"/>
                  </a:ext>
                </a:extLst>
              </a:tr>
            </a:tbl>
          </a:graphicData>
        </a:graphic>
      </p:graphicFrame>
      <p:pic>
        <p:nvPicPr>
          <p:cNvPr id="2" name="Dân số VN 2019">
            <a:hlinkClick r:id="" action="ppaction://media"/>
            <a:extLst>
              <a:ext uri="{FF2B5EF4-FFF2-40B4-BE49-F238E27FC236}">
                <a16:creationId xmlns:a16="http://schemas.microsoft.com/office/drawing/2014/main" id="{EE4289DA-780D-4D78-9FB2-9378F891B5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64558" y="794392"/>
            <a:ext cx="6736917" cy="5336678"/>
          </a:xfrm>
          <a:prstGeom prst="rect">
            <a:avLst/>
          </a:prstGeom>
        </p:spPr>
      </p:pic>
      <p:sp>
        <p:nvSpPr>
          <p:cNvPr id="6" name="TextBox 5">
            <a:extLst>
              <a:ext uri="{FF2B5EF4-FFF2-40B4-BE49-F238E27FC236}">
                <a16:creationId xmlns:a16="http://schemas.microsoft.com/office/drawing/2014/main" id="{2E47F46E-24C4-4F75-9580-9EBF7676EE40}"/>
              </a:ext>
            </a:extLst>
          </p:cNvPr>
          <p:cNvSpPr txBox="1"/>
          <p:nvPr/>
        </p:nvSpPr>
        <p:spPr>
          <a:xfrm>
            <a:off x="390525" y="50350"/>
            <a:ext cx="11410950" cy="633507"/>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T</a:t>
            </a:r>
            <a:r>
              <a:rPr kumimoji="0" lang="en-US"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iết</a:t>
            </a:r>
            <a:r>
              <a:rPr kumimoji="0" lang="vi-VN"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 </a:t>
            </a:r>
            <a:r>
              <a:rPr lang="vi-VN" sz="3200" b="1" kern="1400" spc="-50" dirty="0">
                <a:solidFill>
                  <a:srgbClr val="002060"/>
                </a:solidFill>
                <a:latin typeface="#9Slide03 AllRoundGothic" panose="020B0703020202020104" pitchFamily="34" charset="0"/>
                <a:ea typeface="Times New Roman" panose="02020603050405020304" pitchFamily="18" charset="0"/>
                <a:cs typeface="Times New Roman" panose="02020603050405020304" pitchFamily="18" charset="0"/>
              </a:rPr>
              <a:t>2</a:t>
            </a:r>
            <a:r>
              <a:rPr kumimoji="0" lang="vi-VN"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 - </a:t>
            </a:r>
            <a:r>
              <a:rPr kumimoji="0" lang="en-US"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Bài </a:t>
            </a:r>
            <a:r>
              <a:rPr kumimoji="0" lang="vi-VN"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2</a:t>
            </a:r>
            <a:r>
              <a:rPr kumimoji="0" lang="en-US"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 </a:t>
            </a:r>
            <a:r>
              <a:rPr kumimoji="0" lang="vi-VN"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DÂN</a:t>
            </a:r>
            <a:r>
              <a:rPr kumimoji="0" lang="vi-VN" sz="3200" b="1" i="0" u="none" strike="noStrike" kern="1400" cap="none" spc="-50" normalizeH="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rPr>
              <a:t> SỐ VÀ GIA TĂNG DÂN SỐ</a:t>
            </a:r>
            <a:endParaRPr kumimoji="0" lang="en-US" sz="3200" b="1" i="0" u="none" strike="noStrike" kern="1400" cap="none" spc="-50" normalizeH="0" baseline="0" noProof="0" dirty="0">
              <a:ln>
                <a:noFill/>
              </a:ln>
              <a:solidFill>
                <a:srgbClr val="002060"/>
              </a:solidFill>
              <a:effectLst/>
              <a:uLnTx/>
              <a:uFillTx/>
              <a:latin typeface="#9Slide03 AllRoundGothic" panose="020B07030202020201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7482FC8-0BE0-4454-B490-183728F63032}"/>
              </a:ext>
            </a:extLst>
          </p:cNvPr>
          <p:cNvSpPr txBox="1"/>
          <p:nvPr/>
        </p:nvSpPr>
        <p:spPr>
          <a:xfrm>
            <a:off x="-472815" y="882323"/>
            <a:ext cx="2524125" cy="496867"/>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400" cap="none" spc="-5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Số dân</a:t>
            </a:r>
            <a:endParaRPr kumimoji="0" lang="en-US" sz="2400" b="1" i="0" u="none" strike="noStrike" kern="1400" cap="none" spc="-5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3857F564-265F-4971-9C32-C1F5CDA629C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8187" y="877171"/>
            <a:ext cx="868129" cy="868129"/>
          </a:xfrm>
          <a:prstGeom prst="rect">
            <a:avLst/>
          </a:prstGeom>
        </p:spPr>
      </p:pic>
      <p:sp>
        <p:nvSpPr>
          <p:cNvPr id="28" name="TextBox 27">
            <a:extLst>
              <a:ext uri="{FF2B5EF4-FFF2-40B4-BE49-F238E27FC236}">
                <a16:creationId xmlns:a16="http://schemas.microsoft.com/office/drawing/2014/main" id="{476D53D4-ECBC-4103-8DA9-5CAAE561605C}"/>
              </a:ext>
            </a:extLst>
          </p:cNvPr>
          <p:cNvSpPr txBox="1"/>
          <p:nvPr/>
        </p:nvSpPr>
        <p:spPr>
          <a:xfrm>
            <a:off x="228359" y="1420981"/>
            <a:ext cx="3586896" cy="707886"/>
          </a:xfrm>
          <a:prstGeom prst="rect">
            <a:avLst/>
          </a:prstGeom>
          <a:noFill/>
        </p:spPr>
        <p:txBody>
          <a:bodyPr wrap="square" rtlCol="0">
            <a:spAutoFit/>
          </a:bodyPr>
          <a:lstStyle/>
          <a:p>
            <a:pPr>
              <a:buClr>
                <a:srgbClr val="FF0000"/>
              </a:buClr>
            </a:pPr>
            <a:r>
              <a:rPr lang="en-US" sz="2000">
                <a:solidFill>
                  <a:schemeClr val="bg1"/>
                </a:solidFill>
                <a:latin typeface="Times New Roman" pitchFamily="18" charset="0"/>
                <a:cs typeface="Times New Roman" pitchFamily="18" charset="0"/>
              </a:rPr>
              <a:t>Tháng 7/2021:</a:t>
            </a:r>
          </a:p>
          <a:p>
            <a:pPr indent="393700">
              <a:buClr>
                <a:srgbClr val="FF0000"/>
              </a:buClr>
            </a:pPr>
            <a:r>
              <a:rPr lang="en-US" sz="2000">
                <a:solidFill>
                  <a:schemeClr val="bg1"/>
                </a:solidFill>
                <a:latin typeface="Times New Roman" pitchFamily="18" charset="0"/>
                <a:cs typeface="Times New Roman" pitchFamily="18" charset="0"/>
              </a:rPr>
              <a:t>- Hơn 98,1 </a:t>
            </a:r>
            <a:r>
              <a:rPr lang="en-US" sz="2000" err="1">
                <a:solidFill>
                  <a:schemeClr val="bg1"/>
                </a:solidFill>
                <a:latin typeface="Times New Roman" pitchFamily="18" charset="0"/>
                <a:cs typeface="Times New Roman" pitchFamily="18" charset="0"/>
              </a:rPr>
              <a:t>triệu</a:t>
            </a:r>
            <a:r>
              <a:rPr lang="en-US" sz="2000">
                <a:solidFill>
                  <a:schemeClr val="bg1"/>
                </a:solidFill>
                <a:latin typeface="Times New Roman" pitchFamily="18" charset="0"/>
                <a:cs typeface="Times New Roman" pitchFamily="18" charset="0"/>
              </a:rPr>
              <a:t> người.</a:t>
            </a:r>
            <a:endParaRPr lang="vi-VN" sz="2000" dirty="0">
              <a:solidFill>
                <a:schemeClr val="bg1"/>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D18D2009-3CFF-4C53-BDD6-D98EF06C3946}"/>
              </a:ext>
            </a:extLst>
          </p:cNvPr>
          <p:cNvSpPr txBox="1"/>
          <p:nvPr/>
        </p:nvSpPr>
        <p:spPr>
          <a:xfrm>
            <a:off x="280797" y="2106384"/>
            <a:ext cx="4517062" cy="707886"/>
          </a:xfrm>
          <a:prstGeom prst="rect">
            <a:avLst/>
          </a:prstGeom>
          <a:noFill/>
        </p:spPr>
        <p:txBody>
          <a:bodyPr wrap="square" rtlCol="0">
            <a:spAutoFit/>
          </a:bodyPr>
          <a:lstStyle/>
          <a:p>
            <a:pPr indent="346075" algn="just">
              <a:buClr>
                <a:srgbClr val="FF0000"/>
              </a:buClr>
            </a:pPr>
            <a:r>
              <a:rPr lang="en-US" sz="2000">
                <a:solidFill>
                  <a:schemeClr val="bg1"/>
                </a:solidFill>
                <a:latin typeface="Times New Roman" pitchFamily="18" charset="0"/>
                <a:cs typeface="Times New Roman" pitchFamily="18" charset="0"/>
              </a:rPr>
              <a:t>- Là nước đông dân: Thứ </a:t>
            </a:r>
            <a:r>
              <a:rPr lang="en-US" sz="2000" dirty="0">
                <a:solidFill>
                  <a:schemeClr val="bg1"/>
                </a:solidFill>
                <a:latin typeface="Times New Roman" pitchFamily="18" charset="0"/>
                <a:cs typeface="Times New Roman" pitchFamily="18" charset="0"/>
              </a:rPr>
              <a:t>3 ở khu vực Đông Nam Á và thứ 15 trên </a:t>
            </a:r>
            <a:r>
              <a:rPr lang="en-US" sz="2000">
                <a:solidFill>
                  <a:schemeClr val="bg1"/>
                </a:solidFill>
                <a:latin typeface="Times New Roman" pitchFamily="18" charset="0"/>
                <a:cs typeface="Times New Roman" pitchFamily="18" charset="0"/>
              </a:rPr>
              <a:t>thế giới.</a:t>
            </a:r>
            <a:endParaRPr lang="vi-VN" sz="2000" dirty="0">
              <a:solidFill>
                <a:schemeClr val="bg1"/>
              </a:solidFill>
              <a:latin typeface="Times New Roman" pitchFamily="18" charset="0"/>
              <a:cs typeface="Times New Roman" pitchFamily="18" charset="0"/>
            </a:endParaRPr>
          </a:p>
        </p:txBody>
      </p:sp>
      <p:cxnSp>
        <p:nvCxnSpPr>
          <p:cNvPr id="30" name="Straight Connector 29">
            <a:extLst>
              <a:ext uri="{FF2B5EF4-FFF2-40B4-BE49-F238E27FC236}">
                <a16:creationId xmlns:a16="http://schemas.microsoft.com/office/drawing/2014/main" id="{F29D2C7D-6F97-410A-80FE-E34C72BB4A70}"/>
              </a:ext>
            </a:extLst>
          </p:cNvPr>
          <p:cNvCxnSpPr>
            <a:cxnSpLocks/>
          </p:cNvCxnSpPr>
          <p:nvPr/>
        </p:nvCxnSpPr>
        <p:spPr>
          <a:xfrm flipV="1">
            <a:off x="0" y="674236"/>
            <a:ext cx="12192000" cy="2815"/>
          </a:xfrm>
          <a:prstGeom prst="line">
            <a:avLst/>
          </a:prstGeom>
          <a:ln w="57150">
            <a:solidFill>
              <a:schemeClr val="accent6">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E8F9D84-B7AD-4BB5-9908-83F9255DD4AB}"/>
              </a:ext>
            </a:extLst>
          </p:cNvPr>
          <p:cNvSpPr/>
          <p:nvPr/>
        </p:nvSpPr>
        <p:spPr>
          <a:xfrm>
            <a:off x="2530929" y="5225143"/>
            <a:ext cx="2266931" cy="455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imes New Roman" panose="02020603050405020304" pitchFamily="18" charset="0"/>
                <a:cs typeface="Times New Roman" panose="02020603050405020304" pitchFamily="18" charset="0"/>
              </a:rPr>
              <a:t>97, 4 triệu người</a:t>
            </a:r>
          </a:p>
        </p:txBody>
      </p:sp>
      <p:sp>
        <p:nvSpPr>
          <p:cNvPr id="33" name="Rectangle 32">
            <a:extLst>
              <a:ext uri="{FF2B5EF4-FFF2-40B4-BE49-F238E27FC236}">
                <a16:creationId xmlns:a16="http://schemas.microsoft.com/office/drawing/2014/main" id="{DD400DF7-5C3B-459D-9A8C-4F417F158D7D}"/>
              </a:ext>
            </a:extLst>
          </p:cNvPr>
          <p:cNvSpPr/>
          <p:nvPr/>
        </p:nvSpPr>
        <p:spPr>
          <a:xfrm>
            <a:off x="2530929" y="5748336"/>
            <a:ext cx="2266931" cy="455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imes New Roman" panose="02020603050405020304" pitchFamily="18" charset="0"/>
                <a:cs typeface="Times New Roman" panose="02020603050405020304" pitchFamily="18" charset="0"/>
              </a:rPr>
              <a:t>15 TG, 3 ĐNÁ</a:t>
            </a:r>
          </a:p>
        </p:txBody>
      </p:sp>
      <p:sp>
        <p:nvSpPr>
          <p:cNvPr id="34" name="TextBox 33">
            <a:extLst>
              <a:ext uri="{FF2B5EF4-FFF2-40B4-BE49-F238E27FC236}">
                <a16:creationId xmlns:a16="http://schemas.microsoft.com/office/drawing/2014/main" id="{0BD5BF8D-4450-49C6-B16C-CB3B22C058E7}"/>
              </a:ext>
            </a:extLst>
          </p:cNvPr>
          <p:cNvSpPr txBox="1"/>
          <p:nvPr/>
        </p:nvSpPr>
        <p:spPr>
          <a:xfrm>
            <a:off x="-472815" y="2814270"/>
            <a:ext cx="3799339" cy="496867"/>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400" cap="none" spc="-5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Gia tăng</a:t>
            </a:r>
            <a:r>
              <a:rPr kumimoji="0" lang="en-US" sz="2400" b="1" i="0" u="none" strike="noStrike" kern="1400" cap="none" spc="-50" normalizeH="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dân số</a:t>
            </a:r>
            <a:endParaRPr kumimoji="0" lang="en-US" sz="2400" b="1" i="0" u="none" strike="noStrike" kern="1400" cap="none" spc="-5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38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332"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10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
                </p:tgtEl>
              </p:cMediaNode>
            </p:video>
          </p:childTnLst>
        </p:cTn>
      </p:par>
    </p:tnLst>
    <p:bldLst>
      <p:bldP spid="7" grpId="0"/>
      <p:bldP spid="28" grpId="0"/>
      <p:bldP spid="29" grpId="0"/>
      <p:bldP spid="32" grpId="0" animBg="1"/>
      <p:bldP spid="33"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5C275E-B1B2-4BF3-A1A7-1E36A7ECFAB8}"/>
              </a:ext>
            </a:extLst>
          </p:cNvPr>
          <p:cNvPicPr>
            <a:picLocks noChangeAspect="1"/>
          </p:cNvPicPr>
          <p:nvPr/>
        </p:nvPicPr>
        <p:blipFill>
          <a:blip r:embed="rId5"/>
          <a:stretch>
            <a:fillRect/>
          </a:stretch>
        </p:blipFill>
        <p:spPr>
          <a:xfrm>
            <a:off x="227946" y="430211"/>
            <a:ext cx="8900288" cy="4427537"/>
          </a:xfrm>
          <a:prstGeom prst="rect">
            <a:avLst/>
          </a:prstGeom>
        </p:spPr>
      </p:pic>
      <p:sp>
        <p:nvSpPr>
          <p:cNvPr id="11" name="Title 1">
            <a:extLst>
              <a:ext uri="{FF2B5EF4-FFF2-40B4-BE49-F238E27FC236}">
                <a16:creationId xmlns:a16="http://schemas.microsoft.com/office/drawing/2014/main" id="{DB85D135-3386-48BA-A88D-4051F8ED3A10}"/>
              </a:ext>
            </a:extLst>
          </p:cNvPr>
          <p:cNvSpPr txBox="1">
            <a:spLocks/>
          </p:cNvSpPr>
          <p:nvPr/>
        </p:nvSpPr>
        <p:spPr>
          <a:xfrm>
            <a:off x="332369" y="5281627"/>
            <a:ext cx="8307134" cy="1408672"/>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Wingdings" panose="05000000000000000000" pitchFamily="2" charset="2"/>
              <a:buChar char="ü"/>
            </a:pPr>
            <a:r>
              <a:rPr lang="en-US" sz="2400" b="1">
                <a:solidFill>
                  <a:srgbClr val="002060"/>
                </a:solidFill>
                <a:latin typeface="Roboto" panose="02000000000000000000" pitchFamily="2" charset="0"/>
                <a:ea typeface="Roboto" panose="02000000000000000000" pitchFamily="2" charset="0"/>
                <a:cs typeface="Roboto" panose="02000000000000000000" pitchFamily="2" charset="0"/>
              </a:rPr>
              <a:t>Nhận xét tình hình tăng dân số nước ta?</a:t>
            </a:r>
          </a:p>
          <a:p>
            <a:pPr marL="342900" indent="-342900" algn="just">
              <a:lnSpc>
                <a:spcPct val="120000"/>
              </a:lnSpc>
              <a:buFont typeface="Wingdings" panose="05000000000000000000" pitchFamily="2" charset="2"/>
              <a:buChar char="ü"/>
            </a:pPr>
            <a:r>
              <a:rPr lang="en-US" sz="2400" b="1">
                <a:solidFill>
                  <a:srgbClr val="002060"/>
                </a:solidFill>
                <a:latin typeface="Roboto" panose="02000000000000000000" pitchFamily="2" charset="0"/>
                <a:ea typeface="Roboto" panose="02000000000000000000" pitchFamily="2" charset="0"/>
                <a:cs typeface="Roboto" panose="02000000000000000000" pitchFamily="2" charset="0"/>
              </a:rPr>
              <a:t>Vì sao tỉ lệ gia tăng tự nhiên của dân số giảm nhưng số dân vẫn tăng nhanh? </a:t>
            </a:r>
            <a:endPar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D19A0A4B-40CE-41BF-9189-50B5C2C70259}"/>
              </a:ext>
            </a:extLst>
          </p:cNvPr>
          <p:cNvSpPr txBox="1"/>
          <p:nvPr/>
        </p:nvSpPr>
        <p:spPr>
          <a:xfrm>
            <a:off x="1921406" y="430211"/>
            <a:ext cx="6102350" cy="369332"/>
          </a:xfrm>
          <a:prstGeom prst="rect">
            <a:avLst/>
          </a:prstGeom>
          <a:noFill/>
        </p:spPr>
        <p:txBody>
          <a:bodyPr wrap="square">
            <a:spAutoFit/>
          </a:bodyPr>
          <a:lstStyle/>
          <a:p>
            <a:r>
              <a:rPr lang="vi-VN" b="1">
                <a:solidFill>
                  <a:srgbClr val="7030A0"/>
                </a:solidFill>
              </a:rPr>
              <a:t>Biểu </a:t>
            </a:r>
            <a:r>
              <a:rPr lang="vi-VN" b="1" dirty="0">
                <a:solidFill>
                  <a:srgbClr val="7030A0"/>
                </a:solidFill>
              </a:rPr>
              <a:t>đồ biến đổi dân số của nước ta qua các năm</a:t>
            </a:r>
            <a:endParaRPr lang="en-US" b="1" dirty="0">
              <a:solidFill>
                <a:srgbClr val="7030A0"/>
              </a:solidFill>
            </a:endParaRPr>
          </a:p>
        </p:txBody>
      </p:sp>
      <p:pic>
        <p:nvPicPr>
          <p:cNvPr id="9" name="Picture 8">
            <a:extLst>
              <a:ext uri="{FF2B5EF4-FFF2-40B4-BE49-F238E27FC236}">
                <a16:creationId xmlns:a16="http://schemas.microsoft.com/office/drawing/2014/main" id="{0145B05E-EC88-4002-9707-05B71B326409}"/>
              </a:ext>
            </a:extLst>
          </p:cNvPr>
          <p:cNvPicPr>
            <a:picLocks noChangeAspect="1"/>
          </p:cNvPicPr>
          <p:nvPr/>
        </p:nvPicPr>
        <p:blipFill rotWithShape="1">
          <a:blip r:embed="rId6"/>
          <a:srcRect b="63799"/>
          <a:stretch/>
        </p:blipFill>
        <p:spPr>
          <a:xfrm>
            <a:off x="9270125" y="5281627"/>
            <a:ext cx="2921875" cy="1576372"/>
          </a:xfrm>
          <a:prstGeom prst="rect">
            <a:avLst/>
          </a:prstGeom>
          <a:ln>
            <a:solidFill>
              <a:schemeClr val="tx1"/>
            </a:solidFill>
          </a:ln>
        </p:spPr>
      </p:pic>
      <p:pic>
        <p:nvPicPr>
          <p:cNvPr id="10" name="Picture 9">
            <a:extLst>
              <a:ext uri="{FF2B5EF4-FFF2-40B4-BE49-F238E27FC236}">
                <a16:creationId xmlns:a16="http://schemas.microsoft.com/office/drawing/2014/main" id="{CDE4F54B-6D9D-475E-A19B-ECF0AC6499D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b="55728"/>
          <a:stretch/>
        </p:blipFill>
        <p:spPr>
          <a:xfrm>
            <a:off x="9270125" y="1087820"/>
            <a:ext cx="2902649" cy="2096301"/>
          </a:xfrm>
          <a:prstGeom prst="rect">
            <a:avLst/>
          </a:prstGeom>
          <a:ln>
            <a:solidFill>
              <a:schemeClr val="tx1"/>
            </a:solidFill>
          </a:ln>
        </p:spPr>
      </p:pic>
      <p:pic>
        <p:nvPicPr>
          <p:cNvPr id="13" name="Picture 2" descr="Infographic tình hình kinh tế-xã hội năm 2019 – General Statistics Office  of Vietnam">
            <a:extLst>
              <a:ext uri="{FF2B5EF4-FFF2-40B4-BE49-F238E27FC236}">
                <a16:creationId xmlns:a16="http://schemas.microsoft.com/office/drawing/2014/main" id="{6FB34FFF-2A12-43E3-A271-7FE89C5F39F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9515"/>
          <a:stretch/>
        </p:blipFill>
        <p:spPr bwMode="auto">
          <a:xfrm>
            <a:off x="9270125" y="3310759"/>
            <a:ext cx="2921875" cy="18442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2398ED-1BBC-4CDE-B1E6-718AF0FF0A72}"/>
              </a:ext>
            </a:extLst>
          </p:cNvPr>
          <p:cNvSpPr txBox="1"/>
          <p:nvPr/>
        </p:nvSpPr>
        <p:spPr>
          <a:xfrm>
            <a:off x="9270125" y="76268"/>
            <a:ext cx="2921875" cy="707886"/>
          </a:xfrm>
          <a:prstGeom prst="rect">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a:solidFill>
                  <a:srgbClr val="0070C0"/>
                </a:solidFill>
                <a:latin typeface="#9Slide03 Roboto Condensed" panose="02000000000000000000" pitchFamily="2" charset="0"/>
                <a:ea typeface="#9Slide03 Roboto Condensed" panose="02000000000000000000" pitchFamily="2" charset="0"/>
              </a:rPr>
              <a:t>Tháng 7/2021: </a:t>
            </a:r>
          </a:p>
          <a:p>
            <a:pPr algn="just"/>
            <a:r>
              <a:rPr lang="en-US" sz="2000">
                <a:solidFill>
                  <a:srgbClr val="0070C0"/>
                </a:solidFill>
                <a:latin typeface="#9Slide03 Roboto Condensed" panose="02000000000000000000" pitchFamily="2" charset="0"/>
                <a:ea typeface="#9Slide03 Roboto Condensed" panose="02000000000000000000" pitchFamily="2" charset="0"/>
              </a:rPr>
              <a:t>98 triệu người</a:t>
            </a:r>
          </a:p>
        </p:txBody>
      </p:sp>
      <p:pic>
        <p:nvPicPr>
          <p:cNvPr id="4" name="GTTN VNam">
            <a:hlinkClick r:id="" action="ppaction://media"/>
            <a:extLst>
              <a:ext uri="{FF2B5EF4-FFF2-40B4-BE49-F238E27FC236}">
                <a16:creationId xmlns:a16="http://schemas.microsoft.com/office/drawing/2014/main" id="{7A1E5D54-3903-4F3E-B36C-0FF13E04619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5947" y="0"/>
            <a:ext cx="9174181" cy="4857748"/>
          </a:xfrm>
          <a:prstGeom prst="rect">
            <a:avLst/>
          </a:prstGeom>
        </p:spPr>
      </p:pic>
    </p:spTree>
    <p:extLst>
      <p:ext uri="{BB962C8B-B14F-4D97-AF65-F5344CB8AC3E}">
        <p14:creationId xmlns:p14="http://schemas.microsoft.com/office/powerpoint/2010/main" val="1106811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md type="call" cmd="stop">
                                      <p:cBhvr>
                                        <p:cTn id="12"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png">
            <a:extLst>
              <a:ext uri="{FF2B5EF4-FFF2-40B4-BE49-F238E27FC236}">
                <a16:creationId xmlns:a16="http://schemas.microsoft.com/office/drawing/2014/main" id="{1405B3BE-0C14-4355-84C1-B7EE3832FB77}"/>
              </a:ext>
            </a:extLst>
          </p:cNvPr>
          <p:cNvPicPr/>
          <p:nvPr/>
        </p:nvPicPr>
        <p:blipFill>
          <a:blip r:embed="rId2"/>
          <a:srcRect/>
          <a:stretch>
            <a:fillRect/>
          </a:stretch>
        </p:blipFill>
        <p:spPr>
          <a:xfrm>
            <a:off x="1187450" y="240824"/>
            <a:ext cx="9848850" cy="6375875"/>
          </a:xfrm>
          <a:prstGeom prst="rect">
            <a:avLst/>
          </a:prstGeom>
          <a:ln/>
        </p:spPr>
      </p:pic>
      <p:sp>
        <p:nvSpPr>
          <p:cNvPr id="5" name="Frame 4">
            <a:extLst>
              <a:ext uri="{FF2B5EF4-FFF2-40B4-BE49-F238E27FC236}">
                <a16:creationId xmlns:a16="http://schemas.microsoft.com/office/drawing/2014/main" id="{629A6827-0ECC-4719-B8C5-2176E8E2421B}"/>
              </a:ext>
            </a:extLst>
          </p:cNvPr>
          <p:cNvSpPr/>
          <p:nvPr/>
        </p:nvSpPr>
        <p:spPr>
          <a:xfrm>
            <a:off x="0" y="0"/>
            <a:ext cx="12192000" cy="6858000"/>
          </a:xfrm>
          <a:prstGeom prst="frame">
            <a:avLst>
              <a:gd name="adj1" fmla="val 94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Business Growth">
            <a:extLst>
              <a:ext uri="{FF2B5EF4-FFF2-40B4-BE49-F238E27FC236}">
                <a16:creationId xmlns:a16="http://schemas.microsoft.com/office/drawing/2014/main" id="{5E537B42-A37F-4BE4-B92E-8CB08E466C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8726" y="379060"/>
            <a:ext cx="1491374" cy="1491374"/>
          </a:xfrm>
          <a:prstGeom prst="rect">
            <a:avLst/>
          </a:prstGeom>
        </p:spPr>
      </p:pic>
      <p:pic>
        <p:nvPicPr>
          <p:cNvPr id="7" name="Picture 2" descr="Free Vector | Set of watercolor deforestation, hand-drawn illustration  vector">
            <a:extLst>
              <a:ext uri="{FF2B5EF4-FFF2-40B4-BE49-F238E27FC236}">
                <a16:creationId xmlns:a16="http://schemas.microsoft.com/office/drawing/2014/main" id="{DAB08E90-1947-4CA8-9A76-E25F8E4039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49" t="3834" r="3834" b="69329"/>
          <a:stretch/>
        </p:blipFill>
        <p:spPr bwMode="auto">
          <a:xfrm>
            <a:off x="8096946" y="4556739"/>
            <a:ext cx="2752725" cy="8243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ollution And Environment Icons Illustration">
            <a:extLst>
              <a:ext uri="{FF2B5EF4-FFF2-40B4-BE49-F238E27FC236}">
                <a16:creationId xmlns:a16="http://schemas.microsoft.com/office/drawing/2014/main" id="{42FE1598-E724-449C-92AF-4428F2936B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5555"/>
          <a:stretch/>
        </p:blipFill>
        <p:spPr bwMode="auto">
          <a:xfrm>
            <a:off x="7467505" y="5501497"/>
            <a:ext cx="4011609" cy="10501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ollection Of Free Contamination Clipart Pollution - Air Pollution Icon Png  - Free Transparent PNG Clipart Images Download">
            <a:extLst>
              <a:ext uri="{FF2B5EF4-FFF2-40B4-BE49-F238E27FC236}">
                <a16:creationId xmlns:a16="http://schemas.microsoft.com/office/drawing/2014/main" id="{68B5ACE1-B8E2-4DC0-9B8C-F5E3C54B374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291" b="91047" l="10000" r="90000">
                        <a14:foregroundMark x1="47976" y1="9291" x2="47976" y2="9291"/>
                        <a14:foregroundMark x1="50595" y1="91047" x2="50595" y2="91047"/>
                      </a14:backgroundRemoval>
                    </a14:imgEffect>
                  </a14:imgLayer>
                </a14:imgProps>
              </a:ext>
              <a:ext uri="{28A0092B-C50C-407E-A947-70E740481C1C}">
                <a14:useLocalDpi xmlns:a14="http://schemas.microsoft.com/office/drawing/2010/main" val="0"/>
              </a:ext>
            </a:extLst>
          </a:blip>
          <a:srcRect/>
          <a:stretch>
            <a:fillRect/>
          </a:stretch>
        </p:blipFill>
        <p:spPr bwMode="auto">
          <a:xfrm>
            <a:off x="8793419" y="240824"/>
            <a:ext cx="2685695" cy="189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 Set of watercolor deforestation, hand-drawn illustration  vector">
            <a:extLst>
              <a:ext uri="{FF2B5EF4-FFF2-40B4-BE49-F238E27FC236}">
                <a16:creationId xmlns:a16="http://schemas.microsoft.com/office/drawing/2014/main" id="{3552626A-252B-4236-A694-27285431ED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8" t="33673" r="61201" b="39490"/>
          <a:stretch/>
        </p:blipFill>
        <p:spPr bwMode="auto">
          <a:xfrm>
            <a:off x="282976" y="4969982"/>
            <a:ext cx="1674542" cy="11782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 Money Bag Emoji">
            <a:extLst>
              <a:ext uri="{FF2B5EF4-FFF2-40B4-BE49-F238E27FC236}">
                <a16:creationId xmlns:a16="http://schemas.microsoft.com/office/drawing/2014/main" id="{CE0FB73B-0D89-4C02-A986-9B0E06DA390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38545" y="436211"/>
            <a:ext cx="1363405" cy="136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505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1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VGP News :. | Công bố kết quả chính thức và tổng kết tổng điều tra dân số,  nhà ở năm 2019 | BÁO ĐIỆN TỬ CHÍNH PHỦ NƯỚC CHXHCN VIỆT NAM">
            <a:extLst>
              <a:ext uri="{FF2B5EF4-FFF2-40B4-BE49-F238E27FC236}">
                <a16:creationId xmlns:a16="http://schemas.microsoft.com/office/drawing/2014/main" id="{C429DBBE-0BAB-4D3B-8CF0-8189B00477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66" r="10773" b="2"/>
          <a:stretch/>
        </p:blipFill>
        <p:spPr bwMode="auto">
          <a:xfrm>
            <a:off x="521774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88CF5BEC-6760-4B03-89B4-9AD9EF76FB92}"/>
              </a:ext>
            </a:extLst>
          </p:cNvPr>
          <p:cNvSpPr txBox="1">
            <a:spLocks/>
          </p:cNvSpPr>
          <p:nvPr/>
        </p:nvSpPr>
        <p:spPr>
          <a:xfrm>
            <a:off x="0" y="664433"/>
            <a:ext cx="5125314" cy="15378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r>
              <a:rPr lang="en-US" sz="5400" b="1" dirty="0">
                <a:solidFill>
                  <a:srgbClr val="002060"/>
                </a:solidFill>
                <a:latin typeface="#9Slide07 IcielBC Cubano Normal" panose="00000500000000000000" pitchFamily="2" charset="0"/>
              </a:rPr>
              <a:t>CHUYÊN GIA</a:t>
            </a:r>
          </a:p>
          <a:p>
            <a:pPr>
              <a:lnSpc>
                <a:spcPct val="130000"/>
              </a:lnSpc>
            </a:pPr>
            <a:r>
              <a:rPr lang="en-US" sz="5400" b="1" dirty="0">
                <a:solidFill>
                  <a:srgbClr val="002060"/>
                </a:solidFill>
                <a:latin typeface="#9Slide07 IcielBC Cubano Normal" panose="00000500000000000000" pitchFamily="2" charset="0"/>
              </a:rPr>
              <a:t> DÂN SỐ</a:t>
            </a:r>
          </a:p>
        </p:txBody>
      </p:sp>
      <p:sp>
        <p:nvSpPr>
          <p:cNvPr id="12" name="Frame 11">
            <a:extLst>
              <a:ext uri="{FF2B5EF4-FFF2-40B4-BE49-F238E27FC236}">
                <a16:creationId xmlns:a16="http://schemas.microsoft.com/office/drawing/2014/main" id="{7C5026B0-2558-4497-8311-F06F23910CC8}"/>
              </a:ext>
            </a:extLst>
          </p:cNvPr>
          <p:cNvSpPr/>
          <p:nvPr/>
        </p:nvSpPr>
        <p:spPr>
          <a:xfrm>
            <a:off x="0" y="0"/>
            <a:ext cx="12192000" cy="6858000"/>
          </a:xfrm>
          <a:prstGeom prst="frame">
            <a:avLst>
              <a:gd name="adj1" fmla="val 117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29189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16.png">
            <a:extLst>
              <a:ext uri="{FF2B5EF4-FFF2-40B4-BE49-F238E27FC236}">
                <a16:creationId xmlns:a16="http://schemas.microsoft.com/office/drawing/2014/main" id="{A5222AD2-FA09-4E59-85BF-7A7576B289C2}"/>
              </a:ext>
            </a:extLst>
          </p:cNvPr>
          <p:cNvPicPr>
            <a:picLocks noGrp="1"/>
          </p:cNvPicPr>
          <p:nvPr>
            <p:ph idx="1"/>
          </p:nvPr>
        </p:nvPicPr>
        <p:blipFill>
          <a:blip r:embed="rId2"/>
          <a:srcRect/>
          <a:stretch>
            <a:fillRect/>
          </a:stretch>
        </p:blipFill>
        <p:spPr>
          <a:xfrm>
            <a:off x="323850" y="1000124"/>
            <a:ext cx="5162550" cy="5438775"/>
          </a:xfrm>
          <a:prstGeom prst="rect">
            <a:avLst/>
          </a:prstGeom>
          <a:ln/>
        </p:spPr>
      </p:pic>
      <p:pic>
        <p:nvPicPr>
          <p:cNvPr id="5" name="image203.png">
            <a:extLst>
              <a:ext uri="{FF2B5EF4-FFF2-40B4-BE49-F238E27FC236}">
                <a16:creationId xmlns:a16="http://schemas.microsoft.com/office/drawing/2014/main" id="{FA01C7F5-57B8-46B2-98FD-8521F33881AE}"/>
              </a:ext>
            </a:extLst>
          </p:cNvPr>
          <p:cNvPicPr/>
          <p:nvPr/>
        </p:nvPicPr>
        <p:blipFill>
          <a:blip r:embed="rId3"/>
          <a:srcRect/>
          <a:stretch>
            <a:fillRect/>
          </a:stretch>
        </p:blipFill>
        <p:spPr>
          <a:xfrm>
            <a:off x="5581650" y="1000125"/>
            <a:ext cx="5895975" cy="5438775"/>
          </a:xfrm>
          <a:prstGeom prst="rect">
            <a:avLst/>
          </a:prstGeom>
          <a:ln/>
        </p:spPr>
      </p:pic>
      <p:sp>
        <p:nvSpPr>
          <p:cNvPr id="6" name="Rectangle 5">
            <a:extLst>
              <a:ext uri="{FF2B5EF4-FFF2-40B4-BE49-F238E27FC236}">
                <a16:creationId xmlns:a16="http://schemas.microsoft.com/office/drawing/2014/main" id="{D67A6F9C-FC13-45AC-9734-BF1B90ED0314}"/>
              </a:ext>
            </a:extLst>
          </p:cNvPr>
          <p:cNvSpPr/>
          <p:nvPr/>
        </p:nvSpPr>
        <p:spPr>
          <a:xfrm>
            <a:off x="1247775" y="185737"/>
            <a:ext cx="8943975" cy="466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Cambria" panose="02040503050406030204" pitchFamily="18" charset="0"/>
                <a:ea typeface="Cambria" panose="02040503050406030204" pitchFamily="18" charset="0"/>
                <a:cs typeface="Cambria" panose="02040503050406030204" pitchFamily="18" charset="0"/>
              </a:rPr>
              <a:t>P</a:t>
            </a:r>
            <a:r>
              <a:rPr lang="vi-VN" sz="3200" b="1"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oster tuyên truyền dân số của Nhà nước</a:t>
            </a:r>
            <a:endParaRPr lang="en-US" sz="3200" b="1" dirty="0">
              <a:solidFill>
                <a:srgbClr val="0070C0"/>
              </a:solidFill>
            </a:endParaRPr>
          </a:p>
        </p:txBody>
      </p:sp>
    </p:spTree>
    <p:extLst>
      <p:ext uri="{BB962C8B-B14F-4D97-AF65-F5344CB8AC3E}">
        <p14:creationId xmlns:p14="http://schemas.microsoft.com/office/powerpoint/2010/main" val="363446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1292</TotalTime>
  <Words>1029</Words>
  <Application>Microsoft Office PowerPoint</Application>
  <PresentationFormat>Widescreen</PresentationFormat>
  <Paragraphs>119</Paragraphs>
  <Slides>20</Slides>
  <Notes>5</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#9Slide03 AllRoundGothic</vt:lpstr>
      <vt:lpstr>#9Slide03 Roboto Condensed</vt:lpstr>
      <vt:lpstr>#9Slide03 SVNNeutraface 2</vt:lpstr>
      <vt:lpstr>#9Slide07 IcielBaliho Script</vt:lpstr>
      <vt:lpstr>#9Slide07 IcielBC Cubano Normal</vt:lpstr>
      <vt:lpstr>#9Slide07 SVNDessert Menu Scrip</vt:lpstr>
      <vt:lpstr>Arial</vt:lpstr>
      <vt:lpstr>Calibri</vt:lpstr>
      <vt:lpstr>Calibri Light</vt:lpstr>
      <vt:lpstr>Cambria</vt:lpstr>
      <vt:lpstr>Nunito</vt:lpstr>
      <vt:lpstr>Roboto</vt:lpstr>
      <vt:lpstr>rubik</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84974897627</cp:lastModifiedBy>
  <cp:revision>56</cp:revision>
  <dcterms:created xsi:type="dcterms:W3CDTF">2021-08-22T09:28:32Z</dcterms:created>
  <dcterms:modified xsi:type="dcterms:W3CDTF">2021-09-13T03:56:08Z</dcterms:modified>
</cp:coreProperties>
</file>