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50" r:id="rId2"/>
    <p:sldId id="256" r:id="rId3"/>
    <p:sldId id="257" r:id="rId4"/>
    <p:sldId id="281" r:id="rId5"/>
    <p:sldId id="282" r:id="rId6"/>
    <p:sldId id="258" r:id="rId7"/>
    <p:sldId id="259" r:id="rId8"/>
    <p:sldId id="262" r:id="rId9"/>
    <p:sldId id="264" r:id="rId10"/>
    <p:sldId id="263" r:id="rId11"/>
    <p:sldId id="269" r:id="rId12"/>
    <p:sldId id="5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94660"/>
  </p:normalViewPr>
  <p:slideViewPr>
    <p:cSldViewPr snapToGrid="0">
      <p:cViewPr varScale="1">
        <p:scale>
          <a:sx n="61" d="100"/>
          <a:sy n="61" d="100"/>
        </p:scale>
        <p:origin x="5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1CA14-12A6-4583-8FF4-951C8975F324}"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8199F-A8C8-4D11-B856-6A9F0441A5FF}" type="slidenum">
              <a:rPr lang="en-US" smtClean="0"/>
              <a:t>‹#›</a:t>
            </a:fld>
            <a:endParaRPr lang="en-US"/>
          </a:p>
        </p:txBody>
      </p:sp>
    </p:spTree>
    <p:extLst>
      <p:ext uri="{BB962C8B-B14F-4D97-AF65-F5344CB8AC3E}">
        <p14:creationId xmlns:p14="http://schemas.microsoft.com/office/powerpoint/2010/main" val="25961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BD9EDB-DE4C-46D0-A9F6-5B945868EE1E}" type="slidenum">
              <a:rPr lang="en-US" smtClean="0"/>
              <a:t>1</a:t>
            </a:fld>
            <a:endParaRPr lang="en-US"/>
          </a:p>
        </p:txBody>
      </p:sp>
    </p:spTree>
    <p:extLst>
      <p:ext uri="{BB962C8B-B14F-4D97-AF65-F5344CB8AC3E}">
        <p14:creationId xmlns:p14="http://schemas.microsoft.com/office/powerpoint/2010/main" val="54972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02122"/>
                </a:solidFill>
                <a:effectLst/>
                <a:latin typeface="Arial" panose="020B0604020202020204" pitchFamily="34" charset="0"/>
              </a:rPr>
              <a:t>Việc điều tra tổng thể toàn bộ dân cư trong cả nước rất tốn kém, vì vậy các nước thường tiến hành cách 10 năm tổng điều tra một lần. Số liệu tổng điều tra được sử dụng để ước lượng dân số tại các thời điểm khác.</a:t>
            </a:r>
            <a:r>
              <a:rPr lang="en-US" b="0" i="0">
                <a:solidFill>
                  <a:srgbClr val="202122"/>
                </a:solidFill>
                <a:effectLst/>
                <a:latin typeface="Arial" panose="020B0604020202020204" pitchFamily="34" charset="0"/>
              </a:rPr>
              <a:t> </a:t>
            </a:r>
            <a:r>
              <a:rPr lang="vi-VN" b="0" i="0">
                <a:solidFill>
                  <a:srgbClr val="333333"/>
                </a:solidFill>
                <a:effectLst/>
                <a:latin typeface="Fira Sans" panose="020B0604020202020204" pitchFamily="34" charset="0"/>
              </a:rPr>
              <a:t> 01/4/2019 theo Quyết định số 772/QĐ-TTg ngày 26/6/2018 của Thủ tướng Chính phủ. Đây là cuộc Tổng điều tra dân số và nhà ở lần thứ năm ở Việt Nam kể từ khi đất nước thống nhất vào năm 1975.</a:t>
            </a:r>
            <a:endParaRPr lang="en-US"/>
          </a:p>
        </p:txBody>
      </p:sp>
      <p:sp>
        <p:nvSpPr>
          <p:cNvPr id="4" name="Slide Number Placeholder 3"/>
          <p:cNvSpPr>
            <a:spLocks noGrp="1"/>
          </p:cNvSpPr>
          <p:nvPr>
            <p:ph type="sldNum" sz="quarter" idx="5"/>
          </p:nvPr>
        </p:nvSpPr>
        <p:spPr/>
        <p:txBody>
          <a:bodyPr/>
          <a:lstStyle/>
          <a:p>
            <a:fld id="{D648199F-A8C8-4D11-B856-6A9F0441A5FF}" type="slidenum">
              <a:rPr lang="en-US" smtClean="0"/>
              <a:t>3</a:t>
            </a:fld>
            <a:endParaRPr lang="en-US"/>
          </a:p>
        </p:txBody>
      </p:sp>
    </p:spTree>
    <p:extLst>
      <p:ext uri="{BB962C8B-B14F-4D97-AF65-F5344CB8AC3E}">
        <p14:creationId xmlns:p14="http://schemas.microsoft.com/office/powerpoint/2010/main" val="230567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E2409AC-88F9-4F05-B0BD-B7F6DD9C33C1}" type="slidenum">
              <a:rPr lang="en-US" altLang="en-US" smtClean="0"/>
              <a:pPr>
                <a:defRPr/>
              </a:pPr>
              <a:t>4</a:t>
            </a:fld>
            <a:endParaRPr lang="en-US" altLang="en-US"/>
          </a:p>
        </p:txBody>
      </p:sp>
    </p:spTree>
    <p:extLst>
      <p:ext uri="{BB962C8B-B14F-4D97-AF65-F5344CB8AC3E}">
        <p14:creationId xmlns:p14="http://schemas.microsoft.com/office/powerpoint/2010/main" val="192998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E2409AC-88F9-4F05-B0BD-B7F6DD9C33C1}" type="slidenum">
              <a:rPr lang="en-US" altLang="en-US" smtClean="0"/>
              <a:pPr>
                <a:defRPr/>
              </a:pPr>
              <a:t>5</a:t>
            </a:fld>
            <a:endParaRPr lang="en-US" altLang="en-US"/>
          </a:p>
        </p:txBody>
      </p:sp>
    </p:spTree>
    <p:extLst>
      <p:ext uri="{BB962C8B-B14F-4D97-AF65-F5344CB8AC3E}">
        <p14:creationId xmlns:p14="http://schemas.microsoft.com/office/powerpoint/2010/main" val="2732019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333333"/>
                </a:solidFill>
                <a:effectLst/>
                <a:latin typeface="times new roman" panose="02020603050405020304" pitchFamily="18" charset="0"/>
              </a:rPr>
              <a:t>Bắt đầu từ năm 2007, với tỷ số phụ thuộc chung (nhóm dân số 0-14 tuổi và nhóm dân số trên 65 tuổi tính trên nhóm dân số 15-64) dưới 50%, Việt Nam chính thức bước vào thời kỳ cơ cấu "dân số vàng".</a:t>
            </a:r>
            <a:endParaRPr lang="vi-VN" b="0" i="0">
              <a:solidFill>
                <a:srgbClr val="333333"/>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fld id="{D648199F-A8C8-4D11-B856-6A9F0441A5FF}" type="slidenum">
              <a:rPr lang="en-US" smtClean="0"/>
              <a:t>9</a:t>
            </a:fld>
            <a:endParaRPr lang="en-US"/>
          </a:p>
        </p:txBody>
      </p:sp>
    </p:spTree>
    <p:extLst>
      <p:ext uri="{BB962C8B-B14F-4D97-AF65-F5344CB8AC3E}">
        <p14:creationId xmlns:p14="http://schemas.microsoft.com/office/powerpoint/2010/main" val="293727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12</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ABDE-0D88-4652-9775-30FD7782F20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73B3043-388B-4746-9F00-7F2A65FFF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AE842BD-48AC-4D84-ACDB-9FFCA17619CE}"/>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BDEE7CE2-CB9C-4972-9F06-4450480FF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5589-2B03-4009-AC80-CE2238A406DE}"/>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23809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C2FC-6F7C-4807-978A-DC53E5A24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CCF078-65B7-4630-944A-9167ECE89D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9DE5D-5FFE-495E-8978-2D4976028417}"/>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639A7442-BC39-421E-94F5-0E0618C03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B93E6-2E7F-449A-8EC5-94F08B9419CC}"/>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36752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F06B5-1CD2-44EF-BCF6-0796B2962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F43F03-14B3-4B0C-9697-26061DB4A5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A205-5B73-482A-88EF-98ECAA842407}"/>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D9858B6E-56A5-4D09-9918-3CE313940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2B936-0764-4F1E-B096-EADD480A0496}"/>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87278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60DD-8EF8-41A6-A793-A8104B501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28916-0CB7-4944-880D-6492FD36F02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07B141-716E-4FFE-BAD3-E01CD888E3C3}"/>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4B7661FA-4C5A-44AA-863D-E027824B1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55B14-0D25-4DFE-9E7F-8B10C253BA4B}"/>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56570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7B6-D67C-4B3F-800D-7F7CFCA5E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478D3F-0B1E-458B-AFE8-ED5D3032D6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E64D-D3BA-4B60-BB83-47FAEF7B3664}"/>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EF7B99C9-500F-4431-8B5F-F40DF923E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D930E-DB77-426A-AA2B-9BF1C673CC98}"/>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36906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700D-3ED5-4728-80FF-3B4A9899C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40CCA-CEDA-4E82-B4F6-C20231C446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7ED855-336B-48E6-AE46-442CC9709A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AF7F3-F9E2-411E-873F-ECA2A598DE76}"/>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6" name="Footer Placeholder 5">
            <a:extLst>
              <a:ext uri="{FF2B5EF4-FFF2-40B4-BE49-F238E27FC236}">
                <a16:creationId xmlns:a16="http://schemas.microsoft.com/office/drawing/2014/main" id="{BD48AC4E-CAAC-4BFB-9FB1-A1E341D4F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E747A-F8D9-4612-B395-71AFE63D0E3A}"/>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26997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5847-2608-4E80-BE53-FD3F53FE19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3961-636A-4DC8-8903-E6DCF1F37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C0E5A1-32CE-4F36-80A5-1EB5943E7F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6CCB1-69F8-4BAB-A8EE-20F90E40D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C0AA9-3D39-49A7-8E1E-9131BF2DA3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4967C-2924-4960-B7AC-1AA0A0CFD5A7}"/>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8" name="Footer Placeholder 7">
            <a:extLst>
              <a:ext uri="{FF2B5EF4-FFF2-40B4-BE49-F238E27FC236}">
                <a16:creationId xmlns:a16="http://schemas.microsoft.com/office/drawing/2014/main" id="{71FAC140-D306-470D-8DC1-F8304FC2A4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64D312-1691-443F-B17E-BF7A921DE881}"/>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356413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6601-7701-4483-B9AD-3437383FD3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0BF23E-849F-4774-AB36-A9AD08553596}"/>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4" name="Footer Placeholder 3">
            <a:extLst>
              <a:ext uri="{FF2B5EF4-FFF2-40B4-BE49-F238E27FC236}">
                <a16:creationId xmlns:a16="http://schemas.microsoft.com/office/drawing/2014/main" id="{803B9BC2-92F3-4C9A-BA13-2803AF7C96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BA583-C993-42F9-B3C9-C5B5C295FB16}"/>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35521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15905-7D8D-42C3-B7A9-5B6111D43F6D}"/>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3" name="Footer Placeholder 2">
            <a:extLst>
              <a:ext uri="{FF2B5EF4-FFF2-40B4-BE49-F238E27FC236}">
                <a16:creationId xmlns:a16="http://schemas.microsoft.com/office/drawing/2014/main" id="{7DC82917-A155-4C9C-B063-80C21A611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65272-AE12-4363-8286-1991B619897F}"/>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4134828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401E-4C1B-4262-A412-3186EBEA9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11876B-795E-45FD-A308-B6E8290CE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2412A5-CEFA-4D3A-B8B7-07932979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0EAABC-50B0-4C02-8AF6-AAF06CB80E82}"/>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6" name="Footer Placeholder 5">
            <a:extLst>
              <a:ext uri="{FF2B5EF4-FFF2-40B4-BE49-F238E27FC236}">
                <a16:creationId xmlns:a16="http://schemas.microsoft.com/office/drawing/2014/main" id="{FFE3F0A6-D67C-434C-A571-A4ACCEA38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2CBD4-9EED-4A60-AB06-D3470686ECF6}"/>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31271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2833-A387-48AB-BA85-26441E249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D80E3F-9C99-4630-B161-3DA94DB2E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C6509-C5B2-4F46-9BA8-020D7DE52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B12F3-1F7C-413D-AEA6-B84CA7747946}"/>
              </a:ext>
            </a:extLst>
          </p:cNvPr>
          <p:cNvSpPr>
            <a:spLocks noGrp="1"/>
          </p:cNvSpPr>
          <p:nvPr>
            <p:ph type="dt" sz="half" idx="10"/>
          </p:nvPr>
        </p:nvSpPr>
        <p:spPr/>
        <p:txBody>
          <a:bodyPr/>
          <a:lstStyle/>
          <a:p>
            <a:fld id="{665F8030-F86E-47BE-A7F0-5058AC71AF9B}" type="datetimeFigureOut">
              <a:rPr lang="en-US" smtClean="0"/>
              <a:t>10/5/2021</a:t>
            </a:fld>
            <a:endParaRPr lang="en-US"/>
          </a:p>
        </p:txBody>
      </p:sp>
      <p:sp>
        <p:nvSpPr>
          <p:cNvPr id="6" name="Footer Placeholder 5">
            <a:extLst>
              <a:ext uri="{FF2B5EF4-FFF2-40B4-BE49-F238E27FC236}">
                <a16:creationId xmlns:a16="http://schemas.microsoft.com/office/drawing/2014/main" id="{9F8148F7-96FF-4F33-8F98-EBCD7EF9D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44C62-63C9-493E-9B9B-B2D8B8BA5172}"/>
              </a:ext>
            </a:extLst>
          </p:cNvPr>
          <p:cNvSpPr>
            <a:spLocks noGrp="1"/>
          </p:cNvSpPr>
          <p:nvPr>
            <p:ph type="sldNum" sz="quarter" idx="12"/>
          </p:nvPr>
        </p:nvSpPr>
        <p:spPr/>
        <p:txBody>
          <a:bodyPr/>
          <a:lstStyle/>
          <a:p>
            <a:fld id="{DA8F438C-51E8-4E8B-A2DC-6105F832A1B4}" type="slidenum">
              <a:rPr lang="en-US" smtClean="0"/>
              <a:t>‹#›</a:t>
            </a:fld>
            <a:endParaRPr lang="en-US"/>
          </a:p>
        </p:txBody>
      </p:sp>
    </p:spTree>
    <p:extLst>
      <p:ext uri="{BB962C8B-B14F-4D97-AF65-F5344CB8AC3E}">
        <p14:creationId xmlns:p14="http://schemas.microsoft.com/office/powerpoint/2010/main" val="190921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34BE8-F3F2-48CF-82F9-131EE9F51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E63052-423A-40E5-8EF4-B4F7CCC2CE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8F41F-D499-455E-999F-BE82C52947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F8030-F86E-47BE-A7F0-5058AC71AF9B}" type="datetimeFigureOut">
              <a:rPr lang="en-US" smtClean="0"/>
              <a:t>10/5/2021</a:t>
            </a:fld>
            <a:endParaRPr lang="en-US"/>
          </a:p>
        </p:txBody>
      </p:sp>
      <p:sp>
        <p:nvSpPr>
          <p:cNvPr id="5" name="Footer Placeholder 4">
            <a:extLst>
              <a:ext uri="{FF2B5EF4-FFF2-40B4-BE49-F238E27FC236}">
                <a16:creationId xmlns:a16="http://schemas.microsoft.com/office/drawing/2014/main" id="{F28A1C47-3A56-4029-B42B-93B4825A4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1C044-7241-470A-BA8C-DCDB3940A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F438C-51E8-4E8B-A2DC-6105F832A1B4}" type="slidenum">
              <a:rPr lang="en-US" smtClean="0"/>
              <a:t>‹#›</a:t>
            </a:fld>
            <a:endParaRPr lang="en-US"/>
          </a:p>
        </p:txBody>
      </p:sp>
    </p:spTree>
    <p:extLst>
      <p:ext uri="{BB962C8B-B14F-4D97-AF65-F5344CB8AC3E}">
        <p14:creationId xmlns:p14="http://schemas.microsoft.com/office/powerpoint/2010/main" val="67135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70CDCB-3E35-4F41-9D55-CAF798B36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88976"/>
            <a:ext cx="12192003" cy="6459918"/>
          </a:xfrm>
          <a:prstGeom prst="rect">
            <a:avLst/>
          </a:prstGeom>
        </p:spPr>
      </p:pic>
      <p:sp>
        <p:nvSpPr>
          <p:cNvPr id="13" name="TextBox 12">
            <a:extLst>
              <a:ext uri="{FF2B5EF4-FFF2-40B4-BE49-F238E27FC236}">
                <a16:creationId xmlns:a16="http://schemas.microsoft.com/office/drawing/2014/main" id="{D3A3EC60-BE88-43D3-A852-EC0138395F8D}"/>
              </a:ext>
            </a:extLst>
          </p:cNvPr>
          <p:cNvSpPr txBox="1"/>
          <p:nvPr/>
        </p:nvSpPr>
        <p:spPr>
          <a:xfrm>
            <a:off x="680050" y="73933"/>
            <a:ext cx="11049000" cy="461665"/>
          </a:xfrm>
          <a:prstGeom prst="rect">
            <a:avLst/>
          </a:prstGeom>
          <a:noFill/>
        </p:spPr>
        <p:txBody>
          <a:bodyPr wrap="square">
            <a:spAutoFit/>
          </a:bodyPr>
          <a:lstStyle/>
          <a:p>
            <a:pPr algn="ctr"/>
            <a:r>
              <a:rPr lang="en-US" sz="2400" b="1">
                <a:latin typeface="Times New Roman" panose="02020603050405020304" pitchFamily="18" charset="0"/>
                <a:cs typeface="Times New Roman" panose="02020603050405020304" pitchFamily="18" charset="0"/>
              </a:rPr>
              <a:t>TIẾT 4 – BÀI 4: LAO ĐỘNG VÀ VIỆC LÀM, CHẤT L</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ỢNG CUỘC SỐNG</a:t>
            </a:r>
            <a:endParaRPr lang="en-US" sz="2400" b="1" dirty="0">
              <a:latin typeface="Times New Roman" panose="02020603050405020304" pitchFamily="18" charset="0"/>
              <a:cs typeface="Times New Roman" panose="02020603050405020304" pitchFamily="18" charset="0"/>
            </a:endParaRPr>
          </a:p>
        </p:txBody>
      </p:sp>
      <p:graphicFrame>
        <p:nvGraphicFramePr>
          <p:cNvPr id="16" name="Table 11">
            <a:extLst>
              <a:ext uri="{FF2B5EF4-FFF2-40B4-BE49-F238E27FC236}">
                <a16:creationId xmlns:a16="http://schemas.microsoft.com/office/drawing/2014/main" id="{BBDC1AFC-09BC-40B3-825C-2F2423E680CE}"/>
              </a:ext>
            </a:extLst>
          </p:cNvPr>
          <p:cNvGraphicFramePr>
            <a:graphicFrameLocks noGrp="1"/>
          </p:cNvGraphicFramePr>
          <p:nvPr/>
        </p:nvGraphicFramePr>
        <p:xfrm>
          <a:off x="388419" y="1553006"/>
          <a:ext cx="11486810" cy="1877299"/>
        </p:xfrm>
        <a:graphic>
          <a:graphicData uri="http://schemas.openxmlformats.org/drawingml/2006/table">
            <a:tbl>
              <a:tblPr firstRow="1" bandRow="1">
                <a:tableStyleId>{5C22544A-7EE6-4342-B048-85BDC9FD1C3A}</a:tableStyleId>
              </a:tblPr>
              <a:tblGrid>
                <a:gridCol w="8965131">
                  <a:extLst>
                    <a:ext uri="{9D8B030D-6E8A-4147-A177-3AD203B41FA5}">
                      <a16:colId xmlns:a16="http://schemas.microsoft.com/office/drawing/2014/main" val="1264096595"/>
                    </a:ext>
                  </a:extLst>
                </a:gridCol>
                <a:gridCol w="2521679">
                  <a:extLst>
                    <a:ext uri="{9D8B030D-6E8A-4147-A177-3AD203B41FA5}">
                      <a16:colId xmlns:a16="http://schemas.microsoft.com/office/drawing/2014/main" val="2130674393"/>
                    </a:ext>
                  </a:extLst>
                </a:gridCol>
              </a:tblGrid>
              <a:tr h="362893">
                <a:tc>
                  <a:txBody>
                    <a:bodyPr/>
                    <a:lstStyle/>
                    <a:p>
                      <a:pPr algn="ctr"/>
                      <a:r>
                        <a:rPr lang="en-US" sz="2000" dirty="0" err="1">
                          <a:solidFill>
                            <a:srgbClr val="002060"/>
                          </a:solidFill>
                          <a:latin typeface="Times New Roman" panose="02020603050405020304" pitchFamily="18" charset="0"/>
                          <a:cs typeface="Times New Roman" panose="02020603050405020304" pitchFamily="18" charset="0"/>
                        </a:rPr>
                        <a:t>Ưu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điểm</a:t>
                      </a:r>
                      <a:endParaRPr lang="en-US"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000" dirty="0" err="1">
                          <a:solidFill>
                            <a:srgbClr val="002060"/>
                          </a:solidFill>
                          <a:latin typeface="Times New Roman" panose="02020603050405020304" pitchFamily="18" charset="0"/>
                          <a:cs typeface="Times New Roman" panose="02020603050405020304" pitchFamily="18" charset="0"/>
                        </a:rPr>
                        <a:t>Hạn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chế</a:t>
                      </a:r>
                      <a:endParaRPr lang="en-US"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7706137"/>
                  </a:ext>
                </a:extLst>
              </a:tr>
              <a:tr h="1481059">
                <a:tc>
                  <a:txBody>
                    <a:bodyPr/>
                    <a:lstStyle/>
                    <a:p>
                      <a:pPr algn="ctr"/>
                      <a:endParaRPr lang="en-US" sz="2600" dirty="0">
                        <a:solidFill>
                          <a:srgbClr val="00206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dirty="0">
                        <a:solidFill>
                          <a:srgbClr val="00206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8892845"/>
                  </a:ext>
                </a:extLst>
              </a:tr>
            </a:tbl>
          </a:graphicData>
        </a:graphic>
      </p:graphicFrame>
      <p:sp>
        <p:nvSpPr>
          <p:cNvPr id="18" name="TextBox 17">
            <a:extLst>
              <a:ext uri="{FF2B5EF4-FFF2-40B4-BE49-F238E27FC236}">
                <a16:creationId xmlns:a16="http://schemas.microsoft.com/office/drawing/2014/main" id="{8FC9262C-688B-4993-BEC9-67B4517D827A}"/>
              </a:ext>
            </a:extLst>
          </p:cNvPr>
          <p:cNvSpPr txBox="1"/>
          <p:nvPr/>
        </p:nvSpPr>
        <p:spPr>
          <a:xfrm>
            <a:off x="190499" y="790358"/>
            <a:ext cx="6553201"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I. Nguồn lao động và sử dụng nguồn lao động: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E786688-CA6B-4746-848A-96886A85E292}"/>
              </a:ext>
            </a:extLst>
          </p:cNvPr>
          <p:cNvSpPr txBox="1"/>
          <p:nvPr/>
        </p:nvSpPr>
        <p:spPr>
          <a:xfrm>
            <a:off x="388419" y="1168156"/>
            <a:ext cx="284420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1. Nguồn lao động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EC67A5A1-033B-464F-8841-410482F19A24}"/>
              </a:ext>
            </a:extLst>
          </p:cNvPr>
          <p:cNvSpPr/>
          <p:nvPr/>
        </p:nvSpPr>
        <p:spPr>
          <a:xfrm>
            <a:off x="337394" y="2328598"/>
            <a:ext cx="9225835" cy="1022459"/>
          </a:xfrm>
          <a:prstGeom prst="rect">
            <a:avLst/>
          </a:prstGeom>
        </p:spPr>
        <p:txBody>
          <a:bodyPr wrap="square">
            <a:spAutoFit/>
          </a:bodyPr>
          <a:lstStyle/>
          <a:p>
            <a:pPr marR="177800" algn="just">
              <a:lnSpc>
                <a:spcPct val="115000"/>
              </a:lnSpc>
            </a:pPr>
            <a:r>
              <a:rPr lang="vi-VN"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ề</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ệ</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ả</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ấ</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1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lâm</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ư</a:t>
            </a:r>
            <a:r>
              <a:rPr lang="en-US" spc="14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ệ</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ủ</a:t>
            </a:r>
            <a:r>
              <a:rPr lang="en-US" spc="9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ệ</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a:t>
            </a:r>
            <a:r>
              <a:rPr lang="vi-VN"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ả</a:t>
            </a:r>
            <a:r>
              <a:rPr lang="en-US" spc="9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ă</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ế</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pc="10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ọ</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ĩ</a:t>
            </a:r>
            <a:r>
              <a:rPr lang="en-US" spc="9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ậ</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spc="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ấ</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10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ượ</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pc="9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ồ</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2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độ</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ang</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đượ</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74ABCC67-EBAD-42FC-B1D5-0B156EB4A861}"/>
              </a:ext>
            </a:extLst>
          </p:cNvPr>
          <p:cNvSpPr/>
          <p:nvPr/>
        </p:nvSpPr>
        <p:spPr>
          <a:xfrm>
            <a:off x="9339369" y="2055949"/>
            <a:ext cx="2641965" cy="1341008"/>
          </a:xfrm>
          <a:prstGeom prst="rect">
            <a:avLst/>
          </a:prstGeom>
        </p:spPr>
        <p:txBody>
          <a:bodyPr wrap="square">
            <a:spAutoFit/>
          </a:bodyPr>
          <a:lstStyle/>
          <a:p>
            <a:pPr marR="177800" algn="just">
              <a:lnSpc>
                <a:spcPct val="115000"/>
              </a:lnSpc>
            </a:pPr>
            <a:r>
              <a:rPr lang="vi-VN">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5">
                <a:solidFill>
                  <a:schemeClr val="bg1"/>
                </a:solidFill>
                <a:latin typeface="Times New Roman" panose="02020603050405020304" pitchFamily="18" charset="0"/>
                <a:ea typeface="Arial" panose="020B0604020202020204" pitchFamily="34" charset="0"/>
                <a:cs typeface="Times New Roman" panose="02020603050405020304" pitchFamily="18" charset="0"/>
              </a:rPr>
              <a:t>ể</a:t>
            </a:r>
            <a:r>
              <a:rPr lang="en-US" spc="4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ự</a:t>
            </a:r>
            <a:r>
              <a:rPr lang="en-US" spc="-5"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pc="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pc="4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độ</a:t>
            </a:r>
            <a:r>
              <a:rPr lang="en-US" spc="4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pc="-5"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pc="195">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môn còn thấp.</a:t>
            </a: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lao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02BFF0F-A2F0-4BE1-92D2-1A8B91149C82}"/>
              </a:ext>
            </a:extLst>
          </p:cNvPr>
          <p:cNvSpPr/>
          <p:nvPr/>
        </p:nvSpPr>
        <p:spPr>
          <a:xfrm>
            <a:off x="379906" y="1970359"/>
            <a:ext cx="6426929" cy="379143"/>
          </a:xfrm>
          <a:prstGeom prst="rect">
            <a:avLst/>
          </a:prstGeom>
        </p:spPr>
        <p:txBody>
          <a:bodyPr wrap="square">
            <a:spAutoFit/>
          </a:bodyPr>
          <a:lstStyle/>
          <a:p>
            <a:pPr algn="just">
              <a:lnSpc>
                <a:spcPct val="112000"/>
              </a:lnSpc>
            </a:pPr>
            <a:r>
              <a:rPr lang="en-US">
                <a:solidFill>
                  <a:schemeClr val="bg1"/>
                </a:solidFill>
                <a:latin typeface="Times New Roman" panose="02020603050405020304" pitchFamily="18" charset="0"/>
                <a:cs typeface="Times New Roman" panose="02020603050405020304" pitchFamily="18" charset="0"/>
              </a:rPr>
              <a:t>- Nguồn lao động dồi dào, tăng nhanh</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E4874FF-056F-43D2-963D-BAD087D0FB31}"/>
              </a:ext>
            </a:extLst>
          </p:cNvPr>
          <p:cNvSpPr txBox="1"/>
          <p:nvPr/>
        </p:nvSpPr>
        <p:spPr>
          <a:xfrm>
            <a:off x="426949" y="3448436"/>
            <a:ext cx="284420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2. Sử dụng lao động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670F00A-9833-4C7A-B64C-5FA342AE7B73}"/>
              </a:ext>
            </a:extLst>
          </p:cNvPr>
          <p:cNvSpPr txBox="1"/>
          <p:nvPr/>
        </p:nvSpPr>
        <p:spPr>
          <a:xfrm>
            <a:off x="283060" y="3788926"/>
            <a:ext cx="11340631" cy="646331"/>
          </a:xfrm>
          <a:prstGeom prst="rect">
            <a:avLst/>
          </a:prstGeom>
          <a:noFill/>
        </p:spPr>
        <p:txBody>
          <a:bodyPr wrap="square">
            <a:spAutoFit/>
          </a:bodyPr>
          <a:lstStyle/>
          <a:p>
            <a:pPr indent="342900"/>
            <a:r>
              <a:rPr lang="en-US">
                <a:solidFill>
                  <a:schemeClr val="bg1"/>
                </a:solidFill>
                <a:latin typeface="Times New Roman" panose="02020603050405020304" pitchFamily="18" charset="0"/>
                <a:cs typeface="Times New Roman" panose="02020603050405020304" pitchFamily="18" charset="0"/>
              </a:rPr>
              <a:t>C</a:t>
            </a:r>
            <a:r>
              <a:rPr lang="vi-VN">
                <a:solidFill>
                  <a:schemeClr val="bg1"/>
                </a:solidFill>
                <a:latin typeface="Times New Roman" panose="02020603050405020304" pitchFamily="18" charset="0"/>
                <a:cs typeface="Times New Roman" panose="02020603050405020304" pitchFamily="18" charset="0"/>
              </a:rPr>
              <a:t>ơ</a:t>
            </a:r>
            <a:r>
              <a:rPr lang="en-US">
                <a:solidFill>
                  <a:schemeClr val="bg1"/>
                </a:solidFill>
                <a:latin typeface="Times New Roman" panose="02020603050405020304" pitchFamily="18" charset="0"/>
                <a:cs typeface="Times New Roman" panose="02020603050405020304" pitchFamily="18" charset="0"/>
              </a:rPr>
              <a:t> cấu lao động trong các ngành kinh tế thay đổi theo h</a:t>
            </a:r>
            <a:r>
              <a:rPr lang="vi-VN">
                <a:solidFill>
                  <a:schemeClr val="bg1"/>
                </a:solidFill>
                <a:latin typeface="Times New Roman" panose="02020603050405020304" pitchFamily="18" charset="0"/>
                <a:cs typeface="Times New Roman" panose="02020603050405020304" pitchFamily="18" charset="0"/>
              </a:rPr>
              <a:t>ư</a:t>
            </a:r>
            <a:r>
              <a:rPr lang="en-US">
                <a:solidFill>
                  <a:schemeClr val="bg1"/>
                </a:solidFill>
                <a:latin typeface="Times New Roman" panose="02020603050405020304" pitchFamily="18" charset="0"/>
                <a:cs typeface="Times New Roman" panose="02020603050405020304" pitchFamily="18" charset="0"/>
              </a:rPr>
              <a:t>ớng tích cực (tăng tỉ lệ lđ trong ngành CN-XD và dịch vụ, giảm tỉ lệ lđ trong ngành N</a:t>
            </a:r>
            <a:r>
              <a:rPr lang="vi-VN">
                <a:solidFill>
                  <a:schemeClr val="bg1"/>
                </a:solidFill>
                <a:latin typeface="Times New Roman" panose="02020603050405020304" pitchFamily="18" charset="0"/>
                <a:cs typeface="Times New Roman" panose="02020603050405020304" pitchFamily="18" charset="0"/>
              </a:rPr>
              <a:t>ông </a:t>
            </a:r>
            <a:r>
              <a:rPr lang="en-US">
                <a:solidFill>
                  <a:schemeClr val="bg1"/>
                </a:solidFill>
                <a:latin typeface="Times New Roman" panose="02020603050405020304" pitchFamily="18" charset="0"/>
                <a:cs typeface="Times New Roman" panose="02020603050405020304" pitchFamily="18" charset="0"/>
              </a:rPr>
              <a:t>–L</a:t>
            </a:r>
            <a:r>
              <a:rPr lang="vi-VN">
                <a:solidFill>
                  <a:schemeClr val="bg1"/>
                </a:solidFill>
                <a:latin typeface="Times New Roman" panose="02020603050405020304" pitchFamily="18" charset="0"/>
                <a:cs typeface="Times New Roman" panose="02020603050405020304" pitchFamily="18" charset="0"/>
              </a:rPr>
              <a:t>âm </a:t>
            </a:r>
            <a:r>
              <a:rPr lang="en-US">
                <a:solidFill>
                  <a:schemeClr val="bg1"/>
                </a:solidFill>
                <a:latin typeface="Times New Roman" panose="02020603050405020304" pitchFamily="18" charset="0"/>
                <a:cs typeface="Times New Roman" panose="02020603050405020304" pitchFamily="18" charset="0"/>
              </a:rPr>
              <a:t>–N</a:t>
            </a:r>
            <a:r>
              <a:rPr lang="vi-VN">
                <a:solidFill>
                  <a:schemeClr val="bg1"/>
                </a:solidFill>
                <a:latin typeface="Times New Roman" panose="02020603050405020304" pitchFamily="18" charset="0"/>
                <a:cs typeface="Times New Roman" panose="02020603050405020304" pitchFamily="18" charset="0"/>
              </a:rPr>
              <a:t>gư </a:t>
            </a:r>
            <a:r>
              <a:rPr lang="en-US">
                <a:solidFill>
                  <a:schemeClr val="bg1"/>
                </a:solidFill>
                <a:latin typeface="Times New Roman" panose="02020603050405020304" pitchFamily="18" charset="0"/>
                <a:cs typeface="Times New Roman" panose="02020603050405020304" pitchFamily="18" charset="0"/>
              </a:rPr>
              <a:t>N</a:t>
            </a:r>
            <a:r>
              <a:rPr lang="vi-VN">
                <a:solidFill>
                  <a:schemeClr val="bg1"/>
                </a:solidFill>
                <a:latin typeface="Times New Roman" panose="02020603050405020304" pitchFamily="18" charset="0"/>
                <a:cs typeface="Times New Roman" panose="02020603050405020304" pitchFamily="18" charset="0"/>
              </a:rPr>
              <a:t>ghiệp</a:t>
            </a:r>
            <a:r>
              <a:rPr lang="en-US">
                <a:solidFill>
                  <a:schemeClr val="bg1"/>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AC705A4F-23DA-42E6-91E7-EFD8937AAC6E}"/>
              </a:ext>
            </a:extLst>
          </p:cNvPr>
          <p:cNvSpPr txBox="1"/>
          <p:nvPr/>
        </p:nvSpPr>
        <p:spPr>
          <a:xfrm>
            <a:off x="316769" y="4435134"/>
            <a:ext cx="6553201"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II. Vấn đề việc làm</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4DDEF4E-2CBF-44B7-B380-34C3F9B909DB}"/>
              </a:ext>
            </a:extLst>
          </p:cNvPr>
          <p:cNvSpPr txBox="1"/>
          <p:nvPr/>
        </p:nvSpPr>
        <p:spPr>
          <a:xfrm>
            <a:off x="640703" y="4754828"/>
            <a:ext cx="1134063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Việc làm là 1 vấn đề gay gắt ở nước ta:</a:t>
            </a:r>
          </a:p>
        </p:txBody>
      </p:sp>
      <p:sp>
        <p:nvSpPr>
          <p:cNvPr id="28" name="TextBox 27">
            <a:extLst>
              <a:ext uri="{FF2B5EF4-FFF2-40B4-BE49-F238E27FC236}">
                <a16:creationId xmlns:a16="http://schemas.microsoft.com/office/drawing/2014/main" id="{CA2A1B1B-4E02-43D2-8490-83D4CEF04F65}"/>
              </a:ext>
            </a:extLst>
          </p:cNvPr>
          <p:cNvSpPr txBox="1"/>
          <p:nvPr/>
        </p:nvSpPr>
        <p:spPr>
          <a:xfrm>
            <a:off x="680050" y="5021845"/>
            <a:ext cx="3881892" cy="646331"/>
          </a:xfrm>
          <a:prstGeom prst="rect">
            <a:avLst/>
          </a:prstGeom>
          <a:noFill/>
        </p:spPr>
        <p:txBody>
          <a:bodyPr wrap="square">
            <a:spAutoFit/>
          </a:bodyPr>
          <a:lstStyle/>
          <a:p>
            <a:r>
              <a:rPr lang="en-US">
                <a:solidFill>
                  <a:schemeClr val="bg1"/>
                </a:solidFill>
                <a:latin typeface="Times New Roman" panose="02020603050405020304" pitchFamily="18" charset="0"/>
                <a:cs typeface="Times New Roman" panose="02020603050405020304" pitchFamily="18" charset="0"/>
              </a:rPr>
              <a:t>+ Thất nghiệp ở thành thị</a:t>
            </a:r>
          </a:p>
          <a:p>
            <a:r>
              <a:rPr lang="en-US">
                <a:solidFill>
                  <a:schemeClr val="bg1"/>
                </a:solidFill>
                <a:latin typeface="Times New Roman" panose="02020603050405020304" pitchFamily="18" charset="0"/>
                <a:cs typeface="Times New Roman" panose="02020603050405020304" pitchFamily="18" charset="0"/>
              </a:rPr>
              <a:t>+ Thiếu việc làm ở nông thôn. </a:t>
            </a:r>
          </a:p>
        </p:txBody>
      </p:sp>
      <p:sp>
        <p:nvSpPr>
          <p:cNvPr id="29" name="TextBox 28">
            <a:extLst>
              <a:ext uri="{FF2B5EF4-FFF2-40B4-BE49-F238E27FC236}">
                <a16:creationId xmlns:a16="http://schemas.microsoft.com/office/drawing/2014/main" id="{F79CA9FE-3242-4416-A320-B0E3A3341D2F}"/>
              </a:ext>
            </a:extLst>
          </p:cNvPr>
          <p:cNvSpPr txBox="1"/>
          <p:nvPr/>
        </p:nvSpPr>
        <p:spPr>
          <a:xfrm>
            <a:off x="5208328" y="4447713"/>
            <a:ext cx="6935348" cy="1477328"/>
          </a:xfrm>
          <a:prstGeom prst="rect">
            <a:avLst/>
          </a:prstGeom>
          <a:noFill/>
        </p:spPr>
        <p:txBody>
          <a:bodyPr wrap="square">
            <a:spAutoFit/>
          </a:bodyPr>
          <a:lstStyle/>
          <a:p>
            <a:pPr marL="0" marR="0" algn="just">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Giải pháp:</a:t>
            </a:r>
          </a:p>
          <a:p>
            <a:pPr marL="0" marR="0" algn="just">
              <a:spcBef>
                <a:spcPts val="0"/>
              </a:spcBef>
              <a:spcAft>
                <a:spcPts val="0"/>
              </a:spcAft>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 bố lại lao động và dân cư .</a:t>
            </a:r>
            <a:endParaRPr lang="en-US">
              <a:solidFill>
                <a:schemeClr val="bg1"/>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Đa dạng hoạt động kinh tế ở nông thôn </a:t>
            </a:r>
            <a:endParaRPr lang="en-US">
              <a:solidFill>
                <a:schemeClr val="bg1"/>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Phát triển mạnh hoạt đông công nghiệp, dịch vụ ở thành thị.</a:t>
            </a:r>
            <a:endParaRPr lang="en-US">
              <a:solidFill>
                <a:schemeClr val="bg1"/>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Đa dạng hoá các loại hình đào tạo, hướng nghiệp dạy nghề.</a:t>
            </a:r>
            <a:endParaRPr lang="en-US">
              <a:solidFill>
                <a:schemeClr val="bg1"/>
              </a:solidFill>
              <a:effectLst/>
              <a:latin typeface=".VnTime"/>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89A8B07-9ADB-491F-AAE4-E5F383DF0C3C}"/>
              </a:ext>
            </a:extLst>
          </p:cNvPr>
          <p:cNvSpPr txBox="1"/>
          <p:nvPr/>
        </p:nvSpPr>
        <p:spPr>
          <a:xfrm>
            <a:off x="283060" y="5651806"/>
            <a:ext cx="6553201"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III. Chất lượng cuộc sống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40882BE-6410-4237-A4AC-AD67546BC26D}"/>
              </a:ext>
            </a:extLst>
          </p:cNvPr>
          <p:cNvSpPr txBox="1"/>
          <p:nvPr/>
        </p:nvSpPr>
        <p:spPr>
          <a:xfrm>
            <a:off x="599494" y="5971500"/>
            <a:ext cx="9706556" cy="369332"/>
          </a:xfrm>
          <a:prstGeom prst="rect">
            <a:avLst/>
          </a:prstGeom>
          <a:noFill/>
        </p:spPr>
        <p:txBody>
          <a:bodyPr wrap="square">
            <a:spAutoFit/>
          </a:bodyPr>
          <a:lstStyle/>
          <a:p>
            <a:pPr marL="0" marR="0" algn="just">
              <a:spcBef>
                <a:spcPts val="0"/>
              </a:spcBef>
              <a:spcAft>
                <a:spcPts val="0"/>
              </a:spcAf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Ngày càng được cải thiện ( về thu nhập, ytế, nhà ở, phúc lợi xã hội)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8A2E9BA-D1F6-43F3-8EA4-1636FBA4BC37}"/>
              </a:ext>
            </a:extLst>
          </p:cNvPr>
          <p:cNvSpPr txBox="1"/>
          <p:nvPr/>
        </p:nvSpPr>
        <p:spPr>
          <a:xfrm>
            <a:off x="640702" y="6291194"/>
            <a:ext cx="11340631" cy="369332"/>
          </a:xfrm>
          <a:prstGeom prst="rect">
            <a:avLst/>
          </a:prstGeom>
          <a:noFill/>
        </p:spPr>
        <p:txBody>
          <a:bodyPr wrap="square">
            <a:spAutoFit/>
          </a:bodyPr>
          <a:lstStyle/>
          <a:p>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Chất lượng cuộc sống còn chênh lệch giữa các vùng miền và giữa các tầng lớp nhân dân.</a:t>
            </a:r>
            <a:endParaRPr lang="en-US">
              <a:solidFill>
                <a:schemeClr val="bg1"/>
              </a:solidFill>
            </a:endParaRPr>
          </a:p>
        </p:txBody>
      </p:sp>
    </p:spTree>
    <p:extLst>
      <p:ext uri="{BB962C8B-B14F-4D97-AF65-F5344CB8AC3E}">
        <p14:creationId xmlns:p14="http://schemas.microsoft.com/office/powerpoint/2010/main" val="20322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379C3E33-9650-4E89-A4F4-C9C22199FA01}"/>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A9500B8F-D47E-49D1-909B-BF348A9AC6B3}"/>
              </a:ext>
            </a:extLst>
          </p:cNvPr>
          <p:cNvSpPr/>
          <p:nvPr/>
        </p:nvSpPr>
        <p:spPr>
          <a:xfrm>
            <a:off x="384508" y="5336648"/>
            <a:ext cx="11464591" cy="114631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7 IcielBaliho Script" pitchFamily="2" charset="0"/>
              </a:rPr>
              <a:t>Cơ</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cấu</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dân</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số</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theo</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độ</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tuổi</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nước</a:t>
            </a:r>
            <a:r>
              <a:rPr lang="en-US" sz="3600" dirty="0">
                <a:solidFill>
                  <a:schemeClr val="tx1"/>
                </a:solidFill>
                <a:latin typeface="#9Slide07 IcielBaliho Script" pitchFamily="2" charset="0"/>
              </a:rPr>
              <a:t> ta </a:t>
            </a:r>
            <a:r>
              <a:rPr lang="en-US" sz="3600" dirty="0" err="1">
                <a:solidFill>
                  <a:schemeClr val="tx1"/>
                </a:solidFill>
                <a:latin typeface="#9Slide07 IcielBaliho Script" pitchFamily="2" charset="0"/>
              </a:rPr>
              <a:t>có</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thuận</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lợi</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và</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khó</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khăn</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gì</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cho</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phát</a:t>
            </a:r>
            <a:r>
              <a:rPr lang="en-US" sz="3600" dirty="0">
                <a:solidFill>
                  <a:schemeClr val="tx1"/>
                </a:solidFill>
                <a:latin typeface="#9Slide07 IcielBaliho Script" pitchFamily="2" charset="0"/>
              </a:rPr>
              <a:t> </a:t>
            </a:r>
            <a:r>
              <a:rPr lang="en-US" sz="3600" dirty="0" err="1">
                <a:solidFill>
                  <a:schemeClr val="tx1"/>
                </a:solidFill>
                <a:latin typeface="#9Slide07 IcielBaliho Script" pitchFamily="2" charset="0"/>
              </a:rPr>
              <a:t>triển</a:t>
            </a:r>
            <a:r>
              <a:rPr lang="en-US" sz="3600" dirty="0">
                <a:solidFill>
                  <a:schemeClr val="tx1"/>
                </a:solidFill>
                <a:latin typeface="#9Slide07 IcielBaliho Script" pitchFamily="2" charset="0"/>
              </a:rPr>
              <a:t> KT – XH? Giải pháp cho các khó khăn? </a:t>
            </a:r>
          </a:p>
        </p:txBody>
      </p:sp>
      <p:pic>
        <p:nvPicPr>
          <p:cNvPr id="11" name="Picture 2" descr="Cầu lao động (Demand For Labor) là gì? Các yếu tố ảnh hưởng đến cầu lao động">
            <a:extLst>
              <a:ext uri="{FF2B5EF4-FFF2-40B4-BE49-F238E27FC236}">
                <a16:creationId xmlns:a16="http://schemas.microsoft.com/office/drawing/2014/main" id="{1D31A0A9-3AF6-4175-9B13-D6CF663A5A1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8889" b="20139"/>
          <a:stretch/>
        </p:blipFill>
        <p:spPr bwMode="auto">
          <a:xfrm>
            <a:off x="384508" y="288557"/>
            <a:ext cx="257757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th with Mrs. D: Industrial Revolution Presentation with a Smidgen of Math">
            <a:extLst>
              <a:ext uri="{FF2B5EF4-FFF2-40B4-BE49-F238E27FC236}">
                <a16:creationId xmlns:a16="http://schemas.microsoft.com/office/drawing/2014/main"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559" y="1924042"/>
            <a:ext cx="2735002" cy="30375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904EF91-C48C-4D75-B558-23D1FDBC0A6A}"/>
              </a:ext>
            </a:extLst>
          </p:cNvPr>
          <p:cNvSpPr txBox="1">
            <a:spLocks/>
          </p:cNvSpPr>
          <p:nvPr/>
        </p:nvSpPr>
        <p:spPr>
          <a:xfrm>
            <a:off x="3104226" y="455240"/>
            <a:ext cx="4105275" cy="87977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rPr>
              <a:t>CƠ CẤU DÂN SỐ</a:t>
            </a:r>
          </a:p>
        </p:txBody>
      </p:sp>
      <p:sp>
        <p:nvSpPr>
          <p:cNvPr id="9" name="Title 1">
            <a:extLst>
              <a:ext uri="{FF2B5EF4-FFF2-40B4-BE49-F238E27FC236}">
                <a16:creationId xmlns:a16="http://schemas.microsoft.com/office/drawing/2014/main" id="{9BF75322-7E9D-40C3-9A06-D836DC69E61D}"/>
              </a:ext>
            </a:extLst>
          </p:cNvPr>
          <p:cNvSpPr txBox="1">
            <a:spLocks/>
          </p:cNvSpPr>
          <p:nvPr/>
        </p:nvSpPr>
        <p:spPr>
          <a:xfrm>
            <a:off x="1333169" y="1615471"/>
            <a:ext cx="2267281" cy="617141"/>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t>Thuận</a:t>
            </a:r>
            <a:r>
              <a:rPr lang="en-US" sz="3200" dirty="0"/>
              <a:t> </a:t>
            </a:r>
            <a:r>
              <a:rPr lang="en-US" sz="3200" dirty="0" err="1"/>
              <a:t>lợi</a:t>
            </a:r>
            <a:endParaRPr lang="en-US" sz="3200" dirty="0"/>
          </a:p>
        </p:txBody>
      </p:sp>
      <p:sp>
        <p:nvSpPr>
          <p:cNvPr id="10" name="Title 1">
            <a:extLst>
              <a:ext uri="{FF2B5EF4-FFF2-40B4-BE49-F238E27FC236}">
                <a16:creationId xmlns:a16="http://schemas.microsoft.com/office/drawing/2014/main" id="{7A4B842C-2DD8-44CE-8A10-A45162F121CC}"/>
              </a:ext>
            </a:extLst>
          </p:cNvPr>
          <p:cNvSpPr txBox="1">
            <a:spLocks/>
          </p:cNvSpPr>
          <p:nvPr/>
        </p:nvSpPr>
        <p:spPr>
          <a:xfrm>
            <a:off x="5156864" y="1615471"/>
            <a:ext cx="2267281" cy="617141"/>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KHÓ KHĂN</a:t>
            </a:r>
          </a:p>
        </p:txBody>
      </p:sp>
      <p:pic>
        <p:nvPicPr>
          <p:cNvPr id="1026" name="Picture 2" descr="Notes, Document, Notepad, Office, Reminder, Sticky - Note Paper Transparent  PNG - 608x640 - Free Download on NicePNG">
            <a:extLst>
              <a:ext uri="{FF2B5EF4-FFF2-40B4-BE49-F238E27FC236}">
                <a16:creationId xmlns:a16="http://schemas.microsoft.com/office/drawing/2014/main" id="{2FFD8E82-5D8B-4F9F-89E9-5022D4F203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648" t="3768" r="5060" b="6243"/>
          <a:stretch/>
        </p:blipFill>
        <p:spPr bwMode="auto">
          <a:xfrm>
            <a:off x="881989" y="2229428"/>
            <a:ext cx="2986586" cy="28637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otes, Document, Notepad, Office, Reminder, Sticky - Note Paper Transparent  PNG - 608x640 - Free Download on NicePNG">
            <a:extLst>
              <a:ext uri="{FF2B5EF4-FFF2-40B4-BE49-F238E27FC236}">
                <a16:creationId xmlns:a16="http://schemas.microsoft.com/office/drawing/2014/main" id="{54A87A65-2570-46E9-9BE7-B745CC81F9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648" t="3768" r="5060" b="6243"/>
          <a:stretch/>
        </p:blipFill>
        <p:spPr bwMode="auto">
          <a:xfrm>
            <a:off x="4931892" y="2274025"/>
            <a:ext cx="3086430" cy="28637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B0598EF6-46A7-4BAD-85AE-7730F40405C5}"/>
              </a:ext>
            </a:extLst>
          </p:cNvPr>
          <p:cNvSpPr/>
          <p:nvPr/>
        </p:nvSpPr>
        <p:spPr>
          <a:xfrm>
            <a:off x="1007781" y="2744042"/>
            <a:ext cx="2735002" cy="21055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a:solidFill>
                  <a:schemeClr val="tx1"/>
                </a:solidFill>
                <a:latin typeface="#9Slide07 IcielBaliho Script" pitchFamily="2" charset="0"/>
              </a:rPr>
              <a:t>Lao </a:t>
            </a:r>
            <a:r>
              <a:rPr lang="en-US" sz="2800" dirty="0" err="1">
                <a:solidFill>
                  <a:schemeClr val="tx1"/>
                </a:solidFill>
                <a:latin typeface="#9Slide07 IcielBaliho Script" pitchFamily="2" charset="0"/>
              </a:rPr>
              <a:t>động</a:t>
            </a:r>
            <a:endParaRPr lang="en-US" sz="2800" dirty="0">
              <a:solidFill>
                <a:schemeClr val="tx1"/>
              </a:solidFill>
              <a:latin typeface="#9Slide07 IcielBaliho Script" pitchFamily="2" charset="0"/>
            </a:endParaRPr>
          </a:p>
          <a:p>
            <a:pPr marL="457200" indent="-457200" algn="just">
              <a:buFontTx/>
              <a:buChar char="-"/>
            </a:pPr>
            <a:r>
              <a:rPr lang="en-US" sz="2800" dirty="0">
                <a:solidFill>
                  <a:schemeClr val="tx1"/>
                </a:solidFill>
                <a:latin typeface="#9Slide07 IcielBaliho Script" pitchFamily="2" charset="0"/>
              </a:rPr>
              <a:t>Thu </a:t>
            </a:r>
            <a:r>
              <a:rPr lang="en-US" sz="2800" dirty="0" err="1">
                <a:solidFill>
                  <a:schemeClr val="tx1"/>
                </a:solidFill>
                <a:latin typeface="#9Slide07 IcielBaliho Script" pitchFamily="2" charset="0"/>
              </a:rPr>
              <a:t>hút</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vốn</a:t>
            </a:r>
            <a:endParaRPr lang="en-US" sz="2800" dirty="0">
              <a:solidFill>
                <a:schemeClr val="tx1"/>
              </a:solidFill>
              <a:latin typeface="#9Slide07 IcielBaliho Script" pitchFamily="2" charset="0"/>
            </a:endParaRPr>
          </a:p>
          <a:p>
            <a:pPr marL="457200" indent="-457200" algn="just">
              <a:buFontTx/>
              <a:buChar char="-"/>
            </a:pPr>
            <a:r>
              <a:rPr lang="en-US" sz="2800" dirty="0" err="1">
                <a:solidFill>
                  <a:schemeClr val="tx1"/>
                </a:solidFill>
                <a:latin typeface="#9Slide07 IcielBaliho Script" pitchFamily="2" charset="0"/>
              </a:rPr>
              <a:t>Xuất</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khẩu</a:t>
            </a:r>
            <a:r>
              <a:rPr lang="en-US" sz="2800" dirty="0">
                <a:solidFill>
                  <a:schemeClr val="tx1"/>
                </a:solidFill>
                <a:latin typeface="#9Slide07 IcielBaliho Script" pitchFamily="2" charset="0"/>
              </a:rPr>
              <a:t> LĐ</a:t>
            </a:r>
          </a:p>
          <a:p>
            <a:pPr marL="457200" indent="-457200" algn="just">
              <a:buFontTx/>
              <a:buChar char="-"/>
            </a:pPr>
            <a:r>
              <a:rPr lang="en-US" sz="2800" dirty="0" err="1">
                <a:solidFill>
                  <a:schemeClr val="tx1"/>
                </a:solidFill>
                <a:latin typeface="#9Slide07 IcielBaliho Script" pitchFamily="2" charset="0"/>
              </a:rPr>
              <a:t>Thị</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trường</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lớn</a:t>
            </a:r>
            <a:endParaRPr lang="en-US" sz="2800" dirty="0">
              <a:solidFill>
                <a:schemeClr val="tx1"/>
              </a:solidFill>
              <a:latin typeface="#9Slide07 IcielBaliho Script" pitchFamily="2" charset="0"/>
            </a:endParaRPr>
          </a:p>
        </p:txBody>
      </p:sp>
      <p:sp>
        <p:nvSpPr>
          <p:cNvPr id="15" name="Rectangle: Rounded Corners 14">
            <a:extLst>
              <a:ext uri="{FF2B5EF4-FFF2-40B4-BE49-F238E27FC236}">
                <a16:creationId xmlns:a16="http://schemas.microsoft.com/office/drawing/2014/main" id="{6BC689AD-A1EA-4E54-BED1-9E810046E461}"/>
              </a:ext>
            </a:extLst>
          </p:cNvPr>
          <p:cNvSpPr/>
          <p:nvPr/>
        </p:nvSpPr>
        <p:spPr>
          <a:xfrm>
            <a:off x="4906042" y="2795298"/>
            <a:ext cx="2885408" cy="21055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latin typeface="#9Slide07 IcielBaliho Script" pitchFamily="2" charset="0"/>
              </a:rPr>
              <a:t>Việc</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làm</a:t>
            </a:r>
            <a:endParaRPr lang="en-US" sz="2800" dirty="0">
              <a:solidFill>
                <a:schemeClr val="tx1"/>
              </a:solidFill>
              <a:latin typeface="#9Slide07 IcielBaliho Script" pitchFamily="2" charset="0"/>
            </a:endParaRPr>
          </a:p>
          <a:p>
            <a:pPr marL="457200" indent="-457200" algn="just">
              <a:buFontTx/>
              <a:buChar char="-"/>
            </a:pPr>
            <a:r>
              <a:rPr lang="en-US" sz="2800">
                <a:solidFill>
                  <a:schemeClr val="tx1"/>
                </a:solidFill>
                <a:latin typeface="#9Slide07 IcielBaliho Script" pitchFamily="2" charset="0"/>
              </a:rPr>
              <a:t>CL </a:t>
            </a:r>
            <a:r>
              <a:rPr lang="en-US" sz="2800" dirty="0" err="1">
                <a:solidFill>
                  <a:schemeClr val="tx1"/>
                </a:solidFill>
                <a:latin typeface="#9Slide07 IcielBaliho Script" pitchFamily="2" charset="0"/>
              </a:rPr>
              <a:t>cuộc</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sống</a:t>
            </a:r>
            <a:endParaRPr lang="en-US" sz="2800" dirty="0">
              <a:solidFill>
                <a:schemeClr val="tx1"/>
              </a:solidFill>
              <a:latin typeface="#9Slide07 IcielBaliho Script" pitchFamily="2" charset="0"/>
            </a:endParaRPr>
          </a:p>
          <a:p>
            <a:pPr marL="457200" indent="-457200" algn="just">
              <a:buFontTx/>
              <a:buChar char="-"/>
            </a:pPr>
            <a:r>
              <a:rPr lang="en-US" sz="2800" dirty="0" err="1">
                <a:solidFill>
                  <a:schemeClr val="tx1"/>
                </a:solidFill>
                <a:latin typeface="#9Slide07 IcielBaliho Script" pitchFamily="2" charset="0"/>
              </a:rPr>
              <a:t>Tài</a:t>
            </a:r>
            <a:r>
              <a:rPr lang="en-US" sz="2800" dirty="0">
                <a:solidFill>
                  <a:schemeClr val="tx1"/>
                </a:solidFill>
                <a:latin typeface="#9Slide07 IcielBaliho Script" pitchFamily="2" charset="0"/>
              </a:rPr>
              <a:t> </a:t>
            </a:r>
            <a:r>
              <a:rPr lang="en-US" sz="2800" dirty="0" err="1">
                <a:solidFill>
                  <a:schemeClr val="tx1"/>
                </a:solidFill>
                <a:latin typeface="#9Slide07 IcielBaliho Script" pitchFamily="2" charset="0"/>
              </a:rPr>
              <a:t>nguyên</a:t>
            </a:r>
            <a:r>
              <a:rPr lang="en-US" sz="2800" dirty="0">
                <a:solidFill>
                  <a:schemeClr val="tx1"/>
                </a:solidFill>
                <a:latin typeface="#9Slide07 IcielBaliho Script" pitchFamily="2" charset="0"/>
              </a:rPr>
              <a:t>, MT</a:t>
            </a:r>
          </a:p>
        </p:txBody>
      </p:sp>
    </p:spTree>
    <p:extLst>
      <p:ext uri="{BB962C8B-B14F-4D97-AF65-F5344CB8AC3E}">
        <p14:creationId xmlns:p14="http://schemas.microsoft.com/office/powerpoint/2010/main" val="25800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barn(inVertic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INH SACH DAN SO">
            <a:hlinkClick r:id="" action="ppaction://media"/>
            <a:extLst>
              <a:ext uri="{FF2B5EF4-FFF2-40B4-BE49-F238E27FC236}">
                <a16:creationId xmlns:a16="http://schemas.microsoft.com/office/drawing/2014/main" id="{B1380097-0BE4-45B9-A765-1C877652F941}"/>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32" r="1140"/>
          <a:stretch/>
        </p:blipFill>
        <p:spPr>
          <a:xfrm>
            <a:off x="790575" y="456985"/>
            <a:ext cx="10610850" cy="6113731"/>
          </a:xfrm>
          <a:prstGeom prst="rect">
            <a:avLst/>
          </a:prstGeom>
        </p:spPr>
      </p:pic>
      <p:sp>
        <p:nvSpPr>
          <p:cNvPr id="10" name="Rectangle: Rounded Corners 9">
            <a:extLst>
              <a:ext uri="{FF2B5EF4-FFF2-40B4-BE49-F238E27FC236}">
                <a16:creationId xmlns:a16="http://schemas.microsoft.com/office/drawing/2014/main" id="{174DE418-CBED-4F40-BECD-50BFB457B0C6}"/>
              </a:ext>
            </a:extLst>
          </p:cNvPr>
          <p:cNvSpPr/>
          <p:nvPr/>
        </p:nvSpPr>
        <p:spPr>
          <a:xfrm>
            <a:off x="708359" y="-62337"/>
            <a:ext cx="7149766" cy="464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bg1"/>
                </a:solidFill>
                <a:latin typeface="#9Slide07 IcielBaliho Script" pitchFamily="2" charset="0"/>
              </a:rPr>
              <a:t>Nhắc</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lại</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nội</a:t>
            </a:r>
            <a:r>
              <a:rPr lang="en-US" sz="3200" dirty="0">
                <a:solidFill>
                  <a:schemeClr val="bg1"/>
                </a:solidFill>
                <a:latin typeface="#9Slide07 IcielBaliho Script" pitchFamily="2" charset="0"/>
              </a:rPr>
              <a:t> dung </a:t>
            </a:r>
            <a:r>
              <a:rPr lang="en-US" sz="3200" dirty="0" err="1">
                <a:solidFill>
                  <a:schemeClr val="bg1"/>
                </a:solidFill>
                <a:latin typeface="#9Slide07 IcielBaliho Script" pitchFamily="2" charset="0"/>
              </a:rPr>
              <a:t>chính</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của</a:t>
            </a:r>
            <a:r>
              <a:rPr lang="en-US" sz="3200" dirty="0">
                <a:solidFill>
                  <a:schemeClr val="bg1"/>
                </a:solidFill>
                <a:latin typeface="#9Slide07 IcielBaliho Script" pitchFamily="2" charset="0"/>
              </a:rPr>
              <a:t> video</a:t>
            </a:r>
          </a:p>
        </p:txBody>
      </p:sp>
    </p:spTree>
    <p:extLst>
      <p:ext uri="{BB962C8B-B14F-4D97-AF65-F5344CB8AC3E}">
        <p14:creationId xmlns:p14="http://schemas.microsoft.com/office/powerpoint/2010/main" val="460430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67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4975" y="3243263"/>
            <a:ext cx="184150" cy="366712"/>
          </a:xfrm>
          <a:prstGeom prst="rect">
            <a:avLst/>
          </a:prstGeom>
          <a:noFill/>
          <a:ln w="9525">
            <a:noFill/>
            <a:miter lim="800000"/>
            <a:headEnd/>
            <a:tailEnd/>
          </a:ln>
          <a:effectLst/>
        </p:spPr>
        <p:txBody>
          <a:bodyPr wrap="none">
            <a:spAutoFit/>
          </a:bodyPr>
          <a:lstStyle/>
          <a:p>
            <a:pPr algn="r" eaLnBrk="1" hangingPunct="1">
              <a:defRPr/>
            </a:pPr>
            <a:endParaRPr lang="en-US"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92869" y="1516063"/>
            <a:ext cx="11641931"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750094" y="2635624"/>
            <a:ext cx="10984706"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mới -  bài 6 Sự phát triển nền kinh tế Việt Nam</a:t>
            </a:r>
            <a:endPar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668822" y="118293"/>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834954"/>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707">
        <p15:prstTrans prst="pageCurlDouble"/>
      </p:transition>
    </mc:Choice>
    <mc:Fallback xmlns="">
      <p:transition spd="slow" advTm="2070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A165-B4E1-401A-A223-2D286B645D49}"/>
              </a:ext>
            </a:extLst>
          </p:cNvPr>
          <p:cNvSpPr>
            <a:spLocks noGrp="1"/>
          </p:cNvSpPr>
          <p:nvPr>
            <p:ph type="ctrTitle"/>
          </p:nvPr>
        </p:nvSpPr>
        <p:spPr>
          <a:xfrm>
            <a:off x="704850" y="246063"/>
            <a:ext cx="10382249" cy="2387600"/>
          </a:xfrm>
        </p:spPr>
        <p:txBody>
          <a:bodyPr anchor="ctr">
            <a:noAutofit/>
          </a:bodyPr>
          <a:lstStyle/>
          <a:p>
            <a:pPr>
              <a:lnSpc>
                <a:spcPct val="120000"/>
              </a:lnSpc>
            </a:pPr>
            <a:r>
              <a:rPr lang="vi-VN" sz="4400" dirty="0">
                <a:solidFill>
                  <a:srgbClr val="002060"/>
                </a:solidFill>
              </a:rPr>
              <a:t>TIẾT 5 - </a:t>
            </a:r>
            <a:r>
              <a:rPr lang="en-US" sz="4400" dirty="0">
                <a:solidFill>
                  <a:srgbClr val="002060"/>
                </a:solidFill>
              </a:rPr>
              <a:t>BÀI 5</a:t>
            </a:r>
            <a:r>
              <a:rPr lang="vi-VN" sz="4400" dirty="0">
                <a:solidFill>
                  <a:srgbClr val="002060"/>
                </a:solidFill>
              </a:rPr>
              <a:t>: </a:t>
            </a:r>
            <a:r>
              <a:rPr lang="en-US" sz="4400" dirty="0">
                <a:solidFill>
                  <a:srgbClr val="FF0000"/>
                </a:solidFill>
              </a:rPr>
              <a:t>THỰC HÀNH</a:t>
            </a:r>
            <a:br>
              <a:rPr lang="en-US" sz="4400" dirty="0">
                <a:solidFill>
                  <a:srgbClr val="FF0000"/>
                </a:solidFill>
              </a:rPr>
            </a:br>
            <a:r>
              <a:rPr lang="en-US" sz="4400" dirty="0">
                <a:solidFill>
                  <a:srgbClr val="FF0000"/>
                </a:solidFill>
              </a:rPr>
              <a:t>PHÂN TÍCH VÀ SO SÁNH THÁP DÂN </a:t>
            </a:r>
            <a:r>
              <a:rPr lang="en-US" sz="4400">
                <a:solidFill>
                  <a:srgbClr val="FF0000"/>
                </a:solidFill>
              </a:rPr>
              <a:t>SỐ</a:t>
            </a:r>
            <a:r>
              <a:rPr lang="vi-VN" sz="4400">
                <a:solidFill>
                  <a:srgbClr val="FF0000"/>
                </a:solidFill>
              </a:rPr>
              <a:t> </a:t>
            </a:r>
            <a:r>
              <a:rPr lang="en-US" sz="4400">
                <a:solidFill>
                  <a:srgbClr val="FF0000"/>
                </a:solidFill>
              </a:rPr>
              <a:t> NĂM 1989 VÀ NĂM 1999</a:t>
            </a:r>
            <a:endParaRPr lang="en-US" sz="4400" dirty="0">
              <a:solidFill>
                <a:srgbClr val="FF0000"/>
              </a:solidFill>
            </a:endParaRPr>
          </a:p>
        </p:txBody>
      </p:sp>
      <p:pic>
        <p:nvPicPr>
          <p:cNvPr id="4" name="Picture 2" descr="Chuyên gia cảnh báo, Việt Nam chỉ còn 18 năm dân số vàng - VietNamNet">
            <a:extLst>
              <a:ext uri="{FF2B5EF4-FFF2-40B4-BE49-F238E27FC236}">
                <a16:creationId xmlns:a16="http://schemas.microsoft.com/office/drawing/2014/main" id="{76C99F93-77F8-40FE-8F12-305679956D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0815" y="2697963"/>
            <a:ext cx="8110369" cy="40957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id="{AEC1255B-13CF-4508-B496-18E75E4F1370}"/>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730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FBB5-F8F4-4B47-94DA-A9EB222A3E38}"/>
              </a:ext>
            </a:extLst>
          </p:cNvPr>
          <p:cNvSpPr>
            <a:spLocks noGrp="1"/>
          </p:cNvSpPr>
          <p:nvPr>
            <p:ph type="title"/>
          </p:nvPr>
        </p:nvSpPr>
        <p:spPr>
          <a:xfrm>
            <a:off x="838200" y="365125"/>
            <a:ext cx="10515600" cy="1631758"/>
          </a:xfrm>
        </p:spPr>
        <p:txBody>
          <a:bodyPr>
            <a:normAutofit/>
          </a:bodyPr>
          <a:lstStyle/>
          <a:p>
            <a:pPr algn="ctr">
              <a:lnSpc>
                <a:spcPct val="120000"/>
              </a:lnSpc>
            </a:pPr>
            <a:r>
              <a:rPr lang="en-US" dirty="0">
                <a:solidFill>
                  <a:srgbClr val="FF0000"/>
                </a:solidFill>
              </a:rPr>
              <a:t>KHỞI ĐỘNG</a:t>
            </a:r>
            <a:br>
              <a:rPr lang="en-US" dirty="0"/>
            </a:br>
            <a:r>
              <a:rPr lang="en-US" dirty="0" err="1"/>
              <a:t>Tại</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điều</a:t>
            </a:r>
            <a:r>
              <a:rPr lang="en-US" dirty="0"/>
              <a:t> </a:t>
            </a:r>
            <a:r>
              <a:rPr lang="en-US" dirty="0" err="1"/>
              <a:t>tra</a:t>
            </a:r>
            <a:r>
              <a:rPr lang="en-US" dirty="0"/>
              <a:t> </a:t>
            </a:r>
            <a:r>
              <a:rPr lang="en-US" dirty="0" err="1"/>
              <a:t>dân</a:t>
            </a:r>
            <a:r>
              <a:rPr lang="en-US" dirty="0"/>
              <a:t> </a:t>
            </a:r>
            <a:r>
              <a:rPr lang="en-US" dirty="0" err="1"/>
              <a:t>số</a:t>
            </a:r>
            <a:r>
              <a:rPr lang="en-US" dirty="0"/>
              <a:t>?</a:t>
            </a:r>
          </a:p>
        </p:txBody>
      </p:sp>
      <p:sp>
        <p:nvSpPr>
          <p:cNvPr id="4" name="Oval 3">
            <a:extLst>
              <a:ext uri="{FF2B5EF4-FFF2-40B4-BE49-F238E27FC236}">
                <a16:creationId xmlns:a16="http://schemas.microsoft.com/office/drawing/2014/main" id="{BAFC2DED-CF3C-49A2-9576-1884BC60C44C}"/>
              </a:ext>
            </a:extLst>
          </p:cNvPr>
          <p:cNvSpPr/>
          <p:nvPr/>
        </p:nvSpPr>
        <p:spPr>
          <a:xfrm>
            <a:off x="962025" y="2257425"/>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mj-lt"/>
              </a:rPr>
              <a:t>10</a:t>
            </a:r>
          </a:p>
        </p:txBody>
      </p:sp>
      <p:sp>
        <p:nvSpPr>
          <p:cNvPr id="5" name="Rectangle: Rounded Corners 4">
            <a:extLst>
              <a:ext uri="{FF2B5EF4-FFF2-40B4-BE49-F238E27FC236}">
                <a16:creationId xmlns:a16="http://schemas.microsoft.com/office/drawing/2014/main" id="{AFDC43BA-A512-4C21-961D-A97DA67AF519}"/>
              </a:ext>
            </a:extLst>
          </p:cNvPr>
          <p:cNvSpPr/>
          <p:nvPr/>
        </p:nvSpPr>
        <p:spPr>
          <a:xfrm>
            <a:off x="1209675" y="5624512"/>
            <a:ext cx="2952750" cy="6667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Số</a:t>
            </a:r>
            <a:r>
              <a:rPr lang="en-US" sz="2400" b="1" dirty="0">
                <a:solidFill>
                  <a:srgbClr val="C00000"/>
                </a:solidFill>
              </a:rPr>
              <a:t> </a:t>
            </a:r>
            <a:r>
              <a:rPr lang="en-US" sz="2400" b="1" dirty="0" err="1">
                <a:solidFill>
                  <a:srgbClr val="C00000"/>
                </a:solidFill>
              </a:rPr>
              <a:t>năm</a:t>
            </a:r>
            <a:r>
              <a:rPr lang="en-US" sz="2400" b="1" dirty="0">
                <a:solidFill>
                  <a:srgbClr val="C00000"/>
                </a:solidFill>
              </a:rPr>
              <a:t> </a:t>
            </a:r>
            <a:r>
              <a:rPr lang="en-US" sz="2400" b="1" dirty="0" err="1">
                <a:solidFill>
                  <a:srgbClr val="C00000"/>
                </a:solidFill>
              </a:rPr>
              <a:t>điều</a:t>
            </a:r>
            <a:r>
              <a:rPr lang="en-US" sz="2400" b="1" dirty="0">
                <a:solidFill>
                  <a:srgbClr val="C00000"/>
                </a:solidFill>
              </a:rPr>
              <a:t> </a:t>
            </a:r>
            <a:r>
              <a:rPr lang="en-US" sz="2400" b="1" dirty="0" err="1">
                <a:solidFill>
                  <a:srgbClr val="C00000"/>
                </a:solidFill>
              </a:rPr>
              <a:t>tra</a:t>
            </a:r>
            <a:r>
              <a:rPr lang="en-US" sz="2400" b="1" dirty="0">
                <a:solidFill>
                  <a:srgbClr val="C00000"/>
                </a:solidFill>
              </a:rPr>
              <a:t>/</a:t>
            </a:r>
            <a:r>
              <a:rPr lang="en-US" sz="2400" b="1" dirty="0" err="1">
                <a:solidFill>
                  <a:srgbClr val="C00000"/>
                </a:solidFill>
              </a:rPr>
              <a:t>lần</a:t>
            </a:r>
            <a:endParaRPr lang="en-US" sz="2400" b="1" dirty="0">
              <a:solidFill>
                <a:srgbClr val="C00000"/>
              </a:solidFill>
            </a:endParaRPr>
          </a:p>
        </p:txBody>
      </p:sp>
      <p:sp>
        <p:nvSpPr>
          <p:cNvPr id="7" name="Oval 6">
            <a:extLst>
              <a:ext uri="{FF2B5EF4-FFF2-40B4-BE49-F238E27FC236}">
                <a16:creationId xmlns:a16="http://schemas.microsoft.com/office/drawing/2014/main" id="{B90FC0FE-722D-49E1-8CD0-EDF54895BC95}"/>
              </a:ext>
            </a:extLst>
          </p:cNvPr>
          <p:cNvSpPr/>
          <p:nvPr/>
        </p:nvSpPr>
        <p:spPr>
          <a:xfrm>
            <a:off x="4514850" y="2257425"/>
            <a:ext cx="3124200" cy="312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mj-lt"/>
              </a:rPr>
              <a:t>1/4</a:t>
            </a:r>
          </a:p>
        </p:txBody>
      </p:sp>
      <p:sp>
        <p:nvSpPr>
          <p:cNvPr id="8" name="Rectangle: Rounded Corners 7">
            <a:extLst>
              <a:ext uri="{FF2B5EF4-FFF2-40B4-BE49-F238E27FC236}">
                <a16:creationId xmlns:a16="http://schemas.microsoft.com/office/drawing/2014/main" id="{058D0C68-EEB9-4BB3-8DFB-73CE9434B0D3}"/>
              </a:ext>
            </a:extLst>
          </p:cNvPr>
          <p:cNvSpPr/>
          <p:nvPr/>
        </p:nvSpPr>
        <p:spPr>
          <a:xfrm>
            <a:off x="4753989" y="5624512"/>
            <a:ext cx="2952750" cy="6667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Ngày</a:t>
            </a:r>
            <a:r>
              <a:rPr lang="en-US" sz="2400" b="1" dirty="0">
                <a:solidFill>
                  <a:srgbClr val="C00000"/>
                </a:solidFill>
              </a:rPr>
              <a:t> </a:t>
            </a:r>
            <a:r>
              <a:rPr lang="en-US" sz="2400" b="1" dirty="0" err="1">
                <a:solidFill>
                  <a:srgbClr val="C00000"/>
                </a:solidFill>
              </a:rPr>
              <a:t>công</a:t>
            </a:r>
            <a:r>
              <a:rPr lang="en-US" sz="2400" b="1" dirty="0">
                <a:solidFill>
                  <a:srgbClr val="C00000"/>
                </a:solidFill>
              </a:rPr>
              <a:t> </a:t>
            </a:r>
            <a:r>
              <a:rPr lang="en-US" sz="2400" b="1" dirty="0" err="1">
                <a:solidFill>
                  <a:srgbClr val="C00000"/>
                </a:solidFill>
              </a:rPr>
              <a:t>bố</a:t>
            </a:r>
            <a:r>
              <a:rPr lang="en-US" sz="2400" b="1" dirty="0">
                <a:solidFill>
                  <a:srgbClr val="C00000"/>
                </a:solidFill>
              </a:rPr>
              <a:t> </a:t>
            </a:r>
            <a:r>
              <a:rPr lang="en-US" sz="2400" b="1" dirty="0" err="1">
                <a:solidFill>
                  <a:srgbClr val="C00000"/>
                </a:solidFill>
              </a:rPr>
              <a:t>dân</a:t>
            </a:r>
            <a:r>
              <a:rPr lang="en-US" sz="2400" b="1" dirty="0">
                <a:solidFill>
                  <a:srgbClr val="C00000"/>
                </a:solidFill>
              </a:rPr>
              <a:t> </a:t>
            </a:r>
            <a:r>
              <a:rPr lang="en-US" sz="2400" b="1" dirty="0" err="1">
                <a:solidFill>
                  <a:srgbClr val="C00000"/>
                </a:solidFill>
              </a:rPr>
              <a:t>số</a:t>
            </a:r>
            <a:endParaRPr lang="en-US" sz="2400" b="1" dirty="0">
              <a:solidFill>
                <a:srgbClr val="C00000"/>
              </a:solidFill>
            </a:endParaRPr>
          </a:p>
        </p:txBody>
      </p:sp>
      <p:pic>
        <p:nvPicPr>
          <p:cNvPr id="1028" name="Picture 4">
            <a:extLst>
              <a:ext uri="{FF2B5EF4-FFF2-40B4-BE49-F238E27FC236}">
                <a16:creationId xmlns:a16="http://schemas.microsoft.com/office/drawing/2014/main" id="{8575E655-25B6-4C32-8737-84E463DB91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067675" y="2563621"/>
            <a:ext cx="3463923" cy="22084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452A4BF-65FD-4F36-B24B-5DB9220A51C8}"/>
              </a:ext>
            </a:extLst>
          </p:cNvPr>
          <p:cNvSpPr/>
          <p:nvPr/>
        </p:nvSpPr>
        <p:spPr>
          <a:xfrm>
            <a:off x="8596312" y="5559808"/>
            <a:ext cx="2952750" cy="6667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Cơ</a:t>
            </a:r>
            <a:r>
              <a:rPr lang="en-US" sz="2400" b="1" dirty="0">
                <a:solidFill>
                  <a:srgbClr val="C00000"/>
                </a:solidFill>
              </a:rPr>
              <a:t> </a:t>
            </a:r>
            <a:r>
              <a:rPr lang="en-US" sz="2400" b="1" dirty="0" err="1">
                <a:solidFill>
                  <a:srgbClr val="C00000"/>
                </a:solidFill>
              </a:rPr>
              <a:t>sở</a:t>
            </a:r>
            <a:r>
              <a:rPr lang="en-US" sz="2400" b="1" dirty="0">
                <a:solidFill>
                  <a:srgbClr val="C00000"/>
                </a:solidFill>
              </a:rPr>
              <a:t> </a:t>
            </a:r>
            <a:r>
              <a:rPr lang="en-US" sz="2400" b="1" dirty="0" err="1">
                <a:solidFill>
                  <a:srgbClr val="C00000"/>
                </a:solidFill>
              </a:rPr>
              <a:t>nghiên</a:t>
            </a:r>
            <a:r>
              <a:rPr lang="en-US" sz="2400" b="1" dirty="0">
                <a:solidFill>
                  <a:srgbClr val="C00000"/>
                </a:solidFill>
              </a:rPr>
              <a:t> </a:t>
            </a:r>
            <a:r>
              <a:rPr lang="en-US" sz="2400" b="1" dirty="0" err="1">
                <a:solidFill>
                  <a:srgbClr val="C00000"/>
                </a:solidFill>
              </a:rPr>
              <a:t>cứu</a:t>
            </a:r>
            <a:r>
              <a:rPr lang="en-US" sz="2400" b="1" dirty="0">
                <a:solidFill>
                  <a:srgbClr val="C00000"/>
                </a:solidFill>
              </a:rPr>
              <a:t> </a:t>
            </a:r>
            <a:r>
              <a:rPr lang="en-US" sz="2400" b="1" dirty="0" err="1">
                <a:solidFill>
                  <a:srgbClr val="C00000"/>
                </a:solidFill>
              </a:rPr>
              <a:t>và</a:t>
            </a:r>
            <a:r>
              <a:rPr lang="en-US" sz="2400" b="1" dirty="0">
                <a:solidFill>
                  <a:srgbClr val="C00000"/>
                </a:solidFill>
              </a:rPr>
              <a:t> </a:t>
            </a:r>
            <a:r>
              <a:rPr lang="en-US" sz="2400" b="1" dirty="0" err="1">
                <a:solidFill>
                  <a:srgbClr val="C00000"/>
                </a:solidFill>
              </a:rPr>
              <a:t>hoạch</a:t>
            </a:r>
            <a:r>
              <a:rPr lang="en-US" sz="2400" b="1" dirty="0">
                <a:solidFill>
                  <a:srgbClr val="C00000"/>
                </a:solidFill>
              </a:rPr>
              <a:t> </a:t>
            </a:r>
            <a:r>
              <a:rPr lang="en-US" sz="2400" b="1" dirty="0" err="1">
                <a:solidFill>
                  <a:srgbClr val="C00000"/>
                </a:solidFill>
              </a:rPr>
              <a:t>định</a:t>
            </a:r>
            <a:r>
              <a:rPr lang="en-US" sz="2400" b="1" dirty="0">
                <a:solidFill>
                  <a:srgbClr val="C00000"/>
                </a:solidFill>
              </a:rPr>
              <a:t> </a:t>
            </a:r>
            <a:r>
              <a:rPr lang="en-US" sz="2400" b="1" dirty="0" err="1">
                <a:solidFill>
                  <a:srgbClr val="C00000"/>
                </a:solidFill>
              </a:rPr>
              <a:t>chiến</a:t>
            </a:r>
            <a:r>
              <a:rPr lang="en-US" sz="2400" b="1" dirty="0">
                <a:solidFill>
                  <a:srgbClr val="C00000"/>
                </a:solidFill>
              </a:rPr>
              <a:t> </a:t>
            </a:r>
            <a:r>
              <a:rPr lang="en-US" sz="2400" b="1" dirty="0" err="1">
                <a:solidFill>
                  <a:srgbClr val="C00000"/>
                </a:solidFill>
              </a:rPr>
              <a:t>lược</a:t>
            </a:r>
            <a:r>
              <a:rPr lang="en-US" sz="2400" b="1" dirty="0">
                <a:solidFill>
                  <a:srgbClr val="C00000"/>
                </a:solidFill>
              </a:rPr>
              <a:t> </a:t>
            </a:r>
            <a:r>
              <a:rPr lang="en-US" sz="2400" b="1" dirty="0" err="1">
                <a:solidFill>
                  <a:srgbClr val="C00000"/>
                </a:solidFill>
              </a:rPr>
              <a:t>quốc</a:t>
            </a:r>
            <a:r>
              <a:rPr lang="en-US" sz="2400" b="1" dirty="0">
                <a:solidFill>
                  <a:srgbClr val="C00000"/>
                </a:solidFill>
              </a:rPr>
              <a:t> </a:t>
            </a:r>
            <a:r>
              <a:rPr lang="en-US" sz="2400" b="1" dirty="0" err="1">
                <a:solidFill>
                  <a:srgbClr val="C00000"/>
                </a:solidFill>
              </a:rPr>
              <a:t>gia</a:t>
            </a:r>
            <a:endParaRPr lang="en-US" sz="2400" b="1" dirty="0">
              <a:solidFill>
                <a:srgbClr val="C00000"/>
              </a:solidFill>
            </a:endParaRPr>
          </a:p>
        </p:txBody>
      </p:sp>
      <p:sp>
        <p:nvSpPr>
          <p:cNvPr id="11" name="Frame 10">
            <a:extLst>
              <a:ext uri="{FF2B5EF4-FFF2-40B4-BE49-F238E27FC236}">
                <a16:creationId xmlns:a16="http://schemas.microsoft.com/office/drawing/2014/main" id="{14451163-E145-4F84-BC63-DB2BC8C369C6}"/>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7158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169" name="Group 257">
            <a:extLst>
              <a:ext uri="{FF2B5EF4-FFF2-40B4-BE49-F238E27FC236}">
                <a16:creationId xmlns:a16="http://schemas.microsoft.com/office/drawing/2014/main" id="{BF5DDCD3-39A8-49D5-87EC-34F4EA3A1568}"/>
              </a:ext>
            </a:extLst>
          </p:cNvPr>
          <p:cNvGraphicFramePr>
            <a:graphicFrameLocks noGrp="1"/>
          </p:cNvGraphicFramePr>
          <p:nvPr>
            <p:extLst>
              <p:ext uri="{D42A27DB-BD31-4B8C-83A1-F6EECF244321}">
                <p14:modId xmlns:p14="http://schemas.microsoft.com/office/powerpoint/2010/main" val="1201798315"/>
              </p:ext>
            </p:extLst>
          </p:nvPr>
        </p:nvGraphicFramePr>
        <p:xfrm>
          <a:off x="0" y="3681889"/>
          <a:ext cx="12196916" cy="3176111"/>
        </p:xfrm>
        <a:graphic>
          <a:graphicData uri="http://schemas.openxmlformats.org/drawingml/2006/table">
            <a:tbl>
              <a:tblPr/>
              <a:tblGrid>
                <a:gridCol w="1327355">
                  <a:extLst>
                    <a:ext uri="{9D8B030D-6E8A-4147-A177-3AD203B41FA5}">
                      <a16:colId xmlns:a16="http://schemas.microsoft.com/office/drawing/2014/main" val="20000"/>
                    </a:ext>
                  </a:extLst>
                </a:gridCol>
                <a:gridCol w="1489587">
                  <a:extLst>
                    <a:ext uri="{9D8B030D-6E8A-4147-A177-3AD203B41FA5}">
                      <a16:colId xmlns:a16="http://schemas.microsoft.com/office/drawing/2014/main" val="20001"/>
                    </a:ext>
                  </a:extLst>
                </a:gridCol>
                <a:gridCol w="1928053">
                  <a:extLst>
                    <a:ext uri="{9D8B030D-6E8A-4147-A177-3AD203B41FA5}">
                      <a16:colId xmlns:a16="http://schemas.microsoft.com/office/drawing/2014/main" val="20002"/>
                    </a:ext>
                  </a:extLst>
                </a:gridCol>
                <a:gridCol w="2130278">
                  <a:extLst>
                    <a:ext uri="{9D8B030D-6E8A-4147-A177-3AD203B41FA5}">
                      <a16:colId xmlns:a16="http://schemas.microsoft.com/office/drawing/2014/main" val="20004"/>
                    </a:ext>
                  </a:extLst>
                </a:gridCol>
                <a:gridCol w="2026508">
                  <a:extLst>
                    <a:ext uri="{9D8B030D-6E8A-4147-A177-3AD203B41FA5}">
                      <a16:colId xmlns:a16="http://schemas.microsoft.com/office/drawing/2014/main" val="2985536950"/>
                    </a:ext>
                  </a:extLst>
                </a:gridCol>
                <a:gridCol w="3295135">
                  <a:extLst>
                    <a:ext uri="{9D8B030D-6E8A-4147-A177-3AD203B41FA5}">
                      <a16:colId xmlns:a16="http://schemas.microsoft.com/office/drawing/2014/main" val="3318803770"/>
                    </a:ext>
                  </a:extLst>
                </a:gridCol>
              </a:tblGrid>
              <a:tr h="397228">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Năm</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yếu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w="12700" cap="flat" cmpd="sng" algn="ctr">
                      <a:solidFill>
                        <a:srgbClr val="000000"/>
                      </a:solidFill>
                      <a:prstDash val="solid"/>
                      <a:round/>
                      <a:headEnd type="none" w="med" len="med"/>
                      <a:tailEnd type="none" w="med" len="med"/>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Năm </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1989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Năm 1999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Nhận xét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Giải thích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11183">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dạng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tháp</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just"/>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Cơ cấu dân số theo nhóm tuổi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 – 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79631">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15 – 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0">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60 trở lên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94788068"/>
                  </a:ext>
                </a:extLst>
              </a:tr>
              <a:tr h="558833">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Tỉ số phụ thuộc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endParaRPr lang="en-US" sz="1800" b="0" kern="1200">
                        <a:solidFill>
                          <a:schemeClr val="tx1"/>
                        </a:solidFill>
                        <a:effectLst/>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13354" name="Picture 42" descr="Địa lí 9 Bài 5: Thực hành Phân tích và so sánh tháp dân số năm 1989 và năm  1999 - Học Điện Tử">
            <a:extLst>
              <a:ext uri="{FF2B5EF4-FFF2-40B4-BE49-F238E27FC236}">
                <a16:creationId xmlns:a16="http://schemas.microsoft.com/office/drawing/2014/main" id="{7BE5613B-776C-4D83-8843-B558983F9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638" y="-24714"/>
            <a:ext cx="8666964" cy="24140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346424-4A6A-4E2F-BFDF-8D846E738079}"/>
              </a:ext>
            </a:extLst>
          </p:cNvPr>
          <p:cNvSpPr txBox="1"/>
          <p:nvPr/>
        </p:nvSpPr>
        <p:spPr>
          <a:xfrm>
            <a:off x="197707" y="2991445"/>
            <a:ext cx="2186368"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Tỉ số phụ thuộc = </a:t>
            </a:r>
          </a:p>
        </p:txBody>
      </p:sp>
      <p:sp>
        <p:nvSpPr>
          <p:cNvPr id="4" name="TextBox 3">
            <a:extLst>
              <a:ext uri="{FF2B5EF4-FFF2-40B4-BE49-F238E27FC236}">
                <a16:creationId xmlns:a16="http://schemas.microsoft.com/office/drawing/2014/main" id="{8638FD00-2D1E-435D-BCCF-7DA8B83AFEAD}"/>
              </a:ext>
            </a:extLst>
          </p:cNvPr>
          <p:cNvSpPr txBox="1"/>
          <p:nvPr/>
        </p:nvSpPr>
        <p:spPr>
          <a:xfrm>
            <a:off x="2347006" y="2710414"/>
            <a:ext cx="560996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Số người độ tuổi 0 -&gt; 14t + Số người trên 60t</a:t>
            </a:r>
          </a:p>
        </p:txBody>
      </p:sp>
      <p:sp>
        <p:nvSpPr>
          <p:cNvPr id="10" name="TextBox 9">
            <a:extLst>
              <a:ext uri="{FF2B5EF4-FFF2-40B4-BE49-F238E27FC236}">
                <a16:creationId xmlns:a16="http://schemas.microsoft.com/office/drawing/2014/main" id="{6D006A45-5DCC-474D-A11E-AA934F9C6417}"/>
              </a:ext>
            </a:extLst>
          </p:cNvPr>
          <p:cNvSpPr txBox="1"/>
          <p:nvPr/>
        </p:nvSpPr>
        <p:spPr>
          <a:xfrm>
            <a:off x="3681534" y="3228945"/>
            <a:ext cx="294090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Số người từ 15 –&gt; 59t</a:t>
            </a:r>
          </a:p>
        </p:txBody>
      </p:sp>
      <p:sp>
        <p:nvSpPr>
          <p:cNvPr id="12" name="TextBox 11">
            <a:extLst>
              <a:ext uri="{FF2B5EF4-FFF2-40B4-BE49-F238E27FC236}">
                <a16:creationId xmlns:a16="http://schemas.microsoft.com/office/drawing/2014/main" id="{3B944ECA-A4DD-4AAF-8E8E-25C7664BFD0E}"/>
              </a:ext>
            </a:extLst>
          </p:cNvPr>
          <p:cNvSpPr txBox="1"/>
          <p:nvPr/>
        </p:nvSpPr>
        <p:spPr>
          <a:xfrm>
            <a:off x="7165363" y="2960667"/>
            <a:ext cx="294090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X 100 </a:t>
            </a:r>
          </a:p>
        </p:txBody>
      </p:sp>
      <p:cxnSp>
        <p:nvCxnSpPr>
          <p:cNvPr id="6" name="Straight Connector 5">
            <a:extLst>
              <a:ext uri="{FF2B5EF4-FFF2-40B4-BE49-F238E27FC236}">
                <a16:creationId xmlns:a16="http://schemas.microsoft.com/office/drawing/2014/main" id="{B9007DC7-8648-4F4A-B1EF-8426E87E9887}"/>
              </a:ext>
            </a:extLst>
          </p:cNvPr>
          <p:cNvCxnSpPr>
            <a:endCxn id="12" idx="1"/>
          </p:cNvCxnSpPr>
          <p:nvPr/>
        </p:nvCxnSpPr>
        <p:spPr>
          <a:xfrm flipV="1">
            <a:off x="2384075" y="3160722"/>
            <a:ext cx="4781288" cy="68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B94E394-FD44-47A0-92DC-1BC52DABED79}"/>
              </a:ext>
            </a:extLst>
          </p:cNvPr>
          <p:cNvSpPr/>
          <p:nvPr/>
        </p:nvSpPr>
        <p:spPr>
          <a:xfrm>
            <a:off x="197707" y="136360"/>
            <a:ext cx="1662624" cy="1702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 phút làm bài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169" name="Group 257">
            <a:extLst>
              <a:ext uri="{FF2B5EF4-FFF2-40B4-BE49-F238E27FC236}">
                <a16:creationId xmlns:a16="http://schemas.microsoft.com/office/drawing/2014/main" id="{BF5DDCD3-39A8-49D5-87EC-34F4EA3A1568}"/>
              </a:ext>
            </a:extLst>
          </p:cNvPr>
          <p:cNvGraphicFramePr>
            <a:graphicFrameLocks noGrp="1"/>
          </p:cNvGraphicFramePr>
          <p:nvPr/>
        </p:nvGraphicFramePr>
        <p:xfrm>
          <a:off x="0" y="2414016"/>
          <a:ext cx="12196916" cy="4443984"/>
        </p:xfrm>
        <a:graphic>
          <a:graphicData uri="http://schemas.openxmlformats.org/drawingml/2006/table">
            <a:tbl>
              <a:tblPr/>
              <a:tblGrid>
                <a:gridCol w="1327355">
                  <a:extLst>
                    <a:ext uri="{9D8B030D-6E8A-4147-A177-3AD203B41FA5}">
                      <a16:colId xmlns:a16="http://schemas.microsoft.com/office/drawing/2014/main" val="20000"/>
                    </a:ext>
                  </a:extLst>
                </a:gridCol>
                <a:gridCol w="1489587">
                  <a:extLst>
                    <a:ext uri="{9D8B030D-6E8A-4147-A177-3AD203B41FA5}">
                      <a16:colId xmlns:a16="http://schemas.microsoft.com/office/drawing/2014/main" val="20001"/>
                    </a:ext>
                  </a:extLst>
                </a:gridCol>
                <a:gridCol w="1413985">
                  <a:extLst>
                    <a:ext uri="{9D8B030D-6E8A-4147-A177-3AD203B41FA5}">
                      <a16:colId xmlns:a16="http://schemas.microsoft.com/office/drawing/2014/main" val="20002"/>
                    </a:ext>
                  </a:extLst>
                </a:gridCol>
                <a:gridCol w="2644346">
                  <a:extLst>
                    <a:ext uri="{9D8B030D-6E8A-4147-A177-3AD203B41FA5}">
                      <a16:colId xmlns:a16="http://schemas.microsoft.com/office/drawing/2014/main" val="20004"/>
                    </a:ext>
                  </a:extLst>
                </a:gridCol>
                <a:gridCol w="2026508">
                  <a:extLst>
                    <a:ext uri="{9D8B030D-6E8A-4147-A177-3AD203B41FA5}">
                      <a16:colId xmlns:a16="http://schemas.microsoft.com/office/drawing/2014/main" val="2985536950"/>
                    </a:ext>
                  </a:extLst>
                </a:gridCol>
                <a:gridCol w="3295135">
                  <a:extLst>
                    <a:ext uri="{9D8B030D-6E8A-4147-A177-3AD203B41FA5}">
                      <a16:colId xmlns:a16="http://schemas.microsoft.com/office/drawing/2014/main" val="3318803770"/>
                    </a:ext>
                  </a:extLst>
                </a:gridCol>
              </a:tblGrid>
              <a:tr h="397228">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Năm</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yếu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w="12700" cap="flat" cmpd="sng" algn="ctr">
                      <a:solidFill>
                        <a:srgbClr val="000000"/>
                      </a:solidFill>
                      <a:prstDash val="solid"/>
                      <a:round/>
                      <a:headEnd type="none" w="med" len="med"/>
                      <a:tailEnd type="none" w="med" len="med"/>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Năm </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1989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Năm 1999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Nhận xét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Giải thích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11183">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dạng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tháp</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lang="en-US" sz="1800" b="0" i="0" kern="1200">
                          <a:solidFill>
                            <a:schemeClr val="tx1"/>
                          </a:solidFill>
                          <a:effectLst/>
                          <a:latin typeface="Times New Roman" panose="02020603050405020304" pitchFamily="18" charset="0"/>
                          <a:ea typeface="+mn-ea"/>
                          <a:cs typeface="Times New Roman" panose="02020603050405020304" pitchFamily="18" charset="0"/>
                        </a:rPr>
                        <a:t>Đáy mở rộng, đỉnh nhọn.</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Đáy mở rộng, đỉnh nhọn, nhưng chân đáy tháp thu hẹp hơn so với năm 1989.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just"/>
                      <a:r>
                        <a:rPr lang="en-US" sz="1800" kern="1200">
                          <a:solidFill>
                            <a:schemeClr val="tx1"/>
                          </a:solidFill>
                          <a:effectLst/>
                          <a:latin typeface="Times New Roman" panose="02020603050405020304" pitchFamily="18" charset="0"/>
                          <a:ea typeface="+mn-ea"/>
                          <a:cs typeface="Times New Roman" panose="02020603050405020304" pitchFamily="18" charset="0"/>
                        </a:rPr>
                        <a:t>Xu hướng cơ cấu dân số trẻ -&gt; cơ cấu dân số già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r>
                        <a:rPr lang="en-US" sz="1800" kern="1200">
                          <a:solidFill>
                            <a:schemeClr val="tx1"/>
                          </a:solidFill>
                          <a:effectLst/>
                          <a:latin typeface="Times New Roman" panose="02020603050405020304" pitchFamily="18" charset="0"/>
                          <a:ea typeface="+mn-ea"/>
                          <a:cs typeface="Times New Roman" panose="02020603050405020304" pitchFamily="18" charset="0"/>
                        </a:rPr>
                        <a:t>Do tỉ lệ sinh giảm, tuổi thọ nâng cao. </a:t>
                      </a: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Cơ cấu dân số theo nhóm tuổi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 – 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39 %</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33.5 %</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Giảm</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5,5 %</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r>
                        <a:rPr lang="en-US" sz="1800" kern="1200">
                          <a:solidFill>
                            <a:schemeClr val="tx1"/>
                          </a:solidFill>
                          <a:effectLst/>
                          <a:latin typeface="Times New Roman" panose="02020603050405020304" pitchFamily="18" charset="0"/>
                          <a:ea typeface="+mn-ea"/>
                          <a:cs typeface="Times New Roman" panose="02020603050405020304" pitchFamily="18" charset="0"/>
                        </a:rPr>
                        <a:t>Do thực hiện tốt chính sách dân số, KHH gia đình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79631">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15 – 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53,8 %</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lang="en-US" sz="1800" b="0" kern="1200">
                          <a:solidFill>
                            <a:schemeClr val="tx1"/>
                          </a:solidFill>
                          <a:effectLst/>
                          <a:latin typeface="Times New Roman" panose="02020603050405020304" pitchFamily="18" charset="0"/>
                          <a:ea typeface="+mn-ea"/>
                          <a:cs typeface="Times New Roman" panose="02020603050405020304" pitchFamily="18" charset="0"/>
                        </a:rPr>
                        <a:t>58,4 %</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Tăng</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4,6 %</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r>
                        <a:rPr lang="en-US" sz="1800" kern="1200">
                          <a:solidFill>
                            <a:schemeClr val="tx1"/>
                          </a:solidFill>
                          <a:effectLst/>
                          <a:latin typeface="Times New Roman" panose="02020603050405020304" pitchFamily="18" charset="0"/>
                          <a:ea typeface="+mn-ea"/>
                          <a:cs typeface="Times New Roman" panose="02020603050405020304" pitchFamily="18" charset="0"/>
                        </a:rPr>
                        <a:t>Do gia tăng dân số hằng năm đã cung cấp thêm nguồn LĐ.</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0">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60 trở lên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7,2 %</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8,1 %</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Tăng</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0,9 %</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r>
                        <a:rPr lang="en-US" sz="1800" kern="1200">
                          <a:solidFill>
                            <a:schemeClr val="tx1"/>
                          </a:solidFill>
                          <a:effectLst/>
                          <a:latin typeface="Times New Roman" panose="02020603050405020304" pitchFamily="18" charset="0"/>
                          <a:ea typeface="+mn-ea"/>
                          <a:cs typeface="Times New Roman" panose="02020603050405020304" pitchFamily="18" charset="0"/>
                        </a:rPr>
                        <a:t>Do tiến bộ y tế, chất lượng cuộc sống được cải thiện.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94788068"/>
                  </a:ext>
                </a:extLst>
              </a:tr>
              <a:tr h="558833">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Tỉ số phụ thuộc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85,8%</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71,2%</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defRPr/>
                      </a:pPr>
                      <a:r>
                        <a:rPr lang="en-US" sz="1800" b="0" kern="1200">
                          <a:solidFill>
                            <a:schemeClr val="tx1"/>
                          </a:solidFill>
                          <a:effectLst/>
                          <a:latin typeface="Times New Roman" panose="02020603050405020304" pitchFamily="18" charset="0"/>
                          <a:ea typeface="+mn-ea"/>
                          <a:cs typeface="Times New Roman" panose="02020603050405020304" pitchFamily="18" charset="0"/>
                        </a:rPr>
                        <a:t>Có giảm nhưng tỉ lệ còn cao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13354" name="Picture 42" descr="Địa lí 9 Bài 5: Thực hành Phân tích và so sánh tháp dân số năm 1989 và năm  1999 - Học Điện Tử">
            <a:extLst>
              <a:ext uri="{FF2B5EF4-FFF2-40B4-BE49-F238E27FC236}">
                <a16:creationId xmlns:a16="http://schemas.microsoft.com/office/drawing/2014/main" id="{7BE5613B-776C-4D83-8843-B558983F9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638" y="-24714"/>
            <a:ext cx="8666964" cy="2414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B60A14-51A7-48CC-87CE-9C69E00B9184}"/>
              </a:ext>
            </a:extLst>
          </p:cNvPr>
          <p:cNvSpPr/>
          <p:nvPr/>
        </p:nvSpPr>
        <p:spPr>
          <a:xfrm>
            <a:off x="2822028" y="3153103"/>
            <a:ext cx="1340069"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08F432-014B-4090-9544-2C3035121FF3}"/>
              </a:ext>
            </a:extLst>
          </p:cNvPr>
          <p:cNvSpPr/>
          <p:nvPr/>
        </p:nvSpPr>
        <p:spPr>
          <a:xfrm>
            <a:off x="4314497" y="3153103"/>
            <a:ext cx="2480441"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BC2969-2D02-4A28-94F9-0B14D05700D9}"/>
              </a:ext>
            </a:extLst>
          </p:cNvPr>
          <p:cNvSpPr/>
          <p:nvPr/>
        </p:nvSpPr>
        <p:spPr>
          <a:xfrm>
            <a:off x="6947338" y="3153103"/>
            <a:ext cx="1865925"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F7C4D9-44B8-4C0A-8B3A-87BB26DB61F8}"/>
              </a:ext>
            </a:extLst>
          </p:cNvPr>
          <p:cNvSpPr/>
          <p:nvPr/>
        </p:nvSpPr>
        <p:spPr>
          <a:xfrm>
            <a:off x="8933793" y="3153103"/>
            <a:ext cx="3258207"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745C0A-7B9F-4D79-BCF9-DBB32C127895}"/>
              </a:ext>
            </a:extLst>
          </p:cNvPr>
          <p:cNvSpPr/>
          <p:nvPr/>
        </p:nvSpPr>
        <p:spPr>
          <a:xfrm>
            <a:off x="2822028" y="4169978"/>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424015-059D-4597-A855-2E5D2F8285C3}"/>
              </a:ext>
            </a:extLst>
          </p:cNvPr>
          <p:cNvSpPr/>
          <p:nvPr/>
        </p:nvSpPr>
        <p:spPr>
          <a:xfrm>
            <a:off x="5201085" y="4078223"/>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67681B-1D1C-4725-8736-B03A526FF329}"/>
              </a:ext>
            </a:extLst>
          </p:cNvPr>
          <p:cNvSpPr/>
          <p:nvPr/>
        </p:nvSpPr>
        <p:spPr>
          <a:xfrm>
            <a:off x="7052273" y="4169978"/>
            <a:ext cx="1587230"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DA3B9D-C0EA-4585-A686-58C40814994A}"/>
              </a:ext>
            </a:extLst>
          </p:cNvPr>
          <p:cNvSpPr/>
          <p:nvPr/>
        </p:nvSpPr>
        <p:spPr>
          <a:xfrm>
            <a:off x="8954559" y="4093164"/>
            <a:ext cx="3166241" cy="63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E2EB64-9F5D-4B67-B895-22A06AD6A1FB}"/>
              </a:ext>
            </a:extLst>
          </p:cNvPr>
          <p:cNvSpPr/>
          <p:nvPr/>
        </p:nvSpPr>
        <p:spPr>
          <a:xfrm>
            <a:off x="2822028" y="4807379"/>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75C705-377C-4CE0-AE92-371AC89B26CE}"/>
              </a:ext>
            </a:extLst>
          </p:cNvPr>
          <p:cNvSpPr/>
          <p:nvPr/>
        </p:nvSpPr>
        <p:spPr>
          <a:xfrm>
            <a:off x="4755931" y="4820779"/>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BDC2E9-1DBA-41AD-BA78-EBAC7B37CC40}"/>
              </a:ext>
            </a:extLst>
          </p:cNvPr>
          <p:cNvSpPr/>
          <p:nvPr/>
        </p:nvSpPr>
        <p:spPr>
          <a:xfrm>
            <a:off x="7136354" y="4820779"/>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3C8638-A699-4DCC-8785-4F27EA7974D4}"/>
              </a:ext>
            </a:extLst>
          </p:cNvPr>
          <p:cNvSpPr/>
          <p:nvPr/>
        </p:nvSpPr>
        <p:spPr>
          <a:xfrm>
            <a:off x="8933793" y="4854918"/>
            <a:ext cx="3258207"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B97BE6-031E-4D87-B395-F722C49163F8}"/>
              </a:ext>
            </a:extLst>
          </p:cNvPr>
          <p:cNvSpPr/>
          <p:nvPr/>
        </p:nvSpPr>
        <p:spPr>
          <a:xfrm>
            <a:off x="2822028" y="5553796"/>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2FEE40-FC61-4638-B82B-17A1E3DDA164}"/>
              </a:ext>
            </a:extLst>
          </p:cNvPr>
          <p:cNvSpPr/>
          <p:nvPr/>
        </p:nvSpPr>
        <p:spPr>
          <a:xfrm>
            <a:off x="4884682" y="5489394"/>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B08A151-350F-40A9-971A-A5C283AF1815}"/>
              </a:ext>
            </a:extLst>
          </p:cNvPr>
          <p:cNvSpPr/>
          <p:nvPr/>
        </p:nvSpPr>
        <p:spPr>
          <a:xfrm>
            <a:off x="7299434" y="5553796"/>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675902-C3E0-4F99-AA83-9DA606982C04}"/>
              </a:ext>
            </a:extLst>
          </p:cNvPr>
          <p:cNvSpPr/>
          <p:nvPr/>
        </p:nvSpPr>
        <p:spPr>
          <a:xfrm>
            <a:off x="9046779" y="5539858"/>
            <a:ext cx="3074021"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F7E51E0-4D96-4796-857F-DD1E3C2ECF47}"/>
              </a:ext>
            </a:extLst>
          </p:cNvPr>
          <p:cNvSpPr/>
          <p:nvPr/>
        </p:nvSpPr>
        <p:spPr>
          <a:xfrm>
            <a:off x="2822028" y="6205898"/>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862336-C137-4538-A40E-A201EFC3C0D9}"/>
              </a:ext>
            </a:extLst>
          </p:cNvPr>
          <p:cNvSpPr/>
          <p:nvPr/>
        </p:nvSpPr>
        <p:spPr>
          <a:xfrm>
            <a:off x="4884682" y="6173697"/>
            <a:ext cx="1340069"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8231A3-2125-4D84-9AF5-1138476950FF}"/>
              </a:ext>
            </a:extLst>
          </p:cNvPr>
          <p:cNvSpPr/>
          <p:nvPr/>
        </p:nvSpPr>
        <p:spPr>
          <a:xfrm>
            <a:off x="6947336" y="6236484"/>
            <a:ext cx="1915257" cy="5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8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953D29D5-4E83-4C30-A7B0-12439EC1024B}"/>
              </a:ext>
            </a:extLst>
          </p:cNvPr>
          <p:cNvPicPr>
            <a:picLocks noChangeAspect="1"/>
          </p:cNvPicPr>
          <p:nvPr/>
        </p:nvPicPr>
        <p:blipFill>
          <a:blip r:embed="rId2"/>
          <a:stretch>
            <a:fillRect/>
          </a:stretch>
        </p:blipFill>
        <p:spPr>
          <a:xfrm>
            <a:off x="576262" y="2162727"/>
            <a:ext cx="10815638" cy="4305912"/>
          </a:xfrm>
          <a:prstGeom prst="rect">
            <a:avLst/>
          </a:prstGeom>
        </p:spPr>
      </p:pic>
      <p:sp>
        <p:nvSpPr>
          <p:cNvPr id="2" name="Title 1">
            <a:extLst>
              <a:ext uri="{FF2B5EF4-FFF2-40B4-BE49-F238E27FC236}">
                <a16:creationId xmlns:a16="http://schemas.microsoft.com/office/drawing/2014/main" id="{FEFDA3ED-866A-4178-840F-2BED15CEFC26}"/>
              </a:ext>
            </a:extLst>
          </p:cNvPr>
          <p:cNvSpPr>
            <a:spLocks noGrp="1"/>
          </p:cNvSpPr>
          <p:nvPr>
            <p:ph type="title"/>
          </p:nvPr>
        </p:nvSpPr>
        <p:spPr>
          <a:xfrm>
            <a:off x="3905250" y="46020"/>
            <a:ext cx="7486650" cy="1325563"/>
          </a:xfrm>
        </p:spPr>
        <p:txBody>
          <a:bodyPr>
            <a:normAutofit/>
          </a:bodyPr>
          <a:lstStyle/>
          <a:p>
            <a:pPr algn="ctr"/>
            <a:r>
              <a:rPr lang="en-US" sz="4000" dirty="0">
                <a:solidFill>
                  <a:srgbClr val="FF0000"/>
                </a:solidFill>
              </a:rPr>
              <a:t>VƯỢT CHƯỚNG NGẠI VẬT</a:t>
            </a:r>
          </a:p>
        </p:txBody>
      </p:sp>
      <p:sp>
        <p:nvSpPr>
          <p:cNvPr id="5" name="Frame 4">
            <a:extLst>
              <a:ext uri="{FF2B5EF4-FFF2-40B4-BE49-F238E27FC236}">
                <a16:creationId xmlns:a16="http://schemas.microsoft.com/office/drawing/2014/main" id="{379C3E33-9650-4E89-A4F4-C9C22199FA01}"/>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15DD66EE-85B7-4DE2-B9F4-76E5FF0B1F9D}"/>
              </a:ext>
            </a:extLst>
          </p:cNvPr>
          <p:cNvSpPr/>
          <p:nvPr/>
        </p:nvSpPr>
        <p:spPr>
          <a:xfrm>
            <a:off x="373475" y="302442"/>
            <a:ext cx="4642770" cy="19264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9Slide07 IcielBaliho Script" pitchFamily="2" charset="0"/>
              </a:rPr>
              <a:t>Phân</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tích</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tháp</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dân</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số</a:t>
            </a:r>
            <a:r>
              <a:rPr lang="en-US" sz="3200" dirty="0">
                <a:solidFill>
                  <a:srgbClr val="002060"/>
                </a:solidFill>
                <a:latin typeface="#9Slide07 IcielBaliho Script" pitchFamily="2" charset="0"/>
              </a:rPr>
              <a:t>:</a:t>
            </a:r>
          </a:p>
          <a:p>
            <a:pPr marL="342900" indent="-342900" algn="just">
              <a:buFontTx/>
              <a:buChar char="-"/>
            </a:pPr>
            <a:r>
              <a:rPr lang="en-US" sz="3200" dirty="0" err="1">
                <a:solidFill>
                  <a:srgbClr val="002060"/>
                </a:solidFill>
                <a:latin typeface="#9Slide07 IcielBaliho Script" pitchFamily="2" charset="0"/>
              </a:rPr>
              <a:t>Hình</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dáng</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tháp</a:t>
            </a:r>
            <a:endParaRPr lang="en-US" sz="3200" dirty="0">
              <a:solidFill>
                <a:srgbClr val="002060"/>
              </a:solidFill>
              <a:latin typeface="#9Slide07 IcielBaliho Script" pitchFamily="2" charset="0"/>
            </a:endParaRPr>
          </a:p>
          <a:p>
            <a:pPr marL="342900" indent="-342900" algn="just">
              <a:buFontTx/>
              <a:buChar char="-"/>
            </a:pPr>
            <a:r>
              <a:rPr lang="en-US" sz="3200" dirty="0" err="1">
                <a:solidFill>
                  <a:srgbClr val="002060"/>
                </a:solidFill>
                <a:latin typeface="#9Slide07 IcielBaliho Script" pitchFamily="2" charset="0"/>
              </a:rPr>
              <a:t>Cơ</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cấu</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dân</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số</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theo</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tuổi</a:t>
            </a:r>
            <a:endParaRPr lang="en-US" sz="3200" dirty="0">
              <a:solidFill>
                <a:srgbClr val="002060"/>
              </a:solidFill>
              <a:latin typeface="#9Slide07 IcielBaliho Script" pitchFamily="2" charset="0"/>
            </a:endParaRPr>
          </a:p>
          <a:p>
            <a:pPr marL="342900" indent="-342900" algn="just">
              <a:buFontTx/>
              <a:buChar char="-"/>
            </a:pPr>
            <a:r>
              <a:rPr lang="en-US" sz="3200" dirty="0" err="1">
                <a:solidFill>
                  <a:srgbClr val="002060"/>
                </a:solidFill>
                <a:latin typeface="#9Slide07 IcielBaliho Script" pitchFamily="2" charset="0"/>
              </a:rPr>
              <a:t>Tỉ</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lệ</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dân</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số</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phụ</a:t>
            </a:r>
            <a:r>
              <a:rPr lang="en-US" sz="3200" dirty="0">
                <a:solidFill>
                  <a:srgbClr val="002060"/>
                </a:solidFill>
                <a:latin typeface="#9Slide07 IcielBaliho Script" pitchFamily="2" charset="0"/>
              </a:rPr>
              <a:t> </a:t>
            </a:r>
            <a:r>
              <a:rPr lang="en-US" sz="3200" dirty="0" err="1">
                <a:solidFill>
                  <a:srgbClr val="002060"/>
                </a:solidFill>
                <a:latin typeface="#9Slide07 IcielBaliho Script" pitchFamily="2" charset="0"/>
              </a:rPr>
              <a:t>thuộc</a:t>
            </a:r>
            <a:endParaRPr lang="en-US" sz="3200" dirty="0">
              <a:solidFill>
                <a:srgbClr val="002060"/>
              </a:solidFill>
              <a:latin typeface="#9Slide07 IcielBaliho Script" pitchFamily="2" charset="0"/>
            </a:endParaRPr>
          </a:p>
        </p:txBody>
      </p:sp>
      <p:sp>
        <p:nvSpPr>
          <p:cNvPr id="10" name="Rectangle: Rounded Corners 9">
            <a:extLst>
              <a:ext uri="{FF2B5EF4-FFF2-40B4-BE49-F238E27FC236}">
                <a16:creationId xmlns:a16="http://schemas.microsoft.com/office/drawing/2014/main" id="{CD85E126-8900-4ACD-B7CB-3FF27BCD3688}"/>
              </a:ext>
            </a:extLst>
          </p:cNvPr>
          <p:cNvSpPr/>
          <p:nvPr/>
        </p:nvSpPr>
        <p:spPr>
          <a:xfrm>
            <a:off x="4930901" y="1061840"/>
            <a:ext cx="5435348" cy="7115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7030A0"/>
                </a:solidFill>
                <a:latin typeface="#9Slide07 IcielBaliho Script" pitchFamily="2" charset="0"/>
              </a:rPr>
              <a:t>Năm 1979 </a:t>
            </a:r>
            <a:r>
              <a:rPr lang="vi-VN" sz="3200" b="1" dirty="0">
                <a:solidFill>
                  <a:srgbClr val="7030A0"/>
                </a:solidFill>
                <a:latin typeface="#9Slide07 IcielBaliho Script" pitchFamily="2" charset="0"/>
              </a:rPr>
              <a:t>- </a:t>
            </a:r>
            <a:r>
              <a:rPr lang="en-US" sz="3200" b="1" dirty="0">
                <a:solidFill>
                  <a:srgbClr val="7030A0"/>
                </a:solidFill>
                <a:latin typeface="#9Slide07 IcielBaliho Script" pitchFamily="2" charset="0"/>
              </a:rPr>
              <a:t>Năm </a:t>
            </a:r>
            <a:r>
              <a:rPr lang="vi-VN" sz="3200" b="1" dirty="0">
                <a:solidFill>
                  <a:srgbClr val="7030A0"/>
                </a:solidFill>
                <a:latin typeface="#9Slide07 IcielBaliho Script" pitchFamily="2" charset="0"/>
              </a:rPr>
              <a:t>199</a:t>
            </a:r>
            <a:r>
              <a:rPr lang="en-US" sz="3200" b="1" dirty="0">
                <a:solidFill>
                  <a:srgbClr val="7030A0"/>
                </a:solidFill>
                <a:latin typeface="#9Slide07 IcielBaliho Script" pitchFamily="2" charset="0"/>
              </a:rPr>
              <a:t>9 </a:t>
            </a:r>
            <a:r>
              <a:rPr lang="vi-VN" sz="3200" b="1" dirty="0">
                <a:solidFill>
                  <a:srgbClr val="7030A0"/>
                </a:solidFill>
                <a:latin typeface="#9Slide07 IcielBaliho Script" pitchFamily="2" charset="0"/>
              </a:rPr>
              <a:t>– Năm</a:t>
            </a:r>
            <a:r>
              <a:rPr lang="en-US" sz="3200" b="1" dirty="0">
                <a:solidFill>
                  <a:srgbClr val="7030A0"/>
                </a:solidFill>
                <a:latin typeface="#9Slide07 IcielBaliho Script" pitchFamily="2" charset="0"/>
              </a:rPr>
              <a:t> 2019</a:t>
            </a:r>
          </a:p>
        </p:txBody>
      </p:sp>
    </p:spTree>
    <p:extLst>
      <p:ext uri="{BB962C8B-B14F-4D97-AF65-F5344CB8AC3E}">
        <p14:creationId xmlns:p14="http://schemas.microsoft.com/office/powerpoint/2010/main" val="419781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953D29D5-4E83-4C30-A7B0-12439EC1024B}"/>
              </a:ext>
            </a:extLst>
          </p:cNvPr>
          <p:cNvPicPr>
            <a:picLocks noChangeAspect="1"/>
          </p:cNvPicPr>
          <p:nvPr/>
        </p:nvPicPr>
        <p:blipFill rotWithShape="1">
          <a:blip r:embed="rId2"/>
          <a:srcRect r="62946"/>
          <a:stretch/>
        </p:blipFill>
        <p:spPr>
          <a:xfrm>
            <a:off x="422375" y="252032"/>
            <a:ext cx="5673625" cy="6095885"/>
          </a:xfrm>
          <a:prstGeom prst="rect">
            <a:avLst/>
          </a:prstGeom>
        </p:spPr>
      </p:pic>
      <p:sp>
        <p:nvSpPr>
          <p:cNvPr id="2" name="Title 1">
            <a:extLst>
              <a:ext uri="{FF2B5EF4-FFF2-40B4-BE49-F238E27FC236}">
                <a16:creationId xmlns:a16="http://schemas.microsoft.com/office/drawing/2014/main" id="{FEFDA3ED-866A-4178-840F-2BED15CEFC26}"/>
              </a:ext>
            </a:extLst>
          </p:cNvPr>
          <p:cNvSpPr>
            <a:spLocks noGrp="1"/>
          </p:cNvSpPr>
          <p:nvPr>
            <p:ph type="title"/>
          </p:nvPr>
        </p:nvSpPr>
        <p:spPr>
          <a:xfrm>
            <a:off x="6191844" y="365730"/>
            <a:ext cx="5248276" cy="864424"/>
          </a:xfrm>
        </p:spPr>
        <p:txBody>
          <a:bodyPr>
            <a:normAutofit/>
          </a:bodyPr>
          <a:lstStyle/>
          <a:p>
            <a:pPr algn="ctr"/>
            <a:r>
              <a:rPr lang="en-US" sz="4000" dirty="0">
                <a:solidFill>
                  <a:srgbClr val="FF0000"/>
                </a:solidFill>
              </a:rPr>
              <a:t>CHUYÊN GIA DÂN SỐ</a:t>
            </a:r>
          </a:p>
        </p:txBody>
      </p:sp>
      <p:sp>
        <p:nvSpPr>
          <p:cNvPr id="5" name="Frame 4">
            <a:extLst>
              <a:ext uri="{FF2B5EF4-FFF2-40B4-BE49-F238E27FC236}">
                <a16:creationId xmlns:a16="http://schemas.microsoft.com/office/drawing/2014/main" id="{379C3E33-9650-4E89-A4F4-C9C22199FA01}"/>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15DD66EE-85B7-4DE2-B9F4-76E5FF0B1F9D}"/>
              </a:ext>
            </a:extLst>
          </p:cNvPr>
          <p:cNvSpPr/>
          <p:nvPr/>
        </p:nvSpPr>
        <p:spPr>
          <a:xfrm>
            <a:off x="5600700" y="1507832"/>
            <a:ext cx="6000156" cy="23832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002060"/>
                </a:solidFill>
                <a:latin typeface="Times New Roman" panose="02020603050405020304" pitchFamily="18" charset="0"/>
                <a:cs typeface="Times New Roman" panose="02020603050405020304" pitchFamily="18" charset="0"/>
              </a:rPr>
              <a:t>- Đáy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&gt;&gt;&gt;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en-US" sz="2800">
                <a:solidFill>
                  <a:srgbClr val="002060"/>
                </a:solidFill>
                <a:latin typeface="Times New Roman" panose="02020603050405020304" pitchFamily="18" charset="0"/>
                <a:cs typeface="Times New Roman" panose="02020603050405020304" pitchFamily="18" charset="0"/>
              </a:rPr>
              <a:t>- Đỉnh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&gt;&gt;&gt; </a:t>
            </a:r>
            <a:r>
              <a:rPr lang="en-US" sz="2800" dirty="0" err="1">
                <a:solidFill>
                  <a:srgbClr val="002060"/>
                </a:solidFill>
                <a:latin typeface="Times New Roman" panose="02020603050405020304" pitchFamily="18" charset="0"/>
                <a:cs typeface="Times New Roman" panose="02020603050405020304" pitchFamily="18" charset="0"/>
              </a:rPr>
              <a:t>Tuổi</a:t>
            </a:r>
            <a:r>
              <a:rPr lang="en-US" sz="2800" dirty="0">
                <a:solidFill>
                  <a:srgbClr val="002060"/>
                </a:solidFill>
                <a:latin typeface="Times New Roman" panose="02020603050405020304" pitchFamily="18" charset="0"/>
                <a:cs typeface="Times New Roman" panose="02020603050405020304" pitchFamily="18" charset="0"/>
              </a:rPr>
              <a:t> </a:t>
            </a:r>
            <a:r>
              <a:rPr lang="en-US" sz="2800" err="1">
                <a:solidFill>
                  <a:srgbClr val="002060"/>
                </a:solidFill>
                <a:latin typeface="Times New Roman" panose="02020603050405020304" pitchFamily="18" charset="0"/>
                <a:cs typeface="Times New Roman" panose="02020603050405020304" pitchFamily="18" charset="0"/>
              </a:rPr>
              <a:t>thọ</a:t>
            </a:r>
            <a:r>
              <a:rPr lang="en-US" sz="2800">
                <a:solidFill>
                  <a:srgbClr val="002060"/>
                </a:solidFill>
                <a:latin typeface="Times New Roman" panose="02020603050405020304" pitchFamily="18" charset="0"/>
                <a:cs typeface="Times New Roman" panose="02020603050405020304" pitchFamily="18" charset="0"/>
              </a:rPr>
              <a:t> thấp</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en-US" sz="2800">
                <a:solidFill>
                  <a:srgbClr val="002060"/>
                </a:solidFill>
                <a:latin typeface="Times New Roman" panose="02020603050405020304" pitchFamily="18" charset="0"/>
                <a:cs typeface="Times New Roman" panose="02020603050405020304" pitchFamily="18" charset="0"/>
              </a:rPr>
              <a:t>+ Nhóm </a:t>
            </a:r>
            <a:r>
              <a:rPr lang="en-US" sz="2800" dirty="0">
                <a:solidFill>
                  <a:srgbClr val="002060"/>
                </a:solidFill>
                <a:latin typeface="Times New Roman" panose="02020603050405020304" pitchFamily="18" charset="0"/>
                <a:cs typeface="Times New Roman" panose="02020603050405020304" pitchFamily="18" charset="0"/>
              </a:rPr>
              <a:t>tuổi 0-14 cao</a:t>
            </a:r>
            <a:r>
              <a:rPr lang="vi-VN"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42,5</a:t>
            </a:r>
            <a:r>
              <a:rPr lang="en-US" sz="2800" b="1">
                <a:solidFill>
                  <a:srgbClr val="002060"/>
                </a:solidFill>
                <a:latin typeface="Times New Roman" panose="02020603050405020304" pitchFamily="18" charset="0"/>
                <a:cs typeface="Times New Roman" panose="02020603050405020304" pitchFamily="18" charset="0"/>
              </a:rPr>
              <a:t>% </a:t>
            </a:r>
          </a:p>
          <a:p>
            <a:pPr algn="just"/>
            <a:r>
              <a:rPr lang="en-US" sz="2800">
                <a:solidFill>
                  <a:srgbClr val="002060"/>
                </a:solidFill>
                <a:latin typeface="Times New Roman" panose="02020603050405020304" pitchFamily="18" charset="0"/>
                <a:cs typeface="Times New Roman" panose="02020603050405020304" pitchFamily="18" charset="0"/>
              </a:rPr>
              <a:t>+ Nhóm </a:t>
            </a:r>
            <a:r>
              <a:rPr lang="en-US" sz="2800" dirty="0">
                <a:solidFill>
                  <a:srgbClr val="002060"/>
                </a:solidFill>
                <a:latin typeface="Times New Roman" panose="02020603050405020304" pitchFamily="18" charset="0"/>
                <a:cs typeface="Times New Roman" panose="02020603050405020304" pitchFamily="18" charset="0"/>
              </a:rPr>
              <a:t>tuổi trên 60 ít</a:t>
            </a:r>
            <a:r>
              <a:rPr lang="vi-VN"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7,</a:t>
            </a:r>
            <a:r>
              <a:rPr lang="vi-VN" sz="2800" b="1">
                <a:solidFill>
                  <a:srgbClr val="002060"/>
                </a:solidFill>
                <a:latin typeface="Times New Roman" panose="02020603050405020304" pitchFamily="18" charset="0"/>
                <a:cs typeface="Times New Roman" panose="02020603050405020304" pitchFamily="18" charset="0"/>
              </a:rPr>
              <a:t>1</a:t>
            </a:r>
            <a:r>
              <a:rPr lang="en-US" sz="2800" b="1">
                <a:solidFill>
                  <a:srgbClr val="002060"/>
                </a:solidFill>
                <a:latin typeface="Times New Roman" panose="02020603050405020304" pitchFamily="18" charset="0"/>
                <a:cs typeface="Times New Roman" panose="02020603050405020304" pitchFamily="18" charset="0"/>
              </a:rPr>
              <a:t>%</a:t>
            </a:r>
          </a:p>
          <a:p>
            <a:pPr algn="just"/>
            <a:r>
              <a:rPr lang="en-US" sz="2800">
                <a:solidFill>
                  <a:srgbClr val="002060"/>
                </a:solidFill>
                <a:latin typeface="Times New Roman" panose="02020603050405020304" pitchFamily="18" charset="0"/>
                <a:cs typeface="Times New Roman" panose="02020603050405020304" pitchFamily="18" charset="0"/>
              </a:rPr>
              <a:t>+ Nhóm tuổi 15-59 cao: </a:t>
            </a:r>
            <a:r>
              <a:rPr lang="en-US" sz="2800" b="1">
                <a:solidFill>
                  <a:srgbClr val="002060"/>
                </a:solidFill>
                <a:latin typeface="Times New Roman" panose="02020603050405020304" pitchFamily="18" charset="0"/>
                <a:cs typeface="Times New Roman" panose="02020603050405020304" pitchFamily="18" charset="0"/>
              </a:rPr>
              <a:t>50,4%</a:t>
            </a:r>
            <a:endParaRPr lang="en-US" sz="2800" b="1" dirty="0">
              <a:solidFill>
                <a:srgbClr val="002060"/>
              </a:solidFill>
              <a:latin typeface="Times New Roman" panose="02020603050405020304" pitchFamily="18" charset="0"/>
              <a:cs typeface="Times New Roman" panose="02020603050405020304" pitchFamily="18" charset="0"/>
            </a:endParaRPr>
          </a:p>
          <a:p>
            <a:pPr algn="just"/>
            <a:r>
              <a:rPr lang="en-US" sz="2800">
                <a:solidFill>
                  <a:srgbClr val="002060"/>
                </a:solidFill>
                <a:latin typeface="Times New Roman" panose="02020603050405020304" pitchFamily="18" charset="0"/>
                <a:cs typeface="Times New Roman" panose="02020603050405020304" pitchFamily="18" charset="0"/>
              </a:rPr>
              <a:t>- Tỉ </a:t>
            </a:r>
            <a:r>
              <a:rPr lang="en-US" sz="2800" dirty="0">
                <a:solidFill>
                  <a:srgbClr val="002060"/>
                </a:solidFill>
                <a:latin typeface="Times New Roman" panose="02020603050405020304" pitchFamily="18" charset="0"/>
                <a:cs typeface="Times New Roman" panose="02020603050405020304" pitchFamily="18" charset="0"/>
              </a:rPr>
              <a:t>lệ dân số phụ </a:t>
            </a:r>
            <a:r>
              <a:rPr lang="en-US" sz="2800">
                <a:solidFill>
                  <a:srgbClr val="002060"/>
                </a:solidFill>
                <a:latin typeface="Times New Roman" panose="02020603050405020304" pitchFamily="18" charset="0"/>
                <a:cs typeface="Times New Roman" panose="02020603050405020304" pitchFamily="18" charset="0"/>
              </a:rPr>
              <a:t>thuộc lớn: </a:t>
            </a:r>
            <a:r>
              <a:rPr lang="en-US" sz="2800" b="1">
                <a:solidFill>
                  <a:srgbClr val="002060"/>
                </a:solidFill>
                <a:latin typeface="Times New Roman" panose="02020603050405020304" pitchFamily="18" charset="0"/>
                <a:cs typeface="Times New Roman" panose="02020603050405020304" pitchFamily="18" charset="0"/>
              </a:rPr>
              <a:t>98 %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2D102FF-5231-4948-BCBB-F233095E7367}"/>
              </a:ext>
            </a:extLst>
          </p:cNvPr>
          <p:cNvSpPr/>
          <p:nvPr/>
        </p:nvSpPr>
        <p:spPr>
          <a:xfrm>
            <a:off x="5528072" y="4498168"/>
            <a:ext cx="6474619" cy="2072750"/>
          </a:xfrm>
          <a:prstGeom prst="roundRect">
            <a:avLst>
              <a:gd name="adj" fmla="val 16667"/>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a:solidFill>
                  <a:srgbClr val="00B050"/>
                </a:solidFill>
                <a:effectLst>
                  <a:outerShdw blurRad="38100" dist="38100" dir="2700000" algn="tl">
                    <a:srgbClr val="000000">
                      <a:alpha val="43137"/>
                    </a:srgbClr>
                  </a:outerShdw>
                </a:effectLst>
                <a:latin typeface="#9Slide07 IcielBaliho Script" pitchFamily="2" charset="0"/>
              </a:rPr>
              <a:t>CƠ CẤU DÂN SỐ </a:t>
            </a:r>
            <a:r>
              <a:rPr lang="en-US" sz="4000" dirty="0">
                <a:solidFill>
                  <a:srgbClr val="00B050"/>
                </a:solidFill>
                <a:effectLst>
                  <a:outerShdw blurRad="38100" dist="38100" dir="2700000" algn="tl">
                    <a:srgbClr val="000000">
                      <a:alpha val="43137"/>
                    </a:srgbClr>
                  </a:outerShdw>
                </a:effectLst>
                <a:latin typeface="#9Slide07 IcielBaliho Script" pitchFamily="2" charset="0"/>
              </a:rPr>
              <a:t>DÂN TRẺ</a:t>
            </a:r>
          </a:p>
          <a:p>
            <a:pPr algn="ctr">
              <a:lnSpc>
                <a:spcPct val="120000"/>
              </a:lnSpc>
            </a:pPr>
            <a:r>
              <a:rPr lang="en-US" sz="4000" dirty="0">
                <a:solidFill>
                  <a:srgbClr val="00B050"/>
                </a:solidFill>
                <a:effectLst>
                  <a:outerShdw blurRad="38100" dist="38100" dir="2700000" algn="tl">
                    <a:srgbClr val="000000">
                      <a:alpha val="43137"/>
                    </a:srgbClr>
                  </a:outerShdw>
                </a:effectLst>
                <a:latin typeface="#9Slide07 IcielBaliho Script" pitchFamily="2" charset="0"/>
              </a:rPr>
              <a:t>DÂN SỐ TĂNG NHANH</a:t>
            </a:r>
          </a:p>
        </p:txBody>
      </p:sp>
    </p:spTree>
    <p:extLst>
      <p:ext uri="{BB962C8B-B14F-4D97-AF65-F5344CB8AC3E}">
        <p14:creationId xmlns:p14="http://schemas.microsoft.com/office/powerpoint/2010/main" val="6520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A3ED-866A-4178-840F-2BED15CEFC26}"/>
              </a:ext>
            </a:extLst>
          </p:cNvPr>
          <p:cNvSpPr>
            <a:spLocks noGrp="1"/>
          </p:cNvSpPr>
          <p:nvPr>
            <p:ph type="title"/>
          </p:nvPr>
        </p:nvSpPr>
        <p:spPr>
          <a:xfrm>
            <a:off x="6096000" y="355292"/>
            <a:ext cx="5248276" cy="864424"/>
          </a:xfrm>
        </p:spPr>
        <p:txBody>
          <a:bodyPr>
            <a:normAutofit/>
          </a:bodyPr>
          <a:lstStyle/>
          <a:p>
            <a:pPr algn="ctr"/>
            <a:r>
              <a:rPr lang="en-US" sz="4000" dirty="0">
                <a:solidFill>
                  <a:srgbClr val="FF0000"/>
                </a:solidFill>
              </a:rPr>
              <a:t>CHUYÊN GIA DÂN SỐ</a:t>
            </a:r>
          </a:p>
        </p:txBody>
      </p:sp>
      <p:sp>
        <p:nvSpPr>
          <p:cNvPr id="5" name="Frame 4">
            <a:extLst>
              <a:ext uri="{FF2B5EF4-FFF2-40B4-BE49-F238E27FC236}">
                <a16:creationId xmlns:a16="http://schemas.microsoft.com/office/drawing/2014/main" id="{379C3E33-9650-4E89-A4F4-C9C22199FA01}"/>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15DD66EE-85B7-4DE2-B9F4-76E5FF0B1F9D}"/>
              </a:ext>
            </a:extLst>
          </p:cNvPr>
          <p:cNvSpPr/>
          <p:nvPr/>
        </p:nvSpPr>
        <p:spPr>
          <a:xfrm>
            <a:off x="5347696" y="1403057"/>
            <a:ext cx="6453185" cy="21055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hẹp</a:t>
            </a:r>
            <a:r>
              <a:rPr lang="en-US" sz="2800" dirty="0">
                <a:solidFill>
                  <a:srgbClr val="002060"/>
                </a:solidFill>
                <a:latin typeface="Times New Roman" panose="02020603050405020304" pitchFamily="18" charset="0"/>
                <a:cs typeface="Times New Roman" panose="02020603050405020304" pitchFamily="18" charset="0"/>
              </a:rPr>
              <a:t> &gt;&gt;&gt;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giảm</a:t>
            </a:r>
            <a:r>
              <a:rPr lang="en-US" sz="2800" dirty="0">
                <a:solidFill>
                  <a:srgbClr val="002060"/>
                </a:solidFill>
                <a:latin typeface="Times New Roman" panose="02020603050405020304" pitchFamily="18" charset="0"/>
                <a:cs typeface="Times New Roman" panose="02020603050405020304" pitchFamily="18" charset="0"/>
              </a:rPr>
              <a:t> </a:t>
            </a: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Đỉnh</a:t>
            </a:r>
            <a:r>
              <a:rPr lang="en-US" sz="2800" dirty="0">
                <a:solidFill>
                  <a:srgbClr val="002060"/>
                </a:solidFill>
                <a:latin typeface="Times New Roman" panose="02020603050405020304" pitchFamily="18" charset="0"/>
                <a:cs typeface="Times New Roman" panose="02020603050405020304" pitchFamily="18" charset="0"/>
              </a:rPr>
              <a:t> to &gt;&gt;&gt; </a:t>
            </a:r>
            <a:r>
              <a:rPr lang="en-US" sz="2800" dirty="0" err="1">
                <a:solidFill>
                  <a:srgbClr val="002060"/>
                </a:solidFill>
                <a:latin typeface="Times New Roman" panose="02020603050405020304" pitchFamily="18" charset="0"/>
                <a:cs typeface="Times New Roman" panose="02020603050405020304" pitchFamily="18" charset="0"/>
              </a:rPr>
              <a:t>Tuổi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thọ</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a:solidFill>
                  <a:srgbClr val="002060"/>
                </a:solidFill>
                <a:latin typeface="Times New Roman" panose="02020603050405020304" pitchFamily="18" charset="0"/>
                <a:cs typeface="Times New Roman" panose="02020603050405020304" pitchFamily="18" charset="0"/>
              </a:rPr>
              <a:t>Nhóm tuổi 0-14 thấp</a:t>
            </a:r>
            <a:r>
              <a:rPr lang="vi-VN"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24,3% </a:t>
            </a:r>
            <a:endParaRPr lang="vi-VN" sz="2800" b="1"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a:solidFill>
                  <a:srgbClr val="002060"/>
                </a:solidFill>
                <a:latin typeface="Times New Roman" panose="02020603050405020304" pitchFamily="18" charset="0"/>
                <a:cs typeface="Times New Roman" panose="02020603050405020304" pitchFamily="18" charset="0"/>
              </a:rPr>
              <a:t>Nhóm tuổi trên 60 khá cao</a:t>
            </a:r>
            <a:r>
              <a:rPr lang="vi-VN" sz="28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11,9%</a:t>
            </a:r>
          </a:p>
          <a:p>
            <a:pPr marL="457200" indent="-457200" algn="just">
              <a:buFontTx/>
              <a:buChar char="-"/>
            </a:pPr>
            <a:r>
              <a:rPr lang="en-US" sz="2800" b="1">
                <a:solidFill>
                  <a:srgbClr val="002060"/>
                </a:solidFill>
                <a:latin typeface="Times New Roman" panose="02020603050405020304" pitchFamily="18" charset="0"/>
                <a:cs typeface="Times New Roman" panose="02020603050405020304" pitchFamily="18" charset="0"/>
              </a:rPr>
              <a:t>Nhóm tuổi 15-59 cao: 63,8 %</a:t>
            </a: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err="1">
                <a:solidFill>
                  <a:srgbClr val="002060"/>
                </a:solidFill>
                <a:latin typeface="Times New Roman" panose="02020603050405020304" pitchFamily="18" charset="0"/>
                <a:cs typeface="Times New Roman" panose="02020603050405020304" pitchFamily="18" charset="0"/>
              </a:rPr>
              <a:t>phụ</a:t>
            </a:r>
            <a:r>
              <a:rPr lang="en-US" sz="2800">
                <a:solidFill>
                  <a:srgbClr val="002060"/>
                </a:solidFill>
                <a:latin typeface="Times New Roman" panose="02020603050405020304" pitchFamily="18" charset="0"/>
                <a:cs typeface="Times New Roman" panose="02020603050405020304" pitchFamily="18" charset="0"/>
              </a:rPr>
              <a:t> thuộc giảm: 56,7 %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2D102FF-5231-4948-BCBB-F233095E7367}"/>
              </a:ext>
            </a:extLst>
          </p:cNvPr>
          <p:cNvSpPr/>
          <p:nvPr/>
        </p:nvSpPr>
        <p:spPr>
          <a:xfrm>
            <a:off x="5121147" y="3975309"/>
            <a:ext cx="6679734" cy="2072750"/>
          </a:xfrm>
          <a:prstGeom prst="roundRect">
            <a:avLst>
              <a:gd name="adj" fmla="val 16667"/>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a:solidFill>
                  <a:srgbClr val="00B050"/>
                </a:solidFill>
                <a:effectLst>
                  <a:outerShdw blurRad="38100" dist="38100" dir="2700000" algn="tl">
                    <a:srgbClr val="000000">
                      <a:alpha val="43137"/>
                    </a:srgbClr>
                  </a:outerShdw>
                </a:effectLst>
                <a:latin typeface="#9Slide07 IcielBaliho Script" pitchFamily="2" charset="0"/>
              </a:rPr>
              <a:t>CƠ CẤU DÂN SỐ </a:t>
            </a:r>
            <a:r>
              <a:rPr lang="en-US" sz="4000" dirty="0">
                <a:solidFill>
                  <a:srgbClr val="00B050"/>
                </a:solidFill>
                <a:effectLst>
                  <a:outerShdw blurRad="38100" dist="38100" dir="2700000" algn="tl">
                    <a:srgbClr val="000000">
                      <a:alpha val="43137"/>
                    </a:srgbClr>
                  </a:outerShdw>
                </a:effectLst>
                <a:latin typeface="#9Slide07 IcielBaliho Script" pitchFamily="2" charset="0"/>
              </a:rPr>
              <a:t>DÂN VÀNG</a:t>
            </a:r>
          </a:p>
          <a:p>
            <a:pPr algn="ctr">
              <a:lnSpc>
                <a:spcPct val="120000"/>
              </a:lnSpc>
            </a:pPr>
            <a:r>
              <a:rPr lang="en-US" sz="4000" dirty="0">
                <a:solidFill>
                  <a:srgbClr val="00B050"/>
                </a:solidFill>
                <a:effectLst>
                  <a:outerShdw blurRad="38100" dist="38100" dir="2700000" algn="tl">
                    <a:srgbClr val="000000">
                      <a:alpha val="43137"/>
                    </a:srgbClr>
                  </a:outerShdw>
                </a:effectLst>
                <a:latin typeface="#9Slide07 IcielBaliho Script" pitchFamily="2" charset="0"/>
              </a:rPr>
              <a:t>ĐỘNG LỰC PHÁT TRIỂN KINH TẾ</a:t>
            </a:r>
          </a:p>
        </p:txBody>
      </p:sp>
      <p:pic>
        <p:nvPicPr>
          <p:cNvPr id="7" name="Picture 6" descr="Chart&#10;&#10;Description automatically generated">
            <a:extLst>
              <a:ext uri="{FF2B5EF4-FFF2-40B4-BE49-F238E27FC236}">
                <a16:creationId xmlns:a16="http://schemas.microsoft.com/office/drawing/2014/main" id="{A0010617-A1D7-4620-9055-CE9A0434624A}"/>
              </a:ext>
            </a:extLst>
          </p:cNvPr>
          <p:cNvPicPr>
            <a:picLocks noChangeAspect="1"/>
          </p:cNvPicPr>
          <p:nvPr/>
        </p:nvPicPr>
        <p:blipFill rotWithShape="1">
          <a:blip r:embed="rId2"/>
          <a:srcRect l="69639"/>
          <a:stretch/>
        </p:blipFill>
        <p:spPr>
          <a:xfrm>
            <a:off x="391119" y="304172"/>
            <a:ext cx="4766069" cy="6249655"/>
          </a:xfrm>
          <a:prstGeom prst="rect">
            <a:avLst/>
          </a:prstGeom>
        </p:spPr>
      </p:pic>
    </p:spTree>
    <p:extLst>
      <p:ext uri="{BB962C8B-B14F-4D97-AF65-F5344CB8AC3E}">
        <p14:creationId xmlns:p14="http://schemas.microsoft.com/office/powerpoint/2010/main" val="32494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A3ED-866A-4178-840F-2BED15CEFC26}"/>
              </a:ext>
            </a:extLst>
          </p:cNvPr>
          <p:cNvSpPr>
            <a:spLocks noGrp="1"/>
          </p:cNvSpPr>
          <p:nvPr>
            <p:ph type="title"/>
          </p:nvPr>
        </p:nvSpPr>
        <p:spPr>
          <a:xfrm>
            <a:off x="2686726" y="1133689"/>
            <a:ext cx="8632063" cy="1013562"/>
          </a:xfrm>
        </p:spPr>
        <p:txBody>
          <a:bodyPr>
            <a:normAutofit/>
          </a:bodyPr>
          <a:lstStyle/>
          <a:p>
            <a:pPr algn="ctr"/>
            <a:r>
              <a:rPr lang="en-US" sz="5400">
                <a:solidFill>
                  <a:srgbClr val="FF0000"/>
                </a:solidFill>
              </a:rPr>
              <a:t>Cơ cấu dân số vàng</a:t>
            </a:r>
            <a:endParaRPr lang="en-US" sz="5400" dirty="0">
              <a:solidFill>
                <a:srgbClr val="FF0000"/>
              </a:solidFill>
            </a:endParaRPr>
          </a:p>
        </p:txBody>
      </p:sp>
      <p:sp>
        <p:nvSpPr>
          <p:cNvPr id="5" name="Frame 4">
            <a:extLst>
              <a:ext uri="{FF2B5EF4-FFF2-40B4-BE49-F238E27FC236}">
                <a16:creationId xmlns:a16="http://schemas.microsoft.com/office/drawing/2014/main" id="{379C3E33-9650-4E89-A4F4-C9C22199FA01}"/>
              </a:ext>
            </a:extLst>
          </p:cNvPr>
          <p:cNvSpPr/>
          <p:nvPr/>
        </p:nvSpPr>
        <p:spPr>
          <a:xfrm>
            <a:off x="0" y="0"/>
            <a:ext cx="12192000" cy="6858000"/>
          </a:xfrm>
          <a:prstGeom prst="frame">
            <a:avLst>
              <a:gd name="adj1" fmla="val 3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564B81F9-9BCD-4ED0-A46F-88C6E6997D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62070" y="2268195"/>
            <a:ext cx="7358182" cy="3854287"/>
          </a:xfrm>
          <a:prstGeom prst="rect">
            <a:avLst/>
          </a:prstGeom>
        </p:spPr>
      </p:pic>
      <p:pic>
        <p:nvPicPr>
          <p:cNvPr id="11" name="Picture 2" descr="Cầu lao động (Demand For Labor) là gì? Các yếu tố ảnh hưởng đến cầu lao động">
            <a:extLst>
              <a:ext uri="{FF2B5EF4-FFF2-40B4-BE49-F238E27FC236}">
                <a16:creationId xmlns:a16="http://schemas.microsoft.com/office/drawing/2014/main" id="{1D31A0A9-3AF6-4175-9B13-D6CF663A5A1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8889" b="20139"/>
          <a:stretch/>
        </p:blipFill>
        <p:spPr bwMode="auto">
          <a:xfrm>
            <a:off x="393038" y="313477"/>
            <a:ext cx="2577578"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34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9Slide07 IcielBC Cubano Norm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979</Words>
  <Application>Microsoft Office PowerPoint</Application>
  <PresentationFormat>Widescreen</PresentationFormat>
  <Paragraphs>127</Paragraphs>
  <Slides>12</Slides>
  <Notes>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#9Slide07 IcielBaliho Script</vt:lpstr>
      <vt:lpstr>#9Slide07 IcielBC Cubano Normal</vt:lpstr>
      <vt:lpstr>.VnTime</vt:lpstr>
      <vt:lpstr>Arial</vt:lpstr>
      <vt:lpstr>Calibri</vt:lpstr>
      <vt:lpstr>Fira Sans</vt:lpstr>
      <vt:lpstr>Helvetica Neue</vt:lpstr>
      <vt:lpstr>Tahoma</vt:lpstr>
      <vt:lpstr>Times New Roman</vt:lpstr>
      <vt:lpstr>Times New Roman</vt:lpstr>
      <vt:lpstr>VNI-Times</vt:lpstr>
      <vt:lpstr>Wingdings</vt:lpstr>
      <vt:lpstr>Office Theme</vt:lpstr>
      <vt:lpstr>PowerPoint Presentation</vt:lpstr>
      <vt:lpstr>TIẾT 5 - BÀI 5: THỰC HÀNH PHÂN TÍCH VÀ SO SÁNH THÁP DÂN SỐ  NĂM 1989 VÀ NĂM 1999</vt:lpstr>
      <vt:lpstr>KHỞI ĐỘNG Tại sao cần phải điều tra dân số?</vt:lpstr>
      <vt:lpstr>PowerPoint Presentation</vt:lpstr>
      <vt:lpstr>PowerPoint Presentation</vt:lpstr>
      <vt:lpstr>VƯỢT CHƯỚNG NGẠI VẬT</vt:lpstr>
      <vt:lpstr>CHUYÊN GIA DÂN SỐ</vt:lpstr>
      <vt:lpstr>CHUYÊN GIA DÂN SỐ</vt:lpstr>
      <vt:lpstr>Cơ cấu dân số vàng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THỰC HÀNH PHÂN TÍCH VÀ SO SÁNH THÁP DÂN SỐ</dc:title>
  <dc:creator>Nguyen Chi Tuan</dc:creator>
  <cp:lastModifiedBy>84974897627</cp:lastModifiedBy>
  <cp:revision>42</cp:revision>
  <dcterms:created xsi:type="dcterms:W3CDTF">2021-08-24T02:16:25Z</dcterms:created>
  <dcterms:modified xsi:type="dcterms:W3CDTF">2021-10-05T01:04:49Z</dcterms:modified>
</cp:coreProperties>
</file>