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31" r:id="rId2"/>
    <p:sldId id="285" r:id="rId3"/>
    <p:sldId id="333" r:id="rId4"/>
    <p:sldId id="461" r:id="rId5"/>
    <p:sldId id="294" r:id="rId6"/>
    <p:sldId id="467" r:id="rId7"/>
    <p:sldId id="468" r:id="rId8"/>
    <p:sldId id="469" r:id="rId9"/>
    <p:sldId id="470" r:id="rId10"/>
    <p:sldId id="471" r:id="rId11"/>
    <p:sldId id="472" r:id="rId12"/>
    <p:sldId id="473" r:id="rId13"/>
    <p:sldId id="474" r:id="rId14"/>
    <p:sldId id="475" r:id="rId15"/>
    <p:sldId id="476" r:id="rId16"/>
    <p:sldId id="477" r:id="rId17"/>
    <p:sldId id="478" r:id="rId18"/>
    <p:sldId id="257" r:id="rId19"/>
    <p:sldId id="463" r:id="rId20"/>
    <p:sldId id="466" r:id="rId21"/>
    <p:sldId id="3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217" autoAdjust="0"/>
  </p:normalViewPr>
  <p:slideViewPr>
    <p:cSldViewPr snapToGrid="0">
      <p:cViewPr varScale="1">
        <p:scale>
          <a:sx n="51" d="100"/>
          <a:sy n="51" d="100"/>
        </p:scale>
        <p:origin x="14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09ADC-EF3D-407A-83C2-B22424770E7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4DACE-2AE7-4EFD-A2E1-5CABE42DC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2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1,2,3 </a:t>
            </a:r>
            <a:r>
              <a:rPr lang="en-US" dirty="0" err="1"/>
              <a:t>điểm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D6712-F876-4742-8E1B-97289BE29D72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532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Tại sao nhiều diêm dân muốn bỏ nghề?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4DACE-2AE7-4EFD-A2E1-5CABE42DCD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73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4DACE-2AE7-4EFD-A2E1-5CABE42DCD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4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FCC7-A49D-419F-BC5B-25618C903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02209-D356-4AC5-9A27-D949CF1DA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0966-B14D-4CCD-B770-FD9FE664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B0A6-CCFE-4411-A33E-AADBAAD6271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FD790-75BD-4ED0-91FF-5FC281224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B109-4CE1-4987-A4C7-A142C85A9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0459-AB4A-477A-B27E-D76C637A2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0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F5C7F-4F58-4A73-99E3-2F161A695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E250D1-E4B1-47A4-8AD0-B068980D5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3D818-5631-4F7D-8500-6643631E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B0A6-CCFE-4411-A33E-AADBAAD6271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CA783-2FFD-4306-9E06-50F5891C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E776F-9B7E-4DF9-BCE8-5EDA79C51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0459-AB4A-477A-B27E-D76C637A2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92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39C38-7423-4FA7-9893-0A086E677B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78C8A9-3B8D-47F5-93BA-289A414A9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E05E7-C682-4CCA-9652-75B8C41D4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B0A6-CCFE-4411-A33E-AADBAAD6271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693E3-8639-414F-B32C-68C587222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5CEFC-B8DE-40C4-BEBF-D4C54597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0459-AB4A-477A-B27E-D76C637A2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10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4924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DD33-D158-4F06-8382-BEAB89D63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B758D-7FE6-418B-AE25-95D007D9A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58709-BE66-47B3-A816-E29D042D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B0A6-CCFE-4411-A33E-AADBAAD6271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86D23-8C36-4F53-898A-BD1B1C13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0C1CF-7438-45C8-AF3C-CAB62DB20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0459-AB4A-477A-B27E-D76C637A2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25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43CCA-40DC-4A5D-AC7D-D8F850AB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DF1C9-1BD7-486A-8DA3-58EC1F756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45E0F-7E18-40FC-9526-EC04C30A5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B0A6-CCFE-4411-A33E-AADBAAD6271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1C4A9-D797-46CB-9D63-216224D0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DEF45-131E-429E-817D-B40B0F237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0459-AB4A-477A-B27E-D76C637A2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2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A5AEA-E059-4062-8D2A-89C11E010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BEAFE-CFA6-44F1-B128-E224B0C82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4AF0B-2037-43D0-9050-F52D7C3C0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6C072-BAB4-43D1-9852-D44A14B72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B0A6-CCFE-4411-A33E-AADBAAD6271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00009-82B5-4BA3-AB83-DD46B0587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54BDB-C35D-4CF6-90A7-485DB605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0459-AB4A-477A-B27E-D76C637A2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40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72912-CC14-4BF5-A02C-9C7382A97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E6D7C-DC32-4272-BE21-5F813A73C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C6EB23-7E66-471F-8781-1D1A792CF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817968-7080-4523-96A3-C5A9D6210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86FAC0-3905-4A0D-869C-B778739B5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DD5EDC-D794-4FE7-8E48-DADD4683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B0A6-CCFE-4411-A33E-AADBAAD6271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B1E4EE-7510-40D2-8B67-AD21F7E6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3F36B-6A8C-4C1F-9379-DE0B473F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0459-AB4A-477A-B27E-D76C637A2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38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C72C0-68B2-4576-87AF-76EABC4DF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E62D6A-A115-49E3-B2A4-922DE78D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B0A6-CCFE-4411-A33E-AADBAAD6271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F1404-9B75-4301-9EAC-9E469B97D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692DD-1F8F-44B7-90DF-89BF5588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0459-AB4A-477A-B27E-D76C637A2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1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4F7BBD-56C9-4859-A43C-8D21C8FEB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B0A6-CCFE-4411-A33E-AADBAAD6271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0B63F1-1027-4833-8B55-5544E8A3E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46864-D518-42EA-8D1D-C335EAB6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0459-AB4A-477A-B27E-D76C637A2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95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45B6C-A674-463C-AE66-5908E1D3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A615B-9E8B-433B-ADE9-1F3F201C5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BC35E-1BA6-4DA8-B29D-5EEAEF9DD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1FD98-B3C2-4443-A2B6-FE942141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B0A6-CCFE-4411-A33E-AADBAAD6271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20052-373D-4067-8B4D-01C38FAAB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070A6-5479-4F44-A455-DE2C52C4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0459-AB4A-477A-B27E-D76C637A2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3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452AB-3EE5-4155-A12C-B379B042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FFAA-219A-46FD-AAF4-1B9AD43AD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CB8C3-2486-4BD3-8B08-FC9294DC9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D5F7A-217D-4091-B89D-2FAD11C58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B0A6-CCFE-4411-A33E-AADBAAD6271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CEF66-E08E-493D-95DC-8C650A14B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DC844-52E3-4FA0-9D17-75C127819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0459-AB4A-477A-B27E-D76C637A2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6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DC509B-248E-4566-9D25-D362F5C40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DC246-E3D2-4D8C-9D85-C00883B5C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B63E8-6A00-4906-AA44-6C2AF0FB3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EB0A6-CCFE-4411-A33E-AADBAAD6271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A187C-D457-4FED-A5DA-1F1BBF240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91DC7-517F-4187-B801-82AB6D161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30459-AB4A-477A-B27E-D76C637A2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5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bức ảnh chứng minh vì sao &quot;Hội An là thành phố tốt nhất thế giới năm  2019&quot; - Kênh truyền hình Đài Tiếng nói Việt Nam - VOVTV">
            <a:extLst>
              <a:ext uri="{FF2B5EF4-FFF2-40B4-BE49-F238E27FC236}">
                <a16:creationId xmlns:a16="http://schemas.microsoft.com/office/drawing/2014/main" id="{3902A685-DA04-44CF-934A-085D43F3F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6" y="0"/>
            <a:ext cx="12195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E04FDF5-4E2F-41DC-B60E-59F72BEB7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046" y="1576493"/>
            <a:ext cx="12195046" cy="2206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Chào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mừng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thầy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cô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các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em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tham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gia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tiết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học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Địa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lí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9</a:t>
            </a:r>
          </a:p>
        </p:txBody>
      </p:sp>
      <p:pic>
        <p:nvPicPr>
          <p:cNvPr id="2" name="2- Tu hao -Here Comes The King">
            <a:hlinkClick r:id="" action="ppaction://media"/>
            <a:extLst>
              <a:ext uri="{FF2B5EF4-FFF2-40B4-BE49-F238E27FC236}">
                <a16:creationId xmlns:a16="http://schemas.microsoft.com/office/drawing/2014/main" id="{C24A504A-3806-44F2-8D12-3804CB2CA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63469" y="3616503"/>
            <a:ext cx="1043113" cy="10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0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BE2F-4BF1-49D8-A4E2-F60148D92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84476-756A-429B-84D5-BD1C42115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nfographics] Những bãi biển tuyệt đẹp ở Khánh Hòa | Điểm đến | Vietnam+  (VietnamPlus)">
            <a:extLst>
              <a:ext uri="{FF2B5EF4-FFF2-40B4-BE49-F238E27FC236}">
                <a16:creationId xmlns:a16="http://schemas.microsoft.com/office/drawing/2014/main" id="{CFFF4D04-AA5D-46C6-B69E-2E23C020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92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fographics] Khám phá vẻ đẹp du lịch sinh thái biển đảo Khánh Hòa | Du  lịch | Vietnam+ (VietnamPlus)">
            <a:extLst>
              <a:ext uri="{FF2B5EF4-FFF2-40B4-BE49-F238E27FC236}">
                <a16:creationId xmlns:a16="http://schemas.microsoft.com/office/drawing/2014/main" id="{2D46A177-E0B3-4B17-B747-B4180891A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0"/>
            <a:ext cx="4541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nfographics] Những bãi biển đẹp nhất Việt Nam trên tạp chí Forbes | Điểm  đến | Vietnam+ (VietnamPlus)">
            <a:extLst>
              <a:ext uri="{FF2B5EF4-FFF2-40B4-BE49-F238E27FC236}">
                <a16:creationId xmlns:a16="http://schemas.microsoft.com/office/drawing/2014/main" id="{7453A817-4F08-40F5-A2EF-A9271517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0"/>
            <a:ext cx="3760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57887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[Infographic] 14 tỉnh miền Trung với tiềm năng kinh tế lớn - Ảnh 1">
            <a:extLst>
              <a:ext uri="{FF2B5EF4-FFF2-40B4-BE49-F238E27FC236}">
                <a16:creationId xmlns:a16="http://schemas.microsoft.com/office/drawing/2014/main" id="{B742FF8B-3FF4-4E49-94E1-95F4FD4D2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07"/>
          <a:stretch/>
        </p:blipFill>
        <p:spPr bwMode="auto">
          <a:xfrm>
            <a:off x="0" y="0"/>
            <a:ext cx="6578601" cy="6745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DB0791-4AE9-4C0C-863B-BBAE8B319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1" y="0"/>
            <a:ext cx="5613399" cy="2892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B097CA-840F-47C7-B3DF-9F98B8049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600" y="3008094"/>
            <a:ext cx="5613399" cy="373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43100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iếu nhi Nghệ An: Em yêu biển đảo quê hương - Đài PTTH Nghệ An">
            <a:extLst>
              <a:ext uri="{FF2B5EF4-FFF2-40B4-BE49-F238E27FC236}">
                <a16:creationId xmlns:a16="http://schemas.microsoft.com/office/drawing/2014/main" id="{23A39A68-7EA6-42AA-8CE0-2027EF25E2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91D3B3-B314-4D87-85EA-EACC20ACE5F4}"/>
              </a:ext>
            </a:extLst>
          </p:cNvPr>
          <p:cNvSpPr txBox="1">
            <a:spLocks/>
          </p:cNvSpPr>
          <p:nvPr/>
        </p:nvSpPr>
        <p:spPr>
          <a:xfrm>
            <a:off x="478611" y="321733"/>
            <a:ext cx="9543694" cy="11218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sz="3200" dirty="0">
              <a:solidFill>
                <a:srgbClr val="FFFF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329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86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3C7CD2-9353-4571-9349-7643A0A2A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35863"/>
            <a:ext cx="10905066" cy="2262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65D81F8-C91D-4AE3-9BC8-5AFCBFEBC810}"/>
              </a:ext>
            </a:extLst>
          </p:cNvPr>
          <p:cNvSpPr txBox="1">
            <a:spLocks/>
          </p:cNvSpPr>
          <p:nvPr/>
        </p:nvSpPr>
        <p:spPr>
          <a:xfrm>
            <a:off x="0" y="679655"/>
            <a:ext cx="7186086" cy="9522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NHÀ ĐẦU TƯ TÀI BA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C0E4BC-BA4C-4082-AE04-5F3026BC6DED}"/>
              </a:ext>
            </a:extLst>
          </p:cNvPr>
          <p:cNvSpPr txBox="1">
            <a:spLocks/>
          </p:cNvSpPr>
          <p:nvPr/>
        </p:nvSpPr>
        <p:spPr>
          <a:xfrm>
            <a:off x="643467" y="3814011"/>
            <a:ext cx="6719859" cy="23987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vân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ra 3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endParaRPr lang="en-US" sz="2800" dirty="0">
              <a:solidFill>
                <a:srgbClr val="0070C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US" sz="2800" dirty="0">
              <a:solidFill>
                <a:srgbClr val="0070C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11EB7-7205-439F-97A0-82941CFD44C5}"/>
              </a:ext>
            </a:extLst>
          </p:cNvPr>
          <p:cNvSpPr txBox="1"/>
          <p:nvPr/>
        </p:nvSpPr>
        <p:spPr>
          <a:xfrm>
            <a:off x="6509084" y="661267"/>
            <a:ext cx="5205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i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 lượng thuỷ sản của vùng Bắc Trung Bộ và Duyên hải Nam Trung Bộ năm 2010 và năm 2017</a:t>
            </a:r>
            <a:r>
              <a:rPr lang="en-US" b="1" i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</a:t>
            </a:r>
            <a:r>
              <a:rPr lang="en-US" b="1" i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Nghìn</a:t>
            </a:r>
            <a:r>
              <a:rPr lang="en-US" b="1" i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tấn</a:t>
            </a:r>
            <a:r>
              <a:rPr lang="en-US" b="1" i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</p:txBody>
      </p:sp>
      <p:pic>
        <p:nvPicPr>
          <p:cNvPr id="13" name="Picture 12" descr="Related image">
            <a:extLst>
              <a:ext uri="{FF2B5EF4-FFF2-40B4-BE49-F238E27FC236}">
                <a16:creationId xmlns:a16="http://schemas.microsoft.com/office/drawing/2014/main" id="{D8E8A464-5389-4086-AF46-5D8B5CBEA4F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289" y="3949929"/>
            <a:ext cx="3930244" cy="226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6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3C7CD2-9353-4571-9349-7643A0A2A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902" y="905940"/>
            <a:ext cx="11560093" cy="23987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65D81F8-C91D-4AE3-9BC8-5AFCBFEBC810}"/>
              </a:ext>
            </a:extLst>
          </p:cNvPr>
          <p:cNvSpPr txBox="1">
            <a:spLocks/>
          </p:cNvSpPr>
          <p:nvPr/>
        </p:nvSpPr>
        <p:spPr>
          <a:xfrm>
            <a:off x="-517358" y="177352"/>
            <a:ext cx="7186086" cy="9522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NHÀ ĐẦU TƯ TÀI BA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11EB7-7205-439F-97A0-82941CFD44C5}"/>
              </a:ext>
            </a:extLst>
          </p:cNvPr>
          <p:cNvSpPr txBox="1"/>
          <p:nvPr/>
        </p:nvSpPr>
        <p:spPr>
          <a:xfrm>
            <a:off x="6050173" y="265400"/>
            <a:ext cx="5861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i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 lượng thuỷ sản của vùng Bắc Trung Bộ và Duyên hải Nam Trung Bộ năm 2010 và năm 2017</a:t>
            </a:r>
            <a:r>
              <a:rPr lang="en-US" b="1" i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</a:t>
            </a:r>
            <a:r>
              <a:rPr lang="en-US" b="1" i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Nghìn</a:t>
            </a:r>
            <a:r>
              <a:rPr lang="en-US" b="1" i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tấn</a:t>
            </a:r>
            <a:r>
              <a:rPr lang="en-US" b="1" i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0B51CC-834E-4658-8BB1-FEF14D608F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CCE41F-C293-4ED7-908B-C0FE2254D204}"/>
              </a:ext>
            </a:extLst>
          </p:cNvPr>
          <p:cNvSpPr/>
          <p:nvPr/>
        </p:nvSpPr>
        <p:spPr>
          <a:xfrm>
            <a:off x="224588" y="3806588"/>
            <a:ext cx="3080085" cy="79524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BC Cubano Normal" panose="00000500000000000000" pitchFamily="2" charset="0"/>
              </a:rPr>
              <a:t>BẮC TRUNG BỘ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A792DED-D876-42FE-812D-A026B2592B53}"/>
              </a:ext>
            </a:extLst>
          </p:cNvPr>
          <p:cNvSpPr/>
          <p:nvPr/>
        </p:nvSpPr>
        <p:spPr>
          <a:xfrm>
            <a:off x="224588" y="5352786"/>
            <a:ext cx="3080085" cy="79524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BC Cubano Normal" panose="00000500000000000000" pitchFamily="2" charset="0"/>
              </a:rPr>
              <a:t>DUYÊN HẢI NTB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DCF6C3-244B-4323-91E5-5DFFC3A33805}"/>
              </a:ext>
            </a:extLst>
          </p:cNvPr>
          <p:cNvSpPr/>
          <p:nvPr/>
        </p:nvSpPr>
        <p:spPr>
          <a:xfrm>
            <a:off x="3992773" y="3736696"/>
            <a:ext cx="4068973" cy="9350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Khai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thác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tiềm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endParaRPr lang="en-US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Nuôi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trồng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ưu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hơn</a:t>
            </a:r>
            <a:endParaRPr lang="en-US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EA48AB-2CD9-41FE-B36E-D6655F0166B7}"/>
              </a:ext>
            </a:extLst>
          </p:cNvPr>
          <p:cNvSpPr/>
          <p:nvPr/>
        </p:nvSpPr>
        <p:spPr>
          <a:xfrm>
            <a:off x="4038600" y="5282894"/>
            <a:ext cx="4068973" cy="9350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Khai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thác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rất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nổi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bật</a:t>
            </a:r>
            <a:endParaRPr lang="en-US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Nuôi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trồng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endParaRPr lang="en-US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4250BE4-7552-4518-B071-32B73852B368}"/>
              </a:ext>
            </a:extLst>
          </p:cNvPr>
          <p:cNvSpPr/>
          <p:nvPr/>
        </p:nvSpPr>
        <p:spPr>
          <a:xfrm>
            <a:off x="3441032" y="4033246"/>
            <a:ext cx="380999" cy="312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9B00B17-1CFD-4C9F-90BC-1CAA3D54B041}"/>
              </a:ext>
            </a:extLst>
          </p:cNvPr>
          <p:cNvSpPr/>
          <p:nvPr/>
        </p:nvSpPr>
        <p:spPr>
          <a:xfrm>
            <a:off x="3481137" y="5639239"/>
            <a:ext cx="380999" cy="312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1F2017-90CD-4710-9521-231B39095892}"/>
              </a:ext>
            </a:extLst>
          </p:cNvPr>
          <p:cNvSpPr/>
          <p:nvPr/>
        </p:nvSpPr>
        <p:spPr>
          <a:xfrm>
            <a:off x="8155702" y="3736696"/>
            <a:ext cx="3803690" cy="9350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Bãi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tôm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endParaRPr lang="en-US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Cửa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sông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bãi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triều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endParaRPr lang="en-US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8F574AA-996A-4321-9EE0-E439B56ECF81}"/>
              </a:ext>
            </a:extLst>
          </p:cNvPr>
          <p:cNvSpPr/>
          <p:nvPr/>
        </p:nvSpPr>
        <p:spPr>
          <a:xfrm>
            <a:off x="8191798" y="5282894"/>
            <a:ext cx="3767593" cy="9350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Ngư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endParaRPr lang="en-US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Biển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sâu</a:t>
            </a:r>
            <a:r>
              <a:rPr lang="en-US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mặn</a:t>
            </a:r>
            <a:endParaRPr lang="en-US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05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" grpId="0" animBg="1"/>
      <p:bldP spid="15" grpId="0" animBg="1"/>
      <p:bldP spid="3" grpId="0" animBg="1"/>
      <p:bldP spid="16" grpId="0" animBg="1"/>
      <p:bldP spid="4" grpId="0" animBg="1"/>
      <p:bldP spid="17" grpId="0" animBg="1"/>
      <p:bldP spid="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há Tam Giang Huế Lớn Nhất Đông Nam Á Siêu Đẹp - Flycam Nếm TV - YouTube">
            <a:extLst>
              <a:ext uri="{FF2B5EF4-FFF2-40B4-BE49-F238E27FC236}">
                <a16:creationId xmlns:a16="http://schemas.microsoft.com/office/drawing/2014/main" id="{0E353D10-A1EB-405D-B7AF-7113FC4C98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33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397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Xem cảnh cho Tôm Hùm ăn trong Lồng ở Đảo Bình Ba vịnh Cam Ranh hay cực |  ZaiTri - YouTube">
            <a:extLst>
              <a:ext uri="{FF2B5EF4-FFF2-40B4-BE49-F238E27FC236}">
                <a16:creationId xmlns:a16="http://schemas.microsoft.com/office/drawing/2014/main" id="{00654053-1DB7-45E1-BE36-89B3456A57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33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145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4" descr="Bài 2: Bảo vệ chủ quyền biển đảo | Ban Dân vận Trung ương">
            <a:extLst>
              <a:ext uri="{FF2B5EF4-FFF2-40B4-BE49-F238E27FC236}">
                <a16:creationId xmlns:a16="http://schemas.microsoft.com/office/drawing/2014/main" id="{FB0ECE09-5773-45AC-8C2A-D43E9330B7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7" b="1275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B6FDC00-DB1A-417F-8ED9-AB2135585A7F}"/>
              </a:ext>
            </a:extLst>
          </p:cNvPr>
          <p:cNvSpPr txBox="1">
            <a:spLocks/>
          </p:cNvSpPr>
          <p:nvPr/>
        </p:nvSpPr>
        <p:spPr>
          <a:xfrm>
            <a:off x="695180" y="384601"/>
            <a:ext cx="9543694" cy="11218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bờ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Duyên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endParaRPr lang="en-US" sz="3200" dirty="0">
              <a:solidFill>
                <a:srgbClr val="FFFF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19D0F1-CFC1-4547-AB47-A3D80FE7BCE8}"/>
              </a:ext>
            </a:extLst>
          </p:cNvPr>
          <p:cNvSpPr txBox="1">
            <a:spLocks/>
          </p:cNvSpPr>
          <p:nvPr/>
        </p:nvSpPr>
        <p:spPr>
          <a:xfrm>
            <a:off x="386138" y="262384"/>
            <a:ext cx="6643313" cy="952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AI HIỂU BIẾT?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15F2E24-05CC-4A28-AD86-27A47328AB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6DA0B54-7E32-4844-8409-FCCAA6966B3A}"/>
              </a:ext>
            </a:extLst>
          </p:cNvPr>
          <p:cNvSpPr txBox="1">
            <a:spLocks/>
          </p:cNvSpPr>
          <p:nvPr/>
        </p:nvSpPr>
        <p:spPr>
          <a:xfrm>
            <a:off x="8788132" y="54521"/>
            <a:ext cx="3248210" cy="1545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cá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nhân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Thời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gian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1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phút</a:t>
            </a:r>
            <a:endParaRPr lang="en-US" sz="32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F224E7-A9C6-4D63-B7A9-C89C3DF6C507}"/>
              </a:ext>
            </a:extLst>
          </p:cNvPr>
          <p:cNvSpPr txBox="1"/>
          <p:nvPr/>
        </p:nvSpPr>
        <p:spPr>
          <a:xfrm>
            <a:off x="571571" y="1316860"/>
            <a:ext cx="2647877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NGHỆ AN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E78F6-BB75-44D9-8F75-DE5780F922A2}"/>
              </a:ext>
            </a:extLst>
          </p:cNvPr>
          <p:cNvSpPr txBox="1"/>
          <p:nvPr/>
        </p:nvSpPr>
        <p:spPr>
          <a:xfrm>
            <a:off x="571572" y="2107435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HÀ TĨNH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C46CE0-BD68-4272-AD8B-C77168C77088}"/>
              </a:ext>
            </a:extLst>
          </p:cNvPr>
          <p:cNvSpPr txBox="1"/>
          <p:nvPr/>
        </p:nvSpPr>
        <p:spPr>
          <a:xfrm>
            <a:off x="571572" y="2894716"/>
            <a:ext cx="2647876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QUẢNG NGÃI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AC457-0518-492E-B62A-FB3F18C7E8CF}"/>
              </a:ext>
            </a:extLst>
          </p:cNvPr>
          <p:cNvSpPr txBox="1"/>
          <p:nvPr/>
        </p:nvSpPr>
        <p:spPr>
          <a:xfrm>
            <a:off x="571572" y="3623346"/>
            <a:ext cx="2647876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KHÁNH HÒA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7E92B-A28D-45C0-A266-90D463EEB14A}"/>
              </a:ext>
            </a:extLst>
          </p:cNvPr>
          <p:cNvSpPr txBox="1"/>
          <p:nvPr/>
        </p:nvSpPr>
        <p:spPr>
          <a:xfrm>
            <a:off x="571571" y="4394871"/>
            <a:ext cx="2647876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NINH THUẬN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B11D2-5B7A-4830-ADCB-F0BD2DE6722A}"/>
              </a:ext>
            </a:extLst>
          </p:cNvPr>
          <p:cNvSpPr txBox="1"/>
          <p:nvPr/>
        </p:nvSpPr>
        <p:spPr>
          <a:xfrm>
            <a:off x="571571" y="5128141"/>
            <a:ext cx="2647875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BÌNH THUẬN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AB180A-1BB0-4810-AA64-E9E0913BFC2C}"/>
              </a:ext>
            </a:extLst>
          </p:cNvPr>
          <p:cNvSpPr txBox="1"/>
          <p:nvPr/>
        </p:nvSpPr>
        <p:spPr>
          <a:xfrm>
            <a:off x="4381574" y="1284241"/>
            <a:ext cx="2647877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Mũi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Né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85B50-A5CC-415F-BC9A-09E03065FCB4}"/>
              </a:ext>
            </a:extLst>
          </p:cNvPr>
          <p:cNvSpPr txBox="1"/>
          <p:nvPr/>
        </p:nvSpPr>
        <p:spPr>
          <a:xfrm>
            <a:off x="4381573" y="2074816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Sa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7D2432-8863-44A9-849E-BC7700BAE920}"/>
              </a:ext>
            </a:extLst>
          </p:cNvPr>
          <p:cNvSpPr txBox="1"/>
          <p:nvPr/>
        </p:nvSpPr>
        <p:spPr>
          <a:xfrm>
            <a:off x="4381573" y="2862097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Cửa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Lò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F3DF48-3F0E-4E2B-BB6F-2400CF8D2869}"/>
              </a:ext>
            </a:extLst>
          </p:cNvPr>
          <p:cNvSpPr txBox="1"/>
          <p:nvPr/>
        </p:nvSpPr>
        <p:spPr>
          <a:xfrm>
            <a:off x="4381573" y="3590727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Vịnh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Vĩnh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Hy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CC75A-3814-4FFE-8408-598032E168CB}"/>
              </a:ext>
            </a:extLst>
          </p:cNvPr>
          <p:cNvSpPr txBox="1"/>
          <p:nvPr/>
        </p:nvSpPr>
        <p:spPr>
          <a:xfrm>
            <a:off x="4381573" y="4362252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Thiên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Cầm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24D9F5-EE66-466A-8DF2-23B747E0CA4F}"/>
              </a:ext>
            </a:extLst>
          </p:cNvPr>
          <p:cNvSpPr txBox="1"/>
          <p:nvPr/>
        </p:nvSpPr>
        <p:spPr>
          <a:xfrm>
            <a:off x="4381573" y="5095522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Huỳnh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4E52F8-2CFF-49C0-9C8D-45A10CD8A377}"/>
              </a:ext>
            </a:extLst>
          </p:cNvPr>
          <p:cNvCxnSpPr>
            <a:stCxn id="12" idx="3"/>
          </p:cNvCxnSpPr>
          <p:nvPr/>
        </p:nvCxnSpPr>
        <p:spPr>
          <a:xfrm flipV="1">
            <a:off x="3219446" y="1599758"/>
            <a:ext cx="1066804" cy="38112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00978B-5E24-4E0D-9363-4DBD070B78D9}"/>
              </a:ext>
            </a:extLst>
          </p:cNvPr>
          <p:cNvCxnSpPr>
            <a:cxnSpLocks/>
            <a:stCxn id="7" idx="3"/>
            <a:endCxn id="15" idx="1"/>
          </p:cNvCxnSpPr>
          <p:nvPr/>
        </p:nvCxnSpPr>
        <p:spPr>
          <a:xfrm>
            <a:off x="3219448" y="1599758"/>
            <a:ext cx="1162125" cy="15452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43B2C11-566E-4547-9DCE-9D8CCDDA470B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3228971" y="2382454"/>
            <a:ext cx="1152602" cy="226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F4E72E-716C-4F31-A169-C112BCB0F77C}"/>
              </a:ext>
            </a:extLst>
          </p:cNvPr>
          <p:cNvCxnSpPr>
            <a:cxnSpLocks/>
            <a:stCxn id="9" idx="3"/>
            <a:endCxn id="18" idx="1"/>
          </p:cNvCxnSpPr>
          <p:nvPr/>
        </p:nvCxnSpPr>
        <p:spPr>
          <a:xfrm>
            <a:off x="3219448" y="3177614"/>
            <a:ext cx="1162125" cy="22008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F4DF0C-06CD-442A-AD69-7D6031EAB615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 flipV="1">
            <a:off x="3219448" y="2357714"/>
            <a:ext cx="1162125" cy="15485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D85AFBB-D8BB-4AF8-86CC-46AFDF31212F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228971" y="3873625"/>
            <a:ext cx="1152602" cy="8204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Subtitle 2">
            <a:extLst>
              <a:ext uri="{FF2B5EF4-FFF2-40B4-BE49-F238E27FC236}">
                <a16:creationId xmlns:a16="http://schemas.microsoft.com/office/drawing/2014/main" id="{96C7B850-993A-4522-9B6D-E75DFED3B3ED}"/>
              </a:ext>
            </a:extLst>
          </p:cNvPr>
          <p:cNvSpPr txBox="1">
            <a:spLocks/>
          </p:cNvSpPr>
          <p:nvPr/>
        </p:nvSpPr>
        <p:spPr>
          <a:xfrm>
            <a:off x="298819" y="5984537"/>
            <a:ext cx="6730632" cy="636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ghép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tên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địa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danh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quen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thuộc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tỉnh</a:t>
            </a:r>
            <a:endParaRPr lang="en-US" sz="32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pic>
        <p:nvPicPr>
          <p:cNvPr id="2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id="{1CBD4023-A2E6-4BF9-95A5-DAD723C63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2789" y="324871"/>
            <a:ext cx="1583021" cy="889754"/>
          </a:xfrm>
          <a:prstGeom prst="rect">
            <a:avLst/>
          </a:prstGeom>
        </p:spPr>
      </p:pic>
      <p:pic>
        <p:nvPicPr>
          <p:cNvPr id="33" name="Picture 4" descr="Classroom Student Cartoon, PNG, 6742x4180px, Classroom, Blackboard,  Cartoon, Child, Class Download Free">
            <a:extLst>
              <a:ext uri="{FF2B5EF4-FFF2-40B4-BE49-F238E27FC236}">
                <a16:creationId xmlns:a16="http://schemas.microsoft.com/office/drawing/2014/main" id="{2891F821-560D-4612-9DAF-06D51029D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34" b="98031" l="3049" r="95000">
                        <a14:foregroundMark x1="33415" y1="6890" x2="33415" y2="6890"/>
                        <a14:foregroundMark x1="8659" y1="73622" x2="8659" y2="73622"/>
                        <a14:foregroundMark x1="3293" y1="75000" x2="3293" y2="75000"/>
                        <a14:foregroundMark x1="3049" y1="97441" x2="3049" y2="97441"/>
                        <a14:foregroundMark x1="58780" y1="65945" x2="58780" y2="65945"/>
                        <a14:foregroundMark x1="47927" y1="64567" x2="47927" y2="64567"/>
                        <a14:foregroundMark x1="56463" y1="66929" x2="56463" y2="66929"/>
                        <a14:foregroundMark x1="65854" y1="39370" x2="65854" y2="39370"/>
                        <a14:foregroundMark x1="67317" y1="42126" x2="67317" y2="42126"/>
                        <a14:foregroundMark x1="67317" y1="42126" x2="67317" y2="42126"/>
                        <a14:foregroundMark x1="71220" y1="48425" x2="71220" y2="48425"/>
                        <a14:foregroundMark x1="71463" y1="43110" x2="71463" y2="43110"/>
                        <a14:foregroundMark x1="67927" y1="44094" x2="67927" y2="44094"/>
                        <a14:foregroundMark x1="67927" y1="44094" x2="67927" y2="44094"/>
                        <a14:foregroundMark x1="65854" y1="41732" x2="65854" y2="41732"/>
                        <a14:foregroundMark x1="63171" y1="37402" x2="63171" y2="37402"/>
                        <a14:foregroundMark x1="63171" y1="37402" x2="63171" y2="37402"/>
                        <a14:foregroundMark x1="69146" y1="43504" x2="69146" y2="43504"/>
                        <a14:foregroundMark x1="69146" y1="43504" x2="69146" y2="43504"/>
                        <a14:foregroundMark x1="57317" y1="66339" x2="57317" y2="66339"/>
                        <a14:foregroundMark x1="56951" y1="66339" x2="56951" y2="66339"/>
                        <a14:foregroundMark x1="30732" y1="41142" x2="30732" y2="41142"/>
                        <a14:foregroundMark x1="30732" y1="41142" x2="30732" y2="41142"/>
                        <a14:foregroundMark x1="33415" y1="37402" x2="33415" y2="37402"/>
                        <a14:foregroundMark x1="33415" y1="37402" x2="33415" y2="37402"/>
                        <a14:foregroundMark x1="9878" y1="63583" x2="9878" y2="63583"/>
                        <a14:foregroundMark x1="85610" y1="65945" x2="85610" y2="65945"/>
                        <a14:foregroundMark x1="95000" y1="71654" x2="95000" y2="71654"/>
                        <a14:foregroundMark x1="51707" y1="33071" x2="51707" y2="33071"/>
                        <a14:foregroundMark x1="80854" y1="65945" x2="80854" y2="65945"/>
                        <a14:foregroundMark x1="27805" y1="98228" x2="27805" y2="98228"/>
                        <a14:foregroundMark x1="51707" y1="31693" x2="51707" y2="31693"/>
                        <a14:foregroundMark x1="30122" y1="9252" x2="30122" y2="9252"/>
                        <a14:foregroundMark x1="23659" y1="4134" x2="23659" y2="4134"/>
                        <a14:foregroundMark x1="56707" y1="66339" x2="56707" y2="66339"/>
                        <a14:foregroundMark x1="55854" y1="61614" x2="55854" y2="61614"/>
                        <a14:foregroundMark x1="55854" y1="61614" x2="55854" y2="61614"/>
                        <a14:foregroundMark x1="55854" y1="65551" x2="55854" y2="65551"/>
                        <a14:foregroundMark x1="70610" y1="42717" x2="70610" y2="42717"/>
                        <a14:foregroundMark x1="70610" y1="42717" x2="70610" y2="42717"/>
                        <a14:foregroundMark x1="70854" y1="43110" x2="70854" y2="43110"/>
                        <a14:foregroundMark x1="71463" y1="44094" x2="71463" y2="44094"/>
                        <a14:foregroundMark x1="71463" y1="44094" x2="71463" y2="44094"/>
                        <a14:foregroundMark x1="71463" y1="44094" x2="71463" y2="44094"/>
                        <a14:foregroundMark x1="71463" y1="44094" x2="71463" y2="44094"/>
                        <a14:foregroundMark x1="71463" y1="44094" x2="71463" y2="44094"/>
                        <a14:foregroundMark x1="70854" y1="43110" x2="70854" y2="43110"/>
                        <a14:foregroundMark x1="70854" y1="43110" x2="70854" y2="43110"/>
                        <a14:foregroundMark x1="68780" y1="38780" x2="68780" y2="38780"/>
                        <a14:foregroundMark x1="70244" y1="41732" x2="70244" y2="41732"/>
                        <a14:foregroundMark x1="70244" y1="41732" x2="70244" y2="41732"/>
                        <a14:foregroundMark x1="32805" y1="43110" x2="32805" y2="43110"/>
                        <a14:foregroundMark x1="85610" y1="60630" x2="85610" y2="60630"/>
                        <a14:foregroundMark x1="10488" y1="68898" x2="10488" y2="68898"/>
                        <a14:foregroundMark x1="9878" y1="64961" x2="9878" y2="64961"/>
                        <a14:foregroundMark x1="81463" y1="36417" x2="81463" y2="36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74" y="1458178"/>
            <a:ext cx="4161554" cy="257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Image result for icon travel beach&quot;">
            <a:extLst>
              <a:ext uri="{FF2B5EF4-FFF2-40B4-BE49-F238E27FC236}">
                <a16:creationId xmlns:a16="http://schemas.microsoft.com/office/drawing/2014/main" id="{7677B1D5-DFE2-443E-964B-2CE0C4829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 b="28461"/>
          <a:stretch/>
        </p:blipFill>
        <p:spPr bwMode="auto">
          <a:xfrm>
            <a:off x="7444658" y="4036312"/>
            <a:ext cx="4332135" cy="242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6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75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hát triển bền vững | Khu dự trữ sinh quyển Cát Bà">
            <a:extLst>
              <a:ext uri="{FF2B5EF4-FFF2-40B4-BE49-F238E27FC236}">
                <a16:creationId xmlns:a16="http://schemas.microsoft.com/office/drawing/2014/main" id="{80C3BE28-B013-4680-97D8-E3D9E33C6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39" y="1499465"/>
            <a:ext cx="10403840" cy="50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11840AE-2C62-4C24-8CA5-D4529AD5B90D}"/>
              </a:ext>
            </a:extLst>
          </p:cNvPr>
          <p:cNvSpPr txBox="1">
            <a:spLocks/>
          </p:cNvSpPr>
          <p:nvPr/>
        </p:nvSpPr>
        <p:spPr>
          <a:xfrm>
            <a:off x="2331147" y="132272"/>
            <a:ext cx="8815532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TÔI YÊU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biển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miền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trung</a:t>
            </a:r>
            <a:endParaRPr lang="en-US" sz="5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3074" name="Picture 2" descr="Một số điều mà doanh nghiệp cần làm để có được chiến lược phát triển hoàn  hảo">
            <a:extLst>
              <a:ext uri="{FF2B5EF4-FFF2-40B4-BE49-F238E27FC236}">
                <a16:creationId xmlns:a16="http://schemas.microsoft.com/office/drawing/2014/main" id="{A306709E-F8EB-4257-B3CF-DF3984F46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5" y="269043"/>
            <a:ext cx="2250886" cy="153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C496C2-CDD0-4071-A031-25A660C528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BE2A49-5B57-4398-B0E7-087611961E23}"/>
              </a:ext>
            </a:extLst>
          </p:cNvPr>
          <p:cNvSpPr txBox="1">
            <a:spLocks/>
          </p:cNvSpPr>
          <p:nvPr/>
        </p:nvSpPr>
        <p:spPr>
          <a:xfrm>
            <a:off x="1172734" y="5298027"/>
            <a:ext cx="9544050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 dirty="0" err="1">
                <a:solidFill>
                  <a:srgbClr val="7030A0"/>
                </a:solidFill>
                <a:latin typeface="#9Slide05 Gullever Font" panose="02000507000000020004" pitchFamily="2" charset="0"/>
              </a:rPr>
              <a:t>Phát</a:t>
            </a:r>
            <a:r>
              <a:rPr lang="en-US" b="1" dirty="0">
                <a:solidFill>
                  <a:srgbClr val="7030A0"/>
                </a:solidFill>
                <a:latin typeface="#9Slide05 Gullever Font" panose="02000507000000020004" pitchFamily="2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#9Slide05 Gullever Font" panose="02000507000000020004" pitchFamily="2" charset="0"/>
              </a:rPr>
              <a:t>triển</a:t>
            </a:r>
            <a:r>
              <a:rPr lang="en-US" b="1" dirty="0">
                <a:solidFill>
                  <a:srgbClr val="7030A0"/>
                </a:solidFill>
                <a:latin typeface="#9Slide05 Gullever Font" panose="02000507000000020004" pitchFamily="2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#9Slide05 Gullever Font" panose="02000507000000020004" pitchFamily="2" charset="0"/>
              </a:rPr>
              <a:t>bền</a:t>
            </a:r>
            <a:r>
              <a:rPr lang="en-US" b="1" dirty="0">
                <a:solidFill>
                  <a:srgbClr val="7030A0"/>
                </a:solidFill>
                <a:latin typeface="#9Slide05 Gullever Font" panose="02000507000000020004" pitchFamily="2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#9Slide05 Gullever Font" panose="02000507000000020004" pitchFamily="2" charset="0"/>
              </a:rPr>
              <a:t>vững</a:t>
            </a:r>
            <a:endParaRPr lang="en-US" b="1" dirty="0">
              <a:solidFill>
                <a:srgbClr val="7030A0"/>
              </a:solidFill>
              <a:latin typeface="#9Slide05 Gullever Font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0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_6">
            <a:hlinkClick r:id="" action="ppaction://media"/>
            <a:extLst>
              <a:ext uri="{FF2B5EF4-FFF2-40B4-BE49-F238E27FC236}">
                <a16:creationId xmlns:a16="http://schemas.microsoft.com/office/drawing/2014/main" id="{66641D5C-153E-1C49-BBC9-EC7A6DC208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855"/>
            <a:ext cx="12309652" cy="69241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12C054-F02A-4B44-B602-3B1E0B00ADCA}"/>
              </a:ext>
            </a:extLst>
          </p:cNvPr>
          <p:cNvSpPr/>
          <p:nvPr/>
        </p:nvSpPr>
        <p:spPr>
          <a:xfrm>
            <a:off x="-2" y="1482732"/>
            <a:ext cx="12309651" cy="1762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Kinh</a:t>
            </a:r>
            <a:r>
              <a:rPr lang="en-U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tế</a:t>
            </a:r>
            <a:r>
              <a:rPr lang="en-U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biển</a:t>
            </a:r>
            <a:r>
              <a:rPr lang="en-U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của</a:t>
            </a:r>
            <a:r>
              <a:rPr lang="en-U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bắc</a:t>
            </a:r>
            <a:r>
              <a:rPr lang="en-U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trung</a:t>
            </a:r>
            <a:r>
              <a:rPr lang="en-U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bộ</a:t>
            </a:r>
            <a:r>
              <a:rPr lang="en-U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và</a:t>
            </a:r>
            <a:r>
              <a:rPr lang="en-U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duyên</a:t>
            </a:r>
            <a:r>
              <a:rPr lang="en-U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hải</a:t>
            </a:r>
            <a:r>
              <a:rPr lang="en-U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nam</a:t>
            </a:r>
            <a:r>
              <a:rPr lang="en-U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trung</a:t>
            </a:r>
            <a:r>
              <a:rPr lang="en-US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Nexa Rust Slab Bla" panose="020B0606040200020203" pitchFamily="34" charset="0"/>
              </a:rPr>
              <a:t>bộ</a:t>
            </a:r>
            <a:endParaRPr lang="en-US" sz="4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Nexa Rust Slab Bla" panose="020B0606040200020203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0B2F96-B120-42B2-BE20-37F2AC4F1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TextBox 0">
            <a:extLst>
              <a:ext uri="{FF2B5EF4-FFF2-40B4-BE49-F238E27FC236}">
                <a16:creationId xmlns:a16="http://schemas.microsoft.com/office/drawing/2014/main" id="{4D0082AD-9498-430D-B60C-0B9714A97F21}"/>
              </a:ext>
            </a:extLst>
          </p:cNvPr>
          <p:cNvSpPr txBox="1"/>
          <p:nvPr/>
        </p:nvSpPr>
        <p:spPr>
          <a:xfrm>
            <a:off x="-3" y="534096"/>
            <a:ext cx="12309652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vi-VN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TIẾT 37 - </a:t>
            </a:r>
            <a:r>
              <a:rPr lang="en-US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BÀI 27 </a:t>
            </a:r>
          </a:p>
        </p:txBody>
      </p:sp>
    </p:spTree>
    <p:extLst>
      <p:ext uri="{BB962C8B-B14F-4D97-AF65-F5344CB8AC3E}">
        <p14:creationId xmlns:p14="http://schemas.microsoft.com/office/powerpoint/2010/main" val="3620000997"/>
      </p:ext>
    </p:extLst>
  </p:cSld>
  <p:clrMapOvr>
    <a:masterClrMapping/>
  </p:clrMapOvr>
  <p:transition spd="med" advTm="11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 animBg="1" advAuto="0"/>
      <p:bldP spid="7" grpId="1" animBg="1"/>
    </p:bldLst>
  </p:timing>
  <p:extLst>
    <p:ext uri="{E180D4A7-C9FB-4DFB-919C-405C955672EB}">
      <p14:showEvtLst xmlns:p14="http://schemas.microsoft.com/office/powerpoint/2010/main">
        <p14:playEvt time="399" objId="2"/>
        <p14:stopEvt time="11413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1840AE-2C62-4C24-8CA5-D4529AD5B90D}"/>
              </a:ext>
            </a:extLst>
          </p:cNvPr>
          <p:cNvSpPr txBox="1">
            <a:spLocks/>
          </p:cNvSpPr>
          <p:nvPr/>
        </p:nvSpPr>
        <p:spPr>
          <a:xfrm>
            <a:off x="1991742" y="139821"/>
            <a:ext cx="8208515" cy="1051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TÂY NGUYÊN GIÀU VÀ ĐẸP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C496C2-CDD0-4071-A031-25A660C528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BE2A49-5B57-4398-B0E7-087611961E23}"/>
              </a:ext>
            </a:extLst>
          </p:cNvPr>
          <p:cNvSpPr txBox="1">
            <a:spLocks/>
          </p:cNvSpPr>
          <p:nvPr/>
        </p:nvSpPr>
        <p:spPr>
          <a:xfrm>
            <a:off x="280398" y="1191126"/>
            <a:ext cx="6371065" cy="52818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000" b="1" dirty="0" err="1">
                <a:latin typeface="#9Slide07 IcielBaliho Script" pitchFamily="2" charset="0"/>
              </a:rPr>
              <a:t>Tìm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tên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các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bài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hát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về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Tây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Nguyên</a:t>
            </a:r>
            <a:endParaRPr lang="en-US" sz="4000" b="1" dirty="0">
              <a:latin typeface="#9Slide07 IcielBaliho Script" pitchFamily="2" charset="0"/>
            </a:endParaRPr>
          </a:p>
          <a:p>
            <a:pPr marL="571500" indent="-5715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000" b="1" dirty="0" err="1">
                <a:latin typeface="#9Slide07 IcielBaliho Script" pitchFamily="2" charset="0"/>
              </a:rPr>
              <a:t>Kể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tên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các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địa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danh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Tây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Nguyên</a:t>
            </a:r>
            <a:endParaRPr lang="en-US" sz="4000" b="1" dirty="0">
              <a:latin typeface="#9Slide07 IcielBaliho Script" pitchFamily="2" charset="0"/>
            </a:endParaRPr>
          </a:p>
          <a:p>
            <a:pPr marL="571500" indent="-5715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000" b="1" dirty="0" err="1">
                <a:latin typeface="#9Slide07 IcielBaliho Script" pitchFamily="2" charset="0"/>
              </a:rPr>
              <a:t>Mô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tả</a:t>
            </a:r>
            <a:r>
              <a:rPr lang="en-US" sz="4000" b="1" dirty="0">
                <a:latin typeface="#9Slide07 IcielBaliho Script" pitchFamily="2" charset="0"/>
              </a:rPr>
              <a:t> 1 </a:t>
            </a:r>
            <a:r>
              <a:rPr lang="en-US" sz="4000" b="1" dirty="0" err="1">
                <a:latin typeface="#9Slide07 IcielBaliho Script" pitchFamily="2" charset="0"/>
              </a:rPr>
              <a:t>địa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danh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Tây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Nguyên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mà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em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yêu</a:t>
            </a:r>
            <a:r>
              <a:rPr lang="en-US" sz="4000" b="1" dirty="0">
                <a:latin typeface="#9Slide07 IcielBaliho Script" pitchFamily="2" charset="0"/>
              </a:rPr>
              <a:t> </a:t>
            </a:r>
            <a:r>
              <a:rPr lang="en-US" sz="4000" b="1" dirty="0" err="1">
                <a:latin typeface="#9Slide07 IcielBaliho Script" pitchFamily="2" charset="0"/>
              </a:rPr>
              <a:t>thích</a:t>
            </a:r>
            <a:endParaRPr lang="en-US" sz="4000" b="1" dirty="0">
              <a:latin typeface="#9Slide07 IcielBaliho Script" pitchFamily="2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4000" b="1" dirty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4000" b="1" dirty="0" err="1">
                <a:solidFill>
                  <a:srgbClr val="0070C0"/>
                </a:solidFill>
                <a:latin typeface="#9Slide07 IcielBaliho Script" pitchFamily="2" charset="0"/>
              </a:rPr>
              <a:t>Tên</a:t>
            </a:r>
            <a:r>
              <a:rPr lang="en-US" sz="40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7 IcielBaliho Script" pitchFamily="2" charset="0"/>
              </a:rPr>
              <a:t>địa</a:t>
            </a:r>
            <a:r>
              <a:rPr lang="en-US" sz="40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7 IcielBaliho Script" pitchFamily="2" charset="0"/>
              </a:rPr>
              <a:t>danh</a:t>
            </a:r>
            <a:endParaRPr lang="en-US" sz="4000" b="1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4000" b="1" dirty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4000" b="1" dirty="0" err="1">
                <a:solidFill>
                  <a:srgbClr val="0070C0"/>
                </a:solidFill>
                <a:latin typeface="#9Slide07 IcielBaliho Script" pitchFamily="2" charset="0"/>
              </a:rPr>
              <a:t>Vị</a:t>
            </a:r>
            <a:r>
              <a:rPr lang="en-US" sz="40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7 IcielBaliho Script" pitchFamily="2" charset="0"/>
              </a:rPr>
              <a:t>trí</a:t>
            </a:r>
            <a:endParaRPr lang="en-US" sz="4000" b="1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4000" b="1" dirty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4000" b="1" dirty="0" err="1">
                <a:solidFill>
                  <a:srgbClr val="0070C0"/>
                </a:solidFill>
                <a:latin typeface="#9Slide07 IcielBaliho Script" pitchFamily="2" charset="0"/>
              </a:rPr>
              <a:t>Đặc</a:t>
            </a:r>
            <a:r>
              <a:rPr lang="en-US" sz="40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7 IcielBaliho Script" pitchFamily="2" charset="0"/>
              </a:rPr>
              <a:t>điểm</a:t>
            </a:r>
            <a:r>
              <a:rPr lang="en-US" sz="40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7 IcielBaliho Script" pitchFamily="2" charset="0"/>
              </a:rPr>
              <a:t>tự</a:t>
            </a:r>
            <a:r>
              <a:rPr lang="en-US" sz="40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7 IcielBaliho Script" pitchFamily="2" charset="0"/>
              </a:rPr>
              <a:t>nhiên</a:t>
            </a:r>
            <a:endParaRPr lang="en-US" sz="4000" b="1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4000" b="1" dirty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4000" b="1" dirty="0" err="1">
                <a:solidFill>
                  <a:srgbClr val="0070C0"/>
                </a:solidFill>
                <a:latin typeface="#9Slide07 IcielBaliho Script" pitchFamily="2" charset="0"/>
              </a:rPr>
              <a:t>Đặc</a:t>
            </a:r>
            <a:r>
              <a:rPr lang="en-US" sz="40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7 IcielBaliho Script" pitchFamily="2" charset="0"/>
              </a:rPr>
              <a:t>trưng</a:t>
            </a:r>
            <a:r>
              <a:rPr lang="en-US" sz="40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7 IcielBaliho Script" pitchFamily="2" charset="0"/>
              </a:rPr>
              <a:t>nổi</a:t>
            </a:r>
            <a:r>
              <a:rPr lang="en-US" sz="40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7 IcielBaliho Script" pitchFamily="2" charset="0"/>
              </a:rPr>
              <a:t>bật</a:t>
            </a:r>
            <a:endParaRPr lang="en-US" sz="4000" b="1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pic>
        <p:nvPicPr>
          <p:cNvPr id="7172" name="Picture 4" descr="Coffee tree icon Royalty Free Vector Image - VectorStock">
            <a:extLst>
              <a:ext uri="{FF2B5EF4-FFF2-40B4-BE49-F238E27FC236}">
                <a16:creationId xmlns:a16="http://schemas.microsoft.com/office/drawing/2014/main" id="{073B2EC9-7646-4436-B150-FA361CDE8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5"/>
          <a:stretch/>
        </p:blipFill>
        <p:spPr bwMode="auto">
          <a:xfrm>
            <a:off x="4065507" y="3624929"/>
            <a:ext cx="1817437" cy="25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ea Tree Essential Oil (15ml) – Wonderworks">
            <a:extLst>
              <a:ext uri="{FF2B5EF4-FFF2-40B4-BE49-F238E27FC236}">
                <a16:creationId xmlns:a16="http://schemas.microsoft.com/office/drawing/2014/main" id="{E60C8AAF-C52B-4612-B742-1BB938FC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463" y="4376841"/>
            <a:ext cx="2611487" cy="261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roduction Of Natural Rubber - Rubber Tr #1283399 - PNG Images - PNGio">
            <a:extLst>
              <a:ext uri="{FF2B5EF4-FFF2-40B4-BE49-F238E27FC236}">
                <a16:creationId xmlns:a16="http://schemas.microsoft.com/office/drawing/2014/main" id="{14997A2A-CBD2-4B29-80B0-AC228F48B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 r="13264"/>
          <a:stretch/>
        </p:blipFill>
        <p:spPr bwMode="auto">
          <a:xfrm>
            <a:off x="9810306" y="4911346"/>
            <a:ext cx="1887321" cy="165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Photo] Ngợp giữa bạt ngàn hoa càphê trắng trời Tây Nguyên | Điểm đến |  Vietnam+ (VietnamPlus)">
            <a:extLst>
              <a:ext uri="{FF2B5EF4-FFF2-40B4-BE49-F238E27FC236}">
                <a16:creationId xmlns:a16="http://schemas.microsoft.com/office/drawing/2014/main" id="{99D9C968-78E0-421B-986D-778894F77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861" y="1330947"/>
            <a:ext cx="4699927" cy="313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4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93131C-A1A7-4E9C-AF87-C0C15FABBA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C2840-1770-40CB-B7B3-09C8D5E93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" y="135340"/>
            <a:ext cx="12161520" cy="1056640"/>
          </a:xfrm>
          <a:noFill/>
        </p:spPr>
        <p:txBody>
          <a:bodyPr anchor="ctr"/>
          <a:lstStyle/>
          <a:p>
            <a:r>
              <a:rPr lang="en-US" sz="5400" b="1" dirty="0" err="1">
                <a:solidFill>
                  <a:srgbClr val="00B050"/>
                </a:solidFill>
                <a:latin typeface="#9Slide07 SVNDessert Menu Scrip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5400" b="1" dirty="0">
                <a:solidFill>
                  <a:srgbClr val="00B050"/>
                </a:solidFill>
                <a:latin typeface="#9Slide07 SVNDessert Menu Scrip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#9Slide07 SVNDessert Menu Scrip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5400" b="1" dirty="0">
                <a:solidFill>
                  <a:srgbClr val="00B050"/>
                </a:solidFill>
                <a:latin typeface="#9Slide07 SVNDessert Menu Scrip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#9Slide07 SVNDessert Menu Scrip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sz="5400" b="1" dirty="0">
                <a:solidFill>
                  <a:srgbClr val="00B050"/>
                </a:solidFill>
                <a:latin typeface="#9Slide07 SVNDessert Menu Scrip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#9Slide07 SVNDessert Menu Scrip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b="1" dirty="0">
                <a:solidFill>
                  <a:srgbClr val="00B050"/>
                </a:solidFill>
                <a:latin typeface="#9Slide07 SVNDessert Menu Scrip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#9Slide07 SVNDessert Menu Scrip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endParaRPr lang="en-US" sz="5400" b="1" dirty="0">
              <a:solidFill>
                <a:srgbClr val="00B050"/>
              </a:solidFill>
              <a:latin typeface="#9Slide07 SVNDessert Menu Scrip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Analog Alarm Clock Icon Image Vector Illustration Design Royalty Free  Cliparts, Vectors, And Stock Illustration. Image 82032642.">
            <a:extLst>
              <a:ext uri="{FF2B5EF4-FFF2-40B4-BE49-F238E27FC236}">
                <a16:creationId xmlns:a16="http://schemas.microsoft.com/office/drawing/2014/main" id="{D1741E6D-4185-4B1B-B89B-814481762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37634"/>
            <a:ext cx="2532915" cy="253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PSC Notes Only Pack">
            <a:extLst>
              <a:ext uri="{FF2B5EF4-FFF2-40B4-BE49-F238E27FC236}">
                <a16:creationId xmlns:a16="http://schemas.microsoft.com/office/drawing/2014/main" id="{55CF4E31-A5D7-4062-9D03-2F781E949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91" y="1284166"/>
            <a:ext cx="2186383" cy="21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77F58AE-47C6-4EDA-AA89-9D44BDED167C}"/>
              </a:ext>
            </a:extLst>
          </p:cNvPr>
          <p:cNvSpPr txBox="1">
            <a:spLocks/>
          </p:cNvSpPr>
          <p:nvPr/>
        </p:nvSpPr>
        <p:spPr>
          <a:xfrm>
            <a:off x="5827683" y="3606640"/>
            <a:ext cx="3538766" cy="104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Đảm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2F5BE07-C1F5-49CD-90E3-0EAF2073AC7E}"/>
              </a:ext>
            </a:extLst>
          </p:cNvPr>
          <p:cNvSpPr txBox="1">
            <a:spLocks/>
          </p:cNvSpPr>
          <p:nvPr/>
        </p:nvSpPr>
        <p:spPr>
          <a:xfrm>
            <a:off x="2127723" y="3877985"/>
            <a:ext cx="4203538" cy="513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B2A1CD1-D6E1-4EC6-AA64-B87EF4D659D7}"/>
              </a:ext>
            </a:extLst>
          </p:cNvPr>
          <p:cNvSpPr txBox="1">
            <a:spLocks/>
          </p:cNvSpPr>
          <p:nvPr/>
        </p:nvSpPr>
        <p:spPr>
          <a:xfrm>
            <a:off x="-93872" y="5164615"/>
            <a:ext cx="6650926" cy="75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6600" b="1" dirty="0" err="1">
                <a:solidFill>
                  <a:srgbClr val="C00000"/>
                </a:solidFill>
                <a:latin typeface="#9Slide05 ViceroyJF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6600" b="1" dirty="0">
                <a:solidFill>
                  <a:srgbClr val="C00000"/>
                </a:solidFill>
                <a:latin typeface="#9Slide05 ViceroyJF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ViceroyJF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6600" b="1" dirty="0">
                <a:solidFill>
                  <a:srgbClr val="C00000"/>
                </a:solidFill>
                <a:latin typeface="#9Slide05 ViceroyJF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6600" b="1" dirty="0" err="1">
                <a:solidFill>
                  <a:srgbClr val="C00000"/>
                </a:solidFill>
                <a:latin typeface="#9Slide05 ViceroyJF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6600" b="1" dirty="0">
                <a:solidFill>
                  <a:srgbClr val="C00000"/>
                </a:solidFill>
                <a:latin typeface="#9Slide05 ViceroyJF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ViceroyJF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6600" b="1" dirty="0">
                <a:solidFill>
                  <a:srgbClr val="C00000"/>
                </a:solidFill>
                <a:latin typeface="#9Slide05 ViceroyJF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ViceroyJF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6600" b="1" dirty="0">
                <a:solidFill>
                  <a:srgbClr val="C00000"/>
                </a:solidFill>
                <a:latin typeface="#9Slide05 ViceroyJF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ViceroyJF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endParaRPr lang="en-US" sz="6600" b="1" dirty="0">
              <a:solidFill>
                <a:srgbClr val="C00000"/>
              </a:solidFill>
              <a:latin typeface="#9Slide05 ViceroyJF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77D9F28-8E5C-4734-ADAA-72F0ED753EAC}"/>
              </a:ext>
            </a:extLst>
          </p:cNvPr>
          <p:cNvSpPr txBox="1">
            <a:spLocks/>
          </p:cNvSpPr>
          <p:nvPr/>
        </p:nvSpPr>
        <p:spPr>
          <a:xfrm>
            <a:off x="103835" y="3877984"/>
            <a:ext cx="2468085" cy="513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SGK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96FACD-F083-439E-8C9C-DD0676108C05}"/>
              </a:ext>
            </a:extLst>
          </p:cNvPr>
          <p:cNvCxnSpPr>
            <a:cxnSpLocks/>
          </p:cNvCxnSpPr>
          <p:nvPr/>
        </p:nvCxnSpPr>
        <p:spPr>
          <a:xfrm>
            <a:off x="547558" y="4409495"/>
            <a:ext cx="10963941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Outer Space Landscape with solid fill">
            <a:extLst>
              <a:ext uri="{FF2B5EF4-FFF2-40B4-BE49-F238E27FC236}">
                <a16:creationId xmlns:a16="http://schemas.microsoft.com/office/drawing/2014/main" id="{37C6296F-2ED8-4AF1-8EC7-7A16377548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4426" y="251949"/>
            <a:ext cx="914400" cy="914400"/>
          </a:xfrm>
          <a:prstGeom prst="rect">
            <a:avLst/>
          </a:prstGeom>
        </p:spPr>
      </p:pic>
      <p:pic>
        <p:nvPicPr>
          <p:cNvPr id="15" name="Picture 2" descr="Logo teamwork business community people Royalty Free Vector">
            <a:extLst>
              <a:ext uri="{FF2B5EF4-FFF2-40B4-BE49-F238E27FC236}">
                <a16:creationId xmlns:a16="http://schemas.microsoft.com/office/drawing/2014/main" id="{568ECEE8-03A8-456F-8F6B-AD7C75802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13889" r="10053" b="17777"/>
          <a:stretch/>
        </p:blipFill>
        <p:spPr bwMode="auto">
          <a:xfrm>
            <a:off x="9528840" y="1350721"/>
            <a:ext cx="1982659" cy="189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E146657B-8CC4-4BFB-B559-0119EC21C0EA}"/>
              </a:ext>
            </a:extLst>
          </p:cNvPr>
          <p:cNvSpPr txBox="1">
            <a:spLocks/>
          </p:cNvSpPr>
          <p:nvPr/>
        </p:nvSpPr>
        <p:spPr>
          <a:xfrm>
            <a:off x="9286126" y="3861236"/>
            <a:ext cx="2468085" cy="513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2" name="Picture 4" descr="Phongkhieu's Sketchblog: Hoi An Sketch Tour 2015">
            <a:extLst>
              <a:ext uri="{FF2B5EF4-FFF2-40B4-BE49-F238E27FC236}">
                <a16:creationId xmlns:a16="http://schemas.microsoft.com/office/drawing/2014/main" id="{2C7CAF18-56BA-4CA0-A127-717B32AA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261" y="4628913"/>
            <a:ext cx="4533165" cy="208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02B9A33-D2DD-4364-8683-4C0D2292D6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Địa lí 9 - Giải bài tập SGK Địa lí lớp 9 - Đầy đủ chi tiết nhất">
            <a:extLst>
              <a:ext uri="{FF2B5EF4-FFF2-40B4-BE49-F238E27FC236}">
                <a16:creationId xmlns:a16="http://schemas.microsoft.com/office/drawing/2014/main" id="{9D1F39FE-9B5C-4B42-805D-492680D27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58" y="1065691"/>
            <a:ext cx="1838014" cy="263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41881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khanhhoa">
            <a:extLst>
              <a:ext uri="{FF2B5EF4-FFF2-40B4-BE49-F238E27FC236}">
                <a16:creationId xmlns:a16="http://schemas.microsoft.com/office/drawing/2014/main" id="{5A20326F-5F46-4A5F-AC93-D9760BB69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125" y="3669829"/>
            <a:ext cx="2317500" cy="316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ADM">
            <a:extLst>
              <a:ext uri="{FF2B5EF4-FFF2-40B4-BE49-F238E27FC236}">
                <a16:creationId xmlns:a16="http://schemas.microsoft.com/office/drawing/2014/main" id="{B46EB003-126F-41DA-9856-582115080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19" y="1426141"/>
            <a:ext cx="2961503" cy="182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ADM">
            <a:extLst>
              <a:ext uri="{FF2B5EF4-FFF2-40B4-BE49-F238E27FC236}">
                <a16:creationId xmlns:a16="http://schemas.microsoft.com/office/drawing/2014/main" id="{ABEC3E3D-2C81-4A80-BAB3-B16B6245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53" y="1249542"/>
            <a:ext cx="2874010" cy="21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quangngai">
            <a:extLst>
              <a:ext uri="{FF2B5EF4-FFF2-40B4-BE49-F238E27FC236}">
                <a16:creationId xmlns:a16="http://schemas.microsoft.com/office/drawing/2014/main" id="{C4F6DC88-6B58-4FA0-9E3D-247018A31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18" y="3844661"/>
            <a:ext cx="2570480" cy="26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inhdinh">
            <a:extLst>
              <a:ext uri="{FF2B5EF4-FFF2-40B4-BE49-F238E27FC236}">
                <a16:creationId xmlns:a16="http://schemas.microsoft.com/office/drawing/2014/main" id="{4227D97A-0963-40D8-B015-92E8E61DD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400" y="882975"/>
            <a:ext cx="1801101" cy="289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huyen">
            <a:extLst>
              <a:ext uri="{FF2B5EF4-FFF2-40B4-BE49-F238E27FC236}">
                <a16:creationId xmlns:a16="http://schemas.microsoft.com/office/drawing/2014/main" id="{8D029632-327E-4DD3-ACB7-17F488CE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78" y="1081971"/>
            <a:ext cx="194786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ninhthuan">
            <a:extLst>
              <a:ext uri="{FF2B5EF4-FFF2-40B4-BE49-F238E27FC236}">
                <a16:creationId xmlns:a16="http://schemas.microsoft.com/office/drawing/2014/main" id="{6E284B50-9D53-450D-9852-069451FA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5" y="3865739"/>
            <a:ext cx="2156224" cy="277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binhthuan">
            <a:extLst>
              <a:ext uri="{FF2B5EF4-FFF2-40B4-BE49-F238E27FC236}">
                <a16:creationId xmlns:a16="http://schemas.microsoft.com/office/drawing/2014/main" id="{CB80E794-BA29-4937-8DC4-39A3CF047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685" y="4041056"/>
            <a:ext cx="2744823" cy="26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5C2D72A-3B85-4670-B7BE-0BF746E8B3C9}"/>
              </a:ext>
            </a:extLst>
          </p:cNvPr>
          <p:cNvSpPr txBox="1">
            <a:spLocks/>
          </p:cNvSpPr>
          <p:nvPr/>
        </p:nvSpPr>
        <p:spPr>
          <a:xfrm>
            <a:off x="125104" y="89416"/>
            <a:ext cx="5197420" cy="9522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91206F-219F-4581-96BF-CA1B26332126}"/>
              </a:ext>
            </a:extLst>
          </p:cNvPr>
          <p:cNvSpPr txBox="1">
            <a:spLocks/>
          </p:cNvSpPr>
          <p:nvPr/>
        </p:nvSpPr>
        <p:spPr>
          <a:xfrm>
            <a:off x="5322524" y="115834"/>
            <a:ext cx="6642360" cy="8216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Duyên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1’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0946DB-47F3-4F44-A79B-D879D9445816}"/>
              </a:ext>
            </a:extLst>
          </p:cNvPr>
          <p:cNvSpPr/>
          <p:nvPr/>
        </p:nvSpPr>
        <p:spPr>
          <a:xfrm>
            <a:off x="1323975" y="1762125"/>
            <a:ext cx="828675" cy="8667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030086-E70D-400E-BB61-E3AB9CAAC769}"/>
              </a:ext>
            </a:extLst>
          </p:cNvPr>
          <p:cNvSpPr/>
          <p:nvPr/>
        </p:nvSpPr>
        <p:spPr>
          <a:xfrm>
            <a:off x="4493849" y="2026306"/>
            <a:ext cx="828675" cy="8667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29930E5-B76D-4B5E-89A8-11EBC929F236}"/>
              </a:ext>
            </a:extLst>
          </p:cNvPr>
          <p:cNvSpPr/>
          <p:nvPr/>
        </p:nvSpPr>
        <p:spPr>
          <a:xfrm>
            <a:off x="7352871" y="2195512"/>
            <a:ext cx="828675" cy="8667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A99C679-11B3-4805-8EA5-8B56E9886663}"/>
              </a:ext>
            </a:extLst>
          </p:cNvPr>
          <p:cNvSpPr/>
          <p:nvPr/>
        </p:nvSpPr>
        <p:spPr>
          <a:xfrm>
            <a:off x="10039350" y="1592918"/>
            <a:ext cx="828675" cy="8667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73A642-6859-4DC5-A558-FD7EEE3422D6}"/>
              </a:ext>
            </a:extLst>
          </p:cNvPr>
          <p:cNvSpPr/>
          <p:nvPr/>
        </p:nvSpPr>
        <p:spPr>
          <a:xfrm>
            <a:off x="1153426" y="4576542"/>
            <a:ext cx="828675" cy="8667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E292A6-EAB8-4941-8BD0-8B8AB8F4044F}"/>
              </a:ext>
            </a:extLst>
          </p:cNvPr>
          <p:cNvSpPr/>
          <p:nvPr/>
        </p:nvSpPr>
        <p:spPr>
          <a:xfrm>
            <a:off x="4338791" y="4741860"/>
            <a:ext cx="828675" cy="8667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8E1941A-7B77-4C21-84A5-8BF80FBC7607}"/>
              </a:ext>
            </a:extLst>
          </p:cNvPr>
          <p:cNvSpPr/>
          <p:nvPr/>
        </p:nvSpPr>
        <p:spPr>
          <a:xfrm>
            <a:off x="6878290" y="4508424"/>
            <a:ext cx="876459" cy="84214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3405A9-7198-4B98-9165-A44627DB617E}"/>
              </a:ext>
            </a:extLst>
          </p:cNvPr>
          <p:cNvSpPr/>
          <p:nvPr/>
        </p:nvSpPr>
        <p:spPr>
          <a:xfrm>
            <a:off x="10209899" y="4753553"/>
            <a:ext cx="828675" cy="8667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DE14DB6-4B34-499B-8B85-57A16D8B905D}"/>
              </a:ext>
            </a:extLst>
          </p:cNvPr>
          <p:cNvSpPr txBox="1">
            <a:spLocks/>
          </p:cNvSpPr>
          <p:nvPr/>
        </p:nvSpPr>
        <p:spPr>
          <a:xfrm>
            <a:off x="961256" y="3400202"/>
            <a:ext cx="1947863" cy="473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 NAM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E0087F0-2DF1-4CF1-A203-877FE4098602}"/>
              </a:ext>
            </a:extLst>
          </p:cNvPr>
          <p:cNvSpPr txBox="1">
            <a:spLocks/>
          </p:cNvSpPr>
          <p:nvPr/>
        </p:nvSpPr>
        <p:spPr>
          <a:xfrm>
            <a:off x="4017172" y="3416872"/>
            <a:ext cx="1947863" cy="473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 NẴNG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4673FE0-86A8-41BD-80F7-AF92F821C3FA}"/>
              </a:ext>
            </a:extLst>
          </p:cNvPr>
          <p:cNvSpPr txBox="1">
            <a:spLocks/>
          </p:cNvSpPr>
          <p:nvPr/>
        </p:nvSpPr>
        <p:spPr>
          <a:xfrm>
            <a:off x="878084" y="6448668"/>
            <a:ext cx="1947863" cy="473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 NGÃI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2A06B09-6EF6-4F23-921E-338B93C9595A}"/>
              </a:ext>
            </a:extLst>
          </p:cNvPr>
          <p:cNvSpPr txBox="1">
            <a:spLocks/>
          </p:cNvSpPr>
          <p:nvPr/>
        </p:nvSpPr>
        <p:spPr>
          <a:xfrm>
            <a:off x="4175464" y="6476805"/>
            <a:ext cx="1947863" cy="473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 THUẬN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689A1CD-CAD7-47F4-A3ED-3ED630651F85}"/>
              </a:ext>
            </a:extLst>
          </p:cNvPr>
          <p:cNvSpPr txBox="1">
            <a:spLocks/>
          </p:cNvSpPr>
          <p:nvPr/>
        </p:nvSpPr>
        <p:spPr>
          <a:xfrm>
            <a:off x="8785193" y="3106531"/>
            <a:ext cx="1947863" cy="473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 ĐỊNH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6BDDE28-9F03-43AB-92D1-41EEDCA7CE74}"/>
              </a:ext>
            </a:extLst>
          </p:cNvPr>
          <p:cNvSpPr txBox="1">
            <a:spLocks/>
          </p:cNvSpPr>
          <p:nvPr/>
        </p:nvSpPr>
        <p:spPr>
          <a:xfrm>
            <a:off x="6696452" y="5821867"/>
            <a:ext cx="1947863" cy="473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 THUẬN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9185762-7186-4E0A-B7DB-F8AEF93A961A}"/>
              </a:ext>
            </a:extLst>
          </p:cNvPr>
          <p:cNvSpPr txBox="1">
            <a:spLocks/>
          </p:cNvSpPr>
          <p:nvPr/>
        </p:nvSpPr>
        <p:spPr>
          <a:xfrm>
            <a:off x="6946164" y="3504381"/>
            <a:ext cx="1947863" cy="473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 YÊN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FAB7E92A-113C-4B32-BAEF-9F89CC0CBBD3}"/>
              </a:ext>
            </a:extLst>
          </p:cNvPr>
          <p:cNvSpPr txBox="1">
            <a:spLocks/>
          </p:cNvSpPr>
          <p:nvPr/>
        </p:nvSpPr>
        <p:spPr>
          <a:xfrm>
            <a:off x="8643704" y="6316740"/>
            <a:ext cx="1947863" cy="473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KHÁNH HÒA</a:t>
            </a:r>
          </a:p>
        </p:txBody>
      </p:sp>
    </p:spTree>
    <p:extLst>
      <p:ext uri="{BB962C8B-B14F-4D97-AF65-F5344CB8AC3E}">
        <p14:creationId xmlns:p14="http://schemas.microsoft.com/office/powerpoint/2010/main" val="39256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9CE466-07DC-48FE-B112-E6D0EF146BC5}"/>
              </a:ext>
            </a:extLst>
          </p:cNvPr>
          <p:cNvSpPr txBox="1">
            <a:spLocks/>
          </p:cNvSpPr>
          <p:nvPr/>
        </p:nvSpPr>
        <p:spPr>
          <a:xfrm>
            <a:off x="201304" y="112479"/>
            <a:ext cx="7186086" cy="9522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CHUYÊN GIA TRỔ TÀI</a:t>
            </a:r>
          </a:p>
        </p:txBody>
      </p:sp>
      <p:pic>
        <p:nvPicPr>
          <p:cNvPr id="9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5321AF70-9321-4BB2-A004-7F5671ED37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1" y="1157142"/>
            <a:ext cx="1672389" cy="863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A90013-5B29-4561-82DA-3D350DA70CD5}"/>
              </a:ext>
            </a:extLst>
          </p:cNvPr>
          <p:cNvSpPr txBox="1"/>
          <p:nvPr/>
        </p:nvSpPr>
        <p:spPr>
          <a:xfrm>
            <a:off x="7509918" y="158691"/>
            <a:ext cx="4564999" cy="18174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cặp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24.3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26.1</a:t>
            </a: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KQ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3AF73E-3422-4809-A9FC-A088F024B527}"/>
              </a:ext>
            </a:extLst>
          </p:cNvPr>
          <p:cNvSpPr txBox="1">
            <a:spLocks/>
          </p:cNvSpPr>
          <p:nvPr/>
        </p:nvSpPr>
        <p:spPr>
          <a:xfrm>
            <a:off x="201303" y="1304254"/>
            <a:ext cx="5391169" cy="569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b="1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b="1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b="1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b="1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73B8D1-526E-4508-8DC3-A17EB73A9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573409"/>
              </p:ext>
            </p:extLst>
          </p:nvPr>
        </p:nvGraphicFramePr>
        <p:xfrm>
          <a:off x="276726" y="2068543"/>
          <a:ext cx="8217569" cy="4553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821">
                  <a:extLst>
                    <a:ext uri="{9D8B030D-6E8A-4147-A177-3AD203B41FA5}">
                      <a16:colId xmlns:a16="http://schemas.microsoft.com/office/drawing/2014/main" val="4093535310"/>
                    </a:ext>
                  </a:extLst>
                </a:gridCol>
                <a:gridCol w="4475748">
                  <a:extLst>
                    <a:ext uri="{9D8B030D-6E8A-4147-A177-3AD203B41FA5}">
                      <a16:colId xmlns:a16="http://schemas.microsoft.com/office/drawing/2014/main" val="3856865865"/>
                    </a:ext>
                  </a:extLst>
                </a:gridCol>
              </a:tblGrid>
              <a:tr h="72145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Tiêu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chí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Thông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tin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5382686"/>
                  </a:ext>
                </a:extLst>
              </a:tr>
              <a:tr h="72145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Các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cảng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biển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3826011"/>
                  </a:ext>
                </a:extLst>
              </a:tr>
              <a:tr h="72145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Các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bãi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tôm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cá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4800564"/>
                  </a:ext>
                </a:extLst>
              </a:tr>
              <a:tr h="5917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Các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cơ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sở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sản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xuất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muối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8360964"/>
                  </a:ext>
                </a:extLst>
              </a:tr>
              <a:tr h="97455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Bãi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biển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đẹp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2008886"/>
                  </a:ext>
                </a:extLst>
              </a:tr>
              <a:tr h="78932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Tiềm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năng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kinh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tế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biển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2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vùng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62659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DD319EE-BA0F-4774-BEF2-DA1473E82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443" y="2113244"/>
            <a:ext cx="3370253" cy="45317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29F772-06CB-492D-8D8B-8767D3EC70FD}"/>
              </a:ext>
            </a:extLst>
          </p:cNvPr>
          <p:cNvSpPr txBox="1">
            <a:spLocks/>
          </p:cNvSpPr>
          <p:nvPr/>
        </p:nvSpPr>
        <p:spPr>
          <a:xfrm>
            <a:off x="4162926" y="2859488"/>
            <a:ext cx="4331369" cy="569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Vinh,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Huế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Hới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Dung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Quất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Nhơn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Nha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Trang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D0D1F6-6357-4723-9704-C7623F401FBB}"/>
              </a:ext>
            </a:extLst>
          </p:cNvPr>
          <p:cNvSpPr txBox="1">
            <a:spLocks/>
          </p:cNvSpPr>
          <p:nvPr/>
        </p:nvSpPr>
        <p:spPr>
          <a:xfrm>
            <a:off x="4018547" y="3535670"/>
            <a:ext cx="4475747" cy="569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Thanh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An,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Quảng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Đà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Nẵng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Thuận</a:t>
            </a:r>
            <a:endParaRPr lang="en-US" sz="24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2F14A23-BF43-42DC-A9AB-D1C0FE541073}"/>
              </a:ext>
            </a:extLst>
          </p:cNvPr>
          <p:cNvSpPr txBox="1">
            <a:spLocks/>
          </p:cNvSpPr>
          <p:nvPr/>
        </p:nvSpPr>
        <p:spPr>
          <a:xfrm>
            <a:off x="4606090" y="4276193"/>
            <a:ext cx="3951279" cy="569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Sa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Huỳnh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Cà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Ná</a:t>
            </a:r>
            <a:endParaRPr lang="en-US" sz="24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C43DFA7-1D36-4801-9A03-697A73B4AEBB}"/>
              </a:ext>
            </a:extLst>
          </p:cNvPr>
          <p:cNvSpPr txBox="1">
            <a:spLocks/>
          </p:cNvSpPr>
          <p:nvPr/>
        </p:nvSpPr>
        <p:spPr>
          <a:xfrm>
            <a:off x="4018547" y="5036011"/>
            <a:ext cx="4475747" cy="569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Sầm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Sơn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Cầm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Non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Sa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Huỳnh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Lãnh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Nha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Trang,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Mũi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Nè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6344D86-A1C7-4D9D-8BF8-4BD33F33CD27}"/>
              </a:ext>
            </a:extLst>
          </p:cNvPr>
          <p:cNvSpPr txBox="1">
            <a:spLocks/>
          </p:cNvSpPr>
          <p:nvPr/>
        </p:nvSpPr>
        <p:spPr>
          <a:xfrm>
            <a:off x="4280780" y="5954808"/>
            <a:ext cx="3951279" cy="569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: GTVT,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Du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endParaRPr lang="en-US" sz="24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86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10" grpId="0" animBg="1"/>
      <p:bldP spid="7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70A5AC-6FA1-4377-9F9D-104853B686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9B6364-1466-4C5F-931C-C73B02BF2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32" y="164128"/>
            <a:ext cx="4866957" cy="6544270"/>
          </a:xfrm>
          <a:prstGeom prst="rect">
            <a:avLst/>
          </a:prstGeom>
        </p:spPr>
      </p:pic>
      <p:pic>
        <p:nvPicPr>
          <p:cNvPr id="9" name="Picture 8" descr="CẢNG CỬA LÒ | VIETSUN CORPORATION">
            <a:extLst>
              <a:ext uri="{FF2B5EF4-FFF2-40B4-BE49-F238E27FC236}">
                <a16:creationId xmlns:a16="http://schemas.microsoft.com/office/drawing/2014/main" id="{FBC9DC83-A0C6-4367-955B-F5B53535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0" r="18110" b="1997"/>
          <a:stretch>
            <a:fillRect/>
          </a:stretch>
        </p:blipFill>
        <p:spPr bwMode="auto">
          <a:xfrm>
            <a:off x="5335821" y="306728"/>
            <a:ext cx="1884035" cy="178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Bãi Biển Nhật Lệ, bãi tắm trung tâm Tp. Đồng Hới, Quảng Bình">
            <a:extLst>
              <a:ext uri="{FF2B5EF4-FFF2-40B4-BE49-F238E27FC236}">
                <a16:creationId xmlns:a16="http://schemas.microsoft.com/office/drawing/2014/main" id="{DAC806C4-0D38-4BBB-8112-6003334D1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2" r="26404"/>
          <a:stretch>
            <a:fillRect/>
          </a:stretch>
        </p:blipFill>
        <p:spPr bwMode="auto">
          <a:xfrm>
            <a:off x="5284664" y="4629924"/>
            <a:ext cx="1935191" cy="1788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Nghệ An: Phí dịch vụ cảng cá tăng 20%/ lượt - Đài PTTH Nghệ An">
            <a:extLst>
              <a:ext uri="{FF2B5EF4-FFF2-40B4-BE49-F238E27FC236}">
                <a16:creationId xmlns:a16="http://schemas.microsoft.com/office/drawing/2014/main" id="{CFF9224A-D1E4-4E99-A8FD-CDF607A2C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2" t="14322" r="28142"/>
          <a:stretch>
            <a:fillRect/>
          </a:stretch>
        </p:blipFill>
        <p:spPr bwMode="auto">
          <a:xfrm>
            <a:off x="5284664" y="2401848"/>
            <a:ext cx="1935191" cy="1788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C439F18-0F9C-4CBD-9F58-1717AB55574D}"/>
              </a:ext>
            </a:extLst>
          </p:cNvPr>
          <p:cNvSpPr txBox="1">
            <a:spLocks/>
          </p:cNvSpPr>
          <p:nvPr/>
        </p:nvSpPr>
        <p:spPr>
          <a:xfrm>
            <a:off x="5419526" y="1525609"/>
            <a:ext cx="1665465" cy="569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Cảng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Lò</a:t>
            </a:r>
            <a:endParaRPr lang="en-US" sz="2400" dirty="0">
              <a:solidFill>
                <a:schemeClr val="bg1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4870730-03AB-4B28-9548-13F7A4CFC202}"/>
              </a:ext>
            </a:extLst>
          </p:cNvPr>
          <p:cNvSpPr txBox="1">
            <a:spLocks/>
          </p:cNvSpPr>
          <p:nvPr/>
        </p:nvSpPr>
        <p:spPr>
          <a:xfrm>
            <a:off x="5419525" y="3620730"/>
            <a:ext cx="1665465" cy="569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Cảng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41159EF-7CBB-4778-BE14-E5A05651111E}"/>
              </a:ext>
            </a:extLst>
          </p:cNvPr>
          <p:cNvSpPr txBox="1">
            <a:spLocks/>
          </p:cNvSpPr>
          <p:nvPr/>
        </p:nvSpPr>
        <p:spPr>
          <a:xfrm>
            <a:off x="5419524" y="4753081"/>
            <a:ext cx="1665465" cy="569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Lệ</a:t>
            </a:r>
            <a:endParaRPr lang="en-US" sz="2400" dirty="0">
              <a:solidFill>
                <a:schemeClr val="bg1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F73A26-F8F6-4E10-A63F-EF6EF287D030}"/>
              </a:ext>
            </a:extLst>
          </p:cNvPr>
          <p:cNvSpPr txBox="1"/>
          <p:nvPr/>
        </p:nvSpPr>
        <p:spPr>
          <a:xfrm>
            <a:off x="7403130" y="4045320"/>
            <a:ext cx="45544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 i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Bãi biển Nhật Lệ nằm cạnh đường Trương Pháp, ngay </a:t>
            </a:r>
            <a:r>
              <a:rPr lang="vi-VN" sz="2000" b="1" i="1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cửa sông Nhật Lệ</a:t>
            </a:r>
            <a:r>
              <a:rPr lang="vi-VN" sz="2000" b="1" i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cách trung tâm thành phố </a:t>
            </a:r>
            <a:r>
              <a:rPr lang="vi-VN" sz="2000" b="1" i="1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Hới </a:t>
            </a:r>
            <a:r>
              <a:rPr lang="vi-VN" sz="2000" b="1" i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chỉ khoảng </a:t>
            </a:r>
            <a:r>
              <a:rPr lang="vi-VN" sz="2000" b="1" i="1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1km</a:t>
            </a:r>
            <a:r>
              <a:rPr lang="vi-VN" sz="2000" b="1" i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en-US" sz="2000" b="1" i="1" dirty="0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vi-VN" sz="2000" b="1" i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Bãi biển Nhật Lệ được thiên nhiên ưu ái ban tặng cho bãi cát trắng, nước biển trong xanh với vẻ đẹp </a:t>
            </a:r>
            <a:r>
              <a:rPr lang="vi-VN" sz="2000" b="1" i="1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 sơ</a:t>
            </a:r>
            <a:r>
              <a:rPr lang="vi-VN" sz="2000" b="1" i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b="1" i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ít</a:t>
            </a:r>
            <a:r>
              <a:rPr lang="vi-VN" sz="2000" b="1" i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bị tác động của con người. </a:t>
            </a:r>
            <a:endParaRPr lang="en-US" sz="2000" b="1" i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3C5C3C-BB61-40B9-A408-6704489100E5}"/>
              </a:ext>
            </a:extLst>
          </p:cNvPr>
          <p:cNvSpPr txBox="1"/>
          <p:nvPr/>
        </p:nvSpPr>
        <p:spPr>
          <a:xfrm>
            <a:off x="7454287" y="164128"/>
            <a:ext cx="450328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Cảng biển nước sâu Cửa Lò là một bộ phận của cụm cảng </a:t>
            </a:r>
            <a:r>
              <a:rPr lang="vi-VN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Nghệ An</a:t>
            </a:r>
            <a:r>
              <a:rPr lang="vi-VN" sz="20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Theo quyết định phê duyệt hệ thống cảng biển Việt Nam đến năm 2020 của Thủ tướng Chính phủ Việt Nam, cảng biển nước sâu Cửa Lò là một </a:t>
            </a:r>
            <a:r>
              <a:rPr lang="vi-VN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cảng tổng hợp, cảng container, và là cảng đầu mối</a:t>
            </a:r>
            <a:r>
              <a:rPr lang="vi-VN" sz="20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của nhóm cảng biển Bắc Trung Bộ.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Chiều dài bến cảng là </a:t>
            </a:r>
            <a:r>
              <a:rPr lang="vi-VN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3.020 mét</a:t>
            </a:r>
            <a:r>
              <a:rPr lang="vi-VN" sz="20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có khả năng tiếp nhận tàu trọng tải 30.000 DWT - 50.000 DWT.</a:t>
            </a:r>
          </a:p>
        </p:txBody>
      </p:sp>
    </p:spTree>
    <p:extLst>
      <p:ext uri="{BB962C8B-B14F-4D97-AF65-F5344CB8AC3E}">
        <p14:creationId xmlns:p14="http://schemas.microsoft.com/office/powerpoint/2010/main" val="12261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830BD2-D36E-4905-BD93-040E56BCA8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4E23F-7C12-4829-A49E-7B1FE8D8B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167" y="124917"/>
            <a:ext cx="4353411" cy="6608165"/>
          </a:xfrm>
          <a:prstGeom prst="rect">
            <a:avLst/>
          </a:prstGeom>
        </p:spPr>
      </p:pic>
      <p:pic>
        <p:nvPicPr>
          <p:cNvPr id="3074" name="Picture 2" descr="Hòa Phát Dung Quất đề xuất làm dự án mới gần 13 ha ở Quảng Ngãi">
            <a:extLst>
              <a:ext uri="{FF2B5EF4-FFF2-40B4-BE49-F238E27FC236}">
                <a16:creationId xmlns:a16="http://schemas.microsoft.com/office/drawing/2014/main" id="{92E15CC7-19A3-4656-844F-D20D15EFA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9" t="3685" r="14204" b="35613"/>
          <a:stretch/>
        </p:blipFill>
        <p:spPr bwMode="auto">
          <a:xfrm>
            <a:off x="4644191" y="240632"/>
            <a:ext cx="2704810" cy="202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85CAEA-936C-4189-892F-8613D31A2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191" y="2418345"/>
            <a:ext cx="2704810" cy="230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Ruộng Muối Sa Huỳnh (Sa Huynh Salt Field), Quảng Ngãi">
            <a:extLst>
              <a:ext uri="{FF2B5EF4-FFF2-40B4-BE49-F238E27FC236}">
                <a16:creationId xmlns:a16="http://schemas.microsoft.com/office/drawing/2014/main" id="{9B97A5E1-8945-44CA-ABBD-F375F770B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r="23743"/>
          <a:stretch/>
        </p:blipFill>
        <p:spPr bwMode="auto">
          <a:xfrm>
            <a:off x="4644191" y="4964965"/>
            <a:ext cx="2704810" cy="147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F6F919E-209B-4B14-B3AA-C9EB0D6A9B0D}"/>
              </a:ext>
            </a:extLst>
          </p:cNvPr>
          <p:cNvSpPr txBox="1">
            <a:spLocks/>
          </p:cNvSpPr>
          <p:nvPr/>
        </p:nvSpPr>
        <p:spPr>
          <a:xfrm>
            <a:off x="4824663" y="240632"/>
            <a:ext cx="2418348" cy="569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 err="1">
                <a:solidFill>
                  <a:srgbClr val="FF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Cảng</a:t>
            </a:r>
            <a:r>
              <a:rPr lang="en-US" sz="2400" dirty="0">
                <a:solidFill>
                  <a:srgbClr val="FF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400" dirty="0" err="1">
                <a:solidFill>
                  <a:srgbClr val="FF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Quất</a:t>
            </a:r>
            <a:endParaRPr lang="en-US" sz="2400" dirty="0">
              <a:solidFill>
                <a:srgbClr val="FF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A3EFB64-1DE1-442E-BC54-EB1B2F79AE76}"/>
              </a:ext>
            </a:extLst>
          </p:cNvPr>
          <p:cNvSpPr txBox="1">
            <a:spLocks/>
          </p:cNvSpPr>
          <p:nvPr/>
        </p:nvSpPr>
        <p:spPr>
          <a:xfrm>
            <a:off x="4824663" y="2418321"/>
            <a:ext cx="2418348" cy="569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24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4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Nhơn</a:t>
            </a:r>
            <a:endParaRPr lang="en-US" sz="24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F9CF79D-C0A8-4A5C-AF3D-3920F5B2BE37}"/>
              </a:ext>
            </a:extLst>
          </p:cNvPr>
          <p:cNvSpPr txBox="1">
            <a:spLocks/>
          </p:cNvSpPr>
          <p:nvPr/>
        </p:nvSpPr>
        <p:spPr>
          <a:xfrm>
            <a:off x="4787422" y="5926087"/>
            <a:ext cx="2418348" cy="569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Sa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Huỳnh</a:t>
            </a:r>
            <a:endParaRPr lang="en-US" sz="2400" dirty="0">
              <a:solidFill>
                <a:schemeClr val="bg1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6B2FD3-A094-468D-BD73-2274E61A2C99}"/>
              </a:ext>
            </a:extLst>
          </p:cNvPr>
          <p:cNvSpPr txBox="1"/>
          <p:nvPr/>
        </p:nvSpPr>
        <p:spPr>
          <a:xfrm>
            <a:off x="195884" y="240632"/>
            <a:ext cx="425242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Nằm nép dưới bóng những hàng cây xanh mát, làng muối Sa Huỳnh có khoảng </a:t>
            </a:r>
            <a:r>
              <a:rPr lang="vi-VN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550 hộ </a:t>
            </a:r>
            <a:r>
              <a:rPr lang="vi-VN" sz="20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diêm dân, với chừng </a:t>
            </a:r>
            <a:r>
              <a:rPr lang="vi-VN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2.000 nhân khẩu </a:t>
            </a:r>
            <a:r>
              <a:rPr lang="vi-VN" sz="20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 nghề làm muối. Với diện tích cánh đồng muối hơn </a:t>
            </a:r>
            <a:r>
              <a:rPr lang="vi-VN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116 ha</a:t>
            </a:r>
            <a:r>
              <a:rPr lang="vi-VN" sz="20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hàng năm làng muối Sa Huỳnh cung cấp cho thị trường từ </a:t>
            </a:r>
            <a:r>
              <a:rPr lang="vi-VN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8.000 – 9.000 tấn </a:t>
            </a:r>
            <a:r>
              <a:rPr lang="vi-VN" sz="20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muối. Vụ làm muối ở Sa Huỳnh bắt đầu từ </a:t>
            </a:r>
            <a:r>
              <a:rPr lang="vi-VN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tháng 3 đến tháng 9 </a:t>
            </a:r>
            <a:r>
              <a:rPr lang="vi-VN" sz="20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hàng năm.</a:t>
            </a:r>
            <a:endParaRPr lang="en-US" sz="20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7AB7369-31AC-40E1-B2CE-7BE1F0112D6C}"/>
              </a:ext>
            </a:extLst>
          </p:cNvPr>
          <p:cNvSpPr txBox="1">
            <a:spLocks/>
          </p:cNvSpPr>
          <p:nvPr/>
        </p:nvSpPr>
        <p:spPr>
          <a:xfrm>
            <a:off x="225949" y="3671130"/>
            <a:ext cx="4287885" cy="11218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9?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67810F1-AC5B-495E-AD1C-E5EB2712F456}"/>
              </a:ext>
            </a:extLst>
          </p:cNvPr>
          <p:cNvSpPr txBox="1">
            <a:spLocks/>
          </p:cNvSpPr>
          <p:nvPr/>
        </p:nvSpPr>
        <p:spPr>
          <a:xfrm>
            <a:off x="195884" y="4964964"/>
            <a:ext cx="4287885" cy="16524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khô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&gt;&gt;&gt;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Thuận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lợi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988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ÁO SÀI GÒN GIẢI PHÓNG">
            <a:extLst>
              <a:ext uri="{FF2B5EF4-FFF2-40B4-BE49-F238E27FC236}">
                <a16:creationId xmlns:a16="http://schemas.microsoft.com/office/drawing/2014/main" id="{BB3B081C-D7AD-4016-94EF-CC36AEAE87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33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B41CE4-4E40-4120-9006-31240EBA966C}"/>
              </a:ext>
            </a:extLst>
          </p:cNvPr>
          <p:cNvSpPr txBox="1">
            <a:spLocks/>
          </p:cNvSpPr>
          <p:nvPr/>
        </p:nvSpPr>
        <p:spPr>
          <a:xfrm>
            <a:off x="502675" y="5247267"/>
            <a:ext cx="4287885" cy="11218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en-US" sz="3200" dirty="0">
              <a:solidFill>
                <a:srgbClr val="0070C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55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oàn cảnh Bờ Biển Việt Nam - Nhìn từ trên cao _ Tác phẩm dự thi Tận hưởng Bản sắc Việt lần 2" descr="Shape&#10;&#10;Description automatically generated with medium confidence">
            <a:hlinkClick r:id="" action="ppaction://media"/>
            <a:extLst>
              <a:ext uri="{FF2B5EF4-FFF2-40B4-BE49-F238E27FC236}">
                <a16:creationId xmlns:a16="http://schemas.microsoft.com/office/drawing/2014/main" id="{214DF0C6-DD8C-479D-800D-F6E28B25C7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417" y="601579"/>
            <a:ext cx="10566400" cy="5943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4E8D46F-2DC6-43A7-9422-0CA356D4CFF2}"/>
              </a:ext>
            </a:extLst>
          </p:cNvPr>
          <p:cNvSpPr txBox="1">
            <a:spLocks/>
          </p:cNvSpPr>
          <p:nvPr/>
        </p:nvSpPr>
        <p:spPr>
          <a:xfrm>
            <a:off x="0" y="-19698"/>
            <a:ext cx="12192000" cy="62042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bãi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bền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vững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66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829</Words>
  <Application>Microsoft Office PowerPoint</Application>
  <PresentationFormat>Widescreen</PresentationFormat>
  <Paragraphs>109</Paragraphs>
  <Slides>21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#9Slide05 Gullever Font</vt:lpstr>
      <vt:lpstr>#9Slide05 ViceroyJF</vt:lpstr>
      <vt:lpstr>#9Slide07 IcielBaliho Script</vt:lpstr>
      <vt:lpstr>#9Slide07 IcielBC Cubano Normal</vt:lpstr>
      <vt:lpstr>#9Slide07 SVNDessert Menu Scrip</vt:lpstr>
      <vt:lpstr>#9Slide07 SVNNexa Rust Slab Bla</vt:lpstr>
      <vt:lpstr>Arial</vt:lpstr>
      <vt:lpstr>Calibri</vt:lpstr>
      <vt:lpstr>Calibri Light</vt:lpstr>
      <vt:lpstr>Roboto</vt:lpstr>
      <vt:lpstr>Tahoma</vt:lpstr>
      <vt:lpstr>Wingdings</vt:lpstr>
      <vt:lpstr>Office Theme</vt:lpstr>
      <vt:lpstr>PowerPoint Presentation</vt:lpstr>
      <vt:lpstr>PowerPoint Presentation</vt:lpstr>
      <vt:lpstr>Để học tốt, em hãy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Nguyễn Chí</dc:creator>
  <cp:lastModifiedBy>84974897627</cp:lastModifiedBy>
  <cp:revision>53</cp:revision>
  <dcterms:created xsi:type="dcterms:W3CDTF">2021-04-19T18:43:05Z</dcterms:created>
  <dcterms:modified xsi:type="dcterms:W3CDTF">2022-03-23T01:09:20Z</dcterms:modified>
</cp:coreProperties>
</file>