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257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1" r:id="rId16"/>
    <p:sldId id="272" r:id="rId17"/>
    <p:sldId id="277" r:id="rId18"/>
    <p:sldId id="278" r:id="rId19"/>
    <p:sldId id="276" r:id="rId20"/>
    <p:sldId id="270" r:id="rId21"/>
    <p:sldId id="273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910" autoAdjust="0"/>
  </p:normalViewPr>
  <p:slideViewPr>
    <p:cSldViewPr snapToGrid="0">
      <p:cViewPr varScale="1">
        <p:scale>
          <a:sx n="60" d="100"/>
          <a:sy n="60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7F345-86A0-4D02-8CFE-814E0955C5C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12506-715F-464C-9EF2-FE205A6D5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70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12506-715F-464C-9EF2-FE205A6D55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92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12506-715F-464C-9EF2-FE205A6D55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98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12506-715F-464C-9EF2-FE205A6D55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60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12506-715F-464C-9EF2-FE205A6D55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56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12506-715F-464C-9EF2-FE205A6D55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88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12506-715F-464C-9EF2-FE205A6D55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52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12506-715F-464C-9EF2-FE205A6D55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188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12506-715F-464C-9EF2-FE205A6D55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78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12506-715F-464C-9EF2-FE205A6D55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47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12506-715F-464C-9EF2-FE205A6D55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82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12506-715F-464C-9EF2-FE205A6D55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57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12506-715F-464C-9EF2-FE205A6D55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12506-715F-464C-9EF2-FE205A6D55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91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11545-DF45-4E83-8A96-33A802A24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6029D9-15AD-42CE-BC03-CD41665C13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8C74F-56F9-4BB4-B476-C34B3270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CBDA-1442-4657-9710-CB781BFD319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20E52-E3E8-4CD8-A302-815B55884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85053-5381-455D-9EC0-0A7480F8E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F2D9C-44C4-4BC6-91CB-8EEBD7DAD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43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C2A4C-B58B-4F33-A9CE-BAE22D24D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E79340-6AB3-445B-9A01-780D19472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32C81-07AF-4899-B7D5-F025E172A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CBDA-1442-4657-9710-CB781BFD319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12B2F-C661-4BC0-93D3-645766A8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3D8D4-B2F0-47B8-ADD2-1F92922F1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F2D9C-44C4-4BC6-91CB-8EEBD7DAD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85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5204B1-C3E7-4AF5-8A2E-9BE62CB766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B14B2-BD26-4EB1-95CB-0DAFF1E69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8C920-9283-422E-A1B0-4743823F4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CBDA-1442-4657-9710-CB781BFD319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055B4-D888-46A8-AC69-F4CA2A0B6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B298B-5F33-4D6D-B848-E7CB23E48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F2D9C-44C4-4BC6-91CB-8EEBD7DAD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70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CF28-DB57-4E50-A709-ECEF944CD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DCF3A-F4AC-4A58-8C3B-94D77B69B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A91B4-BC2D-4872-A3DE-71017C86D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CBDA-1442-4657-9710-CB781BFD319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3A958-EA40-4054-932E-BC329F882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C9F59-7D63-4AD9-8BBB-96AD69CD1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F2D9C-44C4-4BC6-91CB-8EEBD7DAD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42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16EC1-A34B-42BA-9818-FD5A1BD9E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40E59-55B2-41A4-BB6B-0745A42D5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2DB05-40BA-4C05-B61F-AE254FCDA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CBDA-1442-4657-9710-CB781BFD319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31791-1AC9-4070-88A8-335FC6E44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5657-7065-4BEF-B4F1-D31C1728F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F2D9C-44C4-4BC6-91CB-8EEBD7DAD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5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E112A-50A6-41C2-93DB-79B45B6A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87F70-7AD2-4DE6-82CC-CAF54DAF13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D28091-31B2-45F4-9D24-C4717F2AF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5423E3-5185-424D-9881-3E9316BEC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CBDA-1442-4657-9710-CB781BFD319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D778-9EA3-4F4F-90BD-6EA31877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DE588B-746D-46ED-8C77-D375C4A6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F2D9C-44C4-4BC6-91CB-8EEBD7DAD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81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39B42-D7AE-4EC5-B9D9-627FB879E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07B0B-1683-477A-93BB-1E81E0716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EBA01-6590-412A-ADD9-4FDFE99268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FFDE0B-B100-405C-A531-42E725CB89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D24A45-C7E6-4AB6-BF72-679E19EF45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3932EB-5D77-41B2-BDA4-264E275EC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CBDA-1442-4657-9710-CB781BFD319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C8E3CF-CF01-4EF6-97AA-DF3836F77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AA7ED0-7CEB-4413-A35D-3981BA01F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F2D9C-44C4-4BC6-91CB-8EEBD7DAD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4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81ED1-5687-4145-9575-06F4309CD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EF9ECB-6297-4832-AC92-51D2DC8A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CBDA-1442-4657-9710-CB781BFD319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852AD6-3E7B-414A-B6A5-338073899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ACE6F-DD58-4408-A78C-4BF8F5303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F2D9C-44C4-4BC6-91CB-8EEBD7DAD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42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6CF8A7-EF73-4E28-A671-C82FBC905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CBDA-1442-4657-9710-CB781BFD319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9FD285-553E-450E-8E1D-F07AB53D1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895A6-427A-46EB-8C35-EDE31DAC7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F2D9C-44C4-4BC6-91CB-8EEBD7DAD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51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40720-BA29-487A-87B1-917CD9671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019DF-AC55-43A5-9D58-139FB2982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2CA0FA-50D0-41B3-B775-6954D0248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35234-FD7B-4122-B3AC-A59C927EF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CBDA-1442-4657-9710-CB781BFD319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36FD82-EC32-4DBB-9EAA-7DC1EBB26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7BECDF-4C68-45E2-B037-EB76FBC0D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F2D9C-44C4-4BC6-91CB-8EEBD7DAD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21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31568-007F-4F13-9E9A-627D7EE2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3C5132-9DA3-4B15-949A-D2BF08445D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F8BB4-CD06-4754-BD08-54ED6AC63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500072-FBA4-4835-A99B-2A0BB009A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CBDA-1442-4657-9710-CB781BFD319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4F935-8B53-4819-93A8-6885E049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F676D-6E12-4355-BE85-99FDC7D20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F2D9C-44C4-4BC6-91CB-8EEBD7DAD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84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67CF83-0394-4219-8C9F-5ECB6CE25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7A9B4-7DF3-4FA6-B374-30598940D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57522-C27E-4E4C-A491-FE09379B60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FCBDA-1442-4657-9710-CB781BFD319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5D91F-C214-440B-AE0B-E69EE9DCF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A0781-4F9C-4BFF-AF96-AF2BF7592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F2D9C-44C4-4BC6-91CB-8EEBD7DAD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2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Độc đáo tour du lịch khám phá núi lửa ở Gia Lai">
            <a:extLst>
              <a:ext uri="{FF2B5EF4-FFF2-40B4-BE49-F238E27FC236}">
                <a16:creationId xmlns:a16="http://schemas.microsoft.com/office/drawing/2014/main" id="{054103AD-7784-46AE-9889-73426C4CC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t="9091" r="8541" b="-1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2101B5-D94A-4C2C-883E-FB57295BA0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381344" cy="592975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4000" dirty="0" err="1">
                <a:latin typeface="#9Slide05 SVNClementine" panose="020F0502020204030203" pitchFamily="34" charset="0"/>
              </a:rPr>
              <a:t>Chào</a:t>
            </a:r>
            <a:r>
              <a:rPr lang="en-US" sz="4000" dirty="0">
                <a:latin typeface="#9Slide05 SVNClementine" panose="020F0502020204030203" pitchFamily="34" charset="0"/>
              </a:rPr>
              <a:t> </a:t>
            </a:r>
            <a:r>
              <a:rPr lang="en-US" sz="4000" dirty="0" err="1">
                <a:latin typeface="#9Slide05 SVNClementine" panose="020F0502020204030203" pitchFamily="34" charset="0"/>
              </a:rPr>
              <a:t>mừng</a:t>
            </a:r>
            <a:r>
              <a:rPr lang="en-US" sz="4000" dirty="0">
                <a:latin typeface="#9Slide05 SVNClementine" panose="020F0502020204030203" pitchFamily="34" charset="0"/>
              </a:rPr>
              <a:t> </a:t>
            </a:r>
            <a:r>
              <a:rPr lang="en-US" sz="4000" dirty="0" err="1">
                <a:latin typeface="#9Slide05 SVNClementine" panose="020F0502020204030203" pitchFamily="34" charset="0"/>
              </a:rPr>
              <a:t>các</a:t>
            </a:r>
            <a:r>
              <a:rPr lang="en-US" sz="4000" dirty="0">
                <a:latin typeface="#9Slide05 SVNClementine" panose="020F0502020204030203" pitchFamily="34" charset="0"/>
              </a:rPr>
              <a:t> </a:t>
            </a:r>
            <a:r>
              <a:rPr lang="en-US" sz="4000" dirty="0" err="1">
                <a:latin typeface="#9Slide05 SVNClementine" panose="020F0502020204030203" pitchFamily="34" charset="0"/>
              </a:rPr>
              <a:t>em</a:t>
            </a:r>
            <a:r>
              <a:rPr lang="en-US" sz="4000" dirty="0">
                <a:latin typeface="#9Slide05 SVNClementine" panose="020F0502020204030203" pitchFamily="34" charset="0"/>
              </a:rPr>
              <a:t> </a:t>
            </a:r>
            <a:r>
              <a:rPr lang="en-US" sz="4000" dirty="0" err="1">
                <a:latin typeface="#9Slide05 SVNClementine" panose="020F0502020204030203" pitchFamily="34" charset="0"/>
              </a:rPr>
              <a:t>đến</a:t>
            </a:r>
            <a:r>
              <a:rPr lang="en-US" sz="4000" dirty="0">
                <a:latin typeface="#9Slide05 SVNClementine" panose="020F0502020204030203" pitchFamily="34" charset="0"/>
              </a:rPr>
              <a:t> </a:t>
            </a:r>
            <a:r>
              <a:rPr lang="en-US" sz="4000" dirty="0" err="1">
                <a:latin typeface="#9Slide05 SVNClementine" panose="020F0502020204030203" pitchFamily="34" charset="0"/>
              </a:rPr>
              <a:t>với</a:t>
            </a:r>
            <a:r>
              <a:rPr lang="en-US" sz="4000" dirty="0">
                <a:latin typeface="#9Slide05 SVNClementine" panose="020F0502020204030203" pitchFamily="34" charset="0"/>
              </a:rPr>
              <a:t> </a:t>
            </a:r>
            <a:r>
              <a:rPr lang="en-US" sz="4000" dirty="0" err="1">
                <a:latin typeface="#9Slide05 SVNClementine" panose="020F0502020204030203" pitchFamily="34" charset="0"/>
              </a:rPr>
              <a:t>tiết</a:t>
            </a:r>
            <a:r>
              <a:rPr lang="en-US" sz="4000" dirty="0">
                <a:latin typeface="#9Slide05 SVNClementine" panose="020F0502020204030203" pitchFamily="34" charset="0"/>
              </a:rPr>
              <a:t> </a:t>
            </a:r>
            <a:r>
              <a:rPr lang="en-US" sz="4000" dirty="0" err="1">
                <a:latin typeface="#9Slide05 SVNClementine" panose="020F0502020204030203" pitchFamily="34" charset="0"/>
              </a:rPr>
              <a:t>học</a:t>
            </a:r>
            <a:r>
              <a:rPr lang="en-US" sz="4000" dirty="0">
                <a:latin typeface="#9Slide05 SVNClementine" panose="020F0502020204030203" pitchFamily="34" charset="0"/>
              </a:rPr>
              <a:t> </a:t>
            </a:r>
            <a:r>
              <a:rPr lang="en-US" sz="4000" dirty="0" err="1">
                <a:latin typeface="#9Slide05 SVNClementine" panose="020F0502020204030203" pitchFamily="34" charset="0"/>
              </a:rPr>
              <a:t>hôm</a:t>
            </a:r>
            <a:r>
              <a:rPr lang="en-US" sz="4000" dirty="0">
                <a:latin typeface="#9Slide05 SVNClementine" panose="020F0502020204030203" pitchFamily="34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4107441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2021] Bảng giá cho thuê xe đi Bảo Lộc - Xe 4, 7, 16, 29, 45 chỗ">
            <a:extLst>
              <a:ext uri="{FF2B5EF4-FFF2-40B4-BE49-F238E27FC236}">
                <a16:creationId xmlns:a16="http://schemas.microsoft.com/office/drawing/2014/main" id="{8588DDF4-84A5-44B7-9097-B26F4AD38A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1" b="651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696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85BAF-BA2D-42D7-9F72-7128D7D9A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455" y="242045"/>
            <a:ext cx="6066034" cy="867774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CHUYÊN GIA CÔNG NGHIỆP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45BBB-C750-4C34-B3DD-616E35D6C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716" y="3429000"/>
            <a:ext cx="7395513" cy="7917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Giá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trị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xuất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công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nghiệp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Nguyên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 qua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năm</a:t>
            </a:r>
            <a:endParaRPr lang="en-US" sz="2400" dirty="0">
              <a:solidFill>
                <a:srgbClr val="0070C0"/>
              </a:solidFill>
              <a:latin typeface="#9Slide07 IcielBaliho Script" pitchFamily="2" charset="0"/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5703B309-5D5C-4ECA-A51F-D96C71F520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4D409BC-2D8F-4CFB-A18F-AD69F72F6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601571"/>
              </p:ext>
            </p:extLst>
          </p:nvPr>
        </p:nvGraphicFramePr>
        <p:xfrm>
          <a:off x="629690" y="3872119"/>
          <a:ext cx="7651281" cy="2570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1406">
                  <a:extLst>
                    <a:ext uri="{9D8B030D-6E8A-4147-A177-3AD203B41FA5}">
                      <a16:colId xmlns:a16="http://schemas.microsoft.com/office/drawing/2014/main" val="2801832827"/>
                    </a:ext>
                  </a:extLst>
                </a:gridCol>
                <a:gridCol w="4939875">
                  <a:extLst>
                    <a:ext uri="{9D8B030D-6E8A-4147-A177-3AD203B41FA5}">
                      <a16:colId xmlns:a16="http://schemas.microsoft.com/office/drawing/2014/main" val="38455870"/>
                    </a:ext>
                  </a:extLst>
                </a:gridCol>
              </a:tblGrid>
              <a:tr h="64257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Baliho Script" pitchFamily="2" charset="0"/>
                        </a:rPr>
                        <a:t>Tiêu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chí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Baliho Script" pitchFamily="2" charset="0"/>
                        </a:rPr>
                        <a:t>Thông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tin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5923155"/>
                  </a:ext>
                </a:extLst>
              </a:tr>
              <a:tr h="64257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Baliho Script" pitchFamily="2" charset="0"/>
                        </a:rPr>
                        <a:t>Thế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mạnh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nổi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bật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3434093"/>
                  </a:ext>
                </a:extLst>
              </a:tr>
              <a:tr h="64257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Baliho Script" pitchFamily="2" charset="0"/>
                        </a:rPr>
                        <a:t>Các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ngành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chính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7001729"/>
                  </a:ext>
                </a:extLst>
              </a:tr>
              <a:tr h="64257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Baliho Script" pitchFamily="2" charset="0"/>
                        </a:rPr>
                        <a:t>Tình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hình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phát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triển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7265858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029727-2B6F-42D3-94F4-68E1B6356B5D}"/>
              </a:ext>
            </a:extLst>
          </p:cNvPr>
          <p:cNvSpPr txBox="1">
            <a:spLocks/>
          </p:cNvSpPr>
          <p:nvPr/>
        </p:nvSpPr>
        <p:spPr>
          <a:xfrm>
            <a:off x="8478290" y="4621606"/>
            <a:ext cx="3301032" cy="1741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2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phút</a:t>
            </a: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làm</a:t>
            </a: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việc</a:t>
            </a: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cá</a:t>
            </a: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nhân</a:t>
            </a:r>
            <a:endParaRPr lang="en-US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2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phút</a:t>
            </a: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chia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sẻ</a:t>
            </a:r>
            <a:endParaRPr lang="en-US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1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phút</a:t>
            </a: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trình</a:t>
            </a: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bày</a:t>
            </a:r>
            <a:endParaRPr lang="en-US" dirty="0">
              <a:solidFill>
                <a:srgbClr val="0070C0"/>
              </a:solidFill>
              <a:latin typeface="#9Slide07 IcielBaliho Script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5B1513-AB75-4D9D-A459-57A368204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72" y="956650"/>
            <a:ext cx="7848600" cy="2514600"/>
          </a:xfrm>
          <a:prstGeom prst="rect">
            <a:avLst/>
          </a:prstGeom>
        </p:spPr>
      </p:pic>
      <p:pic>
        <p:nvPicPr>
          <p:cNvPr id="6146" name="Picture 2" descr="Think-Write-Pair-Share - Math Coach&amp;#39;s Corner">
            <a:extLst>
              <a:ext uri="{FF2B5EF4-FFF2-40B4-BE49-F238E27FC236}">
                <a16:creationId xmlns:a16="http://schemas.microsoft.com/office/drawing/2014/main" id="{9BE4D61F-BA50-4B2D-8584-BF07C3E5F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290" y="332134"/>
            <a:ext cx="3268145" cy="273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C7D2CD27-0789-445E-B3B1-929B7D05B6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77295" y="3288271"/>
            <a:ext cx="2231989" cy="125451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6CAC88-AECB-4D86-8C9F-1A882533DECE}"/>
              </a:ext>
            </a:extLst>
          </p:cNvPr>
          <p:cNvSpPr txBox="1">
            <a:spLocks/>
          </p:cNvSpPr>
          <p:nvPr/>
        </p:nvSpPr>
        <p:spPr>
          <a:xfrm>
            <a:off x="3448713" y="5953874"/>
            <a:ext cx="4729513" cy="4024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Giá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trị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tỉ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trọng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tăng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nhanh</a:t>
            </a:r>
            <a:endParaRPr lang="en-US" sz="2400" dirty="0">
              <a:solidFill>
                <a:srgbClr val="C00000"/>
              </a:solidFill>
              <a:latin typeface="#9Slide07 IcielBaliho Script" pitchFamily="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BFF225-2856-407E-8374-1820D14D4649}"/>
              </a:ext>
            </a:extLst>
          </p:cNvPr>
          <p:cNvSpPr txBox="1">
            <a:spLocks/>
          </p:cNvSpPr>
          <p:nvPr/>
        </p:nvSpPr>
        <p:spPr>
          <a:xfrm>
            <a:off x="-412167" y="952566"/>
            <a:ext cx="7395513" cy="791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Tính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tốc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độ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tăng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công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nghiệp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qua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năm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(</a:t>
            </a:r>
            <a:r>
              <a:rPr lang="en-US" sz="2400" dirty="0">
                <a:solidFill>
                  <a:srgbClr val="0070C0"/>
                </a:solidFill>
                <a:latin typeface="VNI-Times" pitchFamily="2" charset="0"/>
              </a:rPr>
              <a:t>%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E0F9BCC-5C0D-4625-861E-7CCC1260F373}"/>
              </a:ext>
            </a:extLst>
          </p:cNvPr>
          <p:cNvSpPr txBox="1">
            <a:spLocks/>
          </p:cNvSpPr>
          <p:nvPr/>
        </p:nvSpPr>
        <p:spPr>
          <a:xfrm>
            <a:off x="3448714" y="5291366"/>
            <a:ext cx="4729513" cy="4024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Năng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lượng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chế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biến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thực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phẩm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…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530EAFC-A3C9-4864-ADE7-AF5CB90E43A7}"/>
              </a:ext>
            </a:extLst>
          </p:cNvPr>
          <p:cNvSpPr txBox="1">
            <a:spLocks/>
          </p:cNvSpPr>
          <p:nvPr/>
        </p:nvSpPr>
        <p:spPr>
          <a:xfrm>
            <a:off x="3542693" y="4621606"/>
            <a:ext cx="4729513" cy="4024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Tài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nguyên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nước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bô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xít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gió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nắng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dồi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dào</a:t>
            </a:r>
            <a:endParaRPr lang="en-US" sz="2400" dirty="0">
              <a:solidFill>
                <a:srgbClr val="C00000"/>
              </a:solidFill>
              <a:latin typeface="#9Slide07 Iciel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549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1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8" grpId="0"/>
      <p:bldP spid="13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Điểm Du Lịch Gia Lai: Nhà Máy Thủy Điện Laly">
            <a:extLst>
              <a:ext uri="{FF2B5EF4-FFF2-40B4-BE49-F238E27FC236}">
                <a16:creationId xmlns:a16="http://schemas.microsoft.com/office/drawing/2014/main" id="{1658176F-55F9-47DE-9CEA-20641E16F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0" b="476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ED6DB0-062A-4B33-8A2D-E97294390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7300" y="182367"/>
            <a:ext cx="7395513" cy="1204644"/>
          </a:xfrm>
        </p:spPr>
        <p:txBody>
          <a:bodyPr>
            <a:normAutofit fontScale="925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Xác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định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vị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trí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nhà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máy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thủy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điện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Yaly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trên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lược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đồ</a:t>
            </a:r>
            <a:endParaRPr lang="en-US" dirty="0">
              <a:solidFill>
                <a:schemeClr val="bg1"/>
              </a:solidFill>
              <a:latin typeface="#9Slide07 IcielBaliho Script" pitchFamily="2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Xây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dựng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các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nhà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máy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thủy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điện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có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 ý </a:t>
            </a: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nghĩa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như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thế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7 IcielBaliho Script" pitchFamily="2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#9Slide07 IcielBaliho Script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8220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B1597E8-5067-4353-96BD-A8201F932F04}"/>
              </a:ext>
            </a:extLst>
          </p:cNvPr>
          <p:cNvSpPr txBox="1">
            <a:spLocks/>
          </p:cNvSpPr>
          <p:nvPr/>
        </p:nvSpPr>
        <p:spPr>
          <a:xfrm>
            <a:off x="426390" y="3287448"/>
            <a:ext cx="4506064" cy="13073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 dirty="0" err="1">
                <a:solidFill>
                  <a:srgbClr val="00B050"/>
                </a:solidFill>
                <a:latin typeface="#9Slide07 IcielBaliho Script" pitchFamily="2" charset="0"/>
              </a:rPr>
              <a:t>Phát</a:t>
            </a:r>
            <a:r>
              <a:rPr lang="en-US" sz="3600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#9Slide07 IcielBaliho Script" pitchFamily="2" charset="0"/>
              </a:rPr>
              <a:t>triển</a:t>
            </a:r>
            <a:r>
              <a:rPr lang="en-US" sz="3600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#9Slide07 IcielBaliho Script" pitchFamily="2" charset="0"/>
              </a:rPr>
              <a:t>thủy</a:t>
            </a:r>
            <a:r>
              <a:rPr lang="en-US" sz="3600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#9Slide07 IcielBaliho Script" pitchFamily="2" charset="0"/>
              </a:rPr>
              <a:t>điện</a:t>
            </a:r>
            <a:r>
              <a:rPr lang="en-US" sz="3600" dirty="0">
                <a:solidFill>
                  <a:srgbClr val="00B050"/>
                </a:solidFill>
                <a:latin typeface="#9Slide07 IcielBaliho Script" pitchFamily="2" charset="0"/>
              </a:rPr>
              <a:t> ở </a:t>
            </a:r>
            <a:r>
              <a:rPr lang="en-US" sz="3600" dirty="0" err="1">
                <a:solidFill>
                  <a:srgbClr val="00B050"/>
                </a:solidFill>
                <a:latin typeface="#9Slide07 IcielBaliho Script" pitchFamily="2" charset="0"/>
              </a:rPr>
              <a:t>Tây</a:t>
            </a:r>
            <a:r>
              <a:rPr lang="en-US" sz="3600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#9Slide07 IcielBaliho Script" pitchFamily="2" charset="0"/>
              </a:rPr>
              <a:t>Nguyên</a:t>
            </a:r>
            <a:r>
              <a:rPr lang="en-US" sz="3600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#9Slide07 IcielBaliho Script" pitchFamily="2" charset="0"/>
              </a:rPr>
              <a:t>có</a:t>
            </a:r>
            <a:r>
              <a:rPr lang="en-US" sz="3600" dirty="0">
                <a:solidFill>
                  <a:srgbClr val="00B050"/>
                </a:solidFill>
                <a:latin typeface="#9Slide07 IcielBaliho Script" pitchFamily="2" charset="0"/>
              </a:rPr>
              <a:t> ý </a:t>
            </a:r>
            <a:r>
              <a:rPr lang="en-US" sz="3600" dirty="0" err="1">
                <a:solidFill>
                  <a:srgbClr val="00B050"/>
                </a:solidFill>
                <a:latin typeface="#9Slide07 IcielBaliho Script" pitchFamily="2" charset="0"/>
              </a:rPr>
              <a:t>nghĩa</a:t>
            </a:r>
            <a:r>
              <a:rPr lang="en-US" sz="3600" dirty="0">
                <a:solidFill>
                  <a:srgbClr val="00B050"/>
                </a:solidFill>
                <a:latin typeface="#9Slide07 IcielBaliho Script" pitchFamily="2" charset="0"/>
              </a:rPr>
              <a:t> to </a:t>
            </a:r>
            <a:r>
              <a:rPr lang="en-US" sz="3600" dirty="0" err="1">
                <a:solidFill>
                  <a:srgbClr val="00B050"/>
                </a:solidFill>
                <a:latin typeface="#9Slide07 IcielBaliho Script" pitchFamily="2" charset="0"/>
              </a:rPr>
              <a:t>lớn</a:t>
            </a:r>
            <a:endParaRPr lang="en-US" sz="3600" dirty="0">
              <a:solidFill>
                <a:srgbClr val="00B050"/>
              </a:solidFill>
              <a:latin typeface="#9Slide07 IcielBaliho Script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E524E8-0B9D-4EA2-91E2-E47C8008C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24" y="859657"/>
            <a:ext cx="3107076" cy="2057202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#9Slide07 IcielBC Cubano Normal" panose="00000500000000000000" pitchFamily="2" charset="0"/>
              </a:rPr>
              <a:t>ĐỊA HÌNH DỐC</a:t>
            </a:r>
            <a:br>
              <a:rPr lang="en-US" sz="4000" dirty="0">
                <a:latin typeface="#9Slide07 IcielBC Cubano Normal" panose="00000500000000000000" pitchFamily="2" charset="0"/>
              </a:rPr>
            </a:br>
            <a:r>
              <a:rPr lang="en-US" sz="4000" dirty="0">
                <a:latin typeface="#9Slide07 IcielBC Cubano Normal" panose="00000500000000000000" pitchFamily="2" charset="0"/>
              </a:rPr>
              <a:t>+ </a:t>
            </a:r>
            <a:br>
              <a:rPr lang="en-US" sz="4000" dirty="0">
                <a:latin typeface="#9Slide07 IcielBC Cubano Normal" panose="00000500000000000000" pitchFamily="2" charset="0"/>
              </a:rPr>
            </a:br>
            <a:r>
              <a:rPr lang="en-US" sz="4000" dirty="0">
                <a:latin typeface="#9Slide07 IcielBC Cubano Normal" panose="00000500000000000000" pitchFamily="2" charset="0"/>
              </a:rPr>
              <a:t>SÔNG NGÒI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FD0EC53E-3BE4-4231-A1A2-19B962250B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B6647A-D5AB-4118-8532-CC705852E58B}"/>
              </a:ext>
            </a:extLst>
          </p:cNvPr>
          <p:cNvSpPr txBox="1">
            <a:spLocks/>
          </p:cNvSpPr>
          <p:nvPr/>
        </p:nvSpPr>
        <p:spPr>
          <a:xfrm>
            <a:off x="5427326" y="859657"/>
            <a:ext cx="3107076" cy="10307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#9Slide07 IcielBC Cubano Normal" panose="00000500000000000000" pitchFamily="2" charset="0"/>
              </a:rPr>
              <a:t>THỦY ĐIỆN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BD0AD0C-9C8A-4DA4-AC39-B39DD5614D49}"/>
              </a:ext>
            </a:extLst>
          </p:cNvPr>
          <p:cNvSpPr/>
          <p:nvPr/>
        </p:nvSpPr>
        <p:spPr>
          <a:xfrm>
            <a:off x="3981249" y="972594"/>
            <a:ext cx="847605" cy="691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35228B-B084-4CD7-BBA0-30C3ACC9EAA4}"/>
              </a:ext>
            </a:extLst>
          </p:cNvPr>
          <p:cNvSpPr txBox="1">
            <a:spLocks/>
          </p:cNvSpPr>
          <p:nvPr/>
        </p:nvSpPr>
        <p:spPr>
          <a:xfrm>
            <a:off x="5427326" y="2903332"/>
            <a:ext cx="3107076" cy="10307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#9Slide07 IcielBC Cubano Normal" panose="00000500000000000000" pitchFamily="2" charset="0"/>
              </a:rPr>
              <a:t>HỒ LỚN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F06BA3-A200-43FB-817C-57473B30698B}"/>
              </a:ext>
            </a:extLst>
          </p:cNvPr>
          <p:cNvSpPr txBox="1">
            <a:spLocks/>
          </p:cNvSpPr>
          <p:nvPr/>
        </p:nvSpPr>
        <p:spPr>
          <a:xfrm>
            <a:off x="1131016" y="5080650"/>
            <a:ext cx="3107076" cy="10307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#9Slide07 IcielBC Cubano Normal" panose="00000500000000000000" pitchFamily="2" charset="0"/>
              </a:rPr>
              <a:t>TƯỚI NƯỚC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C7A729D-98E6-4382-A1DB-0D28752C9654}"/>
              </a:ext>
            </a:extLst>
          </p:cNvPr>
          <p:cNvSpPr txBox="1">
            <a:spLocks/>
          </p:cNvSpPr>
          <p:nvPr/>
        </p:nvSpPr>
        <p:spPr>
          <a:xfrm>
            <a:off x="4932454" y="5080650"/>
            <a:ext cx="3107076" cy="10307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#9Slide07 IcielBC Cubano Normal" panose="00000500000000000000" pitchFamily="2" charset="0"/>
              </a:rPr>
              <a:t>THỦY SẢN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A4AEFD2-7919-4A72-A5C9-6FA0C0B748C0}"/>
              </a:ext>
            </a:extLst>
          </p:cNvPr>
          <p:cNvSpPr txBox="1">
            <a:spLocks/>
          </p:cNvSpPr>
          <p:nvPr/>
        </p:nvSpPr>
        <p:spPr>
          <a:xfrm>
            <a:off x="8733892" y="5080650"/>
            <a:ext cx="3107076" cy="10307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#9Slide07 IcielBC Cubano Normal" panose="00000500000000000000" pitchFamily="2" charset="0"/>
              </a:rPr>
              <a:t>DU LỊCH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189B3E18-09B8-4713-ACDF-EFCAFD6A9C10}"/>
              </a:ext>
            </a:extLst>
          </p:cNvPr>
          <p:cNvSpPr/>
          <p:nvPr/>
        </p:nvSpPr>
        <p:spPr>
          <a:xfrm>
            <a:off x="6616131" y="2069721"/>
            <a:ext cx="729465" cy="6130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9C0926-9F6D-4F07-9C72-4AD8FB217DD1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flipH="1">
            <a:off x="2684554" y="3934120"/>
            <a:ext cx="4296310" cy="11465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0F3B86E-08E4-487D-9234-E6CDB94AF329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 flipH="1">
            <a:off x="6485992" y="3934120"/>
            <a:ext cx="494872" cy="11465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A1280E-70D4-4552-8610-CF7391FEC43F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>
            <a:off x="6980864" y="3934120"/>
            <a:ext cx="3306566" cy="11465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1D3638F-FE57-4F8F-8B97-6C4A8F1C5911}"/>
              </a:ext>
            </a:extLst>
          </p:cNvPr>
          <p:cNvSpPr txBox="1"/>
          <p:nvPr/>
        </p:nvSpPr>
        <p:spPr>
          <a:xfrm>
            <a:off x="8790402" y="483433"/>
            <a:ext cx="29884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Theo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quy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hoạch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thủy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trên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bậc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thang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sông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Sê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San,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Sêrêpốk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Nai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tổng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công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suất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thủy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ở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toàn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vùng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Tây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Nguyên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lên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tới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nghìn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MW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chiếm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27%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cả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nước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42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85BAF-BA2D-42D7-9F72-7128D7D9A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454" y="242045"/>
            <a:ext cx="6915709" cy="86777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CHUYÊN GIA DỊCH VỤ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45BBB-C750-4C34-B3DD-616E35D6C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947" y="1168221"/>
            <a:ext cx="8781440" cy="4348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Hoàn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bảng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cá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ngành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dịch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vụ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Nguyên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sau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2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phút</a:t>
            </a:r>
            <a:endParaRPr lang="en-US" sz="2400" dirty="0">
              <a:solidFill>
                <a:srgbClr val="0070C0"/>
              </a:solidFill>
              <a:latin typeface="#9Slide07 IcielBaliho Script" pitchFamily="2" charset="0"/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5703B309-5D5C-4ECA-A51F-D96C71F520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4D409BC-2D8F-4CFB-A18F-AD69F72F6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808356"/>
              </p:ext>
            </p:extLst>
          </p:nvPr>
        </p:nvGraphicFramePr>
        <p:xfrm>
          <a:off x="526947" y="1683079"/>
          <a:ext cx="11195866" cy="2580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379">
                  <a:extLst>
                    <a:ext uri="{9D8B030D-6E8A-4147-A177-3AD203B41FA5}">
                      <a16:colId xmlns:a16="http://schemas.microsoft.com/office/drawing/2014/main" val="2801832827"/>
                    </a:ext>
                  </a:extLst>
                </a:gridCol>
                <a:gridCol w="8075487">
                  <a:extLst>
                    <a:ext uri="{9D8B030D-6E8A-4147-A177-3AD203B41FA5}">
                      <a16:colId xmlns:a16="http://schemas.microsoft.com/office/drawing/2014/main" val="38455870"/>
                    </a:ext>
                  </a:extLst>
                </a:gridCol>
              </a:tblGrid>
              <a:tr h="645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Baliho Script" pitchFamily="2" charset="0"/>
                        </a:rPr>
                        <a:t>Tiêu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chí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Baliho Script" pitchFamily="2" charset="0"/>
                        </a:rPr>
                        <a:t>Thông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tin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5923155"/>
                  </a:ext>
                </a:extLst>
              </a:tr>
              <a:tr h="645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Baliho Script" pitchFamily="2" charset="0"/>
                        </a:rPr>
                        <a:t>Xuất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khẩu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3434093"/>
                  </a:ext>
                </a:extLst>
              </a:tr>
              <a:tr h="645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#9Slide07 IcielBaliho Script" pitchFamily="2" charset="0"/>
                        </a:rPr>
                        <a:t>Du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lịch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7001729"/>
                  </a:ext>
                </a:extLst>
              </a:tr>
              <a:tr h="645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#9Slide07 IcielBaliho Script" pitchFamily="2" charset="0"/>
                        </a:rPr>
                        <a:t>Giao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thông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vận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tải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7265858"/>
                  </a:ext>
                </a:extLst>
              </a:tr>
            </a:tbl>
          </a:graphicData>
        </a:graphic>
      </p:graphicFrame>
      <p:pic>
        <p:nvPicPr>
          <p:cNvPr id="11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C7D2CD27-0789-445E-B3B1-929B7D05B6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2319" y="413176"/>
            <a:ext cx="1942734" cy="109193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6CAC88-AECB-4D86-8C9F-1A882533DECE}"/>
              </a:ext>
            </a:extLst>
          </p:cNvPr>
          <p:cNvSpPr txBox="1">
            <a:spLocks/>
          </p:cNvSpPr>
          <p:nvPr/>
        </p:nvSpPr>
        <p:spPr>
          <a:xfrm>
            <a:off x="3657600" y="3783346"/>
            <a:ext cx="8007453" cy="4804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Các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tuyến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giao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thông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được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đầu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tư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: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Hồ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Chí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Minh,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sân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bay,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đường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14, 27, 28, 19…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E0F9BCC-5C0D-4625-861E-7CCC1260F373}"/>
              </a:ext>
            </a:extLst>
          </p:cNvPr>
          <p:cNvSpPr txBox="1">
            <a:spLocks/>
          </p:cNvSpPr>
          <p:nvPr/>
        </p:nvSpPr>
        <p:spPr>
          <a:xfrm>
            <a:off x="3780890" y="3084936"/>
            <a:ext cx="7884163" cy="480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Du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lịch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sinh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thái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nghỉ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dưỡng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được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phát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triển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mạnh</a:t>
            </a:r>
            <a:endParaRPr lang="en-US" sz="2400" dirty="0">
              <a:solidFill>
                <a:srgbClr val="C00000"/>
              </a:solidFill>
              <a:latin typeface="#9Slide07 IcielBaliho Script" pitchFamily="2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530EAFC-A3C9-4864-ADE7-AF5CB90E43A7}"/>
              </a:ext>
            </a:extLst>
          </p:cNvPr>
          <p:cNvSpPr txBox="1">
            <a:spLocks/>
          </p:cNvSpPr>
          <p:nvPr/>
        </p:nvSpPr>
        <p:spPr>
          <a:xfrm>
            <a:off x="3852809" y="2458644"/>
            <a:ext cx="7812244" cy="533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Là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vùng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xuất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khẩu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nông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sản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2.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Cà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phê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là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mặt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hàng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chính</a:t>
            </a:r>
            <a:endParaRPr lang="en-US" sz="2400" dirty="0">
              <a:solidFill>
                <a:srgbClr val="C00000"/>
              </a:solidFill>
              <a:latin typeface="#9Slide07 IcielBaliho Script" pitchFamily="2" charset="0"/>
            </a:endParaRPr>
          </a:p>
        </p:txBody>
      </p:sp>
      <p:pic>
        <p:nvPicPr>
          <p:cNvPr id="8194" name="Picture 2" descr="Top 10 thị trường nhập khẩu cà phê Việt Nam nhiều nhất 6 tháng 2020">
            <a:extLst>
              <a:ext uri="{FF2B5EF4-FFF2-40B4-BE49-F238E27FC236}">
                <a16:creationId xmlns:a16="http://schemas.microsoft.com/office/drawing/2014/main" id="{10EE38FE-0FB8-41A1-A10F-3DF6D440C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7" y="4343768"/>
            <a:ext cx="3432073" cy="2097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ĐÀ LẠT - HƯƠNG SẮC XỨ THƠ 4N3Đ">
            <a:extLst>
              <a:ext uri="{FF2B5EF4-FFF2-40B4-BE49-F238E27FC236}">
                <a16:creationId xmlns:a16="http://schemas.microsoft.com/office/drawing/2014/main" id="{4AE80C46-39CF-4501-AD16-D16DBC9DE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858" y="4387362"/>
            <a:ext cx="3432073" cy="2035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ung đường Quốc Lộ 14 đi Buôn Mê Thuột - Daklak đẹp đến mê hồn | Chia Sẻ |  Otosaigon - diễn đàn, cộng đồng ô tô số 1 Việt Nam">
            <a:extLst>
              <a:ext uri="{FF2B5EF4-FFF2-40B4-BE49-F238E27FC236}">
                <a16:creationId xmlns:a16="http://schemas.microsoft.com/office/drawing/2014/main" id="{D3106ADA-3F24-4886-A801-03E21EEF3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177" y="4387362"/>
            <a:ext cx="3571876" cy="2035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78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1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13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49DC6C-90ED-46A6-BBE8-B4F2012CEBCB}"/>
              </a:ext>
            </a:extLst>
          </p:cNvPr>
          <p:cNvSpPr txBox="1">
            <a:spLocks/>
          </p:cNvSpPr>
          <p:nvPr/>
        </p:nvSpPr>
        <p:spPr>
          <a:xfrm>
            <a:off x="2300209" y="426980"/>
            <a:ext cx="6915709" cy="867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CHUYÊN GIA DU LỊCH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55AC645D-9C48-4AE1-8EAB-03E994204C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B6FE2-F4E8-412F-8903-CD5A81103C97}"/>
              </a:ext>
            </a:extLst>
          </p:cNvPr>
          <p:cNvSpPr txBox="1"/>
          <p:nvPr/>
        </p:nvSpPr>
        <p:spPr>
          <a:xfrm>
            <a:off x="544789" y="1171464"/>
            <a:ext cx="5213274" cy="5376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thành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phố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Đà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Lạt</a:t>
            </a:r>
            <a:endParaRPr lang="en-US" sz="2400" b="1" dirty="0">
              <a:solidFill>
                <a:srgbClr val="21252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Buôn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Ma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Thuột</a:t>
            </a:r>
            <a:endParaRPr lang="en-US" sz="2400" b="1" dirty="0">
              <a:solidFill>
                <a:srgbClr val="21252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Plây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Ku</a:t>
            </a:r>
          </a:p>
          <a:p>
            <a:pPr algn="just">
              <a:lnSpc>
                <a:spcPct val="120000"/>
              </a:lnSpc>
            </a:pP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Hãy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tìm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hiểu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trên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Internet 5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phút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kết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hợp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SGK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để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thuyết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minh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phút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giới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thiệu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vẻ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đẹp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tiềm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năng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thành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phố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nhé</a:t>
            </a:r>
            <a:endParaRPr lang="en-US" sz="2400" b="1" dirty="0">
              <a:solidFill>
                <a:srgbClr val="21252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Tiêu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chí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Thông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tin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rõ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ràng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ngắn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gọn</a:t>
            </a:r>
            <a:endParaRPr lang="en-US" sz="2400" b="1" dirty="0">
              <a:solidFill>
                <a:srgbClr val="21252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Tính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hấp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dẫn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thuyết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phục</a:t>
            </a:r>
            <a:endParaRPr lang="en-US" sz="2400" b="1" dirty="0">
              <a:solidFill>
                <a:srgbClr val="21252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Ngôn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ngữ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lưu</a:t>
            </a:r>
            <a:r>
              <a:rPr lang="en-US" sz="2400" b="1" dirty="0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loát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2" descr="School Girl Clipart School Clipart #LkDQiY - Clipart Suggest">
            <a:extLst>
              <a:ext uri="{FF2B5EF4-FFF2-40B4-BE49-F238E27FC236}">
                <a16:creationId xmlns:a16="http://schemas.microsoft.com/office/drawing/2014/main" id="{784BAE1A-0B59-4CA0-9DE2-A73868DE2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60" y="3859892"/>
            <a:ext cx="2851468" cy="261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ông bố Logo – Biểu trưng tỉnh Daklak | Thiết Kế Logo">
            <a:extLst>
              <a:ext uri="{FF2B5EF4-FFF2-40B4-BE49-F238E27FC236}">
                <a16:creationId xmlns:a16="http://schemas.microsoft.com/office/drawing/2014/main" id="{B40C4BA4-88F0-46C6-A238-D93DCFF4A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041" y="316246"/>
            <a:ext cx="2277404" cy="20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F725167A-2719-4320-B8B4-62C51BD6A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09" y="1420286"/>
            <a:ext cx="2424963" cy="205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Ghiền Đà Lạt - Photos | Facebook">
            <a:extLst>
              <a:ext uri="{FF2B5EF4-FFF2-40B4-BE49-F238E27FC236}">
                <a16:creationId xmlns:a16="http://schemas.microsoft.com/office/drawing/2014/main" id="{7EABF4AF-F9CF-4998-9246-CF01A6577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531" y="2374769"/>
            <a:ext cx="1977148" cy="197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Ban Quản Lý Khu Kinh Tế Tỉnh Gia Lai">
            <a:extLst>
              <a:ext uri="{FF2B5EF4-FFF2-40B4-BE49-F238E27FC236}">
                <a16:creationId xmlns:a16="http://schemas.microsoft.com/office/drawing/2014/main" id="{38234A9E-D18D-4506-B10C-BE51D6D8D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303" y="4635201"/>
            <a:ext cx="1841717" cy="18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59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E45CDD-E876-4023-AAB6-A3C99F177ABB}"/>
              </a:ext>
            </a:extLst>
          </p:cNvPr>
          <p:cNvSpPr txBox="1">
            <a:spLocks/>
          </p:cNvSpPr>
          <p:nvPr/>
        </p:nvSpPr>
        <p:spPr>
          <a:xfrm>
            <a:off x="1724856" y="437255"/>
            <a:ext cx="8364366" cy="867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v. </a:t>
            </a:r>
            <a:r>
              <a:rPr lang="en-US" sz="48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trung</a:t>
            </a:r>
            <a:r>
              <a:rPr lang="en-US" sz="48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tâm</a:t>
            </a:r>
            <a:r>
              <a:rPr lang="en-US" sz="48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kinh</a:t>
            </a:r>
            <a:r>
              <a:rPr lang="en-US" sz="48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tế</a:t>
            </a:r>
            <a:endParaRPr lang="en-US" sz="48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1897F496-6787-4CF3-84DB-F76D74D416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E7B76D-F430-411D-BEEC-E994A4C3FD7F}"/>
              </a:ext>
            </a:extLst>
          </p:cNvPr>
          <p:cNvSpPr txBox="1">
            <a:spLocks/>
          </p:cNvSpPr>
          <p:nvPr/>
        </p:nvSpPr>
        <p:spPr>
          <a:xfrm>
            <a:off x="4469169" y="1986396"/>
            <a:ext cx="3804354" cy="8698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2060"/>
                </a:solidFill>
                <a:latin typeface="#9Slide07 IcielBC Cubano Normal" panose="00000500000000000000" pitchFamily="2" charset="0"/>
              </a:rPr>
              <a:t>BUÔN MA THUỘT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E2EAB5-81A5-4E6A-94BB-DA6938BE1E69}"/>
              </a:ext>
            </a:extLst>
          </p:cNvPr>
          <p:cNvSpPr txBox="1">
            <a:spLocks/>
          </p:cNvSpPr>
          <p:nvPr/>
        </p:nvSpPr>
        <p:spPr>
          <a:xfrm>
            <a:off x="645125" y="1955576"/>
            <a:ext cx="3093469" cy="869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2060"/>
                </a:solidFill>
                <a:latin typeface="#9Slide07 IcielBC Cubano Normal" panose="00000500000000000000" pitchFamily="2" charset="0"/>
              </a:rPr>
              <a:t>ĐÀ LẠT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F5C130-8DC9-43F6-AE76-3C4D41C6BB2E}"/>
              </a:ext>
            </a:extLst>
          </p:cNvPr>
          <p:cNvSpPr txBox="1">
            <a:spLocks/>
          </p:cNvSpPr>
          <p:nvPr/>
        </p:nvSpPr>
        <p:spPr>
          <a:xfrm>
            <a:off x="9004098" y="1955576"/>
            <a:ext cx="2636524" cy="869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2060"/>
                </a:solidFill>
                <a:latin typeface="#9Slide07 IcielBC Cubano Normal" panose="00000500000000000000" pitchFamily="2" charset="0"/>
              </a:rPr>
              <a:t>PLÂY KU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7408B3-5C59-48C9-A836-FF842660B6F1}"/>
              </a:ext>
            </a:extLst>
          </p:cNvPr>
          <p:cNvSpPr/>
          <p:nvPr/>
        </p:nvSpPr>
        <p:spPr>
          <a:xfrm>
            <a:off x="645125" y="3020291"/>
            <a:ext cx="3093469" cy="23137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tâm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du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lịch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thái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nghỉ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dưỡng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đào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nghiên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cứu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khoa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vùng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sản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xuất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rau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hoa</a:t>
            </a:r>
            <a:endParaRPr lang="en-US" sz="2400" dirty="0">
              <a:solidFill>
                <a:schemeClr val="tx1"/>
              </a:solidFill>
              <a:latin typeface="#9Slide07 IcielBaliho Script" pitchFamily="2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Đô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thị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0F61E3-0F4C-4DF1-8E54-30D0B903DA4B}"/>
              </a:ext>
            </a:extLst>
          </p:cNvPr>
          <p:cNvSpPr/>
          <p:nvPr/>
        </p:nvSpPr>
        <p:spPr>
          <a:xfrm>
            <a:off x="4469169" y="3020291"/>
            <a:ext cx="3804354" cy="23137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tâm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nghiệp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đào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nghiên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cứu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khoa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vùng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,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Đô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thị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FAE4EA-6DFA-4DE4-BB03-6380BF36F0C1}"/>
              </a:ext>
            </a:extLst>
          </p:cNvPr>
          <p:cNvSpPr/>
          <p:nvPr/>
        </p:nvSpPr>
        <p:spPr>
          <a:xfrm>
            <a:off x="9004098" y="3020291"/>
            <a:ext cx="2636524" cy="23137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tâm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nghiệp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thương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mại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du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lịch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.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Đô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thị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FFFA85-9D84-4DB3-80CF-1C89B00C22C6}"/>
              </a:ext>
            </a:extLst>
          </p:cNvPr>
          <p:cNvCxnSpPr>
            <a:stCxn id="4" idx="2"/>
            <a:endCxn id="7" idx="0"/>
          </p:cNvCxnSpPr>
          <p:nvPr/>
        </p:nvCxnSpPr>
        <p:spPr>
          <a:xfrm flipH="1">
            <a:off x="2191860" y="1305029"/>
            <a:ext cx="3715179" cy="65054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42B9DF-AE6E-41C5-9F0B-7B241B4924C6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>
            <a:off x="5907039" y="1305029"/>
            <a:ext cx="464307" cy="6813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7DADF43-29F5-46C9-BBBE-5CA045CF5CCF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5907039" y="1305029"/>
            <a:ext cx="4415321" cy="65054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21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362" name="Picture 2" descr="NovaWorld Đà Lạt - Dinh Thự Triệu Đô Giá Bán Hấp Dẫn Novaland">
            <a:extLst>
              <a:ext uri="{FF2B5EF4-FFF2-40B4-BE49-F238E27FC236}">
                <a16:creationId xmlns:a16="http://schemas.microsoft.com/office/drawing/2014/main" id="{B998D23A-0311-4FF4-B9BA-5DB5CE94AA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1" b="272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25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386" name="Picture 2" descr="Buôn Ma Thuột - Thủ phủ cà phê">
            <a:extLst>
              <a:ext uri="{FF2B5EF4-FFF2-40B4-BE49-F238E27FC236}">
                <a16:creationId xmlns:a16="http://schemas.microsoft.com/office/drawing/2014/main" id="{0E7DE536-9142-4AA9-8E51-829CCDB6D1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4CADEB5-9329-46AE-B48A-50CB15B5D7C9}"/>
              </a:ext>
            </a:extLst>
          </p:cNvPr>
          <p:cNvSpPr txBox="1">
            <a:spLocks/>
          </p:cNvSpPr>
          <p:nvPr/>
        </p:nvSpPr>
        <p:spPr>
          <a:xfrm>
            <a:off x="7661565" y="168340"/>
            <a:ext cx="4195794" cy="86981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rgbClr val="002060"/>
                </a:solidFill>
                <a:latin typeface="#9Slide07 IcielBC Cubano Normal" panose="00000500000000000000" pitchFamily="2" charset="0"/>
              </a:rPr>
              <a:t>Buôn</a:t>
            </a:r>
            <a:r>
              <a:rPr lang="en-US" sz="3600" dirty="0">
                <a:solidFill>
                  <a:srgbClr val="002060"/>
                </a:solidFill>
                <a:latin typeface="#9Slide07 IcielBC Cubano Normal" panose="00000500000000000000" pitchFamily="2" charset="0"/>
              </a:rPr>
              <a:t> ma </a:t>
            </a:r>
            <a:r>
              <a:rPr lang="en-US" sz="3600" dirty="0" err="1">
                <a:solidFill>
                  <a:srgbClr val="002060"/>
                </a:solidFill>
                <a:latin typeface="#9Slide07 IcielBC Cubano Normal" panose="00000500000000000000" pitchFamily="2" charset="0"/>
              </a:rPr>
              <a:t>thuột</a:t>
            </a:r>
            <a:endParaRPr lang="en-US" sz="3600" dirty="0">
              <a:solidFill>
                <a:srgbClr val="002060"/>
              </a:solidFill>
              <a:latin typeface="#9Slide07 IcielBC Cubano Normal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77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6362079-584A-4E18-87B4-63781B697F17}"/>
              </a:ext>
            </a:extLst>
          </p:cNvPr>
          <p:cNvSpPr txBox="1">
            <a:spLocks/>
          </p:cNvSpPr>
          <p:nvPr/>
        </p:nvSpPr>
        <p:spPr>
          <a:xfrm>
            <a:off x="734931" y="339993"/>
            <a:ext cx="11639550" cy="10718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ĐỘI NÀO NHANH HƠN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F4F3AE24-A1A3-47A5-BF3F-A01034F5B7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864829-FEA6-4DBC-A206-06B32FF95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1751795"/>
            <a:ext cx="4781550" cy="4766212"/>
          </a:xfrm>
        </p:spPr>
        <p:txBody>
          <a:bodyPr anchor="ctr">
            <a:normAutofit lnSpcReduction="10000"/>
          </a:bodyPr>
          <a:lstStyle/>
          <a:p>
            <a:pPr marL="0" indent="0" algn="just">
              <a:buNone/>
            </a:pP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Thiết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kế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 1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sơ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đồ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tóm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tắt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Tây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Nguyên</a:t>
            </a:r>
            <a:endParaRPr lang="en-US" sz="3200" dirty="0">
              <a:solidFill>
                <a:srgbClr val="7030A0"/>
              </a:solidFill>
              <a:latin typeface="#9Slide07 IcielBaliho Script" pitchFamily="2" charset="0"/>
            </a:endParaRPr>
          </a:p>
          <a:p>
            <a:pPr marL="0" indent="0" algn="just">
              <a:buNone/>
            </a:pP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Thời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gian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#9Slide07 IcielBaliho Script" pitchFamily="2" charset="0"/>
              </a:rPr>
              <a:t>5 </a:t>
            </a:r>
            <a:r>
              <a:rPr lang="en-US" sz="3200" dirty="0" err="1">
                <a:solidFill>
                  <a:srgbClr val="FF0000"/>
                </a:solidFill>
                <a:latin typeface="#9Slide07 IcielBaliho Script" pitchFamily="2" charset="0"/>
              </a:rPr>
              <a:t>phút</a:t>
            </a:r>
            <a:endParaRPr lang="en-US" sz="3200" dirty="0">
              <a:solidFill>
                <a:srgbClr val="FF0000"/>
              </a:solidFill>
              <a:latin typeface="#9Slide07 IcielBaliho Script" pitchFamily="2" charset="0"/>
            </a:endParaRPr>
          </a:p>
          <a:p>
            <a:pPr marL="0" indent="0" algn="just">
              <a:buNone/>
            </a:pP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Tiêu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chí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:</a:t>
            </a:r>
          </a:p>
          <a:p>
            <a:pPr marL="0" indent="0" algn="just">
              <a:buNone/>
            </a:pP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+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Rõ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ràng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cân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đối</a:t>
            </a:r>
            <a:endParaRPr lang="en-US" sz="3200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marL="0" indent="0" algn="just">
              <a:buNone/>
            </a:pP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+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Kiến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thức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ngắn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gọn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khóa</a:t>
            </a:r>
            <a:endParaRPr lang="en-US" sz="3200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marL="0" indent="0" algn="just">
              <a:buNone/>
            </a:pP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+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màu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sắc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phân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biệt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theo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nhánh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thông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tin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chữ</a:t>
            </a:r>
            <a:endParaRPr lang="en-US" sz="3200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marL="0" indent="0" algn="just">
              <a:buNone/>
            </a:pP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HS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làm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7 IcielBaliho Script" pitchFamily="2" charset="0"/>
              </a:rPr>
              <a:t>việc</a:t>
            </a:r>
            <a:r>
              <a:rPr lang="en-US" sz="32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7 IcielBaliho Script" pitchFamily="2" charset="0"/>
              </a:rPr>
              <a:t>cá</a:t>
            </a:r>
            <a:r>
              <a:rPr lang="en-US" sz="3200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7 IcielBaliho Script" pitchFamily="2" charset="0"/>
              </a:rPr>
              <a:t>nhân</a:t>
            </a:r>
            <a:endParaRPr lang="en-US" sz="32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pic>
        <p:nvPicPr>
          <p:cNvPr id="11266" name="Picture 2" descr="Hướng Dẫn Vẽ Sơ Đồ Tư Duy ( Mind Map ) Bạn Nên Biết">
            <a:extLst>
              <a:ext uri="{FF2B5EF4-FFF2-40B4-BE49-F238E27FC236}">
                <a16:creationId xmlns:a16="http://schemas.microsoft.com/office/drawing/2014/main" id="{1C7D1380-1233-4692-87E9-DFFB6EC73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626" y="1751795"/>
            <a:ext cx="6218586" cy="416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id="{B827C6F5-A518-4CBA-A22D-8BB4051E92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931" y="502150"/>
            <a:ext cx="1920875" cy="107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3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50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0935E77C-60C9-4B25-98E3-1079A0122F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1026" name="Picture 2" descr="HÀ NỘI – ĐÀ LẠT – HÀ NỘI | Du lịch Đà Lạt">
            <a:extLst>
              <a:ext uri="{FF2B5EF4-FFF2-40B4-BE49-F238E27FC236}">
                <a16:creationId xmlns:a16="http://schemas.microsoft.com/office/drawing/2014/main" id="{C381327D-1B4D-4DDA-9A81-DFB4A9165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64" y="346789"/>
            <a:ext cx="3378005" cy="231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at to do in Pleiku and Gia Lai ( 2021 Update) - Asianwaytravel.com">
            <a:extLst>
              <a:ext uri="{FF2B5EF4-FFF2-40B4-BE49-F238E27FC236}">
                <a16:creationId xmlns:a16="http://schemas.microsoft.com/office/drawing/2014/main" id="{33790F99-FF6C-4A2E-BC3F-0273D079E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088" y="362196"/>
            <a:ext cx="4053448" cy="276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ỉnh Kon Tum - Trung Tâm Đổi mới Sáng tạo và Chuyển giao Công nghệ">
            <a:extLst>
              <a:ext uri="{FF2B5EF4-FFF2-40B4-BE49-F238E27FC236}">
                <a16:creationId xmlns:a16="http://schemas.microsoft.com/office/drawing/2014/main" id="{92488001-F474-49CE-9607-3C5229BE9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088" y="3273098"/>
            <a:ext cx="4053448" cy="3040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OT Các địa điểm du lịch nổi tiêng ở Đak Lak 2021">
            <a:extLst>
              <a:ext uri="{FF2B5EF4-FFF2-40B4-BE49-F238E27FC236}">
                <a16:creationId xmlns:a16="http://schemas.microsoft.com/office/drawing/2014/main" id="{961C0F9E-D663-4E55-930E-6713418D3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161" y="367907"/>
            <a:ext cx="3596706" cy="231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hám phá vẻ đẹp của Công viên Địa chất toàn cầu Đắk Nông | VIETRAVEL">
            <a:extLst>
              <a:ext uri="{FF2B5EF4-FFF2-40B4-BE49-F238E27FC236}">
                <a16:creationId xmlns:a16="http://schemas.microsoft.com/office/drawing/2014/main" id="{7E953093-B2B2-4665-9264-5344DB184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2"/>
          <a:stretch/>
        </p:blipFill>
        <p:spPr bwMode="auto">
          <a:xfrm>
            <a:off x="419464" y="2810612"/>
            <a:ext cx="7060403" cy="360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32452FC-D744-4CD9-85BB-43859966E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440" y="5094510"/>
            <a:ext cx="6298058" cy="1217930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#9Slide07 Dorayaki" pitchFamily="2" charset="0"/>
              </a:rPr>
              <a:t>Những</a:t>
            </a:r>
            <a:r>
              <a:rPr lang="en-US" sz="4000" dirty="0">
                <a:solidFill>
                  <a:schemeClr val="bg1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7 Dorayaki" pitchFamily="2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7 Dorayaki" pitchFamily="2" charset="0"/>
              </a:rPr>
              <a:t>ảnh</a:t>
            </a:r>
            <a:r>
              <a:rPr lang="en-US" sz="4000" dirty="0">
                <a:solidFill>
                  <a:schemeClr val="bg1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7 Dorayaki" pitchFamily="2" charset="0"/>
              </a:rPr>
              <a:t>này</a:t>
            </a:r>
            <a:r>
              <a:rPr lang="en-US" sz="4000" dirty="0">
                <a:solidFill>
                  <a:schemeClr val="bg1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7 Dorayaki" pitchFamily="2" charset="0"/>
              </a:rPr>
              <a:t>đại</a:t>
            </a:r>
            <a:r>
              <a:rPr lang="en-US" sz="4000" dirty="0">
                <a:solidFill>
                  <a:schemeClr val="bg1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7 Dorayaki" pitchFamily="2" charset="0"/>
              </a:rPr>
              <a:t>diện</a:t>
            </a:r>
            <a:r>
              <a:rPr lang="en-US" sz="4000" dirty="0">
                <a:solidFill>
                  <a:schemeClr val="bg1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7 Dorayaki" pitchFamily="2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7 Dorayaki" pitchFamily="2" charset="0"/>
              </a:rPr>
              <a:t>tỉnh</a:t>
            </a:r>
            <a:r>
              <a:rPr lang="en-US" sz="4000" dirty="0">
                <a:solidFill>
                  <a:schemeClr val="bg1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7 Dorayaki" pitchFamily="2" charset="0"/>
              </a:rPr>
              <a:t>nào</a:t>
            </a:r>
            <a:r>
              <a:rPr lang="en-US" sz="4000" dirty="0">
                <a:solidFill>
                  <a:schemeClr val="bg1"/>
                </a:solidFill>
                <a:latin typeface="#9Slide07 Dorayaki" pitchFamily="2" charset="0"/>
              </a:rPr>
              <a:t> ở </a:t>
            </a:r>
            <a:r>
              <a:rPr lang="en-US" sz="4000" dirty="0" err="1">
                <a:solidFill>
                  <a:schemeClr val="bg1"/>
                </a:solidFill>
                <a:latin typeface="#9Slide07 Dorayaki" pitchFamily="2" charset="0"/>
              </a:rPr>
              <a:t>Tây</a:t>
            </a:r>
            <a:r>
              <a:rPr lang="en-US" sz="4000" dirty="0">
                <a:solidFill>
                  <a:schemeClr val="bg1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7 Dorayaki" pitchFamily="2" charset="0"/>
              </a:rPr>
              <a:t>Nguyên</a:t>
            </a:r>
            <a:r>
              <a:rPr lang="en-US" sz="4000" dirty="0">
                <a:solidFill>
                  <a:schemeClr val="bg1"/>
                </a:solidFill>
                <a:latin typeface="#9Slide07 Dorayaki" pitchFamily="2" charset="0"/>
              </a:rPr>
              <a:t>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BE0EFCE-E519-4713-AFBD-473AFED01358}"/>
              </a:ext>
            </a:extLst>
          </p:cNvPr>
          <p:cNvSpPr txBox="1">
            <a:spLocks/>
          </p:cNvSpPr>
          <p:nvPr/>
        </p:nvSpPr>
        <p:spPr>
          <a:xfrm>
            <a:off x="333772" y="939430"/>
            <a:ext cx="3378005" cy="931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bg1"/>
                </a:solidFill>
                <a:latin typeface="#9Slide07 IcielBC Cubano Normal" panose="00000500000000000000" pitchFamily="2" charset="0"/>
              </a:rPr>
              <a:t>Lâm</a:t>
            </a:r>
            <a:r>
              <a:rPr lang="en-US" sz="4400" dirty="0">
                <a:solidFill>
                  <a:schemeClr val="bg1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7 IcielBC Cubano Normal" panose="00000500000000000000" pitchFamily="2" charset="0"/>
              </a:rPr>
              <a:t>đồng</a:t>
            </a:r>
            <a:endParaRPr lang="en-US" sz="4400" dirty="0">
              <a:solidFill>
                <a:schemeClr val="bg1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6EFFCB5-209D-4630-B27D-7E6CCFAA594B}"/>
              </a:ext>
            </a:extLst>
          </p:cNvPr>
          <p:cNvSpPr txBox="1">
            <a:spLocks/>
          </p:cNvSpPr>
          <p:nvPr/>
        </p:nvSpPr>
        <p:spPr>
          <a:xfrm>
            <a:off x="4069276" y="1730932"/>
            <a:ext cx="3378005" cy="931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bg1"/>
                </a:solidFill>
                <a:latin typeface="#9Slide07 IcielBC Cubano Normal" panose="00000500000000000000" pitchFamily="2" charset="0"/>
              </a:rPr>
              <a:t>Đăk</a:t>
            </a:r>
            <a:r>
              <a:rPr lang="en-US" sz="4400" dirty="0">
                <a:solidFill>
                  <a:schemeClr val="bg1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7 IcielBC Cubano Normal" panose="00000500000000000000" pitchFamily="2" charset="0"/>
              </a:rPr>
              <a:t>lăk</a:t>
            </a:r>
            <a:endParaRPr lang="en-US" sz="4400" dirty="0">
              <a:solidFill>
                <a:schemeClr val="bg1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657B50A-376F-4445-A3B7-42A5B5001BEA}"/>
              </a:ext>
            </a:extLst>
          </p:cNvPr>
          <p:cNvSpPr txBox="1">
            <a:spLocks/>
          </p:cNvSpPr>
          <p:nvPr/>
        </p:nvSpPr>
        <p:spPr>
          <a:xfrm>
            <a:off x="7985023" y="1265056"/>
            <a:ext cx="3378005" cy="931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#9Slide07 IcielBC Cubano Normal" panose="00000500000000000000" pitchFamily="2" charset="0"/>
              </a:rPr>
              <a:t>Gia </a:t>
            </a:r>
            <a:r>
              <a:rPr lang="en-US" sz="4400" dirty="0" err="1">
                <a:solidFill>
                  <a:schemeClr val="bg1"/>
                </a:solidFill>
                <a:latin typeface="#9Slide07 IcielBC Cubano Normal" panose="00000500000000000000" pitchFamily="2" charset="0"/>
              </a:rPr>
              <a:t>lai</a:t>
            </a:r>
            <a:endParaRPr lang="en-US" sz="4400" dirty="0">
              <a:solidFill>
                <a:schemeClr val="bg1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DA1BF93-9778-4771-AF11-70252C6DF0E5}"/>
              </a:ext>
            </a:extLst>
          </p:cNvPr>
          <p:cNvSpPr txBox="1">
            <a:spLocks/>
          </p:cNvSpPr>
          <p:nvPr/>
        </p:nvSpPr>
        <p:spPr>
          <a:xfrm>
            <a:off x="2170542" y="2807222"/>
            <a:ext cx="3378005" cy="931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bg1"/>
                </a:solidFill>
                <a:latin typeface="#9Slide07 IcielBC Cubano Normal" panose="00000500000000000000" pitchFamily="2" charset="0"/>
              </a:rPr>
              <a:t>Đăk</a:t>
            </a:r>
            <a:r>
              <a:rPr lang="en-US" sz="4400" dirty="0">
                <a:solidFill>
                  <a:schemeClr val="bg1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7 IcielBC Cubano Normal" panose="00000500000000000000" pitchFamily="2" charset="0"/>
              </a:rPr>
              <a:t>nông</a:t>
            </a:r>
            <a:endParaRPr lang="en-US" sz="4400" dirty="0">
              <a:solidFill>
                <a:schemeClr val="bg1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EFAA197-E116-4FB0-B989-A7827298059D}"/>
              </a:ext>
            </a:extLst>
          </p:cNvPr>
          <p:cNvSpPr txBox="1">
            <a:spLocks/>
          </p:cNvSpPr>
          <p:nvPr/>
        </p:nvSpPr>
        <p:spPr>
          <a:xfrm>
            <a:off x="8056809" y="5380688"/>
            <a:ext cx="3378005" cy="931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#9Slide07 IcielBC Cubano Normal" panose="00000500000000000000" pitchFamily="2" charset="0"/>
              </a:rPr>
              <a:t>Kon tum</a:t>
            </a:r>
          </a:p>
        </p:txBody>
      </p:sp>
    </p:spTree>
    <p:extLst>
      <p:ext uri="{BB962C8B-B14F-4D97-AF65-F5344CB8AC3E}">
        <p14:creationId xmlns:p14="http://schemas.microsoft.com/office/powerpoint/2010/main" val="302174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039CD-3F8C-476B-BBB7-FC62B4C05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28" y="421631"/>
            <a:ext cx="6033655" cy="6014737"/>
          </a:xfrm>
          <a:noFill/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Khai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thác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thủy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tràn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lan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Phát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trển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du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lịch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Xanh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bền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vững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Bảo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vệ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rừng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hãy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chọn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vấn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đề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nghiên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cứu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Hoàn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thành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trên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trang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giấy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A4,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5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ảnh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minh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họa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chiếm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30%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diện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Bài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theo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cấu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trúc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Vấn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đề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Nguyên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Giải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pháp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A84EBD-1CE4-46AA-AA29-39501F05F81A}"/>
              </a:ext>
            </a:extLst>
          </p:cNvPr>
          <p:cNvSpPr txBox="1">
            <a:spLocks/>
          </p:cNvSpPr>
          <p:nvPr/>
        </p:nvSpPr>
        <p:spPr>
          <a:xfrm>
            <a:off x="5591209" y="276814"/>
            <a:ext cx="6915709" cy="867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VẤN ĐỀ HÔM NAY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FEAB253D-D7EE-41D2-9B95-13EBC398F2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11266" name="Picture 2" descr="VTC14)_Kiểm lâm tiếp tay phá rừng Tây Nguyên? - YouTube">
            <a:extLst>
              <a:ext uri="{FF2B5EF4-FFF2-40B4-BE49-F238E27FC236}">
                <a16:creationId xmlns:a16="http://schemas.microsoft.com/office/drawing/2014/main" id="{BE3A4943-E5A8-4F3F-BF30-55C51C8E4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18" y="1144588"/>
            <a:ext cx="5382489" cy="302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hà kính bao vây Đà Lạt với tốc độ chóng mặt: người dân khổ đủ bề">
            <a:extLst>
              <a:ext uri="{FF2B5EF4-FFF2-40B4-BE49-F238E27FC236}">
                <a16:creationId xmlns:a16="http://schemas.microsoft.com/office/drawing/2014/main" id="{3A111BC5-5D00-4831-AC07-8E8EEAA71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654" y="4313876"/>
            <a:ext cx="4170218" cy="1980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Lâm Đồng tan hoang vì mưa lớn và thủy điện xả lũ - Báo Người lao động">
            <a:extLst>
              <a:ext uri="{FF2B5EF4-FFF2-40B4-BE49-F238E27FC236}">
                <a16:creationId xmlns:a16="http://schemas.microsoft.com/office/drawing/2014/main" id="{004DE7C2-9D87-4430-8EED-9FD4DC494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732" y="4361630"/>
            <a:ext cx="3030954" cy="1885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98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3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Phát triển bền vững | Khu dự trữ sinh quyển Cát Bà">
            <a:extLst>
              <a:ext uri="{FF2B5EF4-FFF2-40B4-BE49-F238E27FC236}">
                <a16:creationId xmlns:a16="http://schemas.microsoft.com/office/drawing/2014/main" id="{2831DD8C-3080-444E-8587-ACB2A4DF3F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784521"/>
            <a:ext cx="10905066" cy="528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645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338" name="Picture 2" descr="Top hình nền cảm ơn Thank You đẹp dễ thương và ý nghĩa nhất – Chia sẻ 24h">
            <a:extLst>
              <a:ext uri="{FF2B5EF4-FFF2-40B4-BE49-F238E27FC236}">
                <a16:creationId xmlns:a16="http://schemas.microsoft.com/office/drawing/2014/main" id="{9B1DC079-E481-48DD-B6BA-6B970D047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5" b="66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673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u lịch Tây Nguyên có gì hay? Sản phẩm du lịch đặc trưng của vùng Tây Nguyên">
            <a:extLst>
              <a:ext uri="{FF2B5EF4-FFF2-40B4-BE49-F238E27FC236}">
                <a16:creationId xmlns:a16="http://schemas.microsoft.com/office/drawing/2014/main" id="{CEFF16E3-6C9B-4168-9AFC-D7E5149A0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1F2E41-493C-4951-9B49-F6B61C7C2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349375"/>
            <a:ext cx="12192000" cy="2156075"/>
          </a:xfrm>
        </p:spPr>
        <p:txBody>
          <a:bodyPr anchor="ctr">
            <a:normAutofit fontScale="90000"/>
          </a:bodyPr>
          <a:lstStyle/>
          <a:p>
            <a:r>
              <a:rPr lang="en-US" sz="11500" dirty="0">
                <a:solidFill>
                  <a:schemeClr val="bg1"/>
                </a:solidFill>
                <a:latin typeface="#9Slide07 IcielBC Cubano Normal" panose="00000500000000000000" pitchFamily="2" charset="0"/>
              </a:rPr>
              <a:t>VÙNG TÂY NGUYÊN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E2899-1F98-42AE-9D63-229F55F0A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8636" y="-122369"/>
            <a:ext cx="4360169" cy="1120767"/>
          </a:xfrm>
        </p:spPr>
        <p:txBody>
          <a:bodyPr anchor="ctr">
            <a:normAutofit/>
          </a:bodyPr>
          <a:lstStyle/>
          <a:p>
            <a:pPr algn="ctr"/>
            <a:r>
              <a:rPr lang="vi-VN" sz="4000" dirty="0" smtClean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TIẾT 39 - </a:t>
            </a:r>
            <a:r>
              <a:rPr lang="en-US" sz="4000" dirty="0" smtClean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BÀI 29</a:t>
            </a:r>
            <a:endParaRPr lang="en-US" sz="4000" dirty="0">
              <a:solidFill>
                <a:srgbClr val="FFFF00"/>
              </a:solidFill>
              <a:latin typeface="#9Slide07 IcielBC Cubano Normal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53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85BAF-BA2D-42D7-9F72-7128D7D9A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573" y="295579"/>
            <a:ext cx="6066034" cy="867774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CHUYÊN GIA NÔNG NGHIỆP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45BBB-C750-4C34-B3DD-616E35D6C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619" y="4612076"/>
            <a:ext cx="5504381" cy="7917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Biểu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tỉ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lệ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diện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lượng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cà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phê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Nguyên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so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cả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7 IcielBaliho Script" pitchFamily="2" charset="0"/>
              </a:rPr>
              <a:t>nước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 (</a:t>
            </a:r>
            <a:r>
              <a:rPr lang="en-US" sz="2400" dirty="0">
                <a:solidFill>
                  <a:srgbClr val="0070C0"/>
                </a:solidFill>
                <a:latin typeface="VNI-Times" pitchFamily="2" charset="0"/>
              </a:rPr>
              <a:t>%</a:t>
            </a:r>
            <a:r>
              <a:rPr lang="en-US" sz="2400" dirty="0">
                <a:solidFill>
                  <a:srgbClr val="0070C0"/>
                </a:solidFill>
                <a:latin typeface="#9Slide07 IcielBaliho Script" pitchFamily="2" charset="0"/>
              </a:rPr>
              <a:t>)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5703B309-5D5C-4ECA-A51F-D96C71F520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131750-CC89-43E8-9ABD-ECA3BCF0B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36" y="1268349"/>
            <a:ext cx="5597764" cy="3164439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4D409BC-2D8F-4CFB-A18F-AD69F72F6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137359"/>
              </p:ext>
            </p:extLst>
          </p:nvPr>
        </p:nvGraphicFramePr>
        <p:xfrm>
          <a:off x="6440122" y="2017297"/>
          <a:ext cx="5253642" cy="3253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6821">
                  <a:extLst>
                    <a:ext uri="{9D8B030D-6E8A-4147-A177-3AD203B41FA5}">
                      <a16:colId xmlns:a16="http://schemas.microsoft.com/office/drawing/2014/main" val="2801832827"/>
                    </a:ext>
                  </a:extLst>
                </a:gridCol>
                <a:gridCol w="2626821">
                  <a:extLst>
                    <a:ext uri="{9D8B030D-6E8A-4147-A177-3AD203B41FA5}">
                      <a16:colId xmlns:a16="http://schemas.microsoft.com/office/drawing/2014/main" val="38455870"/>
                    </a:ext>
                  </a:extLst>
                </a:gridCol>
              </a:tblGrid>
              <a:tr h="5422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Baliho Script" pitchFamily="2" charset="0"/>
                        </a:rPr>
                        <a:t>Tiêu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chí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Baliho Script" pitchFamily="2" charset="0"/>
                        </a:rPr>
                        <a:t>Thông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tin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5923155"/>
                  </a:ext>
                </a:extLst>
              </a:tr>
              <a:tr h="5422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Baliho Script" pitchFamily="2" charset="0"/>
                        </a:rPr>
                        <a:t>Thế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mạnh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nổi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bật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3434093"/>
                  </a:ext>
                </a:extLst>
              </a:tr>
              <a:tr h="5422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Baliho Script" pitchFamily="2" charset="0"/>
                        </a:rPr>
                        <a:t>Sản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phẩm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trồng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trọt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7001729"/>
                  </a:ext>
                </a:extLst>
              </a:tr>
              <a:tr h="5422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Baliho Script" pitchFamily="2" charset="0"/>
                        </a:rPr>
                        <a:t>Sản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phẩm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chăn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nuôi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7265858"/>
                  </a:ext>
                </a:extLst>
              </a:tr>
              <a:tr h="5422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Baliho Script" pitchFamily="2" charset="0"/>
                        </a:rPr>
                        <a:t>Khó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khăn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0735720"/>
                  </a:ext>
                </a:extLst>
              </a:tr>
              <a:tr h="5422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Baliho Script" pitchFamily="2" charset="0"/>
                        </a:rPr>
                        <a:t>Lâm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nghiệp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5572506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029727-2B6F-42D3-94F4-68E1B6356B5D}"/>
              </a:ext>
            </a:extLst>
          </p:cNvPr>
          <p:cNvSpPr txBox="1">
            <a:spLocks/>
          </p:cNvSpPr>
          <p:nvPr/>
        </p:nvSpPr>
        <p:spPr>
          <a:xfrm>
            <a:off x="6517179" y="415594"/>
            <a:ext cx="5253641" cy="149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Thời</a:t>
            </a: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gian</a:t>
            </a: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5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phút</a:t>
            </a: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Làm</a:t>
            </a: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việc</a:t>
            </a: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cặp</a:t>
            </a: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đôi</a:t>
            </a:r>
            <a:endParaRPr lang="en-US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Chia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sẻ</a:t>
            </a: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kết</a:t>
            </a: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quả</a:t>
            </a: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cặp</a:t>
            </a: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khác</a:t>
            </a:r>
            <a:endParaRPr lang="en-US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Hoàn</a:t>
            </a: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thiện</a:t>
            </a: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ghi</a:t>
            </a:r>
            <a:r>
              <a:rPr lang="en-US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#9Slide07 IcielBaliho Script" pitchFamily="2" charset="0"/>
              </a:rPr>
              <a:t>bài</a:t>
            </a:r>
            <a:endParaRPr lang="en-US" dirty="0">
              <a:solidFill>
                <a:srgbClr val="0070C0"/>
              </a:solidFill>
              <a:latin typeface="#9Slide07 IcielBaliho Script" pitchFamily="2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28BA8CC-6F8F-4305-8C03-4C4F0D54CAAC}"/>
              </a:ext>
            </a:extLst>
          </p:cNvPr>
          <p:cNvSpPr txBox="1">
            <a:spLocks/>
          </p:cNvSpPr>
          <p:nvPr/>
        </p:nvSpPr>
        <p:spPr>
          <a:xfrm>
            <a:off x="-581347" y="5650669"/>
            <a:ext cx="11329889" cy="791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Nghiên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cứu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SGK +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Biểu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đồ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lược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đồ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trang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107</a:t>
            </a:r>
          </a:p>
        </p:txBody>
      </p:sp>
      <p:pic>
        <p:nvPicPr>
          <p:cNvPr id="10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id="{DFE06A31-F1DC-42EE-AD7A-A6D8372C3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98080" y="5403813"/>
            <a:ext cx="1995684" cy="11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6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50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85BAF-BA2D-42D7-9F72-7128D7D9A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655" y="377772"/>
            <a:ext cx="6066034" cy="867774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CHUYÊN GIA NÔNG NGHIỆP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5703B309-5D5C-4ECA-A51F-D96C71F520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5BE32B-0D7C-420C-BA65-65B99B188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343" y="254538"/>
            <a:ext cx="4034212" cy="6348924"/>
          </a:xfrm>
          <a:prstGeom prst="rect">
            <a:avLst/>
          </a:prstGeom>
        </p:spPr>
      </p:pic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71AF5E92-8C0A-46B2-9BC1-ACDB4588F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702289"/>
              </p:ext>
            </p:extLst>
          </p:nvPr>
        </p:nvGraphicFramePr>
        <p:xfrm>
          <a:off x="366445" y="1245546"/>
          <a:ext cx="7424898" cy="4192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6674">
                  <a:extLst>
                    <a:ext uri="{9D8B030D-6E8A-4147-A177-3AD203B41FA5}">
                      <a16:colId xmlns:a16="http://schemas.microsoft.com/office/drawing/2014/main" val="2801832827"/>
                    </a:ext>
                  </a:extLst>
                </a:gridCol>
                <a:gridCol w="4728224">
                  <a:extLst>
                    <a:ext uri="{9D8B030D-6E8A-4147-A177-3AD203B41FA5}">
                      <a16:colId xmlns:a16="http://schemas.microsoft.com/office/drawing/2014/main" val="38455870"/>
                    </a:ext>
                  </a:extLst>
                </a:gridCol>
              </a:tblGrid>
              <a:tr h="6986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Baliho Script" pitchFamily="2" charset="0"/>
                        </a:rPr>
                        <a:t>Tiêu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chí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Baliho Script" pitchFamily="2" charset="0"/>
                        </a:rPr>
                        <a:t>Thông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tin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5923155"/>
                  </a:ext>
                </a:extLst>
              </a:tr>
              <a:tr h="6986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Baliho Script" pitchFamily="2" charset="0"/>
                        </a:rPr>
                        <a:t>Thế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mạnh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nổi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bật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3434093"/>
                  </a:ext>
                </a:extLst>
              </a:tr>
              <a:tr h="6986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Baliho Script" pitchFamily="2" charset="0"/>
                        </a:rPr>
                        <a:t>Sản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phẩm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trồng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trọt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7001729"/>
                  </a:ext>
                </a:extLst>
              </a:tr>
              <a:tr h="6986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Baliho Script" pitchFamily="2" charset="0"/>
                        </a:rPr>
                        <a:t>Sản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phẩm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chăn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nuôi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7265858"/>
                  </a:ext>
                </a:extLst>
              </a:tr>
              <a:tr h="6986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Baliho Script" pitchFamily="2" charset="0"/>
                        </a:rPr>
                        <a:t>Khó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khăn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0735720"/>
                  </a:ext>
                </a:extLst>
              </a:tr>
              <a:tr h="6986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Baliho Script" pitchFamily="2" charset="0"/>
                        </a:rPr>
                        <a:t>Lâm</a:t>
                      </a:r>
                      <a:r>
                        <a:rPr lang="en-US" sz="240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7 IcielBaliho Script" pitchFamily="2" charset="0"/>
                        </a:rPr>
                        <a:t>nghiệp</a:t>
                      </a:r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#9Slide07 IcielBaliho Scrip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5572506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45BBB-C750-4C34-B3DD-616E35D6C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9617" y="2113203"/>
            <a:ext cx="4525180" cy="39586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Đất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feralit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khí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hậu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cao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nguyên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ba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dan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EB4890-09E7-41AF-936D-A1CABD37860B}"/>
              </a:ext>
            </a:extLst>
          </p:cNvPr>
          <p:cNvSpPr txBox="1"/>
          <p:nvPr/>
        </p:nvSpPr>
        <p:spPr>
          <a:xfrm>
            <a:off x="482885" y="5660904"/>
            <a:ext cx="71919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Roboto" panose="02000000000000000000" pitchFamily="2" charset="0"/>
              </a:rPr>
              <a:t>G</a:t>
            </a:r>
            <a:r>
              <a:rPr lang="vi-VN" sz="2400" b="1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iai đoạn 2016-2020, tốc độ tăng trưởng của </a:t>
            </a:r>
            <a:r>
              <a:rPr lang="en-US" sz="2400" b="1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v</a:t>
            </a:r>
            <a:r>
              <a:rPr lang="vi-VN" sz="2400" b="1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ùng đạt bình quân trên 6,5%/năm.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A0C4ED2-6326-44E9-B0A5-27DB8F8CBB1B}"/>
              </a:ext>
            </a:extLst>
          </p:cNvPr>
          <p:cNvSpPr txBox="1">
            <a:spLocks/>
          </p:cNvSpPr>
          <p:nvPr/>
        </p:nvSpPr>
        <p:spPr>
          <a:xfrm>
            <a:off x="3053937" y="2763610"/>
            <a:ext cx="4853952" cy="5015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Cà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phê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cao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su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chè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tiêu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lúa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cây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thực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phẩm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…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97170BA-94BC-4062-825A-09481300BEC6}"/>
              </a:ext>
            </a:extLst>
          </p:cNvPr>
          <p:cNvSpPr txBox="1">
            <a:spLocks/>
          </p:cNvSpPr>
          <p:nvPr/>
        </p:nvSpPr>
        <p:spPr>
          <a:xfrm>
            <a:off x="3149617" y="3511588"/>
            <a:ext cx="4525180" cy="3958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Bò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lợn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gia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cầm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…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7C5F269-3F09-4E23-AA11-FE3019742E46}"/>
              </a:ext>
            </a:extLst>
          </p:cNvPr>
          <p:cNvSpPr txBox="1">
            <a:spLocks/>
          </p:cNvSpPr>
          <p:nvPr/>
        </p:nvSpPr>
        <p:spPr>
          <a:xfrm>
            <a:off x="3020679" y="4221789"/>
            <a:ext cx="4525180" cy="3958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Mùa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khô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thiếu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nước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;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thị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trường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bất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ổn</a:t>
            </a:r>
            <a:endParaRPr lang="en-US" sz="2400" dirty="0">
              <a:solidFill>
                <a:srgbClr val="C00000"/>
              </a:solidFill>
              <a:latin typeface="#9Slide07 IcielBaliho Script" pitchFamily="2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4001EEE-226A-48B5-B01E-2357F61601F9}"/>
              </a:ext>
            </a:extLst>
          </p:cNvPr>
          <p:cNvSpPr txBox="1">
            <a:spLocks/>
          </p:cNvSpPr>
          <p:nvPr/>
        </p:nvSpPr>
        <p:spPr>
          <a:xfrm>
            <a:off x="3143421" y="4898465"/>
            <a:ext cx="4525180" cy="3958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Rừng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chiếm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47</a:t>
            </a:r>
            <a:r>
              <a:rPr lang="en-US" sz="2400" b="1" dirty="0">
                <a:solidFill>
                  <a:srgbClr val="C00000"/>
                </a:solidFill>
                <a:latin typeface="VNI-Times" pitchFamily="2" charset="0"/>
              </a:rPr>
              <a:t>%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.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Gắn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chế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biến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gỗ</a:t>
            </a:r>
            <a:endParaRPr lang="en-US" sz="2400" dirty="0">
              <a:solidFill>
                <a:srgbClr val="C00000"/>
              </a:solidFill>
              <a:latin typeface="#9Slide07 Iciel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1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ame 5">
            <a:extLst>
              <a:ext uri="{FF2B5EF4-FFF2-40B4-BE49-F238E27FC236}">
                <a16:creationId xmlns:a16="http://schemas.microsoft.com/office/drawing/2014/main" id="{897C81EF-590F-4C42-A8EE-64A0C8BA51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45B4250-794A-46F3-BE08-5FA2BF871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08" y="460501"/>
            <a:ext cx="6066034" cy="86777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#9Slide07 SVNDessert Menu Scrip" panose="00000500000000000000" pitchFamily="2" charset="0"/>
              </a:rPr>
              <a:t>Các</a:t>
            </a:r>
            <a:r>
              <a:rPr lang="en-US" sz="4000" b="1" dirty="0">
                <a:solidFill>
                  <a:srgbClr val="00B05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#9Slide07 SVNDessert Menu Scrip" panose="00000500000000000000" pitchFamily="2" charset="0"/>
              </a:rPr>
              <a:t>cây</a:t>
            </a:r>
            <a:r>
              <a:rPr lang="en-US" sz="4000" b="1" dirty="0">
                <a:solidFill>
                  <a:srgbClr val="00B05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#9Slide07 SVNDessert Menu Scrip" panose="00000500000000000000" pitchFamily="2" charset="0"/>
              </a:rPr>
              <a:t>trồng</a:t>
            </a:r>
            <a:r>
              <a:rPr lang="en-US" sz="4000" b="1" dirty="0">
                <a:solidFill>
                  <a:srgbClr val="00B05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#9Slide07 SVNDessert Menu Scrip" panose="00000500000000000000" pitchFamily="2" charset="0"/>
              </a:rPr>
              <a:t>chủ</a:t>
            </a:r>
            <a:r>
              <a:rPr lang="en-US" sz="4000" b="1" dirty="0">
                <a:solidFill>
                  <a:srgbClr val="00B05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#9Slide07 SVNDessert Menu Scrip" panose="00000500000000000000" pitchFamily="2" charset="0"/>
              </a:rPr>
              <a:t>lực</a:t>
            </a:r>
            <a:endParaRPr lang="en-US" sz="4000" b="1" dirty="0">
              <a:solidFill>
                <a:srgbClr val="00B050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11C04F-4EB3-4628-BE05-C0C9F058A6F4}"/>
              </a:ext>
            </a:extLst>
          </p:cNvPr>
          <p:cNvSpPr txBox="1"/>
          <p:nvPr/>
        </p:nvSpPr>
        <p:spPr>
          <a:xfrm>
            <a:off x="9287827" y="4076079"/>
            <a:ext cx="24349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212529"/>
                </a:solidFill>
                <a:latin typeface="#9Slide07 IcielBaliho Script" pitchFamily="2" charset="0"/>
              </a:rPr>
              <a:t>C</a:t>
            </a:r>
            <a:r>
              <a:rPr lang="vi-VN" sz="2400" b="0" i="0" dirty="0">
                <a:solidFill>
                  <a:srgbClr val="212529"/>
                </a:solidFill>
                <a:effectLst/>
                <a:latin typeface="#9Slide07 IcielBaliho Script" pitchFamily="2" charset="0"/>
              </a:rPr>
              <a:t>à phê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#9Slide07 IcielBaliho Script" pitchFamily="2" charset="0"/>
              </a:rPr>
              <a:t>là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#9Slide07 IcielBaliho Script" pitchFamily="2" charset="0"/>
              </a:rPr>
              <a:t>cây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#9Slide07 IcielBaliho Script" pitchFamily="2" charset="0"/>
              </a:rPr>
              <a:t>trồng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#9Slide07 IcielBaliho Script" pitchFamily="2" charset="0"/>
              </a:rPr>
              <a:t>quan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#9Slide07 IcielBaliho Script" pitchFamily="2" charset="0"/>
              </a:rPr>
              <a:t>trọng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#9Slide07 IcielBaliho Script" pitchFamily="2" charset="0"/>
              </a:rPr>
              <a:t>nhất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#9Slide07 IcielBaliho Script" pitchFamily="2" charset="0"/>
              </a:rPr>
              <a:t>, </a:t>
            </a:r>
            <a:r>
              <a:rPr lang="vi-VN" sz="2400" b="0" i="0" dirty="0">
                <a:solidFill>
                  <a:srgbClr val="212529"/>
                </a:solidFill>
                <a:effectLst/>
                <a:latin typeface="#9Slide07 IcielBaliho Script" pitchFamily="2" charset="0"/>
              </a:rPr>
              <a:t>576,8 nghìn ha, chiếm 89,4</a:t>
            </a:r>
            <a:r>
              <a:rPr lang="vi-VN" sz="2400" b="1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%</a:t>
            </a:r>
            <a:r>
              <a:rPr lang="vi-VN" sz="2400" b="0" i="0" dirty="0">
                <a:solidFill>
                  <a:srgbClr val="212529"/>
                </a:solidFill>
                <a:effectLst/>
                <a:latin typeface="#9Slide07 IcielBaliho Script" pitchFamily="2" charset="0"/>
              </a:rPr>
              <a:t>; </a:t>
            </a:r>
            <a:endParaRPr lang="en-US" sz="2400" b="0" i="0" dirty="0">
              <a:solidFill>
                <a:srgbClr val="212529"/>
              </a:solidFill>
              <a:effectLst/>
              <a:latin typeface="#9Slide07 IcielBaliho Script" pitchFamily="2" charset="0"/>
            </a:endParaRPr>
          </a:p>
        </p:txBody>
      </p:sp>
      <p:pic>
        <p:nvPicPr>
          <p:cNvPr id="1028" name="Picture 4" descr="Coffee Tree Colorful Plant Vector Illustration Stock Vector - Illustration  of drink, aroma: 120852861">
            <a:extLst>
              <a:ext uri="{FF2B5EF4-FFF2-40B4-BE49-F238E27FC236}">
                <a16:creationId xmlns:a16="http://schemas.microsoft.com/office/drawing/2014/main" id="{72269ED7-8343-4AB7-8186-71592E7D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170" y="397709"/>
            <a:ext cx="2884291" cy="359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nd Drawn Black Pepper Plant Stock Vector - Illustration of fragrant,  garden: 149267537">
            <a:extLst>
              <a:ext uri="{FF2B5EF4-FFF2-40B4-BE49-F238E27FC236}">
                <a16:creationId xmlns:a16="http://schemas.microsoft.com/office/drawing/2014/main" id="{7646E151-C41A-464F-A5B9-BBCA7EB00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693" y="297149"/>
            <a:ext cx="2633160" cy="263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Tea Tree Oil">
            <a:extLst>
              <a:ext uri="{FF2B5EF4-FFF2-40B4-BE49-F238E27FC236}">
                <a16:creationId xmlns:a16="http://schemas.microsoft.com/office/drawing/2014/main" id="{7093AC65-9457-4866-A621-1D1364EC4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000" r="91222">
                        <a14:foregroundMark x1="8000" y1="77656" x2="8000" y2="77656"/>
                        <a14:foregroundMark x1="91222" y1="46094" x2="91222" y2="46094"/>
                        <a14:backgroundMark x1="66444" y1="68281" x2="66444" y2="68281"/>
                        <a14:backgroundMark x1="42111" y1="30625" x2="42111" y2="3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87403">
            <a:off x="326753" y="1499771"/>
            <a:ext cx="2665512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Rubber Tapping - Natursutten - Graphic Design , Transparent Cartoon, Free  Cliparts &amp;amp; Silhouettes - NetClipart">
            <a:extLst>
              <a:ext uri="{FF2B5EF4-FFF2-40B4-BE49-F238E27FC236}">
                <a16:creationId xmlns:a16="http://schemas.microsoft.com/office/drawing/2014/main" id="{65F214C0-1944-4594-8578-692A0EF93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93" b="91489" l="10000" r="90000">
                        <a14:foregroundMark x1="32283" y1="9493" x2="32283" y2="9493"/>
                        <a14:foregroundMark x1="25435" y1="24714" x2="25435" y2="24714"/>
                        <a14:foregroundMark x1="24674" y1="36498" x2="24674" y2="36498"/>
                        <a14:foregroundMark x1="53804" y1="22913" x2="53804" y2="22913"/>
                        <a14:foregroundMark x1="63587" y1="14566" x2="63587" y2="14566"/>
                        <a14:foregroundMark x1="75435" y1="15057" x2="75435" y2="15057"/>
                        <a14:foregroundMark x1="70978" y1="28805" x2="70978" y2="28805"/>
                        <a14:foregroundMark x1="39457" y1="91489" x2="39457" y2="91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30" r="16865"/>
          <a:stretch/>
        </p:blipFill>
        <p:spPr bwMode="auto">
          <a:xfrm>
            <a:off x="3461524" y="2476013"/>
            <a:ext cx="2602915" cy="264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nd drawn cashew nut and fruits sticker design element | free image by  rawpixel.com / nook | Fruits drawing, Fruit illustration, How to draw hands">
            <a:extLst>
              <a:ext uri="{FF2B5EF4-FFF2-40B4-BE49-F238E27FC236}">
                <a16:creationId xmlns:a16="http://schemas.microsoft.com/office/drawing/2014/main" id="{7294B9D3-2F89-4162-8A9E-AED852447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4000" r="92600">
                        <a14:foregroundMark x1="4000" y1="50900" x2="4000" y2="50900"/>
                        <a14:foregroundMark x1="92600" y1="59900" x2="92600" y2="59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06" y="3364003"/>
            <a:ext cx="3000054" cy="300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4588D36-EA83-4ACC-B91F-7D2911BC4030}"/>
              </a:ext>
            </a:extLst>
          </p:cNvPr>
          <p:cNvSpPr txBox="1"/>
          <p:nvPr/>
        </p:nvSpPr>
        <p:spPr>
          <a:xfrm>
            <a:off x="6322845" y="2672570"/>
            <a:ext cx="29381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212529"/>
                </a:solidFill>
                <a:latin typeface="#9Slide07 IcielBaliho Script" pitchFamily="2" charset="0"/>
              </a:rPr>
              <a:t>H</a:t>
            </a:r>
            <a:r>
              <a:rPr lang="vi-VN" sz="2400" b="0" i="0" dirty="0">
                <a:solidFill>
                  <a:srgbClr val="212529"/>
                </a:solidFill>
                <a:effectLst/>
                <a:latin typeface="#9Slide07 IcielBaliho Script" pitchFamily="2" charset="0"/>
              </a:rPr>
              <a:t>ồ tiêu 53,9</a:t>
            </a:r>
            <a:r>
              <a:rPr lang="vi-VN" sz="2400" b="1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%</a:t>
            </a:r>
            <a:r>
              <a:rPr lang="vi-VN" sz="2400" b="0" i="0" dirty="0">
                <a:solidFill>
                  <a:srgbClr val="212529"/>
                </a:solidFill>
                <a:effectLst/>
                <a:latin typeface="#9Slide07 IcielBaliho Script" pitchFamily="2" charset="0"/>
              </a:rPr>
              <a:t> nghìn ha, chiếm 55,2</a:t>
            </a:r>
            <a:r>
              <a:rPr lang="vi-VN" sz="2400" b="1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%</a:t>
            </a:r>
            <a:r>
              <a:rPr lang="vi-VN" sz="2400" b="0" i="0" dirty="0">
                <a:solidFill>
                  <a:srgbClr val="212529"/>
                </a:solidFill>
                <a:effectLst/>
                <a:latin typeface="#9Slide07 IcielBaliho Script" pitchFamily="2" charset="0"/>
              </a:rPr>
              <a:t>; </a:t>
            </a:r>
            <a:endParaRPr lang="en-US" sz="2400" b="0" i="0" dirty="0">
              <a:solidFill>
                <a:srgbClr val="212529"/>
              </a:solidFill>
              <a:effectLst/>
              <a:latin typeface="#9Slide07 IcielBaliho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603C8B-C562-4188-B914-2044A39DE8F3}"/>
              </a:ext>
            </a:extLst>
          </p:cNvPr>
          <p:cNvSpPr txBox="1"/>
          <p:nvPr/>
        </p:nvSpPr>
        <p:spPr>
          <a:xfrm>
            <a:off x="2910625" y="1491726"/>
            <a:ext cx="27072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212529"/>
                </a:solidFill>
                <a:latin typeface="#9Slide07 IcielBaliho Script" pitchFamily="2" charset="0"/>
              </a:rPr>
              <a:t>C</a:t>
            </a:r>
            <a:r>
              <a:rPr lang="vi-VN" sz="2400" b="0" i="0" dirty="0">
                <a:solidFill>
                  <a:srgbClr val="212529"/>
                </a:solidFill>
                <a:effectLst/>
                <a:latin typeface="#9Slide07 IcielBaliho Script" pitchFamily="2" charset="0"/>
              </a:rPr>
              <a:t>ao su 258,9 nghìn ha, chiếm 26,4</a:t>
            </a:r>
            <a:r>
              <a:rPr lang="vi-VN" sz="2400" b="1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%</a:t>
            </a:r>
            <a:r>
              <a:rPr lang="vi-VN" sz="2400" b="0" i="0" dirty="0">
                <a:solidFill>
                  <a:srgbClr val="212529"/>
                </a:solidFill>
                <a:effectLst/>
                <a:latin typeface="#9Slide07 IcielBaliho Script" pitchFamily="2" charset="0"/>
              </a:rPr>
              <a:t>; </a:t>
            </a:r>
            <a:endParaRPr lang="en-US" sz="2400" b="0" i="0" dirty="0">
              <a:solidFill>
                <a:srgbClr val="212529"/>
              </a:solidFill>
              <a:effectLst/>
              <a:latin typeface="#9Slide07 IcielBaliho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1BEFA2-0A16-4293-9446-401B8E3C85A3}"/>
              </a:ext>
            </a:extLst>
          </p:cNvPr>
          <p:cNvSpPr txBox="1"/>
          <p:nvPr/>
        </p:nvSpPr>
        <p:spPr>
          <a:xfrm>
            <a:off x="5860987" y="6080817"/>
            <a:ext cx="38733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212529"/>
                </a:solidFill>
                <a:effectLst/>
                <a:latin typeface="#9Slide07 IcielBaliho Script" pitchFamily="2" charset="0"/>
              </a:rPr>
              <a:t>Đ</a:t>
            </a:r>
            <a:r>
              <a:rPr lang="vi-VN" sz="2400" b="0" i="0" dirty="0">
                <a:solidFill>
                  <a:srgbClr val="212529"/>
                </a:solidFill>
                <a:effectLst/>
                <a:latin typeface="#9Slide07 IcielBaliho Script" pitchFamily="2" charset="0"/>
              </a:rPr>
              <a:t>iều 68,5 nghìn ha, chiếm 23,5</a:t>
            </a:r>
            <a:r>
              <a:rPr lang="vi-VN" sz="2400" b="1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%</a:t>
            </a:r>
            <a:endParaRPr lang="en-US" sz="2400" b="0" i="0" dirty="0">
              <a:solidFill>
                <a:srgbClr val="212529"/>
              </a:solidFill>
              <a:effectLst/>
              <a:latin typeface="#9Slide07 IcielBaliho Script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B42F79-0EF8-4CFC-AE6E-D89D7963A90F}"/>
              </a:ext>
            </a:extLst>
          </p:cNvPr>
          <p:cNvSpPr txBox="1"/>
          <p:nvPr/>
        </p:nvSpPr>
        <p:spPr>
          <a:xfrm>
            <a:off x="502591" y="3573388"/>
            <a:ext cx="23138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212529"/>
                </a:solidFill>
                <a:latin typeface="#9Slide07 IcielBaliho Script" pitchFamily="2" charset="0"/>
              </a:rPr>
              <a:t>C</a:t>
            </a:r>
            <a:r>
              <a:rPr lang="vi-VN" sz="2400" b="0" i="0" dirty="0">
                <a:solidFill>
                  <a:srgbClr val="212529"/>
                </a:solidFill>
                <a:effectLst/>
                <a:latin typeface="#9Slide07 IcielBaliho Script" pitchFamily="2" charset="0"/>
              </a:rPr>
              <a:t>hè 22,4 nghìn ha chiếm 16,6</a:t>
            </a:r>
            <a:r>
              <a:rPr lang="vi-VN" sz="2400" b="1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%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#9Slide07 IcielBaliho Script" pitchFamily="2" charset="0"/>
              </a:rPr>
              <a:t> </a:t>
            </a:r>
            <a:r>
              <a:rPr lang="vi-VN" sz="2400" b="0" i="0" dirty="0">
                <a:solidFill>
                  <a:srgbClr val="212529"/>
                </a:solidFill>
                <a:effectLst/>
                <a:latin typeface="#9Slide07 IcielBaliho Script" pitchFamily="2" charset="0"/>
              </a:rPr>
              <a:t>diện tích chè cả nước.</a:t>
            </a:r>
            <a:endParaRPr lang="en-US" sz="2400" dirty="0">
              <a:latin typeface="#9Slide07 IcielBaliho Script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A3442C22-A8FC-4B3A-A8DE-16360BC19382}"/>
              </a:ext>
            </a:extLst>
          </p:cNvPr>
          <p:cNvSpPr txBox="1">
            <a:spLocks/>
          </p:cNvSpPr>
          <p:nvPr/>
        </p:nvSpPr>
        <p:spPr>
          <a:xfrm>
            <a:off x="1015475" y="5529725"/>
            <a:ext cx="4145157" cy="867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biết</a:t>
            </a:r>
            <a:r>
              <a:rPr lang="en-US" sz="48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6057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7" grpId="0"/>
      <p:bldP spid="21" grpId="0"/>
      <p:bldP spid="25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ây Cà Phê Chè Giống (Cao 30cm – Ms: 17943) – Vườn ươm cây hoa cảnh ILG">
            <a:extLst>
              <a:ext uri="{FF2B5EF4-FFF2-40B4-BE49-F238E27FC236}">
                <a16:creationId xmlns:a16="http://schemas.microsoft.com/office/drawing/2014/main" id="{5DAD09D9-7619-4973-9FE5-9D289F72C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1" r="12659"/>
          <a:stretch/>
        </p:blipFill>
        <p:spPr bwMode="auto"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à Phê Mít Nguyên Liệu - Liberica Coffee Beans - Công Nghệ Cà Phê">
            <a:extLst>
              <a:ext uri="{FF2B5EF4-FFF2-40B4-BE49-F238E27FC236}">
                <a16:creationId xmlns:a16="http://schemas.microsoft.com/office/drawing/2014/main" id="{A6EED419-1243-498A-AB46-EE6F434F6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4" r="18307" b="4"/>
          <a:stretch/>
        </p:blipFill>
        <p:spPr bwMode="auto"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à phê Robusta - Nguồn gốc và những thông tin thú vị">
            <a:extLst>
              <a:ext uri="{FF2B5EF4-FFF2-40B4-BE49-F238E27FC236}">
                <a16:creationId xmlns:a16="http://schemas.microsoft.com/office/drawing/2014/main" id="{581EF0FA-98C5-4D18-989D-68086DEE9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2" r="13638" b="-3"/>
          <a:stretch/>
        </p:blipFill>
        <p:spPr bwMode="auto"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34E6EDBB-A1DB-46CA-AC6F-37DF5B5CE8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517D01-F2DE-45DF-88D1-0AB8F3FC7F20}"/>
              </a:ext>
            </a:extLst>
          </p:cNvPr>
          <p:cNvSpPr txBox="1">
            <a:spLocks/>
          </p:cNvSpPr>
          <p:nvPr/>
        </p:nvSpPr>
        <p:spPr>
          <a:xfrm>
            <a:off x="1483759" y="4906265"/>
            <a:ext cx="2728646" cy="791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Cà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phê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mít</a:t>
            </a:r>
            <a:endParaRPr lang="en-US" sz="4000" dirty="0">
              <a:solidFill>
                <a:srgbClr val="7030A0"/>
              </a:solidFill>
              <a:latin typeface="#9Slide07 IcielBaliho Script" pitchFamily="2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324C57D-2DD6-44AB-BF34-7E2058B74624}"/>
              </a:ext>
            </a:extLst>
          </p:cNvPr>
          <p:cNvSpPr txBox="1">
            <a:spLocks/>
          </p:cNvSpPr>
          <p:nvPr/>
        </p:nvSpPr>
        <p:spPr>
          <a:xfrm>
            <a:off x="4743313" y="5698002"/>
            <a:ext cx="2728646" cy="791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Cà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phê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chè</a:t>
            </a:r>
            <a:endParaRPr lang="en-US" sz="4000" dirty="0">
              <a:solidFill>
                <a:srgbClr val="7030A0"/>
              </a:solidFill>
              <a:latin typeface="#9Slide07 IcielBaliho Script" pitchFamily="2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55311C-EB87-4DD7-8C91-6E2AF6408366}"/>
              </a:ext>
            </a:extLst>
          </p:cNvPr>
          <p:cNvSpPr txBox="1">
            <a:spLocks/>
          </p:cNvSpPr>
          <p:nvPr/>
        </p:nvSpPr>
        <p:spPr>
          <a:xfrm>
            <a:off x="7979597" y="4923925"/>
            <a:ext cx="2728646" cy="791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Cà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phê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vối</a:t>
            </a:r>
            <a:endParaRPr lang="en-US" sz="4000" dirty="0">
              <a:solidFill>
                <a:srgbClr val="7030A0"/>
              </a:solidFill>
              <a:latin typeface="#9Slide07 Iciel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9694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Cà phê G7 tăng trưởng thần tốc trên toàn cầu - Trung Nguyên Legend">
            <a:extLst>
              <a:ext uri="{FF2B5EF4-FFF2-40B4-BE49-F238E27FC236}">
                <a16:creationId xmlns:a16="http://schemas.microsoft.com/office/drawing/2014/main" id="{318B224D-C960-4A98-B1A2-14DD38C5BB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0155BF-A692-4C24-87B7-BF9BCE7DE338}"/>
              </a:ext>
            </a:extLst>
          </p:cNvPr>
          <p:cNvSpPr txBox="1"/>
          <p:nvPr/>
        </p:nvSpPr>
        <p:spPr>
          <a:xfrm>
            <a:off x="261571" y="203999"/>
            <a:ext cx="37864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 err="1">
                <a:solidFill>
                  <a:schemeClr val="bg1"/>
                </a:solidFill>
                <a:effectLst/>
                <a:latin typeface="#9Slide07 IcielBaliho Script" pitchFamily="2" charset="0"/>
              </a:rPr>
              <a:t>Cà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#9Slide07 IcielBaliho Script" pitchFamily="2" charset="0"/>
              </a:rPr>
              <a:t>phê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#9Slide07 IcielBaliho Script" pitchFamily="2" charset="0"/>
              </a:rPr>
              <a:t>Trung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#9Slide07 IcielBaliho Script" pitchFamily="2" charset="0"/>
              </a:rPr>
              <a:t>Nguyên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#9Slide07 IcielBaliho Script" pitchFamily="2" charset="0"/>
              </a:rPr>
              <a:t> –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#9Slide07 IcielBaliho Script" pitchFamily="2" charset="0"/>
              </a:rPr>
              <a:t>Thương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#9Slide07 IcielBaliho Script" pitchFamily="2" charset="0"/>
              </a:rPr>
              <a:t>hiệu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#9Slide07 IcielBaliho Script" pitchFamily="2" charset="0"/>
              </a:rPr>
              <a:t>nổi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#9Slide07 IcielBaliho Script" pitchFamily="2" charset="0"/>
              </a:rPr>
              <a:t>tiếng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#9Slide07 IcielBaliho Script" pitchFamily="2" charset="0"/>
              </a:rPr>
              <a:t>Việt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#9Slide07 IcielBaliho Script" pitchFamily="2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1007753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àng Anh Gia Lai bán Công ty Cao su Đông Dương cho Thadi">
            <a:extLst>
              <a:ext uri="{FF2B5EF4-FFF2-40B4-BE49-F238E27FC236}">
                <a16:creationId xmlns:a16="http://schemas.microsoft.com/office/drawing/2014/main" id="{F890BC2D-BEE6-49C6-977B-121869C638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" b="984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72E5C6-DCDE-4BBA-8219-052198E80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#9Slide07 IcielBaliho Script" pitchFamily="2" charset="0"/>
              </a:rPr>
              <a:t>Trang </a:t>
            </a:r>
            <a:r>
              <a:rPr lang="en-US" dirty="0" err="1">
                <a:solidFill>
                  <a:srgbClr val="FF0000"/>
                </a:solidFill>
                <a:latin typeface="#9Slide07 IcielBaliho Script" pitchFamily="2" charset="0"/>
              </a:rPr>
              <a:t>trại</a:t>
            </a:r>
            <a:r>
              <a:rPr lang="en-US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7 IcielBaliho Script" pitchFamily="2" charset="0"/>
              </a:rPr>
              <a:t>cao</a:t>
            </a:r>
            <a:r>
              <a:rPr lang="en-US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7 IcielBaliho Script" pitchFamily="2" charset="0"/>
              </a:rPr>
              <a:t>su</a:t>
            </a:r>
            <a:r>
              <a:rPr lang="en-US" dirty="0">
                <a:solidFill>
                  <a:srgbClr val="FF0000"/>
                </a:solidFill>
                <a:latin typeface="#9Slide07 IcielBaliho Script" pitchFamily="2" charset="0"/>
              </a:rPr>
              <a:t> – </a:t>
            </a:r>
            <a:r>
              <a:rPr lang="en-US" dirty="0" err="1">
                <a:solidFill>
                  <a:srgbClr val="FF0000"/>
                </a:solidFill>
                <a:latin typeface="#9Slide07 IcielBaliho Script" pitchFamily="2" charset="0"/>
              </a:rPr>
              <a:t>Hoàng</a:t>
            </a:r>
            <a:r>
              <a:rPr lang="en-US" dirty="0">
                <a:solidFill>
                  <a:srgbClr val="FF0000"/>
                </a:solidFill>
                <a:latin typeface="#9Slide07 IcielBaliho Script" pitchFamily="2" charset="0"/>
              </a:rPr>
              <a:t> Anh Gia Lai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7337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846</Words>
  <Application>Microsoft Office PowerPoint</Application>
  <PresentationFormat>Widescreen</PresentationFormat>
  <Paragraphs>134</Paragraphs>
  <Slides>22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#9Slide05 SVNClementine</vt:lpstr>
      <vt:lpstr>#9Slide07 Dorayaki</vt:lpstr>
      <vt:lpstr>#9Slide07 IcielBaliho Script</vt:lpstr>
      <vt:lpstr>#9Slide07 IcielBC Cubano Normal</vt:lpstr>
      <vt:lpstr>#9Slide07 SVNDessert Menu Scrip</vt:lpstr>
      <vt:lpstr>Arial</vt:lpstr>
      <vt:lpstr>Calibri</vt:lpstr>
      <vt:lpstr>Calibri Light</vt:lpstr>
      <vt:lpstr>Roboto</vt:lpstr>
      <vt:lpstr>Tahoma</vt:lpstr>
      <vt:lpstr>VNI-Times</vt:lpstr>
      <vt:lpstr>Wingdings</vt:lpstr>
      <vt:lpstr>Office Theme</vt:lpstr>
      <vt:lpstr>PowerPoint Presentation</vt:lpstr>
      <vt:lpstr>Những hình ảnh này đại diện cho tỉnh nào ở Tây Nguyên?</vt:lpstr>
      <vt:lpstr>VÙNG TÂY NGUYÊN</vt:lpstr>
      <vt:lpstr>CHUYÊN GIA NÔNG NGHIỆP</vt:lpstr>
      <vt:lpstr>CHUYÊN GIA NÔNG NGHIỆP</vt:lpstr>
      <vt:lpstr>Các cây trồng chủ lực</vt:lpstr>
      <vt:lpstr>PowerPoint Presentation</vt:lpstr>
      <vt:lpstr>PowerPoint Presentation</vt:lpstr>
      <vt:lpstr>Trang trại cao su – Hoàng Anh Gia Lai</vt:lpstr>
      <vt:lpstr>PowerPoint Presentation</vt:lpstr>
      <vt:lpstr>CHUYÊN GIA CÔNG NGHIỆP</vt:lpstr>
      <vt:lpstr>PowerPoint Presentation</vt:lpstr>
      <vt:lpstr>ĐỊA HÌNH DỐC +  SÔNG NGÒI</vt:lpstr>
      <vt:lpstr>CHUYÊN GIA DỊCH VỤ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Những hình ảnh này đại diện cho tỉnh nào ở Tây Nguyên?</dc:title>
  <dc:creator>Nguyen Chi Tuan</dc:creator>
  <cp:lastModifiedBy>Windows User</cp:lastModifiedBy>
  <cp:revision>31</cp:revision>
  <dcterms:created xsi:type="dcterms:W3CDTF">2021-09-23T01:42:39Z</dcterms:created>
  <dcterms:modified xsi:type="dcterms:W3CDTF">2022-03-27T13:19:28Z</dcterms:modified>
</cp:coreProperties>
</file>