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307" r:id="rId3"/>
    <p:sldId id="308" r:id="rId4"/>
    <p:sldId id="257" r:id="rId5"/>
    <p:sldId id="258" r:id="rId6"/>
    <p:sldId id="261" r:id="rId7"/>
    <p:sldId id="314" r:id="rId8"/>
    <p:sldId id="266" r:id="rId9"/>
    <p:sldId id="316" r:id="rId10"/>
    <p:sldId id="317" r:id="rId11"/>
    <p:sldId id="273" r:id="rId12"/>
  </p:sldIdLst>
  <p:sldSz cx="9144000" cy="5143500" type="screen16x9"/>
  <p:notesSz cx="6858000" cy="9144000"/>
  <p:embeddedFontLst>
    <p:embeddedFont>
      <p:font typeface="Actor" panose="020B0503050000020004" pitchFamily="34" charset="77"/>
      <p:regular r:id="rId14"/>
    </p:embeddedFont>
    <p:embeddedFont>
      <p:font typeface="Anybody" pitchFamily="2" charset="77"/>
      <p:regular r:id="rId15"/>
      <p:bold r:id="rId16"/>
      <p:italic r:id="rId17"/>
      <p:boldItalic r:id="rId18"/>
    </p:embeddedFont>
    <p:embeddedFont>
      <p:font typeface="Bebas Neue" panose="020B0606020202050201" pitchFamily="34" charset="77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Niramit" pitchFamily="2" charset="-34"/>
      <p:regular r:id="rId28"/>
      <p:bold r:id="rId29"/>
      <p:italic r:id="rId30"/>
      <p:boldItalic r:id="rId31"/>
    </p:embeddedFont>
    <p:embeddedFont>
      <p:font typeface="Nunito Light" panose="020F0302020204030204" pitchFamily="34" charset="0"/>
      <p:regular r:id="rId32"/>
      <p: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4DC"/>
    <a:srgbClr val="B3E7FE"/>
    <a:srgbClr val="009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EE8221-920D-4EAC-B7CB-72D877628911}">
  <a:tblStyle styleId="{37EE8221-920D-4EAC-B7CB-72D8776289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>
      <p:cViewPr>
        <p:scale>
          <a:sx n="129" d="100"/>
          <a:sy n="129" d="100"/>
        </p:scale>
        <p:origin x="1160" y="4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70111de3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70111de3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dc8be9f5f_2_2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dc8be9f5f_2_2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79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14518f6577b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14518f6577b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e1d838b627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e1d838b627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4277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dee14d4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dee14d4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6956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dc8be9f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dc8be9f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fdee14d49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fdee14d49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dc8be9f5f_2_2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dc8be9f5f_2_2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fdc8be9f5f_2_2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fdc8be9f5f_2_2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3198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e1d838b627_4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e1d838b627_4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fdc8be9f5f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fdc8be9f5f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503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2983561" y="4065750"/>
            <a:ext cx="3175976" cy="33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-1886300" y="916600"/>
            <a:ext cx="3175976" cy="33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7900057" y="104899"/>
            <a:ext cx="2817012" cy="29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22350" y="839925"/>
            <a:ext cx="6099300" cy="243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1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950600" y="3329076"/>
            <a:ext cx="5242800" cy="3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4">
            <a:alphaModFix/>
          </a:blip>
          <a:srcRect r="61280"/>
          <a:stretch/>
        </p:blipFill>
        <p:spPr>
          <a:xfrm>
            <a:off x="5972850" y="-413025"/>
            <a:ext cx="3540451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0697"/>
            <a:ext cx="9143998" cy="133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35039">
            <a:off x="-1854903" y="1181311"/>
            <a:ext cx="4722877" cy="2474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364961" flipH="1">
            <a:off x="6365372" y="237936"/>
            <a:ext cx="4722877" cy="247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9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p29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7022270" y="3037974"/>
            <a:ext cx="2817012" cy="29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29"/>
          <p:cNvPicPr preferRelativeResize="0"/>
          <p:nvPr/>
        </p:nvPicPr>
        <p:blipFill rotWithShape="1">
          <a:blip r:embed="rId4">
            <a:alphaModFix/>
          </a:blip>
          <a:srcRect r="61280"/>
          <a:stretch/>
        </p:blipFill>
        <p:spPr>
          <a:xfrm>
            <a:off x="-1418725" y="0"/>
            <a:ext cx="3540451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9"/>
          <p:cNvPicPr preferRelativeResize="0"/>
          <p:nvPr/>
        </p:nvPicPr>
        <p:blipFill rotWithShape="1">
          <a:blip r:embed="rId4">
            <a:alphaModFix/>
          </a:blip>
          <a:srcRect l="21644" r="39636"/>
          <a:stretch/>
        </p:blipFill>
        <p:spPr>
          <a:xfrm>
            <a:off x="-1170900" y="3933025"/>
            <a:ext cx="3540451" cy="133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6800225" y="1839250"/>
            <a:ext cx="3175976" cy="33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5613770" y="-1375051"/>
            <a:ext cx="2817012" cy="29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0697"/>
            <a:ext cx="9143998" cy="1332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4">
            <a:alphaModFix/>
          </a:blip>
          <a:srcRect r="61280"/>
          <a:stretch/>
        </p:blipFill>
        <p:spPr>
          <a:xfrm>
            <a:off x="2036012" y="-994050"/>
            <a:ext cx="3540451" cy="1332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 flipH="1">
            <a:off x="713225" y="2403150"/>
            <a:ext cx="4486800" cy="912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13225" y="1327646"/>
            <a:ext cx="1554600" cy="94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713225" y="3394354"/>
            <a:ext cx="448680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miko SemiBold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28" name="Google Shape;28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435039">
            <a:off x="5993422" y="2103961"/>
            <a:ext cx="4722877" cy="2474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-1533955" y="3832699"/>
            <a:ext cx="2817012" cy="29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44097"/>
            <a:ext cx="9143998" cy="1332806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52" name="Google Shape;52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287547" flipH="1">
            <a:off x="7190073" y="590523"/>
            <a:ext cx="3363731" cy="1762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7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-1113074" y="3286692"/>
            <a:ext cx="3386100" cy="35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7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-25074" y="-2367208"/>
            <a:ext cx="3386100" cy="35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0697"/>
            <a:ext cx="9143998" cy="133280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4200475" y="708775"/>
            <a:ext cx="42303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4200475" y="1357325"/>
            <a:ext cx="4230300" cy="307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Nunito Light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800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3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8521482" y="3267399"/>
            <a:ext cx="2817012" cy="293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3"/>
          <p:cNvPicPr preferRelativeResize="0"/>
          <p:nvPr/>
        </p:nvPicPr>
        <p:blipFill rotWithShape="1">
          <a:blip r:embed="rId4">
            <a:alphaModFix/>
          </a:blip>
          <a:srcRect r="61280"/>
          <a:stretch/>
        </p:blipFill>
        <p:spPr>
          <a:xfrm>
            <a:off x="5632050" y="-133000"/>
            <a:ext cx="3540451" cy="133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111829">
            <a:off x="-12041" y="4371598"/>
            <a:ext cx="3363734" cy="1762337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713225" y="1888750"/>
            <a:ext cx="20631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Niramit"/>
                <a:ea typeface="Niramit"/>
                <a:cs typeface="Niramit"/>
                <a:sym typeface="Niram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2"/>
          </p:nvPr>
        </p:nvSpPr>
        <p:spPr>
          <a:xfrm>
            <a:off x="713225" y="2202975"/>
            <a:ext cx="2063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hasCustomPrompt="1"/>
          </p:nvPr>
        </p:nvSpPr>
        <p:spPr>
          <a:xfrm>
            <a:off x="713225" y="1304325"/>
            <a:ext cx="20544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3"/>
          </p:nvPr>
        </p:nvSpPr>
        <p:spPr>
          <a:xfrm>
            <a:off x="720000" y="445025"/>
            <a:ext cx="7704000" cy="66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4"/>
          </p:nvPr>
        </p:nvSpPr>
        <p:spPr>
          <a:xfrm>
            <a:off x="713225" y="3581957"/>
            <a:ext cx="20631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Niramit"/>
                <a:ea typeface="Niramit"/>
                <a:cs typeface="Niramit"/>
                <a:sym typeface="Niram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5"/>
          </p:nvPr>
        </p:nvSpPr>
        <p:spPr>
          <a:xfrm>
            <a:off x="713225" y="3896174"/>
            <a:ext cx="2063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2999174"/>
            <a:ext cx="20544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7"/>
          </p:nvPr>
        </p:nvSpPr>
        <p:spPr>
          <a:xfrm>
            <a:off x="6370735" y="1888750"/>
            <a:ext cx="20631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Niramit"/>
                <a:ea typeface="Niramit"/>
                <a:cs typeface="Niramit"/>
                <a:sym typeface="Niram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ubTitle" idx="8"/>
          </p:nvPr>
        </p:nvSpPr>
        <p:spPr>
          <a:xfrm>
            <a:off x="6370728" y="2202975"/>
            <a:ext cx="2063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9" hasCustomPrompt="1"/>
          </p:nvPr>
        </p:nvSpPr>
        <p:spPr>
          <a:xfrm>
            <a:off x="6370767" y="1304325"/>
            <a:ext cx="2063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subTitle" idx="13"/>
          </p:nvPr>
        </p:nvSpPr>
        <p:spPr>
          <a:xfrm>
            <a:off x="6370735" y="3581957"/>
            <a:ext cx="20631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Niramit"/>
                <a:ea typeface="Niramit"/>
                <a:cs typeface="Niramit"/>
                <a:sym typeface="Niram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7" name="Google Shape;107;p13"/>
          <p:cNvSpPr txBox="1">
            <a:spLocks noGrp="1"/>
          </p:cNvSpPr>
          <p:nvPr>
            <p:ph type="subTitle" idx="14"/>
          </p:nvPr>
        </p:nvSpPr>
        <p:spPr>
          <a:xfrm>
            <a:off x="6370728" y="3896174"/>
            <a:ext cx="2063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title" idx="15" hasCustomPrompt="1"/>
          </p:nvPr>
        </p:nvSpPr>
        <p:spPr>
          <a:xfrm>
            <a:off x="6370767" y="2999172"/>
            <a:ext cx="2063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/>
          </p:nvPr>
        </p:nvSpPr>
        <p:spPr>
          <a:xfrm>
            <a:off x="3540450" y="1888750"/>
            <a:ext cx="20631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Niramit"/>
                <a:ea typeface="Niramit"/>
                <a:cs typeface="Niramit"/>
                <a:sym typeface="Niram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/>
          </p:nvPr>
        </p:nvSpPr>
        <p:spPr>
          <a:xfrm>
            <a:off x="3540446" y="2202975"/>
            <a:ext cx="2063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18" hasCustomPrompt="1"/>
          </p:nvPr>
        </p:nvSpPr>
        <p:spPr>
          <a:xfrm>
            <a:off x="3540439" y="1304325"/>
            <a:ext cx="2063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/>
          </p:nvPr>
        </p:nvSpPr>
        <p:spPr>
          <a:xfrm>
            <a:off x="3540450" y="3581957"/>
            <a:ext cx="2063100" cy="46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400" b="1">
                <a:latin typeface="Niramit"/>
                <a:ea typeface="Niramit"/>
                <a:cs typeface="Niramit"/>
                <a:sym typeface="Nirami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/>
          </p:nvPr>
        </p:nvSpPr>
        <p:spPr>
          <a:xfrm>
            <a:off x="3541976" y="3896174"/>
            <a:ext cx="2063100" cy="58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21" hasCustomPrompt="1"/>
          </p:nvPr>
        </p:nvSpPr>
        <p:spPr>
          <a:xfrm>
            <a:off x="3540439" y="2999172"/>
            <a:ext cx="2063100" cy="585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3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4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>
            <a:spLocks noGrp="1"/>
          </p:cNvSpPr>
          <p:nvPr>
            <p:ph type="subTitle" idx="1"/>
          </p:nvPr>
        </p:nvSpPr>
        <p:spPr>
          <a:xfrm>
            <a:off x="4731800" y="1240850"/>
            <a:ext cx="3470400" cy="208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6"/>
          <p:cNvSpPr txBox="1">
            <a:spLocks noGrp="1"/>
          </p:cNvSpPr>
          <p:nvPr>
            <p:ph type="title"/>
          </p:nvPr>
        </p:nvSpPr>
        <p:spPr>
          <a:xfrm>
            <a:off x="4731800" y="3329975"/>
            <a:ext cx="34704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0697"/>
            <a:ext cx="9143998" cy="133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>
            <a:spLocks noGrp="1"/>
          </p:cNvSpPr>
          <p:nvPr>
            <p:ph type="pic" idx="2"/>
          </p:nvPr>
        </p:nvSpPr>
        <p:spPr>
          <a:xfrm>
            <a:off x="1026500" y="887400"/>
            <a:ext cx="3368700" cy="33687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8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-1474224" y="755567"/>
            <a:ext cx="3386100" cy="35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6564876" y="-1225158"/>
            <a:ext cx="3386100" cy="3529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810697"/>
            <a:ext cx="9143998" cy="133280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 txBox="1">
            <a:spLocks noGrp="1"/>
          </p:cNvSpPr>
          <p:nvPr>
            <p:ph type="subTitle" idx="1"/>
          </p:nvPr>
        </p:nvSpPr>
        <p:spPr>
          <a:xfrm>
            <a:off x="2115450" y="2875600"/>
            <a:ext cx="4913100" cy="80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2115450" y="1466600"/>
            <a:ext cx="4913100" cy="1409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8"/>
          <p:cNvPicPr preferRelativeResize="0"/>
          <p:nvPr/>
        </p:nvPicPr>
        <p:blipFill>
          <a:blip r:embed="rId2">
            <a:alphaModFix amt="77000"/>
          </a:blip>
          <a:stretch>
            <a:fillRect/>
          </a:stretch>
        </p:blipFill>
        <p:spPr>
          <a:xfrm>
            <a:off x="-1484861" y="-1550077"/>
            <a:ext cx="3385951" cy="3529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0" y="0"/>
            <a:ext cx="9140300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8"/>
          <p:cNvPicPr preferRelativeResize="0"/>
          <p:nvPr/>
        </p:nvPicPr>
        <p:blipFill rotWithShape="1">
          <a:blip r:embed="rId4">
            <a:alphaModFix/>
          </a:blip>
          <a:srcRect l="5375" r="56713"/>
          <a:stretch/>
        </p:blipFill>
        <p:spPr>
          <a:xfrm>
            <a:off x="5677524" y="3810675"/>
            <a:ext cx="3466473" cy="133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129240" flipH="1">
            <a:off x="6110884" y="337797"/>
            <a:ext cx="5031081" cy="2635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iramit"/>
              <a:buNone/>
              <a:defRPr sz="3000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8" r:id="rId5"/>
    <p:sldLayoutId id="2147483659" r:id="rId6"/>
    <p:sldLayoutId id="2147483662" r:id="rId7"/>
    <p:sldLayoutId id="2147483664" r:id="rId8"/>
    <p:sldLayoutId id="2147483674" r:id="rId9"/>
    <p:sldLayoutId id="2147483675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subTitle" idx="1"/>
          </p:nvPr>
        </p:nvSpPr>
        <p:spPr>
          <a:xfrm>
            <a:off x="3182641" y="3142263"/>
            <a:ext cx="2778716" cy="3522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LESSON 1: LANGUAGE</a:t>
            </a:r>
          </a:p>
        </p:txBody>
      </p:sp>
      <p:sp>
        <p:nvSpPr>
          <p:cNvPr id="275" name="Google Shape;275;p33"/>
          <p:cNvSpPr txBox="1">
            <a:spLocks noGrp="1"/>
          </p:cNvSpPr>
          <p:nvPr>
            <p:ph type="ctrTitle"/>
          </p:nvPr>
        </p:nvSpPr>
        <p:spPr>
          <a:xfrm>
            <a:off x="2436188" y="1235252"/>
            <a:ext cx="4271621" cy="19070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 </a:t>
            </a:r>
            <a:r>
              <a:rPr lang="en" sz="6600" dirty="0"/>
              <a:t>REVIEW 3:</a:t>
            </a:r>
            <a:br>
              <a:rPr lang="en" sz="5400" dirty="0"/>
            </a:br>
            <a:r>
              <a:rPr lang="en" sz="4400" dirty="0">
                <a:solidFill>
                  <a:schemeClr val="dk2"/>
                </a:solidFill>
              </a:rPr>
              <a:t>Unit 7 – 8 – 9</a:t>
            </a:r>
            <a:endParaRPr sz="4000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40F92F-2730-304F-52B2-B0F73AD9AC79}"/>
              </a:ext>
            </a:extLst>
          </p:cNvPr>
          <p:cNvSpPr txBox="1"/>
          <p:nvPr/>
        </p:nvSpPr>
        <p:spPr>
          <a:xfrm>
            <a:off x="198584" y="218355"/>
            <a:ext cx="6046848" cy="400110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Ex 5: Correct the underlined question word(s) if needed.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E7E136-C2AE-AFD6-DD05-B807E65BBCBD}"/>
              </a:ext>
            </a:extLst>
          </p:cNvPr>
          <p:cNvSpPr txBox="1"/>
          <p:nvPr/>
        </p:nvSpPr>
        <p:spPr>
          <a:xfrm>
            <a:off x="198584" y="726355"/>
            <a:ext cx="6489277" cy="280506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sports do you like?</a:t>
            </a:r>
          </a:p>
          <a:p>
            <a:pPr>
              <a:lnSpc>
                <a:spcPct val="150000"/>
              </a:lnSpc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time</a:t>
            </a:r>
            <a:r>
              <a:rPr lang="en-US" sz="240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do you have English classes?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240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240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do you like Hoi An?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240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en-US" sz="240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tall are the Twin Towers in Kuala Lumpur?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2400" i="0" u="sng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240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  is the Great Wall: in China or in Korea?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90D48B-B7A2-70A0-25DB-37283521B350}"/>
              </a:ext>
            </a:extLst>
          </p:cNvPr>
          <p:cNvSpPr txBox="1"/>
          <p:nvPr/>
        </p:nvSpPr>
        <p:spPr>
          <a:xfrm>
            <a:off x="543230" y="1940768"/>
            <a:ext cx="800091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5C3F8-04C8-FF72-AF15-542EA2192E98}"/>
              </a:ext>
            </a:extLst>
          </p:cNvPr>
          <p:cNvSpPr txBox="1"/>
          <p:nvPr/>
        </p:nvSpPr>
        <p:spPr>
          <a:xfrm>
            <a:off x="584780" y="2489951"/>
            <a:ext cx="758541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endParaRPr lang="en-VN" sz="2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036E7E-EAE4-3D8B-2F4D-15711B7BFF12}"/>
              </a:ext>
            </a:extLst>
          </p:cNvPr>
          <p:cNvSpPr txBox="1"/>
          <p:nvPr/>
        </p:nvSpPr>
        <p:spPr>
          <a:xfrm>
            <a:off x="506386" y="3039134"/>
            <a:ext cx="1035861" cy="461665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36006A-46D3-0588-E0C4-CD2DD0BDFD36}"/>
              </a:ext>
            </a:extLst>
          </p:cNvPr>
          <p:cNvSpPr txBox="1"/>
          <p:nvPr/>
        </p:nvSpPr>
        <p:spPr>
          <a:xfrm>
            <a:off x="506386" y="857540"/>
            <a:ext cx="87378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A6F547-15EC-B458-3EC8-9E2A6C81E4F7}"/>
              </a:ext>
            </a:extLst>
          </p:cNvPr>
          <p:cNvSpPr txBox="1"/>
          <p:nvPr/>
        </p:nvSpPr>
        <p:spPr>
          <a:xfrm>
            <a:off x="580410" y="1406723"/>
            <a:ext cx="1765260" cy="461665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VN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D902CD-76BF-BC33-C6CC-3F4BC36A01EF}"/>
              </a:ext>
            </a:extLst>
          </p:cNvPr>
          <p:cNvSpPr/>
          <p:nvPr/>
        </p:nvSpPr>
        <p:spPr>
          <a:xfrm>
            <a:off x="6891688" y="726355"/>
            <a:ext cx="2088683" cy="311412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Đâu là môn thể thao bạn thích?</a:t>
            </a:r>
          </a:p>
          <a:p>
            <a:endParaRPr lang="en-VN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có các lớp Tiếng Anh chứ?</a:t>
            </a:r>
          </a:p>
          <a:p>
            <a:endParaRPr lang="en-VN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thích Hội An ở điểm gì?</a:t>
            </a:r>
          </a:p>
          <a:p>
            <a:endParaRPr lang="en-VN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Toà tháp đôi ở Kuala Lumpur cao bao nhiêu?</a:t>
            </a:r>
          </a:p>
          <a:p>
            <a:endParaRPr lang="en-VN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Vạn Lý Trường Thành ở Trung Quốc hay Hàn Quốc</a:t>
            </a:r>
          </a:p>
        </p:txBody>
      </p:sp>
    </p:spTree>
    <p:extLst>
      <p:ext uri="{BB962C8B-B14F-4D97-AF65-F5344CB8AC3E}">
        <p14:creationId xmlns:p14="http://schemas.microsoft.com/office/powerpoint/2010/main" val="1330220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248376" flipH="1">
            <a:off x="6965324" y="2760821"/>
            <a:ext cx="2686302" cy="14074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817;p61">
            <a:extLst>
              <a:ext uri="{FF2B5EF4-FFF2-40B4-BE49-F238E27FC236}">
                <a16:creationId xmlns:a16="http://schemas.microsoft.com/office/drawing/2014/main" id="{553D7D4A-C6B1-4831-47CA-2ACB06BA7576}"/>
              </a:ext>
            </a:extLst>
          </p:cNvPr>
          <p:cNvSpPr txBox="1">
            <a:spLocks/>
          </p:cNvSpPr>
          <p:nvPr/>
        </p:nvSpPr>
        <p:spPr>
          <a:xfrm>
            <a:off x="2080650" y="2098792"/>
            <a:ext cx="4982700" cy="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iramit"/>
              <a:buNone/>
              <a:defRPr sz="9600" b="0" i="0" u="none" strike="noStrike" cap="none">
                <a:solidFill>
                  <a:schemeClr val="dk1"/>
                </a:solidFill>
                <a:latin typeface="Niramit"/>
                <a:ea typeface="Niramit"/>
                <a:cs typeface="Niramit"/>
                <a:sym typeface="Nirami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ybody"/>
              <a:buNone/>
              <a:defRPr sz="3000" b="0" i="0" u="none" strike="noStrike" cap="none">
                <a:solidFill>
                  <a:schemeClr val="dk1"/>
                </a:solidFill>
                <a:latin typeface="Anybody"/>
                <a:ea typeface="Anybody"/>
                <a:cs typeface="Anybody"/>
                <a:sym typeface="Anybody"/>
              </a:defRPr>
            </a:lvl9pPr>
          </a:lstStyle>
          <a:p>
            <a:r>
              <a:rPr lang="en-US" dirty="0"/>
              <a:t>Thanks!</a:t>
            </a:r>
          </a:p>
        </p:txBody>
      </p:sp>
      <p:sp>
        <p:nvSpPr>
          <p:cNvPr id="7" name="Google Shape;818;p61">
            <a:extLst>
              <a:ext uri="{FF2B5EF4-FFF2-40B4-BE49-F238E27FC236}">
                <a16:creationId xmlns:a16="http://schemas.microsoft.com/office/drawing/2014/main" id="{2FDB806D-9353-5B46-89A9-67ECA98DAB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080650" y="2765768"/>
            <a:ext cx="4982700" cy="5068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lang="en" sz="2400" b="1" dirty="0">
                <a:latin typeface="Niramit"/>
                <a:ea typeface="Niramit"/>
                <a:cs typeface="Niramit"/>
                <a:sym typeface="Niramit"/>
              </a:rPr>
              <a:t>Do you have any questions?</a:t>
            </a:r>
            <a:endParaRPr sz="2400" b="1" dirty="0">
              <a:latin typeface="Niramit"/>
              <a:ea typeface="Niramit"/>
              <a:cs typeface="Niramit"/>
              <a:sym typeface="Nirami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title"/>
          </p:nvPr>
        </p:nvSpPr>
        <p:spPr>
          <a:xfrm flipH="1">
            <a:off x="369096" y="614914"/>
            <a:ext cx="3475317" cy="9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Objective</a:t>
            </a:r>
            <a:endParaRPr sz="6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4" name="Google Shape;314;p36"/>
          <p:cNvSpPr txBox="1">
            <a:spLocks noGrp="1"/>
          </p:cNvSpPr>
          <p:nvPr>
            <p:ph type="subTitle" idx="1"/>
          </p:nvPr>
        </p:nvSpPr>
        <p:spPr>
          <a:xfrm>
            <a:off x="369096" y="1721874"/>
            <a:ext cx="6513485" cy="18944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By the end of the lesson, students will be able to:</a:t>
            </a:r>
          </a:p>
          <a:p>
            <a:pPr marL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- Review pronunciation, vocabulary and the grammar points they have learnt in unit 7, 8, 9.</a:t>
            </a:r>
          </a:p>
        </p:txBody>
      </p:sp>
    </p:spTree>
    <p:extLst>
      <p:ext uri="{BB962C8B-B14F-4D97-AF65-F5344CB8AC3E}">
        <p14:creationId xmlns:p14="http://schemas.microsoft.com/office/powerpoint/2010/main" val="3177600774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3233;p60">
            <a:extLst>
              <a:ext uri="{FF2B5EF4-FFF2-40B4-BE49-F238E27FC236}">
                <a16:creationId xmlns:a16="http://schemas.microsoft.com/office/drawing/2014/main" id="{AFB6077A-9DDC-E0D5-39B3-9FC7A8C268D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1966" y="959902"/>
            <a:ext cx="3275296" cy="555463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ambria" panose="02040503050406030204" pitchFamily="18" charset="0"/>
              </a:rPr>
              <a:t>Pronunciation</a:t>
            </a:r>
            <a:endParaRPr dirty="0">
              <a:latin typeface="Cambria" panose="02040503050406030204" pitchFamily="18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4EA8E2CD-3891-521D-194E-5C37C04299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266137" y="1129477"/>
            <a:ext cx="4481815" cy="322690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8DEA478-80C9-F8C6-DF91-7F86168B8CFC}"/>
              </a:ext>
            </a:extLst>
          </p:cNvPr>
          <p:cNvSpPr txBox="1"/>
          <p:nvPr/>
        </p:nvSpPr>
        <p:spPr>
          <a:xfrm>
            <a:off x="571966" y="1740487"/>
            <a:ext cx="1720343" cy="461665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r>
              <a:rPr lang="el-GR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/θ/</a:t>
            </a:r>
            <a:r>
              <a:rPr lang="vi-VN" sz="2400" b="1" dirty="0">
                <a:solidFill>
                  <a:srgbClr val="333333"/>
                </a:solidFill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and 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ð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</a:t>
            </a:r>
            <a:endParaRPr lang="en-VN" sz="2400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4054198-D50F-B38A-01BE-4FDE1FC77D2A}"/>
              </a:ext>
            </a:extLst>
          </p:cNvPr>
          <p:cNvSpPr txBox="1"/>
          <p:nvPr/>
        </p:nvSpPr>
        <p:spPr>
          <a:xfrm>
            <a:off x="571966" y="2509902"/>
            <a:ext cx="1731564" cy="461665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/e/ and /</a:t>
            </a:r>
            <a:r>
              <a:rPr lang="en-US" sz="2400" b="1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æ</a:t>
            </a:r>
            <a:r>
              <a:rPr lang="en-US" sz="2400" b="1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</a:t>
            </a:r>
            <a:endParaRPr lang="en-VN" sz="2400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CF1B3C-0BEB-BBDC-3912-E3814D9AA547}"/>
              </a:ext>
            </a:extLst>
          </p:cNvPr>
          <p:cNvSpPr txBox="1"/>
          <p:nvPr/>
        </p:nvSpPr>
        <p:spPr>
          <a:xfrm>
            <a:off x="571966" y="3279317"/>
            <a:ext cx="2064989" cy="461665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əʊ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 and /</a:t>
            </a:r>
            <a:r>
              <a:rPr lang="en-US" sz="2400" b="1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aʊ</a:t>
            </a:r>
            <a:r>
              <a:rPr lang="en-US" sz="24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/</a:t>
            </a:r>
            <a:endParaRPr lang="en-VN" sz="2400" b="1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43600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A20EC37-89AF-8993-DEEE-B2360143B466}"/>
              </a:ext>
            </a:extLst>
          </p:cNvPr>
          <p:cNvSpPr/>
          <p:nvPr/>
        </p:nvSpPr>
        <p:spPr>
          <a:xfrm>
            <a:off x="160808" y="1036684"/>
            <a:ext cx="7349067" cy="3875459"/>
          </a:xfrm>
          <a:prstGeom prst="rect">
            <a:avLst/>
          </a:prstGeom>
          <a:solidFill>
            <a:srgbClr val="FFE4DC"/>
          </a:solidFill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BFDE83-6F1B-F26B-2095-2417F4EE0F61}"/>
              </a:ext>
            </a:extLst>
          </p:cNvPr>
          <p:cNvSpPr txBox="1"/>
          <p:nvPr/>
        </p:nvSpPr>
        <p:spPr>
          <a:xfrm>
            <a:off x="160808" y="828959"/>
            <a:ext cx="7127272" cy="36822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1. A. t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er 		B. h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	C. sn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ow</a:t>
            </a:r>
          </a:p>
          <a:p>
            <a:pPr>
              <a:lnSpc>
                <a:spcPct val="200000"/>
              </a:lnSpc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A. symb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 		B. 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pening 		C. p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stcard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3. A. far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er 		B. ear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		C. bo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4. A. S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turday 		B. r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cket 		C. g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me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5. A. t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nnis 		B. pr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pare 		C. ch</a:t>
            </a:r>
            <a:r>
              <a:rPr lang="en-US" sz="2400" u="sng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ss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3C0BEC-218A-4A1B-531D-0F48A33DC1CD}"/>
              </a:ext>
            </a:extLst>
          </p:cNvPr>
          <p:cNvSpPr>
            <a:spLocks noChangeAspect="1"/>
          </p:cNvSpPr>
          <p:nvPr/>
        </p:nvSpPr>
        <p:spPr>
          <a:xfrm>
            <a:off x="5662411" y="1145274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E80E7D-B148-A715-4791-3BEDC64BE33A}"/>
              </a:ext>
            </a:extLst>
          </p:cNvPr>
          <p:cNvSpPr>
            <a:spLocks noChangeAspect="1"/>
          </p:cNvSpPr>
          <p:nvPr/>
        </p:nvSpPr>
        <p:spPr>
          <a:xfrm>
            <a:off x="471535" y="1878120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717890-D7F7-6A70-A943-EC3F84BC6959}"/>
              </a:ext>
            </a:extLst>
          </p:cNvPr>
          <p:cNvSpPr>
            <a:spLocks noChangeAspect="1"/>
          </p:cNvSpPr>
          <p:nvPr/>
        </p:nvSpPr>
        <p:spPr>
          <a:xfrm>
            <a:off x="5662411" y="3337982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6C02F4F-FDA6-5216-BE14-6A67F7D2E2F3}"/>
              </a:ext>
            </a:extLst>
          </p:cNvPr>
          <p:cNvSpPr>
            <a:spLocks noChangeAspect="1"/>
          </p:cNvSpPr>
          <p:nvPr/>
        </p:nvSpPr>
        <p:spPr>
          <a:xfrm>
            <a:off x="464910" y="2614414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730E884-A795-D080-4109-0F66B05622B4}"/>
              </a:ext>
            </a:extLst>
          </p:cNvPr>
          <p:cNvSpPr>
            <a:spLocks noChangeAspect="1"/>
          </p:cNvSpPr>
          <p:nvPr/>
        </p:nvSpPr>
        <p:spPr>
          <a:xfrm>
            <a:off x="2912584" y="4070827"/>
            <a:ext cx="360000" cy="360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8ACE12-B558-8C01-C355-FF7DEFE904B9}"/>
              </a:ext>
            </a:extLst>
          </p:cNvPr>
          <p:cNvSpPr txBox="1"/>
          <p:nvPr/>
        </p:nvSpPr>
        <p:spPr>
          <a:xfrm>
            <a:off x="718354" y="1489918"/>
            <a:ext cx="61607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taʊər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		            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haʊ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 		           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snəʊ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E31894-F9EB-921A-C9C1-28468D0E7F35}"/>
              </a:ext>
            </a:extLst>
          </p:cNvPr>
          <p:cNvSpPr txBox="1"/>
          <p:nvPr/>
        </p:nvSpPr>
        <p:spPr>
          <a:xfrm>
            <a:off x="718354" y="2234672"/>
            <a:ext cx="704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sɪmbəl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	            /ˈ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əʊ.pən.ɪŋ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                       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pəʊstkɑːd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ACE286-AADE-6154-2F82-30F2F8DA7C8A}"/>
              </a:ext>
            </a:extLst>
          </p:cNvPr>
          <p:cNvSpPr txBox="1"/>
          <p:nvPr/>
        </p:nvSpPr>
        <p:spPr>
          <a:xfrm>
            <a:off x="718354" y="2974414"/>
            <a:ext cx="6636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fɑːðə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	           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ɜ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ː</a:t>
            </a:r>
            <a:r>
              <a:rPr lang="el-GR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vi-VN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		</a:t>
            </a:r>
            <a:r>
              <a:rPr lang="el-GR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vi-V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vi-VN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 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bəʊ</a:t>
            </a:r>
            <a:r>
              <a:rPr lang="el-GR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vi-VN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41FCD88-94F6-2FA0-F825-713B4F98478D}"/>
              </a:ext>
            </a:extLst>
          </p:cNvPr>
          <p:cNvSpPr txBox="1"/>
          <p:nvPr/>
        </p:nvSpPr>
        <p:spPr>
          <a:xfrm>
            <a:off x="718354" y="3714156"/>
            <a:ext cx="656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sætədeɪ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 	           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rækɪt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		         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ɡeɪm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7A7B51-A8CC-454D-6F8C-41AF3BF1E399}"/>
              </a:ext>
            </a:extLst>
          </p:cNvPr>
          <p:cNvSpPr txBox="1"/>
          <p:nvPr/>
        </p:nvSpPr>
        <p:spPr>
          <a:xfrm>
            <a:off x="718354" y="4428528"/>
            <a:ext cx="6569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ˈ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tɛnɪs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		            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prɪˈpeə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		         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000" i="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ʧɛs</a:t>
            </a:r>
            <a:r>
              <a:rPr lang="en-US" sz="200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VN" sz="20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EEBCFA-EA29-962C-9198-FFF2C032D090}"/>
              </a:ext>
            </a:extLst>
          </p:cNvPr>
          <p:cNvSpPr txBox="1"/>
          <p:nvPr/>
        </p:nvSpPr>
        <p:spPr>
          <a:xfrm>
            <a:off x="160808" y="141955"/>
            <a:ext cx="7349067" cy="830997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 1: Circle the word with the different underlined sound. Listen and check.</a:t>
            </a: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>
            <a:extLst>
              <a:ext uri="{FF2B5EF4-FFF2-40B4-BE49-F238E27FC236}">
                <a16:creationId xmlns:a16="http://schemas.microsoft.com/office/drawing/2014/main" id="{7DE72D5E-5EA8-8D59-7638-558889766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98543" y="850900"/>
            <a:ext cx="2778391" cy="344170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5DD9E353-AE79-8E77-D73F-9D4A2968C897}"/>
              </a:ext>
            </a:extLst>
          </p:cNvPr>
          <p:cNvSpPr txBox="1"/>
          <p:nvPr/>
        </p:nvSpPr>
        <p:spPr>
          <a:xfrm>
            <a:off x="4148307" y="596621"/>
            <a:ext cx="2420856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  <a:cs typeface="Calibri" panose="020F0502020204030204" pitchFamily="34" charset="0"/>
              </a:rPr>
              <a:t>Vocabulary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BF5D9B3-0DF3-B08E-F49B-3CF88C428C71}"/>
              </a:ext>
            </a:extLst>
          </p:cNvPr>
          <p:cNvSpPr txBox="1"/>
          <p:nvPr/>
        </p:nvSpPr>
        <p:spPr>
          <a:xfrm>
            <a:off x="4148307" y="1439203"/>
            <a:ext cx="4081567" cy="267765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tabLst>
                <a:tab pos="531813" algn="l"/>
              </a:tabLst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Unit 7.	Television</a:t>
            </a:r>
          </a:p>
          <a:p>
            <a:pPr>
              <a:tabLst>
                <a:tab pos="531813" algn="l"/>
              </a:tabLst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		TV programmes</a:t>
            </a:r>
          </a:p>
          <a:p>
            <a:pPr>
              <a:tabLst>
                <a:tab pos="531813" algn="l"/>
              </a:tabLst>
            </a:pP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531813" algn="l"/>
              </a:tabLst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Unit 8.	Sports and games</a:t>
            </a:r>
          </a:p>
          <a:p>
            <a:pPr>
              <a:tabLst>
                <a:tab pos="531813" algn="l"/>
              </a:tabLst>
            </a:pPr>
            <a:endParaRPr lang="en-V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tabLst>
                <a:tab pos="531813" algn="l"/>
              </a:tabLst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Unit 9:	Cities around the world</a:t>
            </a:r>
          </a:p>
          <a:p>
            <a:pPr>
              <a:tabLst>
                <a:tab pos="531813" algn="l"/>
              </a:tabLst>
            </a:pPr>
            <a:r>
              <a:rPr lang="en-VN" sz="2400" dirty="0">
                <a:latin typeface="Calibri" panose="020F0502020204030204" pitchFamily="34" charset="0"/>
                <a:cs typeface="Calibri" panose="020F0502020204030204" pitchFamily="34" charset="0"/>
              </a:rPr>
              <a:t>		Cities and landmarks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EB662CB-F177-9368-5655-AA5115B45B95}"/>
              </a:ext>
            </a:extLst>
          </p:cNvPr>
          <p:cNvSpPr txBox="1"/>
          <p:nvPr/>
        </p:nvSpPr>
        <p:spPr>
          <a:xfrm>
            <a:off x="302739" y="2102926"/>
            <a:ext cx="4304765" cy="2731773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tabLst>
                <a:tab pos="1416050" algn="l"/>
              </a:tabLs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A.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utdoor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ndoor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school</a:t>
            </a: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endParaRPr lang="en-US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A.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ennis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arate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swimming</a:t>
            </a: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endParaRPr lang="en-US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A.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Sweden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India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Brazil</a:t>
            </a: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endParaRPr lang="en-US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A.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haracters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iewers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dirty="0" err="1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600" b="0" i="0" dirty="0" err="1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rogrammes</a:t>
            </a:r>
            <a:endParaRPr lang="en-US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endParaRPr lang="en-US" sz="1600" dirty="0">
              <a:solidFill>
                <a:srgbClr val="3333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tabLst>
                <a:tab pos="1416050" algn="l"/>
              </a:tabLst>
            </a:pP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A.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ports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160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ity	</a:t>
            </a:r>
            <a:r>
              <a:rPr lang="en-US" sz="1600" b="1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landmarks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95E78E-26D2-66E1-5B3D-F49EFB7F88B7}"/>
              </a:ext>
            </a:extLst>
          </p:cNvPr>
          <p:cNvSpPr txBox="1"/>
          <p:nvPr/>
        </p:nvSpPr>
        <p:spPr>
          <a:xfrm>
            <a:off x="302739" y="199549"/>
            <a:ext cx="8318388" cy="1732141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Ex 2: Choose A, B, or C to fill the gaps in the passage.</a:t>
            </a:r>
          </a:p>
          <a:p>
            <a:pPr algn="just"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Most children love (1) ______ activities when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the weather is good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. They play football, go skateboarding or go (2) ______. In countries with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a lot of snow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like (3) ______, children go skiing with their parents to </a:t>
            </a:r>
            <a:r>
              <a:rPr lang="en-US" sz="1800" dirty="0" err="1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practise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skiing. When they are not skiing, they can </a:t>
            </a:r>
            <a:r>
              <a:rPr lang="en-US" sz="1800" dirty="0">
                <a:highlight>
                  <a:srgbClr val="FFFF00"/>
                </a:highligh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stay at home and watch</a:t>
            </a:r>
            <a:r>
              <a:rPr lang="en-US" sz="1800" dirty="0"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 interesting (4) ______ on TV or visit (5) ______ in the area.</a:t>
            </a:r>
            <a:endParaRPr lang="en-VN" sz="1800" dirty="0"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4C0C90-738C-3D89-3D2E-B7E62121C288}"/>
              </a:ext>
            </a:extLst>
          </p:cNvPr>
          <p:cNvSpPr txBox="1"/>
          <p:nvPr/>
        </p:nvSpPr>
        <p:spPr>
          <a:xfrm>
            <a:off x="4842936" y="2102926"/>
            <a:ext cx="308459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outdoor activities: hoạt động ngoài trời.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0C2C4-FB21-4110-DAE9-DAD7E5A3A051}"/>
              </a:ext>
            </a:extLst>
          </p:cNvPr>
          <p:cNvSpPr txBox="1"/>
          <p:nvPr/>
        </p:nvSpPr>
        <p:spPr>
          <a:xfrm>
            <a:off x="4842936" y="2798775"/>
            <a:ext cx="4142802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go swimming: đi bơi,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lay tennis: chơi quần vợt,</a:t>
            </a:r>
          </a:p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do karate: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ka-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tê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11F679-8FE4-7875-1424-0D15B8DBC4C2}"/>
              </a:ext>
            </a:extLst>
          </p:cNvPr>
          <p:cNvSpPr txBox="1"/>
          <p:nvPr/>
        </p:nvSpPr>
        <p:spPr>
          <a:xfrm>
            <a:off x="4842936" y="3494624"/>
            <a:ext cx="3701654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programme (n): chương trình truyền hình,</a:t>
            </a:r>
          </a:p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character (n): nhân vật,</a:t>
            </a:r>
          </a:p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viewer (n): người xem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9DD85CD-632D-28FE-18A3-5347ECE1FEF2}"/>
              </a:ext>
            </a:extLst>
          </p:cNvPr>
          <p:cNvSpPr txBox="1"/>
          <p:nvPr/>
        </p:nvSpPr>
        <p:spPr>
          <a:xfrm>
            <a:off x="4842936" y="4436695"/>
            <a:ext cx="3393878" cy="58477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sport (n): thể thao, city (n): thành phố,</a:t>
            </a:r>
          </a:p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landmark (n): danh lam thắng cảnh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75CC1CF-954B-9D08-2726-0AF3F47D0D14}"/>
              </a:ext>
            </a:extLst>
          </p:cNvPr>
          <p:cNvSpPr>
            <a:spLocks noChangeAspect="1"/>
          </p:cNvSpPr>
          <p:nvPr/>
        </p:nvSpPr>
        <p:spPr>
          <a:xfrm>
            <a:off x="3079970" y="4526766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FED6BD8-EB80-4CF5-B09E-68777C9C7C19}"/>
              </a:ext>
            </a:extLst>
          </p:cNvPr>
          <p:cNvSpPr>
            <a:spLocks noChangeAspect="1"/>
          </p:cNvSpPr>
          <p:nvPr/>
        </p:nvSpPr>
        <p:spPr>
          <a:xfrm>
            <a:off x="548437" y="2188959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D42CD95-53A5-9C7E-0A7E-358FD082CEFE}"/>
              </a:ext>
            </a:extLst>
          </p:cNvPr>
          <p:cNvSpPr>
            <a:spLocks noChangeAspect="1"/>
          </p:cNvSpPr>
          <p:nvPr/>
        </p:nvSpPr>
        <p:spPr>
          <a:xfrm>
            <a:off x="3079970" y="2770324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256523D-3246-2F9D-BE40-D339A2890FF6}"/>
              </a:ext>
            </a:extLst>
          </p:cNvPr>
          <p:cNvSpPr>
            <a:spLocks noChangeAspect="1"/>
          </p:cNvSpPr>
          <p:nvPr/>
        </p:nvSpPr>
        <p:spPr>
          <a:xfrm>
            <a:off x="548437" y="3353683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1679C47-809A-0FC7-C02C-61A8AA2EDA83}"/>
              </a:ext>
            </a:extLst>
          </p:cNvPr>
          <p:cNvSpPr>
            <a:spLocks noChangeAspect="1"/>
          </p:cNvSpPr>
          <p:nvPr/>
        </p:nvSpPr>
        <p:spPr>
          <a:xfrm>
            <a:off x="3079970" y="3946730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5E41143-F46E-7CEE-AAB3-B6DC5681B439}"/>
              </a:ext>
            </a:extLst>
          </p:cNvPr>
          <p:cNvSpPr txBox="1"/>
          <p:nvPr/>
        </p:nvSpPr>
        <p:spPr>
          <a:xfrm>
            <a:off x="1442653" y="184677"/>
            <a:ext cx="6415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Ex 3: Complete the sentences with the words / phrase in the box.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9D96E0A-4C88-09AC-6F36-CC49610AF8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554652"/>
              </p:ext>
            </p:extLst>
          </p:nvPr>
        </p:nvGraphicFramePr>
        <p:xfrm>
          <a:off x="215152" y="674220"/>
          <a:ext cx="8713695" cy="518160"/>
        </p:xfrm>
        <a:graphic>
          <a:graphicData uri="http://schemas.openxmlformats.org/drawingml/2006/table">
            <a:tbl>
              <a:tblPr firstRow="1" bandRow="1">
                <a:tableStyleId>{37EE8221-920D-4EAC-B7CB-72D877628911}</a:tableStyleId>
              </a:tblPr>
              <a:tblGrid>
                <a:gridCol w="1742739">
                  <a:extLst>
                    <a:ext uri="{9D8B030D-6E8A-4147-A177-3AD203B41FA5}">
                      <a16:colId xmlns:a16="http://schemas.microsoft.com/office/drawing/2014/main" val="3830070619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4090725734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2766915759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3370835004"/>
                    </a:ext>
                  </a:extLst>
                </a:gridCol>
                <a:gridCol w="1742739">
                  <a:extLst>
                    <a:ext uri="{9D8B030D-6E8A-4147-A177-3AD203B41FA5}">
                      <a16:colId xmlns:a16="http://schemas.microsoft.com/office/drawing/2014/main" val="1662290837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football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andmark</a:t>
                      </a:r>
                    </a:p>
                  </a:txBody>
                  <a:tcPr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television</a:t>
                      </a:r>
                    </a:p>
                  </a:txBody>
                  <a:tcPr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summer sports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0408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6AD832C-9145-C901-C41E-E55662E4225E}"/>
              </a:ext>
            </a:extLst>
          </p:cNvPr>
          <p:cNvSpPr txBox="1"/>
          <p:nvPr/>
        </p:nvSpPr>
        <p:spPr>
          <a:xfrm>
            <a:off x="215150" y="1395274"/>
            <a:ext cx="6239438" cy="3276282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  <a:prstDash val="lgDash"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1. The Eiffel Tower is a famous ………………. in Paris.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2. Pelé is a great ……………. player from Brazil.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3. There are many educational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on …………….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4. I think no other ……… in the world is more interesting than Los Angeles.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5. …………….……….… are very popular in countries with a lot of sunshine like Australia.</a:t>
            </a:r>
            <a:endParaRPr lang="en-V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B2BC6-A552-024C-2DD4-9BE21BF33547}"/>
              </a:ext>
            </a:extLst>
          </p:cNvPr>
          <p:cNvSpPr txBox="1"/>
          <p:nvPr/>
        </p:nvSpPr>
        <p:spPr>
          <a:xfrm>
            <a:off x="3478306" y="1497106"/>
            <a:ext cx="1172116" cy="400110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landmark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C2335A-D861-ACDF-09A7-AE09C7228AEB}"/>
              </a:ext>
            </a:extLst>
          </p:cNvPr>
          <p:cNvSpPr txBox="1"/>
          <p:nvPr/>
        </p:nvSpPr>
        <p:spPr>
          <a:xfrm>
            <a:off x="508069" y="3781903"/>
            <a:ext cx="1771639" cy="400110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Summer sports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ADD5A2-0357-8A75-1B7E-40227B65AC6B}"/>
              </a:ext>
            </a:extLst>
          </p:cNvPr>
          <p:cNvSpPr txBox="1"/>
          <p:nvPr/>
        </p:nvSpPr>
        <p:spPr>
          <a:xfrm>
            <a:off x="2007616" y="1953103"/>
            <a:ext cx="995785" cy="400110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football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0BC910-5EF7-830E-A39E-05E0D6E76B21}"/>
              </a:ext>
            </a:extLst>
          </p:cNvPr>
          <p:cNvSpPr txBox="1"/>
          <p:nvPr/>
        </p:nvSpPr>
        <p:spPr>
          <a:xfrm>
            <a:off x="5181952" y="2383409"/>
            <a:ext cx="1191353" cy="400110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television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BF8EA-EA16-7C0C-3729-6F466756D5F0}"/>
              </a:ext>
            </a:extLst>
          </p:cNvPr>
          <p:cNvSpPr txBox="1"/>
          <p:nvPr/>
        </p:nvSpPr>
        <p:spPr>
          <a:xfrm>
            <a:off x="2210102" y="2849574"/>
            <a:ext cx="554960" cy="400110"/>
          </a:xfrm>
          <a:prstGeom prst="rect">
            <a:avLst/>
          </a:prstGeom>
          <a:solidFill>
            <a:srgbClr val="FFE4DC"/>
          </a:solidFill>
        </p:spPr>
        <p:txBody>
          <a:bodyPr wrap="none" rtlCol="0">
            <a:spAutoFit/>
          </a:bodyPr>
          <a:lstStyle/>
          <a:p>
            <a:pPr algn="ctr"/>
            <a:r>
              <a:rPr lang="en-VN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DFA873-B2EB-529B-6CB7-603286A2DD27}"/>
              </a:ext>
            </a:extLst>
          </p:cNvPr>
          <p:cNvSpPr txBox="1"/>
          <p:nvPr/>
        </p:nvSpPr>
        <p:spPr>
          <a:xfrm>
            <a:off x="6524044" y="1389384"/>
            <a:ext cx="2564256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famous landmark: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danh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lam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cảnh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nổi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tiếng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2BE8964-7D1E-6082-813C-221EB02D58C6}"/>
              </a:ext>
            </a:extLst>
          </p:cNvPr>
          <p:cNvSpPr txBox="1"/>
          <p:nvPr/>
        </p:nvSpPr>
        <p:spPr>
          <a:xfrm>
            <a:off x="6524044" y="1947501"/>
            <a:ext cx="2564256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footbal player: cầu thủ bóng đá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B91E2F-A453-F981-998D-EF9564F0F524}"/>
              </a:ext>
            </a:extLst>
          </p:cNvPr>
          <p:cNvSpPr txBox="1"/>
          <p:nvPr/>
        </p:nvSpPr>
        <p:spPr>
          <a:xfrm>
            <a:off x="6524044" y="3102307"/>
            <a:ext cx="2564256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television: vô tuyến truyền hình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7C1E1B-FA2A-1E0A-3C9D-D798B561C2CA}"/>
              </a:ext>
            </a:extLst>
          </p:cNvPr>
          <p:cNvSpPr txBox="1"/>
          <p:nvPr/>
        </p:nvSpPr>
        <p:spPr>
          <a:xfrm>
            <a:off x="6524044" y="3687082"/>
            <a:ext cx="2564256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more (adj) than: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so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endParaRPr lang="en-VN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6BEB15-0EB3-B794-9626-4C914749737F}"/>
              </a:ext>
            </a:extLst>
          </p:cNvPr>
          <p:cNvSpPr txBox="1"/>
          <p:nvPr/>
        </p:nvSpPr>
        <p:spPr>
          <a:xfrm>
            <a:off x="6524044" y="2517532"/>
            <a:ext cx="2564256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ducation programmes: chương trình về giáo dục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B102C9D-6175-5B0D-F1D5-4D039E387009}"/>
              </a:ext>
            </a:extLst>
          </p:cNvPr>
          <p:cNvSpPr txBox="1"/>
          <p:nvPr/>
        </p:nvSpPr>
        <p:spPr>
          <a:xfrm>
            <a:off x="6524044" y="4245199"/>
            <a:ext cx="2564257" cy="584775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VN" sz="1600" dirty="0">
                <a:latin typeface="Calibri" panose="020F0502020204030204" pitchFamily="34" charset="0"/>
                <a:cs typeface="Calibri" panose="020F0502020204030204" pitchFamily="34" charset="0"/>
              </a:rPr>
              <a:t>summer sports: thể thao mùa hè</a:t>
            </a:r>
          </a:p>
        </p:txBody>
      </p:sp>
    </p:spTree>
    <p:extLst>
      <p:ext uri="{BB962C8B-B14F-4D97-AF65-F5344CB8AC3E}">
        <p14:creationId xmlns:p14="http://schemas.microsoft.com/office/powerpoint/2010/main" val="40759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4" grpId="0" animBg="1"/>
      <p:bldP spid="26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699998">
            <a:off x="-223565" y="1178648"/>
            <a:ext cx="5031081" cy="26359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5A78D0-BE78-B5AA-9386-7D44C98816FD}"/>
              </a:ext>
            </a:extLst>
          </p:cNvPr>
          <p:cNvSpPr txBox="1"/>
          <p:nvPr/>
        </p:nvSpPr>
        <p:spPr>
          <a:xfrm>
            <a:off x="4200525" y="495300"/>
            <a:ext cx="2069797" cy="646331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3600" dirty="0">
                <a:latin typeface="Cambria" panose="02040503050406030204" pitchFamily="18" charset="0"/>
                <a:cs typeface="Calibri" panose="020F050202020403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DAB936-BC5C-D7FA-14AF-50951F6F4284}"/>
              </a:ext>
            </a:extLst>
          </p:cNvPr>
          <p:cNvSpPr txBox="1"/>
          <p:nvPr/>
        </p:nvSpPr>
        <p:spPr>
          <a:xfrm>
            <a:off x="4200525" y="1418645"/>
            <a:ext cx="4257675" cy="1015663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Wh- questions</a:t>
            </a:r>
          </a:p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Conjunctions in compound sentences: and, but, so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E0D1EC-A007-BB81-51FC-B847EF81EAD8}"/>
              </a:ext>
            </a:extLst>
          </p:cNvPr>
          <p:cNvSpPr txBox="1"/>
          <p:nvPr/>
        </p:nvSpPr>
        <p:spPr>
          <a:xfrm>
            <a:off x="4195074" y="2571750"/>
            <a:ext cx="1556836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Past simple</a:t>
            </a:r>
          </a:p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Imperatives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26F250-CE12-EFC3-8503-19E6DA7ED8DE}"/>
              </a:ext>
            </a:extLst>
          </p:cNvPr>
          <p:cNvSpPr txBox="1"/>
          <p:nvPr/>
        </p:nvSpPr>
        <p:spPr>
          <a:xfrm>
            <a:off x="4195074" y="3417078"/>
            <a:ext cx="2528256" cy="70788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Possessive adjectives</a:t>
            </a:r>
          </a:p>
          <a:p>
            <a:r>
              <a:rPr lang="en-VN" sz="2000" dirty="0">
                <a:latin typeface="Calibri" panose="020F0502020204030204" pitchFamily="34" charset="0"/>
                <a:cs typeface="Calibri" panose="020F0502020204030204" pitchFamily="34" charset="0"/>
              </a:rPr>
              <a:t>- Possessive nouns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C49940-9674-EEEA-39FB-AEF90A7F352E}"/>
              </a:ext>
            </a:extLst>
          </p:cNvPr>
          <p:cNvSpPr txBox="1"/>
          <p:nvPr/>
        </p:nvSpPr>
        <p:spPr>
          <a:xfrm>
            <a:off x="85725" y="110755"/>
            <a:ext cx="4169731" cy="3693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VN" sz="1800" dirty="0">
                <a:latin typeface="Calibri" panose="020F0502020204030204" pitchFamily="34" charset="0"/>
                <a:cs typeface="Calibri" panose="020F0502020204030204" pitchFamily="34" charset="0"/>
              </a:rPr>
              <a:t>Ex 4: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Choose the correct answer A, B, or C.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3F508E-F977-04B9-C9F4-CD5B9A5BCFD1}"/>
              </a:ext>
            </a:extLst>
          </p:cNvPr>
          <p:cNvSpPr txBox="1"/>
          <p:nvPr/>
        </p:nvSpPr>
        <p:spPr>
          <a:xfrm>
            <a:off x="85725" y="604481"/>
            <a:ext cx="7048499" cy="405893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1. John, you are late. The match ____________ ten minutes ago.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starts		B. started		C. is starting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2. Ben wrote his parents a postcard ____________ he was on holiday.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Because	B. and 		C. while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3. Hong Kong is famous for ____________ double-decker buses.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its 		B. it 		C. it’s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4. Sports and games ____________ an important part in our lives.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play 		B. plays 		C. played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5. The USA first ____________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colour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TV in 1953.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has		B. have 		C. had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6. We are now in the city museum. ____________ any objects on display.</a:t>
            </a:r>
          </a:p>
          <a:p>
            <a:pPr>
              <a:lnSpc>
                <a:spcPct val="120000"/>
              </a:lnSpc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A. Not touch 	B. Don't touch 	C. Don't touching</a:t>
            </a:r>
            <a:endParaRPr lang="en-VN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228022-0945-5AE9-6218-50C744E55733}"/>
              </a:ext>
            </a:extLst>
          </p:cNvPr>
          <p:cNvSpPr/>
          <p:nvPr/>
        </p:nvSpPr>
        <p:spPr>
          <a:xfrm>
            <a:off x="7198430" y="600644"/>
            <a:ext cx="1859845" cy="405893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Past simple: S + V-ed</a:t>
            </a: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bởi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VN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famous for: nổi tiếng vì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its (adj):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(n):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play an important part: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đóng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vai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on’t touch: không được chạm vào</a:t>
            </a:r>
          </a:p>
          <a:p>
            <a:r>
              <a:rPr lang="en-VN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display: trưng bày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01D5312-4493-4976-5143-3E34043257B6}"/>
              </a:ext>
            </a:extLst>
          </p:cNvPr>
          <p:cNvSpPr>
            <a:spLocks noChangeAspect="1"/>
          </p:cNvSpPr>
          <p:nvPr/>
        </p:nvSpPr>
        <p:spPr>
          <a:xfrm>
            <a:off x="1945437" y="1016088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0E4C6D-E0B9-99C6-23B0-1B0A9689C461}"/>
              </a:ext>
            </a:extLst>
          </p:cNvPr>
          <p:cNvSpPr>
            <a:spLocks noChangeAspect="1"/>
          </p:cNvSpPr>
          <p:nvPr/>
        </p:nvSpPr>
        <p:spPr>
          <a:xfrm>
            <a:off x="3782704" y="1684955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70F26CC-D967-68E1-403E-54682A87F306}"/>
              </a:ext>
            </a:extLst>
          </p:cNvPr>
          <p:cNvSpPr>
            <a:spLocks noChangeAspect="1"/>
          </p:cNvSpPr>
          <p:nvPr/>
        </p:nvSpPr>
        <p:spPr>
          <a:xfrm>
            <a:off x="125104" y="2345354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9139800-2047-59A9-55B4-AE8EFCF282AB}"/>
              </a:ext>
            </a:extLst>
          </p:cNvPr>
          <p:cNvSpPr>
            <a:spLocks noChangeAspect="1"/>
          </p:cNvSpPr>
          <p:nvPr/>
        </p:nvSpPr>
        <p:spPr>
          <a:xfrm>
            <a:off x="116637" y="2997288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A78C64-40A5-862E-95A0-B17047478771}"/>
              </a:ext>
            </a:extLst>
          </p:cNvPr>
          <p:cNvSpPr>
            <a:spLocks noChangeAspect="1"/>
          </p:cNvSpPr>
          <p:nvPr/>
        </p:nvSpPr>
        <p:spPr>
          <a:xfrm>
            <a:off x="3782704" y="3657687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FEABD5B-FEE2-A661-E774-BEC7681098DB}"/>
              </a:ext>
            </a:extLst>
          </p:cNvPr>
          <p:cNvSpPr>
            <a:spLocks noChangeAspect="1"/>
          </p:cNvSpPr>
          <p:nvPr/>
        </p:nvSpPr>
        <p:spPr>
          <a:xfrm>
            <a:off x="1945437" y="4318087"/>
            <a:ext cx="252000" cy="252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4221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Classical East Asian Literatures Thesis Defense by Slidesgo">
  <a:themeElements>
    <a:clrScheme name="Simple Light">
      <a:dk1>
        <a:srgbClr val="000002"/>
      </a:dk1>
      <a:lt1>
        <a:srgbClr val="E0CFA7"/>
      </a:lt1>
      <a:dk2>
        <a:srgbClr val="9B1517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1040</Words>
  <Application>Microsoft Macintosh PowerPoint</Application>
  <PresentationFormat>On-screen Show (16:9)</PresentationFormat>
  <Paragraphs>126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Actor</vt:lpstr>
      <vt:lpstr>Nunito Light</vt:lpstr>
      <vt:lpstr>Niramit</vt:lpstr>
      <vt:lpstr>Bebas Neue</vt:lpstr>
      <vt:lpstr>Cambria</vt:lpstr>
      <vt:lpstr>Anybody</vt:lpstr>
      <vt:lpstr>Arial</vt:lpstr>
      <vt:lpstr>Amiko SemiBold</vt:lpstr>
      <vt:lpstr>Classical East Asian Literatures Thesis Defense by Slidesgo</vt:lpstr>
      <vt:lpstr> REVIEW 3: Unit 7 – 8 – 9</vt:lpstr>
      <vt:lpstr>Objective</vt:lpstr>
      <vt:lpstr>Pronunciation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REVIEW 3: Unit 7 – 8 – 9</dc:title>
  <cp:lastModifiedBy>Tuấn Đạt Nguyễn</cp:lastModifiedBy>
  <cp:revision>5</cp:revision>
  <dcterms:modified xsi:type="dcterms:W3CDTF">2023-01-10T03:33:55Z</dcterms:modified>
</cp:coreProperties>
</file>