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0" r:id="rId5"/>
    <p:sldId id="261" r:id="rId6"/>
    <p:sldId id="262" r:id="rId7"/>
    <p:sldId id="264" r:id="rId8"/>
    <p:sldId id="265" r:id="rId9"/>
    <p:sldId id="276" r:id="rId10"/>
    <p:sldId id="267" r:id="rId11"/>
    <p:sldId id="268" r:id="rId12"/>
    <p:sldId id="269" r:id="rId13"/>
    <p:sldId id="270" r:id="rId14"/>
    <p:sldId id="272" r:id="rId15"/>
    <p:sldId id="271" r:id="rId16"/>
    <p:sldId id="279" r:id="rId17"/>
    <p:sldId id="280" r:id="rId18"/>
    <p:sldId id="273" r:id="rId19"/>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67491B17-DCA1-4885-B394-20E2F00FC02C}" type="datetimeFigureOut">
              <a:rPr lang="en-US" smtClean="0"/>
              <a:pPr/>
              <a:t>09-Apr-23</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B12D66B7-D963-4D41-AB7F-32B1D7EC3FB6}" type="slidenum">
              <a:rPr lang="en-US" smtClean="0"/>
              <a:pPr/>
              <a:t>‹#›</a:t>
            </a:fld>
            <a:endParaRPr lang="en-US"/>
          </a:p>
        </p:txBody>
      </p:sp>
    </p:spTree>
    <p:extLst>
      <p:ext uri="{BB962C8B-B14F-4D97-AF65-F5344CB8AC3E}">
        <p14:creationId xmlns:p14="http://schemas.microsoft.com/office/powerpoint/2010/main" xmlns="" val="406369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9F622118-ED41-4F6A-975B-9C12617CEE98}" type="datetimeFigureOut">
              <a:rPr lang="en-GB" smtClean="0"/>
              <a:pPr/>
              <a:t>09/04/2023</a:t>
            </a:fld>
            <a:endParaRPr lang="en-GB"/>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78E9C66E-A3C1-4A3F-BEE9-A4B5B400D7F5}" type="slidenum">
              <a:rPr lang="en-GB" smtClean="0"/>
              <a:pPr/>
              <a:t>‹#›</a:t>
            </a:fld>
            <a:endParaRPr lang="en-GB"/>
          </a:p>
        </p:txBody>
      </p:sp>
    </p:spTree>
    <p:extLst>
      <p:ext uri="{BB962C8B-B14F-4D97-AF65-F5344CB8AC3E}">
        <p14:creationId xmlns:p14="http://schemas.microsoft.com/office/powerpoint/2010/main" xmlns="" val="61430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15373" y="9374301"/>
            <a:ext cx="2918831" cy="49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36E1ED6-CEE6-469B-BA6B-AE23FC28D89A}" type="slidenum">
              <a:rPr lang="en-US" sz="1200">
                <a:latin typeface="Times New Roman" pitchFamily="18" charset="0"/>
                <a:cs typeface="Times New Roman" pitchFamily="18" charset="0"/>
              </a:rPr>
              <a:pPr algn="r" eaLnBrk="1" hangingPunct="1"/>
              <a:t>12</a:t>
            </a:fld>
            <a:endParaRPr lang="en-US" sz="1200">
              <a:latin typeface="Times New Roman" pitchFamily="18" charset="0"/>
              <a:cs typeface="Times New Roman" pitchFamily="18"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15373" y="9374301"/>
            <a:ext cx="2918831" cy="49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5FE1BAA-B7F5-402D-B2E5-65DE8DF2DC90}" type="slidenum">
              <a:rPr lang="en-US" sz="1200">
                <a:latin typeface="Times New Roman" pitchFamily="18" charset="0"/>
                <a:cs typeface="Times New Roman" pitchFamily="18" charset="0"/>
              </a:rPr>
              <a:pPr algn="r" eaLnBrk="1" hangingPunct="1"/>
              <a:t>13</a:t>
            </a:fld>
            <a:endParaRPr lang="en-US" sz="1200">
              <a:latin typeface="Times New Roman" pitchFamily="18" charset="0"/>
              <a:cs typeface="Times New Roman" pitchFamily="18"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15373" y="9374301"/>
            <a:ext cx="2918831" cy="49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D929594-4C85-4B5A-AE48-D6C85ECE14EB}" type="slidenum">
              <a:rPr lang="en-US" sz="1200">
                <a:latin typeface="Times New Roman" pitchFamily="18" charset="0"/>
                <a:cs typeface="Times New Roman" pitchFamily="18" charset="0"/>
              </a:rPr>
              <a:pPr algn="r" eaLnBrk="1" hangingPunct="1"/>
              <a:t>14</a:t>
            </a:fld>
            <a:endParaRPr lang="en-US" sz="1200">
              <a:latin typeface="Times New Roman" pitchFamily="18" charset="0"/>
              <a:cs typeface="Times New Roman" pitchFamily="18"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15373" y="9374301"/>
            <a:ext cx="2918831" cy="49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71A6680-7A0C-41EF-B88B-2E2890BC88CA}" type="slidenum">
              <a:rPr lang="en-US" sz="1200">
                <a:latin typeface="Times New Roman" pitchFamily="18" charset="0"/>
                <a:cs typeface="Times New Roman" pitchFamily="18" charset="0"/>
              </a:rPr>
              <a:pPr algn="r" eaLnBrk="1" hangingPunct="1"/>
              <a:t>15</a:t>
            </a:fld>
            <a:endParaRPr lang="en-US" sz="1200">
              <a:latin typeface="Times New Roman" pitchFamily="18" charset="0"/>
              <a:cs typeface="Times New Roman" pitchFamily="18"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BD19D7-AE56-4C7B-980D-359ECD9F0E38}" type="slidenum">
              <a:rPr lang="en-US" smtClean="0"/>
              <a:pPr fontAlgn="base">
                <a:spcBef>
                  <a:spcPct val="0"/>
                </a:spcBef>
                <a:spcAft>
                  <a:spcPct val="0"/>
                </a:spcAft>
                <a:defRPr/>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15657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370305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460653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30C8B3E9-8642-43F8-9A71-EA3046C9D707}" type="slidenum">
              <a:rPr lang="en-US"/>
              <a:pPr>
                <a:defRPr/>
              </a:pPr>
              <a:t>‹#›</a:t>
            </a:fld>
            <a:endParaRPr lang="en-US"/>
          </a:p>
        </p:txBody>
      </p:sp>
    </p:spTree>
    <p:extLst>
      <p:ext uri="{BB962C8B-B14F-4D97-AF65-F5344CB8AC3E}">
        <p14:creationId xmlns:p14="http://schemas.microsoft.com/office/powerpoint/2010/main" xmlns="" val="324536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270503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280270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313542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377383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424284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83846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358358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8CA12-97F7-4817-8E5C-9C87ED9840CF}" type="datetimeFigureOut">
              <a:rPr lang="en-GB" smtClean="0"/>
              <a:pPr/>
              <a:t>09/04/2023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198572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8CA12-97F7-4817-8E5C-9C87ED9840CF}" type="datetimeFigureOut">
              <a:rPr lang="en-GB" smtClean="0"/>
              <a:pPr/>
              <a:t>09/04/2023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D13C6-75EB-4835-BF6A-DBCAE0647F49}" type="slidenum">
              <a:rPr lang="en-GB" smtClean="0"/>
              <a:pPr/>
              <a:t>‹#›</a:t>
            </a:fld>
            <a:endParaRPr lang="en-GB"/>
          </a:p>
        </p:txBody>
      </p:sp>
    </p:spTree>
    <p:extLst>
      <p:ext uri="{BB962C8B-B14F-4D97-AF65-F5344CB8AC3E}">
        <p14:creationId xmlns:p14="http://schemas.microsoft.com/office/powerpoint/2010/main" xmlns="" val="379389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10" Type="http://schemas.openxmlformats.org/officeDocument/2006/relationships/image" Target="../media/image8.wmf"/><Relationship Id="rId4" Type="http://schemas.openxmlformats.org/officeDocument/2006/relationships/image" Target="../media/image2.gi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6.xml"/><Relationship Id="rId7" Type="http://schemas.openxmlformats.org/officeDocument/2006/relationships/image" Target="../media/image24.png"/><Relationship Id="rId12" Type="http://schemas.openxmlformats.org/officeDocument/2006/relationships/slide" Target="slide12.xm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slide" Target="slide15.xml"/><Relationship Id="rId4" Type="http://schemas.openxmlformats.org/officeDocument/2006/relationships/image" Target="../media/image21.png"/><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image" Target="../media/image26.jpe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image" Target="../media/image26.jpe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slide" Target="slide17.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image" Target="../media/image26.jpe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6.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042988" y="908050"/>
            <a:ext cx="7239000" cy="5010150"/>
          </a:xfrm>
          <a:prstGeom prst="rect">
            <a:avLst/>
          </a:prstGeom>
        </p:spPr>
        <p:txBody>
          <a:bodyPr spcFirstLastPara="1" wrap="none" fromWordArt="1">
            <a:prstTxWarp prst="textArchUp">
              <a:avLst>
                <a:gd name="adj" fmla="val 10800000"/>
              </a:avLst>
            </a:prstTxWarp>
          </a:bodyPr>
          <a:lstStyle/>
          <a:p>
            <a:pPr algn="ctr"/>
            <a:r>
              <a:rPr lang="en-GB" sz="3600" b="1" kern="10">
                <a:ln w="9525">
                  <a:solidFill>
                    <a:srgbClr val="000000"/>
                  </a:solidFill>
                  <a:round/>
                  <a:headEnd/>
                  <a:tailEnd/>
                </a:ln>
                <a:gradFill rotWithShape="1">
                  <a:gsLst>
                    <a:gs pos="0">
                      <a:srgbClr val="FFFF00"/>
                    </a:gs>
                    <a:gs pos="100000">
                      <a:srgbClr val="FF0066"/>
                    </a:gs>
                  </a:gsLst>
                  <a:path path="rect">
                    <a:fillToRect r="100000" b="100000"/>
                  </a:path>
                </a:gradFill>
                <a:latin typeface="Times New Roman"/>
                <a:cs typeface="Times New Roman"/>
              </a:rPr>
              <a:t>KÍNH CHÀO QUÝ THẦY CÔ GIÁO VỀ </a:t>
            </a:r>
            <a:r>
              <a:rPr lang="en-GB" sz="3600" b="1" kern="10" smtClean="0">
                <a:ln w="9525">
                  <a:solidFill>
                    <a:srgbClr val="000000"/>
                  </a:solidFill>
                  <a:round/>
                  <a:headEnd/>
                  <a:tailEnd/>
                </a:ln>
                <a:gradFill rotWithShape="1">
                  <a:gsLst>
                    <a:gs pos="0">
                      <a:srgbClr val="FFFF00"/>
                    </a:gs>
                    <a:gs pos="100000">
                      <a:srgbClr val="FF0066"/>
                    </a:gs>
                  </a:gsLst>
                  <a:path path="rect">
                    <a:fillToRect r="100000" b="100000"/>
                  </a:path>
                </a:gradFill>
                <a:latin typeface="Times New Roman"/>
                <a:cs typeface="Times New Roman"/>
              </a:rPr>
              <a:t>DỰ GIỜ </a:t>
            </a:r>
            <a:r>
              <a:rPr lang="en-GB" sz="3600" b="1" kern="10">
                <a:ln w="9525">
                  <a:solidFill>
                    <a:srgbClr val="000000"/>
                  </a:solidFill>
                  <a:round/>
                  <a:headEnd/>
                  <a:tailEnd/>
                </a:ln>
                <a:gradFill rotWithShape="1">
                  <a:gsLst>
                    <a:gs pos="0">
                      <a:srgbClr val="FFFF00"/>
                    </a:gs>
                    <a:gs pos="100000">
                      <a:srgbClr val="FF0066"/>
                    </a:gs>
                  </a:gsLst>
                  <a:path path="rect">
                    <a:fillToRect r="100000" b="100000"/>
                  </a:path>
                </a:gradFill>
                <a:latin typeface="Times New Roman"/>
                <a:cs typeface="Times New Roman"/>
              </a:rPr>
              <a:t>LỚP </a:t>
            </a:r>
            <a:r>
              <a:rPr lang="en-GB" sz="3600" b="1" kern="10" smtClean="0">
                <a:ln w="9525">
                  <a:solidFill>
                    <a:srgbClr val="000000"/>
                  </a:solidFill>
                  <a:round/>
                  <a:headEnd/>
                  <a:tailEnd/>
                </a:ln>
                <a:gradFill rotWithShape="1">
                  <a:gsLst>
                    <a:gs pos="0">
                      <a:srgbClr val="FFFF00"/>
                    </a:gs>
                    <a:gs pos="100000">
                      <a:srgbClr val="FF0066"/>
                    </a:gs>
                  </a:gsLst>
                  <a:path path="rect">
                    <a:fillToRect r="100000" b="100000"/>
                  </a:path>
                </a:gradFill>
                <a:latin typeface="Times New Roman"/>
                <a:cs typeface="Times New Roman"/>
              </a:rPr>
              <a:t>9</a:t>
            </a:r>
            <a:endParaRPr lang="en-GB" sz="3600" b="1" kern="10">
              <a:ln w="9525">
                <a:solidFill>
                  <a:srgbClr val="000000"/>
                </a:solidFill>
                <a:round/>
                <a:headEnd/>
                <a:tailEnd/>
              </a:ln>
              <a:gradFill rotWithShape="1">
                <a:gsLst>
                  <a:gs pos="0">
                    <a:srgbClr val="FFFF00"/>
                  </a:gs>
                  <a:gs pos="100000">
                    <a:srgbClr val="FF0066"/>
                  </a:gs>
                </a:gsLst>
                <a:path path="rect">
                  <a:fillToRect r="100000" b="100000"/>
                </a:path>
              </a:gradFill>
              <a:latin typeface="Times New Roman"/>
              <a:cs typeface="Times New Roman"/>
            </a:endParaRPr>
          </a:p>
        </p:txBody>
      </p:sp>
      <p:grpSp>
        <p:nvGrpSpPr>
          <p:cNvPr id="3075" name="Group 3"/>
          <p:cNvGrpSpPr>
            <a:grpSpLocks/>
          </p:cNvGrpSpPr>
          <p:nvPr/>
        </p:nvGrpSpPr>
        <p:grpSpPr bwMode="auto">
          <a:xfrm>
            <a:off x="0" y="0"/>
            <a:ext cx="9144000" cy="6858000"/>
            <a:chOff x="0" y="0"/>
            <a:chExt cx="5760" cy="4320"/>
          </a:xfrm>
        </p:grpSpPr>
        <p:pic>
          <p:nvPicPr>
            <p:cNvPr id="3126" name="Picture 4" descr="blulin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7" name="Picture 5" descr="blulin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76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8" name="Picture 6" descr="blulin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2099" y="2099"/>
              <a:ext cx="4272"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9" name="Picture 7" descr="blulin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587" y="2147"/>
              <a:ext cx="4272"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076" name="Group 8"/>
          <p:cNvGrpSpPr>
            <a:grpSpLocks/>
          </p:cNvGrpSpPr>
          <p:nvPr/>
        </p:nvGrpSpPr>
        <p:grpSpPr bwMode="auto">
          <a:xfrm>
            <a:off x="228600" y="228600"/>
            <a:ext cx="914400" cy="728663"/>
            <a:chOff x="336" y="-288"/>
            <a:chExt cx="624" cy="576"/>
          </a:xfrm>
        </p:grpSpPr>
        <p:pic>
          <p:nvPicPr>
            <p:cNvPr id="3121" name="Picture 9"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690" y="-144"/>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2" name="Picture 10"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96" y="58"/>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3" name="Picture 11"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57" y="67"/>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4" name="Picture 12"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36" y="-192"/>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5" name="Picture 13"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02" y="-288"/>
              <a:ext cx="271"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077" name="Group 14"/>
          <p:cNvGrpSpPr>
            <a:grpSpLocks/>
          </p:cNvGrpSpPr>
          <p:nvPr/>
        </p:nvGrpSpPr>
        <p:grpSpPr bwMode="auto">
          <a:xfrm>
            <a:off x="7683500" y="5734050"/>
            <a:ext cx="914400" cy="728663"/>
            <a:chOff x="336" y="-288"/>
            <a:chExt cx="624" cy="576"/>
          </a:xfrm>
        </p:grpSpPr>
        <p:pic>
          <p:nvPicPr>
            <p:cNvPr id="3116" name="Picture 15"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690" y="-144"/>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7" name="Picture 16"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96" y="58"/>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8" name="Picture 17"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57" y="67"/>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9" name="Picture 18"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36" y="-192"/>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0" name="Picture 19"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02" y="-288"/>
              <a:ext cx="271"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078" name="Group 20"/>
          <p:cNvGrpSpPr>
            <a:grpSpLocks/>
          </p:cNvGrpSpPr>
          <p:nvPr/>
        </p:nvGrpSpPr>
        <p:grpSpPr bwMode="auto">
          <a:xfrm>
            <a:off x="7943850" y="5848350"/>
            <a:ext cx="914400" cy="728663"/>
            <a:chOff x="336" y="-288"/>
            <a:chExt cx="624" cy="576"/>
          </a:xfrm>
        </p:grpSpPr>
        <p:pic>
          <p:nvPicPr>
            <p:cNvPr id="3111" name="Picture 21"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690" y="-144"/>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2" name="Picture 22"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96" y="58"/>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3" name="Picture 23"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57" y="67"/>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4" name="Picture 24"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36" y="-192"/>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5" name="Picture 25"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02" y="-288"/>
              <a:ext cx="271"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079" name="Group 26"/>
          <p:cNvGrpSpPr>
            <a:grpSpLocks/>
          </p:cNvGrpSpPr>
          <p:nvPr/>
        </p:nvGrpSpPr>
        <p:grpSpPr bwMode="auto">
          <a:xfrm>
            <a:off x="7905750" y="228600"/>
            <a:ext cx="914400" cy="728663"/>
            <a:chOff x="336" y="-288"/>
            <a:chExt cx="624" cy="576"/>
          </a:xfrm>
        </p:grpSpPr>
        <p:pic>
          <p:nvPicPr>
            <p:cNvPr id="3106" name="Picture 27"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690" y="-144"/>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7" name="Picture 28"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96" y="58"/>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8" name="Picture 29"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57" y="67"/>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9" name="Picture 30"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36" y="-192"/>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0" name="Picture 31"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02" y="-288"/>
              <a:ext cx="271"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080" name="Group 32"/>
          <p:cNvGrpSpPr>
            <a:grpSpLocks/>
          </p:cNvGrpSpPr>
          <p:nvPr/>
        </p:nvGrpSpPr>
        <p:grpSpPr bwMode="auto">
          <a:xfrm>
            <a:off x="266700" y="5848350"/>
            <a:ext cx="914400" cy="728663"/>
            <a:chOff x="336" y="-288"/>
            <a:chExt cx="624" cy="576"/>
          </a:xfrm>
        </p:grpSpPr>
        <p:pic>
          <p:nvPicPr>
            <p:cNvPr id="3101" name="Picture 33"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690" y="-144"/>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2" name="Picture 34"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96" y="58"/>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3" name="Picture 35"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57" y="67"/>
              <a:ext cx="270"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4" name="Picture 36"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36" y="-192"/>
              <a:ext cx="270"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5" name="Picture 37" descr="DSTARS-P"/>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02" y="-288"/>
              <a:ext cx="271"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081" name="Picture 38" descr="icon-cchuong"/>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350" y="5826125"/>
            <a:ext cx="6524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2" name="Picture 39" descr="icon-tulip"/>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24769">
            <a:off x="609600" y="5673725"/>
            <a:ext cx="503238"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3" name="Picture 40" descr="icon-cchuong"/>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350" y="4762500"/>
            <a:ext cx="430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41" descr="icon-cchuong"/>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51200" y="6108700"/>
            <a:ext cx="501650"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5" name="Picture 42" descr="icon-cchuong"/>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67738" y="5638800"/>
            <a:ext cx="6524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6" name="Picture 43" descr="icon-tulip"/>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24769">
            <a:off x="8001000" y="5410200"/>
            <a:ext cx="503238"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7" name="Picture 44" descr="icon-cchuong"/>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24550" y="6089650"/>
            <a:ext cx="501650"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8" name="Picture 45" descr="icon-cchuong"/>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13763" y="4800600"/>
            <a:ext cx="4302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9" name="Picture 46" descr="8"/>
          <p:cNvPicPr>
            <a:picLocks noChangeAspect="1" noChangeArrowheads="1"/>
          </p:cNvPicPr>
          <p:nvPr/>
        </p:nvPicPr>
        <p:blipFill>
          <a:blip r:embed="rId7" cstate="print">
            <a:extLst>
              <a:ext uri="{28A0092B-C50C-407E-A947-70E740481C1C}">
                <a14:useLocalDpi xmlns:a14="http://schemas.microsoft.com/office/drawing/2010/main" xmlns="" val="0"/>
              </a:ext>
            </a:extLst>
          </a:blip>
          <a:srcRect t="6667" r="45732"/>
          <a:stretch>
            <a:fillRect/>
          </a:stretch>
        </p:blipFill>
        <p:spPr bwMode="auto">
          <a:xfrm>
            <a:off x="5448300" y="6019800"/>
            <a:ext cx="33909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0" name="Picture 47" descr="8"/>
          <p:cNvPicPr>
            <a:picLocks noChangeAspect="1" noChangeArrowheads="1"/>
          </p:cNvPicPr>
          <p:nvPr/>
        </p:nvPicPr>
        <p:blipFill>
          <a:blip r:embed="rId8" cstate="print">
            <a:extLst>
              <a:ext uri="{28A0092B-C50C-407E-A947-70E740481C1C}">
                <a14:useLocalDpi xmlns:a14="http://schemas.microsoft.com/office/drawing/2010/main" xmlns="" val="0"/>
              </a:ext>
            </a:extLst>
          </a:blip>
          <a:srcRect r="13333" b="53659"/>
          <a:stretch>
            <a:fillRect/>
          </a:stretch>
        </p:blipFill>
        <p:spPr bwMode="auto">
          <a:xfrm>
            <a:off x="8382000" y="3429000"/>
            <a:ext cx="4953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1" name="Picture 48" descr="8"/>
          <p:cNvPicPr>
            <a:picLocks noChangeAspect="1" noChangeArrowheads="1"/>
          </p:cNvPicPr>
          <p:nvPr/>
        </p:nvPicPr>
        <p:blipFill>
          <a:blip r:embed="rId7" cstate="print">
            <a:extLst>
              <a:ext uri="{28A0092B-C50C-407E-A947-70E740481C1C}">
                <a14:useLocalDpi xmlns:a14="http://schemas.microsoft.com/office/drawing/2010/main" xmlns="" val="0"/>
              </a:ext>
            </a:extLst>
          </a:blip>
          <a:srcRect t="6667" r="45732"/>
          <a:stretch>
            <a:fillRect/>
          </a:stretch>
        </p:blipFill>
        <p:spPr bwMode="auto">
          <a:xfrm rot="10512478">
            <a:off x="649288" y="6134100"/>
            <a:ext cx="33909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2" name="Picture 49" descr="8"/>
          <p:cNvPicPr>
            <a:picLocks noChangeAspect="1" noChangeArrowheads="1"/>
          </p:cNvPicPr>
          <p:nvPr/>
        </p:nvPicPr>
        <p:blipFill>
          <a:blip r:embed="rId8" cstate="print">
            <a:extLst>
              <a:ext uri="{28A0092B-C50C-407E-A947-70E740481C1C}">
                <a14:useLocalDpi xmlns:a14="http://schemas.microsoft.com/office/drawing/2010/main" xmlns="" val="0"/>
              </a:ext>
            </a:extLst>
          </a:blip>
          <a:srcRect r="13333" b="53659"/>
          <a:stretch>
            <a:fillRect/>
          </a:stretch>
        </p:blipFill>
        <p:spPr bwMode="auto">
          <a:xfrm>
            <a:off x="190500" y="3600450"/>
            <a:ext cx="4953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93" name="Group 50"/>
          <p:cNvGrpSpPr>
            <a:grpSpLocks/>
          </p:cNvGrpSpPr>
          <p:nvPr/>
        </p:nvGrpSpPr>
        <p:grpSpPr bwMode="auto">
          <a:xfrm>
            <a:off x="2400300" y="1155700"/>
            <a:ext cx="4495800" cy="1590675"/>
            <a:chOff x="5040" y="0"/>
            <a:chExt cx="720" cy="726"/>
          </a:xfrm>
        </p:grpSpPr>
        <p:sp>
          <p:nvSpPr>
            <p:cNvPr id="3099" name="Rectangle 51"/>
            <p:cNvSpPr>
              <a:spLocks noChangeArrowheads="1"/>
            </p:cNvSpPr>
            <p:nvPr/>
          </p:nvSpPr>
          <p:spPr bwMode="auto">
            <a:xfrm>
              <a:off x="5040" y="0"/>
              <a:ext cx="720" cy="672"/>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vi-VN" sz="3200"/>
            </a:p>
          </p:txBody>
        </p:sp>
        <p:pic>
          <p:nvPicPr>
            <p:cNvPr id="3100" name="Picture 52" descr="XMAS9"/>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40" y="0"/>
              <a:ext cx="720" cy="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94" name="Rectangle 54"/>
          <p:cNvSpPr>
            <a:spLocks noChangeArrowheads="1"/>
          </p:cNvSpPr>
          <p:nvPr/>
        </p:nvSpPr>
        <p:spPr bwMode="auto">
          <a:xfrm>
            <a:off x="900113" y="4800600"/>
            <a:ext cx="7272337"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sz="2800" b="1">
                <a:solidFill>
                  <a:srgbClr val="0000CC"/>
                </a:solidFill>
              </a:rPr>
              <a:t>GIÁO VIÊN: </a:t>
            </a:r>
            <a:r>
              <a:rPr lang="en-US" sz="2800" b="1" smtClean="0">
                <a:solidFill>
                  <a:srgbClr val="0000CC"/>
                </a:solidFill>
              </a:rPr>
              <a:t>PHẠM THỊ DUNG</a:t>
            </a:r>
            <a:endParaRPr lang="en-US" sz="2800" b="1">
              <a:solidFill>
                <a:srgbClr val="0000CC"/>
              </a:solidFill>
            </a:endParaRPr>
          </a:p>
          <a:p>
            <a:pPr algn="ctr"/>
            <a:r>
              <a:rPr lang="en-US" sz="2800" b="1">
                <a:solidFill>
                  <a:srgbClr val="0000CC"/>
                </a:solidFill>
              </a:rPr>
              <a:t>NĂM HỌC: </a:t>
            </a:r>
            <a:r>
              <a:rPr lang="en-US" sz="2800" b="1" smtClean="0">
                <a:solidFill>
                  <a:srgbClr val="0000CC"/>
                </a:solidFill>
              </a:rPr>
              <a:t>2019 </a:t>
            </a:r>
            <a:r>
              <a:rPr lang="en-US" sz="2800" b="1">
                <a:solidFill>
                  <a:srgbClr val="0000CC"/>
                </a:solidFill>
              </a:rPr>
              <a:t>- </a:t>
            </a:r>
            <a:r>
              <a:rPr lang="en-US" sz="2800" b="1" smtClean="0">
                <a:solidFill>
                  <a:srgbClr val="0000CC"/>
                </a:solidFill>
              </a:rPr>
              <a:t>2020</a:t>
            </a:r>
            <a:r>
              <a:rPr lang="en-US" sz="3600" b="1" smtClean="0">
                <a:solidFill>
                  <a:srgbClr val="0000CC"/>
                </a:solidFill>
              </a:rPr>
              <a:t> </a:t>
            </a:r>
            <a:endParaRPr lang="en-US" sz="3600" b="1">
              <a:solidFill>
                <a:srgbClr val="0000CC"/>
              </a:solidFill>
            </a:endParaRPr>
          </a:p>
        </p:txBody>
      </p:sp>
      <p:pic>
        <p:nvPicPr>
          <p:cNvPr id="3095" name="Picture 55" descr="POINSET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0800000">
            <a:off x="0" y="0"/>
            <a:ext cx="1069975" cy="97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6" name="Picture 56" descr="POINSET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5400000">
            <a:off x="8128000" y="38100"/>
            <a:ext cx="1066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97" name="WordArt 57"/>
          <p:cNvSpPr>
            <a:spLocks noChangeArrowheads="1" noChangeShapeType="1" noTextEdit="1"/>
          </p:cNvSpPr>
          <p:nvPr/>
        </p:nvSpPr>
        <p:spPr bwMode="auto">
          <a:xfrm>
            <a:off x="1181100" y="3276600"/>
            <a:ext cx="7005638" cy="523875"/>
          </a:xfrm>
          <a:prstGeom prst="rect">
            <a:avLst/>
          </a:prstGeom>
        </p:spPr>
        <p:txBody>
          <a:bodyPr wrap="none" fromWordArt="1">
            <a:prstTxWarp prst="textPlain">
              <a:avLst>
                <a:gd name="adj" fmla="val 50000"/>
              </a:avLst>
            </a:prstTxWarp>
          </a:bodyPr>
          <a:lstStyle/>
          <a:p>
            <a:pPr algn="ctr"/>
            <a:r>
              <a:rPr lang="vi-VN" sz="3600" b="1" kern="1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TRƯỜNG </a:t>
            </a:r>
            <a:r>
              <a:rPr lang="vi-VN" sz="3600" b="1" kern="10" smtClean="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THCS</a:t>
            </a:r>
            <a:r>
              <a:rPr lang="en-US" sz="3600" b="1" kern="10" smtClean="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TẢ THANH OAI</a:t>
            </a:r>
            <a:endParaRPr lang="en-GB" sz="3600" b="1" kern="1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3098" name="WordArt 57"/>
          <p:cNvSpPr>
            <a:spLocks noChangeArrowheads="1" noChangeShapeType="1" noTextEdit="1"/>
          </p:cNvSpPr>
          <p:nvPr/>
        </p:nvSpPr>
        <p:spPr bwMode="auto">
          <a:xfrm>
            <a:off x="539750" y="96838"/>
            <a:ext cx="7848600" cy="523875"/>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FF00"/>
                </a:solidFill>
                <a:latin typeface="Times New Roman"/>
                <a:cs typeface="Times New Roman"/>
              </a:rPr>
              <a:t>HỘI THI GIÁO VIÊN DẠY GIỎI CẤP THCS</a:t>
            </a:r>
          </a:p>
        </p:txBody>
      </p:sp>
    </p:spTree>
    <p:extLst>
      <p:ext uri="{BB962C8B-B14F-4D97-AF65-F5344CB8AC3E}">
        <p14:creationId xmlns:p14="http://schemas.microsoft.com/office/powerpoint/2010/main" xmlns="" val="1303604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43" y="474808"/>
            <a:ext cx="9324528" cy="6383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 Box 7"/>
          <p:cNvSpPr txBox="1">
            <a:spLocks noChangeArrowheads="1"/>
          </p:cNvSpPr>
          <p:nvPr/>
        </p:nvSpPr>
        <p:spPr bwMode="auto">
          <a:xfrm>
            <a:off x="1547664" y="17608"/>
            <a:ext cx="6192688" cy="46166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smtClean="0">
                <a:solidFill>
                  <a:srgbClr val="FF3300"/>
                </a:solidFill>
              </a:rPr>
              <a:t>TRÒ CHƠI: GIẢI </a:t>
            </a:r>
            <a:r>
              <a:rPr lang="en-US" sz="2400" b="1">
                <a:solidFill>
                  <a:srgbClr val="FF3300"/>
                </a:solidFill>
              </a:rPr>
              <a:t>CỨU BIỂN XANH</a:t>
            </a:r>
            <a:endParaRPr lang="vi-VN" sz="2400" b="1">
              <a:solidFill>
                <a:srgbClr val="FF3300"/>
              </a:solidFill>
            </a:endParaRPr>
          </a:p>
        </p:txBody>
      </p:sp>
    </p:spTree>
    <p:extLst>
      <p:ext uri="{BB962C8B-B14F-4D97-AF65-F5344CB8AC3E}">
        <p14:creationId xmlns:p14="http://schemas.microsoft.com/office/powerpoint/2010/main" xmlns="" val="639143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6">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7313" y="0"/>
            <a:ext cx="5322887" cy="1176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364" name="Text Box 7"/>
          <p:cNvSpPr txBox="1">
            <a:spLocks noChangeArrowheads="1"/>
          </p:cNvSpPr>
          <p:nvPr/>
        </p:nvSpPr>
        <p:spPr bwMode="auto">
          <a:xfrm>
            <a:off x="3779838" y="188913"/>
            <a:ext cx="3529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3300"/>
                </a:solidFill>
              </a:rPr>
              <a:t>GIẢI CỨU BIỂN XANH</a:t>
            </a:r>
            <a:endParaRPr lang="vi-VN" sz="2400" b="1">
              <a:solidFill>
                <a:srgbClr val="FF3300"/>
              </a:solidFill>
            </a:endParaRPr>
          </a:p>
        </p:txBody>
      </p:sp>
      <p:pic>
        <p:nvPicPr>
          <p:cNvPr id="15366"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43213" y="4797425"/>
            <a:ext cx="2225675" cy="1414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7"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35600" y="3068638"/>
            <a:ext cx="3187700" cy="318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8" name="Picture 1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79838" y="3345657"/>
            <a:ext cx="1079500" cy="957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370" name="WordArt 14">
            <a:hlinkClick r:id="rId8" action="ppaction://hlinksldjump"/>
          </p:cNvPr>
          <p:cNvSpPr>
            <a:spLocks noChangeArrowheads="1" noChangeShapeType="1" noTextEdit="1"/>
          </p:cNvSpPr>
          <p:nvPr/>
        </p:nvSpPr>
        <p:spPr bwMode="auto">
          <a:xfrm>
            <a:off x="4140200" y="3500438"/>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2</a:t>
            </a:r>
          </a:p>
        </p:txBody>
      </p:sp>
      <p:sp>
        <p:nvSpPr>
          <p:cNvPr id="15371" name="WordArt 15">
            <a:hlinkClick r:id="rId9" action="ppaction://hlinksldjump"/>
          </p:cNvPr>
          <p:cNvSpPr>
            <a:spLocks noChangeArrowheads="1" noChangeShapeType="1" noTextEdit="1"/>
          </p:cNvSpPr>
          <p:nvPr/>
        </p:nvSpPr>
        <p:spPr bwMode="auto">
          <a:xfrm>
            <a:off x="4140200" y="5229225"/>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3</a:t>
            </a:r>
          </a:p>
        </p:txBody>
      </p:sp>
      <p:sp>
        <p:nvSpPr>
          <p:cNvPr id="15372" name="WordArt 16">
            <a:hlinkClick r:id="rId10" action="ppaction://hlinksldjump"/>
          </p:cNvPr>
          <p:cNvSpPr>
            <a:spLocks noChangeArrowheads="1" noChangeShapeType="1" noTextEdit="1"/>
          </p:cNvSpPr>
          <p:nvPr/>
        </p:nvSpPr>
        <p:spPr bwMode="auto">
          <a:xfrm>
            <a:off x="6877050" y="4365625"/>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4</a:t>
            </a:r>
          </a:p>
        </p:txBody>
      </p:sp>
      <p:pic>
        <p:nvPicPr>
          <p:cNvPr id="66579" name="Picture 19"/>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4122" y="3859141"/>
            <a:ext cx="128587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375" name="WordArt 20">
            <a:hlinkClick r:id="rId12" action="ppaction://hlinksldjump"/>
          </p:cNvPr>
          <p:cNvSpPr>
            <a:spLocks noChangeArrowheads="1" noChangeShapeType="1" noTextEdit="1"/>
          </p:cNvSpPr>
          <p:nvPr/>
        </p:nvSpPr>
        <p:spPr bwMode="auto">
          <a:xfrm>
            <a:off x="1007175" y="4149725"/>
            <a:ext cx="359767"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1</a:t>
            </a:r>
          </a:p>
        </p:txBody>
      </p:sp>
    </p:spTree>
    <p:extLst>
      <p:ext uri="{BB962C8B-B14F-4D97-AF65-F5344CB8AC3E}">
        <p14:creationId xmlns:p14="http://schemas.microsoft.com/office/powerpoint/2010/main" xmlns="" val="1074764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57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5375"/>
                                        </p:tgtEl>
                                      </p:cBhvr>
                                    </p:animEffect>
                                    <p:set>
                                      <p:cBhvr>
                                        <p:cTn id="7" dur="1" fill="hold">
                                          <p:stCondLst>
                                            <p:cond delay="499"/>
                                          </p:stCondLst>
                                        </p:cTn>
                                        <p:tgtEl>
                                          <p:spTgt spid="15375"/>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66579"/>
                                        </p:tgtEl>
                                      </p:cBhvr>
                                    </p:animEffect>
                                    <p:set>
                                      <p:cBhvr>
                                        <p:cTn id="10" dur="1" fill="hold">
                                          <p:stCondLst>
                                            <p:cond delay="499"/>
                                          </p:stCondLst>
                                        </p:cTn>
                                        <p:tgtEl>
                                          <p:spTgt spid="66579"/>
                                        </p:tgtEl>
                                        <p:attrNameLst>
                                          <p:attrName>style.visibility</p:attrName>
                                        </p:attrNameLst>
                                      </p:cBhvr>
                                      <p:to>
                                        <p:strVal val="hidden"/>
                                      </p:to>
                                    </p:set>
                                  </p:childTnLst>
                                </p:cTn>
                              </p:par>
                            </p:childTnLst>
                          </p:cTn>
                        </p:par>
                      </p:childTnLst>
                    </p:cTn>
                  </p:par>
                </p:childTnLst>
              </p:cTn>
              <p:nextCondLst>
                <p:cond evt="onClick" delay="0">
                  <p:tgtEl>
                    <p:spTgt spid="66579"/>
                  </p:tgtEl>
                </p:cond>
              </p:nextCondLst>
            </p:seq>
            <p:seq concurrent="1" nextAc="seek">
              <p:cTn id="11" restart="whenNotActive" fill="hold" evtFilter="cancelBubble" nodeType="interactiveSeq">
                <p:stCondLst>
                  <p:cond evt="onClick" delay="0">
                    <p:tgtEl>
                      <p:spTgt spid="15368"/>
                    </p:tgtEl>
                  </p:cond>
                </p:stCondLst>
                <p:endSync evt="end" delay="0">
                  <p:rtn val="all"/>
                </p:endSync>
                <p:childTnLst>
                  <p:par>
                    <p:cTn id="12" fill="hold">
                      <p:stCondLst>
                        <p:cond delay="0"/>
                      </p:stCondLst>
                      <p:childTnLst>
                        <p:par>
                          <p:cTn id="13" fill="hold">
                            <p:stCondLst>
                              <p:cond delay="0"/>
                            </p:stCondLst>
                            <p:childTnLst>
                              <p:par>
                                <p:cTn id="14" presetID="16" presetClass="exit" presetSubtype="21" fill="hold" grpId="0" nodeType="clickEffect">
                                  <p:stCondLst>
                                    <p:cond delay="0"/>
                                  </p:stCondLst>
                                  <p:childTnLst>
                                    <p:animEffect transition="out" filter="barn(inVertical)">
                                      <p:cBhvr>
                                        <p:cTn id="15" dur="500"/>
                                        <p:tgtEl>
                                          <p:spTgt spid="15370"/>
                                        </p:tgtEl>
                                      </p:cBhvr>
                                    </p:animEffect>
                                    <p:set>
                                      <p:cBhvr>
                                        <p:cTn id="16" dur="1" fill="hold">
                                          <p:stCondLst>
                                            <p:cond delay="499"/>
                                          </p:stCondLst>
                                        </p:cTn>
                                        <p:tgtEl>
                                          <p:spTgt spid="15370"/>
                                        </p:tgtEl>
                                        <p:attrNameLst>
                                          <p:attrName>style.visibility</p:attrName>
                                        </p:attrNameLst>
                                      </p:cBhvr>
                                      <p:to>
                                        <p:strVal val="hidden"/>
                                      </p:to>
                                    </p:set>
                                  </p:childTnLst>
                                </p:cTn>
                              </p:par>
                              <p:par>
                                <p:cTn id="17" presetID="16" presetClass="exit" presetSubtype="21" fill="hold" nodeType="withEffect">
                                  <p:stCondLst>
                                    <p:cond delay="0"/>
                                  </p:stCondLst>
                                  <p:childTnLst>
                                    <p:animEffect transition="out" filter="barn(inVertical)">
                                      <p:cBhvr>
                                        <p:cTn id="18" dur="500"/>
                                        <p:tgtEl>
                                          <p:spTgt spid="15368"/>
                                        </p:tgtEl>
                                      </p:cBhvr>
                                    </p:animEffect>
                                    <p:set>
                                      <p:cBhvr>
                                        <p:cTn id="19" dur="1" fill="hold">
                                          <p:stCondLst>
                                            <p:cond delay="499"/>
                                          </p:stCondLst>
                                        </p:cTn>
                                        <p:tgtEl>
                                          <p:spTgt spid="15368"/>
                                        </p:tgtEl>
                                        <p:attrNameLst>
                                          <p:attrName>style.visibility</p:attrName>
                                        </p:attrNameLst>
                                      </p:cBhvr>
                                      <p:to>
                                        <p:strVal val="hidden"/>
                                      </p:to>
                                    </p:set>
                                  </p:childTnLst>
                                </p:cTn>
                              </p:par>
                            </p:childTnLst>
                          </p:cTn>
                        </p:par>
                      </p:childTnLst>
                    </p:cTn>
                  </p:par>
                </p:childTnLst>
              </p:cTn>
              <p:nextCondLst>
                <p:cond evt="onClick" delay="0">
                  <p:tgtEl>
                    <p:spTgt spid="15368"/>
                  </p:tgtEl>
                </p:cond>
              </p:nextCondLst>
            </p:seq>
            <p:seq concurrent="1" nextAc="seek">
              <p:cTn id="20" restart="whenNotActive" fill="hold" evtFilter="cancelBubble" nodeType="interactiveSeq">
                <p:stCondLst>
                  <p:cond evt="onClick" delay="0">
                    <p:tgtEl>
                      <p:spTgt spid="15366"/>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15366"/>
                                        </p:tgtEl>
                                      </p:cBhvr>
                                    </p:animEffect>
                                    <p:set>
                                      <p:cBhvr>
                                        <p:cTn id="25" dur="1" fill="hold">
                                          <p:stCondLst>
                                            <p:cond delay="499"/>
                                          </p:stCondLst>
                                        </p:cTn>
                                        <p:tgtEl>
                                          <p:spTgt spid="15366"/>
                                        </p:tgtEl>
                                        <p:attrNameLst>
                                          <p:attrName>style.visibility</p:attrName>
                                        </p:attrNameLst>
                                      </p:cBhvr>
                                      <p:to>
                                        <p:strVal val="hidden"/>
                                      </p:to>
                                    </p:set>
                                  </p:childTnLst>
                                </p:cTn>
                              </p:par>
                              <p:par>
                                <p:cTn id="26" presetID="16" presetClass="exit" presetSubtype="21" fill="hold" grpId="0" nodeType="withEffect">
                                  <p:stCondLst>
                                    <p:cond delay="0"/>
                                  </p:stCondLst>
                                  <p:childTnLst>
                                    <p:animEffect transition="out" filter="barn(inVertical)">
                                      <p:cBhvr>
                                        <p:cTn id="27" dur="500"/>
                                        <p:tgtEl>
                                          <p:spTgt spid="15371"/>
                                        </p:tgtEl>
                                      </p:cBhvr>
                                    </p:animEffect>
                                    <p:set>
                                      <p:cBhvr>
                                        <p:cTn id="28" dur="1" fill="hold">
                                          <p:stCondLst>
                                            <p:cond delay="499"/>
                                          </p:stCondLst>
                                        </p:cTn>
                                        <p:tgtEl>
                                          <p:spTgt spid="15371"/>
                                        </p:tgtEl>
                                        <p:attrNameLst>
                                          <p:attrName>style.visibility</p:attrName>
                                        </p:attrNameLst>
                                      </p:cBhvr>
                                      <p:to>
                                        <p:strVal val="hidden"/>
                                      </p:to>
                                    </p:set>
                                  </p:childTnLst>
                                </p:cTn>
                              </p:par>
                            </p:childTnLst>
                          </p:cTn>
                        </p:par>
                      </p:childTnLst>
                    </p:cTn>
                  </p:par>
                </p:childTnLst>
              </p:cTn>
              <p:nextCondLst>
                <p:cond evt="onClick" delay="0">
                  <p:tgtEl>
                    <p:spTgt spid="15366"/>
                  </p:tgtEl>
                </p:cond>
              </p:nextCondLst>
            </p:seq>
            <p:seq concurrent="1" nextAc="seek">
              <p:cTn id="29" restart="whenNotActive" fill="hold" evtFilter="cancelBubble" nodeType="interactiveSeq">
                <p:stCondLst>
                  <p:cond evt="onClick" delay="0">
                    <p:tgtEl>
                      <p:spTgt spid="15367"/>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grpId="0" nodeType="clickEffect">
                                  <p:stCondLst>
                                    <p:cond delay="0"/>
                                  </p:stCondLst>
                                  <p:childTnLst>
                                    <p:animEffect transition="out" filter="barn(inVertical)">
                                      <p:cBhvr>
                                        <p:cTn id="33" dur="500"/>
                                        <p:tgtEl>
                                          <p:spTgt spid="15372"/>
                                        </p:tgtEl>
                                      </p:cBhvr>
                                    </p:animEffect>
                                    <p:set>
                                      <p:cBhvr>
                                        <p:cTn id="34" dur="1" fill="hold">
                                          <p:stCondLst>
                                            <p:cond delay="499"/>
                                          </p:stCondLst>
                                        </p:cTn>
                                        <p:tgtEl>
                                          <p:spTgt spid="15372"/>
                                        </p:tgtEl>
                                        <p:attrNameLst>
                                          <p:attrName>style.visibility</p:attrName>
                                        </p:attrNameLst>
                                      </p:cBhvr>
                                      <p:to>
                                        <p:strVal val="hidden"/>
                                      </p:to>
                                    </p:set>
                                  </p:childTnLst>
                                </p:cTn>
                              </p:par>
                              <p:par>
                                <p:cTn id="35" presetID="16" presetClass="exit" presetSubtype="21" fill="hold" nodeType="withEffect">
                                  <p:stCondLst>
                                    <p:cond delay="0"/>
                                  </p:stCondLst>
                                  <p:childTnLst>
                                    <p:animEffect transition="out" filter="barn(inVertical)">
                                      <p:cBhvr>
                                        <p:cTn id="36" dur="500"/>
                                        <p:tgtEl>
                                          <p:spTgt spid="15367"/>
                                        </p:tgtEl>
                                      </p:cBhvr>
                                    </p:animEffect>
                                    <p:set>
                                      <p:cBhvr>
                                        <p:cTn id="37" dur="1" fill="hold">
                                          <p:stCondLst>
                                            <p:cond delay="499"/>
                                          </p:stCondLst>
                                        </p:cTn>
                                        <p:tgtEl>
                                          <p:spTgt spid="15367"/>
                                        </p:tgtEl>
                                        <p:attrNameLst>
                                          <p:attrName>style.visibility</p:attrName>
                                        </p:attrNameLst>
                                      </p:cBhvr>
                                      <p:to>
                                        <p:strVal val="hidden"/>
                                      </p:to>
                                    </p:set>
                                  </p:childTnLst>
                                </p:cTn>
                              </p:par>
                            </p:childTnLst>
                          </p:cTn>
                        </p:par>
                      </p:childTnLst>
                    </p:cTn>
                  </p:par>
                </p:childTnLst>
              </p:cTn>
              <p:nextCondLst>
                <p:cond evt="onClick" delay="0">
                  <p:tgtEl>
                    <p:spTgt spid="15367"/>
                  </p:tgtEl>
                </p:cond>
              </p:nextCondLst>
            </p:seq>
          </p:childTnLst>
        </p:cTn>
      </p:par>
    </p:tnLst>
    <p:bldLst>
      <p:bldP spid="15370" grpId="0"/>
      <p:bldP spid="15371" grpId="0"/>
      <p:bldP spid="15372" grpId="0"/>
      <p:bldP spid="153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rot="-933412">
            <a:off x="6992938" y="4267200"/>
            <a:ext cx="431800" cy="352425"/>
          </a:xfrm>
          <a:prstGeom prst="ellipse">
            <a:avLst/>
          </a:prstGeom>
          <a:gradFill rotWithShape="1">
            <a:gsLst>
              <a:gs pos="0">
                <a:srgbClr val="007400"/>
              </a:gs>
              <a:gs pos="50000">
                <a:srgbClr val="009900"/>
              </a:gs>
              <a:gs pos="100000">
                <a:srgbClr val="007400"/>
              </a:gs>
            </a:gsLst>
            <a:lin ang="0" scaled="1"/>
          </a:gradFill>
          <a:ln w="9525">
            <a:solidFill>
              <a:srgbClr val="009900"/>
            </a:solidFill>
            <a:round/>
            <a:headEnd/>
            <a:tailEnd/>
          </a:ln>
        </p:spPr>
        <p:txBody>
          <a:bodyPr wrap="none" anchor="ctr"/>
          <a:lstStyle/>
          <a:p>
            <a:pPr algn="ctr"/>
            <a:endParaRPr lang="vi-VN">
              <a:latin typeface="Calibri" pitchFamily="34" charset="0"/>
              <a:cs typeface="Times New Roman" pitchFamily="18" charset="0"/>
            </a:endParaRPr>
          </a:p>
        </p:txBody>
      </p:sp>
      <p:sp>
        <p:nvSpPr>
          <p:cNvPr id="16387" name="Oval 3"/>
          <p:cNvSpPr>
            <a:spLocks noChangeArrowheads="1"/>
          </p:cNvSpPr>
          <p:nvPr/>
        </p:nvSpPr>
        <p:spPr bwMode="auto">
          <a:xfrm>
            <a:off x="6945313" y="6376988"/>
            <a:ext cx="1676400" cy="176212"/>
          </a:xfrm>
          <a:prstGeom prst="ellipse">
            <a:avLst/>
          </a:prstGeom>
          <a:gradFill rotWithShape="1">
            <a:gsLst>
              <a:gs pos="0">
                <a:srgbClr val="008000"/>
              </a:gs>
              <a:gs pos="50000">
                <a:srgbClr val="000000"/>
              </a:gs>
              <a:gs pos="100000">
                <a:srgbClr val="008000"/>
              </a:gs>
            </a:gsLst>
            <a:lin ang="5400000" scaled="1"/>
          </a:gradFill>
          <a:ln w="9525">
            <a:solidFill>
              <a:srgbClr val="008000"/>
            </a:solidFill>
            <a:round/>
            <a:headEnd/>
            <a:tailEnd/>
          </a:ln>
        </p:spPr>
        <p:txBody>
          <a:bodyPr wrap="none" anchor="ctr"/>
          <a:lstStyle/>
          <a:p>
            <a:pPr algn="ctr"/>
            <a:endParaRPr lang="vi-VN">
              <a:latin typeface="Calibri" pitchFamily="34" charset="0"/>
              <a:cs typeface="Times New Roman" pitchFamily="18" charset="0"/>
            </a:endParaRPr>
          </a:p>
        </p:txBody>
      </p:sp>
      <p:sp>
        <p:nvSpPr>
          <p:cNvPr id="16388" name="Oval 4"/>
          <p:cNvSpPr>
            <a:spLocks noChangeArrowheads="1"/>
          </p:cNvSpPr>
          <p:nvPr/>
        </p:nvSpPr>
        <p:spPr bwMode="auto">
          <a:xfrm rot="546664">
            <a:off x="8094663" y="4267200"/>
            <a:ext cx="431800" cy="352425"/>
          </a:xfrm>
          <a:prstGeom prst="ellipse">
            <a:avLst/>
          </a:prstGeom>
          <a:gradFill rotWithShape="1">
            <a:gsLst>
              <a:gs pos="0">
                <a:srgbClr val="007400"/>
              </a:gs>
              <a:gs pos="50000">
                <a:srgbClr val="009900"/>
              </a:gs>
              <a:gs pos="100000">
                <a:srgbClr val="007400"/>
              </a:gs>
            </a:gsLst>
            <a:lin ang="0" scaled="1"/>
          </a:gradFill>
          <a:ln w="9525">
            <a:solidFill>
              <a:srgbClr val="009900"/>
            </a:solidFill>
            <a:round/>
            <a:headEnd/>
            <a:tailEnd/>
          </a:ln>
        </p:spPr>
        <p:txBody>
          <a:bodyPr wrap="none" anchor="ctr"/>
          <a:lstStyle/>
          <a:p>
            <a:pPr algn="ctr"/>
            <a:endParaRPr lang="vi-VN">
              <a:latin typeface="Calibri" pitchFamily="34" charset="0"/>
              <a:cs typeface="Times New Roman" pitchFamily="18" charset="0"/>
            </a:endParaRPr>
          </a:p>
        </p:txBody>
      </p:sp>
      <p:sp>
        <p:nvSpPr>
          <p:cNvPr id="16391" name="Oval 7"/>
          <p:cNvSpPr>
            <a:spLocks noChangeArrowheads="1"/>
          </p:cNvSpPr>
          <p:nvPr/>
        </p:nvSpPr>
        <p:spPr bwMode="gray">
          <a:xfrm>
            <a:off x="6843713" y="4519613"/>
            <a:ext cx="1857375" cy="182403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p>
            <a:pPr algn="ctr"/>
            <a:endParaRPr lang="vi-VN">
              <a:latin typeface="Calibri" pitchFamily="34" charset="0"/>
              <a:cs typeface="Times New Roman" pitchFamily="18" charset="0"/>
            </a:endParaRPr>
          </a:p>
        </p:txBody>
      </p:sp>
      <p:sp>
        <p:nvSpPr>
          <p:cNvPr id="16393" name="Oval 9"/>
          <p:cNvSpPr>
            <a:spLocks noChangeArrowheads="1"/>
          </p:cNvSpPr>
          <p:nvPr/>
        </p:nvSpPr>
        <p:spPr bwMode="gray">
          <a:xfrm>
            <a:off x="6945313" y="4613275"/>
            <a:ext cx="1668462" cy="1636713"/>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p>
            <a:pPr algn="ctr"/>
            <a:endParaRPr lang="vi-VN">
              <a:latin typeface="Calibri" pitchFamily="34" charset="0"/>
              <a:cs typeface="Times New Roman" pitchFamily="18" charset="0"/>
            </a:endParaRPr>
          </a:p>
        </p:txBody>
      </p:sp>
      <p:sp>
        <p:nvSpPr>
          <p:cNvPr id="16394" name="Oval 10"/>
          <p:cNvSpPr>
            <a:spLocks noChangeArrowheads="1"/>
          </p:cNvSpPr>
          <p:nvPr/>
        </p:nvSpPr>
        <p:spPr bwMode="gray">
          <a:xfrm>
            <a:off x="6972300" y="4640263"/>
            <a:ext cx="1617663" cy="1585912"/>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16395" name="Oval 11"/>
          <p:cNvSpPr>
            <a:spLocks noChangeArrowheads="1"/>
          </p:cNvSpPr>
          <p:nvPr/>
        </p:nvSpPr>
        <p:spPr bwMode="gray">
          <a:xfrm>
            <a:off x="6992938" y="4648200"/>
            <a:ext cx="1576387" cy="1546225"/>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16396" name="Oval 12"/>
          <p:cNvSpPr>
            <a:spLocks noChangeArrowheads="1"/>
          </p:cNvSpPr>
          <p:nvPr/>
        </p:nvSpPr>
        <p:spPr bwMode="gray">
          <a:xfrm>
            <a:off x="7010400" y="4664075"/>
            <a:ext cx="1500188" cy="144462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16397" name="Oval 13"/>
          <p:cNvSpPr>
            <a:spLocks noChangeArrowheads="1"/>
          </p:cNvSpPr>
          <p:nvPr/>
        </p:nvSpPr>
        <p:spPr bwMode="gray">
          <a:xfrm>
            <a:off x="7096125" y="4705350"/>
            <a:ext cx="1335088" cy="117316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51214" name="Oval 14"/>
          <p:cNvSpPr>
            <a:spLocks noChangeArrowheads="1"/>
          </p:cNvSpPr>
          <p:nvPr/>
        </p:nvSpPr>
        <p:spPr bwMode="auto">
          <a:xfrm>
            <a:off x="6986588"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4800">
                <a:solidFill>
                  <a:srgbClr val="FF3300"/>
                </a:solidFill>
                <a:latin typeface="Chiller" pitchFamily="82" charset="0"/>
                <a:cs typeface="Times New Roman" pitchFamily="18" charset="0"/>
              </a:rPr>
              <a:t>Hết giờ</a:t>
            </a:r>
          </a:p>
        </p:txBody>
      </p:sp>
      <p:sp>
        <p:nvSpPr>
          <p:cNvPr id="51215" name="Oval 15"/>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1</a:t>
            </a:r>
          </a:p>
        </p:txBody>
      </p:sp>
      <p:sp>
        <p:nvSpPr>
          <p:cNvPr id="51216" name="Oval 16"/>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2</a:t>
            </a:r>
          </a:p>
        </p:txBody>
      </p:sp>
      <p:sp>
        <p:nvSpPr>
          <p:cNvPr id="51217" name="Oval 17"/>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3</a:t>
            </a:r>
          </a:p>
        </p:txBody>
      </p:sp>
      <p:sp>
        <p:nvSpPr>
          <p:cNvPr id="51218" name="Oval 18"/>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4</a:t>
            </a:r>
          </a:p>
        </p:txBody>
      </p:sp>
      <p:sp>
        <p:nvSpPr>
          <p:cNvPr id="51219" name="Oval 19"/>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5</a:t>
            </a:r>
          </a:p>
        </p:txBody>
      </p:sp>
      <p:sp>
        <p:nvSpPr>
          <p:cNvPr id="51220" name="Oval 20"/>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6</a:t>
            </a:r>
          </a:p>
        </p:txBody>
      </p:sp>
      <p:sp>
        <p:nvSpPr>
          <p:cNvPr id="51221" name="Oval 21"/>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7</a:t>
            </a:r>
          </a:p>
        </p:txBody>
      </p:sp>
      <p:sp>
        <p:nvSpPr>
          <p:cNvPr id="51222" name="Oval 22"/>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8</a:t>
            </a:r>
          </a:p>
        </p:txBody>
      </p:sp>
      <p:sp>
        <p:nvSpPr>
          <p:cNvPr id="51223" name="Oval 23"/>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9</a:t>
            </a:r>
          </a:p>
        </p:txBody>
      </p:sp>
      <p:sp>
        <p:nvSpPr>
          <p:cNvPr id="51224" name="Oval 24"/>
          <p:cNvSpPr>
            <a:spLocks noChangeArrowheads="1"/>
          </p:cNvSpPr>
          <p:nvPr/>
        </p:nvSpPr>
        <p:spPr bwMode="auto">
          <a:xfrm>
            <a:off x="7000875" y="4643438"/>
            <a:ext cx="1628775" cy="1627187"/>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10</a:t>
            </a:r>
          </a:p>
        </p:txBody>
      </p:sp>
      <p:sp>
        <p:nvSpPr>
          <p:cNvPr id="16409" name="Text Box 25"/>
          <p:cNvSpPr txBox="1">
            <a:spLocks noChangeArrowheads="1"/>
          </p:cNvSpPr>
          <p:nvPr/>
        </p:nvSpPr>
        <p:spPr bwMode="auto">
          <a:xfrm>
            <a:off x="1254125" y="1879600"/>
            <a:ext cx="2063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vi-VN">
              <a:latin typeface=".VnTime" pitchFamily="34" charset="0"/>
              <a:cs typeface="Times New Roman" pitchFamily="18" charset="0"/>
            </a:endParaRPr>
          </a:p>
        </p:txBody>
      </p:sp>
      <p:grpSp>
        <p:nvGrpSpPr>
          <p:cNvPr id="16410" name="Group 42"/>
          <p:cNvGrpSpPr>
            <a:grpSpLocks noChangeAspect="1"/>
          </p:cNvGrpSpPr>
          <p:nvPr/>
        </p:nvGrpSpPr>
        <p:grpSpPr bwMode="auto">
          <a:xfrm rot="10800000" flipH="1">
            <a:off x="0" y="5695950"/>
            <a:ext cx="1219200" cy="1162050"/>
            <a:chOff x="1008" y="1127"/>
            <a:chExt cx="2064" cy="2059"/>
          </a:xfrm>
        </p:grpSpPr>
        <p:sp>
          <p:nvSpPr>
            <p:cNvPr id="16756"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16757" name="Group 44"/>
            <p:cNvGrpSpPr>
              <a:grpSpLocks/>
            </p:cNvGrpSpPr>
            <p:nvPr/>
          </p:nvGrpSpPr>
          <p:grpSpPr bwMode="auto">
            <a:xfrm>
              <a:off x="1033" y="1136"/>
              <a:ext cx="2038" cy="1706"/>
              <a:chOff x="1033" y="1136"/>
              <a:chExt cx="2038" cy="1706"/>
            </a:xfrm>
          </p:grpSpPr>
          <p:sp>
            <p:nvSpPr>
              <p:cNvPr id="16878"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79"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0"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1"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2"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3"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4"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5"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6"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7"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8"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89"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0"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1"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2"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3"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4"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5"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6"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7"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8"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99"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0"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1"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2"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3"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4"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5"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6"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7"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8"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09"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0"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1"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2"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3"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4"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5"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6"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7"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8"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19"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0"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1"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2"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3"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4"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5"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6"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7"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8"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29"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0"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1"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2"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3"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4"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5"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6"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7"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8"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39"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0"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1"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2"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3"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4"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5"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6"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7"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8"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49"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0"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1"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2"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3"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4"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5"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6"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7"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8"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59"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0"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1"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2"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3"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4"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5"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6"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7"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8"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69"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0"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1"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2"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3"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4"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5"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6"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7"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8"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79"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0"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1"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2"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3"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4"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5"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6"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7"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8"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89"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0"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1"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2"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3"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4"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5"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6"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7"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8"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999"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0"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1"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2"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3"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4"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5"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6"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7"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8"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09"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0"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1"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2"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3"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4"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5"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6"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7"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8"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19"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0"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1"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2"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3"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4"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5"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6"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7"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8"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29"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0"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1"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2"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3"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4"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5"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6"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7"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8"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39"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0"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1"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2"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3"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4"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5"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6"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7"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8"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49"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0"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1"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2"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3"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4"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5"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6"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7"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8"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59"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0"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1"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2"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3"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4"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5"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6"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7"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8"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69"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70"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71"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72"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73"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74"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75"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76"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077"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grpSp>
        <p:sp>
          <p:nvSpPr>
            <p:cNvPr id="16758"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59"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0"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1"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2"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3"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4"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5"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6"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7"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8"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69"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0"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1"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2"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3"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4"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5"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6"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7"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8"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79"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0"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1"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2"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3"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4"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5"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6"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7"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8"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89"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0"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1"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2"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3"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4"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5"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6"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7"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8"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799"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0"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1"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2"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3"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4"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5"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6"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7"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8"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09"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0"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1"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2"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3"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4"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5"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6"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7"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8"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19"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0"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1"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2"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3"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4"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5"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6"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7"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8"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29"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0"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1"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2"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3"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4"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5"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6"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7"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8"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39"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0"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1"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2"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3"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4"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5"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6"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7"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8"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49"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0"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1"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2"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3"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4"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5"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6"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7"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8"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59"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0"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1"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2"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3"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4"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5"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6"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7"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8"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69"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70"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71"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72"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73"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74"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75"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76"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6877"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grpSp>
      <p:grpSp>
        <p:nvGrpSpPr>
          <p:cNvPr id="16411" name="Group 42"/>
          <p:cNvGrpSpPr>
            <a:grpSpLocks noChangeAspect="1"/>
          </p:cNvGrpSpPr>
          <p:nvPr/>
        </p:nvGrpSpPr>
        <p:grpSpPr bwMode="auto">
          <a:xfrm rot="5400000" flipH="1">
            <a:off x="8027194" y="5741194"/>
            <a:ext cx="1143000" cy="1090612"/>
            <a:chOff x="1008" y="1127"/>
            <a:chExt cx="2064" cy="2059"/>
          </a:xfrm>
        </p:grpSpPr>
        <p:sp>
          <p:nvSpPr>
            <p:cNvPr id="16434"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16435" name="Group 44"/>
            <p:cNvGrpSpPr>
              <a:grpSpLocks/>
            </p:cNvGrpSpPr>
            <p:nvPr/>
          </p:nvGrpSpPr>
          <p:grpSpPr bwMode="auto">
            <a:xfrm>
              <a:off x="1033" y="1136"/>
              <a:ext cx="2038" cy="1706"/>
              <a:chOff x="1033" y="1136"/>
              <a:chExt cx="2038" cy="1706"/>
            </a:xfrm>
          </p:grpSpPr>
          <p:sp>
            <p:nvSpPr>
              <p:cNvPr id="16556"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57"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58"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59"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0"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1"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2"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3"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4"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5"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6"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7"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8"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69"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0"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1"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2"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3"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4"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5"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6"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7"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8"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79"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0"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1"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2"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3"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4"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5"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6"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7"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8"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89"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0"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1"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2"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3"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4"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5"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6"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7"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8"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99"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0"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1"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2"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3"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4"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5"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6"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7"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8"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09"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0"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1"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2"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3"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4"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5"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6"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7"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8"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19"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0"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1"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2"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3"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4"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5"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6"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7"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8"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29"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0"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1"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2"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3"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4"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5"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6"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7"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8"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39"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0"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1"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2"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3"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4"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5"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6"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7"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8"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49"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0"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1"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2"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3"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4"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5"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6"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7"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8"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59"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0"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1"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2"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3"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4"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5"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6"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7"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8"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69"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0"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1"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2"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3"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4"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5"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6"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7"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8"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79"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0"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1"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2"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3"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4"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5"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6"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7"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8"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89"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0"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1"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2"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3"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4"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5"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6"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7"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8"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699"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0"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1"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2"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3"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4"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5"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6"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7"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8"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09"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0"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1"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2"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3"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4"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5"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6"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7"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8"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19"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0"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1"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2"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3"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4"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5"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6"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7"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8"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29"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0"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1"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2"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3"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4"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5"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6"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7"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8"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39"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0"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1"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2"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3"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4"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5"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6"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7"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8"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49"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50"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51"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52"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53"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54"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755"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grpSp>
        <p:sp>
          <p:nvSpPr>
            <p:cNvPr id="16436"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37"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38"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39"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0"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1"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2"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3"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4"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5"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6"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7"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8"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49"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0"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1"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2"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3"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4"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5"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6"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7"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8"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59"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0"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1"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2"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3"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4"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5"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6"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7"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8"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69"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0"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1"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2"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3"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4"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5"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6"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7"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8"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79"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0"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1"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2"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3"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4"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5"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6"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7"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8"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89"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0"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1"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2"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3"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4"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5"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6"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7"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8"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499"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0"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1"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2"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3"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4"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5"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6"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7"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8"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09"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0"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1"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2"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3"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4"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5"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6"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7"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8"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19"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0"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1"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2"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3"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4"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5"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6"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7"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8"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29"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0"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1"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2"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3"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4"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5"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6"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7"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8"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39"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0"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1"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2"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3"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4"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5"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6"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7"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8"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49"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50"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51"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52"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53"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54"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6555"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grpSp>
      <p:sp>
        <p:nvSpPr>
          <p:cNvPr id="16413" name="Text Box 39" descr="Newsprint"/>
          <p:cNvSpPr txBox="1">
            <a:spLocks noChangeArrowheads="1"/>
          </p:cNvSpPr>
          <p:nvPr/>
        </p:nvSpPr>
        <p:spPr bwMode="auto">
          <a:xfrm>
            <a:off x="200965" y="169065"/>
            <a:ext cx="8915400" cy="954107"/>
          </a:xfrm>
          <a:prstGeom prst="rect">
            <a:avLst/>
          </a:prstGeom>
          <a:blipFill dpi="0" rotWithShape="1">
            <a:blip r:embed="rId5" cstate="print"/>
            <a:srcRect/>
            <a:tile tx="0" ty="0" sx="100000" sy="100000" flip="none" algn="tl"/>
          </a:blipFill>
          <a:ln>
            <a:noFill/>
          </a:ln>
          <a:effectLst>
            <a:prstShdw prst="shdw17" dist="17961" dir="2700000">
              <a:srgbClr val="959595"/>
            </a:prst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u="sng" smtClean="0">
                <a:latin typeface="Times New Roman" pitchFamily="18" charset="0"/>
                <a:cs typeface="Times New Roman" pitchFamily="18" charset="0"/>
              </a:rPr>
              <a:t>Câu 1: </a:t>
            </a:r>
            <a:r>
              <a:rPr lang="en-US" altLang="en-US" sz="2800" b="1" smtClean="0">
                <a:latin typeface="Times New Roman" pitchFamily="18" charset="0"/>
                <a:cs typeface="Times New Roman" pitchFamily="18" charset="0"/>
              </a:rPr>
              <a:t>Giá trị nào của m thì hàm số y </a:t>
            </a:r>
            <a:r>
              <a:rPr lang="en-US" altLang="en-US" sz="2800" b="1">
                <a:latin typeface="Times New Roman" pitchFamily="18" charset="0"/>
                <a:cs typeface="Times New Roman" pitchFamily="18" charset="0"/>
              </a:rPr>
              <a:t>= </a:t>
            </a:r>
            <a:r>
              <a:rPr lang="en-US" altLang="en-US" sz="2800" b="1" smtClean="0">
                <a:latin typeface="Times New Roman" pitchFamily="18" charset="0"/>
                <a:cs typeface="Times New Roman" pitchFamily="18" charset="0"/>
              </a:rPr>
              <a:t>mx – 0,5 là hàm số bậc nhất?</a:t>
            </a:r>
            <a:endParaRPr lang="en-US" altLang="en-US" sz="2800" b="1">
              <a:latin typeface="Times New Roman" pitchFamily="18" charset="0"/>
              <a:cs typeface="Times New Roman" pitchFamily="18" charset="0"/>
            </a:endParaRPr>
          </a:p>
        </p:txBody>
      </p:sp>
      <p:sp>
        <p:nvSpPr>
          <p:cNvPr id="16429" name="AutoShape 695">
            <a:hlinkClick r:id="rId6" action="ppaction://hlinksldjump" highlightClick="1"/>
          </p:cNvPr>
          <p:cNvSpPr>
            <a:spLocks noChangeArrowheads="1"/>
          </p:cNvSpPr>
          <p:nvPr/>
        </p:nvSpPr>
        <p:spPr bwMode="auto">
          <a:xfrm>
            <a:off x="4470400" y="6265267"/>
            <a:ext cx="431800" cy="431800"/>
          </a:xfrm>
          <a:prstGeom prst="actionButtonHome">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 name="Rectangle 1"/>
          <p:cNvSpPr/>
          <p:nvPr/>
        </p:nvSpPr>
        <p:spPr>
          <a:xfrm>
            <a:off x="0" y="1886273"/>
            <a:ext cx="5163966"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smtClean="0">
                <a:solidFill>
                  <a:srgbClr val="FF0000"/>
                </a:solidFill>
              </a:rPr>
              <a:t>Đáp án: m ≠0</a:t>
            </a:r>
            <a:endParaRPr lang="en-US" sz="4000">
              <a:solidFill>
                <a:srgbClr val="FF0000"/>
              </a:solidFill>
            </a:endParaRPr>
          </a:p>
        </p:txBody>
      </p:sp>
      <p:sp>
        <p:nvSpPr>
          <p:cNvPr id="695" name="Rectangle 694"/>
          <p:cNvSpPr/>
          <p:nvPr/>
        </p:nvSpPr>
        <p:spPr>
          <a:xfrm>
            <a:off x="-1" y="2996952"/>
            <a:ext cx="5163967"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smtClean="0">
                <a:solidFill>
                  <a:schemeClr val="tx1"/>
                </a:solidFill>
              </a:rPr>
              <a:t>Phần thưởng: cộng 1 điểm tốt</a:t>
            </a:r>
            <a:endParaRPr lang="en-US" sz="2800">
              <a:solidFill>
                <a:schemeClr val="tx1"/>
              </a:solidFill>
            </a:endParaRPr>
          </a:p>
        </p:txBody>
      </p:sp>
    </p:spTree>
    <p:extLst>
      <p:ext uri="{BB962C8B-B14F-4D97-AF65-F5344CB8AC3E}">
        <p14:creationId xmlns:p14="http://schemas.microsoft.com/office/powerpoint/2010/main" xmlns="" val="1911840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xit" presetSubtype="16" fill="hold" grpId="0" nodeType="clickEffect">
                                  <p:stCondLst>
                                    <p:cond delay="0"/>
                                  </p:stCondLst>
                                  <p:childTnLst>
                                    <p:animEffect transition="out" filter="box(in)">
                                      <p:cBhvr>
                                        <p:cTn id="6" dur="1000"/>
                                        <p:tgtEl>
                                          <p:spTgt spid="51224"/>
                                        </p:tgtEl>
                                      </p:cBhvr>
                                    </p:animEffect>
                                    <p:set>
                                      <p:cBhvr>
                                        <p:cTn id="7" dur="1" fill="hold">
                                          <p:stCondLst>
                                            <p:cond delay="999"/>
                                          </p:stCondLst>
                                        </p:cTn>
                                        <p:tgtEl>
                                          <p:spTgt spid="5122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8" fill="hold" nodeType="afterGroup">
                            <p:stCondLst>
                              <p:cond delay="1000"/>
                            </p:stCondLst>
                            <p:childTnLst>
                              <p:par>
                                <p:cTn id="9" presetID="4" presetClass="exit" presetSubtype="16" fill="hold" grpId="0" nodeType="afterEffect">
                                  <p:stCondLst>
                                    <p:cond delay="0"/>
                                  </p:stCondLst>
                                  <p:childTnLst>
                                    <p:animEffect transition="out" filter="box(in)">
                                      <p:cBhvr>
                                        <p:cTn id="10" dur="1000"/>
                                        <p:tgtEl>
                                          <p:spTgt spid="51223"/>
                                        </p:tgtEl>
                                      </p:cBhvr>
                                    </p:animEffect>
                                    <p:set>
                                      <p:cBhvr>
                                        <p:cTn id="11" dur="1" fill="hold">
                                          <p:stCondLst>
                                            <p:cond delay="999"/>
                                          </p:stCondLst>
                                        </p:cTn>
                                        <p:tgtEl>
                                          <p:spTgt spid="51223"/>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par>
                          <p:cTn id="12" fill="hold" nodeType="afterGroup">
                            <p:stCondLst>
                              <p:cond delay="2000"/>
                            </p:stCondLst>
                            <p:childTnLst>
                              <p:par>
                                <p:cTn id="13" presetID="4" presetClass="exit" presetSubtype="16" fill="hold" grpId="0" nodeType="afterEffect">
                                  <p:stCondLst>
                                    <p:cond delay="0"/>
                                  </p:stCondLst>
                                  <p:childTnLst>
                                    <p:animEffect transition="out" filter="box(in)">
                                      <p:cBhvr>
                                        <p:cTn id="14" dur="1000"/>
                                        <p:tgtEl>
                                          <p:spTgt spid="51222"/>
                                        </p:tgtEl>
                                      </p:cBhvr>
                                    </p:animEffect>
                                    <p:set>
                                      <p:cBhvr>
                                        <p:cTn id="15" dur="1" fill="hold">
                                          <p:stCondLst>
                                            <p:cond delay="999"/>
                                          </p:stCondLst>
                                        </p:cTn>
                                        <p:tgtEl>
                                          <p:spTgt spid="51222"/>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par>
                          <p:cTn id="16" fill="hold" nodeType="afterGroup">
                            <p:stCondLst>
                              <p:cond delay="3000"/>
                            </p:stCondLst>
                            <p:childTnLst>
                              <p:par>
                                <p:cTn id="17" presetID="4" presetClass="exit" presetSubtype="16" fill="hold" grpId="0" nodeType="afterEffect">
                                  <p:stCondLst>
                                    <p:cond delay="0"/>
                                  </p:stCondLst>
                                  <p:childTnLst>
                                    <p:animEffect transition="out" filter="box(in)">
                                      <p:cBhvr>
                                        <p:cTn id="18" dur="1000"/>
                                        <p:tgtEl>
                                          <p:spTgt spid="51221"/>
                                        </p:tgtEl>
                                      </p:cBhvr>
                                    </p:animEffect>
                                    <p:set>
                                      <p:cBhvr>
                                        <p:cTn id="19" dur="1" fill="hold">
                                          <p:stCondLst>
                                            <p:cond delay="999"/>
                                          </p:stCondLst>
                                        </p:cTn>
                                        <p:tgtEl>
                                          <p:spTgt spid="5122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20" fill="hold" nodeType="afterGroup">
                            <p:stCondLst>
                              <p:cond delay="4000"/>
                            </p:stCondLst>
                            <p:childTnLst>
                              <p:par>
                                <p:cTn id="21" presetID="4" presetClass="exit" presetSubtype="16" fill="hold" grpId="0" nodeType="afterEffect">
                                  <p:stCondLst>
                                    <p:cond delay="0"/>
                                  </p:stCondLst>
                                  <p:childTnLst>
                                    <p:animEffect transition="out" filter="box(in)">
                                      <p:cBhvr>
                                        <p:cTn id="22" dur="1000"/>
                                        <p:tgtEl>
                                          <p:spTgt spid="51220"/>
                                        </p:tgtEl>
                                      </p:cBhvr>
                                    </p:animEffect>
                                    <p:set>
                                      <p:cBhvr>
                                        <p:cTn id="23" dur="1" fill="hold">
                                          <p:stCondLst>
                                            <p:cond delay="999"/>
                                          </p:stCondLst>
                                        </p:cTn>
                                        <p:tgtEl>
                                          <p:spTgt spid="51220"/>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par>
                          <p:cTn id="24" fill="hold" nodeType="afterGroup">
                            <p:stCondLst>
                              <p:cond delay="5000"/>
                            </p:stCondLst>
                            <p:childTnLst>
                              <p:par>
                                <p:cTn id="25" presetID="4" presetClass="exit" presetSubtype="16" fill="hold" grpId="0" nodeType="afterEffect">
                                  <p:stCondLst>
                                    <p:cond delay="0"/>
                                  </p:stCondLst>
                                  <p:childTnLst>
                                    <p:animEffect transition="out" filter="box(in)">
                                      <p:cBhvr>
                                        <p:cTn id="26" dur="1000"/>
                                        <p:tgtEl>
                                          <p:spTgt spid="51219"/>
                                        </p:tgtEl>
                                      </p:cBhvr>
                                    </p:animEffect>
                                    <p:set>
                                      <p:cBhvr>
                                        <p:cTn id="27" dur="1" fill="hold">
                                          <p:stCondLst>
                                            <p:cond delay="999"/>
                                          </p:stCondLst>
                                        </p:cTn>
                                        <p:tgtEl>
                                          <p:spTgt spid="5121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par>
                          <p:cTn id="28" fill="hold" nodeType="afterGroup">
                            <p:stCondLst>
                              <p:cond delay="6000"/>
                            </p:stCondLst>
                            <p:childTnLst>
                              <p:par>
                                <p:cTn id="29" presetID="4" presetClass="exit" presetSubtype="16" fill="hold" grpId="0" nodeType="afterEffect">
                                  <p:stCondLst>
                                    <p:cond delay="0"/>
                                  </p:stCondLst>
                                  <p:childTnLst>
                                    <p:animEffect transition="out" filter="box(in)">
                                      <p:cBhvr>
                                        <p:cTn id="30" dur="1000"/>
                                        <p:tgtEl>
                                          <p:spTgt spid="51218"/>
                                        </p:tgtEl>
                                      </p:cBhvr>
                                    </p:animEffect>
                                    <p:set>
                                      <p:cBhvr>
                                        <p:cTn id="31" dur="1" fill="hold">
                                          <p:stCondLst>
                                            <p:cond delay="999"/>
                                          </p:stCondLst>
                                        </p:cTn>
                                        <p:tgtEl>
                                          <p:spTgt spid="5121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2" fill="hold" nodeType="afterGroup">
                            <p:stCondLst>
                              <p:cond delay="7000"/>
                            </p:stCondLst>
                            <p:childTnLst>
                              <p:par>
                                <p:cTn id="33" presetID="4" presetClass="exit" presetSubtype="16" fill="hold" grpId="0" nodeType="afterEffect">
                                  <p:stCondLst>
                                    <p:cond delay="0"/>
                                  </p:stCondLst>
                                  <p:childTnLst>
                                    <p:animEffect transition="out" filter="box(in)">
                                      <p:cBhvr>
                                        <p:cTn id="34" dur="1000"/>
                                        <p:tgtEl>
                                          <p:spTgt spid="51217"/>
                                        </p:tgtEl>
                                      </p:cBhvr>
                                    </p:animEffect>
                                    <p:set>
                                      <p:cBhvr>
                                        <p:cTn id="35" dur="1" fill="hold">
                                          <p:stCondLst>
                                            <p:cond delay="999"/>
                                          </p:stCondLst>
                                        </p:cTn>
                                        <p:tgtEl>
                                          <p:spTgt spid="51217"/>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par>
                          <p:cTn id="36" fill="hold" nodeType="afterGroup">
                            <p:stCondLst>
                              <p:cond delay="8000"/>
                            </p:stCondLst>
                            <p:childTnLst>
                              <p:par>
                                <p:cTn id="37" presetID="4" presetClass="exit" presetSubtype="16" fill="hold" grpId="0" nodeType="afterEffect">
                                  <p:stCondLst>
                                    <p:cond delay="0"/>
                                  </p:stCondLst>
                                  <p:childTnLst>
                                    <p:animEffect transition="out" filter="box(in)">
                                      <p:cBhvr>
                                        <p:cTn id="38" dur="1000"/>
                                        <p:tgtEl>
                                          <p:spTgt spid="51216"/>
                                        </p:tgtEl>
                                      </p:cBhvr>
                                    </p:animEffect>
                                    <p:set>
                                      <p:cBhvr>
                                        <p:cTn id="39" dur="1" fill="hold">
                                          <p:stCondLst>
                                            <p:cond delay="999"/>
                                          </p:stCondLst>
                                        </p:cTn>
                                        <p:tgtEl>
                                          <p:spTgt spid="512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par>
                          <p:cTn id="40" fill="hold" nodeType="afterGroup">
                            <p:stCondLst>
                              <p:cond delay="9000"/>
                            </p:stCondLst>
                            <p:childTnLst>
                              <p:par>
                                <p:cTn id="41" presetID="4" presetClass="exit" presetSubtype="16" fill="hold" grpId="0" nodeType="afterEffect">
                                  <p:stCondLst>
                                    <p:cond delay="0"/>
                                  </p:stCondLst>
                                  <p:childTnLst>
                                    <p:animEffect transition="out" filter="box(in)">
                                      <p:cBhvr>
                                        <p:cTn id="42" dur="1000"/>
                                        <p:tgtEl>
                                          <p:spTgt spid="51215"/>
                                        </p:tgtEl>
                                      </p:cBhvr>
                                    </p:animEffect>
                                    <p:set>
                                      <p:cBhvr>
                                        <p:cTn id="43" dur="1" fill="hold">
                                          <p:stCondLst>
                                            <p:cond delay="999"/>
                                          </p:stCondLst>
                                        </p:cTn>
                                        <p:tgtEl>
                                          <p:spTgt spid="5121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4" fill="hold" nodeType="afterGroup">
                            <p:stCondLst>
                              <p:cond delay="10000"/>
                            </p:stCondLst>
                            <p:childTnLst>
                              <p:par>
                                <p:cTn id="45" presetID="23" presetClass="entr" presetSubtype="16" fill="hold" grpId="0" nodeType="afterEffect">
                                  <p:stCondLst>
                                    <p:cond delay="0"/>
                                  </p:stCondLst>
                                  <p:childTnLst>
                                    <p:set>
                                      <p:cBhvr>
                                        <p:cTn id="46" dur="1" fill="hold">
                                          <p:stCondLst>
                                            <p:cond delay="0"/>
                                          </p:stCondLst>
                                        </p:cTn>
                                        <p:tgtEl>
                                          <p:spTgt spid="51214"/>
                                        </p:tgtEl>
                                        <p:attrNameLst>
                                          <p:attrName>style.visibility</p:attrName>
                                        </p:attrNameLst>
                                      </p:cBhvr>
                                      <p:to>
                                        <p:strVal val="visible"/>
                                      </p:to>
                                    </p:set>
                                    <p:anim calcmode="lin" valueType="num">
                                      <p:cBhvr>
                                        <p:cTn id="47" dur="500" fill="hold"/>
                                        <p:tgtEl>
                                          <p:spTgt spid="51214"/>
                                        </p:tgtEl>
                                        <p:attrNameLst>
                                          <p:attrName>ppt_w</p:attrName>
                                        </p:attrNameLst>
                                      </p:cBhvr>
                                      <p:tavLst>
                                        <p:tav tm="0">
                                          <p:val>
                                            <p:fltVal val="0"/>
                                          </p:val>
                                        </p:tav>
                                        <p:tav tm="100000">
                                          <p:val>
                                            <p:strVal val="#ppt_w"/>
                                          </p:val>
                                        </p:tav>
                                      </p:tavLst>
                                    </p:anim>
                                    <p:anim calcmode="lin" valueType="num">
                                      <p:cBhvr>
                                        <p:cTn id="48" dur="500" fill="hold"/>
                                        <p:tgtEl>
                                          <p:spTgt spid="512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inVertical)">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695"/>
                                        </p:tgtEl>
                                        <p:attrNameLst>
                                          <p:attrName>style.visibility</p:attrName>
                                        </p:attrNameLst>
                                      </p:cBhvr>
                                      <p:to>
                                        <p:strVal val="visible"/>
                                      </p:to>
                                    </p:set>
                                    <p:animEffect transition="in" filter="barn(inVertical)">
                                      <p:cBhvr>
                                        <p:cTn id="58" dur="500"/>
                                        <p:tgtEl>
                                          <p:spTgt spid="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animBg="1"/>
      <p:bldP spid="51215" grpId="0" animBg="1"/>
      <p:bldP spid="51216" grpId="0" animBg="1"/>
      <p:bldP spid="51217" grpId="0" animBg="1"/>
      <p:bldP spid="51218" grpId="0" animBg="1"/>
      <p:bldP spid="51219" grpId="0" animBg="1"/>
      <p:bldP spid="51220" grpId="0" animBg="1"/>
      <p:bldP spid="51221" grpId="0" animBg="1"/>
      <p:bldP spid="51222" grpId="0" animBg="1"/>
      <p:bldP spid="51223" grpId="0" animBg="1"/>
      <p:bldP spid="51224" grpId="0" animBg="1"/>
      <p:bldP spid="2" grpId="0" animBg="1"/>
      <p:bldP spid="6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34" name="Group 42"/>
          <p:cNvGrpSpPr>
            <a:grpSpLocks noChangeAspect="1"/>
          </p:cNvGrpSpPr>
          <p:nvPr/>
        </p:nvGrpSpPr>
        <p:grpSpPr bwMode="auto">
          <a:xfrm rot="10800000" flipH="1">
            <a:off x="0" y="5695950"/>
            <a:ext cx="1219200" cy="1162050"/>
            <a:chOff x="1008" y="1127"/>
            <a:chExt cx="2064" cy="2059"/>
          </a:xfrm>
        </p:grpSpPr>
        <p:sp>
          <p:nvSpPr>
            <p:cNvPr id="17780"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17781" name="Group 44"/>
            <p:cNvGrpSpPr>
              <a:grpSpLocks/>
            </p:cNvGrpSpPr>
            <p:nvPr/>
          </p:nvGrpSpPr>
          <p:grpSpPr bwMode="auto">
            <a:xfrm>
              <a:off x="1033" y="1136"/>
              <a:ext cx="2038" cy="1706"/>
              <a:chOff x="1033" y="1136"/>
              <a:chExt cx="2038" cy="1706"/>
            </a:xfrm>
          </p:grpSpPr>
          <p:sp>
            <p:nvSpPr>
              <p:cNvPr id="17902"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03"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04"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05"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06"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07"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08"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09"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0"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1"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2"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3"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4"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5"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6"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7"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8"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19"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0"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1"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2"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3"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4"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5"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6"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7"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8"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29"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0"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1"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2"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3"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4"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5"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6"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7"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8"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39"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0"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1"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2"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3"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4"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5"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6"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7"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8"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49"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0"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1"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2"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3"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4"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5"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6"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7"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8"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59"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0"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1"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2"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3"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4"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5"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6"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7"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8"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69"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0"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1"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2"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3"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4"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5"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6"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7"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8"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79"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0"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1"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2"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3"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4"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5"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6"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7"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8"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89"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0"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1"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2"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3"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4"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5"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6"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7"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8"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99"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0"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1"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2"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3"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4"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5"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6"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7"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8"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09"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0"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1"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2"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3"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4"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5"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6"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7"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8"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19"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0"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1"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2"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3"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4"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5"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6"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7"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8"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29"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0"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1"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2"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3"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4"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5"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6"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7"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8"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39"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0"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1"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2"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3"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4"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5"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6"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7"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8"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49"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0"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1"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2"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3"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4"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5"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6"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7"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8"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59"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0"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1"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2"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3"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4"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5"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6"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7"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8"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69"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0"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1"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2"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3"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4"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5"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6"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7"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8"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79"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0"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1"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2"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3"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4"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5"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6"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7"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8"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89"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0"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1"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2"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3"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4"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5"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6"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7"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8"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099"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100"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101"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grpSp>
        <p:sp>
          <p:nvSpPr>
            <p:cNvPr id="17782"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83"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84"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85"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86"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87"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88"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89"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0"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1"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2"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3"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4"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5"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6"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7"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8"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799"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0"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1"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2"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3"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4"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5"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6"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7"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8"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09"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0"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1"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2"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3"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4"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5"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6"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7"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8"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19"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0"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1"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2"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3"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4"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5"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6"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7"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8"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29"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0"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1"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2"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3"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4"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5"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6"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7"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8"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39"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0"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1"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2"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3"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4"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5"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6"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7"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8"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49"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0"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1"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2"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3"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4"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5"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6"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7"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8"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59"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0"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1"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2"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3"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4"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5"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6"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7"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8"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69"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0"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1"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2"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3"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4"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5"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6"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7"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8"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79"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0"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1"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2"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3"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4"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5"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6"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7"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8"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89"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0"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1"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2"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3"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4"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5"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6"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7"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8"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899"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00"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7901"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grpSp>
      <p:grpSp>
        <p:nvGrpSpPr>
          <p:cNvPr id="17435" name="Group 42"/>
          <p:cNvGrpSpPr>
            <a:grpSpLocks noChangeAspect="1"/>
          </p:cNvGrpSpPr>
          <p:nvPr/>
        </p:nvGrpSpPr>
        <p:grpSpPr bwMode="auto">
          <a:xfrm rot="5400000" flipH="1">
            <a:off x="8027194" y="5741194"/>
            <a:ext cx="1143000" cy="1090612"/>
            <a:chOff x="1008" y="1127"/>
            <a:chExt cx="2064" cy="2059"/>
          </a:xfrm>
        </p:grpSpPr>
        <p:sp>
          <p:nvSpPr>
            <p:cNvPr id="17458"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17459" name="Group 44"/>
            <p:cNvGrpSpPr>
              <a:grpSpLocks/>
            </p:cNvGrpSpPr>
            <p:nvPr/>
          </p:nvGrpSpPr>
          <p:grpSpPr bwMode="auto">
            <a:xfrm>
              <a:off x="1033" y="1136"/>
              <a:ext cx="2038" cy="1706"/>
              <a:chOff x="1033" y="1136"/>
              <a:chExt cx="2038" cy="1706"/>
            </a:xfrm>
          </p:grpSpPr>
          <p:sp>
            <p:nvSpPr>
              <p:cNvPr id="17580"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81"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82"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83"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84"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85"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86"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87"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88"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89"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0"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1"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2"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3"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4"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5"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6"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7"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8"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99"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0"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1"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2"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3"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4"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5"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6"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7"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8"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09"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0"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1"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2"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3"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4"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5"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6"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7"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8"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19"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0"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1"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2"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3"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4"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5"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6"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7"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8"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29"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0"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1"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2"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3"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4"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5"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6"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7"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8"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39"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0"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1"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2"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3"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4"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5"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6"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7"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8"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49"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0"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1"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2"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3"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4"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5"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6"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7"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8"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59"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0"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1"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2"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3"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4"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5"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6"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7"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8"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69"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0"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1"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2"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3"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4"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5"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6"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7"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8"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79"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0"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1"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2"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3"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4"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5"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6"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7"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8"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89"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0"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1"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2"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3"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4"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5"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6"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7"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8"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699"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0"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1"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2"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3"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4"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5"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6"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7"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8"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09"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0"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1"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2"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3"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4"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5"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6"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7"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8"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19"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0"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1"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2"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3"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4"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5"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6"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7"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8"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29"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0"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1"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2"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3"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4"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5"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6"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7"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8"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39"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0"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1"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2"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3"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4"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5"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6"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7"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8"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49"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0"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1"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2"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3"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4"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5"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6"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7"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8"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59"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0"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1"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2"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3"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4"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5"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6"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7"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8"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69"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0"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1"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2"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3"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4"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5"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6"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7"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8"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779"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grpSp>
        <p:sp>
          <p:nvSpPr>
            <p:cNvPr id="17460"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61"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62"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63"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64"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65"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66"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67"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68"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69"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0"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1"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2"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3"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4"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5"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6"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7"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8"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79"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0"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1"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2"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3"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4"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5"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6"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7"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8"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89"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0"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1"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2"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3"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4"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5"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6"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7"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8"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499"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0"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1"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2"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3"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4"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5"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6"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7"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8"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09"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0"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1"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2"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3"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4"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5"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6"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7"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8"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19"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0"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1"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2"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3"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4"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5"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6"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7"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8"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29"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0"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1"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2"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3"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4"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5"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6"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7"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8"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39"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0"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1"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2"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3"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4"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5"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6"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7"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8"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49"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0"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1"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2"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3"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4"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5"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6"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7"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8"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59"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0"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1"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2"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3"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4"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5"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6"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7"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8"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69"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0"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1"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2"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3"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4"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5"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6"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7"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8"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7579"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grpSp>
      <p:sp>
        <p:nvSpPr>
          <p:cNvPr id="17437" name="Text Box 39" descr="Newsprint"/>
          <p:cNvSpPr txBox="1">
            <a:spLocks noChangeArrowheads="1"/>
          </p:cNvSpPr>
          <p:nvPr/>
        </p:nvSpPr>
        <p:spPr bwMode="auto">
          <a:xfrm>
            <a:off x="-7108" y="24245"/>
            <a:ext cx="8915400" cy="1169551"/>
          </a:xfrm>
          <a:prstGeom prst="rect">
            <a:avLst/>
          </a:prstGeom>
          <a:blipFill dpi="0" rotWithShape="1">
            <a:blip r:embed="rId5" cstate="print"/>
            <a:srcRect/>
            <a:tile tx="0" ty="0" sx="100000" sy="100000" flip="none" algn="tl"/>
          </a:blipFill>
          <a:ln>
            <a:noFill/>
          </a:ln>
          <a:effectLst>
            <a:prstShdw prst="shdw17" dist="17961" dir="2700000">
              <a:srgbClr val="959595"/>
            </a:prst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u="sng" smtClean="0">
                <a:latin typeface="Times New Roman" pitchFamily="18" charset="0"/>
                <a:cs typeface="Times New Roman" pitchFamily="18" charset="0"/>
              </a:rPr>
              <a:t>Câu 2</a:t>
            </a:r>
            <a:r>
              <a:rPr lang="en-US" altLang="en-US" sz="2800" b="1" smtClean="0">
                <a:latin typeface="Times New Roman" pitchFamily="18" charset="0"/>
                <a:cs typeface="Times New Roman" pitchFamily="18" charset="0"/>
              </a:rPr>
              <a:t>: Giá trị nào của m để hàm số bậc nhất </a:t>
            </a:r>
          </a:p>
          <a:p>
            <a:pPr algn="ctr" eaLnBrk="1" hangingPunct="1">
              <a:spcBef>
                <a:spcPct val="50000"/>
              </a:spcBef>
            </a:pPr>
            <a:r>
              <a:rPr lang="en-US" altLang="en-US" sz="2800" b="1" smtClean="0">
                <a:latin typeface="Times New Roman" pitchFamily="18" charset="0"/>
                <a:cs typeface="Times New Roman" pitchFamily="18" charset="0"/>
              </a:rPr>
              <a:t>y = (m – 2)x + 3 đồng biến trên R?</a:t>
            </a:r>
            <a:endParaRPr lang="en-US" altLang="en-US" sz="2800" b="1">
              <a:latin typeface="Times New Roman" pitchFamily="18" charset="0"/>
              <a:cs typeface="Times New Roman" pitchFamily="18" charset="0"/>
            </a:endParaRPr>
          </a:p>
        </p:txBody>
      </p:sp>
      <p:sp>
        <p:nvSpPr>
          <p:cNvPr id="17449" name="AutoShape 693">
            <a:hlinkClick r:id="rId6" action="ppaction://hlinksldjump" highlightClick="1"/>
          </p:cNvPr>
          <p:cNvSpPr>
            <a:spLocks noChangeArrowheads="1"/>
          </p:cNvSpPr>
          <p:nvPr/>
        </p:nvSpPr>
        <p:spPr bwMode="auto">
          <a:xfrm>
            <a:off x="5004048" y="6195827"/>
            <a:ext cx="431800" cy="431800"/>
          </a:xfrm>
          <a:prstGeom prst="actionButtonHome">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94" name="Text Box 25"/>
          <p:cNvSpPr txBox="1">
            <a:spLocks noChangeArrowheads="1"/>
          </p:cNvSpPr>
          <p:nvPr/>
        </p:nvSpPr>
        <p:spPr bwMode="auto">
          <a:xfrm>
            <a:off x="1254125" y="1879600"/>
            <a:ext cx="2063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vi-VN">
              <a:latin typeface=".VnTime" pitchFamily="34" charset="0"/>
              <a:cs typeface="Times New Roman" pitchFamily="18" charset="0"/>
            </a:endParaRPr>
          </a:p>
        </p:txBody>
      </p:sp>
      <p:sp>
        <p:nvSpPr>
          <p:cNvPr id="695" name="Rectangle 694"/>
          <p:cNvSpPr/>
          <p:nvPr/>
        </p:nvSpPr>
        <p:spPr>
          <a:xfrm>
            <a:off x="0" y="1886273"/>
            <a:ext cx="5163966"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smtClean="0">
                <a:solidFill>
                  <a:srgbClr val="FF0000"/>
                </a:solidFill>
              </a:rPr>
              <a:t>Đáp án: m &gt;2</a:t>
            </a:r>
            <a:endParaRPr lang="en-US" sz="4000">
              <a:solidFill>
                <a:srgbClr val="FF0000"/>
              </a:solidFill>
            </a:endParaRPr>
          </a:p>
        </p:txBody>
      </p:sp>
      <p:sp>
        <p:nvSpPr>
          <p:cNvPr id="696" name="Rectangle 695"/>
          <p:cNvSpPr/>
          <p:nvPr/>
        </p:nvSpPr>
        <p:spPr>
          <a:xfrm>
            <a:off x="-1" y="2996952"/>
            <a:ext cx="5163967"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smtClean="0">
                <a:solidFill>
                  <a:schemeClr val="tx1"/>
                </a:solidFill>
              </a:rPr>
              <a:t>Phần thưởng: 1 đồ dùng học tập</a:t>
            </a:r>
            <a:endParaRPr lang="en-US" sz="2800">
              <a:solidFill>
                <a:schemeClr val="tx1"/>
              </a:solidFill>
            </a:endParaRPr>
          </a:p>
        </p:txBody>
      </p:sp>
      <p:sp>
        <p:nvSpPr>
          <p:cNvPr id="697" name="Oval 2"/>
          <p:cNvSpPr>
            <a:spLocks noChangeArrowheads="1"/>
          </p:cNvSpPr>
          <p:nvPr/>
        </p:nvSpPr>
        <p:spPr bwMode="auto">
          <a:xfrm rot="-933412">
            <a:off x="6992938" y="4267200"/>
            <a:ext cx="431800" cy="352425"/>
          </a:xfrm>
          <a:prstGeom prst="ellipse">
            <a:avLst/>
          </a:prstGeom>
          <a:gradFill rotWithShape="1">
            <a:gsLst>
              <a:gs pos="0">
                <a:srgbClr val="007400"/>
              </a:gs>
              <a:gs pos="50000">
                <a:srgbClr val="009900"/>
              </a:gs>
              <a:gs pos="100000">
                <a:srgbClr val="007400"/>
              </a:gs>
            </a:gsLst>
            <a:lin ang="0" scaled="1"/>
          </a:gradFill>
          <a:ln w="9525">
            <a:solidFill>
              <a:srgbClr val="009900"/>
            </a:solidFill>
            <a:round/>
            <a:headEnd/>
            <a:tailEnd/>
          </a:ln>
        </p:spPr>
        <p:txBody>
          <a:bodyPr wrap="none" anchor="ctr"/>
          <a:lstStyle/>
          <a:p>
            <a:pPr algn="ctr"/>
            <a:endParaRPr lang="vi-VN">
              <a:latin typeface="Calibri" pitchFamily="34" charset="0"/>
              <a:cs typeface="Times New Roman" pitchFamily="18" charset="0"/>
            </a:endParaRPr>
          </a:p>
        </p:txBody>
      </p:sp>
      <p:sp>
        <p:nvSpPr>
          <p:cNvPr id="698" name="Oval 3"/>
          <p:cNvSpPr>
            <a:spLocks noChangeArrowheads="1"/>
          </p:cNvSpPr>
          <p:nvPr/>
        </p:nvSpPr>
        <p:spPr bwMode="auto">
          <a:xfrm>
            <a:off x="6945313" y="6376988"/>
            <a:ext cx="1676400" cy="176212"/>
          </a:xfrm>
          <a:prstGeom prst="ellipse">
            <a:avLst/>
          </a:prstGeom>
          <a:gradFill rotWithShape="1">
            <a:gsLst>
              <a:gs pos="0">
                <a:srgbClr val="008000"/>
              </a:gs>
              <a:gs pos="50000">
                <a:srgbClr val="000000"/>
              </a:gs>
              <a:gs pos="100000">
                <a:srgbClr val="008000"/>
              </a:gs>
            </a:gsLst>
            <a:lin ang="5400000" scaled="1"/>
          </a:gradFill>
          <a:ln w="9525">
            <a:solidFill>
              <a:srgbClr val="008000"/>
            </a:solidFill>
            <a:round/>
            <a:headEnd/>
            <a:tailEnd/>
          </a:ln>
        </p:spPr>
        <p:txBody>
          <a:bodyPr wrap="none" anchor="ctr"/>
          <a:lstStyle/>
          <a:p>
            <a:pPr algn="ctr"/>
            <a:endParaRPr lang="vi-VN">
              <a:latin typeface="Calibri" pitchFamily="34" charset="0"/>
              <a:cs typeface="Times New Roman" pitchFamily="18" charset="0"/>
            </a:endParaRPr>
          </a:p>
        </p:txBody>
      </p:sp>
      <p:sp>
        <p:nvSpPr>
          <p:cNvPr id="699" name="Oval 4"/>
          <p:cNvSpPr>
            <a:spLocks noChangeArrowheads="1"/>
          </p:cNvSpPr>
          <p:nvPr/>
        </p:nvSpPr>
        <p:spPr bwMode="auto">
          <a:xfrm rot="546664">
            <a:off x="8094663" y="4267200"/>
            <a:ext cx="431800" cy="352425"/>
          </a:xfrm>
          <a:prstGeom prst="ellipse">
            <a:avLst/>
          </a:prstGeom>
          <a:gradFill rotWithShape="1">
            <a:gsLst>
              <a:gs pos="0">
                <a:srgbClr val="007400"/>
              </a:gs>
              <a:gs pos="50000">
                <a:srgbClr val="009900"/>
              </a:gs>
              <a:gs pos="100000">
                <a:srgbClr val="007400"/>
              </a:gs>
            </a:gsLst>
            <a:lin ang="0" scaled="1"/>
          </a:gradFill>
          <a:ln w="9525">
            <a:solidFill>
              <a:srgbClr val="009900"/>
            </a:solidFill>
            <a:round/>
            <a:headEnd/>
            <a:tailEnd/>
          </a:ln>
        </p:spPr>
        <p:txBody>
          <a:bodyPr wrap="none" anchor="ctr"/>
          <a:lstStyle/>
          <a:p>
            <a:pPr algn="ctr"/>
            <a:endParaRPr lang="vi-VN">
              <a:latin typeface="Calibri" pitchFamily="34" charset="0"/>
              <a:cs typeface="Times New Roman" pitchFamily="18" charset="0"/>
            </a:endParaRPr>
          </a:p>
        </p:txBody>
      </p:sp>
      <p:sp>
        <p:nvSpPr>
          <p:cNvPr id="700" name="Oval 7"/>
          <p:cNvSpPr>
            <a:spLocks noChangeArrowheads="1"/>
          </p:cNvSpPr>
          <p:nvPr/>
        </p:nvSpPr>
        <p:spPr bwMode="gray">
          <a:xfrm>
            <a:off x="6843713" y="4519613"/>
            <a:ext cx="1857375" cy="182403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p>
            <a:pPr algn="ctr"/>
            <a:endParaRPr lang="vi-VN">
              <a:latin typeface="Calibri" pitchFamily="34" charset="0"/>
              <a:cs typeface="Times New Roman" pitchFamily="18" charset="0"/>
            </a:endParaRPr>
          </a:p>
        </p:txBody>
      </p:sp>
      <p:sp>
        <p:nvSpPr>
          <p:cNvPr id="701" name="Oval 9"/>
          <p:cNvSpPr>
            <a:spLocks noChangeArrowheads="1"/>
          </p:cNvSpPr>
          <p:nvPr/>
        </p:nvSpPr>
        <p:spPr bwMode="gray">
          <a:xfrm>
            <a:off x="6945313" y="4613275"/>
            <a:ext cx="1668462" cy="1636713"/>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p>
            <a:pPr algn="ctr"/>
            <a:endParaRPr lang="vi-VN">
              <a:latin typeface="Calibri" pitchFamily="34" charset="0"/>
              <a:cs typeface="Times New Roman" pitchFamily="18" charset="0"/>
            </a:endParaRPr>
          </a:p>
        </p:txBody>
      </p:sp>
      <p:sp>
        <p:nvSpPr>
          <p:cNvPr id="702" name="Oval 10"/>
          <p:cNvSpPr>
            <a:spLocks noChangeArrowheads="1"/>
          </p:cNvSpPr>
          <p:nvPr/>
        </p:nvSpPr>
        <p:spPr bwMode="gray">
          <a:xfrm>
            <a:off x="6972300" y="4640263"/>
            <a:ext cx="1617663" cy="1585912"/>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703" name="Oval 11"/>
          <p:cNvSpPr>
            <a:spLocks noChangeArrowheads="1"/>
          </p:cNvSpPr>
          <p:nvPr/>
        </p:nvSpPr>
        <p:spPr bwMode="gray">
          <a:xfrm>
            <a:off x="6992938" y="4648200"/>
            <a:ext cx="1576387" cy="1546225"/>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704" name="Oval 12"/>
          <p:cNvSpPr>
            <a:spLocks noChangeArrowheads="1"/>
          </p:cNvSpPr>
          <p:nvPr/>
        </p:nvSpPr>
        <p:spPr bwMode="gray">
          <a:xfrm>
            <a:off x="7010400" y="4664075"/>
            <a:ext cx="1500188" cy="144462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705" name="Oval 13"/>
          <p:cNvSpPr>
            <a:spLocks noChangeArrowheads="1"/>
          </p:cNvSpPr>
          <p:nvPr/>
        </p:nvSpPr>
        <p:spPr bwMode="gray">
          <a:xfrm>
            <a:off x="7096125" y="4705350"/>
            <a:ext cx="1335088" cy="117316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706" name="Oval 14"/>
          <p:cNvSpPr>
            <a:spLocks noChangeArrowheads="1"/>
          </p:cNvSpPr>
          <p:nvPr/>
        </p:nvSpPr>
        <p:spPr bwMode="auto">
          <a:xfrm>
            <a:off x="6986588"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4800">
                <a:solidFill>
                  <a:srgbClr val="FF3300"/>
                </a:solidFill>
                <a:latin typeface="Chiller" pitchFamily="82" charset="0"/>
                <a:cs typeface="Times New Roman" pitchFamily="18" charset="0"/>
              </a:rPr>
              <a:t>Hết giờ</a:t>
            </a:r>
          </a:p>
        </p:txBody>
      </p:sp>
      <p:sp>
        <p:nvSpPr>
          <p:cNvPr id="707" name="Oval 15"/>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1</a:t>
            </a:r>
          </a:p>
        </p:txBody>
      </p:sp>
      <p:sp>
        <p:nvSpPr>
          <p:cNvPr id="708" name="Oval 16"/>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2</a:t>
            </a:r>
          </a:p>
        </p:txBody>
      </p:sp>
      <p:sp>
        <p:nvSpPr>
          <p:cNvPr id="709" name="Oval 17"/>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3</a:t>
            </a:r>
          </a:p>
        </p:txBody>
      </p:sp>
      <p:sp>
        <p:nvSpPr>
          <p:cNvPr id="710" name="Oval 18"/>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4</a:t>
            </a:r>
          </a:p>
        </p:txBody>
      </p:sp>
      <p:sp>
        <p:nvSpPr>
          <p:cNvPr id="711" name="Oval 19"/>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5</a:t>
            </a:r>
          </a:p>
        </p:txBody>
      </p:sp>
      <p:sp>
        <p:nvSpPr>
          <p:cNvPr id="712" name="Oval 20"/>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6</a:t>
            </a:r>
          </a:p>
        </p:txBody>
      </p:sp>
      <p:sp>
        <p:nvSpPr>
          <p:cNvPr id="713" name="Oval 21"/>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7</a:t>
            </a:r>
          </a:p>
        </p:txBody>
      </p:sp>
      <p:sp>
        <p:nvSpPr>
          <p:cNvPr id="714" name="Oval 22"/>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8</a:t>
            </a:r>
          </a:p>
        </p:txBody>
      </p:sp>
      <p:sp>
        <p:nvSpPr>
          <p:cNvPr id="715" name="Oval 23"/>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9</a:t>
            </a:r>
          </a:p>
        </p:txBody>
      </p:sp>
      <p:sp>
        <p:nvSpPr>
          <p:cNvPr id="716" name="Oval 24"/>
          <p:cNvSpPr>
            <a:spLocks noChangeArrowheads="1"/>
          </p:cNvSpPr>
          <p:nvPr/>
        </p:nvSpPr>
        <p:spPr bwMode="auto">
          <a:xfrm>
            <a:off x="7000875" y="4643438"/>
            <a:ext cx="1628775" cy="1627187"/>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10</a:t>
            </a:r>
          </a:p>
        </p:txBody>
      </p:sp>
    </p:spTree>
    <p:extLst>
      <p:ext uri="{BB962C8B-B14F-4D97-AF65-F5344CB8AC3E}">
        <p14:creationId xmlns:p14="http://schemas.microsoft.com/office/powerpoint/2010/main" xmlns="" val="1013846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716"/>
                                        </p:tgtEl>
                                      </p:cBhvr>
                                    </p:animEffect>
                                    <p:set>
                                      <p:cBhvr>
                                        <p:cTn id="7" dur="1" fill="hold">
                                          <p:stCondLst>
                                            <p:cond delay="999"/>
                                          </p:stCondLst>
                                        </p:cTn>
                                        <p:tgtEl>
                                          <p:spTgt spid="7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8" fill="hold">
                            <p:stCondLst>
                              <p:cond delay="1000"/>
                            </p:stCondLst>
                            <p:childTnLst>
                              <p:par>
                                <p:cTn id="9" presetID="4" presetClass="exit" presetSubtype="16" fill="hold" grpId="0" nodeType="afterEffect">
                                  <p:stCondLst>
                                    <p:cond delay="0"/>
                                  </p:stCondLst>
                                  <p:childTnLst>
                                    <p:animEffect transition="out" filter="box(in)">
                                      <p:cBhvr>
                                        <p:cTn id="10" dur="1000"/>
                                        <p:tgtEl>
                                          <p:spTgt spid="715"/>
                                        </p:tgtEl>
                                      </p:cBhvr>
                                    </p:animEffect>
                                    <p:set>
                                      <p:cBhvr>
                                        <p:cTn id="11" dur="1" fill="hold">
                                          <p:stCondLst>
                                            <p:cond delay="999"/>
                                          </p:stCondLst>
                                        </p:cTn>
                                        <p:tgtEl>
                                          <p:spTgt spid="715"/>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par>
                          <p:cTn id="12" fill="hold">
                            <p:stCondLst>
                              <p:cond delay="2000"/>
                            </p:stCondLst>
                            <p:childTnLst>
                              <p:par>
                                <p:cTn id="13" presetID="4" presetClass="exit" presetSubtype="16" fill="hold" grpId="0" nodeType="afterEffect">
                                  <p:stCondLst>
                                    <p:cond delay="0"/>
                                  </p:stCondLst>
                                  <p:childTnLst>
                                    <p:animEffect transition="out" filter="box(in)">
                                      <p:cBhvr>
                                        <p:cTn id="14" dur="1000"/>
                                        <p:tgtEl>
                                          <p:spTgt spid="714"/>
                                        </p:tgtEl>
                                      </p:cBhvr>
                                    </p:animEffect>
                                    <p:set>
                                      <p:cBhvr>
                                        <p:cTn id="15" dur="1" fill="hold">
                                          <p:stCondLst>
                                            <p:cond delay="999"/>
                                          </p:stCondLst>
                                        </p:cTn>
                                        <p:tgtEl>
                                          <p:spTgt spid="714"/>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par>
                          <p:cTn id="16" fill="hold">
                            <p:stCondLst>
                              <p:cond delay="3000"/>
                            </p:stCondLst>
                            <p:childTnLst>
                              <p:par>
                                <p:cTn id="17" presetID="4" presetClass="exit" presetSubtype="16" fill="hold" grpId="0" nodeType="afterEffect">
                                  <p:stCondLst>
                                    <p:cond delay="0"/>
                                  </p:stCondLst>
                                  <p:childTnLst>
                                    <p:animEffect transition="out" filter="box(in)">
                                      <p:cBhvr>
                                        <p:cTn id="18" dur="1000"/>
                                        <p:tgtEl>
                                          <p:spTgt spid="713"/>
                                        </p:tgtEl>
                                      </p:cBhvr>
                                    </p:animEffect>
                                    <p:set>
                                      <p:cBhvr>
                                        <p:cTn id="19" dur="1" fill="hold">
                                          <p:stCondLst>
                                            <p:cond delay="999"/>
                                          </p:stCondLst>
                                        </p:cTn>
                                        <p:tgtEl>
                                          <p:spTgt spid="713"/>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20" fill="hold">
                            <p:stCondLst>
                              <p:cond delay="4000"/>
                            </p:stCondLst>
                            <p:childTnLst>
                              <p:par>
                                <p:cTn id="21" presetID="4" presetClass="exit" presetSubtype="16" fill="hold" grpId="0" nodeType="afterEffect">
                                  <p:stCondLst>
                                    <p:cond delay="0"/>
                                  </p:stCondLst>
                                  <p:childTnLst>
                                    <p:animEffect transition="out" filter="box(in)">
                                      <p:cBhvr>
                                        <p:cTn id="22" dur="1000"/>
                                        <p:tgtEl>
                                          <p:spTgt spid="712"/>
                                        </p:tgtEl>
                                      </p:cBhvr>
                                    </p:animEffect>
                                    <p:set>
                                      <p:cBhvr>
                                        <p:cTn id="23" dur="1" fill="hold">
                                          <p:stCondLst>
                                            <p:cond delay="999"/>
                                          </p:stCondLst>
                                        </p:cTn>
                                        <p:tgtEl>
                                          <p:spTgt spid="712"/>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par>
                          <p:cTn id="24" fill="hold">
                            <p:stCondLst>
                              <p:cond delay="5000"/>
                            </p:stCondLst>
                            <p:childTnLst>
                              <p:par>
                                <p:cTn id="25" presetID="4" presetClass="exit" presetSubtype="16" fill="hold" grpId="0" nodeType="afterEffect">
                                  <p:stCondLst>
                                    <p:cond delay="0"/>
                                  </p:stCondLst>
                                  <p:childTnLst>
                                    <p:animEffect transition="out" filter="box(in)">
                                      <p:cBhvr>
                                        <p:cTn id="26" dur="1000"/>
                                        <p:tgtEl>
                                          <p:spTgt spid="711"/>
                                        </p:tgtEl>
                                      </p:cBhvr>
                                    </p:animEffect>
                                    <p:set>
                                      <p:cBhvr>
                                        <p:cTn id="27" dur="1" fill="hold">
                                          <p:stCondLst>
                                            <p:cond delay="999"/>
                                          </p:stCondLst>
                                        </p:cTn>
                                        <p:tgtEl>
                                          <p:spTgt spid="71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par>
                          <p:cTn id="28" fill="hold">
                            <p:stCondLst>
                              <p:cond delay="6000"/>
                            </p:stCondLst>
                            <p:childTnLst>
                              <p:par>
                                <p:cTn id="29" presetID="4" presetClass="exit" presetSubtype="16" fill="hold" grpId="0" nodeType="afterEffect">
                                  <p:stCondLst>
                                    <p:cond delay="0"/>
                                  </p:stCondLst>
                                  <p:childTnLst>
                                    <p:animEffect transition="out" filter="box(in)">
                                      <p:cBhvr>
                                        <p:cTn id="30" dur="1000"/>
                                        <p:tgtEl>
                                          <p:spTgt spid="710"/>
                                        </p:tgtEl>
                                      </p:cBhvr>
                                    </p:animEffect>
                                    <p:set>
                                      <p:cBhvr>
                                        <p:cTn id="31" dur="1" fill="hold">
                                          <p:stCondLst>
                                            <p:cond delay="999"/>
                                          </p:stCondLst>
                                        </p:cTn>
                                        <p:tgtEl>
                                          <p:spTgt spid="710"/>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2" fill="hold">
                            <p:stCondLst>
                              <p:cond delay="7000"/>
                            </p:stCondLst>
                            <p:childTnLst>
                              <p:par>
                                <p:cTn id="33" presetID="4" presetClass="exit" presetSubtype="16" fill="hold" grpId="0" nodeType="afterEffect">
                                  <p:stCondLst>
                                    <p:cond delay="0"/>
                                  </p:stCondLst>
                                  <p:childTnLst>
                                    <p:animEffect transition="out" filter="box(in)">
                                      <p:cBhvr>
                                        <p:cTn id="34" dur="1000"/>
                                        <p:tgtEl>
                                          <p:spTgt spid="709"/>
                                        </p:tgtEl>
                                      </p:cBhvr>
                                    </p:animEffect>
                                    <p:set>
                                      <p:cBhvr>
                                        <p:cTn id="35" dur="1" fill="hold">
                                          <p:stCondLst>
                                            <p:cond delay="999"/>
                                          </p:stCondLst>
                                        </p:cTn>
                                        <p:tgtEl>
                                          <p:spTgt spid="70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par>
                          <p:cTn id="36" fill="hold">
                            <p:stCondLst>
                              <p:cond delay="8000"/>
                            </p:stCondLst>
                            <p:childTnLst>
                              <p:par>
                                <p:cTn id="37" presetID="4" presetClass="exit" presetSubtype="16" fill="hold" grpId="0" nodeType="afterEffect">
                                  <p:stCondLst>
                                    <p:cond delay="0"/>
                                  </p:stCondLst>
                                  <p:childTnLst>
                                    <p:animEffect transition="out" filter="box(in)">
                                      <p:cBhvr>
                                        <p:cTn id="38" dur="1000"/>
                                        <p:tgtEl>
                                          <p:spTgt spid="708"/>
                                        </p:tgtEl>
                                      </p:cBhvr>
                                    </p:animEffect>
                                    <p:set>
                                      <p:cBhvr>
                                        <p:cTn id="39" dur="1" fill="hold">
                                          <p:stCondLst>
                                            <p:cond delay="999"/>
                                          </p:stCondLst>
                                        </p:cTn>
                                        <p:tgtEl>
                                          <p:spTgt spid="70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par>
                          <p:cTn id="40" fill="hold">
                            <p:stCondLst>
                              <p:cond delay="9000"/>
                            </p:stCondLst>
                            <p:childTnLst>
                              <p:par>
                                <p:cTn id="41" presetID="4" presetClass="exit" presetSubtype="16" fill="hold" grpId="0" nodeType="afterEffect">
                                  <p:stCondLst>
                                    <p:cond delay="0"/>
                                  </p:stCondLst>
                                  <p:childTnLst>
                                    <p:animEffect transition="out" filter="box(in)">
                                      <p:cBhvr>
                                        <p:cTn id="42" dur="1000"/>
                                        <p:tgtEl>
                                          <p:spTgt spid="707"/>
                                        </p:tgtEl>
                                      </p:cBhvr>
                                    </p:animEffect>
                                    <p:set>
                                      <p:cBhvr>
                                        <p:cTn id="43" dur="1" fill="hold">
                                          <p:stCondLst>
                                            <p:cond delay="999"/>
                                          </p:stCondLst>
                                        </p:cTn>
                                        <p:tgtEl>
                                          <p:spTgt spid="70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4" fill="hold">
                            <p:stCondLst>
                              <p:cond delay="10000"/>
                            </p:stCondLst>
                            <p:childTnLst>
                              <p:par>
                                <p:cTn id="45" presetID="23" presetClass="entr" presetSubtype="16" fill="hold" grpId="0" nodeType="afterEffect">
                                  <p:stCondLst>
                                    <p:cond delay="0"/>
                                  </p:stCondLst>
                                  <p:childTnLst>
                                    <p:set>
                                      <p:cBhvr>
                                        <p:cTn id="46" dur="1" fill="hold">
                                          <p:stCondLst>
                                            <p:cond delay="0"/>
                                          </p:stCondLst>
                                        </p:cTn>
                                        <p:tgtEl>
                                          <p:spTgt spid="706"/>
                                        </p:tgtEl>
                                        <p:attrNameLst>
                                          <p:attrName>style.visibility</p:attrName>
                                        </p:attrNameLst>
                                      </p:cBhvr>
                                      <p:to>
                                        <p:strVal val="visible"/>
                                      </p:to>
                                    </p:set>
                                    <p:anim calcmode="lin" valueType="num">
                                      <p:cBhvr>
                                        <p:cTn id="47" dur="500" fill="hold"/>
                                        <p:tgtEl>
                                          <p:spTgt spid="706"/>
                                        </p:tgtEl>
                                        <p:attrNameLst>
                                          <p:attrName>ppt_w</p:attrName>
                                        </p:attrNameLst>
                                      </p:cBhvr>
                                      <p:tavLst>
                                        <p:tav tm="0">
                                          <p:val>
                                            <p:fltVal val="0"/>
                                          </p:val>
                                        </p:tav>
                                        <p:tav tm="100000">
                                          <p:val>
                                            <p:strVal val="#ppt_w"/>
                                          </p:val>
                                        </p:tav>
                                      </p:tavLst>
                                    </p:anim>
                                    <p:anim calcmode="lin" valueType="num">
                                      <p:cBhvr>
                                        <p:cTn id="48" dur="500" fill="hold"/>
                                        <p:tgtEl>
                                          <p:spTgt spid="7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95"/>
                                        </p:tgtEl>
                                        <p:attrNameLst>
                                          <p:attrName>style.visibility</p:attrName>
                                        </p:attrNameLst>
                                      </p:cBhvr>
                                      <p:to>
                                        <p:strVal val="visible"/>
                                      </p:to>
                                    </p:set>
                                    <p:animEffect transition="in" filter="barn(inVertical)">
                                      <p:cBhvr>
                                        <p:cTn id="53" dur="500"/>
                                        <p:tgtEl>
                                          <p:spTgt spid="69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696"/>
                                        </p:tgtEl>
                                        <p:attrNameLst>
                                          <p:attrName>style.visibility</p:attrName>
                                        </p:attrNameLst>
                                      </p:cBhvr>
                                      <p:to>
                                        <p:strVal val="visible"/>
                                      </p:to>
                                    </p:set>
                                    <p:animEffect transition="in" filter="barn(inVertical)">
                                      <p:cBhvr>
                                        <p:cTn id="58" dur="500"/>
                                        <p:tgtEl>
                                          <p:spTgt spid="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0" animBg="1"/>
      <p:bldP spid="696" grpId="0" animBg="1"/>
      <p:bldP spid="706" grpId="0" animBg="1"/>
      <p:bldP spid="707" grpId="0" animBg="1"/>
      <p:bldP spid="708" grpId="0" animBg="1"/>
      <p:bldP spid="709" grpId="0" animBg="1"/>
      <p:bldP spid="710" grpId="0" animBg="1"/>
      <p:bldP spid="711" grpId="0" animBg="1"/>
      <p:bldP spid="712" grpId="0" animBg="1"/>
      <p:bldP spid="713" grpId="0" animBg="1"/>
      <p:bldP spid="714" grpId="0" animBg="1"/>
      <p:bldP spid="715" grpId="0" animBg="1"/>
      <p:bldP spid="7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5"/>
          <p:cNvSpPr txBox="1">
            <a:spLocks noChangeArrowheads="1"/>
          </p:cNvSpPr>
          <p:nvPr/>
        </p:nvSpPr>
        <p:spPr bwMode="auto">
          <a:xfrm>
            <a:off x="1254125" y="1879600"/>
            <a:ext cx="2063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vi-VN">
              <a:latin typeface=".VnTime" pitchFamily="34" charset="0"/>
              <a:cs typeface="Times New Roman" pitchFamily="18" charset="0"/>
            </a:endParaRPr>
          </a:p>
        </p:txBody>
      </p:sp>
      <p:grpSp>
        <p:nvGrpSpPr>
          <p:cNvPr id="19459" name="Group 42"/>
          <p:cNvGrpSpPr>
            <a:grpSpLocks noChangeAspect="1"/>
          </p:cNvGrpSpPr>
          <p:nvPr/>
        </p:nvGrpSpPr>
        <p:grpSpPr bwMode="auto">
          <a:xfrm rot="10800000" flipH="1">
            <a:off x="0" y="5695950"/>
            <a:ext cx="1219200" cy="1162050"/>
            <a:chOff x="1008" y="1127"/>
            <a:chExt cx="2064" cy="2059"/>
          </a:xfrm>
        </p:grpSpPr>
        <p:sp>
          <p:nvSpPr>
            <p:cNvPr id="19820"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19821" name="Group 44"/>
            <p:cNvGrpSpPr>
              <a:grpSpLocks/>
            </p:cNvGrpSpPr>
            <p:nvPr/>
          </p:nvGrpSpPr>
          <p:grpSpPr bwMode="auto">
            <a:xfrm>
              <a:off x="1033" y="1136"/>
              <a:ext cx="2038" cy="1706"/>
              <a:chOff x="1033" y="1136"/>
              <a:chExt cx="2038" cy="1706"/>
            </a:xfrm>
          </p:grpSpPr>
          <p:sp>
            <p:nvSpPr>
              <p:cNvPr id="19942"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43"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44"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45"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46"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47"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48"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49"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0"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1"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2"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3"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4"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5"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6"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7"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8"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59"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0"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1"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2"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3"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4"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5"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6"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7"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8"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69"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0"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1"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2"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3"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4"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5"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6"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7"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8"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79"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0"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1"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2"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3"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4"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5"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6"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7"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8"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89"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0"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1"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2"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3"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4"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5"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6"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7"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8"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99"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0"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1"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2"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3"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4"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5"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6"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7"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8"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09"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0"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1"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2"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3"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4"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5"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6"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7"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8"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19"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0"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1"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2"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3"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4"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5"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6"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7"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8"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29"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0"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1"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2"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3"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4"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5"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6"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7"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8"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39"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0"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1"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2"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3"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4"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5"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6"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7"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8"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49"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0"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1"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2"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3"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4"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5"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6"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7"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8"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59"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0"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1"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2"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3"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4"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5"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6"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7"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8"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69"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0"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1"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2"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3"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4"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5"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6"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7"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8"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79"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0"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1"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2"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3"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4"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5"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6"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7"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8"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89"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0"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1"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2"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3"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4"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5"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6"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7"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8"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099"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0"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1"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2"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3"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4"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5"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6"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7"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8"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09"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0"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1"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2"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3"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4"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5"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6"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7"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8"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19"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0"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1"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2"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3"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4"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5"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6"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7"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8"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29"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0"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1"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2"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3"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4"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5"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6"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7"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8"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39"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40"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20141"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grpSp>
        <p:sp>
          <p:nvSpPr>
            <p:cNvPr id="19822"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23"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24"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25"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26"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27"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28"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29"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0"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1"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2"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3"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4"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5"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6"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7"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8"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39"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0"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1"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2"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3"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4"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5"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6"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7"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8"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49"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0"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1"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2"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3"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4"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5"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6"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7"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8"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59"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0"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1"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2"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3"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4"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5"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6"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7"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8"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69"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0"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1"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2"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3"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4"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5"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6"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7"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8"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79"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0"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1"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2"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3"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4"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5"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6"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7"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8"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89"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0"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1"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2"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3"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4"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5"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6"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7"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8"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899"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0"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1"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2"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3"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4"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5"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6"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7"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8"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09"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0"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1"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2"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3"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4"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5"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6"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7"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8"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19"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0"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1"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2"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3"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4"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5"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6"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7"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8"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29"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0"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1"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2"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3"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4"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5"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6"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7"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8"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39"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40"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941"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grpSp>
      <p:sp>
        <p:nvSpPr>
          <p:cNvPr id="1029" name="Text Box 40">
            <a:hlinkClick r:id="rId5" action="ppaction://hlinksldjump"/>
          </p:cNvPr>
          <p:cNvSpPr txBox="1">
            <a:spLocks noChangeArrowheads="1"/>
          </p:cNvSpPr>
          <p:nvPr/>
        </p:nvSpPr>
        <p:spPr bwMode="auto">
          <a:xfrm>
            <a:off x="1619672" y="5508521"/>
            <a:ext cx="5224041" cy="58477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ct val="50000"/>
              </a:spcBef>
              <a:defRPr/>
            </a:pPr>
            <a:r>
              <a:rPr lang="en-US" altLang="en-US" sz="3200" b="1" u="sng" err="1">
                <a:solidFill>
                  <a:srgbClr val="FF0000"/>
                </a:solidFill>
                <a:latin typeface="Times New Roman" pitchFamily="18" charset="0"/>
                <a:cs typeface="Times New Roman" pitchFamily="18" charset="0"/>
              </a:rPr>
              <a:t>Đáp</a:t>
            </a:r>
            <a:r>
              <a:rPr lang="en-US" altLang="en-US" sz="3200" b="1" u="sng">
                <a:solidFill>
                  <a:srgbClr val="FF0000"/>
                </a:solidFill>
                <a:latin typeface="Times New Roman" pitchFamily="18" charset="0"/>
                <a:cs typeface="Times New Roman" pitchFamily="18" charset="0"/>
              </a:rPr>
              <a:t> </a:t>
            </a:r>
            <a:r>
              <a:rPr lang="en-US" altLang="en-US" sz="3200" b="1" u="sng" err="1">
                <a:solidFill>
                  <a:srgbClr val="FF0000"/>
                </a:solidFill>
                <a:latin typeface="Times New Roman" pitchFamily="18" charset="0"/>
                <a:cs typeface="Times New Roman" pitchFamily="18" charset="0"/>
              </a:rPr>
              <a:t>án</a:t>
            </a:r>
            <a:r>
              <a:rPr lang="en-US" altLang="en-US" sz="3200" b="1" smtClean="0">
                <a:solidFill>
                  <a:srgbClr val="FF0000"/>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3,8 </a:t>
            </a:r>
            <a:r>
              <a:rPr lang="en-US" sz="3200" b="1" smtClean="0">
                <a:solidFill>
                  <a:srgbClr val="FF0000"/>
                </a:solidFill>
                <a:latin typeface="Times New Roman" pitchFamily="18" charset="0"/>
                <a:cs typeface="Times New Roman" pitchFamily="18" charset="0"/>
              </a:rPr>
              <a:t>atmosphere</a:t>
            </a:r>
            <a:r>
              <a:rPr lang="en-US" altLang="en-US" sz="3200" b="1" smtClean="0">
                <a:solidFill>
                  <a:srgbClr val="3333FF"/>
                </a:solidFill>
                <a:latin typeface="Times New Roman" pitchFamily="18" charset="0"/>
                <a:cs typeface="Times New Roman" pitchFamily="18" charset="0"/>
              </a:rPr>
              <a:t> </a:t>
            </a:r>
            <a:endParaRPr lang="en-US" altLang="en-US" sz="3200" b="1">
              <a:solidFill>
                <a:srgbClr val="3333FF"/>
              </a:solidFill>
              <a:latin typeface="Times New Roman" pitchFamily="18" charset="0"/>
              <a:cs typeface="Times New Roman" pitchFamily="18" charset="0"/>
            </a:endParaRPr>
          </a:p>
        </p:txBody>
      </p:sp>
      <p:grpSp>
        <p:nvGrpSpPr>
          <p:cNvPr id="19487" name="Group 42"/>
          <p:cNvGrpSpPr>
            <a:grpSpLocks noChangeAspect="1"/>
          </p:cNvGrpSpPr>
          <p:nvPr/>
        </p:nvGrpSpPr>
        <p:grpSpPr bwMode="auto">
          <a:xfrm rot="5400000" flipH="1">
            <a:off x="8027194" y="5741194"/>
            <a:ext cx="1143000" cy="1090612"/>
            <a:chOff x="1008" y="1127"/>
            <a:chExt cx="2064" cy="2059"/>
          </a:xfrm>
        </p:grpSpPr>
        <p:sp>
          <p:nvSpPr>
            <p:cNvPr id="19494"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19495" name="Group 44"/>
            <p:cNvGrpSpPr>
              <a:grpSpLocks/>
            </p:cNvGrpSpPr>
            <p:nvPr/>
          </p:nvGrpSpPr>
          <p:grpSpPr bwMode="auto">
            <a:xfrm>
              <a:off x="1033" y="1136"/>
              <a:ext cx="2038" cy="1706"/>
              <a:chOff x="1033" y="1136"/>
              <a:chExt cx="2038" cy="1706"/>
            </a:xfrm>
          </p:grpSpPr>
          <p:sp>
            <p:nvSpPr>
              <p:cNvPr id="19616"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17"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18"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19"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0"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1"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2"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3"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4"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5"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6"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7"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8"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29"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0"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1"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2"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3"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4"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5"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6"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7"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8"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39"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0"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1"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2"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3"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4"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5"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6"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7"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8"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49"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0"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1"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2"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3"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4"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5"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6"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7"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8"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59"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0"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1"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2"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3"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4"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5"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6"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7"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8"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69"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0"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1"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2"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3"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4"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5"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6"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7"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8"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79"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0"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1"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2"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3"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4"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5"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6"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7"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8"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89"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0"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1"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2"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3"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4"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5"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6"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7"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8"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99"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0"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1"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2"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3"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4"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5"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6"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7"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8"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09"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0"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1"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2"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3"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4"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5"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6"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7"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8"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19"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0"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1"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2"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3"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4"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5"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6"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7"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8"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29"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0"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1"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2"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3"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4"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5"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6"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7"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8"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39"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0"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1"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2"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3"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4"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5"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6"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7"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8"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49"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0"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1"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2"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3"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4"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5"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6"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7"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8"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59"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0"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1"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2"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3"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4"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5"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6"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7"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8"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69"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0"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1"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2"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3"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4"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5"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6"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7"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8"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79"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0"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1"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2"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3"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4"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5"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6"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7"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8"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89"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0"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1"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2"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3"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4"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5"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6"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7"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8"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799"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0"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1"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2"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3"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4"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5"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6"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7"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8"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09"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10"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11"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12"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13"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14"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815"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grpSp>
        <p:sp>
          <p:nvSpPr>
            <p:cNvPr id="19496"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497"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498"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499"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0"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1"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2"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3"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4"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5"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6"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7"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8"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09"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0"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1"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2"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3"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4"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5"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6"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7"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8"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19"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0"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1"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2"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3"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4"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5"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6"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7"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8"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29"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0"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1"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2"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3"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4"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5"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6"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7"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8"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39"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0"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1"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2"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3"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4"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5"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6"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7"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8"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49"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0"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1"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2"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3"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4"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5"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6"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7"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8"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59"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0"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1"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2"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3"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4"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5"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6"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7"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8"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69"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0"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1"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2"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3"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4"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5"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6"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7"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8"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79"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0"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1"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2"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3"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4"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5"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6"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7"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8"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89"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0"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1"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2"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3"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4"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5"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6"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7"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8"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599"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0"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1"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2"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3"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4"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5"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6"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7"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8"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09"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10"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11"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12"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13"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14"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9615"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grpSp>
      <mc:AlternateContent xmlns:mc="http://schemas.openxmlformats.org/markup-compatibility/2006">
        <mc:Choice xmlns:a14="http://schemas.microsoft.com/office/drawing/2010/main" xmlns="" Requires="a14">
          <p:sp>
            <p:nvSpPr>
              <p:cNvPr id="2" name="Rectangle 1"/>
              <p:cNvSpPr/>
              <p:nvPr/>
            </p:nvSpPr>
            <p:spPr>
              <a:xfrm>
                <a:off x="-13800" y="0"/>
                <a:ext cx="9103215" cy="2637453"/>
              </a:xfrm>
              <a:prstGeom prst="rect">
                <a:avLst/>
              </a:prstGeom>
              <a:ln w="28575">
                <a:solidFill>
                  <a:srgbClr val="0000FF"/>
                </a:solidFill>
              </a:ln>
            </p:spPr>
            <p:txBody>
              <a:bodyPr wrap="square">
                <a:spAutoFit/>
              </a:bodyPr>
              <a:lstStyle/>
              <a:p>
                <a:pPr algn="just"/>
                <a:r>
                  <a:rPr lang="nl-NL" altLang="en-US" sz="2400" b="1" u="sng" smtClean="0">
                    <a:latin typeface="Times New Roman" pitchFamily="18" charset="0"/>
                  </a:rPr>
                  <a:t>Câu 3</a:t>
                </a:r>
                <a:r>
                  <a:rPr lang="nl-NL" altLang="en-US" sz="2400" smtClean="0">
                    <a:latin typeface="Times New Roman" pitchFamily="18" charset="0"/>
                  </a:rPr>
                  <a:t>: Áp </a:t>
                </a:r>
                <a:r>
                  <a:rPr lang="nl-NL" altLang="en-US" sz="2400">
                    <a:latin typeface="Times New Roman" pitchFamily="18" charset="0"/>
                  </a:rPr>
                  <a:t>lực nước của đại dương là 1 atmosphere (đơn vị đo áp suất). Khi ta lặn sâu xuống thì chịu áp lực của nước biển tăng lên. Cứ mỗi 10m độ sâu thì áp suất nước biển tăng lên 1 atmosphere. Do đó độ sâu d (mét) thì áp suất tương ứng </a:t>
                </a:r>
                <a:r>
                  <a:rPr lang="nl-NL" altLang="en-US" sz="2400" smtClean="0">
                    <a:latin typeface="Times New Roman" pitchFamily="18" charset="0"/>
                  </a:rPr>
                  <a:t>là:  P </a:t>
                </a:r>
                <a:r>
                  <a:rPr lang="nl-NL" altLang="en-US" sz="2400">
                    <a:latin typeface="Times New Roman" pitchFamily="18" charset="0"/>
                  </a:rPr>
                  <a:t>= </a:t>
                </a:r>
                <a:r>
                  <a:rPr lang="nl-NL" altLang="en-US" sz="2400" smtClean="0">
                    <a:latin typeface="Times New Roman" pitchFamily="18" charset="0"/>
                  </a:rPr>
                  <a:t>  </a:t>
                </a:r>
                <a14:m>
                  <m:oMath xmlns:m="http://schemas.openxmlformats.org/officeDocument/2006/math">
                    <m:f>
                      <m:fPr>
                        <m:ctrlPr>
                          <a:rPr lang="nl-NL" altLang="en-US" sz="3200" i="1" smtClean="0">
                            <a:latin typeface="Cambria Math"/>
                          </a:rPr>
                        </m:ctrlPr>
                      </m:fPr>
                      <m:num>
                        <m:r>
                          <a:rPr lang="en-US" altLang="en-US" sz="3200" b="0" i="1" smtClean="0">
                            <a:latin typeface="Cambria Math"/>
                          </a:rPr>
                          <m:t>1</m:t>
                        </m:r>
                      </m:num>
                      <m:den>
                        <m:r>
                          <a:rPr lang="en-US" altLang="en-US" sz="3200" b="0" i="1" smtClean="0">
                            <a:latin typeface="Cambria Math"/>
                          </a:rPr>
                          <m:t>10</m:t>
                        </m:r>
                      </m:den>
                    </m:f>
                  </m:oMath>
                </a14:m>
                <a:r>
                  <a:rPr lang="nl-NL" altLang="en-US" sz="2400" smtClean="0">
                    <a:latin typeface="Times New Roman" pitchFamily="18" charset="0"/>
                  </a:rPr>
                  <a:t>d </a:t>
                </a:r>
                <a:r>
                  <a:rPr lang="nl-NL" altLang="en-US" sz="2400">
                    <a:latin typeface="Times New Roman" pitchFamily="18" charset="0"/>
                  </a:rPr>
                  <a:t>+ 1 với </a:t>
                </a:r>
                <a:r>
                  <a:rPr lang="nl-NL" altLang="en-US" sz="2400" smtClean="0">
                    <a:latin typeface="Times New Roman" pitchFamily="18" charset="0"/>
                  </a:rPr>
                  <a:t>  </a:t>
                </a:r>
                <a14:m>
                  <m:oMath xmlns:m="http://schemas.openxmlformats.org/officeDocument/2006/math">
                    <m:r>
                      <a:rPr lang="en-US" altLang="en-US" sz="2400" b="0" i="1" smtClean="0">
                        <a:latin typeface="Cambria Math"/>
                      </a:rPr>
                      <m:t>0</m:t>
                    </m:r>
                    <m:r>
                      <a:rPr lang="en-US" altLang="en-US" sz="2400" b="0" i="1" smtClean="0">
                        <a:latin typeface="Cambria Math"/>
                        <a:ea typeface="Cambria Math"/>
                      </a:rPr>
                      <m:t>≤</m:t>
                    </m:r>
                    <m:r>
                      <a:rPr lang="en-US" altLang="en-US" sz="2400" b="0" i="1" smtClean="0">
                        <a:latin typeface="Cambria Math"/>
                        <a:ea typeface="Cambria Math"/>
                      </a:rPr>
                      <m:t>𝑑</m:t>
                    </m:r>
                    <m:r>
                      <a:rPr lang="en-US" altLang="en-US" sz="2400" b="0" i="1" smtClean="0">
                        <a:latin typeface="Cambria Math"/>
                        <a:ea typeface="Cambria Math"/>
                      </a:rPr>
                      <m:t>≤40</m:t>
                    </m:r>
                  </m:oMath>
                </a14:m>
                <a:r>
                  <a:rPr lang="nl-NL" altLang="en-US" sz="2400" smtClean="0">
                    <a:latin typeface="Times New Roman" pitchFamily="18" charset="0"/>
                  </a:rPr>
                  <a:t>  </a:t>
                </a:r>
                <a:endParaRPr lang="nl-NL" altLang="en-US" sz="2400">
                  <a:latin typeface="Times New Roman" pitchFamily="18" charset="0"/>
                </a:endParaRPr>
              </a:p>
              <a:p>
                <a:pPr algn="just"/>
                <a:r>
                  <a:rPr lang="nl-NL" altLang="en-US" sz="2400">
                    <a:latin typeface="Times New Roman" pitchFamily="18" charset="0"/>
                  </a:rPr>
                  <a:t>Vậy khi con người lặn xuống độ sâu 28m thì áp suất của nước biển là bao nhiêu?</a:t>
                </a:r>
                <a:endParaRPr lang="en-US" altLang="en-US" sz="2400">
                  <a:latin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800" y="0"/>
                <a:ext cx="9103215" cy="2637453"/>
              </a:xfrm>
              <a:prstGeom prst="rect">
                <a:avLst/>
              </a:prstGeom>
              <a:blipFill rotWithShape="1">
                <a:blip r:embed="rId6" cstate="print"/>
                <a:stretch>
                  <a:fillRect l="-935" t="-1370" r="-801" b="-3653"/>
                </a:stretch>
              </a:blipFill>
              <a:ln w="28575">
                <a:solidFill>
                  <a:srgbClr val="0000FF"/>
                </a:solidFill>
              </a:ln>
            </p:spPr>
            <p:txBody>
              <a:bodyPr/>
              <a:lstStyle/>
              <a:p>
                <a:r>
                  <a:rPr lang="en-US">
                    <a:noFill/>
                  </a:rPr>
                  <a:t> </a:t>
                </a:r>
              </a:p>
            </p:txBody>
          </p:sp>
        </mc:Fallback>
      </mc:AlternateContent>
      <p:sp>
        <p:nvSpPr>
          <p:cNvPr id="687" name="Oval 2"/>
          <p:cNvSpPr>
            <a:spLocks noChangeArrowheads="1"/>
          </p:cNvSpPr>
          <p:nvPr/>
        </p:nvSpPr>
        <p:spPr bwMode="auto">
          <a:xfrm rot="-933412">
            <a:off x="6992938" y="4267200"/>
            <a:ext cx="431800" cy="352425"/>
          </a:xfrm>
          <a:prstGeom prst="ellipse">
            <a:avLst/>
          </a:prstGeom>
          <a:gradFill rotWithShape="1">
            <a:gsLst>
              <a:gs pos="0">
                <a:srgbClr val="007400"/>
              </a:gs>
              <a:gs pos="50000">
                <a:srgbClr val="009900"/>
              </a:gs>
              <a:gs pos="100000">
                <a:srgbClr val="007400"/>
              </a:gs>
            </a:gsLst>
            <a:lin ang="0" scaled="1"/>
          </a:gradFill>
          <a:ln w="9525">
            <a:solidFill>
              <a:srgbClr val="009900"/>
            </a:solidFill>
            <a:round/>
            <a:headEnd/>
            <a:tailEnd/>
          </a:ln>
        </p:spPr>
        <p:txBody>
          <a:bodyPr wrap="none" anchor="ctr"/>
          <a:lstStyle/>
          <a:p>
            <a:pPr algn="ctr"/>
            <a:endParaRPr lang="vi-VN">
              <a:latin typeface="Calibri" pitchFamily="34" charset="0"/>
              <a:cs typeface="Times New Roman" pitchFamily="18" charset="0"/>
            </a:endParaRPr>
          </a:p>
        </p:txBody>
      </p:sp>
      <p:sp>
        <p:nvSpPr>
          <p:cNvPr id="688" name="Oval 3"/>
          <p:cNvSpPr>
            <a:spLocks noChangeArrowheads="1"/>
          </p:cNvSpPr>
          <p:nvPr/>
        </p:nvSpPr>
        <p:spPr bwMode="auto">
          <a:xfrm>
            <a:off x="6945313" y="6376988"/>
            <a:ext cx="1676400" cy="176212"/>
          </a:xfrm>
          <a:prstGeom prst="ellipse">
            <a:avLst/>
          </a:prstGeom>
          <a:gradFill rotWithShape="1">
            <a:gsLst>
              <a:gs pos="0">
                <a:srgbClr val="008000"/>
              </a:gs>
              <a:gs pos="50000">
                <a:srgbClr val="000000"/>
              </a:gs>
              <a:gs pos="100000">
                <a:srgbClr val="008000"/>
              </a:gs>
            </a:gsLst>
            <a:lin ang="5400000" scaled="1"/>
          </a:gradFill>
          <a:ln w="9525">
            <a:solidFill>
              <a:srgbClr val="008000"/>
            </a:solidFill>
            <a:round/>
            <a:headEnd/>
            <a:tailEnd/>
          </a:ln>
        </p:spPr>
        <p:txBody>
          <a:bodyPr wrap="none" anchor="ctr"/>
          <a:lstStyle/>
          <a:p>
            <a:pPr algn="ctr"/>
            <a:endParaRPr lang="vi-VN">
              <a:latin typeface="Calibri" pitchFamily="34" charset="0"/>
              <a:cs typeface="Times New Roman" pitchFamily="18" charset="0"/>
            </a:endParaRPr>
          </a:p>
        </p:txBody>
      </p:sp>
      <p:sp>
        <p:nvSpPr>
          <p:cNvPr id="689" name="Oval 4"/>
          <p:cNvSpPr>
            <a:spLocks noChangeArrowheads="1"/>
          </p:cNvSpPr>
          <p:nvPr/>
        </p:nvSpPr>
        <p:spPr bwMode="auto">
          <a:xfrm rot="546664">
            <a:off x="8094663" y="4267200"/>
            <a:ext cx="431800" cy="352425"/>
          </a:xfrm>
          <a:prstGeom prst="ellipse">
            <a:avLst/>
          </a:prstGeom>
          <a:gradFill rotWithShape="1">
            <a:gsLst>
              <a:gs pos="0">
                <a:srgbClr val="007400"/>
              </a:gs>
              <a:gs pos="50000">
                <a:srgbClr val="009900"/>
              </a:gs>
              <a:gs pos="100000">
                <a:srgbClr val="007400"/>
              </a:gs>
            </a:gsLst>
            <a:lin ang="0" scaled="1"/>
          </a:gradFill>
          <a:ln w="9525">
            <a:solidFill>
              <a:srgbClr val="009900"/>
            </a:solidFill>
            <a:round/>
            <a:headEnd/>
            <a:tailEnd/>
          </a:ln>
        </p:spPr>
        <p:txBody>
          <a:bodyPr wrap="none" anchor="ctr"/>
          <a:lstStyle/>
          <a:p>
            <a:pPr algn="ctr"/>
            <a:endParaRPr lang="vi-VN">
              <a:latin typeface="Calibri" pitchFamily="34" charset="0"/>
              <a:cs typeface="Times New Roman" pitchFamily="18" charset="0"/>
            </a:endParaRPr>
          </a:p>
        </p:txBody>
      </p:sp>
      <p:sp>
        <p:nvSpPr>
          <p:cNvPr id="690" name="Oval 7"/>
          <p:cNvSpPr>
            <a:spLocks noChangeArrowheads="1"/>
          </p:cNvSpPr>
          <p:nvPr/>
        </p:nvSpPr>
        <p:spPr bwMode="gray">
          <a:xfrm>
            <a:off x="6843713" y="4519613"/>
            <a:ext cx="1857375" cy="182403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p>
            <a:pPr algn="ctr"/>
            <a:endParaRPr lang="vi-VN">
              <a:latin typeface="Calibri" pitchFamily="34" charset="0"/>
              <a:cs typeface="Times New Roman" pitchFamily="18" charset="0"/>
            </a:endParaRPr>
          </a:p>
        </p:txBody>
      </p:sp>
      <p:sp>
        <p:nvSpPr>
          <p:cNvPr id="691" name="Oval 9"/>
          <p:cNvSpPr>
            <a:spLocks noChangeArrowheads="1"/>
          </p:cNvSpPr>
          <p:nvPr/>
        </p:nvSpPr>
        <p:spPr bwMode="gray">
          <a:xfrm>
            <a:off x="6945313" y="4613275"/>
            <a:ext cx="1668462" cy="1636713"/>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p>
            <a:pPr algn="ctr"/>
            <a:endParaRPr lang="vi-VN">
              <a:latin typeface="Calibri" pitchFamily="34" charset="0"/>
              <a:cs typeface="Times New Roman" pitchFamily="18" charset="0"/>
            </a:endParaRPr>
          </a:p>
        </p:txBody>
      </p:sp>
      <p:sp>
        <p:nvSpPr>
          <p:cNvPr id="692" name="Oval 10"/>
          <p:cNvSpPr>
            <a:spLocks noChangeArrowheads="1"/>
          </p:cNvSpPr>
          <p:nvPr/>
        </p:nvSpPr>
        <p:spPr bwMode="gray">
          <a:xfrm>
            <a:off x="6972300" y="4640263"/>
            <a:ext cx="1617663" cy="1585912"/>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693" name="Oval 11"/>
          <p:cNvSpPr>
            <a:spLocks noChangeArrowheads="1"/>
          </p:cNvSpPr>
          <p:nvPr/>
        </p:nvSpPr>
        <p:spPr bwMode="gray">
          <a:xfrm>
            <a:off x="6992938" y="4648200"/>
            <a:ext cx="1576387" cy="1546225"/>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694" name="Oval 12"/>
          <p:cNvSpPr>
            <a:spLocks noChangeArrowheads="1"/>
          </p:cNvSpPr>
          <p:nvPr/>
        </p:nvSpPr>
        <p:spPr bwMode="gray">
          <a:xfrm>
            <a:off x="7010400" y="4664075"/>
            <a:ext cx="1500188" cy="144462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695" name="Oval 13"/>
          <p:cNvSpPr>
            <a:spLocks noChangeArrowheads="1"/>
          </p:cNvSpPr>
          <p:nvPr/>
        </p:nvSpPr>
        <p:spPr bwMode="gray">
          <a:xfrm>
            <a:off x="7096125" y="4705350"/>
            <a:ext cx="1335088" cy="117316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707" name="Oval 14"/>
          <p:cNvSpPr>
            <a:spLocks noChangeArrowheads="1"/>
          </p:cNvSpPr>
          <p:nvPr/>
        </p:nvSpPr>
        <p:spPr bwMode="auto">
          <a:xfrm>
            <a:off x="6986588"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4800">
                <a:solidFill>
                  <a:srgbClr val="FF3300"/>
                </a:solidFill>
                <a:latin typeface="Chiller" pitchFamily="82" charset="0"/>
                <a:cs typeface="Times New Roman" pitchFamily="18" charset="0"/>
              </a:rPr>
              <a:t>Hết giờ</a:t>
            </a:r>
          </a:p>
        </p:txBody>
      </p:sp>
      <p:sp>
        <p:nvSpPr>
          <p:cNvPr id="708" name="Oval 15"/>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1</a:t>
            </a:r>
          </a:p>
        </p:txBody>
      </p:sp>
      <p:sp>
        <p:nvSpPr>
          <p:cNvPr id="709" name="Oval 16"/>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2</a:t>
            </a:r>
          </a:p>
        </p:txBody>
      </p:sp>
      <p:sp>
        <p:nvSpPr>
          <p:cNvPr id="710" name="Oval 17"/>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3</a:t>
            </a:r>
          </a:p>
        </p:txBody>
      </p:sp>
      <p:sp>
        <p:nvSpPr>
          <p:cNvPr id="711" name="Oval 18"/>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4</a:t>
            </a:r>
          </a:p>
        </p:txBody>
      </p:sp>
      <p:sp>
        <p:nvSpPr>
          <p:cNvPr id="712" name="Oval 19"/>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5</a:t>
            </a:r>
          </a:p>
        </p:txBody>
      </p:sp>
      <p:sp>
        <p:nvSpPr>
          <p:cNvPr id="713" name="Oval 20"/>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6</a:t>
            </a:r>
          </a:p>
        </p:txBody>
      </p:sp>
      <p:sp>
        <p:nvSpPr>
          <p:cNvPr id="714" name="Oval 21"/>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7</a:t>
            </a:r>
          </a:p>
        </p:txBody>
      </p:sp>
      <p:sp>
        <p:nvSpPr>
          <p:cNvPr id="715" name="Oval 22"/>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8</a:t>
            </a:r>
          </a:p>
        </p:txBody>
      </p:sp>
      <p:sp>
        <p:nvSpPr>
          <p:cNvPr id="716" name="Oval 23"/>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9</a:t>
            </a:r>
          </a:p>
        </p:txBody>
      </p:sp>
      <p:sp>
        <p:nvSpPr>
          <p:cNvPr id="717" name="Oval 24"/>
          <p:cNvSpPr>
            <a:spLocks noChangeArrowheads="1"/>
          </p:cNvSpPr>
          <p:nvPr/>
        </p:nvSpPr>
        <p:spPr bwMode="auto">
          <a:xfrm>
            <a:off x="7000875" y="4643438"/>
            <a:ext cx="1628775" cy="1627187"/>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10</a:t>
            </a:r>
          </a:p>
        </p:txBody>
      </p:sp>
      <p:pic>
        <p:nvPicPr>
          <p:cNvPr id="3" name="Picture 2">
            <a:hlinkClick r:id="rId7" action="ppaction://hlinksldjump"/>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684890" y="2710147"/>
            <a:ext cx="3705833" cy="2779375"/>
          </a:xfrm>
          <a:prstGeom prst="rect">
            <a:avLst/>
          </a:prstGeom>
        </p:spPr>
      </p:pic>
      <p:sp>
        <p:nvSpPr>
          <p:cNvPr id="718" name="Rectangle 717"/>
          <p:cNvSpPr/>
          <p:nvPr/>
        </p:nvSpPr>
        <p:spPr>
          <a:xfrm>
            <a:off x="1619672" y="6183497"/>
            <a:ext cx="5163967" cy="5360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smtClean="0">
                <a:solidFill>
                  <a:schemeClr val="tx1"/>
                </a:solidFill>
              </a:rPr>
              <a:t>Phần thưởng: điểm 10</a:t>
            </a:r>
            <a:endParaRPr lang="en-US" sz="2800">
              <a:solidFill>
                <a:schemeClr val="tx1"/>
              </a:solidFill>
            </a:endParaRPr>
          </a:p>
        </p:txBody>
      </p:sp>
    </p:spTree>
    <p:extLst>
      <p:ext uri="{BB962C8B-B14F-4D97-AF65-F5344CB8AC3E}">
        <p14:creationId xmlns:p14="http://schemas.microsoft.com/office/powerpoint/2010/main" xmlns="" val="1887646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717"/>
                                        </p:tgtEl>
                                      </p:cBhvr>
                                    </p:animEffect>
                                    <p:set>
                                      <p:cBhvr>
                                        <p:cTn id="7" dur="1" fill="hold">
                                          <p:stCondLst>
                                            <p:cond delay="999"/>
                                          </p:stCondLst>
                                        </p:cTn>
                                        <p:tgtEl>
                                          <p:spTgt spid="7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8" fill="hold">
                            <p:stCondLst>
                              <p:cond delay="1000"/>
                            </p:stCondLst>
                            <p:childTnLst>
                              <p:par>
                                <p:cTn id="9" presetID="4" presetClass="exit" presetSubtype="16" fill="hold" grpId="0" nodeType="afterEffect">
                                  <p:stCondLst>
                                    <p:cond delay="0"/>
                                  </p:stCondLst>
                                  <p:childTnLst>
                                    <p:animEffect transition="out" filter="box(in)">
                                      <p:cBhvr>
                                        <p:cTn id="10" dur="1000"/>
                                        <p:tgtEl>
                                          <p:spTgt spid="716"/>
                                        </p:tgtEl>
                                      </p:cBhvr>
                                    </p:animEffect>
                                    <p:set>
                                      <p:cBhvr>
                                        <p:cTn id="11" dur="1" fill="hold">
                                          <p:stCondLst>
                                            <p:cond delay="999"/>
                                          </p:stCondLst>
                                        </p:cTn>
                                        <p:tgtEl>
                                          <p:spTgt spid="71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par>
                          <p:cTn id="12" fill="hold">
                            <p:stCondLst>
                              <p:cond delay="2000"/>
                            </p:stCondLst>
                            <p:childTnLst>
                              <p:par>
                                <p:cTn id="13" presetID="4" presetClass="exit" presetSubtype="16" fill="hold" grpId="0" nodeType="afterEffect">
                                  <p:stCondLst>
                                    <p:cond delay="0"/>
                                  </p:stCondLst>
                                  <p:childTnLst>
                                    <p:animEffect transition="out" filter="box(in)">
                                      <p:cBhvr>
                                        <p:cTn id="14" dur="1000"/>
                                        <p:tgtEl>
                                          <p:spTgt spid="715"/>
                                        </p:tgtEl>
                                      </p:cBhvr>
                                    </p:animEffect>
                                    <p:set>
                                      <p:cBhvr>
                                        <p:cTn id="15" dur="1" fill="hold">
                                          <p:stCondLst>
                                            <p:cond delay="999"/>
                                          </p:stCondLst>
                                        </p:cTn>
                                        <p:tgtEl>
                                          <p:spTgt spid="715"/>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par>
                          <p:cTn id="16" fill="hold">
                            <p:stCondLst>
                              <p:cond delay="3000"/>
                            </p:stCondLst>
                            <p:childTnLst>
                              <p:par>
                                <p:cTn id="17" presetID="4" presetClass="exit" presetSubtype="16" fill="hold" grpId="0" nodeType="afterEffect">
                                  <p:stCondLst>
                                    <p:cond delay="0"/>
                                  </p:stCondLst>
                                  <p:childTnLst>
                                    <p:animEffect transition="out" filter="box(in)">
                                      <p:cBhvr>
                                        <p:cTn id="18" dur="1000"/>
                                        <p:tgtEl>
                                          <p:spTgt spid="714"/>
                                        </p:tgtEl>
                                      </p:cBhvr>
                                    </p:animEffect>
                                    <p:set>
                                      <p:cBhvr>
                                        <p:cTn id="19" dur="1" fill="hold">
                                          <p:stCondLst>
                                            <p:cond delay="999"/>
                                          </p:stCondLst>
                                        </p:cTn>
                                        <p:tgtEl>
                                          <p:spTgt spid="71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20" fill="hold">
                            <p:stCondLst>
                              <p:cond delay="4000"/>
                            </p:stCondLst>
                            <p:childTnLst>
                              <p:par>
                                <p:cTn id="21" presetID="4" presetClass="exit" presetSubtype="16" fill="hold" grpId="0" nodeType="afterEffect">
                                  <p:stCondLst>
                                    <p:cond delay="0"/>
                                  </p:stCondLst>
                                  <p:childTnLst>
                                    <p:animEffect transition="out" filter="box(in)">
                                      <p:cBhvr>
                                        <p:cTn id="22" dur="1000"/>
                                        <p:tgtEl>
                                          <p:spTgt spid="713"/>
                                        </p:tgtEl>
                                      </p:cBhvr>
                                    </p:animEffect>
                                    <p:set>
                                      <p:cBhvr>
                                        <p:cTn id="23" dur="1" fill="hold">
                                          <p:stCondLst>
                                            <p:cond delay="999"/>
                                          </p:stCondLst>
                                        </p:cTn>
                                        <p:tgtEl>
                                          <p:spTgt spid="71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par>
                          <p:cTn id="24" fill="hold">
                            <p:stCondLst>
                              <p:cond delay="5000"/>
                            </p:stCondLst>
                            <p:childTnLst>
                              <p:par>
                                <p:cTn id="25" presetID="4" presetClass="exit" presetSubtype="16" fill="hold" grpId="0" nodeType="afterEffect">
                                  <p:stCondLst>
                                    <p:cond delay="0"/>
                                  </p:stCondLst>
                                  <p:childTnLst>
                                    <p:animEffect transition="out" filter="box(in)">
                                      <p:cBhvr>
                                        <p:cTn id="26" dur="1000"/>
                                        <p:tgtEl>
                                          <p:spTgt spid="712"/>
                                        </p:tgtEl>
                                      </p:cBhvr>
                                    </p:animEffect>
                                    <p:set>
                                      <p:cBhvr>
                                        <p:cTn id="27" dur="1" fill="hold">
                                          <p:stCondLst>
                                            <p:cond delay="999"/>
                                          </p:stCondLst>
                                        </p:cTn>
                                        <p:tgtEl>
                                          <p:spTgt spid="7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par>
                          <p:cTn id="28" fill="hold">
                            <p:stCondLst>
                              <p:cond delay="6000"/>
                            </p:stCondLst>
                            <p:childTnLst>
                              <p:par>
                                <p:cTn id="29" presetID="4" presetClass="exit" presetSubtype="16" fill="hold" grpId="0" nodeType="afterEffect">
                                  <p:stCondLst>
                                    <p:cond delay="0"/>
                                  </p:stCondLst>
                                  <p:childTnLst>
                                    <p:animEffect transition="out" filter="box(in)">
                                      <p:cBhvr>
                                        <p:cTn id="30" dur="1000"/>
                                        <p:tgtEl>
                                          <p:spTgt spid="711"/>
                                        </p:tgtEl>
                                      </p:cBhvr>
                                    </p:animEffect>
                                    <p:set>
                                      <p:cBhvr>
                                        <p:cTn id="31" dur="1" fill="hold">
                                          <p:stCondLst>
                                            <p:cond delay="999"/>
                                          </p:stCondLst>
                                        </p:cTn>
                                        <p:tgtEl>
                                          <p:spTgt spid="711"/>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2" fill="hold">
                            <p:stCondLst>
                              <p:cond delay="7000"/>
                            </p:stCondLst>
                            <p:childTnLst>
                              <p:par>
                                <p:cTn id="33" presetID="4" presetClass="exit" presetSubtype="16" fill="hold" grpId="0" nodeType="afterEffect">
                                  <p:stCondLst>
                                    <p:cond delay="0"/>
                                  </p:stCondLst>
                                  <p:childTnLst>
                                    <p:animEffect transition="out" filter="box(in)">
                                      <p:cBhvr>
                                        <p:cTn id="34" dur="1000"/>
                                        <p:tgtEl>
                                          <p:spTgt spid="710"/>
                                        </p:tgtEl>
                                      </p:cBhvr>
                                    </p:animEffect>
                                    <p:set>
                                      <p:cBhvr>
                                        <p:cTn id="35" dur="1" fill="hold">
                                          <p:stCondLst>
                                            <p:cond delay="999"/>
                                          </p:stCondLst>
                                        </p:cTn>
                                        <p:tgtEl>
                                          <p:spTgt spid="7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par>
                          <p:cTn id="36" fill="hold">
                            <p:stCondLst>
                              <p:cond delay="8000"/>
                            </p:stCondLst>
                            <p:childTnLst>
                              <p:par>
                                <p:cTn id="37" presetID="4" presetClass="exit" presetSubtype="16" fill="hold" grpId="0" nodeType="afterEffect">
                                  <p:stCondLst>
                                    <p:cond delay="0"/>
                                  </p:stCondLst>
                                  <p:childTnLst>
                                    <p:animEffect transition="out" filter="box(in)">
                                      <p:cBhvr>
                                        <p:cTn id="38" dur="1000"/>
                                        <p:tgtEl>
                                          <p:spTgt spid="709"/>
                                        </p:tgtEl>
                                      </p:cBhvr>
                                    </p:animEffect>
                                    <p:set>
                                      <p:cBhvr>
                                        <p:cTn id="39" dur="1" fill="hold">
                                          <p:stCondLst>
                                            <p:cond delay="999"/>
                                          </p:stCondLst>
                                        </p:cTn>
                                        <p:tgtEl>
                                          <p:spTgt spid="70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par>
                          <p:cTn id="40" fill="hold">
                            <p:stCondLst>
                              <p:cond delay="9000"/>
                            </p:stCondLst>
                            <p:childTnLst>
                              <p:par>
                                <p:cTn id="41" presetID="4" presetClass="exit" presetSubtype="16" fill="hold" grpId="0" nodeType="afterEffect">
                                  <p:stCondLst>
                                    <p:cond delay="0"/>
                                  </p:stCondLst>
                                  <p:childTnLst>
                                    <p:animEffect transition="out" filter="box(in)">
                                      <p:cBhvr>
                                        <p:cTn id="42" dur="1000"/>
                                        <p:tgtEl>
                                          <p:spTgt spid="708"/>
                                        </p:tgtEl>
                                      </p:cBhvr>
                                    </p:animEffect>
                                    <p:set>
                                      <p:cBhvr>
                                        <p:cTn id="43" dur="1" fill="hold">
                                          <p:stCondLst>
                                            <p:cond delay="999"/>
                                          </p:stCondLst>
                                        </p:cTn>
                                        <p:tgtEl>
                                          <p:spTgt spid="70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4" fill="hold">
                            <p:stCondLst>
                              <p:cond delay="10000"/>
                            </p:stCondLst>
                            <p:childTnLst>
                              <p:par>
                                <p:cTn id="45" presetID="23" presetClass="entr" presetSubtype="16" fill="hold" grpId="0" nodeType="afterEffect">
                                  <p:stCondLst>
                                    <p:cond delay="0"/>
                                  </p:stCondLst>
                                  <p:childTnLst>
                                    <p:set>
                                      <p:cBhvr>
                                        <p:cTn id="46" dur="1" fill="hold">
                                          <p:stCondLst>
                                            <p:cond delay="0"/>
                                          </p:stCondLst>
                                        </p:cTn>
                                        <p:tgtEl>
                                          <p:spTgt spid="707"/>
                                        </p:tgtEl>
                                        <p:attrNameLst>
                                          <p:attrName>style.visibility</p:attrName>
                                        </p:attrNameLst>
                                      </p:cBhvr>
                                      <p:to>
                                        <p:strVal val="visible"/>
                                      </p:to>
                                    </p:set>
                                    <p:anim calcmode="lin" valueType="num">
                                      <p:cBhvr>
                                        <p:cTn id="47" dur="500" fill="hold"/>
                                        <p:tgtEl>
                                          <p:spTgt spid="707"/>
                                        </p:tgtEl>
                                        <p:attrNameLst>
                                          <p:attrName>ppt_w</p:attrName>
                                        </p:attrNameLst>
                                      </p:cBhvr>
                                      <p:tavLst>
                                        <p:tav tm="0">
                                          <p:val>
                                            <p:fltVal val="0"/>
                                          </p:val>
                                        </p:tav>
                                        <p:tav tm="100000">
                                          <p:val>
                                            <p:strVal val="#ppt_w"/>
                                          </p:val>
                                        </p:tav>
                                      </p:tavLst>
                                    </p:anim>
                                    <p:anim calcmode="lin" valueType="num">
                                      <p:cBhvr>
                                        <p:cTn id="48" dur="500" fill="hold"/>
                                        <p:tgtEl>
                                          <p:spTgt spid="7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029"/>
                                        </p:tgtEl>
                                        <p:attrNameLst>
                                          <p:attrName>style.visibility</p:attrName>
                                        </p:attrNameLst>
                                      </p:cBhvr>
                                      <p:to>
                                        <p:strVal val="visible"/>
                                      </p:to>
                                    </p:set>
                                    <p:animEffect transition="in" filter="strips(downLeft)">
                                      <p:cBhvr>
                                        <p:cTn id="53" dur="500"/>
                                        <p:tgtEl>
                                          <p:spTgt spid="102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18"/>
                                        </p:tgtEl>
                                        <p:attrNameLst>
                                          <p:attrName>style.visibility</p:attrName>
                                        </p:attrNameLst>
                                      </p:cBhvr>
                                      <p:to>
                                        <p:strVal val="visible"/>
                                      </p:to>
                                    </p:set>
                                    <p:animEffect transition="in" filter="barn(inVertical)">
                                      <p:cBhvr>
                                        <p:cTn id="58" dur="5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707" grpId="0" animBg="1"/>
      <p:bldP spid="708" grpId="0" animBg="1"/>
      <p:bldP spid="709" grpId="0" animBg="1"/>
      <p:bldP spid="710" grpId="0" animBg="1"/>
      <p:bldP spid="711" grpId="0" animBg="1"/>
      <p:bldP spid="712" grpId="0" animBg="1"/>
      <p:bldP spid="713" grpId="0" animBg="1"/>
      <p:bldP spid="714" grpId="0" animBg="1"/>
      <p:bldP spid="715" grpId="0" animBg="1"/>
      <p:bldP spid="716" grpId="0" animBg="1"/>
      <p:bldP spid="717" grpId="0" animBg="1"/>
      <p:bldP spid="7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58" name="Group 42"/>
          <p:cNvGrpSpPr>
            <a:grpSpLocks noChangeAspect="1"/>
          </p:cNvGrpSpPr>
          <p:nvPr/>
        </p:nvGrpSpPr>
        <p:grpSpPr bwMode="auto">
          <a:xfrm rot="10800000" flipH="1">
            <a:off x="0" y="5695950"/>
            <a:ext cx="1219200" cy="1162050"/>
            <a:chOff x="1008" y="1127"/>
            <a:chExt cx="2064" cy="2059"/>
          </a:xfrm>
        </p:grpSpPr>
        <p:sp>
          <p:nvSpPr>
            <p:cNvPr id="18804"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18805" name="Group 44"/>
            <p:cNvGrpSpPr>
              <a:grpSpLocks/>
            </p:cNvGrpSpPr>
            <p:nvPr/>
          </p:nvGrpSpPr>
          <p:grpSpPr bwMode="auto">
            <a:xfrm>
              <a:off x="1033" y="1136"/>
              <a:ext cx="2038" cy="1706"/>
              <a:chOff x="1033" y="1136"/>
              <a:chExt cx="2038" cy="1706"/>
            </a:xfrm>
          </p:grpSpPr>
          <p:sp>
            <p:nvSpPr>
              <p:cNvPr id="18926"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27"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28"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29"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0"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1"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2"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3"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4"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5"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6"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7"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8"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39"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0"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1"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2"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3"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4"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5"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6"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7"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8"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49"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0"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1"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2"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3"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4"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5"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6"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7"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8"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59"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0"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1"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2"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3"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4"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5"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6"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7"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8"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69"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0"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1"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2"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3"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4"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5"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6"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7"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8"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79"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0"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1"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2"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3"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4"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5"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6"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7"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8"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89"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0"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1"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2"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3"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4"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5"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6"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7"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8"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99"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0"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1"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2"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3"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4"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5"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6"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7"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8"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09"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0"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1"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2"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3"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4"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5"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6"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7"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8"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19"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0"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1"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2"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3"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4"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5"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6"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7"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8"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29"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0"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1"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2"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3"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4"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5"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6"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7"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8"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39"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0"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1"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2"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3"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4"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5"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6"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7"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8"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49"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0"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1"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2"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3"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4"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5"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6"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7"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8"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59"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0"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1"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2"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3"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4"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5"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6"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7"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8"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69"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0"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1"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2"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3"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4"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5"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6"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7"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8"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79"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0"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1"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2"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3"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4"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5"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6"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7"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8"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89"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0"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1"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2"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3"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4"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5"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6"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7"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8"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099"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0"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1"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2"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3"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4"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5"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6"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7"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8"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09"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0"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1"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2"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3"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4"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5"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6"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7"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8"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19"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20"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21"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22"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23"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24"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9125"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grpSp>
        <p:sp>
          <p:nvSpPr>
            <p:cNvPr id="18806"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07"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08"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09"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0"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1"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2"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3"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4"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5"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6"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7"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8"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19"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0"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1"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2"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3"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4"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5"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6"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7"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8"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29"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0"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1"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2"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3"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4"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5"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6"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7"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8"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39"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0"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1"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2"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3"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4"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5"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6"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7"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8"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49"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0"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1"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2"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3"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4"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5"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6"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7"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8"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59"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0"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1"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2"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3"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4"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5"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6"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7"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8"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69"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0"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1"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2"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3"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4"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5"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6"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7"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8"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79"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0"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1"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2"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3"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4"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5"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6"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7"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8"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89"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0"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1"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2"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3"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4"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5"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6"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7"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8"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899"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0"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1"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2"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3"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4"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5"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6"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7"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8"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09"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0"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1"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2"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3"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4"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5"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6"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7"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8"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19"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20"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21"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22"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23"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24"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sp>
          <p:nvSpPr>
            <p:cNvPr id="18925"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a:p>
          </p:txBody>
        </p:sp>
      </p:grpSp>
      <p:grpSp>
        <p:nvGrpSpPr>
          <p:cNvPr id="18459" name="Group 42"/>
          <p:cNvGrpSpPr>
            <a:grpSpLocks noChangeAspect="1"/>
          </p:cNvGrpSpPr>
          <p:nvPr/>
        </p:nvGrpSpPr>
        <p:grpSpPr bwMode="auto">
          <a:xfrm rot="5400000" flipH="1">
            <a:off x="8027194" y="5741194"/>
            <a:ext cx="1143000" cy="1090612"/>
            <a:chOff x="1008" y="1127"/>
            <a:chExt cx="2064" cy="2059"/>
          </a:xfrm>
        </p:grpSpPr>
        <p:sp>
          <p:nvSpPr>
            <p:cNvPr id="18482"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18483" name="Group 44"/>
            <p:cNvGrpSpPr>
              <a:grpSpLocks/>
            </p:cNvGrpSpPr>
            <p:nvPr/>
          </p:nvGrpSpPr>
          <p:grpSpPr bwMode="auto">
            <a:xfrm>
              <a:off x="1033" y="1136"/>
              <a:ext cx="2038" cy="1706"/>
              <a:chOff x="1033" y="1136"/>
              <a:chExt cx="2038" cy="1706"/>
            </a:xfrm>
          </p:grpSpPr>
          <p:sp>
            <p:nvSpPr>
              <p:cNvPr id="18604"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05"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06"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07"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08"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09"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0"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1"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2"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3"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4"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5"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6"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7"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8"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19"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0"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1"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2"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3"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4"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5"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6"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7"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8"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29"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0"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1"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2"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3"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4"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5"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6"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7"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8"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39"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0"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1"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2"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3"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4"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5"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6"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7"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8"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49"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0"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1"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2"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3"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4"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5"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6"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7"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8"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59"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0"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1"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2"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3"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4"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5"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6"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7"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8"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69"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0"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1"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2"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3"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4"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5"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6"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7"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8"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79"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0"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1"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2"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3"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4"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5"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6"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7"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8"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89"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0"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1"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2"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3"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4"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5"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6"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7"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8"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99"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0"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1"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2"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3"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4"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5"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6"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7"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8"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09"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0"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1"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2"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3"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4"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5"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6"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7"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8"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19"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0"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1"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2"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3"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4"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5"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6"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7"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8"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29"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0"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1"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2"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3"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4"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5"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6"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7"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8"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39"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0"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1"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2"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3"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4"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5"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6"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7"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8"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49"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0"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1"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2"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3"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4"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5"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6"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7"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8"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59"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0"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1"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2"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3"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4"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5"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6"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7"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8"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69"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0"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1"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2"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3"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4"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5"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6"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7"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8"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79"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0"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1"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2"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3"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4"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5"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6"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7"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8"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89"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0"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1"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2"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3"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4"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5"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6"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7"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8"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799"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800"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801"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802"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803"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grpSp>
        <p:sp>
          <p:nvSpPr>
            <p:cNvPr id="18484"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85"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86"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87"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88"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89"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0"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1"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2"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3"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4"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5"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6"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7"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8"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499"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0"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1"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2"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3"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4"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5"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6"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7"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8"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09"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0"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1"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2"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3"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4"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5"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6"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7"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8"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19"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0"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1"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2"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3"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4"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5"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6"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7"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8"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29"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0"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1"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2"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3"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4"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5"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6"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7"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8"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39"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0"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1"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2"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3"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4"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5"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6"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7"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8"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49"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0"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1"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2"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3"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4"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5"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6"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7"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8"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59"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0"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1"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2"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3"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4"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5"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6"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7"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8"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69"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0"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1"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2"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3"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4"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5"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6"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7"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8"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79"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0"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1"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2"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3"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4"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5"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6"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7"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8"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89"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0"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1"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2"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3"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4"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5"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6"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7"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8"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599"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00"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01"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02"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sp>
          <p:nvSpPr>
            <p:cNvPr id="18603"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GB"/>
            </a:p>
          </p:txBody>
        </p:sp>
      </p:grpSp>
      <p:sp>
        <p:nvSpPr>
          <p:cNvPr id="18461" name="Text Box 39" descr="Newsprint"/>
          <p:cNvSpPr txBox="1">
            <a:spLocks noChangeArrowheads="1"/>
          </p:cNvSpPr>
          <p:nvPr/>
        </p:nvSpPr>
        <p:spPr bwMode="auto">
          <a:xfrm>
            <a:off x="7024" y="116632"/>
            <a:ext cx="8915400" cy="519112"/>
          </a:xfrm>
          <a:prstGeom prst="rect">
            <a:avLst/>
          </a:prstGeom>
          <a:blipFill dpi="0" rotWithShape="1">
            <a:blip r:embed="rId5" cstate="print"/>
            <a:srcRect/>
            <a:tile tx="0" ty="0" sx="100000" sy="100000" flip="none" algn="tl"/>
          </a:blipFill>
          <a:ln>
            <a:noFill/>
          </a:ln>
          <a:effectLst>
            <a:prstShdw prst="shdw17" dist="17961" dir="2700000">
              <a:srgbClr val="959595"/>
            </a:prst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u="sng" smtClean="0">
                <a:latin typeface="Times New Roman" pitchFamily="18" charset="0"/>
                <a:cs typeface="Times New Roman" pitchFamily="18" charset="0"/>
              </a:rPr>
              <a:t>Câu 4</a:t>
            </a:r>
            <a:r>
              <a:rPr lang="en-US" altLang="en-US" sz="2800" b="1" smtClean="0">
                <a:latin typeface="Times New Roman" pitchFamily="18" charset="0"/>
                <a:cs typeface="Times New Roman" pitchFamily="18" charset="0"/>
              </a:rPr>
              <a:t>: Đồ </a:t>
            </a:r>
            <a:r>
              <a:rPr lang="en-US" altLang="en-US" sz="2800" b="1">
                <a:latin typeface="Times New Roman" pitchFamily="18" charset="0"/>
                <a:cs typeface="Times New Roman" pitchFamily="18" charset="0"/>
              </a:rPr>
              <a:t>thị hàm số y = </a:t>
            </a:r>
            <a:r>
              <a:rPr lang="en-US" altLang="en-US" sz="2800" b="1" smtClean="0">
                <a:latin typeface="Times New Roman" pitchFamily="18" charset="0"/>
                <a:cs typeface="Times New Roman" pitchFamily="18" charset="0"/>
              </a:rPr>
              <a:t>x - </a:t>
            </a:r>
            <a:r>
              <a:rPr lang="en-US" altLang="en-US" sz="2800" b="1">
                <a:latin typeface="Times New Roman" pitchFamily="18" charset="0"/>
                <a:cs typeface="Times New Roman" pitchFamily="18" charset="0"/>
              </a:rPr>
              <a:t>1 đi qua tọa độ điểm </a:t>
            </a:r>
          </a:p>
        </p:txBody>
      </p:sp>
      <p:sp>
        <p:nvSpPr>
          <p:cNvPr id="78508" name="Rectangle 684"/>
          <p:cNvSpPr>
            <a:spLocks noChangeArrowheads="1"/>
          </p:cNvSpPr>
          <p:nvPr/>
        </p:nvSpPr>
        <p:spPr bwMode="auto">
          <a:xfrm>
            <a:off x="428846" y="1199928"/>
            <a:ext cx="647700" cy="576262"/>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r>
              <a:rPr lang="en-US" sz="3200">
                <a:latin typeface="Calibri" pitchFamily="34" charset="0"/>
                <a:cs typeface="Times New Roman" pitchFamily="18" charset="0"/>
              </a:rPr>
              <a:t>A</a:t>
            </a:r>
            <a:endParaRPr lang="vi-VN" sz="3200">
              <a:latin typeface="Calibri" pitchFamily="34" charset="0"/>
              <a:cs typeface="Times New Roman" pitchFamily="18" charset="0"/>
            </a:endParaRPr>
          </a:p>
        </p:txBody>
      </p:sp>
      <p:sp>
        <p:nvSpPr>
          <p:cNvPr id="78509" name="Rectangle 685"/>
          <p:cNvSpPr>
            <a:spLocks noChangeArrowheads="1"/>
          </p:cNvSpPr>
          <p:nvPr/>
        </p:nvSpPr>
        <p:spPr bwMode="auto">
          <a:xfrm>
            <a:off x="444355" y="1920007"/>
            <a:ext cx="655638" cy="57626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r>
              <a:rPr lang="en-US" sz="3200">
                <a:latin typeface="Calibri" pitchFamily="34" charset="0"/>
                <a:cs typeface="Times New Roman" pitchFamily="18" charset="0"/>
              </a:rPr>
              <a:t>B </a:t>
            </a:r>
            <a:endParaRPr lang="vi-VN" sz="3200">
              <a:latin typeface="Calibri" pitchFamily="34" charset="0"/>
              <a:cs typeface="Times New Roman" pitchFamily="18" charset="0"/>
            </a:endParaRPr>
          </a:p>
        </p:txBody>
      </p:sp>
      <p:sp>
        <p:nvSpPr>
          <p:cNvPr id="78510" name="Rectangle 686"/>
          <p:cNvSpPr>
            <a:spLocks noChangeArrowheads="1"/>
          </p:cNvSpPr>
          <p:nvPr/>
        </p:nvSpPr>
        <p:spPr bwMode="auto">
          <a:xfrm>
            <a:off x="428846" y="2852936"/>
            <a:ext cx="647700" cy="576262"/>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r>
              <a:rPr lang="en-US" sz="3200">
                <a:latin typeface="Calibri" pitchFamily="34" charset="0"/>
                <a:cs typeface="Times New Roman" pitchFamily="18" charset="0"/>
              </a:rPr>
              <a:t>C</a:t>
            </a:r>
            <a:endParaRPr lang="vi-VN" sz="3200">
              <a:latin typeface="Calibri" pitchFamily="34" charset="0"/>
              <a:cs typeface="Times New Roman" pitchFamily="18" charset="0"/>
            </a:endParaRPr>
          </a:p>
        </p:txBody>
      </p:sp>
      <p:sp>
        <p:nvSpPr>
          <p:cNvPr id="78511" name="Text Box 687"/>
          <p:cNvSpPr txBox="1">
            <a:spLocks noChangeArrowheads="1"/>
          </p:cNvSpPr>
          <p:nvPr/>
        </p:nvSpPr>
        <p:spPr bwMode="auto">
          <a:xfrm>
            <a:off x="563231" y="1199928"/>
            <a:ext cx="2449512"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n-US" sz="3200" smtClean="0">
                <a:latin typeface="Calibri" pitchFamily="34" charset="0"/>
                <a:cs typeface="Times New Roman" pitchFamily="18" charset="0"/>
              </a:rPr>
              <a:t>M(0;-1)</a:t>
            </a:r>
            <a:endParaRPr lang="en-US" sz="3200">
              <a:latin typeface="Calibri" pitchFamily="34" charset="0"/>
              <a:cs typeface="Times New Roman" pitchFamily="18" charset="0"/>
            </a:endParaRPr>
          </a:p>
        </p:txBody>
      </p:sp>
      <p:sp>
        <p:nvSpPr>
          <p:cNvPr id="78512" name="Text Box 688"/>
          <p:cNvSpPr txBox="1">
            <a:spLocks noChangeArrowheads="1"/>
          </p:cNvSpPr>
          <p:nvPr/>
        </p:nvSpPr>
        <p:spPr bwMode="auto">
          <a:xfrm>
            <a:off x="935300" y="1936313"/>
            <a:ext cx="1871662"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vi-VN" sz="3200" smtClean="0">
                <a:latin typeface="Calibri" pitchFamily="34" charset="0"/>
                <a:cs typeface="Times New Roman" pitchFamily="18" charset="0"/>
              </a:rPr>
              <a:t>N(</a:t>
            </a:r>
            <a:r>
              <a:rPr lang="en-US" sz="3200" smtClean="0">
                <a:latin typeface="Calibri" pitchFamily="34" charset="0"/>
                <a:cs typeface="Times New Roman" pitchFamily="18" charset="0"/>
              </a:rPr>
              <a:t>1</a:t>
            </a:r>
            <a:r>
              <a:rPr lang="vi-VN" sz="3200" smtClean="0">
                <a:latin typeface="Calibri" pitchFamily="34" charset="0"/>
                <a:cs typeface="Times New Roman" pitchFamily="18" charset="0"/>
              </a:rPr>
              <a:t>; </a:t>
            </a:r>
            <a:r>
              <a:rPr lang="en-US" sz="3200" smtClean="0">
                <a:latin typeface="Calibri" pitchFamily="34" charset="0"/>
                <a:cs typeface="Times New Roman" pitchFamily="18" charset="0"/>
              </a:rPr>
              <a:t>-</a:t>
            </a:r>
            <a:r>
              <a:rPr lang="vi-VN" sz="3200" smtClean="0">
                <a:latin typeface="Calibri" pitchFamily="34" charset="0"/>
                <a:cs typeface="Times New Roman" pitchFamily="18" charset="0"/>
              </a:rPr>
              <a:t>1</a:t>
            </a:r>
            <a:r>
              <a:rPr lang="vi-VN" sz="3200">
                <a:latin typeface="Calibri" pitchFamily="34" charset="0"/>
                <a:cs typeface="Times New Roman" pitchFamily="18" charset="0"/>
              </a:rPr>
              <a:t>)</a:t>
            </a:r>
          </a:p>
        </p:txBody>
      </p:sp>
      <p:sp>
        <p:nvSpPr>
          <p:cNvPr id="78513" name="Text Box 689"/>
          <p:cNvSpPr txBox="1">
            <a:spLocks noChangeArrowheads="1"/>
          </p:cNvSpPr>
          <p:nvPr/>
        </p:nvSpPr>
        <p:spPr bwMode="auto">
          <a:xfrm>
            <a:off x="880673" y="2853802"/>
            <a:ext cx="1943100" cy="5794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n-US" sz="3200" smtClean="0">
                <a:latin typeface="Calibri" pitchFamily="34" charset="0"/>
                <a:cs typeface="Times New Roman" pitchFamily="18" charset="0"/>
              </a:rPr>
              <a:t>O(0; 0)</a:t>
            </a:r>
            <a:endParaRPr lang="vi-VN" sz="3200">
              <a:latin typeface="Calibri" pitchFamily="34" charset="0"/>
              <a:cs typeface="Times New Roman" pitchFamily="18" charset="0"/>
            </a:endParaRPr>
          </a:p>
        </p:txBody>
      </p:sp>
      <p:sp>
        <p:nvSpPr>
          <p:cNvPr id="78514" name="Rectangle 690"/>
          <p:cNvSpPr>
            <a:spLocks noChangeArrowheads="1"/>
          </p:cNvSpPr>
          <p:nvPr/>
        </p:nvSpPr>
        <p:spPr bwMode="auto">
          <a:xfrm>
            <a:off x="467544" y="3714535"/>
            <a:ext cx="647700" cy="57626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r>
              <a:rPr lang="en-US" sz="3200">
                <a:latin typeface="Calibri" pitchFamily="34" charset="0"/>
                <a:cs typeface="Times New Roman" pitchFamily="18" charset="0"/>
              </a:rPr>
              <a:t>D</a:t>
            </a:r>
            <a:endParaRPr lang="vi-VN" sz="3200">
              <a:latin typeface="Calibri" pitchFamily="34" charset="0"/>
              <a:cs typeface="Times New Roman" pitchFamily="18" charset="0"/>
            </a:endParaRPr>
          </a:p>
        </p:txBody>
      </p:sp>
      <p:sp>
        <p:nvSpPr>
          <p:cNvPr id="78515" name="Text Box 691"/>
          <p:cNvSpPr txBox="1">
            <a:spLocks noChangeArrowheads="1"/>
          </p:cNvSpPr>
          <p:nvPr/>
        </p:nvSpPr>
        <p:spPr bwMode="auto">
          <a:xfrm>
            <a:off x="682774" y="3672971"/>
            <a:ext cx="2305050"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n-US" sz="3200" smtClean="0">
                <a:latin typeface="Calibri" pitchFamily="34" charset="0"/>
                <a:cs typeface="Times New Roman" pitchFamily="18" charset="0"/>
              </a:rPr>
              <a:t>P(-1;0)</a:t>
            </a:r>
            <a:endParaRPr lang="vi-VN" sz="3200">
              <a:latin typeface="Calibri" pitchFamily="34" charset="0"/>
              <a:cs typeface="Times New Roman" pitchFamily="18" charset="0"/>
            </a:endParaRPr>
          </a:p>
        </p:txBody>
      </p:sp>
      <p:sp>
        <p:nvSpPr>
          <p:cNvPr id="18477" name="AutoShape 693">
            <a:hlinkClick r:id="rId6" action="ppaction://hlinksldjump" highlightClick="1"/>
          </p:cNvPr>
          <p:cNvSpPr>
            <a:spLocks noChangeArrowheads="1"/>
          </p:cNvSpPr>
          <p:nvPr/>
        </p:nvSpPr>
        <p:spPr bwMode="auto">
          <a:xfrm>
            <a:off x="4254257" y="6237638"/>
            <a:ext cx="431800" cy="431800"/>
          </a:xfrm>
          <a:prstGeom prst="actionButtonHome">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94" name="Oval 2"/>
          <p:cNvSpPr>
            <a:spLocks noChangeArrowheads="1"/>
          </p:cNvSpPr>
          <p:nvPr/>
        </p:nvSpPr>
        <p:spPr bwMode="auto">
          <a:xfrm rot="-933412">
            <a:off x="6992938" y="4267200"/>
            <a:ext cx="431800" cy="352425"/>
          </a:xfrm>
          <a:prstGeom prst="ellipse">
            <a:avLst/>
          </a:prstGeom>
          <a:gradFill rotWithShape="1">
            <a:gsLst>
              <a:gs pos="0">
                <a:srgbClr val="007400"/>
              </a:gs>
              <a:gs pos="50000">
                <a:srgbClr val="009900"/>
              </a:gs>
              <a:gs pos="100000">
                <a:srgbClr val="007400"/>
              </a:gs>
            </a:gsLst>
            <a:lin ang="0" scaled="1"/>
          </a:gradFill>
          <a:ln w="9525">
            <a:solidFill>
              <a:srgbClr val="009900"/>
            </a:solidFill>
            <a:round/>
            <a:headEnd/>
            <a:tailEnd/>
          </a:ln>
        </p:spPr>
        <p:txBody>
          <a:bodyPr wrap="none" anchor="ctr"/>
          <a:lstStyle/>
          <a:p>
            <a:pPr algn="ctr"/>
            <a:endParaRPr lang="vi-VN">
              <a:latin typeface="Calibri" pitchFamily="34" charset="0"/>
              <a:cs typeface="Times New Roman" pitchFamily="18" charset="0"/>
            </a:endParaRPr>
          </a:p>
        </p:txBody>
      </p:sp>
      <p:sp>
        <p:nvSpPr>
          <p:cNvPr id="695" name="Oval 3"/>
          <p:cNvSpPr>
            <a:spLocks noChangeArrowheads="1"/>
          </p:cNvSpPr>
          <p:nvPr/>
        </p:nvSpPr>
        <p:spPr bwMode="auto">
          <a:xfrm>
            <a:off x="6945313" y="6376988"/>
            <a:ext cx="1676400" cy="176212"/>
          </a:xfrm>
          <a:prstGeom prst="ellipse">
            <a:avLst/>
          </a:prstGeom>
          <a:gradFill rotWithShape="1">
            <a:gsLst>
              <a:gs pos="0">
                <a:srgbClr val="008000"/>
              </a:gs>
              <a:gs pos="50000">
                <a:srgbClr val="000000"/>
              </a:gs>
              <a:gs pos="100000">
                <a:srgbClr val="008000"/>
              </a:gs>
            </a:gsLst>
            <a:lin ang="5400000" scaled="1"/>
          </a:gradFill>
          <a:ln w="9525">
            <a:solidFill>
              <a:srgbClr val="008000"/>
            </a:solidFill>
            <a:round/>
            <a:headEnd/>
            <a:tailEnd/>
          </a:ln>
        </p:spPr>
        <p:txBody>
          <a:bodyPr wrap="none" anchor="ctr"/>
          <a:lstStyle/>
          <a:p>
            <a:pPr algn="ctr"/>
            <a:endParaRPr lang="vi-VN">
              <a:latin typeface="Calibri" pitchFamily="34" charset="0"/>
              <a:cs typeface="Times New Roman" pitchFamily="18" charset="0"/>
            </a:endParaRPr>
          </a:p>
        </p:txBody>
      </p:sp>
      <p:sp>
        <p:nvSpPr>
          <p:cNvPr id="696" name="Oval 4"/>
          <p:cNvSpPr>
            <a:spLocks noChangeArrowheads="1"/>
          </p:cNvSpPr>
          <p:nvPr/>
        </p:nvSpPr>
        <p:spPr bwMode="auto">
          <a:xfrm rot="546664">
            <a:off x="8094663" y="4267200"/>
            <a:ext cx="431800" cy="352425"/>
          </a:xfrm>
          <a:prstGeom prst="ellipse">
            <a:avLst/>
          </a:prstGeom>
          <a:gradFill rotWithShape="1">
            <a:gsLst>
              <a:gs pos="0">
                <a:srgbClr val="007400"/>
              </a:gs>
              <a:gs pos="50000">
                <a:srgbClr val="009900"/>
              </a:gs>
              <a:gs pos="100000">
                <a:srgbClr val="007400"/>
              </a:gs>
            </a:gsLst>
            <a:lin ang="0" scaled="1"/>
          </a:gradFill>
          <a:ln w="9525">
            <a:solidFill>
              <a:srgbClr val="009900"/>
            </a:solidFill>
            <a:round/>
            <a:headEnd/>
            <a:tailEnd/>
          </a:ln>
        </p:spPr>
        <p:txBody>
          <a:bodyPr wrap="none" anchor="ctr"/>
          <a:lstStyle/>
          <a:p>
            <a:pPr algn="ctr"/>
            <a:endParaRPr lang="vi-VN">
              <a:latin typeface="Calibri" pitchFamily="34" charset="0"/>
              <a:cs typeface="Times New Roman" pitchFamily="18" charset="0"/>
            </a:endParaRPr>
          </a:p>
        </p:txBody>
      </p:sp>
      <p:sp>
        <p:nvSpPr>
          <p:cNvPr id="697" name="Oval 7"/>
          <p:cNvSpPr>
            <a:spLocks noChangeArrowheads="1"/>
          </p:cNvSpPr>
          <p:nvPr/>
        </p:nvSpPr>
        <p:spPr bwMode="gray">
          <a:xfrm>
            <a:off x="6843713" y="4519613"/>
            <a:ext cx="1857375" cy="182403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p>
            <a:pPr algn="ctr"/>
            <a:endParaRPr lang="vi-VN">
              <a:latin typeface="Calibri" pitchFamily="34" charset="0"/>
              <a:cs typeface="Times New Roman" pitchFamily="18" charset="0"/>
            </a:endParaRPr>
          </a:p>
        </p:txBody>
      </p:sp>
      <p:sp>
        <p:nvSpPr>
          <p:cNvPr id="698" name="Oval 9"/>
          <p:cNvSpPr>
            <a:spLocks noChangeArrowheads="1"/>
          </p:cNvSpPr>
          <p:nvPr/>
        </p:nvSpPr>
        <p:spPr bwMode="gray">
          <a:xfrm>
            <a:off x="6945313" y="4613275"/>
            <a:ext cx="1668462" cy="1636713"/>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p>
            <a:pPr algn="ctr"/>
            <a:endParaRPr lang="vi-VN">
              <a:latin typeface="Calibri" pitchFamily="34" charset="0"/>
              <a:cs typeface="Times New Roman" pitchFamily="18" charset="0"/>
            </a:endParaRPr>
          </a:p>
        </p:txBody>
      </p:sp>
      <p:sp>
        <p:nvSpPr>
          <p:cNvPr id="699" name="Oval 10"/>
          <p:cNvSpPr>
            <a:spLocks noChangeArrowheads="1"/>
          </p:cNvSpPr>
          <p:nvPr/>
        </p:nvSpPr>
        <p:spPr bwMode="gray">
          <a:xfrm>
            <a:off x="6972300" y="4640263"/>
            <a:ext cx="1617663" cy="1585912"/>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700" name="Oval 11"/>
          <p:cNvSpPr>
            <a:spLocks noChangeArrowheads="1"/>
          </p:cNvSpPr>
          <p:nvPr/>
        </p:nvSpPr>
        <p:spPr bwMode="gray">
          <a:xfrm>
            <a:off x="6992938" y="4648200"/>
            <a:ext cx="1576387" cy="1546225"/>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701" name="Oval 12"/>
          <p:cNvSpPr>
            <a:spLocks noChangeArrowheads="1"/>
          </p:cNvSpPr>
          <p:nvPr/>
        </p:nvSpPr>
        <p:spPr bwMode="gray">
          <a:xfrm>
            <a:off x="7010400" y="4664075"/>
            <a:ext cx="1500188" cy="144462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702" name="Oval 13"/>
          <p:cNvSpPr>
            <a:spLocks noChangeArrowheads="1"/>
          </p:cNvSpPr>
          <p:nvPr/>
        </p:nvSpPr>
        <p:spPr bwMode="gray">
          <a:xfrm>
            <a:off x="7096125" y="4705350"/>
            <a:ext cx="1335088" cy="117316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p>
            <a:pPr algn="ctr"/>
            <a:endParaRPr lang="vi-VN">
              <a:latin typeface="Calibri" pitchFamily="34" charset="0"/>
              <a:cs typeface="Times New Roman" pitchFamily="18" charset="0"/>
            </a:endParaRPr>
          </a:p>
        </p:txBody>
      </p:sp>
      <p:sp>
        <p:nvSpPr>
          <p:cNvPr id="703" name="Oval 14"/>
          <p:cNvSpPr>
            <a:spLocks noChangeArrowheads="1"/>
          </p:cNvSpPr>
          <p:nvPr/>
        </p:nvSpPr>
        <p:spPr bwMode="auto">
          <a:xfrm>
            <a:off x="6986588"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4800">
                <a:solidFill>
                  <a:srgbClr val="FF3300"/>
                </a:solidFill>
                <a:latin typeface="Chiller" pitchFamily="82" charset="0"/>
                <a:cs typeface="Times New Roman" pitchFamily="18" charset="0"/>
              </a:rPr>
              <a:t>Hết giờ</a:t>
            </a:r>
          </a:p>
        </p:txBody>
      </p:sp>
      <p:sp>
        <p:nvSpPr>
          <p:cNvPr id="704" name="Oval 15"/>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1</a:t>
            </a:r>
          </a:p>
        </p:txBody>
      </p:sp>
      <p:sp>
        <p:nvSpPr>
          <p:cNvPr id="705" name="Oval 16"/>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2</a:t>
            </a:r>
          </a:p>
        </p:txBody>
      </p:sp>
      <p:sp>
        <p:nvSpPr>
          <p:cNvPr id="706" name="Oval 17"/>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3</a:t>
            </a:r>
          </a:p>
        </p:txBody>
      </p:sp>
      <p:sp>
        <p:nvSpPr>
          <p:cNvPr id="707" name="Oval 18"/>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4</a:t>
            </a:r>
          </a:p>
        </p:txBody>
      </p:sp>
      <p:sp>
        <p:nvSpPr>
          <p:cNvPr id="708" name="Oval 19"/>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5</a:t>
            </a:r>
          </a:p>
        </p:txBody>
      </p:sp>
      <p:sp>
        <p:nvSpPr>
          <p:cNvPr id="709" name="Oval 20"/>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6</a:t>
            </a:r>
          </a:p>
        </p:txBody>
      </p:sp>
      <p:sp>
        <p:nvSpPr>
          <p:cNvPr id="710" name="Oval 21"/>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7</a:t>
            </a:r>
          </a:p>
        </p:txBody>
      </p:sp>
      <p:sp>
        <p:nvSpPr>
          <p:cNvPr id="711" name="Oval 22"/>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8</a:t>
            </a:r>
          </a:p>
        </p:txBody>
      </p:sp>
      <p:sp>
        <p:nvSpPr>
          <p:cNvPr id="712" name="Oval 23"/>
          <p:cNvSpPr>
            <a:spLocks noChangeArrowheads="1"/>
          </p:cNvSpPr>
          <p:nvPr/>
        </p:nvSpPr>
        <p:spPr bwMode="auto">
          <a:xfrm>
            <a:off x="7000875" y="4643438"/>
            <a:ext cx="1628775" cy="1611312"/>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9</a:t>
            </a:r>
          </a:p>
        </p:txBody>
      </p:sp>
      <p:sp>
        <p:nvSpPr>
          <p:cNvPr id="713" name="Oval 24"/>
          <p:cNvSpPr>
            <a:spLocks noChangeArrowheads="1"/>
          </p:cNvSpPr>
          <p:nvPr/>
        </p:nvSpPr>
        <p:spPr bwMode="auto">
          <a:xfrm>
            <a:off x="7000875" y="4643438"/>
            <a:ext cx="1628775" cy="1627187"/>
          </a:xfrm>
          <a:prstGeom prst="ellipse">
            <a:avLst/>
          </a:prstGeom>
          <a:solidFill>
            <a:schemeClr val="bg1">
              <a:alpha val="81175"/>
            </a:schemeClr>
          </a:solidFill>
          <a:ln w="76200">
            <a:solidFill>
              <a:srgbClr val="C0C0C0"/>
            </a:solidFill>
            <a:round/>
            <a:headEnd/>
            <a:tailEnd/>
          </a:ln>
        </p:spPr>
        <p:txBody>
          <a:bodyPr wrap="none" anchor="ctr"/>
          <a:lstStyle/>
          <a:p>
            <a:pPr algn="ctr"/>
            <a:r>
              <a:rPr lang="en-US" sz="10000">
                <a:solidFill>
                  <a:srgbClr val="FF3300"/>
                </a:solidFill>
                <a:latin typeface=".VnVogue" pitchFamily="34" charset="0"/>
                <a:cs typeface="Times New Roman" pitchFamily="18" charset="0"/>
              </a:rPr>
              <a:t>10</a:t>
            </a:r>
          </a:p>
        </p:txBody>
      </p:sp>
      <p:sp>
        <p:nvSpPr>
          <p:cNvPr id="714" name="Rectangle 713"/>
          <p:cNvSpPr/>
          <p:nvPr/>
        </p:nvSpPr>
        <p:spPr>
          <a:xfrm>
            <a:off x="1178441" y="4931891"/>
            <a:ext cx="5163967"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smtClean="0">
                <a:solidFill>
                  <a:schemeClr val="tx1"/>
                </a:solidFill>
              </a:rPr>
              <a:t>Phần thưởng: 1 tràng pháo tay</a:t>
            </a:r>
            <a:endParaRPr lang="en-US" sz="2800">
              <a:solidFill>
                <a:schemeClr val="tx1"/>
              </a:solidFill>
            </a:endParaRPr>
          </a:p>
        </p:txBody>
      </p:sp>
    </p:spTree>
    <p:extLst>
      <p:ext uri="{BB962C8B-B14F-4D97-AF65-F5344CB8AC3E}">
        <p14:creationId xmlns:p14="http://schemas.microsoft.com/office/powerpoint/2010/main" xmlns="" val="1265233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713"/>
                                        </p:tgtEl>
                                      </p:cBhvr>
                                    </p:animEffect>
                                    <p:set>
                                      <p:cBhvr>
                                        <p:cTn id="7" dur="1" fill="hold">
                                          <p:stCondLst>
                                            <p:cond delay="999"/>
                                          </p:stCondLst>
                                        </p:cTn>
                                        <p:tgtEl>
                                          <p:spTgt spid="71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8" fill="hold">
                            <p:stCondLst>
                              <p:cond delay="1000"/>
                            </p:stCondLst>
                            <p:childTnLst>
                              <p:par>
                                <p:cTn id="9" presetID="4" presetClass="exit" presetSubtype="16" fill="hold" grpId="0" nodeType="afterEffect">
                                  <p:stCondLst>
                                    <p:cond delay="0"/>
                                  </p:stCondLst>
                                  <p:childTnLst>
                                    <p:animEffect transition="out" filter="box(in)">
                                      <p:cBhvr>
                                        <p:cTn id="10" dur="1000"/>
                                        <p:tgtEl>
                                          <p:spTgt spid="712"/>
                                        </p:tgtEl>
                                      </p:cBhvr>
                                    </p:animEffect>
                                    <p:set>
                                      <p:cBhvr>
                                        <p:cTn id="11" dur="1" fill="hold">
                                          <p:stCondLst>
                                            <p:cond delay="999"/>
                                          </p:stCondLst>
                                        </p:cTn>
                                        <p:tgtEl>
                                          <p:spTgt spid="712"/>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par>
                          <p:cTn id="12" fill="hold">
                            <p:stCondLst>
                              <p:cond delay="2000"/>
                            </p:stCondLst>
                            <p:childTnLst>
                              <p:par>
                                <p:cTn id="13" presetID="4" presetClass="exit" presetSubtype="16" fill="hold" grpId="0" nodeType="afterEffect">
                                  <p:stCondLst>
                                    <p:cond delay="0"/>
                                  </p:stCondLst>
                                  <p:childTnLst>
                                    <p:animEffect transition="out" filter="box(in)">
                                      <p:cBhvr>
                                        <p:cTn id="14" dur="1000"/>
                                        <p:tgtEl>
                                          <p:spTgt spid="711"/>
                                        </p:tgtEl>
                                      </p:cBhvr>
                                    </p:animEffect>
                                    <p:set>
                                      <p:cBhvr>
                                        <p:cTn id="15" dur="1" fill="hold">
                                          <p:stCondLst>
                                            <p:cond delay="999"/>
                                          </p:stCondLst>
                                        </p:cTn>
                                        <p:tgtEl>
                                          <p:spTgt spid="71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par>
                          <p:cTn id="16" fill="hold">
                            <p:stCondLst>
                              <p:cond delay="3000"/>
                            </p:stCondLst>
                            <p:childTnLst>
                              <p:par>
                                <p:cTn id="17" presetID="4" presetClass="exit" presetSubtype="16" fill="hold" grpId="0" nodeType="afterEffect">
                                  <p:stCondLst>
                                    <p:cond delay="0"/>
                                  </p:stCondLst>
                                  <p:childTnLst>
                                    <p:animEffect transition="out" filter="box(in)">
                                      <p:cBhvr>
                                        <p:cTn id="18" dur="1000"/>
                                        <p:tgtEl>
                                          <p:spTgt spid="710"/>
                                        </p:tgtEl>
                                      </p:cBhvr>
                                    </p:animEffect>
                                    <p:set>
                                      <p:cBhvr>
                                        <p:cTn id="19" dur="1" fill="hold">
                                          <p:stCondLst>
                                            <p:cond delay="999"/>
                                          </p:stCondLst>
                                        </p:cTn>
                                        <p:tgtEl>
                                          <p:spTgt spid="710"/>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20" fill="hold">
                            <p:stCondLst>
                              <p:cond delay="4000"/>
                            </p:stCondLst>
                            <p:childTnLst>
                              <p:par>
                                <p:cTn id="21" presetID="4" presetClass="exit" presetSubtype="16" fill="hold" grpId="0" nodeType="afterEffect">
                                  <p:stCondLst>
                                    <p:cond delay="0"/>
                                  </p:stCondLst>
                                  <p:childTnLst>
                                    <p:animEffect transition="out" filter="box(in)">
                                      <p:cBhvr>
                                        <p:cTn id="22" dur="1000"/>
                                        <p:tgtEl>
                                          <p:spTgt spid="709"/>
                                        </p:tgtEl>
                                      </p:cBhvr>
                                    </p:animEffect>
                                    <p:set>
                                      <p:cBhvr>
                                        <p:cTn id="23" dur="1" fill="hold">
                                          <p:stCondLst>
                                            <p:cond delay="999"/>
                                          </p:stCondLst>
                                        </p:cTn>
                                        <p:tgtEl>
                                          <p:spTgt spid="709"/>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par>
                          <p:cTn id="24" fill="hold">
                            <p:stCondLst>
                              <p:cond delay="5000"/>
                            </p:stCondLst>
                            <p:childTnLst>
                              <p:par>
                                <p:cTn id="25" presetID="4" presetClass="exit" presetSubtype="16" fill="hold" grpId="0" nodeType="afterEffect">
                                  <p:stCondLst>
                                    <p:cond delay="0"/>
                                  </p:stCondLst>
                                  <p:childTnLst>
                                    <p:animEffect transition="out" filter="box(in)">
                                      <p:cBhvr>
                                        <p:cTn id="26" dur="1000"/>
                                        <p:tgtEl>
                                          <p:spTgt spid="708"/>
                                        </p:tgtEl>
                                      </p:cBhvr>
                                    </p:animEffect>
                                    <p:set>
                                      <p:cBhvr>
                                        <p:cTn id="27" dur="1" fill="hold">
                                          <p:stCondLst>
                                            <p:cond delay="999"/>
                                          </p:stCondLst>
                                        </p:cTn>
                                        <p:tgtEl>
                                          <p:spTgt spid="70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par>
                          <p:cTn id="28" fill="hold">
                            <p:stCondLst>
                              <p:cond delay="6000"/>
                            </p:stCondLst>
                            <p:childTnLst>
                              <p:par>
                                <p:cTn id="29" presetID="4" presetClass="exit" presetSubtype="16" fill="hold" grpId="0" nodeType="afterEffect">
                                  <p:stCondLst>
                                    <p:cond delay="0"/>
                                  </p:stCondLst>
                                  <p:childTnLst>
                                    <p:animEffect transition="out" filter="box(in)">
                                      <p:cBhvr>
                                        <p:cTn id="30" dur="1000"/>
                                        <p:tgtEl>
                                          <p:spTgt spid="707"/>
                                        </p:tgtEl>
                                      </p:cBhvr>
                                    </p:animEffect>
                                    <p:set>
                                      <p:cBhvr>
                                        <p:cTn id="31" dur="1" fill="hold">
                                          <p:stCondLst>
                                            <p:cond delay="999"/>
                                          </p:stCondLst>
                                        </p:cTn>
                                        <p:tgtEl>
                                          <p:spTgt spid="70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2" fill="hold">
                            <p:stCondLst>
                              <p:cond delay="7000"/>
                            </p:stCondLst>
                            <p:childTnLst>
                              <p:par>
                                <p:cTn id="33" presetID="4" presetClass="exit" presetSubtype="16" fill="hold" grpId="0" nodeType="afterEffect">
                                  <p:stCondLst>
                                    <p:cond delay="0"/>
                                  </p:stCondLst>
                                  <p:childTnLst>
                                    <p:animEffect transition="out" filter="box(in)">
                                      <p:cBhvr>
                                        <p:cTn id="34" dur="1000"/>
                                        <p:tgtEl>
                                          <p:spTgt spid="706"/>
                                        </p:tgtEl>
                                      </p:cBhvr>
                                    </p:animEffect>
                                    <p:set>
                                      <p:cBhvr>
                                        <p:cTn id="35" dur="1" fill="hold">
                                          <p:stCondLst>
                                            <p:cond delay="999"/>
                                          </p:stCondLst>
                                        </p:cTn>
                                        <p:tgtEl>
                                          <p:spTgt spid="70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par>
                          <p:cTn id="36" fill="hold">
                            <p:stCondLst>
                              <p:cond delay="8000"/>
                            </p:stCondLst>
                            <p:childTnLst>
                              <p:par>
                                <p:cTn id="37" presetID="4" presetClass="exit" presetSubtype="16" fill="hold" grpId="0" nodeType="afterEffect">
                                  <p:stCondLst>
                                    <p:cond delay="0"/>
                                  </p:stCondLst>
                                  <p:childTnLst>
                                    <p:animEffect transition="out" filter="box(in)">
                                      <p:cBhvr>
                                        <p:cTn id="38" dur="1000"/>
                                        <p:tgtEl>
                                          <p:spTgt spid="705"/>
                                        </p:tgtEl>
                                      </p:cBhvr>
                                    </p:animEffect>
                                    <p:set>
                                      <p:cBhvr>
                                        <p:cTn id="39" dur="1" fill="hold">
                                          <p:stCondLst>
                                            <p:cond delay="999"/>
                                          </p:stCondLst>
                                        </p:cTn>
                                        <p:tgtEl>
                                          <p:spTgt spid="70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par>
                          <p:cTn id="40" fill="hold">
                            <p:stCondLst>
                              <p:cond delay="9000"/>
                            </p:stCondLst>
                            <p:childTnLst>
                              <p:par>
                                <p:cTn id="41" presetID="4" presetClass="exit" presetSubtype="16" fill="hold" grpId="0" nodeType="afterEffect">
                                  <p:stCondLst>
                                    <p:cond delay="0"/>
                                  </p:stCondLst>
                                  <p:childTnLst>
                                    <p:animEffect transition="out" filter="box(in)">
                                      <p:cBhvr>
                                        <p:cTn id="42" dur="1000"/>
                                        <p:tgtEl>
                                          <p:spTgt spid="704"/>
                                        </p:tgtEl>
                                      </p:cBhvr>
                                    </p:animEffect>
                                    <p:set>
                                      <p:cBhvr>
                                        <p:cTn id="43" dur="1" fill="hold">
                                          <p:stCondLst>
                                            <p:cond delay="999"/>
                                          </p:stCondLst>
                                        </p:cTn>
                                        <p:tgtEl>
                                          <p:spTgt spid="704"/>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4" fill="hold">
                            <p:stCondLst>
                              <p:cond delay="10000"/>
                            </p:stCondLst>
                            <p:childTnLst>
                              <p:par>
                                <p:cTn id="45" presetID="23" presetClass="entr" presetSubtype="16" fill="hold" grpId="0" nodeType="afterEffect">
                                  <p:stCondLst>
                                    <p:cond delay="0"/>
                                  </p:stCondLst>
                                  <p:childTnLst>
                                    <p:set>
                                      <p:cBhvr>
                                        <p:cTn id="46" dur="1" fill="hold">
                                          <p:stCondLst>
                                            <p:cond delay="0"/>
                                          </p:stCondLst>
                                        </p:cTn>
                                        <p:tgtEl>
                                          <p:spTgt spid="703"/>
                                        </p:tgtEl>
                                        <p:attrNameLst>
                                          <p:attrName>style.visibility</p:attrName>
                                        </p:attrNameLst>
                                      </p:cBhvr>
                                      <p:to>
                                        <p:strVal val="visible"/>
                                      </p:to>
                                    </p:set>
                                    <p:anim calcmode="lin" valueType="num">
                                      <p:cBhvr>
                                        <p:cTn id="47" dur="500" fill="hold"/>
                                        <p:tgtEl>
                                          <p:spTgt spid="703"/>
                                        </p:tgtEl>
                                        <p:attrNameLst>
                                          <p:attrName>ppt_w</p:attrName>
                                        </p:attrNameLst>
                                      </p:cBhvr>
                                      <p:tavLst>
                                        <p:tav tm="0">
                                          <p:val>
                                            <p:fltVal val="0"/>
                                          </p:val>
                                        </p:tav>
                                        <p:tav tm="100000">
                                          <p:val>
                                            <p:strVal val="#ppt_w"/>
                                          </p:val>
                                        </p:tav>
                                      </p:tavLst>
                                    </p:anim>
                                    <p:anim calcmode="lin" valueType="num">
                                      <p:cBhvr>
                                        <p:cTn id="48" dur="500" fill="hold"/>
                                        <p:tgtEl>
                                          <p:spTgt spid="7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78508"/>
                                        </p:tgtEl>
                                        <p:attrNameLst>
                                          <p:attrName>fillcolor</p:attrName>
                                        </p:attrNameLst>
                                      </p:cBhvr>
                                      <p:to>
                                        <a:schemeClr val="accent2"/>
                                      </p:to>
                                    </p:animClr>
                                    <p:set>
                                      <p:cBhvr>
                                        <p:cTn id="53" dur="2000" fill="hold"/>
                                        <p:tgtEl>
                                          <p:spTgt spid="78508"/>
                                        </p:tgtEl>
                                        <p:attrNameLst>
                                          <p:attrName>fill.type</p:attrName>
                                        </p:attrNameLst>
                                      </p:cBhvr>
                                      <p:to>
                                        <p:strVal val="solid"/>
                                      </p:to>
                                    </p:set>
                                    <p:set>
                                      <p:cBhvr>
                                        <p:cTn id="54" dur="2000" fill="hold"/>
                                        <p:tgtEl>
                                          <p:spTgt spid="78508"/>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714"/>
                                        </p:tgtEl>
                                        <p:attrNameLst>
                                          <p:attrName>style.visibility</p:attrName>
                                        </p:attrNameLst>
                                      </p:cBhvr>
                                      <p:to>
                                        <p:strVal val="visible"/>
                                      </p:to>
                                    </p:set>
                                    <p:animEffect transition="in" filter="barn(inVertical)">
                                      <p:cBhvr>
                                        <p:cTn id="59" dur="500"/>
                                        <p:tgtEl>
                                          <p:spTgt spid="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0" animBg="1"/>
      <p:bldP spid="704" grpId="0" animBg="1"/>
      <p:bldP spid="705" grpId="0" animBg="1"/>
      <p:bldP spid="706" grpId="0" animBg="1"/>
      <p:bldP spid="707" grpId="0" animBg="1"/>
      <p:bldP spid="708" grpId="0" animBg="1"/>
      <p:bldP spid="709" grpId="0" animBg="1"/>
      <p:bldP spid="710" grpId="0" animBg="1"/>
      <p:bldP spid="711" grpId="0" animBg="1"/>
      <p:bldP spid="712" grpId="0" animBg="1"/>
      <p:bldP spid="713" grpId="0" animBg="1"/>
      <p:bldP spid="7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27049" y="2364500"/>
            <a:ext cx="2215861" cy="461665"/>
          </a:xfrm>
          <a:prstGeom prst="rect">
            <a:avLst/>
          </a:prstGeom>
          <a:noFill/>
        </p:spPr>
        <p:txBody>
          <a:bodyPr wrap="square" rtlCol="0">
            <a:spAutoFit/>
          </a:bodyPr>
          <a:lstStyle/>
          <a:p>
            <a:r>
              <a:rPr lang="en-US" sz="2400" smtClean="0">
                <a:solidFill>
                  <a:srgbClr val="FF0000"/>
                </a:solidFill>
              </a:rPr>
              <a:t>( Tái sản xuất)</a:t>
            </a:r>
            <a:endParaRPr lang="en-US" sz="2400">
              <a:solidFill>
                <a:srgbClr val="FF0000"/>
              </a:solidFill>
            </a:endParaRPr>
          </a:p>
        </p:txBody>
      </p:sp>
      <p:sp>
        <p:nvSpPr>
          <p:cNvPr id="8" name="TextBox 7"/>
          <p:cNvSpPr txBox="1"/>
          <p:nvPr/>
        </p:nvSpPr>
        <p:spPr>
          <a:xfrm>
            <a:off x="5949660" y="1659980"/>
            <a:ext cx="1737879" cy="369332"/>
          </a:xfrm>
          <a:prstGeom prst="rect">
            <a:avLst/>
          </a:prstGeom>
          <a:noFill/>
        </p:spPr>
        <p:txBody>
          <a:bodyPr wrap="square" rtlCol="0">
            <a:spAutoFit/>
          </a:bodyPr>
          <a:lstStyle/>
          <a:p>
            <a:r>
              <a:rPr lang="en-US" smtClean="0"/>
              <a:t>( Tái sử dụng)</a:t>
            </a:r>
            <a:endParaRPr lang="en-US"/>
          </a:p>
        </p:txBody>
      </p:sp>
      <p:sp>
        <p:nvSpPr>
          <p:cNvPr id="10" name="TextBox 9"/>
          <p:cNvSpPr txBox="1"/>
          <p:nvPr/>
        </p:nvSpPr>
        <p:spPr>
          <a:xfrm>
            <a:off x="5949659" y="2826165"/>
            <a:ext cx="1737879" cy="369332"/>
          </a:xfrm>
          <a:prstGeom prst="rect">
            <a:avLst/>
          </a:prstGeom>
          <a:noFill/>
        </p:spPr>
        <p:txBody>
          <a:bodyPr wrap="square" rtlCol="0">
            <a:spAutoFit/>
          </a:bodyPr>
          <a:lstStyle/>
          <a:p>
            <a:r>
              <a:rPr lang="en-US" smtClean="0"/>
              <a:t>( Tái chế)</a:t>
            </a: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66712"/>
            <a:ext cx="9144000" cy="6124575"/>
          </a:xfrm>
          <a:prstGeom prst="rect">
            <a:avLst/>
          </a:prstGeom>
        </p:spPr>
      </p:pic>
      <p:sp>
        <p:nvSpPr>
          <p:cNvPr id="7" name="Rectangle 6"/>
          <p:cNvSpPr/>
          <p:nvPr/>
        </p:nvSpPr>
        <p:spPr>
          <a:xfrm>
            <a:off x="2757055" y="0"/>
            <a:ext cx="3865418" cy="775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GIẢI PHÁP</a:t>
            </a:r>
            <a:endParaRPr lang="en-US" sz="3200" b="1"/>
          </a:p>
        </p:txBody>
      </p:sp>
      <p:sp>
        <p:nvSpPr>
          <p:cNvPr id="13" name="TextBox 12"/>
          <p:cNvSpPr txBox="1"/>
          <p:nvPr/>
        </p:nvSpPr>
        <p:spPr>
          <a:xfrm>
            <a:off x="2362200" y="2543052"/>
            <a:ext cx="1371600" cy="369332"/>
          </a:xfrm>
          <a:prstGeom prst="rect">
            <a:avLst/>
          </a:prstGeom>
          <a:noFill/>
        </p:spPr>
        <p:txBody>
          <a:bodyPr wrap="square" rtlCol="0">
            <a:spAutoFit/>
          </a:bodyPr>
          <a:lstStyle/>
          <a:p>
            <a:r>
              <a:rPr lang="en-US" b="1" smtClean="0">
                <a:solidFill>
                  <a:srgbClr val="FF0000"/>
                </a:solidFill>
              </a:rPr>
              <a:t>Giảm thiểu</a:t>
            </a:r>
            <a:endParaRPr lang="en-US" b="1">
              <a:solidFill>
                <a:srgbClr val="FF0000"/>
              </a:solidFill>
            </a:endParaRPr>
          </a:p>
        </p:txBody>
      </p:sp>
      <p:sp>
        <p:nvSpPr>
          <p:cNvPr id="14" name="TextBox 13"/>
          <p:cNvSpPr txBox="1"/>
          <p:nvPr/>
        </p:nvSpPr>
        <p:spPr>
          <a:xfrm>
            <a:off x="1032165" y="4579672"/>
            <a:ext cx="1371600" cy="369332"/>
          </a:xfrm>
          <a:prstGeom prst="rect">
            <a:avLst/>
          </a:prstGeom>
          <a:noFill/>
        </p:spPr>
        <p:txBody>
          <a:bodyPr wrap="square" rtlCol="0">
            <a:spAutoFit/>
          </a:bodyPr>
          <a:lstStyle/>
          <a:p>
            <a:r>
              <a:rPr lang="en-US" b="1" smtClean="0">
                <a:solidFill>
                  <a:srgbClr val="FF0000"/>
                </a:solidFill>
              </a:rPr>
              <a:t>Từ chối</a:t>
            </a:r>
            <a:endParaRPr lang="en-US" b="1">
              <a:solidFill>
                <a:srgbClr val="FF0000"/>
              </a:solidFill>
            </a:endParaRPr>
          </a:p>
        </p:txBody>
      </p:sp>
      <p:sp>
        <p:nvSpPr>
          <p:cNvPr id="15" name="TextBox 14"/>
          <p:cNvSpPr txBox="1"/>
          <p:nvPr/>
        </p:nvSpPr>
        <p:spPr>
          <a:xfrm>
            <a:off x="3886200" y="5397090"/>
            <a:ext cx="1371600" cy="369332"/>
          </a:xfrm>
          <a:prstGeom prst="rect">
            <a:avLst/>
          </a:prstGeom>
          <a:noFill/>
        </p:spPr>
        <p:txBody>
          <a:bodyPr wrap="square" rtlCol="0">
            <a:spAutoFit/>
          </a:bodyPr>
          <a:lstStyle/>
          <a:p>
            <a:r>
              <a:rPr lang="en-US" b="1" smtClean="0">
                <a:solidFill>
                  <a:srgbClr val="FF0000"/>
                </a:solidFill>
              </a:rPr>
              <a:t>Tái sử dụng</a:t>
            </a:r>
            <a:endParaRPr lang="en-US" b="1">
              <a:solidFill>
                <a:srgbClr val="FF0000"/>
              </a:solidFill>
            </a:endParaRPr>
          </a:p>
        </p:txBody>
      </p:sp>
      <p:sp>
        <p:nvSpPr>
          <p:cNvPr id="16" name="TextBox 15"/>
          <p:cNvSpPr txBox="1"/>
          <p:nvPr/>
        </p:nvSpPr>
        <p:spPr>
          <a:xfrm>
            <a:off x="5610235" y="2545984"/>
            <a:ext cx="1371600" cy="369332"/>
          </a:xfrm>
          <a:prstGeom prst="rect">
            <a:avLst/>
          </a:prstGeom>
          <a:noFill/>
        </p:spPr>
        <p:txBody>
          <a:bodyPr wrap="square" rtlCol="0">
            <a:spAutoFit/>
          </a:bodyPr>
          <a:lstStyle/>
          <a:p>
            <a:r>
              <a:rPr lang="en-US" b="1" smtClean="0">
                <a:solidFill>
                  <a:srgbClr val="FF0000"/>
                </a:solidFill>
              </a:rPr>
              <a:t>Tái chế</a:t>
            </a:r>
            <a:endParaRPr lang="en-US" b="1">
              <a:solidFill>
                <a:srgbClr val="FF0000"/>
              </a:solidFill>
            </a:endParaRPr>
          </a:p>
        </p:txBody>
      </p:sp>
      <p:sp>
        <p:nvSpPr>
          <p:cNvPr id="17" name="TextBox 16"/>
          <p:cNvSpPr txBox="1"/>
          <p:nvPr/>
        </p:nvSpPr>
        <p:spPr>
          <a:xfrm>
            <a:off x="6998713" y="5397090"/>
            <a:ext cx="1371600" cy="369332"/>
          </a:xfrm>
          <a:prstGeom prst="rect">
            <a:avLst/>
          </a:prstGeom>
          <a:noFill/>
        </p:spPr>
        <p:txBody>
          <a:bodyPr wrap="square" rtlCol="0">
            <a:spAutoFit/>
          </a:bodyPr>
          <a:lstStyle/>
          <a:p>
            <a:r>
              <a:rPr lang="en-US" b="1" smtClean="0">
                <a:solidFill>
                  <a:srgbClr val="FF0000"/>
                </a:solidFill>
              </a:rPr>
              <a:t>Phân hủy</a:t>
            </a:r>
            <a:endParaRPr lang="en-US" b="1">
              <a:solidFill>
                <a:srgbClr val="FF0000"/>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780" y="0"/>
            <a:ext cx="8064440" cy="6858000"/>
          </a:xfrm>
          <a:prstGeom prst="rect">
            <a:avLst/>
          </a:prstGeom>
        </p:spPr>
      </p:pic>
      <p:pic>
        <p:nvPicPr>
          <p:cNvPr id="19" name="Ảnh 29">
            <a:hlinkClick r:id="rId4" action="ppaction://hlinksldjump"/>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backgroundRemoval t="0" b="96502" l="1628" r="100000"/>
                    </a14:imgEffect>
                  </a14:imgLayer>
                </a14:imgProps>
              </a:ext>
              <a:ext uri="{28A0092B-C50C-407E-A947-70E740481C1C}">
                <a14:useLocalDpi xmlns:a14="http://schemas.microsoft.com/office/drawing/2010/main" xmlns="" val="0"/>
              </a:ext>
            </a:extLst>
          </a:blip>
          <a:stretch>
            <a:fillRect/>
          </a:stretch>
        </p:blipFill>
        <p:spPr>
          <a:xfrm>
            <a:off x="8537291" y="90234"/>
            <a:ext cx="617668" cy="595403"/>
          </a:xfrm>
          <a:prstGeom prst="rect">
            <a:avLst/>
          </a:prstGeom>
        </p:spPr>
      </p:pic>
    </p:spTree>
    <p:extLst>
      <p:ext uri="{BB962C8B-B14F-4D97-AF65-F5344CB8AC3E}">
        <p14:creationId xmlns:p14="http://schemas.microsoft.com/office/powerpoint/2010/main" xmlns="" val="3446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52281" y="4246255"/>
            <a:ext cx="2873375" cy="1033463"/>
          </a:xfrm>
          <a:prstGeom prst="rect">
            <a:avLst/>
          </a:prstGeom>
          <a:noFill/>
          <a:extLst>
            <a:ext uri="{909E8E84-426E-40DD-AFC4-6F175D3DCCD1}">
              <a14:hiddenFill xmlns:a14="http://schemas.microsoft.com/office/drawing/2010/main" xmlns="">
                <a:solidFill>
                  <a:srgbClr val="FFFFFF"/>
                </a:solidFill>
              </a14:hiddenFill>
            </a:ext>
          </a:extLst>
        </p:spPr>
      </p:pic>
      <p:pic>
        <p:nvPicPr>
          <p:cNvPr id="65539" name="Picture 3" descr="Co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01038" y="3179990"/>
            <a:ext cx="3121025" cy="1133475"/>
          </a:xfrm>
          <a:prstGeom prst="rect">
            <a:avLst/>
          </a:prstGeom>
          <a:noFill/>
          <a:extLst>
            <a:ext uri="{909E8E84-426E-40DD-AFC4-6F175D3DCCD1}">
              <a14:hiddenFill xmlns:a14="http://schemas.microsoft.com/office/drawing/2010/main" xmlns="">
                <a:solidFill>
                  <a:srgbClr val="FFFFFF"/>
                </a:solidFill>
              </a14:hiddenFill>
            </a:ext>
          </a:extLst>
        </p:spPr>
      </p:pic>
      <p:pic>
        <p:nvPicPr>
          <p:cNvPr id="65540" name="Picture 4" descr="Co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35055" y="3346060"/>
            <a:ext cx="1446213" cy="1114425"/>
          </a:xfrm>
          <a:prstGeom prst="rect">
            <a:avLst/>
          </a:prstGeom>
          <a:noFill/>
          <a:extLst>
            <a:ext uri="{909E8E84-426E-40DD-AFC4-6F175D3DCCD1}">
              <a14:hiddenFill xmlns:a14="http://schemas.microsoft.com/office/drawing/2010/main" xmlns="">
                <a:solidFill>
                  <a:srgbClr val="FFFFFF"/>
                </a:solidFill>
              </a14:hiddenFill>
            </a:ext>
          </a:extLst>
        </p:spPr>
      </p:pic>
      <p:pic>
        <p:nvPicPr>
          <p:cNvPr id="65541" name="Picture 5" descr="Cov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56338" y="2346337"/>
            <a:ext cx="1733550" cy="287338"/>
          </a:xfrm>
          <a:prstGeom prst="rect">
            <a:avLst/>
          </a:prstGeom>
          <a:noFill/>
          <a:extLst>
            <a:ext uri="{909E8E84-426E-40DD-AFC4-6F175D3DCCD1}">
              <a14:hiddenFill xmlns:a14="http://schemas.microsoft.com/office/drawing/2010/main" xmlns="">
                <a:solidFill>
                  <a:srgbClr val="FFFFFF"/>
                </a:solidFill>
              </a14:hiddenFill>
            </a:ext>
          </a:extLst>
        </p:spPr>
      </p:pic>
      <p:pic>
        <p:nvPicPr>
          <p:cNvPr id="65542" name="Picture 6" descr="Cov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04612" y="2158023"/>
            <a:ext cx="1673225" cy="1622425"/>
          </a:xfrm>
          <a:prstGeom prst="rect">
            <a:avLst/>
          </a:prstGeom>
          <a:noFill/>
          <a:extLst>
            <a:ext uri="{909E8E84-426E-40DD-AFC4-6F175D3DCCD1}">
              <a14:hiddenFill xmlns:a14="http://schemas.microsoft.com/office/drawing/2010/main" xmlns="">
                <a:solidFill>
                  <a:srgbClr val="FFFFFF"/>
                </a:solidFill>
              </a14:hiddenFill>
            </a:ext>
          </a:extLst>
        </p:spPr>
      </p:pic>
      <p:pic>
        <p:nvPicPr>
          <p:cNvPr id="65543" name="Picture 7" descr="Cove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94613" y="3454167"/>
            <a:ext cx="1633537" cy="514350"/>
          </a:xfrm>
          <a:prstGeom prst="rect">
            <a:avLst/>
          </a:prstGeom>
          <a:noFill/>
          <a:extLst>
            <a:ext uri="{909E8E84-426E-40DD-AFC4-6F175D3DCCD1}">
              <a14:hiddenFill xmlns:a14="http://schemas.microsoft.com/office/drawing/2010/main" xmlns="">
                <a:solidFill>
                  <a:srgbClr val="FFFFFF"/>
                </a:solidFill>
              </a14:hiddenFill>
            </a:ext>
          </a:extLst>
        </p:spPr>
      </p:pic>
      <p:pic>
        <p:nvPicPr>
          <p:cNvPr id="65544" name="Picture 8" descr="Cove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5711" y="4061163"/>
            <a:ext cx="2106613" cy="639762"/>
          </a:xfrm>
          <a:prstGeom prst="rect">
            <a:avLst/>
          </a:prstGeom>
          <a:noFill/>
          <a:extLst>
            <a:ext uri="{909E8E84-426E-40DD-AFC4-6F175D3DCCD1}">
              <a14:hiddenFill xmlns:a14="http://schemas.microsoft.com/office/drawing/2010/main" xmlns="">
                <a:solidFill>
                  <a:srgbClr val="FFFFFF"/>
                </a:solidFill>
              </a14:hiddenFill>
            </a:ext>
          </a:extLst>
        </p:spPr>
      </p:pic>
      <p:pic>
        <p:nvPicPr>
          <p:cNvPr id="65545" name="Picture 9" descr="Cove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6909" y="3501731"/>
            <a:ext cx="2143125" cy="614363"/>
          </a:xfrm>
          <a:prstGeom prst="rect">
            <a:avLst/>
          </a:prstGeom>
          <a:noFill/>
          <a:extLst>
            <a:ext uri="{909E8E84-426E-40DD-AFC4-6F175D3DCCD1}">
              <a14:hiddenFill xmlns:a14="http://schemas.microsoft.com/office/drawing/2010/main" xmlns="">
                <a:solidFill>
                  <a:srgbClr val="FFFFFF"/>
                </a:solidFill>
              </a14:hiddenFill>
            </a:ext>
          </a:extLst>
        </p:spPr>
      </p:pic>
      <p:pic>
        <p:nvPicPr>
          <p:cNvPr id="65546" name="Picture 10" descr="Cove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898848" y="2977821"/>
            <a:ext cx="2097088" cy="1406525"/>
          </a:xfrm>
          <a:prstGeom prst="rect">
            <a:avLst/>
          </a:prstGeom>
          <a:noFill/>
          <a:extLst>
            <a:ext uri="{909E8E84-426E-40DD-AFC4-6F175D3DCCD1}">
              <a14:hiddenFill xmlns:a14="http://schemas.microsoft.com/office/drawing/2010/main" xmlns="">
                <a:solidFill>
                  <a:srgbClr val="FFFFFF"/>
                </a:solidFill>
              </a14:hiddenFill>
            </a:ext>
          </a:extLst>
        </p:spPr>
      </p:pic>
      <p:pic>
        <p:nvPicPr>
          <p:cNvPr id="65547" name="Picture 11" descr="Cove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65537" y="1432477"/>
            <a:ext cx="1708150" cy="287338"/>
          </a:xfrm>
          <a:prstGeom prst="rect">
            <a:avLst/>
          </a:prstGeom>
          <a:noFill/>
          <a:extLst>
            <a:ext uri="{909E8E84-426E-40DD-AFC4-6F175D3DCCD1}">
              <a14:hiddenFill xmlns:a14="http://schemas.microsoft.com/office/drawing/2010/main" xmlns="">
                <a:solidFill>
                  <a:srgbClr val="FFFFFF"/>
                </a:solidFill>
              </a14:hiddenFill>
            </a:ext>
          </a:extLst>
        </p:spPr>
      </p:pic>
      <p:pic>
        <p:nvPicPr>
          <p:cNvPr id="65548" name="Picture 12" descr="Cove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780730" y="1293927"/>
            <a:ext cx="1719262" cy="2001837"/>
          </a:xfrm>
          <a:prstGeom prst="rect">
            <a:avLst/>
          </a:prstGeom>
          <a:noFill/>
          <a:extLst>
            <a:ext uri="{909E8E84-426E-40DD-AFC4-6F175D3DCCD1}">
              <a14:hiddenFill xmlns:a14="http://schemas.microsoft.com/office/drawing/2010/main" xmlns="">
                <a:solidFill>
                  <a:srgbClr val="FFFFFF"/>
                </a:solidFill>
              </a14:hiddenFill>
            </a:ext>
          </a:extLst>
        </p:spPr>
      </p:pic>
      <p:pic>
        <p:nvPicPr>
          <p:cNvPr id="65549" name="Picture 13" descr="Cove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51643" y="2662079"/>
            <a:ext cx="993775" cy="1308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ction Button: End 1">
            <a:hlinkClick r:id="rId14" action="ppaction://hlinksldjump" highlightClick="1"/>
          </p:cNvPr>
          <p:cNvSpPr/>
          <p:nvPr/>
        </p:nvSpPr>
        <p:spPr>
          <a:xfrm>
            <a:off x="8316416" y="6165304"/>
            <a:ext cx="360040" cy="36004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83296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5549"/>
                                        </p:tgtEl>
                                        <p:attrNameLst>
                                          <p:attrName>style.visibility</p:attrName>
                                        </p:attrNameLst>
                                      </p:cBhvr>
                                      <p:to>
                                        <p:strVal val="visible"/>
                                      </p:to>
                                    </p:set>
                                    <p:animEffect transition="in" filter="box(out)">
                                      <p:cBhvr>
                                        <p:cTn id="7" dur="500"/>
                                        <p:tgtEl>
                                          <p:spTgt spid="65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5548"/>
                                        </p:tgtEl>
                                        <p:attrNameLst>
                                          <p:attrName>style.visibility</p:attrName>
                                        </p:attrNameLst>
                                      </p:cBhvr>
                                      <p:to>
                                        <p:strVal val="visible"/>
                                      </p:to>
                                    </p:set>
                                    <p:animEffect transition="in" filter="wipe(right)">
                                      <p:cBhvr>
                                        <p:cTn id="12" dur="500"/>
                                        <p:tgtEl>
                                          <p:spTgt spid="655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5547"/>
                                        </p:tgtEl>
                                        <p:attrNameLst>
                                          <p:attrName>style.visibility</p:attrName>
                                        </p:attrNameLst>
                                      </p:cBhvr>
                                      <p:to>
                                        <p:strVal val="visible"/>
                                      </p:to>
                                    </p:set>
                                    <p:animEffect transition="in" filter="wipe(right)">
                                      <p:cBhvr>
                                        <p:cTn id="17" dur="500"/>
                                        <p:tgtEl>
                                          <p:spTgt spid="655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65546"/>
                                        </p:tgtEl>
                                        <p:attrNameLst>
                                          <p:attrName>style.visibility</p:attrName>
                                        </p:attrNameLst>
                                      </p:cBhvr>
                                      <p:to>
                                        <p:strVal val="visible"/>
                                      </p:to>
                                    </p:set>
                                    <p:animEffect transition="in" filter="wipe(right)">
                                      <p:cBhvr>
                                        <p:cTn id="22" dur="500"/>
                                        <p:tgtEl>
                                          <p:spTgt spid="655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65545"/>
                                        </p:tgtEl>
                                        <p:attrNameLst>
                                          <p:attrName>style.visibility</p:attrName>
                                        </p:attrNameLst>
                                      </p:cBhvr>
                                      <p:to>
                                        <p:strVal val="visible"/>
                                      </p:to>
                                    </p:set>
                                    <p:animEffect transition="in" filter="wipe(right)">
                                      <p:cBhvr>
                                        <p:cTn id="27" dur="500"/>
                                        <p:tgtEl>
                                          <p:spTgt spid="655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65544"/>
                                        </p:tgtEl>
                                        <p:attrNameLst>
                                          <p:attrName>style.visibility</p:attrName>
                                        </p:attrNameLst>
                                      </p:cBhvr>
                                      <p:to>
                                        <p:strVal val="visible"/>
                                      </p:to>
                                    </p:set>
                                    <p:animEffect transition="in" filter="wipe(right)">
                                      <p:cBhvr>
                                        <p:cTn id="32" dur="500"/>
                                        <p:tgtEl>
                                          <p:spTgt spid="655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5543"/>
                                        </p:tgtEl>
                                        <p:attrNameLst>
                                          <p:attrName>style.visibility</p:attrName>
                                        </p:attrNameLst>
                                      </p:cBhvr>
                                      <p:to>
                                        <p:strVal val="visible"/>
                                      </p:to>
                                    </p:set>
                                    <p:animEffect transition="in" filter="wipe(left)">
                                      <p:cBhvr>
                                        <p:cTn id="37" dur="500"/>
                                        <p:tgtEl>
                                          <p:spTgt spid="655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5542"/>
                                        </p:tgtEl>
                                        <p:attrNameLst>
                                          <p:attrName>style.visibility</p:attrName>
                                        </p:attrNameLst>
                                      </p:cBhvr>
                                      <p:to>
                                        <p:strVal val="visible"/>
                                      </p:to>
                                    </p:set>
                                    <p:animEffect transition="in" filter="wipe(left)">
                                      <p:cBhvr>
                                        <p:cTn id="42" dur="500"/>
                                        <p:tgtEl>
                                          <p:spTgt spid="655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5541"/>
                                        </p:tgtEl>
                                        <p:attrNameLst>
                                          <p:attrName>style.visibility</p:attrName>
                                        </p:attrNameLst>
                                      </p:cBhvr>
                                      <p:to>
                                        <p:strVal val="visible"/>
                                      </p:to>
                                    </p:set>
                                    <p:animEffect transition="in" filter="wipe(left)">
                                      <p:cBhvr>
                                        <p:cTn id="47" dur="500"/>
                                        <p:tgtEl>
                                          <p:spTgt spid="655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5540"/>
                                        </p:tgtEl>
                                        <p:attrNameLst>
                                          <p:attrName>style.visibility</p:attrName>
                                        </p:attrNameLst>
                                      </p:cBhvr>
                                      <p:to>
                                        <p:strVal val="visible"/>
                                      </p:to>
                                    </p:set>
                                    <p:animEffect transition="in" filter="wipe(left)">
                                      <p:cBhvr>
                                        <p:cTn id="52" dur="500"/>
                                        <p:tgtEl>
                                          <p:spTgt spid="655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65539"/>
                                        </p:tgtEl>
                                        <p:attrNameLst>
                                          <p:attrName>style.visibility</p:attrName>
                                        </p:attrNameLst>
                                      </p:cBhvr>
                                      <p:to>
                                        <p:strVal val="visible"/>
                                      </p:to>
                                    </p:set>
                                    <p:animEffect transition="in" filter="wipe(left)">
                                      <p:cBhvr>
                                        <p:cTn id="57" dur="500"/>
                                        <p:tgtEl>
                                          <p:spTgt spid="6553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65538"/>
                                        </p:tgtEl>
                                        <p:attrNameLst>
                                          <p:attrName>style.visibility</p:attrName>
                                        </p:attrNameLst>
                                      </p:cBhvr>
                                      <p:to>
                                        <p:strVal val="visible"/>
                                      </p:to>
                                    </p:set>
                                    <p:animEffect transition="in" filter="wipe(left)">
                                      <p:cBhvr>
                                        <p:cTn id="62"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Text Box 7"/>
          <p:cNvSpPr txBox="1">
            <a:spLocks noChangeArrowheads="1"/>
          </p:cNvSpPr>
          <p:nvPr/>
        </p:nvSpPr>
        <p:spPr bwMode="auto">
          <a:xfrm>
            <a:off x="0" y="549275"/>
            <a:ext cx="9144000" cy="6324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buFontTx/>
              <a:buChar cha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Ôn lại khái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bậc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bậc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a:t>
            </a:r>
          </a:p>
          <a:p>
            <a:pPr eaLnBrk="1" hangingPunct="1">
              <a:spcBef>
                <a:spcPts val="600"/>
              </a:spcBef>
              <a:spcAft>
                <a:spcPts val="600"/>
              </a:spcAft>
              <a:buFontTx/>
              <a:buChar cha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Nắm vững cách vẽ đồ thị hàm số bậc nhất.</a:t>
            </a:r>
            <a:endParaRPr lang="en-US" sz="2400" dirty="0">
              <a:latin typeface="Times New Roman" pitchFamily="18" charset="0"/>
              <a:cs typeface="Times New Roman" pitchFamily="18" charset="0"/>
            </a:endParaRPr>
          </a:p>
          <a:p>
            <a:pPr eaLnBrk="1" hangingPunct="1">
              <a:spcBef>
                <a:spcPts val="600"/>
              </a:spcBef>
              <a:spcAft>
                <a:spcPts val="600"/>
              </a:spcAf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9, 13 (sgk-48), 15 (sgk-51)</a:t>
            </a:r>
            <a:endParaRPr lang="en-US" sz="2400" dirty="0">
              <a:latin typeface="Times New Roman" pitchFamily="18" charset="0"/>
              <a:cs typeface="Times New Roman" pitchFamily="18" charset="0"/>
            </a:endParaRPr>
          </a:p>
          <a:p>
            <a:pPr eaLnBrk="1" hangingPunct="1">
              <a:spcBef>
                <a:spcPts val="600"/>
              </a:spcBef>
              <a:spcAft>
                <a:spcPts val="600"/>
              </a:spcAf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a:t>
            </a:r>
          </a:p>
          <a:p>
            <a:pPr eaLnBrk="1" hangingPunct="1">
              <a:spcBef>
                <a:spcPts val="600"/>
              </a:spcBef>
              <a:spcAft>
                <a:spcPts val="600"/>
              </a:spcAf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bài</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tập 13: Với những giá trị nào của m thì mỗi hàm số sau là hàm số bậc nhất?</a:t>
            </a:r>
          </a:p>
          <a:p>
            <a:pPr eaLnBrk="1" hangingPunct="1">
              <a:spcBef>
                <a:spcPct val="50000"/>
              </a:spcBef>
              <a:buFontTx/>
              <a:buChar char="-"/>
            </a:pPr>
            <a:endParaRPr lang="en-US" sz="2400" b="1" smtClean="0">
              <a:latin typeface="Times New Roman" pitchFamily="18" charset="0"/>
              <a:cs typeface="Times New Roman" pitchFamily="18" charset="0"/>
            </a:endParaRPr>
          </a:p>
          <a:p>
            <a:pPr eaLnBrk="1" hangingPunct="1">
              <a:spcBef>
                <a:spcPct val="50000"/>
              </a:spcBef>
              <a:buFontTx/>
              <a:buChar char="-"/>
            </a:pPr>
            <a:endParaRPr lang="en-US" sz="2400" b="1" smtClean="0">
              <a:latin typeface="Times New Roman" pitchFamily="18" charset="0"/>
              <a:cs typeface="Times New Roman" pitchFamily="18" charset="0"/>
            </a:endParaRPr>
          </a:p>
          <a:p>
            <a:pPr eaLnBrk="1" hangingPunct="1">
              <a:spcBef>
                <a:spcPct val="50000"/>
              </a:spcBef>
              <a:buFontTx/>
              <a:buChar char="-"/>
            </a:pPr>
            <a:endParaRPr lang="en-US" sz="2400" b="1" smtClean="0">
              <a:latin typeface="Times New Roman" pitchFamily="18" charset="0"/>
              <a:cs typeface="Times New Roman" pitchFamily="18" charset="0"/>
            </a:endParaRPr>
          </a:p>
          <a:p>
            <a:pPr eaLnBrk="1" hangingPunct="1">
              <a:spcBef>
                <a:spcPct val="50000"/>
              </a:spcBef>
            </a:pPr>
            <a:endParaRPr lang="en-US" sz="2400" b="1" smtClean="0">
              <a:latin typeface="Times New Roman" pitchFamily="18" charset="0"/>
              <a:cs typeface="Times New Roman" pitchFamily="18" charset="0"/>
            </a:endParaRPr>
          </a:p>
          <a:p>
            <a:pPr eaLnBrk="1" hangingPunct="1">
              <a:spcBef>
                <a:spcPct val="50000"/>
              </a:spcBef>
              <a:buFontTx/>
              <a:buChar char="-"/>
            </a:pPr>
            <a:endParaRPr lang="en-US" sz="2400" b="1" dirty="0">
              <a:latin typeface="Times New Roman" pitchFamily="18" charset="0"/>
              <a:cs typeface="Times New Roman" pitchFamily="18" charset="0"/>
            </a:endParaRPr>
          </a:p>
          <a:p>
            <a:pPr eaLnBrk="1" hangingPunct="1">
              <a:spcBef>
                <a:spcPct val="50000"/>
              </a:spcBef>
              <a:buFontTx/>
              <a:buChar char="-"/>
            </a:pPr>
            <a:endParaRPr lang="en-US" sz="2400" b="1" dirty="0">
              <a:latin typeface="Times New Roman" pitchFamily="18" charset="0"/>
              <a:cs typeface="Times New Roman" pitchFamily="18" charset="0"/>
            </a:endParaRPr>
          </a:p>
        </p:txBody>
      </p:sp>
      <p:sp>
        <p:nvSpPr>
          <p:cNvPr id="50186" name="Text Box 10"/>
          <p:cNvSpPr txBox="1">
            <a:spLocks noChangeArrowheads="1"/>
          </p:cNvSpPr>
          <p:nvPr/>
        </p:nvSpPr>
        <p:spPr bwMode="auto">
          <a:xfrm>
            <a:off x="468313" y="0"/>
            <a:ext cx="814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smtClean="0">
                <a:solidFill>
                  <a:srgbClr val="FF0000"/>
                </a:solidFill>
                <a:latin typeface="Times New Roman" pitchFamily="18" charset="0"/>
                <a:cs typeface="Times New Roman" pitchFamily="18" charset="0"/>
              </a:rPr>
              <a:t>HƯỚNG </a:t>
            </a:r>
            <a:r>
              <a:rPr lang="en-US" sz="2400" b="1" dirty="0" smtClean="0">
                <a:solidFill>
                  <a:srgbClr val="FF0000"/>
                </a:solidFill>
                <a:latin typeface="Times New Roman" pitchFamily="18" charset="0"/>
                <a:cs typeface="Times New Roman" pitchFamily="18" charset="0"/>
              </a:rPr>
              <a:t>DẪN VỀ NHÀ</a:t>
            </a:r>
            <a:endParaRPr lang="en-US" sz="2400" b="1" dirty="0">
              <a:solidFill>
                <a:srgbClr val="FF0000"/>
              </a:solidFill>
              <a:latin typeface="Times New Roman" pitchFamily="18" charset="0"/>
              <a:cs typeface="Times New Roman" pitchFamily="18" charset="0"/>
            </a:endParaRPr>
          </a:p>
        </p:txBody>
      </p:sp>
      <p:sp>
        <p:nvSpPr>
          <p:cNvPr id="50188" name="Text Box 12"/>
          <p:cNvSpPr txBox="1">
            <a:spLocks noChangeArrowheads="1"/>
          </p:cNvSpPr>
          <p:nvPr/>
        </p:nvSpPr>
        <p:spPr bwMode="auto">
          <a:xfrm>
            <a:off x="101860" y="3899563"/>
            <a:ext cx="89402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arenR"/>
            </a:pPr>
            <a:r>
              <a:rPr lang="en-US" sz="2400" err="1">
                <a:latin typeface="Times New Roman" pitchFamily="18" charset="0"/>
                <a:cs typeface="Times New Roman" pitchFamily="18" charset="0"/>
              </a:rPr>
              <a:t>Hàm</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số</a:t>
            </a:r>
            <a:endParaRPr lang="en-US" sz="2400" dirty="0">
              <a:latin typeface="Times New Roman" pitchFamily="18" charset="0"/>
              <a:cs typeface="Times New Roman" pitchFamily="18" charset="0"/>
            </a:endParaRPr>
          </a:p>
        </p:txBody>
      </p:sp>
      <p:sp>
        <p:nvSpPr>
          <p:cNvPr id="50193" name="Text Box 17"/>
          <p:cNvSpPr txBox="1">
            <a:spLocks noChangeArrowheads="1"/>
          </p:cNvSpPr>
          <p:nvPr/>
        </p:nvSpPr>
        <p:spPr bwMode="auto">
          <a:xfrm>
            <a:off x="101860" y="5221854"/>
            <a:ext cx="88208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latin typeface="Times New Roman" pitchFamily="18" charset="0"/>
                <a:cs typeface="Times New Roman" pitchFamily="18" charset="0"/>
              </a:rPr>
              <a:t>b) </a:t>
            </a:r>
            <a:r>
              <a:rPr lang="en-US" sz="2400" err="1">
                <a:latin typeface="Times New Roman" pitchFamily="18" charset="0"/>
                <a:cs typeface="Times New Roman" pitchFamily="18" charset="0"/>
              </a:rPr>
              <a:t>Hàm</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số</a:t>
            </a:r>
            <a:endParaRPr lang="en-US" sz="2400" dirty="0">
              <a:latin typeface="Times New Roman" pitchFamily="18" charset="0"/>
              <a:cs typeface="Times New Roman" pitchFamily="18" charset="0"/>
            </a:endParaRPr>
          </a:p>
        </p:txBody>
      </p:sp>
      <p:graphicFrame>
        <p:nvGraphicFramePr>
          <p:cNvPr id="20489" name="Object 14"/>
          <p:cNvGraphicFramePr>
            <a:graphicFrameLocks noChangeAspect="1"/>
          </p:cNvGraphicFramePr>
          <p:nvPr>
            <p:extLst>
              <p:ext uri="{D42A27DB-BD31-4B8C-83A1-F6EECF244321}">
                <p14:modId xmlns:p14="http://schemas.microsoft.com/office/powerpoint/2010/main" xmlns="" val="2699369852"/>
              </p:ext>
            </p:extLst>
          </p:nvPr>
        </p:nvGraphicFramePr>
        <p:xfrm>
          <a:off x="1703597" y="3878247"/>
          <a:ext cx="2089150" cy="498475"/>
        </p:xfrm>
        <a:graphic>
          <a:graphicData uri="http://schemas.openxmlformats.org/presentationml/2006/ole">
            <p:oleObj spid="_x0000_s5419" name="Equation" r:id="rId4" imgW="1117115" imgH="266584" progId="Equation.DSMT4">
              <p:embed/>
            </p:oleObj>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xmlns="" val="1620772079"/>
              </p:ext>
            </p:extLst>
          </p:nvPr>
        </p:nvGraphicFramePr>
        <p:xfrm>
          <a:off x="1719487" y="5114801"/>
          <a:ext cx="2059227" cy="789003"/>
        </p:xfrm>
        <a:graphic>
          <a:graphicData uri="http://schemas.openxmlformats.org/presentationml/2006/ole">
            <p:oleObj spid="_x0000_s5420" name="Equation" r:id="rId5" imgW="1028254" imgH="393529" progId="Equation.DSMT4">
              <p:embed/>
            </p:oleObj>
          </a:graphicData>
        </a:graphic>
      </p:graphicFrame>
      <p:graphicFrame>
        <p:nvGraphicFramePr>
          <p:cNvPr id="6160" name="Object 16"/>
          <p:cNvGraphicFramePr>
            <a:graphicFrameLocks noChangeAspect="1"/>
          </p:cNvGraphicFramePr>
          <p:nvPr>
            <p:extLst>
              <p:ext uri="{D42A27DB-BD31-4B8C-83A1-F6EECF244321}">
                <p14:modId xmlns:p14="http://schemas.microsoft.com/office/powerpoint/2010/main" xmlns="" val="1821820548"/>
              </p:ext>
            </p:extLst>
          </p:nvPr>
        </p:nvGraphicFramePr>
        <p:xfrm>
          <a:off x="6876256" y="5114801"/>
          <a:ext cx="1050925" cy="692150"/>
        </p:xfrm>
        <a:graphic>
          <a:graphicData uri="http://schemas.openxmlformats.org/presentationml/2006/ole">
            <p:oleObj spid="_x0000_s5421" name="Equation" r:id="rId6" imgW="596880" imgH="393480" progId="Equation.DSMT4">
              <p:embed/>
            </p:oleObj>
          </a:graphicData>
        </a:graphic>
      </p:graphicFrame>
      <p:sp>
        <p:nvSpPr>
          <p:cNvPr id="20492" name="Text Box 17"/>
          <p:cNvSpPr txBox="1">
            <a:spLocks noChangeArrowheads="1"/>
          </p:cNvSpPr>
          <p:nvPr/>
        </p:nvSpPr>
        <p:spPr bwMode="auto">
          <a:xfrm>
            <a:off x="50929" y="5877272"/>
            <a:ext cx="904213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m +1 </a:t>
            </a:r>
            <a:r>
              <a:rPr lang="en-US" sz="2400" dirty="0" smtClean="0">
                <a:latin typeface="Times New Roman" pitchFamily="18" charset="0"/>
                <a:cs typeface="Times New Roman" pitchFamily="18" charset="0"/>
              </a:rPr>
              <a:t>≠ 0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 – 1 </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0. Từ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tính</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m?</a:t>
            </a:r>
            <a:endParaRPr lang="en-US" sz="2400" dirty="0">
              <a:latin typeface="Times New Roman" pitchFamily="18" charset="0"/>
              <a:cs typeface="Times New Roman" pitchFamily="18" charset="0"/>
            </a:endParaRPr>
          </a:p>
        </p:txBody>
      </p:sp>
      <p:sp>
        <p:nvSpPr>
          <p:cNvPr id="2" name="TextBox 1"/>
          <p:cNvSpPr txBox="1"/>
          <p:nvPr/>
        </p:nvSpPr>
        <p:spPr>
          <a:xfrm>
            <a:off x="143597" y="4653136"/>
            <a:ext cx="9047783" cy="461665"/>
          </a:xfrm>
          <a:prstGeom prst="rect">
            <a:avLst/>
          </a:prstGeom>
          <a:noFill/>
        </p:spPr>
        <p:txBody>
          <a:bodyPr wrap="square" rtlCol="0">
            <a:spAutoFit/>
          </a:bodyPr>
          <a:lstStyle/>
          <a:p>
            <a:pPr>
              <a:spcBef>
                <a:spcPct val="50000"/>
              </a:spcBef>
            </a:pPr>
            <a:r>
              <a:rPr lang="en-US" sz="2400" smtClean="0">
                <a:latin typeface="Times New Roman" pitchFamily="18" charset="0"/>
                <a:cs typeface="Times New Roman" pitchFamily="18" charset="0"/>
              </a:rPr>
              <a:t>                           là hàm </a:t>
            </a:r>
            <a:r>
              <a:rPr lang="en-US" sz="2400">
                <a:latin typeface="Times New Roman" pitchFamily="18" charset="0"/>
                <a:cs typeface="Times New Roman" pitchFamily="18" charset="0"/>
              </a:rPr>
              <a:t>số bậc nhất khi : 5 –m &gt;</a:t>
            </a:r>
            <a:r>
              <a:rPr lang="en-US" sz="2400" smtClean="0">
                <a:latin typeface="Times New Roman" pitchFamily="18" charset="0"/>
                <a:cs typeface="Times New Roman" pitchFamily="18" charset="0"/>
              </a:rPr>
              <a:t>0 . Từ </a:t>
            </a:r>
            <a:r>
              <a:rPr lang="en-US" sz="2400">
                <a:latin typeface="Times New Roman" pitchFamily="18" charset="0"/>
                <a:cs typeface="Times New Roman" pitchFamily="18" charset="0"/>
              </a:rPr>
              <a:t>đó tính m?</a:t>
            </a:r>
            <a:endParaRPr lang="en-US" sz="2400"/>
          </a:p>
        </p:txBody>
      </p:sp>
      <p:graphicFrame>
        <p:nvGraphicFramePr>
          <p:cNvPr id="11" name="Object 14"/>
          <p:cNvGraphicFramePr>
            <a:graphicFrameLocks noChangeAspect="1"/>
          </p:cNvGraphicFramePr>
          <p:nvPr>
            <p:extLst>
              <p:ext uri="{D42A27DB-BD31-4B8C-83A1-F6EECF244321}">
                <p14:modId xmlns:p14="http://schemas.microsoft.com/office/powerpoint/2010/main" xmlns="" val="2629981704"/>
              </p:ext>
            </p:extLst>
          </p:nvPr>
        </p:nvGraphicFramePr>
        <p:xfrm>
          <a:off x="3779912" y="3938067"/>
          <a:ext cx="2303462" cy="427037"/>
        </p:xfrm>
        <a:graphic>
          <a:graphicData uri="http://schemas.openxmlformats.org/presentationml/2006/ole">
            <p:oleObj spid="_x0000_s5422" name="Equation" r:id="rId7" imgW="1231560" imgH="228600" progId="Equation.DSMT4">
              <p:embed/>
            </p:oleObj>
          </a:graphicData>
        </a:graphic>
      </p:graphicFrame>
      <p:graphicFrame>
        <p:nvGraphicFramePr>
          <p:cNvPr id="12" name="Object 14"/>
          <p:cNvGraphicFramePr>
            <a:graphicFrameLocks noChangeAspect="1"/>
          </p:cNvGraphicFramePr>
          <p:nvPr>
            <p:extLst>
              <p:ext uri="{D42A27DB-BD31-4B8C-83A1-F6EECF244321}">
                <p14:modId xmlns:p14="http://schemas.microsoft.com/office/powerpoint/2010/main" xmlns="" val="2699369852"/>
              </p:ext>
            </p:extLst>
          </p:nvPr>
        </p:nvGraphicFramePr>
        <p:xfrm>
          <a:off x="101860" y="4653136"/>
          <a:ext cx="2089150" cy="498475"/>
        </p:xfrm>
        <a:graphic>
          <a:graphicData uri="http://schemas.openxmlformats.org/presentationml/2006/ole">
            <p:oleObj spid="_x0000_s5423" name="Equation" r:id="rId8" imgW="1117115" imgH="266584" progId="Equation.DSMT4">
              <p:embed/>
            </p:oleObj>
          </a:graphicData>
        </a:graphic>
      </p:graphicFrame>
      <p:sp>
        <p:nvSpPr>
          <p:cNvPr id="3" name="TextBox 2"/>
          <p:cNvSpPr txBox="1"/>
          <p:nvPr/>
        </p:nvSpPr>
        <p:spPr>
          <a:xfrm>
            <a:off x="3779912" y="5199583"/>
            <a:ext cx="4248472" cy="461665"/>
          </a:xfrm>
          <a:prstGeom prst="rect">
            <a:avLst/>
          </a:prstGeom>
          <a:noFill/>
        </p:spPr>
        <p:txBody>
          <a:bodyPr wrap="square" rtlCol="0">
            <a:spAutoFit/>
          </a:bodyPr>
          <a:lstStyle/>
          <a:p>
            <a:r>
              <a:rPr lang="en-US" sz="2400">
                <a:latin typeface="Times New Roman" pitchFamily="18" charset="0"/>
                <a:cs typeface="Times New Roman" pitchFamily="18" charset="0"/>
              </a:rPr>
              <a:t>là hàm số bậc nhất khi: </a:t>
            </a:r>
          </a:p>
        </p:txBody>
      </p:sp>
    </p:spTree>
    <p:extLst>
      <p:ext uri="{BB962C8B-B14F-4D97-AF65-F5344CB8AC3E}">
        <p14:creationId xmlns:p14="http://schemas.microsoft.com/office/powerpoint/2010/main" xmlns="" val="24727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22" presetClass="entr" presetSubtype="4" fill="hold" nodeType="withEffect">
                                  <p:stCondLst>
                                    <p:cond delay="0"/>
                                  </p:stCondLst>
                                  <p:childTnLst>
                                    <p:set>
                                      <p:cBhvr>
                                        <p:cTn id="22" dur="1" fill="hold">
                                          <p:stCondLst>
                                            <p:cond delay="0"/>
                                          </p:stCondLst>
                                        </p:cTn>
                                        <p:tgtEl>
                                          <p:spTgt spid="6160"/>
                                        </p:tgtEl>
                                        <p:attrNameLst>
                                          <p:attrName>style.visibility</p:attrName>
                                        </p:attrNameLst>
                                      </p:cBhvr>
                                      <p:to>
                                        <p:strVal val="visible"/>
                                      </p:to>
                                    </p:set>
                                    <p:animEffect transition="in" filter="wipe(down)">
                                      <p:cBhvr>
                                        <p:cTn id="23" dur="500"/>
                                        <p:tgtEl>
                                          <p:spTgt spid="616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492"/>
                                        </p:tgtEl>
                                        <p:attrNameLst>
                                          <p:attrName>style.visibility</p:attrName>
                                        </p:attrNameLst>
                                      </p:cBhvr>
                                      <p:to>
                                        <p:strVal val="visible"/>
                                      </p:to>
                                    </p:set>
                                    <p:animEffect transition="in" filter="barn(inVertical)">
                                      <p:cBhvr>
                                        <p:cTn id="28"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67532" y="68263"/>
            <a:ext cx="65008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dirty="0">
                <a:latin typeface="Times New Roman" pitchFamily="18" charset="0"/>
                <a:cs typeface="Times New Roman" pitchFamily="18" charset="0"/>
              </a:rPr>
              <a:t>KIỂM TRA BÀI CŨ</a:t>
            </a:r>
          </a:p>
        </p:txBody>
      </p:sp>
      <p:sp>
        <p:nvSpPr>
          <p:cNvPr id="3" name="TextBox 2"/>
          <p:cNvSpPr txBox="1">
            <a:spLocks noChangeArrowheads="1"/>
          </p:cNvSpPr>
          <p:nvPr/>
        </p:nvSpPr>
        <p:spPr bwMode="auto">
          <a:xfrm>
            <a:off x="0" y="1012825"/>
            <a:ext cx="9144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smtClean="0">
                <a:latin typeface="Times New Roman" pitchFamily="18" charset="0"/>
                <a:cs typeface="Times New Roman" pitchFamily="18" charset="0"/>
              </a:rPr>
              <a:t> </a:t>
            </a:r>
            <a:r>
              <a:rPr lang="en-US" sz="2400" dirty="0">
                <a:latin typeface="Times New Roman" pitchFamily="18" charset="0"/>
                <a:cs typeface="Times New Roman" pitchFamily="18" charset="0"/>
              </a:rPr>
              <a:t>Cho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y = f(x) = </a:t>
            </a:r>
            <a:r>
              <a:rPr lang="en-US" sz="2400" b="1" dirty="0" smtClean="0">
                <a:solidFill>
                  <a:srgbClr val="FF0000"/>
                </a:solidFill>
                <a:latin typeface="Times New Roman" pitchFamily="18" charset="0"/>
                <a:cs typeface="Times New Roman" pitchFamily="18" charset="0"/>
              </a:rPr>
              <a:t>2x </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3</a:t>
            </a:r>
            <a:endParaRPr lang="en-US" sz="2400" b="1" dirty="0">
              <a:solidFill>
                <a:srgbClr val="FF0000"/>
              </a:solidFill>
              <a:latin typeface="Times New Roman" pitchFamily="18" charset="0"/>
              <a:cs typeface="Times New Roman" pitchFamily="18" charset="0"/>
            </a:endParaRPr>
          </a:p>
          <a:p>
            <a:pPr eaLnBrk="1" hangingPunct="1"/>
            <a:r>
              <a:rPr lang="en-US" sz="2400" b="1" dirty="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y </a:t>
            </a:r>
            <a:r>
              <a:rPr lang="en-US" sz="2400" b="1" dirty="0">
                <a:solidFill>
                  <a:srgbClr val="FF0000"/>
                </a:solidFill>
                <a:latin typeface="Times New Roman" pitchFamily="18" charset="0"/>
                <a:cs typeface="Times New Roman" pitchFamily="18" charset="0"/>
              </a:rPr>
              <a:t>= g(x) = </a:t>
            </a:r>
            <a:r>
              <a:rPr lang="en-US" sz="2400" b="1" dirty="0" smtClean="0">
                <a:solidFill>
                  <a:srgbClr val="FF0000"/>
                </a:solidFill>
                <a:latin typeface="Times New Roman" pitchFamily="18" charset="0"/>
                <a:cs typeface="Times New Roman" pitchFamily="18" charset="0"/>
              </a:rPr>
              <a:t>-2x </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3</a:t>
            </a:r>
            <a:endParaRPr lang="en-US" sz="2400" b="1" dirty="0">
              <a:solidFill>
                <a:srgbClr val="FF0000"/>
              </a:solidFill>
              <a:latin typeface="Times New Roman" pitchFamily="18" charset="0"/>
              <a:cs typeface="Times New Roman" pitchFamily="18" charset="0"/>
            </a:endParaRPr>
          </a:p>
          <a:p>
            <a:pPr algn="just" eaLnBrk="1" hangingPunct="1">
              <a:buFontTx/>
              <a:buAutoNum type="alphaLcParen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y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x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p>
        </p:txBody>
      </p:sp>
      <p:sp>
        <p:nvSpPr>
          <p:cNvPr id="10281" name="Text Box 41"/>
          <p:cNvSpPr txBox="1">
            <a:spLocks noChangeArrowheads="1"/>
          </p:cNvSpPr>
          <p:nvPr/>
        </p:nvSpPr>
        <p:spPr bwMode="auto">
          <a:xfrm>
            <a:off x="395288" y="5419725"/>
            <a:ext cx="83534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rPr>
              <a:t>b) Cho biết các hàm số trên đồng biến hay nghịch biến? Vì sao?</a:t>
            </a:r>
            <a:endParaRPr lang="vi-VN" sz="2400">
              <a:latin typeface="Times New Roman" pitchFamily="18" charset="0"/>
            </a:endParaRPr>
          </a:p>
        </p:txBody>
      </p:sp>
      <p:graphicFrame>
        <p:nvGraphicFramePr>
          <p:cNvPr id="10358" name="Group 118"/>
          <p:cNvGraphicFramePr>
            <a:graphicFrameLocks noGrp="1"/>
          </p:cNvGraphicFramePr>
          <p:nvPr>
            <p:extLst>
              <p:ext uri="{D42A27DB-BD31-4B8C-83A1-F6EECF244321}">
                <p14:modId xmlns:p14="http://schemas.microsoft.com/office/powerpoint/2010/main" xmlns="" val="2903479641"/>
              </p:ext>
            </p:extLst>
          </p:nvPr>
        </p:nvGraphicFramePr>
        <p:xfrm>
          <a:off x="1152450" y="2997200"/>
          <a:ext cx="6803926" cy="2232026"/>
        </p:xfrm>
        <a:graphic>
          <a:graphicData uri="http://schemas.openxmlformats.org/drawingml/2006/table">
            <a:tbl>
              <a:tblPr/>
              <a:tblGrid>
                <a:gridCol w="2123406"/>
                <a:gridCol w="864096"/>
                <a:gridCol w="864096"/>
                <a:gridCol w="864096"/>
                <a:gridCol w="1008112"/>
                <a:gridCol w="1080120"/>
              </a:tblGrid>
              <a:tr h="5778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x</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-2</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-1</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0</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1</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2</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y=f(x) =2x +3</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y=g(x)=-2x +3</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22975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358"/>
                                        </p:tgtEl>
                                        <p:attrNameLst>
                                          <p:attrName>style.visibility</p:attrName>
                                        </p:attrNameLst>
                                      </p:cBhvr>
                                      <p:to>
                                        <p:strVal val="visible"/>
                                      </p:to>
                                    </p:set>
                                    <p:animEffect transition="in" filter="blinds(horizontal)">
                                      <p:cBhvr>
                                        <p:cTn id="15" dur="500"/>
                                        <p:tgtEl>
                                          <p:spTgt spid="103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281"/>
                                        </p:tgtEl>
                                        <p:attrNameLst>
                                          <p:attrName>style.visibility</p:attrName>
                                        </p:attrNameLst>
                                      </p:cBhvr>
                                      <p:to>
                                        <p:strVal val="visible"/>
                                      </p:to>
                                    </p:set>
                                    <p:animEffect transition="in" filter="blinds(horizontal)">
                                      <p:cBhvr>
                                        <p:cTn id="20" dur="500"/>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102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37"/>
          <p:cNvSpPr txBox="1">
            <a:spLocks noChangeArrowheads="1"/>
          </p:cNvSpPr>
          <p:nvPr/>
        </p:nvSpPr>
        <p:spPr bwMode="auto">
          <a:xfrm>
            <a:off x="87064" y="42763"/>
            <a:ext cx="8661400"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pPr>
            <a:r>
              <a:rPr lang="nl-NL" sz="2400" b="1" dirty="0">
                <a:latin typeface="Times New Roman" pitchFamily="18" charset="0"/>
              </a:rPr>
              <a:t>Một </a:t>
            </a:r>
            <a:r>
              <a:rPr lang="nl-NL" sz="2400" b="1">
                <a:latin typeface="Times New Roman" pitchFamily="18" charset="0"/>
              </a:rPr>
              <a:t>hồ </a:t>
            </a:r>
            <a:r>
              <a:rPr lang="nl-NL" sz="2400" b="1" smtClean="0">
                <a:latin typeface="Times New Roman" pitchFamily="18" charset="0"/>
              </a:rPr>
              <a:t>nước đã </a:t>
            </a:r>
            <a:r>
              <a:rPr lang="nl-NL" sz="2400" b="1" dirty="0">
                <a:latin typeface="Times New Roman" pitchFamily="18" charset="0"/>
              </a:rPr>
              <a:t>có chứa sẵn 3m</a:t>
            </a:r>
            <a:r>
              <a:rPr lang="nl-NL" sz="2400" b="1" baseline="30000" dirty="0">
                <a:latin typeface="Times New Roman" pitchFamily="18" charset="0"/>
              </a:rPr>
              <a:t>3</a:t>
            </a:r>
            <a:r>
              <a:rPr lang="nl-NL" sz="2400" b="1" dirty="0">
                <a:latin typeface="Times New Roman" pitchFamily="18" charset="0"/>
              </a:rPr>
              <a:t> nước. Người </a:t>
            </a:r>
            <a:r>
              <a:rPr lang="nl-NL" sz="2400" b="1" dirty="0" smtClean="0">
                <a:latin typeface="Times New Roman" pitchFamily="18" charset="0"/>
              </a:rPr>
              <a:t>ta mở </a:t>
            </a:r>
            <a:r>
              <a:rPr lang="nl-NL" sz="2400" b="1" dirty="0">
                <a:latin typeface="Times New Roman" pitchFamily="18" charset="0"/>
              </a:rPr>
              <a:t>một vòi nước chảy vào hồ với vận tốc 2m</a:t>
            </a:r>
            <a:r>
              <a:rPr lang="nl-NL" sz="2400" b="1" baseline="30000" dirty="0">
                <a:latin typeface="Times New Roman" pitchFamily="18" charset="0"/>
              </a:rPr>
              <a:t>3</a:t>
            </a:r>
            <a:r>
              <a:rPr lang="nl-NL" sz="2400" b="1" dirty="0">
                <a:latin typeface="Times New Roman" pitchFamily="18" charset="0"/>
              </a:rPr>
              <a:t>/ giờ. </a:t>
            </a:r>
          </a:p>
          <a:p>
            <a:pPr algn="just" eaLnBrk="1" hangingPunct="1">
              <a:spcBef>
                <a:spcPts val="600"/>
              </a:spcBef>
            </a:pPr>
            <a:r>
              <a:rPr lang="nl-NL" sz="2400" b="1" dirty="0">
                <a:latin typeface="Times New Roman" pitchFamily="18" charset="0"/>
              </a:rPr>
              <a:t>1/Em hãy điền vào chỗ trống sau đây:</a:t>
            </a:r>
            <a:endParaRPr lang="en-US" sz="2400" dirty="0">
              <a:latin typeface="Times New Roman" pitchFamily="18" charset="0"/>
            </a:endParaRPr>
          </a:p>
        </p:txBody>
      </p:sp>
      <p:sp>
        <p:nvSpPr>
          <p:cNvPr id="5123" name="Text Box 21"/>
          <p:cNvSpPr txBox="1">
            <a:spLocks noChangeArrowheads="1"/>
          </p:cNvSpPr>
          <p:nvPr/>
        </p:nvSpPr>
        <p:spPr bwMode="auto">
          <a:xfrm>
            <a:off x="35496" y="1341438"/>
            <a:ext cx="5148263" cy="9079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pPr>
            <a:r>
              <a:rPr lang="en-US" sz="2400" dirty="0" err="1">
                <a:latin typeface="Times New Roman" pitchFamily="18" charset="0"/>
              </a:rPr>
              <a:t>Sau</a:t>
            </a:r>
            <a:r>
              <a:rPr lang="en-US" sz="2400" dirty="0">
                <a:latin typeface="Times New Roman" pitchFamily="18" charset="0"/>
              </a:rPr>
              <a:t> 1 </a:t>
            </a:r>
            <a:r>
              <a:rPr lang="en-US" sz="2400" dirty="0" err="1">
                <a:latin typeface="Times New Roman" pitchFamily="18" charset="0"/>
              </a:rPr>
              <a:t>giờ</a:t>
            </a:r>
            <a:r>
              <a:rPr lang="en-US" sz="2400" dirty="0">
                <a:latin typeface="Times New Roman" pitchFamily="18" charset="0"/>
              </a:rPr>
              <a:t> </a:t>
            </a:r>
            <a:r>
              <a:rPr lang="en-US" sz="2400" dirty="0" err="1">
                <a:latin typeface="Times New Roman" pitchFamily="18" charset="0"/>
              </a:rPr>
              <a:t>thì</a:t>
            </a:r>
            <a:r>
              <a:rPr lang="en-US" sz="2400" dirty="0">
                <a:latin typeface="Times New Roman" pitchFamily="18" charset="0"/>
              </a:rPr>
              <a:t> </a:t>
            </a:r>
            <a:r>
              <a:rPr lang="en-US" sz="2400" dirty="0" err="1">
                <a:latin typeface="Times New Roman" pitchFamily="18" charset="0"/>
              </a:rPr>
              <a:t>thể</a:t>
            </a:r>
            <a:r>
              <a:rPr lang="en-US" sz="2400" dirty="0">
                <a:latin typeface="Times New Roman" pitchFamily="18" charset="0"/>
              </a:rPr>
              <a:t> </a:t>
            </a:r>
            <a:r>
              <a:rPr lang="en-US" sz="2400" dirty="0" err="1">
                <a:latin typeface="Times New Roman" pitchFamily="18" charset="0"/>
              </a:rPr>
              <a:t>tích</a:t>
            </a:r>
            <a:r>
              <a:rPr lang="en-US" sz="2400" dirty="0">
                <a:latin typeface="Times New Roman" pitchFamily="18" charset="0"/>
              </a:rPr>
              <a:t> </a:t>
            </a:r>
            <a:r>
              <a:rPr lang="en-US" sz="2400" dirty="0" err="1">
                <a:latin typeface="Times New Roman" pitchFamily="18" charset="0"/>
              </a:rPr>
              <a:t>nước</a:t>
            </a:r>
            <a:r>
              <a:rPr lang="en-US" sz="2400" dirty="0">
                <a:latin typeface="Times New Roman" pitchFamily="18" charset="0"/>
              </a:rPr>
              <a:t> </a:t>
            </a:r>
            <a:r>
              <a:rPr lang="en-US" sz="2400" dirty="0" err="1">
                <a:latin typeface="Times New Roman" pitchFamily="18" charset="0"/>
              </a:rPr>
              <a:t>trong</a:t>
            </a:r>
            <a:r>
              <a:rPr lang="en-US" sz="2400" dirty="0">
                <a:latin typeface="Times New Roman" pitchFamily="18" charset="0"/>
              </a:rPr>
              <a:t> </a:t>
            </a:r>
            <a:r>
              <a:rPr lang="en-US" sz="2400" dirty="0" err="1">
                <a:latin typeface="Times New Roman" pitchFamily="18" charset="0"/>
              </a:rPr>
              <a:t>hồ</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p>
          <a:p>
            <a:pPr algn="ctr" eaLnBrk="1" hangingPunct="1">
              <a:spcBef>
                <a:spcPts val="600"/>
              </a:spcBef>
            </a:pPr>
            <a:r>
              <a:rPr lang="en-US" sz="2400" dirty="0" smtClean="0">
                <a:latin typeface="Times New Roman" pitchFamily="18" charset="0"/>
              </a:rPr>
              <a:t>  V</a:t>
            </a:r>
            <a:r>
              <a:rPr lang="en-US" sz="2400" dirty="0">
                <a:latin typeface="Times New Roman" pitchFamily="18" charset="0"/>
              </a:rPr>
              <a:t>=……………………..</a:t>
            </a:r>
            <a:endParaRPr lang="vi-VN" sz="2400" dirty="0">
              <a:latin typeface="Times New Roman" pitchFamily="18" charset="0"/>
            </a:endParaRPr>
          </a:p>
        </p:txBody>
      </p:sp>
      <p:sp>
        <p:nvSpPr>
          <p:cNvPr id="5124" name="Text Box 22"/>
          <p:cNvSpPr txBox="1">
            <a:spLocks noChangeArrowheads="1"/>
          </p:cNvSpPr>
          <p:nvPr/>
        </p:nvSpPr>
        <p:spPr bwMode="auto">
          <a:xfrm>
            <a:off x="35496" y="2276872"/>
            <a:ext cx="5364163" cy="9079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pPr>
            <a:r>
              <a:rPr lang="en-US" sz="2400" dirty="0" err="1">
                <a:latin typeface="Times New Roman" pitchFamily="18" charset="0"/>
              </a:rPr>
              <a:t>Sau</a:t>
            </a:r>
            <a:r>
              <a:rPr lang="en-US" sz="2400" dirty="0">
                <a:latin typeface="Times New Roman" pitchFamily="18" charset="0"/>
              </a:rPr>
              <a:t> 2 </a:t>
            </a:r>
            <a:r>
              <a:rPr lang="en-US" sz="2400" dirty="0" err="1">
                <a:latin typeface="Times New Roman" pitchFamily="18" charset="0"/>
              </a:rPr>
              <a:t>giờ</a:t>
            </a:r>
            <a:r>
              <a:rPr lang="en-US" sz="2400" dirty="0">
                <a:latin typeface="Times New Roman" pitchFamily="18" charset="0"/>
              </a:rPr>
              <a:t> </a:t>
            </a:r>
            <a:r>
              <a:rPr lang="en-US" sz="2400" dirty="0" err="1">
                <a:latin typeface="Times New Roman" pitchFamily="18" charset="0"/>
              </a:rPr>
              <a:t>thì</a:t>
            </a:r>
            <a:r>
              <a:rPr lang="en-US" sz="2400" dirty="0">
                <a:latin typeface="Times New Roman" pitchFamily="18" charset="0"/>
              </a:rPr>
              <a:t> </a:t>
            </a:r>
            <a:r>
              <a:rPr lang="en-US" sz="2400" dirty="0" err="1">
                <a:latin typeface="Times New Roman" pitchFamily="18" charset="0"/>
              </a:rPr>
              <a:t>thể</a:t>
            </a:r>
            <a:r>
              <a:rPr lang="en-US" sz="2400" dirty="0">
                <a:latin typeface="Times New Roman" pitchFamily="18" charset="0"/>
              </a:rPr>
              <a:t> </a:t>
            </a:r>
            <a:r>
              <a:rPr lang="en-US" sz="2400" dirty="0" err="1">
                <a:latin typeface="Times New Roman" pitchFamily="18" charset="0"/>
              </a:rPr>
              <a:t>tích</a:t>
            </a:r>
            <a:r>
              <a:rPr lang="en-US" sz="2400" dirty="0">
                <a:latin typeface="Times New Roman" pitchFamily="18" charset="0"/>
              </a:rPr>
              <a:t> </a:t>
            </a:r>
            <a:r>
              <a:rPr lang="en-US" sz="2400" dirty="0" err="1">
                <a:latin typeface="Times New Roman" pitchFamily="18" charset="0"/>
              </a:rPr>
              <a:t>nước</a:t>
            </a:r>
            <a:r>
              <a:rPr lang="en-US" sz="2400" dirty="0">
                <a:latin typeface="Times New Roman" pitchFamily="18" charset="0"/>
              </a:rPr>
              <a:t> </a:t>
            </a:r>
            <a:r>
              <a:rPr lang="en-US" sz="2400" dirty="0" err="1">
                <a:latin typeface="Times New Roman" pitchFamily="18" charset="0"/>
              </a:rPr>
              <a:t>trong</a:t>
            </a:r>
            <a:r>
              <a:rPr lang="en-US" sz="2400" dirty="0">
                <a:latin typeface="Times New Roman" pitchFamily="18" charset="0"/>
              </a:rPr>
              <a:t> </a:t>
            </a:r>
            <a:r>
              <a:rPr lang="en-US" sz="2400" dirty="0" err="1">
                <a:latin typeface="Times New Roman" pitchFamily="18" charset="0"/>
              </a:rPr>
              <a:t>hồ</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endParaRPr lang="en-US" sz="2400" dirty="0" smtClean="0">
              <a:latin typeface="Times New Roman" pitchFamily="18" charset="0"/>
            </a:endParaRPr>
          </a:p>
          <a:p>
            <a:pPr algn="ctr" eaLnBrk="1" hangingPunct="1">
              <a:spcBef>
                <a:spcPts val="600"/>
              </a:spcBef>
            </a:pPr>
            <a:r>
              <a:rPr lang="en-US" sz="2400" dirty="0" smtClean="0">
                <a:latin typeface="Times New Roman" pitchFamily="18" charset="0"/>
              </a:rPr>
              <a:t>V =……………………..</a:t>
            </a:r>
            <a:endParaRPr lang="vi-VN" sz="2400" dirty="0">
              <a:latin typeface="Times New Roman" pitchFamily="18" charset="0"/>
            </a:endParaRPr>
          </a:p>
        </p:txBody>
      </p:sp>
      <p:sp>
        <p:nvSpPr>
          <p:cNvPr id="5125" name="Text Box 23"/>
          <p:cNvSpPr txBox="1">
            <a:spLocks noChangeArrowheads="1"/>
          </p:cNvSpPr>
          <p:nvPr/>
        </p:nvSpPr>
        <p:spPr bwMode="auto">
          <a:xfrm>
            <a:off x="49351" y="3108040"/>
            <a:ext cx="4968875" cy="9079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pPr>
            <a:r>
              <a:rPr lang="en-US" sz="2400" dirty="0" err="1">
                <a:latin typeface="Times New Roman" pitchFamily="18" charset="0"/>
              </a:rPr>
              <a:t>Sau</a:t>
            </a:r>
            <a:r>
              <a:rPr lang="en-US" sz="2400" dirty="0">
                <a:latin typeface="Times New Roman" pitchFamily="18" charset="0"/>
              </a:rPr>
              <a:t> t </a:t>
            </a:r>
            <a:r>
              <a:rPr lang="en-US" sz="2400" dirty="0" err="1">
                <a:latin typeface="Times New Roman" pitchFamily="18" charset="0"/>
              </a:rPr>
              <a:t>giờ</a:t>
            </a:r>
            <a:r>
              <a:rPr lang="en-US" sz="2400" dirty="0">
                <a:latin typeface="Times New Roman" pitchFamily="18" charset="0"/>
              </a:rPr>
              <a:t>, </a:t>
            </a:r>
            <a:r>
              <a:rPr lang="en-US" sz="2400" dirty="0" err="1">
                <a:latin typeface="Times New Roman" pitchFamily="18" charset="0"/>
              </a:rPr>
              <a:t>thể</a:t>
            </a:r>
            <a:r>
              <a:rPr lang="en-US" sz="2400" dirty="0">
                <a:latin typeface="Times New Roman" pitchFamily="18" charset="0"/>
              </a:rPr>
              <a:t> </a:t>
            </a:r>
            <a:r>
              <a:rPr lang="en-US" sz="2400" dirty="0" err="1">
                <a:latin typeface="Times New Roman" pitchFamily="18" charset="0"/>
              </a:rPr>
              <a:t>tích</a:t>
            </a:r>
            <a:r>
              <a:rPr lang="en-US" sz="2400" dirty="0">
                <a:latin typeface="Times New Roman" pitchFamily="18" charset="0"/>
              </a:rPr>
              <a:t> </a:t>
            </a:r>
            <a:r>
              <a:rPr lang="en-US" sz="2400" dirty="0" err="1">
                <a:latin typeface="Times New Roman" pitchFamily="18" charset="0"/>
              </a:rPr>
              <a:t>nước</a:t>
            </a:r>
            <a:r>
              <a:rPr lang="en-US" sz="2400" dirty="0">
                <a:latin typeface="Times New Roman" pitchFamily="18" charset="0"/>
              </a:rPr>
              <a:t> </a:t>
            </a:r>
            <a:r>
              <a:rPr lang="en-US" sz="2400" dirty="0" err="1">
                <a:latin typeface="Times New Roman" pitchFamily="18" charset="0"/>
              </a:rPr>
              <a:t>trong</a:t>
            </a:r>
            <a:r>
              <a:rPr lang="en-US" sz="2400" dirty="0">
                <a:latin typeface="Times New Roman" pitchFamily="18" charset="0"/>
              </a:rPr>
              <a:t> </a:t>
            </a:r>
            <a:r>
              <a:rPr lang="en-US" sz="2400" dirty="0" err="1">
                <a:latin typeface="Times New Roman" pitchFamily="18" charset="0"/>
              </a:rPr>
              <a:t>hồ</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a:t>
            </a:r>
          </a:p>
          <a:p>
            <a:pPr algn="ctr" eaLnBrk="1" hangingPunct="1">
              <a:spcBef>
                <a:spcPts val="600"/>
              </a:spcBef>
            </a:pPr>
            <a:r>
              <a:rPr lang="en-US" sz="2400" dirty="0" smtClean="0">
                <a:latin typeface="Times New Roman" pitchFamily="18" charset="0"/>
              </a:rPr>
              <a:t>      V </a:t>
            </a:r>
            <a:r>
              <a:rPr lang="en-US" sz="2400" dirty="0">
                <a:latin typeface="Times New Roman" pitchFamily="18" charset="0"/>
              </a:rPr>
              <a:t>= ……………………..</a:t>
            </a:r>
            <a:endParaRPr lang="vi-VN" sz="2400" dirty="0">
              <a:latin typeface="Times New Roman" pitchFamily="18" charset="0"/>
            </a:endParaRPr>
          </a:p>
        </p:txBody>
      </p:sp>
      <p:sp>
        <p:nvSpPr>
          <p:cNvPr id="11288" name="Text Box 24"/>
          <p:cNvSpPr txBox="1">
            <a:spLocks noChangeArrowheads="1"/>
          </p:cNvSpPr>
          <p:nvPr/>
        </p:nvSpPr>
        <p:spPr bwMode="auto">
          <a:xfrm>
            <a:off x="0" y="40052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latin typeface="Times New Roman" pitchFamily="18" charset="0"/>
              </a:rPr>
              <a:t>2/ </a:t>
            </a:r>
            <a:r>
              <a:rPr lang="en-US" sz="2400" dirty="0" err="1">
                <a:latin typeface="Times New Roman" pitchFamily="18" charset="0"/>
              </a:rPr>
              <a:t>Tính</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giá</a:t>
            </a:r>
            <a:r>
              <a:rPr lang="en-US" sz="2400" dirty="0">
                <a:latin typeface="Times New Roman" pitchFamily="18" charset="0"/>
              </a:rPr>
              <a:t> </a:t>
            </a:r>
            <a:r>
              <a:rPr lang="en-US" sz="2400" dirty="0" err="1">
                <a:latin typeface="Times New Roman" pitchFamily="18" charset="0"/>
              </a:rPr>
              <a:t>trị</a:t>
            </a:r>
            <a:r>
              <a:rPr lang="en-US" sz="2400" dirty="0">
                <a:latin typeface="Times New Roman" pitchFamily="18" charset="0"/>
              </a:rPr>
              <a:t> </a:t>
            </a:r>
            <a:r>
              <a:rPr lang="en-US" sz="2400" dirty="0" err="1">
                <a:latin typeface="Times New Roman" pitchFamily="18" charset="0"/>
              </a:rPr>
              <a:t>tương</a:t>
            </a:r>
            <a:r>
              <a:rPr lang="en-US" sz="2400" dirty="0">
                <a:latin typeface="Times New Roman" pitchFamily="18" charset="0"/>
              </a:rPr>
              <a:t> </a:t>
            </a:r>
            <a:r>
              <a:rPr lang="en-US" sz="2400" dirty="0" err="1">
                <a:latin typeface="Times New Roman" pitchFamily="18" charset="0"/>
              </a:rPr>
              <a:t>ứng</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V </a:t>
            </a:r>
            <a:r>
              <a:rPr lang="en-US" sz="2400" dirty="0" err="1">
                <a:latin typeface="Times New Roman" pitchFamily="18" charset="0"/>
              </a:rPr>
              <a:t>khi</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t </a:t>
            </a:r>
            <a:r>
              <a:rPr lang="en-US" sz="2400" dirty="0" err="1">
                <a:latin typeface="Times New Roman" pitchFamily="18" charset="0"/>
              </a:rPr>
              <a:t>lần</a:t>
            </a:r>
            <a:r>
              <a:rPr lang="en-US" sz="2400" dirty="0">
                <a:latin typeface="Times New Roman" pitchFamily="18" charset="0"/>
              </a:rPr>
              <a:t> </a:t>
            </a:r>
            <a:r>
              <a:rPr lang="en-US" sz="2400" dirty="0" err="1">
                <a:latin typeface="Times New Roman" pitchFamily="18" charset="0"/>
              </a:rPr>
              <a:t>lượt</a:t>
            </a:r>
            <a:r>
              <a:rPr lang="en-US" sz="2400" dirty="0">
                <a:latin typeface="Times New Roman" pitchFamily="18" charset="0"/>
              </a:rPr>
              <a:t> </a:t>
            </a:r>
            <a:r>
              <a:rPr lang="en-US" sz="2400" dirty="0" err="1">
                <a:latin typeface="Times New Roman" pitchFamily="18" charset="0"/>
              </a:rPr>
              <a:t>lấy</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giá</a:t>
            </a:r>
            <a:r>
              <a:rPr lang="en-US" sz="2400" dirty="0">
                <a:latin typeface="Times New Roman" pitchFamily="18" charset="0"/>
              </a:rPr>
              <a:t> </a:t>
            </a:r>
            <a:r>
              <a:rPr lang="en-US" sz="2400" dirty="0" err="1">
                <a:latin typeface="Times New Roman" pitchFamily="18" charset="0"/>
              </a:rPr>
              <a:t>trị</a:t>
            </a:r>
            <a:r>
              <a:rPr lang="en-US" sz="2400" dirty="0">
                <a:latin typeface="Times New Roman" pitchFamily="18" charset="0"/>
              </a:rPr>
              <a:t>:</a:t>
            </a:r>
            <a:endParaRPr lang="vi-VN" sz="2400" dirty="0">
              <a:latin typeface="Times New Roman" pitchFamily="18" charset="0"/>
            </a:endParaRPr>
          </a:p>
        </p:txBody>
      </p:sp>
      <p:graphicFrame>
        <p:nvGraphicFramePr>
          <p:cNvPr id="11311" name="Group 47"/>
          <p:cNvGraphicFramePr>
            <a:graphicFrameLocks noGrp="1"/>
          </p:cNvGraphicFramePr>
          <p:nvPr>
            <p:extLst>
              <p:ext uri="{D42A27DB-BD31-4B8C-83A1-F6EECF244321}">
                <p14:modId xmlns:p14="http://schemas.microsoft.com/office/powerpoint/2010/main" xmlns="" val="1089970933"/>
              </p:ext>
            </p:extLst>
          </p:nvPr>
        </p:nvGraphicFramePr>
        <p:xfrm>
          <a:off x="1116013" y="4868863"/>
          <a:ext cx="7200900" cy="1744980"/>
        </p:xfrm>
        <a:graphic>
          <a:graphicData uri="http://schemas.openxmlformats.org/drawingml/2006/table">
            <a:tbl>
              <a:tblPr/>
              <a:tblGrid>
                <a:gridCol w="1785937"/>
                <a:gridCol w="1311275"/>
                <a:gridCol w="1223963"/>
                <a:gridCol w="1438275"/>
                <a:gridCol w="1441450"/>
              </a:tblGrid>
              <a:tr h="8001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t (</a:t>
                      </a:r>
                      <a:r>
                        <a:rPr kumimoji="0" lang="nl-NL" sz="2800" b="1" i="0" u="none" strike="noStrike" cap="none" normalizeH="0" baseline="0" dirty="0" smtClean="0">
                          <a:ln>
                            <a:noFill/>
                          </a:ln>
                          <a:solidFill>
                            <a:schemeClr val="tx1"/>
                          </a:solidFill>
                          <a:effectLst/>
                          <a:latin typeface="Times New Roman" pitchFamily="18" charset="0"/>
                        </a:rPr>
                        <a:t>giờ</a:t>
                      </a:r>
                      <a:r>
                        <a:rPr kumimoji="0" lang="en-US" sz="2800" b="0" i="0" u="none" strike="noStrike" cap="none" normalizeH="0" baseline="0" dirty="0" smtClean="0">
                          <a:ln>
                            <a:noFill/>
                          </a:ln>
                          <a:solidFill>
                            <a:schemeClr val="tx1"/>
                          </a:solidFill>
                          <a:effectLst/>
                          <a:latin typeface="Calibri" pitchFamily="34" charset="0"/>
                        </a:rPr>
                        <a:t>)</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vi-VN" sz="2800" b="0" i="0" u="none" strike="noStrike" cap="none" normalizeH="0" baseline="0" dirty="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vi-VN" sz="2800" b="0" i="0" u="none" strike="noStrike" cap="none" normalizeH="0" baseline="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vi-VN" sz="2800" b="0" i="0" u="none" strike="noStrike" cap="none" normalizeH="0" baseline="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vi-VN" sz="2800" b="0" i="0" u="none" strike="noStrike" cap="none" normalizeH="0" baseline="0" smtClean="0">
                          <a:ln>
                            <a:noFill/>
                          </a:ln>
                          <a:solidFill>
                            <a:schemeClr val="tx1"/>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vi-VN" sz="2800" b="0" i="0" u="none" strike="noStrike" cap="none" normalizeH="0" baseline="0" dirty="0" smtClean="0">
                          <a:ln>
                            <a:noFill/>
                          </a:ln>
                          <a:solidFill>
                            <a:srgbClr val="FF3300"/>
                          </a:solidFill>
                          <a:effectLst/>
                          <a:latin typeface="Calibri" pitchFamily="34" charset="0"/>
                        </a:rPr>
                        <a:t>V = 2.t + 3</a:t>
                      </a:r>
                      <a:r>
                        <a:rPr kumimoji="0" lang="en-GB" sz="2800" b="0" i="0" u="none" strike="noStrike" cap="none" normalizeH="0" baseline="0" dirty="0" smtClean="0">
                          <a:ln>
                            <a:noFill/>
                          </a:ln>
                          <a:solidFill>
                            <a:srgbClr val="FF3300"/>
                          </a:solidFill>
                          <a:effectLst/>
                          <a:latin typeface="Calibri" pitchFamily="34" charset="0"/>
                        </a:rPr>
                        <a:t> (</a:t>
                      </a:r>
                      <a:r>
                        <a:rPr lang="nl-NL" sz="2800" b="1" dirty="0" smtClean="0">
                          <a:solidFill>
                            <a:srgbClr val="FF0000"/>
                          </a:solidFill>
                          <a:latin typeface="Times New Roman" pitchFamily="18" charset="0"/>
                        </a:rPr>
                        <a:t>m</a:t>
                      </a:r>
                      <a:r>
                        <a:rPr lang="nl-NL" sz="2800" b="1" baseline="30000" dirty="0" smtClean="0">
                          <a:solidFill>
                            <a:srgbClr val="FF0000"/>
                          </a:solidFill>
                          <a:latin typeface="Times New Roman" pitchFamily="18" charset="0"/>
                        </a:rPr>
                        <a:t>3</a:t>
                      </a:r>
                      <a:r>
                        <a:rPr kumimoji="0" lang="en-GB" sz="2800" b="0" i="0" u="none" strike="noStrike" cap="none" normalizeH="0" baseline="0" dirty="0" smtClean="0">
                          <a:ln>
                            <a:noFill/>
                          </a:ln>
                          <a:solidFill>
                            <a:srgbClr val="FF3300"/>
                          </a:solidFill>
                          <a:effectLst/>
                          <a:latin typeface="Calibri" pitchFamily="34" charset="0"/>
                        </a:rPr>
                        <a:t>)</a:t>
                      </a:r>
                      <a:endParaRPr kumimoji="0" lang="vi-VN" sz="2800" b="0" i="0" u="none" strike="noStrike" cap="none" normalizeH="0" baseline="0" dirty="0" smtClean="0">
                        <a:ln>
                          <a:noFill/>
                        </a:ln>
                        <a:solidFill>
                          <a:srgbClr val="FF33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56" name="Text Box 57"/>
          <p:cNvSpPr txBox="1">
            <a:spLocks noChangeArrowheads="1"/>
          </p:cNvSpPr>
          <p:nvPr/>
        </p:nvSpPr>
        <p:spPr bwMode="auto">
          <a:xfrm>
            <a:off x="3419103" y="5805488"/>
            <a:ext cx="504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a:solidFill>
                  <a:schemeClr val="hlink"/>
                </a:solidFill>
                <a:latin typeface="Times New Roman" pitchFamily="18" charset="0"/>
              </a:rPr>
              <a:t>5</a:t>
            </a:r>
            <a:endParaRPr lang="vi-VN" sz="2400" b="1" dirty="0">
              <a:solidFill>
                <a:schemeClr val="hlink"/>
              </a:solidFill>
              <a:latin typeface="Times New Roman" pitchFamily="18" charset="0"/>
            </a:endParaRPr>
          </a:p>
        </p:txBody>
      </p:sp>
      <p:sp>
        <p:nvSpPr>
          <p:cNvPr id="5158" name="Text Box 59"/>
          <p:cNvSpPr txBox="1">
            <a:spLocks noChangeArrowheads="1"/>
          </p:cNvSpPr>
          <p:nvPr/>
        </p:nvSpPr>
        <p:spPr bwMode="auto">
          <a:xfrm>
            <a:off x="4643239" y="5805488"/>
            <a:ext cx="504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sz="2400" b="1" dirty="0">
                <a:solidFill>
                  <a:schemeClr val="hlink"/>
                </a:solidFill>
                <a:latin typeface="Times New Roman" pitchFamily="18" charset="0"/>
              </a:rPr>
              <a:t>7</a:t>
            </a:r>
          </a:p>
        </p:txBody>
      </p:sp>
      <p:sp>
        <p:nvSpPr>
          <p:cNvPr id="5159" name="Text Box 60"/>
          <p:cNvSpPr txBox="1">
            <a:spLocks noChangeArrowheads="1"/>
          </p:cNvSpPr>
          <p:nvPr/>
        </p:nvSpPr>
        <p:spPr bwMode="auto">
          <a:xfrm>
            <a:off x="6011391" y="5805488"/>
            <a:ext cx="504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a:solidFill>
                  <a:schemeClr val="hlink"/>
                </a:solidFill>
                <a:latin typeface="Times New Roman" pitchFamily="18" charset="0"/>
              </a:rPr>
              <a:t>9</a:t>
            </a:r>
            <a:endParaRPr lang="vi-VN" sz="2400" b="1" dirty="0">
              <a:solidFill>
                <a:schemeClr val="hlink"/>
              </a:solidFill>
              <a:latin typeface="Times New Roman" pitchFamily="18" charset="0"/>
            </a:endParaRPr>
          </a:p>
        </p:txBody>
      </p:sp>
      <p:sp>
        <p:nvSpPr>
          <p:cNvPr id="5160" name="Text Box 61"/>
          <p:cNvSpPr txBox="1">
            <a:spLocks noChangeArrowheads="1"/>
          </p:cNvSpPr>
          <p:nvPr/>
        </p:nvSpPr>
        <p:spPr bwMode="auto">
          <a:xfrm>
            <a:off x="7380288" y="5805488"/>
            <a:ext cx="504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a:solidFill>
                  <a:schemeClr val="hlink"/>
                </a:solidFill>
                <a:latin typeface="Times New Roman" pitchFamily="18" charset="0"/>
              </a:rPr>
              <a:t>11</a:t>
            </a:r>
            <a:endParaRPr lang="vi-VN" sz="2400" b="1" dirty="0">
              <a:solidFill>
                <a:schemeClr val="hlink"/>
              </a:solidFill>
              <a:latin typeface="Times New Roman" pitchFamily="18" charset="0"/>
            </a:endParaRPr>
          </a:p>
        </p:txBody>
      </p:sp>
      <p:sp>
        <p:nvSpPr>
          <p:cNvPr id="31" name="Text Box 57"/>
          <p:cNvSpPr txBox="1">
            <a:spLocks noChangeArrowheads="1"/>
          </p:cNvSpPr>
          <p:nvPr/>
        </p:nvSpPr>
        <p:spPr bwMode="auto">
          <a:xfrm>
            <a:off x="1806393" y="1756228"/>
            <a:ext cx="116598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smtClean="0">
                <a:solidFill>
                  <a:srgbClr val="002060"/>
                </a:solidFill>
                <a:latin typeface="Times New Roman" pitchFamily="18" charset="0"/>
              </a:rPr>
              <a:t> 5</a:t>
            </a:r>
            <a:r>
              <a:rPr lang="nl-NL" sz="2400" b="1" dirty="0">
                <a:solidFill>
                  <a:srgbClr val="002060"/>
                </a:solidFill>
                <a:latin typeface="Times New Roman" pitchFamily="18" charset="0"/>
              </a:rPr>
              <a:t>m</a:t>
            </a:r>
            <a:r>
              <a:rPr lang="nl-NL" sz="2400" b="1" baseline="30000" dirty="0">
                <a:solidFill>
                  <a:srgbClr val="002060"/>
                </a:solidFill>
                <a:latin typeface="Times New Roman" pitchFamily="18" charset="0"/>
              </a:rPr>
              <a:t>3</a:t>
            </a:r>
            <a:endParaRPr lang="vi-VN" sz="2400" dirty="0">
              <a:solidFill>
                <a:srgbClr val="002060"/>
              </a:solidFill>
              <a:latin typeface="Times New Roman" pitchFamily="18" charset="0"/>
            </a:endParaRPr>
          </a:p>
        </p:txBody>
      </p:sp>
      <p:sp>
        <p:nvSpPr>
          <p:cNvPr id="32" name="Text Box 57"/>
          <p:cNvSpPr txBox="1">
            <a:spLocks noChangeArrowheads="1"/>
          </p:cNvSpPr>
          <p:nvPr/>
        </p:nvSpPr>
        <p:spPr bwMode="auto">
          <a:xfrm>
            <a:off x="1835696" y="2683768"/>
            <a:ext cx="116598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smtClean="0">
                <a:solidFill>
                  <a:srgbClr val="002060"/>
                </a:solidFill>
                <a:latin typeface="Times New Roman" pitchFamily="18" charset="0"/>
              </a:rPr>
              <a:t> 7</a:t>
            </a:r>
            <a:r>
              <a:rPr lang="nl-NL" sz="2400" b="1" dirty="0" smtClean="0">
                <a:solidFill>
                  <a:srgbClr val="002060"/>
                </a:solidFill>
                <a:latin typeface="Times New Roman" pitchFamily="18" charset="0"/>
              </a:rPr>
              <a:t>m</a:t>
            </a:r>
            <a:r>
              <a:rPr lang="nl-NL" sz="2400" b="1" baseline="30000" dirty="0" smtClean="0">
                <a:solidFill>
                  <a:srgbClr val="002060"/>
                </a:solidFill>
                <a:latin typeface="Times New Roman" pitchFamily="18" charset="0"/>
              </a:rPr>
              <a:t>3</a:t>
            </a:r>
            <a:endParaRPr lang="vi-VN" sz="2400" dirty="0">
              <a:solidFill>
                <a:srgbClr val="002060"/>
              </a:solidFill>
              <a:latin typeface="Times New Roman" pitchFamily="18" charset="0"/>
            </a:endParaRPr>
          </a:p>
        </p:txBody>
      </p:sp>
      <p:sp>
        <p:nvSpPr>
          <p:cNvPr id="33" name="Text Box 57"/>
          <p:cNvSpPr txBox="1">
            <a:spLocks noChangeArrowheads="1"/>
          </p:cNvSpPr>
          <p:nvPr/>
        </p:nvSpPr>
        <p:spPr bwMode="auto">
          <a:xfrm>
            <a:off x="1835696" y="3501008"/>
            <a:ext cx="208823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smtClean="0">
                <a:solidFill>
                  <a:srgbClr val="FF0000"/>
                </a:solidFill>
                <a:latin typeface="Times New Roman" pitchFamily="18" charset="0"/>
              </a:rPr>
              <a:t> </a:t>
            </a:r>
            <a:r>
              <a:rPr lang="vi-VN" sz="2400" dirty="0">
                <a:solidFill>
                  <a:srgbClr val="FF0000"/>
                </a:solidFill>
                <a:latin typeface="Calibri" pitchFamily="34" charset="0"/>
              </a:rPr>
              <a:t>2.t + 3</a:t>
            </a:r>
            <a:r>
              <a:rPr lang="en-GB" sz="2400" dirty="0">
                <a:solidFill>
                  <a:srgbClr val="FF0000"/>
                </a:solidFill>
                <a:latin typeface="Calibri" pitchFamily="34" charset="0"/>
              </a:rPr>
              <a:t> </a:t>
            </a:r>
            <a:r>
              <a:rPr lang="en-GB" sz="2400" dirty="0" smtClean="0">
                <a:solidFill>
                  <a:srgbClr val="FF0000"/>
                </a:solidFill>
                <a:latin typeface="Calibri" pitchFamily="34" charset="0"/>
              </a:rPr>
              <a:t>(</a:t>
            </a:r>
            <a:r>
              <a:rPr lang="nl-NL" sz="2400" b="1" dirty="0" smtClean="0">
                <a:solidFill>
                  <a:srgbClr val="FF0000"/>
                </a:solidFill>
                <a:latin typeface="Times New Roman" pitchFamily="18" charset="0"/>
              </a:rPr>
              <a:t>m</a:t>
            </a:r>
            <a:r>
              <a:rPr lang="nl-NL" sz="2400" b="1" baseline="30000" dirty="0" smtClean="0">
                <a:solidFill>
                  <a:srgbClr val="FF0000"/>
                </a:solidFill>
                <a:latin typeface="Times New Roman" pitchFamily="18" charset="0"/>
              </a:rPr>
              <a:t>3</a:t>
            </a:r>
            <a:r>
              <a:rPr lang="en-GB" sz="2400" dirty="0" smtClean="0">
                <a:solidFill>
                  <a:srgbClr val="FF0000"/>
                </a:solidFill>
                <a:latin typeface="Calibri" pitchFamily="34" charset="0"/>
              </a:rPr>
              <a:t>)</a:t>
            </a:r>
            <a:endParaRPr lang="vi-VN" sz="2400" dirty="0">
              <a:solidFill>
                <a:srgbClr val="FF0000"/>
              </a:solidFill>
              <a:latin typeface="Times New Roman" pitchFamily="18" charset="0"/>
            </a:endParaRPr>
          </a:p>
        </p:txBody>
      </p:sp>
    </p:spTree>
    <p:extLst>
      <p:ext uri="{BB962C8B-B14F-4D97-AF65-F5344CB8AC3E}">
        <p14:creationId xmlns:p14="http://schemas.microsoft.com/office/powerpoint/2010/main" xmlns="" val="9858772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barn(inVertical)">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288"/>
                                        </p:tgtEl>
                                        <p:attrNameLst>
                                          <p:attrName>style.visibility</p:attrName>
                                        </p:attrNameLst>
                                      </p:cBhvr>
                                      <p:to>
                                        <p:strVal val="visible"/>
                                      </p:to>
                                    </p:set>
                                    <p:animEffect transition="in" filter="barn(inVertical)">
                                      <p:cBhvr>
                                        <p:cTn id="42" dur="500"/>
                                        <p:tgtEl>
                                          <p:spTgt spid="112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311"/>
                                        </p:tgtEl>
                                        <p:attrNameLst>
                                          <p:attrName>style.visibility</p:attrName>
                                        </p:attrNameLst>
                                      </p:cBhvr>
                                      <p:to>
                                        <p:strVal val="visible"/>
                                      </p:to>
                                    </p:set>
                                    <p:animEffect transition="in" filter="blinds(horizontal)">
                                      <p:cBhvr>
                                        <p:cTn id="47" dur="500"/>
                                        <p:tgtEl>
                                          <p:spTgt spid="113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156"/>
                                        </p:tgtEl>
                                        <p:attrNameLst>
                                          <p:attrName>style.visibility</p:attrName>
                                        </p:attrNameLst>
                                      </p:cBhvr>
                                      <p:to>
                                        <p:strVal val="visible"/>
                                      </p:to>
                                    </p:set>
                                    <p:animEffect transition="in" filter="barn(inVertical)">
                                      <p:cBhvr>
                                        <p:cTn id="52" dur="500"/>
                                        <p:tgtEl>
                                          <p:spTgt spid="515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158"/>
                                        </p:tgtEl>
                                        <p:attrNameLst>
                                          <p:attrName>style.visibility</p:attrName>
                                        </p:attrNameLst>
                                      </p:cBhvr>
                                      <p:to>
                                        <p:strVal val="visible"/>
                                      </p:to>
                                    </p:set>
                                    <p:animEffect transition="in" filter="barn(inVertical)">
                                      <p:cBhvr>
                                        <p:cTn id="57" dur="500"/>
                                        <p:tgtEl>
                                          <p:spTgt spid="515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159"/>
                                        </p:tgtEl>
                                        <p:attrNameLst>
                                          <p:attrName>style.visibility</p:attrName>
                                        </p:attrNameLst>
                                      </p:cBhvr>
                                      <p:to>
                                        <p:strVal val="visible"/>
                                      </p:to>
                                    </p:set>
                                    <p:animEffect transition="in" filter="barn(inVertical)">
                                      <p:cBhvr>
                                        <p:cTn id="62" dur="500"/>
                                        <p:tgtEl>
                                          <p:spTgt spid="515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160"/>
                                        </p:tgtEl>
                                        <p:attrNameLst>
                                          <p:attrName>style.visibility</p:attrName>
                                        </p:attrNameLst>
                                      </p:cBhvr>
                                      <p:to>
                                        <p:strVal val="visible"/>
                                      </p:to>
                                    </p:set>
                                    <p:animEffect transition="in" filter="barn(inVertical)">
                                      <p:cBhvr>
                                        <p:cTn id="67" dur="500"/>
                                        <p:tgtEl>
                                          <p:spTgt spid="5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5123" grpId="0"/>
      <p:bldP spid="5124" grpId="0"/>
      <p:bldP spid="5125" grpId="0"/>
      <p:bldP spid="11288" grpId="0"/>
      <p:bldP spid="5156" grpId="0"/>
      <p:bldP spid="5158" grpId="0"/>
      <p:bldP spid="5159" grpId="0"/>
      <p:bldP spid="516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79388" y="188913"/>
            <a:ext cx="8964612"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u="sng">
                <a:solidFill>
                  <a:schemeClr val="hlink"/>
                </a:solidFill>
                <a:latin typeface="Times New Roman" pitchFamily="18" charset="0"/>
              </a:rPr>
              <a:t>Bài tập</a:t>
            </a:r>
            <a:r>
              <a:rPr lang="en-US" sz="2800">
                <a:solidFill>
                  <a:schemeClr val="hlink"/>
                </a:solidFill>
                <a:latin typeface="Times New Roman" pitchFamily="18" charset="0"/>
              </a:rPr>
              <a:t>: </a:t>
            </a:r>
            <a:r>
              <a:rPr lang="en-US" sz="2800" smtClean="0">
                <a:solidFill>
                  <a:schemeClr val="hlink"/>
                </a:solidFill>
                <a:latin typeface="Times New Roman" pitchFamily="18" charset="0"/>
              </a:rPr>
              <a:t>Trong </a:t>
            </a:r>
            <a:r>
              <a:rPr lang="en-US" sz="2800">
                <a:solidFill>
                  <a:schemeClr val="hlink"/>
                </a:solidFill>
                <a:latin typeface="Times New Roman" pitchFamily="18" charset="0"/>
              </a:rPr>
              <a:t>các hàm số </a:t>
            </a:r>
            <a:r>
              <a:rPr lang="en-US" sz="2800" smtClean="0">
                <a:solidFill>
                  <a:schemeClr val="hlink"/>
                </a:solidFill>
                <a:latin typeface="Times New Roman" pitchFamily="18" charset="0"/>
              </a:rPr>
              <a:t>sau, hàm số nào </a:t>
            </a:r>
            <a:r>
              <a:rPr lang="en-US" sz="2800">
                <a:solidFill>
                  <a:schemeClr val="hlink"/>
                </a:solidFill>
                <a:latin typeface="Times New Roman" pitchFamily="18" charset="0"/>
              </a:rPr>
              <a:t>là hàm số bậc nhất? Xác định hệ số a và b của các hàm số bậc nhất.</a:t>
            </a:r>
            <a:endParaRPr lang="vi-VN" sz="2800">
              <a:solidFill>
                <a:schemeClr val="hlink"/>
              </a:solidFill>
              <a:latin typeface="Times New Roman" pitchFamily="18" charset="0"/>
            </a:endParaRPr>
          </a:p>
        </p:txBody>
      </p:sp>
      <p:graphicFrame>
        <p:nvGraphicFramePr>
          <p:cNvPr id="56398" name="Group 78"/>
          <p:cNvGraphicFramePr>
            <a:graphicFrameLocks noGrp="1"/>
          </p:cNvGraphicFramePr>
          <p:nvPr>
            <p:ph sz="half" idx="1"/>
            <p:extLst>
              <p:ext uri="{D42A27DB-BD31-4B8C-83A1-F6EECF244321}">
                <p14:modId xmlns:p14="http://schemas.microsoft.com/office/powerpoint/2010/main" xmlns="" val="1666410513"/>
              </p:ext>
            </p:extLst>
          </p:nvPr>
        </p:nvGraphicFramePr>
        <p:xfrm>
          <a:off x="539750" y="1196975"/>
          <a:ext cx="7931150" cy="5472749"/>
        </p:xfrm>
        <a:graphic>
          <a:graphicData uri="http://schemas.openxmlformats.org/drawingml/2006/table">
            <a:tbl>
              <a:tblPr/>
              <a:tblGrid>
                <a:gridCol w="574675"/>
                <a:gridCol w="3136900"/>
                <a:gridCol w="2132013"/>
                <a:gridCol w="2087562"/>
              </a:tblGrid>
              <a:tr h="64770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dirty="0" smtClean="0">
                        <a:ln>
                          <a:noFill/>
                        </a:ln>
                        <a:solidFill>
                          <a:schemeClr val="hlink"/>
                        </a:solidFill>
                        <a:effectLst/>
                        <a:latin typeface="Calibri"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rPr>
                        <a:t>Hàm số</a:t>
                      </a:r>
                      <a:endParaRPr kumimoji="0" lang="vi-VN" sz="2800" b="0" i="0" u="none" strike="noStrike" cap="none" normalizeH="0" baseline="0" smtClean="0">
                        <a:ln>
                          <a:noFill/>
                        </a:ln>
                        <a:solidFill>
                          <a:schemeClr val="hlink"/>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rPr>
                        <a:t>a</a:t>
                      </a:r>
                      <a:endParaRPr kumimoji="0" lang="vi-VN" sz="2800" b="0" i="0" u="none" strike="noStrike" cap="none" normalizeH="0" baseline="0" smtClean="0">
                        <a:ln>
                          <a:noFill/>
                        </a:ln>
                        <a:solidFill>
                          <a:schemeClr val="hlink"/>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rPr>
                        <a:t>b</a:t>
                      </a:r>
                      <a:endParaRPr kumimoji="0" lang="vi-VN" sz="2800" b="0" i="0" u="none" strike="noStrike" cap="none" normalizeH="0" baseline="0" smtClean="0">
                        <a:ln>
                          <a:noFill/>
                        </a:ln>
                        <a:solidFill>
                          <a:schemeClr val="hlink"/>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3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a</a:t>
                      </a: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Times New Roman" pitchFamily="18" charset="0"/>
                        </a:rPr>
                        <a:t>y = </a:t>
                      </a:r>
                      <a:r>
                        <a:rPr kumimoji="0" lang="vi-VN" sz="2400" b="0" i="0" u="none" strike="noStrike" cap="none" normalizeH="0" baseline="0" dirty="0" smtClean="0">
                          <a:ln>
                            <a:noFill/>
                          </a:ln>
                          <a:solidFill>
                            <a:schemeClr val="tx1"/>
                          </a:solidFill>
                          <a:effectLst/>
                          <a:latin typeface="Times New Roman" pitchFamily="18" charset="0"/>
                        </a:rPr>
                        <a:t>5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b</a:t>
                      </a: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Times New Roman" pitchFamily="18" charset="0"/>
                        </a:rPr>
                        <a:t> y = - 0,5x</a:t>
                      </a:r>
                      <a:r>
                        <a:rPr kumimoji="0" lang="vi-VN" sz="2400" b="0" i="0" u="none" strike="noStrike" cap="none" normalizeH="0" baseline="0" dirty="0" smtClean="0">
                          <a:ln>
                            <a:noFill/>
                          </a:ln>
                          <a:solidFill>
                            <a:schemeClr val="tx1"/>
                          </a:solidFill>
                          <a:effectLst/>
                          <a:latin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412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c</a:t>
                      </a: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cap="none" normalizeH="0" baseline="0" smtClean="0">
                          <a:ln>
                            <a:noFill/>
                          </a:ln>
                          <a:solidFill>
                            <a:schemeClr val="tx1"/>
                          </a:solidFill>
                          <a:effectLst/>
                          <a:latin typeface="Times New Roman" pitchFamily="18" charset="0"/>
                        </a:rPr>
                        <a:t>y = 1 – x</a:t>
                      </a:r>
                      <a:r>
                        <a:rPr kumimoji="0" lang="en-US" sz="3200" b="0" i="0" u="none" strike="noStrike" cap="none" normalizeH="0" baseline="0" smtClean="0">
                          <a:ln>
                            <a:noFill/>
                          </a:ln>
                          <a:solidFill>
                            <a:schemeClr val="tx1"/>
                          </a:solidFill>
                          <a:effectLst/>
                          <a:latin typeface="Calibri" pitchFamily="34" charset="0"/>
                        </a:rPr>
                        <a:t> </a:t>
                      </a:r>
                      <a:endParaRPr kumimoji="0" lang="vi-VN" sz="32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d</a:t>
                      </a: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4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4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e</a:t>
                      </a: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cap="none" normalizeH="0" baseline="0" smtClean="0">
                          <a:ln>
                            <a:noFill/>
                          </a:ln>
                          <a:solidFill>
                            <a:schemeClr val="tx1"/>
                          </a:solidFill>
                          <a:effectLst/>
                          <a:latin typeface="Times New Roman" pitchFamily="18" charset="0"/>
                        </a:rPr>
                        <a:t>y = 2x</a:t>
                      </a:r>
                      <a:r>
                        <a:rPr kumimoji="0" lang="en-US" sz="2800" b="0" i="0" u="none" strike="noStrike" cap="none" normalizeH="0" baseline="30000" smtClean="0">
                          <a:ln>
                            <a:noFill/>
                          </a:ln>
                          <a:solidFill>
                            <a:schemeClr val="tx1"/>
                          </a:solidFill>
                          <a:effectLst/>
                          <a:latin typeface="Times New Roman" pitchFamily="18" charset="0"/>
                        </a:rPr>
                        <a:t>2</a:t>
                      </a:r>
                      <a:r>
                        <a:rPr kumimoji="0" lang="en-US" sz="2800" b="0" i="0" u="none" strike="noStrike" cap="none" normalizeH="0" baseline="0" smtClean="0">
                          <a:ln>
                            <a:noFill/>
                          </a:ln>
                          <a:solidFill>
                            <a:schemeClr val="tx1"/>
                          </a:solidFill>
                          <a:effectLst/>
                          <a:latin typeface="Times New Roman" pitchFamily="18" charset="0"/>
                        </a:rPr>
                        <a:t> + 3</a:t>
                      </a:r>
                      <a:endParaRPr kumimoji="0" lang="vi-VN" sz="2800" b="0" i="0" u="none" strike="noStrike" cap="none" normalizeH="0" baseline="0" smtClean="0">
                        <a:ln>
                          <a:noFill/>
                        </a:ln>
                        <a:solidFill>
                          <a:schemeClr val="tx1"/>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413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f</a:t>
                      </a: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dirty="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13" name="Object 53"/>
          <p:cNvGraphicFramePr>
            <a:graphicFrameLocks noGrp="1" noChangeAspect="1"/>
          </p:cNvGraphicFramePr>
          <p:nvPr>
            <p:ph sz="half" idx="2"/>
            <p:extLst>
              <p:ext uri="{D42A27DB-BD31-4B8C-83A1-F6EECF244321}">
                <p14:modId xmlns:p14="http://schemas.microsoft.com/office/powerpoint/2010/main" xmlns="" val="1156159738"/>
              </p:ext>
            </p:extLst>
          </p:nvPr>
        </p:nvGraphicFramePr>
        <p:xfrm>
          <a:off x="1069903" y="3847729"/>
          <a:ext cx="1152525" cy="760413"/>
        </p:xfrm>
        <a:graphic>
          <a:graphicData uri="http://schemas.openxmlformats.org/presentationml/2006/ole">
            <p:oleObj spid="_x0000_s1391" name="Equation" r:id="rId3" imgW="596641" imgH="393529" progId="Equation.DSMT4">
              <p:embed/>
            </p:oleObj>
          </a:graphicData>
        </a:graphic>
      </p:graphicFrame>
      <p:graphicFrame>
        <p:nvGraphicFramePr>
          <p:cNvPr id="56399" name="Object 79"/>
          <p:cNvGraphicFramePr>
            <a:graphicFrameLocks noChangeAspect="1"/>
          </p:cNvGraphicFramePr>
          <p:nvPr>
            <p:extLst>
              <p:ext uri="{D42A27DB-BD31-4B8C-83A1-F6EECF244321}">
                <p14:modId xmlns:p14="http://schemas.microsoft.com/office/powerpoint/2010/main" xmlns="" val="2344420759"/>
              </p:ext>
            </p:extLst>
          </p:nvPr>
        </p:nvGraphicFramePr>
        <p:xfrm>
          <a:off x="1450579" y="5949280"/>
          <a:ext cx="1778000" cy="403225"/>
        </p:xfrm>
        <a:graphic>
          <a:graphicData uri="http://schemas.openxmlformats.org/presentationml/2006/ole">
            <p:oleObj spid="_x0000_s1392" name="Equation" r:id="rId4" imgW="952200" imgH="215640" progId="Equation.DSMT4">
              <p:embed/>
            </p:oleObj>
          </a:graphicData>
        </a:graphic>
      </p:graphicFrame>
      <p:sp>
        <p:nvSpPr>
          <p:cNvPr id="7216" name="Line 85"/>
          <p:cNvSpPr>
            <a:spLocks noChangeShapeType="1"/>
          </p:cNvSpPr>
          <p:nvPr/>
        </p:nvSpPr>
        <p:spPr bwMode="auto">
          <a:xfrm>
            <a:off x="1258466" y="4797152"/>
            <a:ext cx="1657350" cy="528752"/>
          </a:xfrm>
          <a:prstGeom prst="line">
            <a:avLst/>
          </a:prstGeom>
          <a:noFill/>
          <a:ln w="127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217" name="Line 86"/>
          <p:cNvSpPr>
            <a:spLocks noChangeShapeType="1"/>
          </p:cNvSpPr>
          <p:nvPr/>
        </p:nvSpPr>
        <p:spPr bwMode="auto">
          <a:xfrm>
            <a:off x="1187450" y="3939805"/>
            <a:ext cx="1944688" cy="576262"/>
          </a:xfrm>
          <a:prstGeom prst="line">
            <a:avLst/>
          </a:prstGeom>
          <a:noFill/>
          <a:ln w="127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218" name="Line 87"/>
          <p:cNvSpPr>
            <a:spLocks noChangeShapeType="1"/>
          </p:cNvSpPr>
          <p:nvPr/>
        </p:nvSpPr>
        <p:spPr bwMode="auto">
          <a:xfrm>
            <a:off x="1187797" y="1987501"/>
            <a:ext cx="1223963" cy="433387"/>
          </a:xfrm>
          <a:prstGeom prst="line">
            <a:avLst/>
          </a:prstGeom>
          <a:noFill/>
          <a:ln w="127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224" name="Text Box 93"/>
          <p:cNvSpPr txBox="1">
            <a:spLocks noChangeArrowheads="1"/>
          </p:cNvSpPr>
          <p:nvPr/>
        </p:nvSpPr>
        <p:spPr bwMode="auto">
          <a:xfrm>
            <a:off x="5003974" y="2636838"/>
            <a:ext cx="79216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sz="2000" dirty="0"/>
              <a:t>-0,5</a:t>
            </a:r>
          </a:p>
        </p:txBody>
      </p:sp>
      <p:sp>
        <p:nvSpPr>
          <p:cNvPr id="7225" name="Text Box 94"/>
          <p:cNvSpPr txBox="1">
            <a:spLocks noChangeArrowheads="1"/>
          </p:cNvSpPr>
          <p:nvPr/>
        </p:nvSpPr>
        <p:spPr bwMode="auto">
          <a:xfrm>
            <a:off x="7236221" y="2596842"/>
            <a:ext cx="79216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sz="2000" dirty="0"/>
              <a:t>0</a:t>
            </a:r>
          </a:p>
        </p:txBody>
      </p:sp>
      <p:sp>
        <p:nvSpPr>
          <p:cNvPr id="7226" name="Text Box 95"/>
          <p:cNvSpPr txBox="1">
            <a:spLocks noChangeArrowheads="1"/>
          </p:cNvSpPr>
          <p:nvPr/>
        </p:nvSpPr>
        <p:spPr bwMode="auto">
          <a:xfrm>
            <a:off x="4912503" y="3284984"/>
            <a:ext cx="79216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sz="2000"/>
              <a:t>- </a:t>
            </a:r>
            <a:r>
              <a:rPr lang="en-US" sz="2000" smtClean="0"/>
              <a:t>1</a:t>
            </a:r>
            <a:endParaRPr lang="vi-VN" sz="2000" dirty="0"/>
          </a:p>
        </p:txBody>
      </p:sp>
      <p:sp>
        <p:nvSpPr>
          <p:cNvPr id="7227" name="Text Box 97"/>
          <p:cNvSpPr txBox="1">
            <a:spLocks noChangeArrowheads="1"/>
          </p:cNvSpPr>
          <p:nvPr/>
        </p:nvSpPr>
        <p:spPr bwMode="auto">
          <a:xfrm>
            <a:off x="6840139" y="3318729"/>
            <a:ext cx="79216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2000" dirty="0"/>
              <a:t>1</a:t>
            </a:r>
          </a:p>
        </p:txBody>
      </p:sp>
      <p:graphicFrame>
        <p:nvGraphicFramePr>
          <p:cNvPr id="56418" name="Object 98"/>
          <p:cNvGraphicFramePr>
            <a:graphicFrameLocks noChangeAspect="1"/>
          </p:cNvGraphicFramePr>
          <p:nvPr>
            <p:extLst>
              <p:ext uri="{D42A27DB-BD31-4B8C-83A1-F6EECF244321}">
                <p14:modId xmlns:p14="http://schemas.microsoft.com/office/powerpoint/2010/main" xmlns="" val="3268677896"/>
              </p:ext>
            </p:extLst>
          </p:nvPr>
        </p:nvGraphicFramePr>
        <p:xfrm>
          <a:off x="4932363" y="5901332"/>
          <a:ext cx="455612" cy="407988"/>
        </p:xfrm>
        <a:graphic>
          <a:graphicData uri="http://schemas.openxmlformats.org/presentationml/2006/ole">
            <p:oleObj spid="_x0000_s1393" name="Equation" r:id="rId5" imgW="241091" imgH="215713" progId="Equation.DSMT4">
              <p:embed/>
            </p:oleObj>
          </a:graphicData>
        </a:graphic>
      </p:graphicFrame>
      <p:graphicFrame>
        <p:nvGraphicFramePr>
          <p:cNvPr id="56419" name="Object 99"/>
          <p:cNvGraphicFramePr>
            <a:graphicFrameLocks noChangeAspect="1"/>
          </p:cNvGraphicFramePr>
          <p:nvPr>
            <p:extLst>
              <p:ext uri="{D42A27DB-BD31-4B8C-83A1-F6EECF244321}">
                <p14:modId xmlns:p14="http://schemas.microsoft.com/office/powerpoint/2010/main" xmlns="" val="4206531094"/>
              </p:ext>
            </p:extLst>
          </p:nvPr>
        </p:nvGraphicFramePr>
        <p:xfrm>
          <a:off x="6889750" y="5888038"/>
          <a:ext cx="1006475" cy="407987"/>
        </p:xfrm>
        <a:graphic>
          <a:graphicData uri="http://schemas.openxmlformats.org/presentationml/2006/ole">
            <p:oleObj spid="_x0000_s1394" name="Equation" r:id="rId6" imgW="533160" imgH="215640" progId="Equation.DSMT4">
              <p:embed/>
            </p:oleObj>
          </a:graphicData>
        </a:graphic>
      </p:graphicFrame>
      <p:graphicFrame>
        <p:nvGraphicFramePr>
          <p:cNvPr id="7234" name="Object 109"/>
          <p:cNvGraphicFramePr>
            <a:graphicFrameLocks noChangeAspect="1"/>
          </p:cNvGraphicFramePr>
          <p:nvPr>
            <p:extLst>
              <p:ext uri="{D42A27DB-BD31-4B8C-83A1-F6EECF244321}">
                <p14:modId xmlns:p14="http://schemas.microsoft.com/office/powerpoint/2010/main" xmlns="" val="4100603620"/>
              </p:ext>
            </p:extLst>
          </p:nvPr>
        </p:nvGraphicFramePr>
        <p:xfrm>
          <a:off x="1173091" y="5445224"/>
          <a:ext cx="2012950" cy="496887"/>
        </p:xfrm>
        <a:graphic>
          <a:graphicData uri="http://schemas.openxmlformats.org/presentationml/2006/ole">
            <p:oleObj spid="_x0000_s1395" name="Equation" r:id="rId7" imgW="1079280" imgH="266400" progId="Equation.DSMT4">
              <p:embed/>
            </p:oleObj>
          </a:graphicData>
        </a:graphic>
      </p:graphicFrame>
    </p:spTree>
    <p:extLst>
      <p:ext uri="{BB962C8B-B14F-4D97-AF65-F5344CB8AC3E}">
        <p14:creationId xmlns:p14="http://schemas.microsoft.com/office/powerpoint/2010/main" xmlns="" val="26022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18"/>
                                        </p:tgtEl>
                                        <p:attrNameLst>
                                          <p:attrName>style.visibility</p:attrName>
                                        </p:attrNameLst>
                                      </p:cBhvr>
                                      <p:to>
                                        <p:strVal val="visible"/>
                                      </p:to>
                                    </p:set>
                                    <p:animEffect transition="in" filter="barn(inVertical)">
                                      <p:cBhvr>
                                        <p:cTn id="7" dur="500"/>
                                        <p:tgtEl>
                                          <p:spTgt spid="7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17"/>
                                        </p:tgtEl>
                                        <p:attrNameLst>
                                          <p:attrName>style.visibility</p:attrName>
                                        </p:attrNameLst>
                                      </p:cBhvr>
                                      <p:to>
                                        <p:strVal val="visible"/>
                                      </p:to>
                                    </p:set>
                                    <p:animEffect transition="in" filter="barn(inVertical)">
                                      <p:cBhvr>
                                        <p:cTn id="12" dur="500"/>
                                        <p:tgtEl>
                                          <p:spTgt spid="72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216"/>
                                        </p:tgtEl>
                                        <p:attrNameLst>
                                          <p:attrName>style.visibility</p:attrName>
                                        </p:attrNameLst>
                                      </p:cBhvr>
                                      <p:to>
                                        <p:strVal val="visible"/>
                                      </p:to>
                                    </p:set>
                                    <p:animEffect transition="in" filter="barn(inVertical)">
                                      <p:cBhvr>
                                        <p:cTn id="17" dur="500"/>
                                        <p:tgtEl>
                                          <p:spTgt spid="72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6399"/>
                                        </p:tgtEl>
                                        <p:attrNameLst>
                                          <p:attrName>style.visibility</p:attrName>
                                        </p:attrNameLst>
                                      </p:cBhvr>
                                      <p:to>
                                        <p:strVal val="visible"/>
                                      </p:to>
                                    </p:set>
                                    <p:animEffect transition="in" filter="barn(inVertical)">
                                      <p:cBhvr>
                                        <p:cTn id="22" dur="500"/>
                                        <p:tgtEl>
                                          <p:spTgt spid="5639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224"/>
                                        </p:tgtEl>
                                        <p:attrNameLst>
                                          <p:attrName>style.visibility</p:attrName>
                                        </p:attrNameLst>
                                      </p:cBhvr>
                                      <p:to>
                                        <p:strVal val="visible"/>
                                      </p:to>
                                    </p:set>
                                    <p:animEffect transition="in" filter="barn(inVertical)">
                                      <p:cBhvr>
                                        <p:cTn id="27" dur="500"/>
                                        <p:tgtEl>
                                          <p:spTgt spid="72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225"/>
                                        </p:tgtEl>
                                        <p:attrNameLst>
                                          <p:attrName>style.visibility</p:attrName>
                                        </p:attrNameLst>
                                      </p:cBhvr>
                                      <p:to>
                                        <p:strVal val="visible"/>
                                      </p:to>
                                    </p:set>
                                    <p:animEffect transition="in" filter="barn(inVertical)">
                                      <p:cBhvr>
                                        <p:cTn id="32" dur="500"/>
                                        <p:tgtEl>
                                          <p:spTgt spid="72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226"/>
                                        </p:tgtEl>
                                        <p:attrNameLst>
                                          <p:attrName>style.visibility</p:attrName>
                                        </p:attrNameLst>
                                      </p:cBhvr>
                                      <p:to>
                                        <p:strVal val="visible"/>
                                      </p:to>
                                    </p:set>
                                    <p:animEffect transition="in" filter="barn(inVertical)">
                                      <p:cBhvr>
                                        <p:cTn id="37" dur="500"/>
                                        <p:tgtEl>
                                          <p:spTgt spid="72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227"/>
                                        </p:tgtEl>
                                        <p:attrNameLst>
                                          <p:attrName>style.visibility</p:attrName>
                                        </p:attrNameLst>
                                      </p:cBhvr>
                                      <p:to>
                                        <p:strVal val="visible"/>
                                      </p:to>
                                    </p:set>
                                    <p:animEffect transition="in" filter="barn(inVertical)">
                                      <p:cBhvr>
                                        <p:cTn id="42" dur="500"/>
                                        <p:tgtEl>
                                          <p:spTgt spid="72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6418"/>
                                        </p:tgtEl>
                                        <p:attrNameLst>
                                          <p:attrName>style.visibility</p:attrName>
                                        </p:attrNameLst>
                                      </p:cBhvr>
                                      <p:to>
                                        <p:strVal val="visible"/>
                                      </p:to>
                                    </p:set>
                                    <p:animEffect transition="in" filter="barn(inVertical)">
                                      <p:cBhvr>
                                        <p:cTn id="47" dur="500"/>
                                        <p:tgtEl>
                                          <p:spTgt spid="564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6419"/>
                                        </p:tgtEl>
                                        <p:attrNameLst>
                                          <p:attrName>style.visibility</p:attrName>
                                        </p:attrNameLst>
                                      </p:cBhvr>
                                      <p:to>
                                        <p:strVal val="visible"/>
                                      </p:to>
                                    </p:set>
                                    <p:animEffect transition="in" filter="barn(inVertical)">
                                      <p:cBhvr>
                                        <p:cTn id="52" dur="500"/>
                                        <p:tgtEl>
                                          <p:spTgt spid="5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6" grpId="0" animBg="1"/>
      <p:bldP spid="7217" grpId="0" animBg="1"/>
      <p:bldP spid="7218" grpId="0" animBg="1"/>
      <p:bldP spid="7224" grpId="0"/>
      <p:bldP spid="7225" grpId="0"/>
      <p:bldP spid="7226" grpId="0"/>
      <p:bldP spid="72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22" name="Group 6"/>
          <p:cNvGraphicFramePr>
            <a:graphicFrameLocks noGrp="1"/>
          </p:cNvGraphicFramePr>
          <p:nvPr>
            <p:extLst>
              <p:ext uri="{D42A27DB-BD31-4B8C-83A1-F6EECF244321}">
                <p14:modId xmlns:p14="http://schemas.microsoft.com/office/powerpoint/2010/main" xmlns="" val="361819871"/>
              </p:ext>
            </p:extLst>
          </p:nvPr>
        </p:nvGraphicFramePr>
        <p:xfrm>
          <a:off x="971600" y="1268413"/>
          <a:ext cx="6615113" cy="2232026"/>
        </p:xfrm>
        <a:graphic>
          <a:graphicData uri="http://schemas.openxmlformats.org/drawingml/2006/table">
            <a:tbl>
              <a:tblPr/>
              <a:tblGrid>
                <a:gridCol w="1562100"/>
                <a:gridCol w="922338"/>
                <a:gridCol w="1022350"/>
                <a:gridCol w="903287"/>
                <a:gridCol w="1103313"/>
                <a:gridCol w="1101725"/>
              </a:tblGrid>
              <a:tr h="5778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x</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-2</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-1</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0</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1</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2</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rPr>
                        <a:t>y=2x +3</a:t>
                      </a:r>
                      <a:endParaRPr kumimoji="0" lang="vi-VN" sz="2800" b="0" i="0" u="none" strike="noStrike" cap="none" normalizeH="0" baseline="0" smtClean="0">
                        <a:ln>
                          <a:noFill/>
                        </a:ln>
                        <a:solidFill>
                          <a:schemeClr val="hlink"/>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-1</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1</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3</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5</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7</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rPr>
                        <a:t>y=-2x +3</a:t>
                      </a:r>
                      <a:endParaRPr kumimoji="0" lang="vi-VN" sz="2800" b="0" i="0" u="none" strike="noStrike" cap="none" normalizeH="0" baseline="0" smtClean="0">
                        <a:ln>
                          <a:noFill/>
                        </a:ln>
                        <a:solidFill>
                          <a:schemeClr val="hlink"/>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7</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5</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3</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1</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-1</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0460" name="Picture 4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3860800"/>
            <a:ext cx="8443913" cy="1633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61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60"/>
                                        </p:tgtEl>
                                        <p:attrNameLst>
                                          <p:attrName>style.visibility</p:attrName>
                                        </p:attrNameLst>
                                      </p:cBhvr>
                                      <p:to>
                                        <p:strVal val="visible"/>
                                      </p:to>
                                    </p:set>
                                    <p:animEffect transition="in" filter="blinds(horizontal)">
                                      <p:cBhvr>
                                        <p:cTn id="7" dur="500"/>
                                        <p:tgtEl>
                                          <p:spTgt spid="60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07950" y="44450"/>
            <a:ext cx="8610600"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u="sng" dirty="0" err="1">
                <a:solidFill>
                  <a:srgbClr val="000099"/>
                </a:solidFill>
                <a:latin typeface="Times New Roman" pitchFamily="18" charset="0"/>
              </a:rPr>
              <a:t>Tổng</a:t>
            </a:r>
            <a:r>
              <a:rPr lang="en-US" sz="2800" u="sng" dirty="0">
                <a:solidFill>
                  <a:srgbClr val="000099"/>
                </a:solidFill>
                <a:latin typeface="Times New Roman" pitchFamily="18" charset="0"/>
              </a:rPr>
              <a:t> </a:t>
            </a:r>
            <a:r>
              <a:rPr lang="en-US" sz="2800" u="sng" dirty="0" err="1">
                <a:solidFill>
                  <a:srgbClr val="000099"/>
                </a:solidFill>
                <a:latin typeface="Times New Roman" pitchFamily="18" charset="0"/>
              </a:rPr>
              <a:t>quát</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Hàm</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số</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bậc</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nhất</a:t>
            </a:r>
            <a:r>
              <a:rPr lang="en-US" sz="2800" dirty="0">
                <a:solidFill>
                  <a:srgbClr val="000099"/>
                </a:solidFill>
                <a:latin typeface="Times New Roman" pitchFamily="18" charset="0"/>
              </a:rPr>
              <a:t> y = ax +b </a:t>
            </a:r>
            <a:r>
              <a:rPr lang="en-US" sz="2800" dirty="0" err="1">
                <a:solidFill>
                  <a:srgbClr val="000099"/>
                </a:solidFill>
                <a:latin typeface="Times New Roman" pitchFamily="18" charset="0"/>
              </a:rPr>
              <a:t>xác</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định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với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mọi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giá</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trị</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của</a:t>
            </a:r>
            <a:r>
              <a:rPr lang="en-US" sz="2800" dirty="0">
                <a:solidFill>
                  <a:srgbClr val="000099"/>
                </a:solidFill>
                <a:latin typeface="Times New Roman" pitchFamily="18" charset="0"/>
              </a:rPr>
              <a:t> x </a:t>
            </a:r>
            <a:r>
              <a:rPr lang="en-US" sz="2800" dirty="0" err="1">
                <a:solidFill>
                  <a:srgbClr val="000099"/>
                </a:solidFill>
                <a:latin typeface="Times New Roman" pitchFamily="18" charset="0"/>
              </a:rPr>
              <a:t>thuộc</a:t>
            </a:r>
            <a:r>
              <a:rPr lang="en-US" sz="2800" dirty="0">
                <a:solidFill>
                  <a:srgbClr val="000099"/>
                </a:solidFill>
                <a:latin typeface="Times New Roman" pitchFamily="18" charset="0"/>
              </a:rPr>
              <a:t> R </a:t>
            </a:r>
            <a:r>
              <a:rPr lang="en-US" sz="2800" dirty="0" err="1">
                <a:solidFill>
                  <a:srgbClr val="000099"/>
                </a:solidFill>
                <a:latin typeface="Times New Roman" pitchFamily="18" charset="0"/>
              </a:rPr>
              <a:t>và</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có</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tính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chất</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sau</a:t>
            </a:r>
            <a:r>
              <a:rPr lang="en-US" sz="2800" dirty="0">
                <a:solidFill>
                  <a:srgbClr val="000099"/>
                </a:solidFill>
                <a:latin typeface="Times New Roman" pitchFamily="18" charset="0"/>
              </a:rPr>
              <a:t>:</a:t>
            </a:r>
          </a:p>
          <a:p>
            <a:pPr eaLnBrk="1" hangingPunct="1">
              <a:spcBef>
                <a:spcPct val="50000"/>
              </a:spcBef>
              <a:buFontTx/>
              <a:buAutoNum type="alphaLcParenR"/>
            </a:pPr>
            <a:r>
              <a:rPr lang="en-US" sz="2800" dirty="0" err="1">
                <a:solidFill>
                  <a:srgbClr val="000099"/>
                </a:solidFill>
                <a:latin typeface="Times New Roman" pitchFamily="18" charset="0"/>
              </a:rPr>
              <a:t>Đồng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biến</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trên</a:t>
            </a:r>
            <a:r>
              <a:rPr lang="en-US" sz="2800" dirty="0">
                <a:solidFill>
                  <a:srgbClr val="000099"/>
                </a:solidFill>
                <a:latin typeface="Times New Roman" pitchFamily="18" charset="0"/>
              </a:rPr>
              <a:t> R, </a:t>
            </a:r>
            <a:r>
              <a:rPr lang="en-US" sz="2800" dirty="0" err="1">
                <a:solidFill>
                  <a:srgbClr val="000099"/>
                </a:solidFill>
                <a:latin typeface="Times New Roman" pitchFamily="18" charset="0"/>
              </a:rPr>
              <a:t>khi</a:t>
            </a:r>
            <a:r>
              <a:rPr lang="en-US" sz="2800" dirty="0">
                <a:solidFill>
                  <a:srgbClr val="000099"/>
                </a:solidFill>
                <a:latin typeface="Times New Roman" pitchFamily="18" charset="0"/>
              </a:rPr>
              <a:t> a &gt;0.</a:t>
            </a:r>
          </a:p>
          <a:p>
            <a:pPr eaLnBrk="1" hangingPunct="1">
              <a:spcBef>
                <a:spcPct val="50000"/>
              </a:spcBef>
              <a:buFontTx/>
              <a:buAutoNum type="alphaLcParenR"/>
            </a:pPr>
            <a:r>
              <a:rPr lang="en-US" sz="2800" dirty="0" err="1">
                <a:solidFill>
                  <a:srgbClr val="000099"/>
                </a:solidFill>
                <a:latin typeface="Times New Roman" pitchFamily="18" charset="0"/>
                <a:cs typeface="Times New Roman" pitchFamily="18" charset="0"/>
              </a:rPr>
              <a:t>Nghịch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biến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trên</a:t>
            </a:r>
            <a:r>
              <a:rPr lang="en-US" sz="2800" dirty="0">
                <a:solidFill>
                  <a:srgbClr val="000099"/>
                </a:solidFill>
                <a:latin typeface="Times New Roman" pitchFamily="18" charset="0"/>
                <a:cs typeface="Times New Roman" pitchFamily="18" charset="0"/>
              </a:rPr>
              <a:t> R, </a:t>
            </a:r>
            <a:r>
              <a:rPr lang="en-US" sz="2800" dirty="0" err="1">
                <a:solidFill>
                  <a:srgbClr val="000099"/>
                </a:solidFill>
                <a:latin typeface="Times New Roman" pitchFamily="18" charset="0"/>
                <a:cs typeface="Times New Roman" pitchFamily="18" charset="0"/>
              </a:rPr>
              <a:t>khi</a:t>
            </a:r>
            <a:r>
              <a:rPr lang="en-US" sz="2800" dirty="0">
                <a:solidFill>
                  <a:srgbClr val="000099"/>
                </a:solidFill>
                <a:latin typeface="Times New Roman" pitchFamily="18" charset="0"/>
                <a:cs typeface="Times New Roman" pitchFamily="18" charset="0"/>
              </a:rPr>
              <a:t> a&lt;0.</a:t>
            </a:r>
          </a:p>
        </p:txBody>
      </p:sp>
      <p:graphicFrame>
        <p:nvGraphicFramePr>
          <p:cNvPr id="17588" name="Group 180"/>
          <p:cNvGraphicFramePr>
            <a:graphicFrameLocks noGrp="1"/>
          </p:cNvGraphicFramePr>
          <p:nvPr>
            <p:extLst>
              <p:ext uri="{D42A27DB-BD31-4B8C-83A1-F6EECF244321}">
                <p14:modId xmlns:p14="http://schemas.microsoft.com/office/powerpoint/2010/main" xmlns="" val="2051441556"/>
              </p:ext>
            </p:extLst>
          </p:nvPr>
        </p:nvGraphicFramePr>
        <p:xfrm>
          <a:off x="684213" y="2565400"/>
          <a:ext cx="8135937" cy="3384551"/>
        </p:xfrm>
        <a:graphic>
          <a:graphicData uri="http://schemas.openxmlformats.org/drawingml/2006/table">
            <a:tbl>
              <a:tblPr/>
              <a:tblGrid>
                <a:gridCol w="466725"/>
                <a:gridCol w="2547937"/>
                <a:gridCol w="1017588"/>
                <a:gridCol w="1511300"/>
                <a:gridCol w="2592387"/>
              </a:tblGrid>
              <a:tr h="5619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dirty="0" smtClean="0">
                        <a:ln>
                          <a:noFill/>
                        </a:ln>
                        <a:solidFill>
                          <a:schemeClr val="hlink"/>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rPr>
                        <a:t>Hàm số</a:t>
                      </a:r>
                      <a:endParaRPr kumimoji="0" lang="vi-VN" sz="2800" b="0" i="0" u="none" strike="noStrike" cap="none" normalizeH="0" baseline="0" smtClean="0">
                        <a:ln>
                          <a:noFill/>
                        </a:ln>
                        <a:solidFill>
                          <a:schemeClr va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rPr>
                        <a:t>a</a:t>
                      </a:r>
                      <a:endParaRPr kumimoji="0" lang="vi-VN" sz="2800" b="0" i="0" u="none" strike="noStrike" cap="none" normalizeH="0" baseline="0" smtClean="0">
                        <a:ln>
                          <a:noFill/>
                        </a:ln>
                        <a:solidFill>
                          <a:schemeClr va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rPr>
                        <a:t>b</a:t>
                      </a:r>
                      <a:endParaRPr kumimoji="0" lang="vi-VN" sz="2800" b="0" i="0" u="none" strike="noStrike" cap="none" normalizeH="0" baseline="0" smtClean="0">
                        <a:ln>
                          <a:noFill/>
                        </a:ln>
                        <a:solidFill>
                          <a:schemeClr va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rPr>
                        <a:t>Tính chất</a:t>
                      </a:r>
                      <a:endParaRPr kumimoji="0" lang="vi-VN" sz="2800" b="0" i="0" u="none" strike="noStrike" cap="none" normalizeH="0" baseline="0" smtClean="0">
                        <a:ln>
                          <a:noFill/>
                        </a:ln>
                        <a:solidFill>
                          <a:schemeClr va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b</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Times New Roman" pitchFamily="18" charset="0"/>
                        </a:rPr>
                        <a:t> y = - 0,5x</a:t>
                      </a:r>
                      <a:r>
                        <a:rPr kumimoji="0" lang="vi-VN" sz="24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-0,5</a:t>
                      </a:r>
                      <a:endParaRPr kumimoji="0" lang="vi-VN"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0</a:t>
                      </a:r>
                      <a:endParaRPr kumimoji="0" lang="vi-VN"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c</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Times New Roman" pitchFamily="18" charset="0"/>
                        </a:rPr>
                        <a:t>y = 1 </a:t>
                      </a:r>
                      <a:r>
                        <a:rPr kumimoji="0" lang="en-US" sz="2400" b="0" i="0" u="none" strike="noStrike" cap="none" normalizeH="0" baseline="0" smtClean="0">
                          <a:ln>
                            <a:noFill/>
                          </a:ln>
                          <a:solidFill>
                            <a:schemeClr val="tx1"/>
                          </a:solidFill>
                          <a:effectLst/>
                          <a:latin typeface="Times New Roman" pitchFamily="18" charset="0"/>
                        </a:rPr>
                        <a:t>– x</a:t>
                      </a:r>
                      <a:r>
                        <a:rPr kumimoji="0" lang="en-US" sz="2800" b="0" i="0" u="none" strike="noStrike" cap="none" normalizeH="0" baseline="0" smtClean="0">
                          <a:ln>
                            <a:noFill/>
                          </a:ln>
                          <a:solidFill>
                            <a:schemeClr val="tx1"/>
                          </a:solidFill>
                          <a:effectLst/>
                          <a:latin typeface="Calibri" pitchFamily="34" charset="0"/>
                        </a:rPr>
                        <a:t> </a:t>
                      </a: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endParaRPr kumimoji="0" lang="vi-VN"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1</a:t>
                      </a:r>
                      <a:endParaRPr kumimoji="0" lang="vi-VN"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f</a:t>
                      </a:r>
                      <a:endParaRPr kumimoji="0" lang="vi-VN"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vi-VN"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251" name="Object 159"/>
          <p:cNvGraphicFramePr>
            <a:graphicFrameLocks noChangeAspect="1"/>
          </p:cNvGraphicFramePr>
          <p:nvPr>
            <p:extLst>
              <p:ext uri="{D42A27DB-BD31-4B8C-83A1-F6EECF244321}">
                <p14:modId xmlns:p14="http://schemas.microsoft.com/office/powerpoint/2010/main" xmlns="" val="3456739916"/>
              </p:ext>
            </p:extLst>
          </p:nvPr>
        </p:nvGraphicFramePr>
        <p:xfrm>
          <a:off x="1438275" y="4660900"/>
          <a:ext cx="2012950" cy="496888"/>
        </p:xfrm>
        <a:graphic>
          <a:graphicData uri="http://schemas.openxmlformats.org/presentationml/2006/ole">
            <p:oleObj spid="_x0000_s2331" name="Equation" r:id="rId3" imgW="1079280" imgH="266400" progId="Equation.DSMT4">
              <p:embed/>
            </p:oleObj>
          </a:graphicData>
        </a:graphic>
      </p:graphicFrame>
      <p:graphicFrame>
        <p:nvGraphicFramePr>
          <p:cNvPr id="17568" name="Object 160"/>
          <p:cNvGraphicFramePr>
            <a:graphicFrameLocks noChangeAspect="1"/>
          </p:cNvGraphicFramePr>
          <p:nvPr>
            <p:extLst>
              <p:ext uri="{D42A27DB-BD31-4B8C-83A1-F6EECF244321}">
                <p14:modId xmlns:p14="http://schemas.microsoft.com/office/powerpoint/2010/main" xmlns="" val="1854229087"/>
              </p:ext>
            </p:extLst>
          </p:nvPr>
        </p:nvGraphicFramePr>
        <p:xfrm>
          <a:off x="1509713" y="5168900"/>
          <a:ext cx="1778000" cy="403225"/>
        </p:xfrm>
        <a:graphic>
          <a:graphicData uri="http://schemas.openxmlformats.org/presentationml/2006/ole">
            <p:oleObj spid="_x0000_s2332" name="Equation" r:id="rId4" imgW="952200" imgH="215640" progId="Equation.DSMT4">
              <p:embed/>
            </p:oleObj>
          </a:graphicData>
        </a:graphic>
      </p:graphicFrame>
      <p:graphicFrame>
        <p:nvGraphicFramePr>
          <p:cNvPr id="17585" name="Object 177"/>
          <p:cNvGraphicFramePr>
            <a:graphicFrameLocks noChangeAspect="1"/>
          </p:cNvGraphicFramePr>
          <p:nvPr/>
        </p:nvGraphicFramePr>
        <p:xfrm>
          <a:off x="3995738" y="4941888"/>
          <a:ext cx="449262" cy="403225"/>
        </p:xfrm>
        <a:graphic>
          <a:graphicData uri="http://schemas.openxmlformats.org/presentationml/2006/ole">
            <p:oleObj spid="_x0000_s2333" name="Equation" r:id="rId5" imgW="241091" imgH="215713" progId="Equation.DSMT4">
              <p:embed/>
            </p:oleObj>
          </a:graphicData>
        </a:graphic>
      </p:graphicFrame>
      <p:graphicFrame>
        <p:nvGraphicFramePr>
          <p:cNvPr id="17587" name="Object 179"/>
          <p:cNvGraphicFramePr>
            <a:graphicFrameLocks noChangeAspect="1"/>
          </p:cNvGraphicFramePr>
          <p:nvPr>
            <p:extLst>
              <p:ext uri="{D42A27DB-BD31-4B8C-83A1-F6EECF244321}">
                <p14:modId xmlns:p14="http://schemas.microsoft.com/office/powerpoint/2010/main" xmlns="" val="1674348043"/>
              </p:ext>
            </p:extLst>
          </p:nvPr>
        </p:nvGraphicFramePr>
        <p:xfrm>
          <a:off x="4913313" y="4953000"/>
          <a:ext cx="992187" cy="403225"/>
        </p:xfrm>
        <a:graphic>
          <a:graphicData uri="http://schemas.openxmlformats.org/presentationml/2006/ole">
            <p:oleObj spid="_x0000_s2334" name="Equation" r:id="rId6" imgW="533160" imgH="215640" progId="Equation.DSMT4">
              <p:embed/>
            </p:oleObj>
          </a:graphicData>
        </a:graphic>
      </p:graphicFrame>
      <p:sp>
        <p:nvSpPr>
          <p:cNvPr id="17591" name="Text Box 183"/>
          <p:cNvSpPr txBox="1">
            <a:spLocks noChangeArrowheads="1"/>
          </p:cNvSpPr>
          <p:nvPr/>
        </p:nvSpPr>
        <p:spPr bwMode="auto">
          <a:xfrm>
            <a:off x="6588125" y="5084763"/>
            <a:ext cx="1873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sz="2400" dirty="0"/>
              <a:t>Đồng biến</a:t>
            </a:r>
          </a:p>
        </p:txBody>
      </p:sp>
      <p:sp>
        <p:nvSpPr>
          <p:cNvPr id="17595" name="Text Box 187"/>
          <p:cNvSpPr txBox="1">
            <a:spLocks noChangeArrowheads="1"/>
          </p:cNvSpPr>
          <p:nvPr/>
        </p:nvSpPr>
        <p:spPr bwMode="auto">
          <a:xfrm>
            <a:off x="6516688" y="3357563"/>
            <a:ext cx="1873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sz="2400" dirty="0"/>
              <a:t>Nghịch biến</a:t>
            </a:r>
          </a:p>
        </p:txBody>
      </p:sp>
      <p:sp>
        <p:nvSpPr>
          <p:cNvPr id="17596" name="Text Box 188"/>
          <p:cNvSpPr txBox="1">
            <a:spLocks noChangeArrowheads="1"/>
          </p:cNvSpPr>
          <p:nvPr/>
        </p:nvSpPr>
        <p:spPr bwMode="auto">
          <a:xfrm>
            <a:off x="6516216" y="4149725"/>
            <a:ext cx="1873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sz="2400" dirty="0"/>
              <a:t>Nghịch biến</a:t>
            </a:r>
          </a:p>
        </p:txBody>
      </p:sp>
    </p:spTree>
    <p:extLst>
      <p:ext uri="{BB962C8B-B14F-4D97-AF65-F5344CB8AC3E}">
        <p14:creationId xmlns:p14="http://schemas.microsoft.com/office/powerpoint/2010/main" xmlns="" val="4093673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588"/>
                                        </p:tgtEl>
                                        <p:attrNameLst>
                                          <p:attrName>style.visibility</p:attrName>
                                        </p:attrNameLst>
                                      </p:cBhvr>
                                      <p:to>
                                        <p:strVal val="visible"/>
                                      </p:to>
                                    </p:set>
                                    <p:animEffect transition="in" filter="barn(inVertical)">
                                      <p:cBhvr>
                                        <p:cTn id="7" dur="500"/>
                                        <p:tgtEl>
                                          <p:spTgt spid="17588"/>
                                        </p:tgtEl>
                                      </p:cBhvr>
                                    </p:animEffect>
                                  </p:childTnLst>
                                </p:cTn>
                              </p:par>
                              <p:par>
                                <p:cTn id="8" presetID="16" presetClass="entr" presetSubtype="21" fill="hold" nodeType="withEffect">
                                  <p:stCondLst>
                                    <p:cond delay="0"/>
                                  </p:stCondLst>
                                  <p:childTnLst>
                                    <p:set>
                                      <p:cBhvr>
                                        <p:cTn id="9" dur="1" fill="hold">
                                          <p:stCondLst>
                                            <p:cond delay="0"/>
                                          </p:stCondLst>
                                        </p:cTn>
                                        <p:tgtEl>
                                          <p:spTgt spid="9251"/>
                                        </p:tgtEl>
                                        <p:attrNameLst>
                                          <p:attrName>style.visibility</p:attrName>
                                        </p:attrNameLst>
                                      </p:cBhvr>
                                      <p:to>
                                        <p:strVal val="visible"/>
                                      </p:to>
                                    </p:set>
                                    <p:animEffect transition="in" filter="barn(inVertical)">
                                      <p:cBhvr>
                                        <p:cTn id="10" dur="500"/>
                                        <p:tgtEl>
                                          <p:spTgt spid="9251"/>
                                        </p:tgtEl>
                                      </p:cBhvr>
                                    </p:animEffect>
                                  </p:childTnLst>
                                </p:cTn>
                              </p:par>
                              <p:par>
                                <p:cTn id="11" presetID="16" presetClass="entr" presetSubtype="21" fill="hold" nodeType="withEffect">
                                  <p:stCondLst>
                                    <p:cond delay="0"/>
                                  </p:stCondLst>
                                  <p:childTnLst>
                                    <p:set>
                                      <p:cBhvr>
                                        <p:cTn id="12" dur="1" fill="hold">
                                          <p:stCondLst>
                                            <p:cond delay="0"/>
                                          </p:stCondLst>
                                        </p:cTn>
                                        <p:tgtEl>
                                          <p:spTgt spid="17568"/>
                                        </p:tgtEl>
                                        <p:attrNameLst>
                                          <p:attrName>style.visibility</p:attrName>
                                        </p:attrNameLst>
                                      </p:cBhvr>
                                      <p:to>
                                        <p:strVal val="visible"/>
                                      </p:to>
                                    </p:set>
                                    <p:animEffect transition="in" filter="barn(inVertical)">
                                      <p:cBhvr>
                                        <p:cTn id="13" dur="500"/>
                                        <p:tgtEl>
                                          <p:spTgt spid="17568"/>
                                        </p:tgtEl>
                                      </p:cBhvr>
                                    </p:animEffect>
                                  </p:childTnLst>
                                </p:cTn>
                              </p:par>
                              <p:par>
                                <p:cTn id="14" presetID="16" presetClass="entr" presetSubtype="21" fill="hold" nodeType="withEffect">
                                  <p:stCondLst>
                                    <p:cond delay="0"/>
                                  </p:stCondLst>
                                  <p:childTnLst>
                                    <p:set>
                                      <p:cBhvr>
                                        <p:cTn id="15" dur="1" fill="hold">
                                          <p:stCondLst>
                                            <p:cond delay="0"/>
                                          </p:stCondLst>
                                        </p:cTn>
                                        <p:tgtEl>
                                          <p:spTgt spid="17585"/>
                                        </p:tgtEl>
                                        <p:attrNameLst>
                                          <p:attrName>style.visibility</p:attrName>
                                        </p:attrNameLst>
                                      </p:cBhvr>
                                      <p:to>
                                        <p:strVal val="visible"/>
                                      </p:to>
                                    </p:set>
                                    <p:animEffect transition="in" filter="barn(inVertical)">
                                      <p:cBhvr>
                                        <p:cTn id="16" dur="500"/>
                                        <p:tgtEl>
                                          <p:spTgt spid="17585"/>
                                        </p:tgtEl>
                                      </p:cBhvr>
                                    </p:animEffect>
                                  </p:childTnLst>
                                </p:cTn>
                              </p:par>
                              <p:par>
                                <p:cTn id="17" presetID="16" presetClass="entr" presetSubtype="21" fill="hold" nodeType="withEffect">
                                  <p:stCondLst>
                                    <p:cond delay="0"/>
                                  </p:stCondLst>
                                  <p:childTnLst>
                                    <p:set>
                                      <p:cBhvr>
                                        <p:cTn id="18" dur="1" fill="hold">
                                          <p:stCondLst>
                                            <p:cond delay="0"/>
                                          </p:stCondLst>
                                        </p:cTn>
                                        <p:tgtEl>
                                          <p:spTgt spid="17587"/>
                                        </p:tgtEl>
                                        <p:attrNameLst>
                                          <p:attrName>style.visibility</p:attrName>
                                        </p:attrNameLst>
                                      </p:cBhvr>
                                      <p:to>
                                        <p:strVal val="visible"/>
                                      </p:to>
                                    </p:set>
                                    <p:animEffect transition="in" filter="barn(inVertical)">
                                      <p:cBhvr>
                                        <p:cTn id="19" dur="500"/>
                                        <p:tgtEl>
                                          <p:spTgt spid="1758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595"/>
                                        </p:tgtEl>
                                        <p:attrNameLst>
                                          <p:attrName>style.visibility</p:attrName>
                                        </p:attrNameLst>
                                      </p:cBhvr>
                                      <p:to>
                                        <p:strVal val="visible"/>
                                      </p:to>
                                    </p:set>
                                    <p:animEffect transition="in" filter="barn(inVertical)">
                                      <p:cBhvr>
                                        <p:cTn id="24" dur="500"/>
                                        <p:tgtEl>
                                          <p:spTgt spid="1759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596"/>
                                        </p:tgtEl>
                                        <p:attrNameLst>
                                          <p:attrName>style.visibility</p:attrName>
                                        </p:attrNameLst>
                                      </p:cBhvr>
                                      <p:to>
                                        <p:strVal val="visible"/>
                                      </p:to>
                                    </p:set>
                                    <p:animEffect transition="in" filter="barn(inVertical)">
                                      <p:cBhvr>
                                        <p:cTn id="29" dur="500"/>
                                        <p:tgtEl>
                                          <p:spTgt spid="1759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591"/>
                                        </p:tgtEl>
                                        <p:attrNameLst>
                                          <p:attrName>style.visibility</p:attrName>
                                        </p:attrNameLst>
                                      </p:cBhvr>
                                      <p:to>
                                        <p:strVal val="visible"/>
                                      </p:to>
                                    </p:set>
                                    <p:animEffect transition="in" filter="barn(inVertical)">
                                      <p:cBhvr>
                                        <p:cTn id="34" dur="500"/>
                                        <p:tgtEl>
                                          <p:spTgt spid="1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1" grpId="0"/>
      <p:bldP spid="17595" grpId="0"/>
      <p:bldP spid="175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9"/>
          <p:cNvSpPr txBox="1">
            <a:spLocks noChangeArrowheads="1"/>
          </p:cNvSpPr>
          <p:nvPr/>
        </p:nvSpPr>
        <p:spPr bwMode="auto">
          <a:xfrm>
            <a:off x="205555" y="715475"/>
            <a:ext cx="813752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a:latin typeface="Times New Roman" pitchFamily="18" charset="0"/>
              </a:rPr>
              <a:t>Cho </a:t>
            </a:r>
            <a:r>
              <a:rPr lang="en-US" sz="2800" err="1">
                <a:latin typeface="Times New Roman" pitchFamily="18" charset="0"/>
              </a:rPr>
              <a:t>hàm</a:t>
            </a:r>
            <a:r>
              <a:rPr lang="en-US" sz="2800">
                <a:latin typeface="Times New Roman" pitchFamily="18" charset="0"/>
              </a:rPr>
              <a:t> </a:t>
            </a:r>
            <a:r>
              <a:rPr lang="en-US" sz="2800" smtClean="0">
                <a:latin typeface="Times New Roman" pitchFamily="18" charset="0"/>
              </a:rPr>
              <a:t>y </a:t>
            </a:r>
            <a:r>
              <a:rPr lang="en-US" sz="2800" dirty="0">
                <a:latin typeface="Times New Roman" pitchFamily="18" charset="0"/>
              </a:rPr>
              <a:t>= 2x + 3</a:t>
            </a:r>
            <a:endParaRPr lang="vi-VN" sz="2800" dirty="0">
              <a:latin typeface="Times New Roman" pitchFamily="18" charset="0"/>
            </a:endParaRPr>
          </a:p>
        </p:txBody>
      </p:sp>
      <p:sp>
        <p:nvSpPr>
          <p:cNvPr id="11269" name="Text Box 10"/>
          <p:cNvSpPr txBox="1">
            <a:spLocks noChangeArrowheads="1"/>
          </p:cNvSpPr>
          <p:nvPr/>
        </p:nvSpPr>
        <p:spPr bwMode="auto">
          <a:xfrm>
            <a:off x="-41564" y="1184176"/>
            <a:ext cx="9144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sz="2800">
                <a:latin typeface="Times New Roman" pitchFamily="18" charset="0"/>
              </a:rPr>
              <a:t>a) Hãy điền các giá trị tương ứng vào ô trống ở bảng sau:</a:t>
            </a:r>
            <a:r>
              <a:rPr lang="vi-VN" sz="2800">
                <a:latin typeface="Times New Roman" pitchFamily="18" charset="0"/>
              </a:rPr>
              <a:t> </a:t>
            </a:r>
          </a:p>
        </p:txBody>
      </p:sp>
      <p:sp>
        <p:nvSpPr>
          <p:cNvPr id="11270" name="Text Box 38"/>
          <p:cNvSpPr txBox="1">
            <a:spLocks noChangeArrowheads="1"/>
          </p:cNvSpPr>
          <p:nvPr/>
        </p:nvSpPr>
        <p:spPr bwMode="auto">
          <a:xfrm>
            <a:off x="-41564" y="3194973"/>
            <a:ext cx="9144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sz="2800" dirty="0">
                <a:latin typeface="Times New Roman" pitchFamily="18" charset="0"/>
              </a:rPr>
              <a:t>b</a:t>
            </a:r>
            <a:r>
              <a:rPr lang="es-ES" sz="2800" dirty="0">
                <a:latin typeface="Times New Roman" pitchFamily="18" charset="0"/>
              </a:rPr>
              <a:t>) </a:t>
            </a:r>
            <a:r>
              <a:rPr lang="vi-VN" sz="2800" dirty="0">
                <a:latin typeface="Times New Roman" pitchFamily="18" charset="0"/>
              </a:rPr>
              <a:t>Vẽ các điểm A(-2; </a:t>
            </a:r>
            <a:r>
              <a:rPr lang="en-GB" sz="2800" dirty="0" smtClean="0">
                <a:latin typeface="Times New Roman" pitchFamily="18" charset="0"/>
              </a:rPr>
              <a:t>-</a:t>
            </a:r>
            <a:r>
              <a:rPr lang="vi-VN" sz="2800" dirty="0" smtClean="0">
                <a:latin typeface="Times New Roman" pitchFamily="18" charset="0"/>
              </a:rPr>
              <a:t>1</a:t>
            </a:r>
            <a:r>
              <a:rPr lang="vi-VN" sz="2800" dirty="0">
                <a:latin typeface="Times New Roman" pitchFamily="18" charset="0"/>
              </a:rPr>
              <a:t>), B(-1;1), C(0;3), D(1; 5), E(2;7) trên mặt phẳng tọa độ Oxy.</a:t>
            </a:r>
          </a:p>
        </p:txBody>
      </p:sp>
      <p:sp>
        <p:nvSpPr>
          <p:cNvPr id="11271" name="Text Box 39"/>
          <p:cNvSpPr txBox="1">
            <a:spLocks noChangeArrowheads="1"/>
          </p:cNvSpPr>
          <p:nvPr/>
        </p:nvSpPr>
        <p:spPr bwMode="auto">
          <a:xfrm>
            <a:off x="-41564" y="4131077"/>
            <a:ext cx="8964613"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sz="2800" dirty="0">
                <a:latin typeface="Times New Roman" pitchFamily="18" charset="0"/>
              </a:rPr>
              <a:t>c</a:t>
            </a:r>
            <a:r>
              <a:rPr lang="es-ES" sz="2800" dirty="0">
                <a:latin typeface="Times New Roman" pitchFamily="18" charset="0"/>
              </a:rPr>
              <a:t>) </a:t>
            </a:r>
            <a:r>
              <a:rPr lang="vi-VN" sz="2800" dirty="0">
                <a:latin typeface="Times New Roman" pitchFamily="18" charset="0"/>
              </a:rPr>
              <a:t>Nối các điểm vừa vẽ rồi nhận xét về hình dạng của đồ thị y =2x+3 </a:t>
            </a:r>
          </a:p>
        </p:txBody>
      </p:sp>
      <p:sp>
        <p:nvSpPr>
          <p:cNvPr id="2" name="Rectangle 1"/>
          <p:cNvSpPr/>
          <p:nvPr/>
        </p:nvSpPr>
        <p:spPr>
          <a:xfrm>
            <a:off x="1" y="-27384"/>
            <a:ext cx="9144000" cy="6206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smtClean="0">
                <a:solidFill>
                  <a:srgbClr val="FF0000"/>
                </a:solidFill>
              </a:rPr>
              <a:t>HOẠT ĐỘNG NHÓM</a:t>
            </a:r>
            <a:endParaRPr lang="en-US" sz="2800" b="1">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889245162"/>
              </p:ext>
            </p:extLst>
          </p:nvPr>
        </p:nvGraphicFramePr>
        <p:xfrm>
          <a:off x="205556" y="1772816"/>
          <a:ext cx="8542908" cy="1095896"/>
        </p:xfrm>
        <a:graphic>
          <a:graphicData uri="http://schemas.openxmlformats.org/drawingml/2006/table">
            <a:tbl>
              <a:tblPr firstRow="1" bandRow="1">
                <a:tableStyleId>{7DF18680-E054-41AD-8BC1-D1AEF772440D}</a:tableStyleId>
              </a:tblPr>
              <a:tblGrid>
                <a:gridCol w="1630140"/>
                <a:gridCol w="1217496"/>
                <a:gridCol w="1423818"/>
                <a:gridCol w="1423818"/>
                <a:gridCol w="1423818"/>
                <a:gridCol w="1423818"/>
              </a:tblGrid>
              <a:tr h="547948">
                <a:tc>
                  <a:txBody>
                    <a:bodyPr/>
                    <a:lstStyle/>
                    <a:p>
                      <a:pPr algn="ctr"/>
                      <a:r>
                        <a:rPr lang="en-US" sz="2800" smtClean="0">
                          <a:solidFill>
                            <a:sysClr val="windowText" lastClr="000000"/>
                          </a:solidFill>
                        </a:rPr>
                        <a:t>x</a:t>
                      </a:r>
                      <a:endParaRPr lang="en-US" sz="2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400" smtClean="0">
                          <a:solidFill>
                            <a:schemeClr val="tx1"/>
                          </a:solidFill>
                        </a:rPr>
                        <a:t>-2</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400" smtClean="0">
                          <a:solidFill>
                            <a:schemeClr val="tx1"/>
                          </a:solidFill>
                        </a:rPr>
                        <a:t>-1</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400" smtClean="0">
                          <a:solidFill>
                            <a:schemeClr val="tx1"/>
                          </a:solidFill>
                        </a:rPr>
                        <a:t>0</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400" smtClean="0">
                          <a:solidFill>
                            <a:schemeClr val="tx1"/>
                          </a:solidFill>
                        </a:rPr>
                        <a:t>1</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400" smtClean="0">
                          <a:solidFill>
                            <a:schemeClr val="tx1"/>
                          </a:solidFill>
                        </a:rPr>
                        <a:t>2</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547948">
                <a:tc>
                  <a:txBody>
                    <a:bodyPr/>
                    <a:lstStyle/>
                    <a:p>
                      <a:pPr algn="ctr"/>
                      <a:r>
                        <a:rPr lang="en-US" sz="2800" smtClean="0"/>
                        <a:t>y = 2x + 3</a:t>
                      </a:r>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bl>
          </a:graphicData>
        </a:graphic>
      </p:graphicFrame>
      <p:sp>
        <p:nvSpPr>
          <p:cNvPr id="4" name="TextBox 3"/>
          <p:cNvSpPr txBox="1"/>
          <p:nvPr/>
        </p:nvSpPr>
        <p:spPr>
          <a:xfrm>
            <a:off x="171689" y="5186809"/>
            <a:ext cx="8717494"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Nhận xét: Đồ thị của hàm số y = 2x + 3 là một đường thẳng </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1828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50825" y="333375"/>
            <a:ext cx="8497888" cy="2893100"/>
          </a:xfrm>
          <a:prstGeom prst="rect">
            <a:avLst/>
          </a:prstGeom>
          <a:solidFill>
            <a:schemeClr val="bg1"/>
          </a:solidFill>
          <a:ln w="57150">
            <a:solidFill>
              <a:schemeClr val="accent1"/>
            </a:solid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vi-VN" sz="2800" u="sng" dirty="0">
                <a:solidFill>
                  <a:srgbClr val="FF0000"/>
                </a:solidFill>
                <a:latin typeface="+mj-lt"/>
              </a:rPr>
              <a:t>Tổng quát:</a:t>
            </a:r>
            <a:r>
              <a:rPr lang="vi-VN" sz="2800" dirty="0">
                <a:solidFill>
                  <a:srgbClr val="FF0000"/>
                </a:solidFill>
                <a:latin typeface="+mj-lt"/>
              </a:rPr>
              <a:t> </a:t>
            </a:r>
            <a:endParaRPr lang="en-GB" sz="2800" dirty="0" smtClean="0">
              <a:solidFill>
                <a:srgbClr val="FF0000"/>
              </a:solidFill>
              <a:latin typeface="+mj-lt"/>
            </a:endParaRPr>
          </a:p>
          <a:p>
            <a:pPr eaLnBrk="1" hangingPunct="1">
              <a:spcBef>
                <a:spcPct val="50000"/>
              </a:spcBef>
            </a:pPr>
            <a:r>
              <a:rPr lang="vi-VN" sz="2800" dirty="0" smtClean="0">
                <a:latin typeface="+mj-lt"/>
              </a:rPr>
              <a:t>Đồ </a:t>
            </a:r>
            <a:r>
              <a:rPr lang="vi-VN" sz="2800" dirty="0">
                <a:latin typeface="+mj-lt"/>
              </a:rPr>
              <a:t>thị của </a:t>
            </a:r>
            <a:r>
              <a:rPr lang="vi-VN" sz="2800">
                <a:latin typeface="+mj-lt"/>
              </a:rPr>
              <a:t>hàm </a:t>
            </a:r>
            <a:r>
              <a:rPr lang="en-US" sz="2800" smtClean="0">
                <a:latin typeface="+mj-lt"/>
              </a:rPr>
              <a:t>số </a:t>
            </a:r>
            <a:r>
              <a:rPr lang="vi-VN" sz="2800" smtClean="0">
                <a:latin typeface="+mj-lt"/>
              </a:rPr>
              <a:t>y </a:t>
            </a:r>
            <a:r>
              <a:rPr lang="vi-VN" sz="2800" dirty="0">
                <a:latin typeface="+mj-lt"/>
              </a:rPr>
              <a:t>= ax + b (a≠0) là một đường thẳng:</a:t>
            </a:r>
          </a:p>
          <a:p>
            <a:pPr eaLnBrk="1" hangingPunct="1">
              <a:spcBef>
                <a:spcPct val="50000"/>
              </a:spcBef>
              <a:buFontTx/>
              <a:buChar char="-"/>
            </a:pPr>
            <a:r>
              <a:rPr lang="vi-VN" sz="2800" dirty="0">
                <a:latin typeface="+mj-lt"/>
              </a:rPr>
              <a:t>Cắt trục tung tại điểm có tung độ bằng b;</a:t>
            </a:r>
          </a:p>
          <a:p>
            <a:pPr eaLnBrk="1" hangingPunct="1">
              <a:spcBef>
                <a:spcPct val="50000"/>
              </a:spcBef>
              <a:buFontTx/>
              <a:buChar char="-"/>
            </a:pPr>
            <a:r>
              <a:rPr lang="vi-VN" sz="2800" dirty="0">
                <a:latin typeface="+mj-lt"/>
              </a:rPr>
              <a:t> Song song với đường thẳng y =ax, nếu b ≠0; trùng với đường thẳng y = ax, nếu b = 0.</a:t>
            </a:r>
          </a:p>
        </p:txBody>
      </p:sp>
      <p:sp>
        <p:nvSpPr>
          <p:cNvPr id="3" name="Text Box 4"/>
          <p:cNvSpPr txBox="1">
            <a:spLocks noChangeArrowheads="1"/>
          </p:cNvSpPr>
          <p:nvPr/>
        </p:nvSpPr>
        <p:spPr bwMode="auto">
          <a:xfrm>
            <a:off x="299445" y="3789040"/>
            <a:ext cx="8497888" cy="2031325"/>
          </a:xfrm>
          <a:prstGeom prst="rect">
            <a:avLst/>
          </a:prstGeom>
          <a:solidFill>
            <a:schemeClr val="bg1"/>
          </a:solidFill>
          <a:ln w="38100" cmpd="thinThick">
            <a:solidFill>
              <a:schemeClr val="accent1"/>
            </a:solid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u="sng" smtClean="0">
                <a:solidFill>
                  <a:srgbClr val="FF0000"/>
                </a:solidFill>
                <a:latin typeface="Times New Roman" pitchFamily="18" charset="0"/>
                <a:cs typeface="Times New Roman" pitchFamily="18" charset="0"/>
              </a:rPr>
              <a:t>Chú ý</a:t>
            </a:r>
            <a:r>
              <a:rPr lang="vi-VN" sz="2800" u="sng" smtClean="0">
                <a:solidFill>
                  <a:srgbClr val="FF0000"/>
                </a:solidFill>
                <a:latin typeface="Times New Roman" pitchFamily="18" charset="0"/>
                <a:cs typeface="Times New Roman" pitchFamily="18" charset="0"/>
              </a:rPr>
              <a:t>:</a:t>
            </a:r>
            <a:r>
              <a:rPr lang="vi-VN" sz="2800" smtClean="0">
                <a:solidFill>
                  <a:srgbClr val="FF0000"/>
                </a:solidFill>
                <a:latin typeface="Times New Roman" pitchFamily="18" charset="0"/>
                <a:cs typeface="Times New Roman" pitchFamily="18" charset="0"/>
              </a:rPr>
              <a:t> </a:t>
            </a:r>
            <a:endParaRPr lang="en-GB" sz="2800" dirty="0" smtClean="0">
              <a:solidFill>
                <a:srgbClr val="FF0000"/>
              </a:solidFill>
              <a:latin typeface="Times New Roman" pitchFamily="18" charset="0"/>
              <a:cs typeface="Times New Roman" pitchFamily="18" charset="0"/>
            </a:endParaRPr>
          </a:p>
          <a:p>
            <a:pPr eaLnBrk="1" hangingPunct="1">
              <a:spcBef>
                <a:spcPct val="50000"/>
              </a:spcBef>
            </a:pPr>
            <a:r>
              <a:rPr lang="vi-VN" sz="2800" dirty="0" smtClean="0">
                <a:latin typeface="Times New Roman" pitchFamily="18" charset="0"/>
                <a:cs typeface="Times New Roman" pitchFamily="18" charset="0"/>
              </a:rPr>
              <a:t>Đồ </a:t>
            </a:r>
            <a:r>
              <a:rPr lang="vi-VN" sz="2800" dirty="0">
                <a:latin typeface="Times New Roman" pitchFamily="18" charset="0"/>
                <a:cs typeface="Times New Roman" pitchFamily="18" charset="0"/>
              </a:rPr>
              <a:t>thị của hàm y = ax + b (a≠0</a:t>
            </a:r>
            <a:r>
              <a:rPr lang="vi-VN" sz="2800">
                <a:latin typeface="Times New Roman" pitchFamily="18" charset="0"/>
                <a:cs typeface="Times New Roman" pitchFamily="18" charset="0"/>
              </a:rPr>
              <a:t>) </a:t>
            </a:r>
            <a:r>
              <a:rPr lang="en-US" sz="2800" smtClean="0">
                <a:latin typeface="Times New Roman" pitchFamily="18" charset="0"/>
                <a:cs typeface="Times New Roman" pitchFamily="18" charset="0"/>
              </a:rPr>
              <a:t>còn được gọi là đường thẳng </a:t>
            </a:r>
            <a:r>
              <a:rPr lang="vi-VN" sz="2800">
                <a:latin typeface="Times New Roman" pitchFamily="18" charset="0"/>
                <a:cs typeface="Times New Roman" pitchFamily="18" charset="0"/>
              </a:rPr>
              <a:t>y = ax + </a:t>
            </a:r>
            <a:r>
              <a:rPr lang="vi-VN" sz="2800" smtClean="0">
                <a:latin typeface="Times New Roman" pitchFamily="18" charset="0"/>
                <a:cs typeface="Times New Roman" pitchFamily="18" charset="0"/>
              </a:rPr>
              <a:t>b</a:t>
            </a:r>
            <a:r>
              <a:rPr lang="en-US" sz="2800" smtClean="0">
                <a:latin typeface="Times New Roman" pitchFamily="18" charset="0"/>
                <a:cs typeface="Times New Roman" pitchFamily="18" charset="0"/>
              </a:rPr>
              <a:t>; b được gọi là tung độ góc của đường thẳng.</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451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5460"/>
            <a:ext cx="9144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smtClean="0">
                <a:latin typeface="Times New Roman" pitchFamily="18" charset="0"/>
                <a:cs typeface="Times New Roman" pitchFamily="18" charset="0"/>
              </a:rPr>
              <a:t>Cách vẽ đồ thị hàm số y = ax + b (a≠0)</a:t>
            </a:r>
            <a:endParaRPr lang="en-US" sz="2800">
              <a:latin typeface="Times New Roman" pitchFamily="18" charset="0"/>
              <a:cs typeface="Times New Roman" pitchFamily="18" charset="0"/>
            </a:endParaRPr>
          </a:p>
        </p:txBody>
      </p:sp>
      <p:sp>
        <p:nvSpPr>
          <p:cNvPr id="8" name="TextBox 7"/>
          <p:cNvSpPr txBox="1"/>
          <p:nvPr/>
        </p:nvSpPr>
        <p:spPr>
          <a:xfrm>
            <a:off x="-36512" y="908720"/>
            <a:ext cx="9180512" cy="2031325"/>
          </a:xfrm>
          <a:prstGeom prst="rect">
            <a:avLst/>
          </a:prstGeom>
          <a:noFill/>
          <a:ln w="28575">
            <a:solidFill>
              <a:schemeClr val="tx1"/>
            </a:solidFill>
          </a:ln>
        </p:spPr>
        <p:txBody>
          <a:bodyPr wrap="square" rtlCol="0">
            <a:spAutoFit/>
          </a:bodyPr>
          <a:lstStyle/>
          <a:p>
            <a:pPr>
              <a:lnSpc>
                <a:spcPct val="150000"/>
              </a:lnSpc>
            </a:pPr>
            <a:r>
              <a:rPr lang="en-US" sz="2800" u="sng" smtClean="0">
                <a:solidFill>
                  <a:srgbClr val="0000FF"/>
                </a:solidFill>
                <a:latin typeface="Times New Roman" pitchFamily="18" charset="0"/>
                <a:cs typeface="Times New Roman" pitchFamily="18" charset="0"/>
              </a:rPr>
              <a:t>Bước 1</a:t>
            </a:r>
            <a:r>
              <a:rPr lang="en-US" sz="2800" smtClean="0">
                <a:latin typeface="Times New Roman" pitchFamily="18" charset="0"/>
                <a:cs typeface="Times New Roman" pitchFamily="18" charset="0"/>
              </a:rPr>
              <a:t>: Lập bảng giá trị.</a:t>
            </a:r>
          </a:p>
          <a:p>
            <a:pPr>
              <a:lnSpc>
                <a:spcPct val="150000"/>
              </a:lnSpc>
            </a:pPr>
            <a:r>
              <a:rPr lang="en-US" sz="2800" u="sng">
                <a:solidFill>
                  <a:srgbClr val="0000FF"/>
                </a:solidFill>
                <a:latin typeface="Times New Roman" pitchFamily="18" charset="0"/>
                <a:cs typeface="Times New Roman" pitchFamily="18" charset="0"/>
              </a:rPr>
              <a:t>Bước 2</a:t>
            </a:r>
            <a:r>
              <a:rPr lang="en-US" sz="2800">
                <a:solidFill>
                  <a:srgbClr val="0000FF"/>
                </a:solidFill>
                <a:latin typeface="Times New Roman" pitchFamily="18" charset="0"/>
                <a:cs typeface="Times New Roman" pitchFamily="18" charset="0"/>
              </a:rPr>
              <a:t>: </a:t>
            </a:r>
            <a:r>
              <a:rPr lang="en-US" sz="2800">
                <a:latin typeface="Times New Roman" pitchFamily="18" charset="0"/>
                <a:cs typeface="Times New Roman" pitchFamily="18" charset="0"/>
              </a:rPr>
              <a:t>Vẽ đường thẳng đi qua hai điểm vừa tìm ở bảng giá trị ta được đồ thị của hàm số y = ax + b (a≠0</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4" name="TextBox 3"/>
          <p:cNvSpPr txBox="1"/>
          <p:nvPr/>
        </p:nvSpPr>
        <p:spPr>
          <a:xfrm>
            <a:off x="-36512" y="3717032"/>
            <a:ext cx="9180512" cy="523220"/>
          </a:xfrm>
          <a:prstGeom prst="rect">
            <a:avLst/>
          </a:prstGeom>
          <a:solidFill>
            <a:srgbClr val="FFFF99"/>
          </a:solidFill>
        </p:spPr>
        <p:txBody>
          <a:bodyPr wrap="square" rtlCol="0">
            <a:spAutoFit/>
          </a:bodyPr>
          <a:lstStyle/>
          <a:p>
            <a:r>
              <a:rPr lang="en-US" sz="2800" smtClean="0">
                <a:solidFill>
                  <a:srgbClr val="FF0000"/>
                </a:solidFill>
                <a:latin typeface="Times New Roman" pitchFamily="18" charset="0"/>
                <a:cs typeface="Times New Roman" pitchFamily="18" charset="0"/>
              </a:rPr>
              <a:t>Tìm nghiệm của phương trình: 2x – 3 = 0</a:t>
            </a:r>
            <a:endParaRPr lang="en-US" sz="2800">
              <a:solidFill>
                <a:srgbClr val="FF0000"/>
              </a:solidFill>
              <a:latin typeface="Times New Roman" pitchFamily="18" charset="0"/>
              <a:cs typeface="Times New Roman" pitchFamily="18" charset="0"/>
            </a:endParaRPr>
          </a:p>
        </p:txBody>
      </p:sp>
      <p:sp>
        <p:nvSpPr>
          <p:cNvPr id="2" name="Action Button: Forward or Next 1">
            <a:hlinkClick r:id="rId2" action="ppaction://hlinksldjump" highlightClick="1"/>
          </p:cNvPr>
          <p:cNvSpPr/>
          <p:nvPr/>
        </p:nvSpPr>
        <p:spPr>
          <a:xfrm>
            <a:off x="4788024" y="6381328"/>
            <a:ext cx="432048" cy="3326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628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1031</Words>
  <Application>Microsoft Office PowerPoint</Application>
  <PresentationFormat>On-screen Show (4:3)</PresentationFormat>
  <Paragraphs>217</Paragraphs>
  <Slides>18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VND</dc:creator>
  <cp:lastModifiedBy>A</cp:lastModifiedBy>
  <cp:revision>64</cp:revision>
  <cp:lastPrinted>2020-11-10T15:31:30Z</cp:lastPrinted>
  <dcterms:created xsi:type="dcterms:W3CDTF">2020-11-09T08:22:28Z</dcterms:created>
  <dcterms:modified xsi:type="dcterms:W3CDTF">2023-04-09T10:33:35Z</dcterms:modified>
</cp:coreProperties>
</file>